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2" r:id="rId78"/>
    <p:sldId id="333" r:id="rId79"/>
    <p:sldId id="334" r:id="rId80"/>
    <p:sldId id="335" r:id="rId81"/>
    <p:sldId id="336" r:id="rId8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52023" autoAdjust="0"/>
  </p:normalViewPr>
  <p:slideViewPr>
    <p:cSldViewPr>
      <p:cViewPr>
        <p:scale>
          <a:sx n="60" d="100"/>
          <a:sy n="60" d="100"/>
        </p:scale>
        <p:origin x="-902" y="5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slide" Target="slides/slide75.xml"/><Relationship Id="rId84" Type="http://schemas.openxmlformats.org/officeDocument/2006/relationships/viewProps" Target="viewProps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30.09.2019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67544" y="692696"/>
            <a:ext cx="7772400" cy="1470025"/>
          </a:xfrm>
        </p:spPr>
        <p:txBody>
          <a:bodyPr/>
          <a:lstStyle/>
          <a:p>
            <a:r>
              <a:rPr lang="uk-UA" dirty="0" smtClean="0"/>
              <a:t>Тема 2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31640" y="2204864"/>
            <a:ext cx="6400800" cy="1752600"/>
          </a:xfrm>
        </p:spPr>
        <p:txBody>
          <a:bodyPr/>
          <a:lstStyle/>
          <a:p>
            <a:r>
              <a:rPr lang="uk-UA" dirty="0" smtClean="0">
                <a:solidFill>
                  <a:srgbClr val="FF0000"/>
                </a:solidFill>
              </a:rPr>
              <a:t>МОНІТОРИНГ </a:t>
            </a:r>
            <a:r>
              <a:rPr lang="uk-UA" dirty="0">
                <a:solidFill>
                  <a:srgbClr val="FF0000"/>
                </a:solidFill>
              </a:rPr>
              <a:t>БАГАТОЇДНИХ </a:t>
            </a:r>
            <a:r>
              <a:rPr lang="uk-UA" dirty="0" smtClean="0">
                <a:solidFill>
                  <a:srgbClr val="FF0000"/>
                </a:solidFill>
              </a:rPr>
              <a:t>ШКІДНИКІВ РОСЛИН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33859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528" y="0"/>
            <a:ext cx="8229600" cy="1143000"/>
          </a:xfrm>
        </p:spPr>
        <p:txBody>
          <a:bodyPr>
            <a:normAutofit/>
          </a:bodyPr>
          <a:lstStyle/>
          <a:p>
            <a:r>
              <a:rPr lang="uk-UA" sz="2400" dirty="0"/>
              <a:t>Вересень, жовтень, </a:t>
            </a:r>
            <a:r>
              <a:rPr lang="uk-UA" sz="2400" dirty="0" smtClean="0"/>
              <a:t>листопад</a:t>
            </a: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908720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uk-UA" dirty="0" smtClean="0"/>
              <a:t>Визначають:</a:t>
            </a:r>
          </a:p>
          <a:p>
            <a:pPr>
              <a:buFont typeface="Wingdings" pitchFamily="2" charset="2"/>
              <a:buChar char="§"/>
            </a:pPr>
            <a:r>
              <a:rPr lang="uk-UA" dirty="0" smtClean="0"/>
              <a:t>Заселеність </a:t>
            </a:r>
            <a:r>
              <a:rPr lang="uk-UA" dirty="0"/>
              <a:t>озимих злакових культур, багаторічних трав, неорних угідь гризунами</a:t>
            </a:r>
            <a:r>
              <a:rPr lang="uk-UA" dirty="0" smtClean="0"/>
              <a:t>.</a:t>
            </a:r>
          </a:p>
          <a:p>
            <a:pPr>
              <a:buFont typeface="Wingdings" pitchFamily="2" charset="2"/>
              <a:buChar char="§"/>
            </a:pPr>
            <a:r>
              <a:rPr lang="uk-UA" dirty="0" smtClean="0"/>
              <a:t> </a:t>
            </a:r>
            <a:r>
              <a:rPr lang="uk-UA" dirty="0" err="1" smtClean="0"/>
              <a:t>Щільность</a:t>
            </a:r>
            <a:r>
              <a:rPr lang="uk-UA" dirty="0" smtClean="0"/>
              <a:t>, </a:t>
            </a:r>
            <a:r>
              <a:rPr lang="uk-UA" dirty="0"/>
              <a:t>плодючість та  інші </a:t>
            </a:r>
            <a:r>
              <a:rPr lang="uk-UA" dirty="0" smtClean="0"/>
              <a:t>показники </a:t>
            </a:r>
            <a:r>
              <a:rPr lang="uk-UA" dirty="0"/>
              <a:t>стану </a:t>
            </a:r>
            <a:r>
              <a:rPr lang="uk-UA" dirty="0" smtClean="0"/>
              <a:t>популяції</a:t>
            </a:r>
            <a:r>
              <a:rPr lang="uk-UA" dirty="0"/>
              <a:t>. </a:t>
            </a:r>
            <a:endParaRPr lang="uk-UA" dirty="0" smtClean="0"/>
          </a:p>
          <a:p>
            <a:pPr>
              <a:buFont typeface="Wingdings" pitchFamily="2" charset="2"/>
              <a:buChar char="§"/>
            </a:pPr>
            <a:r>
              <a:rPr lang="uk-UA" dirty="0" smtClean="0"/>
              <a:t>Встановлення </a:t>
            </a:r>
            <a:r>
              <a:rPr lang="uk-UA" dirty="0"/>
              <a:t>періоду заселення озимини гризунами з щільністю вище ЕПШ (більше 3-х жилих нір </a:t>
            </a:r>
            <a:r>
              <a:rPr lang="uk-UA" dirty="0" smtClean="0"/>
              <a:t>на 1 </a:t>
            </a:r>
            <a:r>
              <a:rPr lang="uk-UA" dirty="0"/>
              <a:t>га)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0174339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620688"/>
            <a:ext cx="8229600" cy="4525963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uk-UA" dirty="0"/>
              <a:t>Усі відомі методи в залежності від стації та чисельності гризунів</a:t>
            </a:r>
            <a:endParaRPr lang="ru-RU" dirty="0"/>
          </a:p>
          <a:p>
            <a:pPr marL="0" indent="0">
              <a:buNone/>
            </a:pPr>
            <a:r>
              <a:rPr lang="uk-UA" dirty="0"/>
              <a:t> </a:t>
            </a:r>
            <a:endParaRPr lang="ru-RU" dirty="0"/>
          </a:p>
          <a:p>
            <a:pPr marL="0" indent="0">
              <a:buNone/>
            </a:pPr>
            <a:r>
              <a:rPr lang="uk-UA" dirty="0"/>
              <a:t>Заселені площі гризунами (% від обстежених), середня і максимальна щільність</a:t>
            </a:r>
            <a:endParaRPr lang="ru-RU" dirty="0"/>
          </a:p>
          <a:p>
            <a:pPr marL="0" indent="0">
              <a:buNone/>
            </a:pPr>
            <a:r>
              <a:rPr lang="uk-UA" dirty="0"/>
              <a:t> </a:t>
            </a:r>
            <a:endParaRPr lang="ru-RU" dirty="0"/>
          </a:p>
          <a:p>
            <a:pPr marL="0" indent="0">
              <a:buNone/>
            </a:pPr>
            <a:r>
              <a:rPr lang="uk-UA" dirty="0"/>
              <a:t>Якість проведення </a:t>
            </a:r>
            <a:r>
              <a:rPr lang="uk-UA" dirty="0" smtClean="0"/>
              <a:t>післязбиральних </a:t>
            </a:r>
            <a:r>
              <a:rPr lang="uk-UA" dirty="0"/>
              <a:t>агротехнічних робіт, строки розвитку озимини та її стан.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Гідротермічний </a:t>
            </a:r>
            <a:r>
              <a:rPr lang="uk-UA" dirty="0"/>
              <a:t>режим, обсяг та ефективність проведених винищувальних заходів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930680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solidFill>
                  <a:srgbClr val="FF0000"/>
                </a:solidFill>
              </a:rPr>
              <a:t>Ховрахи 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uk-UA" dirty="0">
                <a:solidFill>
                  <a:srgbClr val="FF0000"/>
                </a:solidFill>
              </a:rPr>
              <a:t>Березень </a:t>
            </a:r>
            <a:r>
              <a:rPr lang="uk-UA" dirty="0" smtClean="0">
                <a:solidFill>
                  <a:srgbClr val="FF0000"/>
                </a:solidFill>
              </a:rPr>
              <a:t>ІІІ </a:t>
            </a:r>
            <a:r>
              <a:rPr lang="uk-UA" dirty="0">
                <a:solidFill>
                  <a:srgbClr val="FF0000"/>
                </a:solidFill>
              </a:rPr>
              <a:t>дек. – квітень І дек</a:t>
            </a:r>
            <a:r>
              <a:rPr lang="uk-UA" dirty="0"/>
              <a:t>.</a:t>
            </a:r>
            <a:endParaRPr lang="ru-RU" dirty="0"/>
          </a:p>
          <a:p>
            <a:pPr marL="0" indent="0">
              <a:buNone/>
            </a:pPr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 smtClean="0"/>
              <a:t>строків</a:t>
            </a:r>
            <a:r>
              <a:rPr lang="ru-RU" dirty="0" smtClean="0"/>
              <a:t> </a:t>
            </a:r>
            <a:r>
              <a:rPr lang="ru-RU" dirty="0" err="1" smtClean="0"/>
              <a:t>пробудження</a:t>
            </a:r>
            <a:r>
              <a:rPr lang="ru-RU" dirty="0" smtClean="0"/>
              <a:t> (</a:t>
            </a:r>
            <a:r>
              <a:rPr lang="ru-RU" dirty="0" err="1" smtClean="0"/>
              <a:t>поява</a:t>
            </a:r>
            <a:endParaRPr lang="ru-RU" dirty="0"/>
          </a:p>
          <a:p>
            <a:pPr marL="0" indent="0">
              <a:buNone/>
            </a:pPr>
            <a:r>
              <a:rPr lang="ru-RU" dirty="0" err="1" smtClean="0"/>
              <a:t>нір</a:t>
            </a:r>
            <a:r>
              <a:rPr lang="ru-RU" dirty="0" smtClean="0"/>
              <a:t>-веснянок) на </a:t>
            </a:r>
            <a:r>
              <a:rPr lang="ru-RU" dirty="0" err="1" smtClean="0"/>
              <a:t>неорних</a:t>
            </a:r>
            <a:r>
              <a:rPr lang="ru-RU" dirty="0" smtClean="0"/>
              <a:t> землях</a:t>
            </a:r>
            <a:r>
              <a:rPr lang="ru-RU" dirty="0"/>
              <a:t>. </a:t>
            </a:r>
            <a:r>
              <a:rPr lang="ru-RU" dirty="0" smtClean="0"/>
              <a:t>Початок і </a:t>
            </a:r>
            <a:r>
              <a:rPr lang="ru-RU" dirty="0" err="1" smtClean="0"/>
              <a:t>кінець</a:t>
            </a:r>
            <a:r>
              <a:rPr lang="ru-RU" dirty="0" smtClean="0"/>
              <a:t> гону.</a:t>
            </a:r>
          </a:p>
          <a:p>
            <a:pPr marL="0" indent="0">
              <a:buNone/>
            </a:pPr>
            <a:r>
              <a:rPr lang="ru-RU" dirty="0" err="1"/>
              <a:t>Візуальні</a:t>
            </a:r>
            <a:r>
              <a:rPr lang="ru-RU" dirty="0"/>
              <a:t> </a:t>
            </a:r>
            <a:r>
              <a:rPr lang="ru-RU" dirty="0" err="1" smtClean="0"/>
              <a:t>спостереження</a:t>
            </a:r>
            <a:r>
              <a:rPr lang="ru-RU" dirty="0" smtClean="0"/>
              <a:t> в </a:t>
            </a:r>
            <a:r>
              <a:rPr lang="ru-RU" dirty="0" err="1" smtClean="0"/>
              <a:t>осередках</a:t>
            </a:r>
            <a:r>
              <a:rPr lang="ru-RU" dirty="0" smtClean="0"/>
              <a:t> </a:t>
            </a:r>
            <a:r>
              <a:rPr lang="ru-RU" dirty="0" err="1" smtClean="0"/>
              <a:t>звірків</a:t>
            </a:r>
            <a:r>
              <a:rPr lang="ru-RU" dirty="0" smtClean="0"/>
              <a:t> </a:t>
            </a:r>
            <a:r>
              <a:rPr lang="ru-RU" dirty="0"/>
              <a:t>у </a:t>
            </a:r>
            <a:r>
              <a:rPr lang="ru-RU" dirty="0" err="1" smtClean="0"/>
              <a:t>сонячні</a:t>
            </a:r>
            <a:r>
              <a:rPr lang="ru-RU" dirty="0" smtClean="0"/>
              <a:t> </a:t>
            </a:r>
            <a:r>
              <a:rPr lang="ru-RU" dirty="0" err="1" smtClean="0"/>
              <a:t>дні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Період</a:t>
            </a:r>
            <a:r>
              <a:rPr lang="ru-RU" dirty="0" smtClean="0"/>
              <a:t> </a:t>
            </a:r>
            <a:r>
              <a:rPr lang="ru-RU" dirty="0" err="1" smtClean="0"/>
              <a:t>активізації</a:t>
            </a:r>
            <a:r>
              <a:rPr lang="ru-RU" dirty="0" smtClean="0"/>
              <a:t> </a:t>
            </a:r>
            <a:r>
              <a:rPr lang="ru-RU" dirty="0" err="1" smtClean="0"/>
              <a:t>даних</a:t>
            </a:r>
            <a:r>
              <a:rPr lang="ru-RU" dirty="0" smtClean="0"/>
              <a:t> </a:t>
            </a:r>
            <a:r>
              <a:rPr lang="ru-RU" dirty="0" err="1" smtClean="0"/>
              <a:t>шкідників</a:t>
            </a:r>
            <a:endParaRPr lang="ru-RU" dirty="0" smtClean="0"/>
          </a:p>
          <a:p>
            <a:pPr marL="0" indent="0">
              <a:buNone/>
            </a:pPr>
            <a:r>
              <a:rPr lang="ru-RU" dirty="0">
                <a:solidFill>
                  <a:srgbClr val="FF0000"/>
                </a:solidFill>
              </a:rPr>
              <a:t>Тепла </a:t>
            </a:r>
            <a:r>
              <a:rPr lang="ru-RU" dirty="0" smtClean="0">
                <a:solidFill>
                  <a:srgbClr val="FF0000"/>
                </a:solidFill>
              </a:rPr>
              <a:t>погода </a:t>
            </a:r>
            <a:r>
              <a:rPr lang="ru-RU" dirty="0" err="1" smtClean="0">
                <a:solidFill>
                  <a:srgbClr val="FF0000"/>
                </a:solidFill>
              </a:rPr>
              <a:t>сприяє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ранньому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виходу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гризунів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3449194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260648"/>
            <a:ext cx="8229600" cy="5760640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dirty="0" err="1" smtClean="0">
                <a:solidFill>
                  <a:srgbClr val="FF0000"/>
                </a:solidFill>
              </a:rPr>
              <a:t>Квітень</a:t>
            </a:r>
            <a:r>
              <a:rPr lang="ru-RU" dirty="0" smtClean="0">
                <a:solidFill>
                  <a:srgbClr val="FF0000"/>
                </a:solidFill>
              </a:rPr>
              <a:t> ІІ дек.</a:t>
            </a:r>
          </a:p>
          <a:p>
            <a:pPr marL="0" indent="0">
              <a:buNone/>
            </a:pPr>
            <a:r>
              <a:rPr lang="ru-RU" dirty="0" err="1" smtClean="0"/>
              <a:t>Визначення</a:t>
            </a:r>
            <a:r>
              <a:rPr lang="ru-RU" dirty="0" smtClean="0"/>
              <a:t> стану </a:t>
            </a:r>
            <a:r>
              <a:rPr lang="ru-RU" dirty="0" err="1" smtClean="0"/>
              <a:t>популяції</a:t>
            </a:r>
            <a:r>
              <a:rPr lang="ru-RU" dirty="0" smtClean="0"/>
              <a:t> </a:t>
            </a:r>
            <a:r>
              <a:rPr lang="ru-RU" dirty="0" err="1" smtClean="0"/>
              <a:t>після</a:t>
            </a:r>
            <a:r>
              <a:rPr lang="ru-RU" dirty="0" smtClean="0"/>
              <a:t> </a:t>
            </a:r>
            <a:r>
              <a:rPr lang="ru-RU" dirty="0" err="1" smtClean="0"/>
              <a:t>зимівлі</a:t>
            </a:r>
            <a:r>
              <a:rPr lang="ru-RU" dirty="0" smtClean="0"/>
              <a:t>. </a:t>
            </a:r>
            <a:r>
              <a:rPr lang="ru-RU" dirty="0" err="1" smtClean="0"/>
              <a:t>Виявлення</a:t>
            </a:r>
            <a:r>
              <a:rPr lang="ru-RU" dirty="0" smtClean="0"/>
              <a:t> </a:t>
            </a:r>
            <a:r>
              <a:rPr lang="ru-RU" dirty="0" err="1" smtClean="0"/>
              <a:t>осередків</a:t>
            </a:r>
            <a:r>
              <a:rPr lang="ru-RU" dirty="0" smtClean="0"/>
              <a:t> </a:t>
            </a:r>
            <a:r>
              <a:rPr lang="ru-RU" dirty="0"/>
              <a:t>з </a:t>
            </a:r>
            <a:r>
              <a:rPr lang="ru-RU" dirty="0" err="1" smtClean="0"/>
              <a:t>щільністю</a:t>
            </a:r>
            <a:r>
              <a:rPr lang="ru-RU" dirty="0" smtClean="0"/>
              <a:t> </a:t>
            </a:r>
            <a:r>
              <a:rPr lang="ru-RU" dirty="0" err="1" smtClean="0"/>
              <a:t>вище</a:t>
            </a:r>
            <a:r>
              <a:rPr lang="ru-RU" dirty="0" smtClean="0"/>
              <a:t> ЕПШ  </a:t>
            </a:r>
            <a:r>
              <a:rPr lang="ru-RU" dirty="0" err="1" smtClean="0"/>
              <a:t>неорні</a:t>
            </a:r>
            <a:r>
              <a:rPr lang="ru-RU" dirty="0" smtClean="0"/>
              <a:t> </a:t>
            </a:r>
            <a:r>
              <a:rPr lang="ru-RU" dirty="0" err="1" smtClean="0"/>
              <a:t>землі</a:t>
            </a:r>
            <a:r>
              <a:rPr lang="ru-RU" dirty="0" smtClean="0"/>
              <a:t> </a:t>
            </a:r>
            <a:r>
              <a:rPr lang="ru-RU" dirty="0"/>
              <a:t>— </a:t>
            </a:r>
            <a:r>
              <a:rPr lang="ru-RU" dirty="0" smtClean="0"/>
              <a:t>15— 20</a:t>
            </a:r>
            <a:r>
              <a:rPr lang="ru-RU" dirty="0"/>
              <a:t>, </a:t>
            </a:r>
            <a:r>
              <a:rPr lang="ru-RU" dirty="0" err="1" smtClean="0"/>
              <a:t>багаторічні</a:t>
            </a:r>
            <a:r>
              <a:rPr lang="ru-RU" dirty="0" smtClean="0"/>
              <a:t> трави </a:t>
            </a:r>
            <a:r>
              <a:rPr lang="ru-RU" dirty="0"/>
              <a:t>— </a:t>
            </a:r>
            <a:r>
              <a:rPr lang="ru-RU" dirty="0" smtClean="0"/>
              <a:t> — 10</a:t>
            </a:r>
            <a:r>
              <a:rPr lang="ru-RU" dirty="0"/>
              <a:t>, </a:t>
            </a:r>
            <a:r>
              <a:rPr lang="ru-RU" dirty="0" err="1"/>
              <a:t>зернові</a:t>
            </a:r>
            <a:r>
              <a:rPr lang="ru-RU" dirty="0"/>
              <a:t> </a:t>
            </a:r>
            <a:r>
              <a:rPr lang="ru-RU" dirty="0" smtClean="0"/>
              <a:t>— 5 </a:t>
            </a:r>
            <a:r>
              <a:rPr lang="ru-RU" dirty="0" err="1"/>
              <a:t>нір</a:t>
            </a:r>
            <a:r>
              <a:rPr lang="ru-RU" dirty="0"/>
              <a:t>/га</a:t>
            </a:r>
            <a:r>
              <a:rPr lang="ru-RU" dirty="0" smtClean="0"/>
              <a:t>)</a:t>
            </a:r>
          </a:p>
          <a:p>
            <a:pPr marL="0" indent="0">
              <a:buNone/>
            </a:pPr>
            <a:r>
              <a:rPr lang="ru-RU" dirty="0"/>
              <a:t>По </a:t>
            </a:r>
            <a:r>
              <a:rPr lang="ru-RU" dirty="0" err="1"/>
              <a:t>ділянковий</a:t>
            </a:r>
            <a:r>
              <a:rPr lang="ru-RU" dirty="0"/>
              <a:t> </a:t>
            </a:r>
            <a:r>
              <a:rPr lang="ru-RU" dirty="0" smtClean="0"/>
              <a:t>метод. На </a:t>
            </a:r>
            <a:r>
              <a:rPr lang="ru-RU" dirty="0"/>
              <a:t>200 га </a:t>
            </a:r>
            <a:r>
              <a:rPr lang="ru-RU" dirty="0" err="1" smtClean="0"/>
              <a:t>облік</a:t>
            </a:r>
            <a:r>
              <a:rPr lang="ru-RU" dirty="0" smtClean="0"/>
              <a:t> на </a:t>
            </a:r>
            <a:r>
              <a:rPr lang="ru-RU" dirty="0" err="1"/>
              <a:t>ділянці</a:t>
            </a:r>
            <a:r>
              <a:rPr lang="ru-RU" dirty="0"/>
              <a:t> 100 </a:t>
            </a:r>
            <a:r>
              <a:rPr lang="en-US" dirty="0" smtClean="0"/>
              <a:t>X</a:t>
            </a:r>
            <a:r>
              <a:rPr lang="uk-UA" dirty="0" smtClean="0"/>
              <a:t> </a:t>
            </a:r>
            <a:r>
              <a:rPr lang="ru-RU" dirty="0" smtClean="0"/>
              <a:t>X </a:t>
            </a:r>
            <a:r>
              <a:rPr lang="ru-RU" dirty="0"/>
              <a:t>100 м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smtClean="0"/>
              <a:t>50х </a:t>
            </a:r>
            <a:r>
              <a:rPr lang="en-US" dirty="0" smtClean="0"/>
              <a:t>X </a:t>
            </a:r>
            <a:r>
              <a:rPr lang="en-US" dirty="0"/>
              <a:t>200 </a:t>
            </a:r>
            <a:r>
              <a:rPr lang="ru-RU" dirty="0"/>
              <a:t>м. </a:t>
            </a:r>
            <a:r>
              <a:rPr lang="ru-RU" dirty="0" err="1" smtClean="0"/>
              <a:t>Прикопування</a:t>
            </a:r>
            <a:r>
              <a:rPr lang="ru-RU" dirty="0" smtClean="0"/>
              <a:t> </a:t>
            </a:r>
            <a:r>
              <a:rPr lang="ru-RU" dirty="0" err="1" smtClean="0"/>
              <a:t>нір</a:t>
            </a:r>
            <a:r>
              <a:rPr lang="ru-RU" dirty="0"/>
              <a:t>, </a:t>
            </a:r>
            <a:r>
              <a:rPr lang="ru-RU" dirty="0" smtClean="0"/>
              <a:t> </a:t>
            </a:r>
            <a:r>
              <a:rPr lang="ru-RU" dirty="0" err="1" smtClean="0"/>
              <a:t>становлення</a:t>
            </a:r>
            <a:r>
              <a:rPr lang="ru-RU" dirty="0" smtClean="0"/>
              <a:t> </a:t>
            </a:r>
            <a:r>
              <a:rPr lang="ru-RU" dirty="0" err="1" smtClean="0"/>
              <a:t>дугових</a:t>
            </a:r>
            <a:r>
              <a:rPr lang="ru-RU" dirty="0" smtClean="0"/>
              <a:t> </a:t>
            </a:r>
            <a:r>
              <a:rPr lang="ru-RU" dirty="0" err="1" smtClean="0"/>
              <a:t>капканів</a:t>
            </a:r>
            <a:r>
              <a:rPr lang="ru-RU" dirty="0" smtClean="0"/>
              <a:t> (</a:t>
            </a:r>
            <a:r>
              <a:rPr lang="ru-RU" dirty="0" err="1" smtClean="0"/>
              <a:t>вранці</a:t>
            </a:r>
            <a:r>
              <a:rPr lang="ru-RU" dirty="0"/>
              <a:t>, </a:t>
            </a:r>
            <a:r>
              <a:rPr lang="ru-RU" dirty="0" smtClean="0"/>
              <a:t>з </a:t>
            </a:r>
            <a:r>
              <a:rPr lang="ru-RU" dirty="0" err="1" smtClean="0"/>
              <a:t>оглядом</a:t>
            </a:r>
            <a:r>
              <a:rPr lang="ru-RU" dirty="0" smtClean="0"/>
              <a:t>  </a:t>
            </a:r>
            <a:r>
              <a:rPr lang="ru-RU" dirty="0" err="1" smtClean="0"/>
              <a:t>після</a:t>
            </a:r>
            <a:r>
              <a:rPr lang="ru-RU" dirty="0" smtClean="0"/>
              <a:t> </a:t>
            </a:r>
            <a:r>
              <a:rPr lang="ru-RU" dirty="0" err="1" smtClean="0"/>
              <a:t>обіду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Заселені</a:t>
            </a:r>
            <a:r>
              <a:rPr lang="ru-RU" dirty="0" smtClean="0"/>
              <a:t> </a:t>
            </a:r>
            <a:r>
              <a:rPr lang="ru-RU" dirty="0" err="1" smtClean="0"/>
              <a:t>площі</a:t>
            </a:r>
            <a:r>
              <a:rPr lang="ru-RU" dirty="0" smtClean="0"/>
              <a:t> </a:t>
            </a:r>
            <a:r>
              <a:rPr lang="ru-RU" dirty="0"/>
              <a:t>(га</a:t>
            </a:r>
            <a:r>
              <a:rPr lang="ru-RU" dirty="0" smtClean="0"/>
              <a:t>, %), </a:t>
            </a:r>
            <a:r>
              <a:rPr lang="ru-RU" dirty="0" err="1" smtClean="0"/>
              <a:t>чисельність</a:t>
            </a:r>
            <a:r>
              <a:rPr lang="ru-RU" dirty="0" smtClean="0"/>
              <a:t> </a:t>
            </a:r>
            <a:r>
              <a:rPr lang="ru-RU" dirty="0" err="1" smtClean="0"/>
              <a:t>нір</a:t>
            </a:r>
            <a:r>
              <a:rPr lang="ru-RU" dirty="0" smtClean="0"/>
              <a:t> на 1 </a:t>
            </a:r>
            <a:r>
              <a:rPr lang="ru-RU" dirty="0"/>
              <a:t>га, </a:t>
            </a:r>
            <a:r>
              <a:rPr lang="ru-RU" dirty="0" err="1" smtClean="0"/>
              <a:t>площі</a:t>
            </a:r>
            <a:r>
              <a:rPr lang="ru-RU" dirty="0" smtClean="0"/>
              <a:t> з </a:t>
            </a:r>
            <a:r>
              <a:rPr lang="ru-RU" dirty="0" err="1" smtClean="0"/>
              <a:t>щільністю</a:t>
            </a:r>
            <a:r>
              <a:rPr lang="ru-RU" dirty="0" smtClean="0"/>
              <a:t> </a:t>
            </a:r>
            <a:r>
              <a:rPr lang="ru-RU" dirty="0" err="1" smtClean="0"/>
              <a:t>шкідників</a:t>
            </a:r>
            <a:r>
              <a:rPr lang="ru-RU" dirty="0" smtClean="0"/>
              <a:t> </a:t>
            </a:r>
            <a:r>
              <a:rPr lang="ru-RU" dirty="0" err="1" smtClean="0"/>
              <a:t>вище</a:t>
            </a:r>
            <a:r>
              <a:rPr lang="ru-RU" dirty="0" smtClean="0"/>
              <a:t> ЕПШ, </a:t>
            </a:r>
            <a:r>
              <a:rPr lang="ru-RU" dirty="0" err="1" smtClean="0"/>
              <a:t>коефіцієнт</a:t>
            </a:r>
            <a:r>
              <a:rPr lang="ru-RU" dirty="0" smtClean="0"/>
              <a:t> </a:t>
            </a:r>
            <a:r>
              <a:rPr lang="ru-RU" dirty="0" err="1" smtClean="0"/>
              <a:t>заселення</a:t>
            </a:r>
            <a:r>
              <a:rPr lang="ru-RU" dirty="0" smtClean="0"/>
              <a:t> </a:t>
            </a:r>
            <a:r>
              <a:rPr lang="ru-RU" dirty="0" err="1" smtClean="0"/>
              <a:t>стацій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>
                <a:solidFill>
                  <a:srgbClr val="FF0000"/>
                </a:solidFill>
              </a:rPr>
              <a:t>Тривалість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періоду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пробудження</a:t>
            </a:r>
            <a:r>
              <a:rPr lang="ru-RU" dirty="0" smtClean="0">
                <a:solidFill>
                  <a:srgbClr val="FF0000"/>
                </a:solidFill>
              </a:rPr>
              <a:t> до 20 </a:t>
            </a:r>
            <a:r>
              <a:rPr lang="ru-RU" dirty="0" err="1">
                <a:solidFill>
                  <a:srgbClr val="FF0000"/>
                </a:solidFill>
              </a:rPr>
              <a:t>днів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26556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332656"/>
            <a:ext cx="8229600" cy="5400600"/>
          </a:xfrm>
        </p:spPr>
        <p:txBody>
          <a:bodyPr/>
          <a:lstStyle/>
          <a:p>
            <a:pPr marL="0" indent="0" algn="ctr">
              <a:buNone/>
            </a:pPr>
            <a:r>
              <a:rPr lang="uk-UA" dirty="0">
                <a:solidFill>
                  <a:srgbClr val="FF0000"/>
                </a:solidFill>
              </a:rPr>
              <a:t>Травень II—ІІІ дек</a:t>
            </a:r>
            <a:r>
              <a:rPr lang="uk-UA" dirty="0" smtClean="0">
                <a:solidFill>
                  <a:srgbClr val="FF0000"/>
                </a:solidFill>
              </a:rPr>
              <a:t>.</a:t>
            </a:r>
          </a:p>
          <a:p>
            <a:pPr marL="0" indent="0" algn="just">
              <a:buNone/>
            </a:pPr>
            <a:r>
              <a:rPr lang="uk-UA" dirty="0"/>
              <a:t>Строки розселення молодняку. Усі </a:t>
            </a:r>
            <a:r>
              <a:rPr lang="uk-UA" dirty="0" smtClean="0"/>
              <a:t>стації</a:t>
            </a:r>
          </a:p>
          <a:p>
            <a:pPr marL="0" indent="0" algn="just">
              <a:buNone/>
            </a:pPr>
            <a:r>
              <a:rPr lang="uk-UA" dirty="0"/>
              <a:t>Спостереження в осередках шкідників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709465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>
                <a:solidFill>
                  <a:srgbClr val="FF0000"/>
                </a:solidFill>
              </a:rPr>
              <a:t>Червень І дек.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uk-UA" dirty="0"/>
              <a:t>Просторова структура популяції після </a:t>
            </a:r>
            <a:r>
              <a:rPr lang="uk-UA" dirty="0" smtClean="0"/>
              <a:t> розселення молодняку,виявлення </a:t>
            </a:r>
            <a:r>
              <a:rPr lang="uk-UA" dirty="0"/>
              <a:t>осередків. Усі </a:t>
            </a:r>
            <a:r>
              <a:rPr lang="uk-UA" dirty="0" smtClean="0"/>
              <a:t>стації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6514409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Липень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uk-UA" dirty="0"/>
              <a:t>Початок і кінець періоду залягання звірків у </a:t>
            </a:r>
            <a:r>
              <a:rPr lang="uk-UA" dirty="0" smtClean="0"/>
              <a:t>сплячку</a:t>
            </a:r>
          </a:p>
          <a:p>
            <a:pPr marL="0" indent="0">
              <a:buNone/>
            </a:pPr>
            <a:r>
              <a:rPr lang="uk-UA" dirty="0"/>
              <a:t>ГТК, обсяги проведених винищувальних заходів, строки і якість збирання урожаю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4631346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/>
          <a:lstStyle/>
          <a:p>
            <a:r>
              <a:rPr lang="ru-RU" i="1" dirty="0" err="1"/>
              <a:t>Саранові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836712"/>
            <a:ext cx="8229600" cy="4525963"/>
          </a:xfrm>
        </p:spPr>
        <p:txBody>
          <a:bodyPr>
            <a:normAutofit fontScale="85000" lnSpcReduction="10000"/>
          </a:bodyPr>
          <a:lstStyle/>
          <a:p>
            <a:pPr marL="0" indent="0" algn="ctr">
              <a:buNone/>
            </a:pPr>
            <a:r>
              <a:rPr lang="uk-UA" dirty="0">
                <a:solidFill>
                  <a:srgbClr val="FF0000"/>
                </a:solidFill>
              </a:rPr>
              <a:t>Травень, червень, </a:t>
            </a:r>
            <a:r>
              <a:rPr lang="uk-UA" dirty="0" smtClean="0">
                <a:solidFill>
                  <a:srgbClr val="FF0000"/>
                </a:solidFill>
              </a:rPr>
              <a:t>липень</a:t>
            </a:r>
          </a:p>
          <a:p>
            <a:pPr marL="0" indent="0">
              <a:buNone/>
            </a:pPr>
            <a:r>
              <a:rPr lang="uk-UA" dirty="0"/>
              <a:t>Визначення видового складу, ареалу, щільності шкідників на орних та неорних </a:t>
            </a:r>
            <a:r>
              <a:rPr lang="uk-UA" dirty="0" smtClean="0"/>
              <a:t>землях</a:t>
            </a:r>
          </a:p>
          <a:p>
            <a:pPr marL="0" indent="0">
              <a:buNone/>
            </a:pPr>
            <a:r>
              <a:rPr lang="uk-UA" dirty="0"/>
              <a:t>Огляд ділянок через 100-200 м при щільності більше 1 </a:t>
            </a:r>
            <a:r>
              <a:rPr lang="uk-UA" dirty="0" err="1"/>
              <a:t>екз</a:t>
            </a:r>
            <a:r>
              <a:rPr lang="uk-UA" dirty="0"/>
              <a:t>./м</a:t>
            </a:r>
            <a:r>
              <a:rPr lang="uk-UA" baseline="30000" dirty="0"/>
              <a:t>2</a:t>
            </a:r>
            <a:r>
              <a:rPr lang="uk-UA" dirty="0"/>
              <a:t>, підрахунок шкідників у пробах розміром 1 м</a:t>
            </a:r>
            <a:r>
              <a:rPr lang="uk-UA" baseline="30000" dirty="0"/>
              <a:t>2</a:t>
            </a:r>
            <a:r>
              <a:rPr lang="uk-UA" dirty="0"/>
              <a:t>. За низької чисельності підраховують кількість комах у полі зору в смузі 2-4 </a:t>
            </a:r>
            <a:r>
              <a:rPr lang="uk-UA" dirty="0" smtClean="0"/>
              <a:t>м.</a:t>
            </a:r>
          </a:p>
          <a:p>
            <a:pPr marL="0" indent="0">
              <a:buNone/>
            </a:pPr>
            <a:r>
              <a:rPr lang="uk-UA" dirty="0"/>
              <a:t>Співвідношення видів, площа осередків, щільність, коефіцієнт </a:t>
            </a:r>
            <a:r>
              <a:rPr lang="uk-UA" dirty="0" smtClean="0"/>
              <a:t>заселення</a:t>
            </a:r>
          </a:p>
          <a:p>
            <a:pPr marL="0" indent="0">
              <a:buNone/>
            </a:pPr>
            <a:r>
              <a:rPr lang="uk-UA" dirty="0"/>
              <a:t>Обсяг і ефективність проведених захисних заходів</a:t>
            </a:r>
            <a:endParaRPr lang="uk-UA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4684753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/>
              <a:t>Вересень, жовтень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uk-UA" dirty="0"/>
              <a:t>Виявлення заселених яйцекладками (кубушками) площ. Чисельність кубушок на ділянках із щільністю імаго саранових більше 1 </a:t>
            </a:r>
            <a:r>
              <a:rPr lang="uk-UA" dirty="0" err="1"/>
              <a:t>екз</a:t>
            </a:r>
            <a:r>
              <a:rPr lang="uk-UA" dirty="0"/>
              <a:t>./</a:t>
            </a:r>
            <a:r>
              <a:rPr lang="uk-UA" dirty="0" smtClean="0"/>
              <a:t>м</a:t>
            </a:r>
            <a:r>
              <a:rPr lang="uk-UA" baseline="30000" dirty="0" smtClean="0"/>
              <a:t>2</a:t>
            </a:r>
          </a:p>
          <a:p>
            <a:pPr marL="0" indent="0">
              <a:buNone/>
            </a:pPr>
            <a:r>
              <a:rPr lang="uk-UA" dirty="0"/>
              <a:t>Метод </a:t>
            </a:r>
            <a:r>
              <a:rPr lang="uk-UA" dirty="0" err="1"/>
              <a:t>грунтових</a:t>
            </a:r>
            <a:r>
              <a:rPr lang="uk-UA" dirty="0"/>
              <a:t> розкопок, проби 50x50x5 см через 100 </a:t>
            </a:r>
            <a:r>
              <a:rPr lang="uk-UA" dirty="0" smtClean="0"/>
              <a:t>м</a:t>
            </a:r>
          </a:p>
          <a:p>
            <a:pPr marL="0" indent="0">
              <a:buNone/>
            </a:pPr>
            <a:r>
              <a:rPr lang="uk-UA" dirty="0"/>
              <a:t>Заселені площі (% від обстежених), середня і максимальна щільність на 1 м</a:t>
            </a:r>
            <a:r>
              <a:rPr lang="uk-UA" baseline="30000" dirty="0"/>
              <a:t>2</a:t>
            </a:r>
            <a:r>
              <a:rPr lang="uk-UA" dirty="0"/>
              <a:t>, коефіцієнт заселення</a:t>
            </a:r>
            <a:r>
              <a:rPr lang="uk-UA" dirty="0" smtClean="0"/>
              <a:t>.</a:t>
            </a:r>
          </a:p>
          <a:p>
            <a:pPr marL="0" indent="0">
              <a:buNone/>
            </a:pPr>
            <a:r>
              <a:rPr lang="uk-UA" dirty="0" smtClean="0"/>
              <a:t>Ураження </a:t>
            </a:r>
            <a:r>
              <a:rPr lang="uk-UA" dirty="0"/>
              <a:t>хворобами і </a:t>
            </a:r>
            <a:r>
              <a:rPr lang="uk-UA" dirty="0" smtClean="0"/>
              <a:t>заселення </a:t>
            </a:r>
            <a:r>
              <a:rPr lang="uk-UA" dirty="0"/>
              <a:t>паразитами,  Гідротермічний режим вегетаційного періоду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342622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/>
          <a:lstStyle/>
          <a:p>
            <a:r>
              <a:rPr lang="uk-UA" dirty="0"/>
              <a:t>Квітень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052736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uk-UA" dirty="0"/>
              <a:t>Стан саранових після зимівлі. Уточнення щільності кубушок в </a:t>
            </a:r>
            <a:r>
              <a:rPr lang="uk-UA" dirty="0" smtClean="0"/>
              <a:t>осередках</a:t>
            </a:r>
          </a:p>
          <a:p>
            <a:pPr marL="0" indent="0">
              <a:buNone/>
            </a:pPr>
            <a:r>
              <a:rPr lang="uk-UA" dirty="0"/>
              <a:t>Метод </a:t>
            </a:r>
            <a:r>
              <a:rPr lang="uk-UA" dirty="0" err="1"/>
              <a:t>грунтових</a:t>
            </a:r>
            <a:r>
              <a:rPr lang="uk-UA" dirty="0"/>
              <a:t> розкопок, проби 50 X 50 </a:t>
            </a:r>
            <a:r>
              <a:rPr lang="uk-UA" dirty="0" err="1"/>
              <a:t>X</a:t>
            </a:r>
            <a:r>
              <a:rPr lang="uk-UA" dirty="0"/>
              <a:t> 5 см  в </a:t>
            </a:r>
            <a:r>
              <a:rPr lang="uk-UA" dirty="0" smtClean="0"/>
              <a:t>осередках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001432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i="1" dirty="0"/>
              <a:t>Мишоподібні гризуни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uk-UA" dirty="0">
                <a:solidFill>
                  <a:srgbClr val="FF0000"/>
                </a:solidFill>
              </a:rPr>
              <a:t>Січень-Лютий (1—2 рази а місяць під час відлиг</a:t>
            </a:r>
            <a:r>
              <a:rPr lang="uk-UA" dirty="0" smtClean="0">
                <a:solidFill>
                  <a:srgbClr val="FF0000"/>
                </a:solidFill>
              </a:rPr>
              <a:t>)</a:t>
            </a:r>
          </a:p>
          <a:p>
            <a:pPr marL="0" indent="0">
              <a:buNone/>
            </a:pPr>
            <a:r>
              <a:rPr lang="uk-UA" dirty="0"/>
              <a:t>Чисельність</a:t>
            </a:r>
            <a:r>
              <a:rPr lang="uk-UA" dirty="0" smtClean="0"/>
              <a:t>, </a:t>
            </a:r>
            <a:r>
              <a:rPr lang="uk-UA" dirty="0" err="1" smtClean="0"/>
              <a:t>шкодочинність</a:t>
            </a:r>
            <a:r>
              <a:rPr lang="uk-UA" dirty="0"/>
              <a:t>, стан популяцій гризунів на посівах озимих злакових культур, багаторічних трав, у садах, скиртах соломи</a:t>
            </a:r>
            <a:endParaRPr lang="ru-RU" dirty="0">
              <a:solidFill>
                <a:srgbClr val="FF0000"/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0363997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Дротяники та несправжні дротяники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r>
              <a:rPr lang="ru-RU" dirty="0" err="1" smtClean="0"/>
              <a:t>Вересень</a:t>
            </a:r>
            <a:r>
              <a:rPr lang="ru-RU" dirty="0" smtClean="0"/>
              <a:t> ІІ—</a:t>
            </a:r>
            <a:r>
              <a:rPr lang="en-US" dirty="0"/>
              <a:t>III </a:t>
            </a:r>
            <a:r>
              <a:rPr lang="ru-RU" dirty="0"/>
              <a:t>дек</a:t>
            </a:r>
            <a:r>
              <a:rPr lang="ru-RU" dirty="0" smtClean="0"/>
              <a:t>.</a:t>
            </a:r>
          </a:p>
          <a:p>
            <a:pPr marL="0" indent="0">
              <a:buNone/>
            </a:pPr>
            <a:r>
              <a:rPr lang="ru-RU" dirty="0" err="1"/>
              <a:t>Ступінь</a:t>
            </a:r>
            <a:r>
              <a:rPr lang="ru-RU" dirty="0"/>
              <a:t> </a:t>
            </a:r>
            <a:r>
              <a:rPr lang="ru-RU" dirty="0" err="1" smtClean="0"/>
              <a:t>заселення</a:t>
            </a:r>
            <a:r>
              <a:rPr lang="ru-RU" dirty="0" smtClean="0"/>
              <a:t> </a:t>
            </a:r>
            <a:r>
              <a:rPr lang="ru-RU" dirty="0" err="1" smtClean="0"/>
              <a:t>орних</a:t>
            </a:r>
            <a:r>
              <a:rPr lang="ru-RU" dirty="0" smtClean="0"/>
              <a:t> земель, </a:t>
            </a:r>
            <a:r>
              <a:rPr lang="ru-RU" dirty="0" err="1" smtClean="0"/>
              <a:t>видовий</a:t>
            </a:r>
            <a:r>
              <a:rPr lang="ru-RU" dirty="0" smtClean="0"/>
              <a:t> та </a:t>
            </a:r>
            <a:r>
              <a:rPr lang="ru-RU" dirty="0" err="1" smtClean="0"/>
              <a:t>віковий</a:t>
            </a:r>
            <a:r>
              <a:rPr lang="ru-RU" dirty="0" smtClean="0"/>
              <a:t> склад. </a:t>
            </a:r>
            <a:r>
              <a:rPr lang="ru-RU" dirty="0" err="1" smtClean="0">
                <a:solidFill>
                  <a:srgbClr val="FF0000"/>
                </a:solidFill>
              </a:rPr>
              <a:t>Особлива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увага</a:t>
            </a:r>
            <a:r>
              <a:rPr lang="ru-RU" dirty="0" smtClean="0">
                <a:solidFill>
                  <a:srgbClr val="FF0000"/>
                </a:solidFill>
              </a:rPr>
              <a:t> полям </a:t>
            </a:r>
            <a:r>
              <a:rPr lang="ru-RU" dirty="0" err="1" smtClean="0">
                <a:solidFill>
                  <a:srgbClr val="FF0000"/>
                </a:solidFill>
              </a:rPr>
              <a:t>під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просапні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smtClean="0">
                <a:solidFill>
                  <a:srgbClr val="FF0000"/>
                </a:solidFill>
              </a:rPr>
              <a:t>і </a:t>
            </a:r>
            <a:r>
              <a:rPr lang="ru-RU" dirty="0" err="1" smtClean="0">
                <a:solidFill>
                  <a:srgbClr val="FF0000"/>
                </a:solidFill>
              </a:rPr>
              <a:t>овочеві</a:t>
            </a:r>
            <a:r>
              <a:rPr lang="ru-RU" dirty="0" smtClean="0">
                <a:solidFill>
                  <a:srgbClr val="FF0000"/>
                </a:solidFill>
              </a:rPr>
              <a:t>  </a:t>
            </a:r>
            <a:r>
              <a:rPr lang="ru-RU" dirty="0" err="1" smtClean="0">
                <a:solidFill>
                  <a:srgbClr val="FF0000"/>
                </a:solidFill>
              </a:rPr>
              <a:t>культури</a:t>
            </a:r>
            <a:r>
              <a:rPr lang="ru-RU" dirty="0" smtClean="0">
                <a:solidFill>
                  <a:srgbClr val="FF0000"/>
                </a:solidFill>
              </a:rPr>
              <a:t> та полям </a:t>
            </a:r>
            <a:r>
              <a:rPr lang="ru-RU" dirty="0" err="1" smtClean="0">
                <a:solidFill>
                  <a:srgbClr val="FF0000"/>
                </a:solidFill>
              </a:rPr>
              <a:t>після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багаторічних</a:t>
            </a:r>
            <a:r>
              <a:rPr lang="ru-RU" dirty="0" smtClean="0">
                <a:solidFill>
                  <a:srgbClr val="FF0000"/>
                </a:solidFill>
              </a:rPr>
              <a:t> трав</a:t>
            </a:r>
          </a:p>
          <a:p>
            <a:pPr marL="0" indent="0">
              <a:buNone/>
            </a:pPr>
            <a:r>
              <a:rPr lang="ru-RU" i="1" dirty="0" err="1"/>
              <a:t>Грунтові</a:t>
            </a:r>
            <a:r>
              <a:rPr lang="ru-RU" i="1" dirty="0"/>
              <a:t> </a:t>
            </a:r>
            <a:r>
              <a:rPr lang="ru-RU" i="1" dirty="0" err="1" smtClean="0"/>
              <a:t>розкопки</a:t>
            </a:r>
            <a:r>
              <a:rPr lang="ru-RU" i="1" dirty="0" smtClean="0"/>
              <a:t> </a:t>
            </a:r>
            <a:r>
              <a:rPr lang="ru-RU" i="1" dirty="0" err="1" smtClean="0"/>
              <a:t>після</a:t>
            </a:r>
            <a:r>
              <a:rPr lang="ru-RU" i="1" dirty="0" smtClean="0"/>
              <a:t> </a:t>
            </a:r>
            <a:r>
              <a:rPr lang="ru-RU" i="1" dirty="0" err="1" smtClean="0"/>
              <a:t>зволоженя</a:t>
            </a:r>
            <a:r>
              <a:rPr lang="ru-RU" i="1" dirty="0" smtClean="0"/>
              <a:t> грунту </a:t>
            </a:r>
            <a:r>
              <a:rPr lang="ru-RU" i="1" dirty="0"/>
              <a:t>до </a:t>
            </a:r>
            <a:r>
              <a:rPr lang="ru-RU" i="1" dirty="0" smtClean="0"/>
              <a:t> </a:t>
            </a:r>
            <a:r>
              <a:rPr lang="ru-RU" i="1" dirty="0" err="1" smtClean="0"/>
              <a:t>похолодання</a:t>
            </a:r>
            <a:r>
              <a:rPr lang="ru-RU" i="1" dirty="0" smtClean="0"/>
              <a:t>. На полях </a:t>
            </a:r>
            <a:r>
              <a:rPr lang="ru-RU" i="1" dirty="0" err="1" smtClean="0"/>
              <a:t>площею</a:t>
            </a:r>
            <a:r>
              <a:rPr lang="ru-RU" i="1" dirty="0" smtClean="0"/>
              <a:t> </a:t>
            </a:r>
            <a:r>
              <a:rPr lang="ru-RU" i="1" dirty="0"/>
              <a:t>до 50 </a:t>
            </a:r>
            <a:r>
              <a:rPr lang="ru-RU" i="1" dirty="0" smtClean="0"/>
              <a:t>га </a:t>
            </a:r>
            <a:r>
              <a:rPr lang="ru-RU" i="1" dirty="0" err="1" smtClean="0"/>
              <a:t>беруть</a:t>
            </a:r>
            <a:r>
              <a:rPr lang="ru-RU" i="1" dirty="0" smtClean="0"/>
              <a:t> </a:t>
            </a:r>
            <a:r>
              <a:rPr lang="ru-RU" i="1" dirty="0"/>
              <a:t>12 </a:t>
            </a:r>
            <a:r>
              <a:rPr lang="ru-RU" i="1" dirty="0" smtClean="0"/>
              <a:t>проб 50 </a:t>
            </a:r>
            <a:r>
              <a:rPr lang="ru-RU" i="1" dirty="0"/>
              <a:t>X 50 X 45 </a:t>
            </a:r>
            <a:r>
              <a:rPr lang="ru-RU" i="1" dirty="0" smtClean="0"/>
              <a:t>см</a:t>
            </a:r>
          </a:p>
          <a:p>
            <a:pPr marL="0" indent="0">
              <a:buNone/>
            </a:pPr>
            <a:r>
              <a:rPr lang="ru-RU" dirty="0" err="1" smtClean="0"/>
              <a:t>Щільність</a:t>
            </a:r>
            <a:r>
              <a:rPr lang="ru-RU" dirty="0" smtClean="0"/>
              <a:t> (</a:t>
            </a:r>
            <a:r>
              <a:rPr lang="ru-RU" dirty="0" err="1" smtClean="0"/>
              <a:t>екз</a:t>
            </a:r>
            <a:r>
              <a:rPr lang="ru-RU" dirty="0" smtClean="0"/>
              <a:t>/м2), </a:t>
            </a:r>
            <a:r>
              <a:rPr lang="ru-RU" dirty="0" err="1" smtClean="0"/>
              <a:t>видовий</a:t>
            </a:r>
            <a:r>
              <a:rPr lang="ru-RU" dirty="0" smtClean="0"/>
              <a:t> та </a:t>
            </a:r>
            <a:r>
              <a:rPr lang="ru-RU" dirty="0" err="1" smtClean="0"/>
              <a:t>віковий</a:t>
            </a:r>
            <a:r>
              <a:rPr lang="ru-RU" dirty="0" smtClean="0"/>
              <a:t> склад (%)</a:t>
            </a:r>
          </a:p>
          <a:p>
            <a:pPr marL="0" indent="0">
              <a:buNone/>
            </a:pPr>
            <a:r>
              <a:rPr lang="ru-RU" b="1" dirty="0" err="1" smtClean="0"/>
              <a:t>Розкопки</a:t>
            </a:r>
            <a:r>
              <a:rPr lang="ru-RU" b="1" dirty="0" smtClean="0"/>
              <a:t> </a:t>
            </a:r>
            <a:r>
              <a:rPr lang="ru-RU" b="1" dirty="0" err="1" smtClean="0"/>
              <a:t>проводять</a:t>
            </a:r>
            <a:r>
              <a:rPr lang="ru-RU" b="1" dirty="0" smtClean="0"/>
              <a:t> до </a:t>
            </a:r>
            <a:r>
              <a:rPr lang="ru-RU" b="1" dirty="0" err="1" smtClean="0"/>
              <a:t>міграції</a:t>
            </a:r>
            <a:r>
              <a:rPr lang="ru-RU" b="1" dirty="0" smtClean="0"/>
              <a:t> личинок на </a:t>
            </a:r>
            <a:r>
              <a:rPr lang="ru-RU" b="1" dirty="0" err="1" smtClean="0"/>
              <a:t>зимівлю</a:t>
            </a:r>
            <a:r>
              <a:rPr lang="ru-RU" b="1" dirty="0" smtClean="0"/>
              <a:t> у </a:t>
            </a:r>
            <a:r>
              <a:rPr lang="ru-RU" b="1" dirty="0" err="1" smtClean="0"/>
              <a:t>нижні</a:t>
            </a:r>
            <a:r>
              <a:rPr lang="ru-RU" b="1" dirty="0" smtClean="0"/>
              <a:t> шари грунту</a:t>
            </a:r>
            <a:endParaRPr lang="ru-RU" b="1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453644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dirty="0" err="1" smtClean="0"/>
              <a:t>Квітень</a:t>
            </a:r>
            <a:r>
              <a:rPr lang="ru-RU" dirty="0" smtClean="0"/>
              <a:t> ІІ—ІІІ </a:t>
            </a:r>
            <a:r>
              <a:rPr lang="ru-RU" dirty="0"/>
              <a:t>дек.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dirty="0" err="1" smtClean="0"/>
              <a:t>Уточнення</a:t>
            </a:r>
            <a:r>
              <a:rPr lang="ru-RU" dirty="0" smtClean="0"/>
              <a:t> </a:t>
            </a:r>
            <a:r>
              <a:rPr lang="ru-RU" dirty="0" err="1" smtClean="0"/>
              <a:t>чисельності</a:t>
            </a:r>
            <a:r>
              <a:rPr lang="ru-RU" dirty="0" smtClean="0"/>
              <a:t> і стану </a:t>
            </a:r>
            <a:r>
              <a:rPr lang="ru-RU" dirty="0" err="1" smtClean="0"/>
              <a:t>шкідників</a:t>
            </a:r>
            <a:r>
              <a:rPr lang="ru-RU" dirty="0" smtClean="0"/>
              <a:t> </a:t>
            </a:r>
            <a:r>
              <a:rPr lang="ru-RU" dirty="0" err="1" smtClean="0"/>
              <a:t>після</a:t>
            </a:r>
            <a:r>
              <a:rPr lang="ru-RU" dirty="0" smtClean="0"/>
              <a:t>  </a:t>
            </a:r>
            <a:r>
              <a:rPr lang="ru-RU" dirty="0" err="1" smtClean="0"/>
              <a:t>зимівлі</a:t>
            </a:r>
            <a:r>
              <a:rPr lang="ru-RU" dirty="0" smtClean="0"/>
              <a:t> в </a:t>
            </a:r>
            <a:r>
              <a:rPr lang="ru-RU" dirty="0" err="1" smtClean="0"/>
              <a:t>осередках</a:t>
            </a:r>
            <a:r>
              <a:rPr lang="ru-RU" dirty="0" smtClean="0"/>
              <a:t> та </a:t>
            </a:r>
            <a:r>
              <a:rPr lang="ru-RU" dirty="0"/>
              <a:t>на </a:t>
            </a:r>
            <a:r>
              <a:rPr lang="ru-RU" dirty="0" smtClean="0"/>
              <a:t>полях </a:t>
            </a:r>
            <a:r>
              <a:rPr lang="ru-RU" dirty="0" err="1" smtClean="0"/>
              <a:t>під</a:t>
            </a:r>
            <a:r>
              <a:rPr lang="ru-RU" dirty="0" smtClean="0"/>
              <a:t> </a:t>
            </a:r>
            <a:r>
              <a:rPr lang="ru-RU" dirty="0" err="1" smtClean="0"/>
              <a:t>просапні</a:t>
            </a:r>
            <a:r>
              <a:rPr lang="ru-RU" dirty="0" smtClean="0"/>
              <a:t> </a:t>
            </a:r>
            <a:r>
              <a:rPr lang="ru-RU" dirty="0"/>
              <a:t>та </a:t>
            </a:r>
            <a:r>
              <a:rPr lang="ru-RU" dirty="0" err="1" smtClean="0"/>
              <a:t>ов</a:t>
            </a:r>
            <a:r>
              <a:rPr lang="ru-RU" dirty="0" err="1"/>
              <a:t>очеві</a:t>
            </a:r>
            <a:r>
              <a:rPr lang="ru-RU" dirty="0"/>
              <a:t> </a:t>
            </a:r>
            <a:r>
              <a:rPr lang="ru-RU" dirty="0" err="1"/>
              <a:t>культури</a:t>
            </a:r>
            <a:r>
              <a:rPr lang="ru-RU" dirty="0"/>
              <a:t> (ЕПШ З—5 </a:t>
            </a:r>
            <a:r>
              <a:rPr lang="ru-RU" dirty="0" err="1"/>
              <a:t>екз</a:t>
            </a:r>
            <a:r>
              <a:rPr lang="ru-RU" dirty="0"/>
              <a:t>/м2)</a:t>
            </a:r>
          </a:p>
          <a:p>
            <a:pPr marL="0" indent="0">
              <a:buNone/>
            </a:pPr>
            <a:r>
              <a:rPr lang="ru-RU" i="1" dirty="0" err="1" smtClean="0"/>
              <a:t>Розкопки</a:t>
            </a:r>
            <a:r>
              <a:rPr lang="ru-RU" i="1" dirty="0" smtClean="0"/>
              <a:t> </a:t>
            </a:r>
            <a:r>
              <a:rPr lang="ru-RU" i="1" dirty="0" err="1" smtClean="0"/>
              <a:t>після</a:t>
            </a:r>
            <a:r>
              <a:rPr lang="ru-RU" i="1" dirty="0" smtClean="0"/>
              <a:t> </a:t>
            </a:r>
            <a:r>
              <a:rPr lang="ru-RU" i="1" dirty="0" err="1" smtClean="0"/>
              <a:t>міграції</a:t>
            </a:r>
            <a:r>
              <a:rPr lang="ru-RU" i="1" dirty="0" smtClean="0"/>
              <a:t> </a:t>
            </a:r>
            <a:r>
              <a:rPr lang="ru-RU" i="1" dirty="0"/>
              <a:t>личинок </a:t>
            </a:r>
            <a:r>
              <a:rPr lang="ru-RU" i="1" dirty="0" smtClean="0"/>
              <a:t>у </a:t>
            </a:r>
            <a:r>
              <a:rPr lang="ru-RU" i="1" dirty="0" err="1" smtClean="0"/>
              <a:t>верхні</a:t>
            </a:r>
            <a:r>
              <a:rPr lang="ru-RU" i="1" dirty="0" smtClean="0"/>
              <a:t> </a:t>
            </a:r>
            <a:r>
              <a:rPr lang="ru-RU" i="1" dirty="0"/>
              <a:t>шари </a:t>
            </a:r>
            <a:r>
              <a:rPr lang="ru-RU" i="1" dirty="0" smtClean="0"/>
              <a:t>грунту</a:t>
            </a:r>
          </a:p>
          <a:p>
            <a:pPr marL="0" indent="0">
              <a:buNone/>
            </a:pPr>
            <a:r>
              <a:rPr lang="ru-RU" dirty="0" err="1"/>
              <a:t>Ступінь</a:t>
            </a:r>
            <a:r>
              <a:rPr lang="ru-RU" dirty="0"/>
              <a:t> </a:t>
            </a:r>
            <a:r>
              <a:rPr lang="ru-RU" dirty="0" err="1"/>
              <a:t>заселення</a:t>
            </a:r>
            <a:r>
              <a:rPr lang="ru-RU" dirty="0"/>
              <a:t>:</a:t>
            </a:r>
          </a:p>
          <a:p>
            <a:r>
              <a:rPr lang="ru-RU" dirty="0" err="1" smtClean="0"/>
              <a:t>слабкий</a:t>
            </a:r>
            <a:r>
              <a:rPr lang="ru-RU" dirty="0" smtClean="0"/>
              <a:t> — </a:t>
            </a:r>
            <a:r>
              <a:rPr lang="ru-RU" dirty="0"/>
              <a:t>до 2,</a:t>
            </a:r>
          </a:p>
          <a:p>
            <a:r>
              <a:rPr lang="ru-RU" dirty="0" err="1"/>
              <a:t>середній</a:t>
            </a:r>
            <a:r>
              <a:rPr lang="ru-RU" dirty="0"/>
              <a:t> </a:t>
            </a:r>
            <a:r>
              <a:rPr lang="ru-RU" dirty="0" smtClean="0"/>
              <a:t>— З—7</a:t>
            </a:r>
            <a:r>
              <a:rPr lang="ru-RU" dirty="0"/>
              <a:t>, </a:t>
            </a:r>
            <a:endParaRPr lang="ru-RU" dirty="0" smtClean="0"/>
          </a:p>
          <a:p>
            <a:r>
              <a:rPr lang="ru-RU" dirty="0" smtClean="0"/>
              <a:t>сильна — </a:t>
            </a:r>
            <a:r>
              <a:rPr lang="ru-RU" dirty="0" err="1" smtClean="0"/>
              <a:t>понад</a:t>
            </a:r>
            <a:r>
              <a:rPr lang="ru-RU" dirty="0" smtClean="0"/>
              <a:t> 7 </a:t>
            </a:r>
            <a:r>
              <a:rPr lang="ru-RU" dirty="0" err="1"/>
              <a:t>екз</a:t>
            </a:r>
            <a:r>
              <a:rPr lang="ru-RU" dirty="0"/>
              <a:t>./м2.</a:t>
            </a:r>
            <a:endParaRPr lang="ru-RU" dirty="0" smtClean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475839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/>
              <a:t>Травень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ru-RU" dirty="0" err="1" smtClean="0"/>
              <a:t>Ушкодженість</a:t>
            </a:r>
            <a:r>
              <a:rPr lang="ru-RU" dirty="0" smtClean="0"/>
              <a:t> та </a:t>
            </a:r>
            <a:r>
              <a:rPr lang="ru-RU" dirty="0" err="1" smtClean="0"/>
              <a:t>загибель</a:t>
            </a:r>
            <a:r>
              <a:rPr lang="ru-RU" dirty="0" smtClean="0"/>
              <a:t> </a:t>
            </a:r>
            <a:r>
              <a:rPr lang="ru-RU" dirty="0" err="1" smtClean="0"/>
              <a:t>висіяного</a:t>
            </a:r>
            <a:r>
              <a:rPr lang="ru-RU" dirty="0" smtClean="0"/>
              <a:t> </a:t>
            </a:r>
            <a:r>
              <a:rPr lang="ru-RU" dirty="0" err="1" smtClean="0"/>
              <a:t>насіння</a:t>
            </a:r>
            <a:r>
              <a:rPr lang="ru-RU" dirty="0"/>
              <a:t>, </a:t>
            </a:r>
            <a:r>
              <a:rPr lang="ru-RU" dirty="0" err="1" smtClean="0"/>
              <a:t>сходів</a:t>
            </a:r>
            <a:r>
              <a:rPr lang="ru-RU" dirty="0" smtClean="0"/>
              <a:t> </a:t>
            </a:r>
            <a:r>
              <a:rPr lang="ru-RU" dirty="0" err="1" smtClean="0"/>
              <a:t>кукурудзи</a:t>
            </a:r>
            <a:r>
              <a:rPr lang="ru-RU" dirty="0" smtClean="0"/>
              <a:t>, </a:t>
            </a:r>
            <a:r>
              <a:rPr lang="ru-RU" dirty="0" err="1" smtClean="0"/>
              <a:t>соняшнику</a:t>
            </a:r>
            <a:r>
              <a:rPr lang="ru-RU" dirty="0" smtClean="0"/>
              <a:t>, </a:t>
            </a:r>
            <a:r>
              <a:rPr lang="ru-RU" dirty="0" err="1" smtClean="0"/>
              <a:t>буряків</a:t>
            </a:r>
            <a:r>
              <a:rPr lang="ru-RU" dirty="0"/>
              <a:t>, </a:t>
            </a:r>
            <a:r>
              <a:rPr lang="ru-RU" dirty="0" err="1" smtClean="0"/>
              <a:t>овочевих</a:t>
            </a:r>
            <a:r>
              <a:rPr lang="ru-RU" dirty="0" smtClean="0"/>
              <a:t> культур; </a:t>
            </a:r>
            <a:r>
              <a:rPr lang="ru-RU" dirty="0" err="1" smtClean="0"/>
              <a:t>бульб</a:t>
            </a:r>
            <a:r>
              <a:rPr lang="ru-RU" dirty="0" smtClean="0"/>
              <a:t> </a:t>
            </a:r>
            <a:r>
              <a:rPr lang="ru-RU" dirty="0" err="1" smtClean="0"/>
              <a:t>картоплі</a:t>
            </a:r>
            <a:r>
              <a:rPr lang="ru-RU" dirty="0" smtClean="0"/>
              <a:t>, </a:t>
            </a:r>
            <a:r>
              <a:rPr lang="ru-RU" dirty="0" err="1" smtClean="0"/>
              <a:t>розсади</a:t>
            </a:r>
            <a:endParaRPr lang="ru-RU" dirty="0" smtClean="0"/>
          </a:p>
          <a:p>
            <a:pPr marL="0" indent="0">
              <a:buNone/>
            </a:pPr>
            <a:r>
              <a:rPr lang="ru-RU" i="1" dirty="0"/>
              <a:t>На </a:t>
            </a:r>
            <a:r>
              <a:rPr lang="ru-RU" i="1" dirty="0" err="1"/>
              <a:t>просапних</a:t>
            </a:r>
            <a:r>
              <a:rPr lang="ru-RU" i="1" dirty="0"/>
              <a:t> </a:t>
            </a:r>
            <a:r>
              <a:rPr lang="ru-RU" i="1" dirty="0" smtClean="0"/>
              <a:t>культурах у </a:t>
            </a:r>
            <a:r>
              <a:rPr lang="ru-RU" i="1" dirty="0"/>
              <a:t>20 </a:t>
            </a:r>
            <a:r>
              <a:rPr lang="ru-RU" i="1" dirty="0" err="1" smtClean="0"/>
              <a:t>місцях</a:t>
            </a:r>
            <a:r>
              <a:rPr lang="ru-RU" i="1" dirty="0" smtClean="0"/>
              <a:t> поля </a:t>
            </a:r>
            <a:r>
              <a:rPr lang="ru-RU" i="1" dirty="0" err="1"/>
              <a:t>викопують</a:t>
            </a:r>
            <a:r>
              <a:rPr lang="ru-RU" i="1" dirty="0"/>
              <a:t> </a:t>
            </a:r>
            <a:r>
              <a:rPr lang="ru-RU" i="1" dirty="0" smtClean="0"/>
              <a:t>по 5 </a:t>
            </a:r>
            <a:r>
              <a:rPr lang="ru-RU" i="1" dirty="0" err="1"/>
              <a:t>проростків</a:t>
            </a:r>
            <a:r>
              <a:rPr lang="ru-RU" i="1" dirty="0"/>
              <a:t>. </a:t>
            </a:r>
            <a:r>
              <a:rPr lang="ru-RU" i="1" dirty="0" smtClean="0"/>
              <a:t>На </a:t>
            </a:r>
            <a:r>
              <a:rPr lang="ru-RU" i="1" dirty="0" err="1" smtClean="0"/>
              <a:t>рядкових</a:t>
            </a:r>
            <a:r>
              <a:rPr lang="ru-RU" i="1" dirty="0" smtClean="0"/>
              <a:t>  </a:t>
            </a:r>
            <a:r>
              <a:rPr lang="ru-RU" i="1" dirty="0" err="1" smtClean="0"/>
              <a:t>посівах</a:t>
            </a:r>
            <a:r>
              <a:rPr lang="ru-RU" i="1" dirty="0" smtClean="0"/>
              <a:t> </a:t>
            </a:r>
            <a:r>
              <a:rPr lang="ru-RU" i="1" dirty="0" err="1" smtClean="0"/>
              <a:t>обліки</a:t>
            </a:r>
            <a:r>
              <a:rPr lang="ru-RU" i="1" dirty="0" smtClean="0"/>
              <a:t> </a:t>
            </a:r>
            <a:r>
              <a:rPr lang="ru-RU" i="1" dirty="0" err="1" smtClean="0"/>
              <a:t>проводять</a:t>
            </a:r>
            <a:r>
              <a:rPr lang="ru-RU" i="1" dirty="0" smtClean="0"/>
              <a:t> на </a:t>
            </a:r>
            <a:r>
              <a:rPr lang="ru-RU" i="1" dirty="0"/>
              <a:t>10—15 </a:t>
            </a:r>
            <a:r>
              <a:rPr lang="ru-RU" i="1" dirty="0" smtClean="0"/>
              <a:t> </a:t>
            </a:r>
            <a:r>
              <a:rPr lang="ru-RU" i="1" dirty="0" err="1" smtClean="0"/>
              <a:t>півметрових</a:t>
            </a:r>
            <a:r>
              <a:rPr lang="ru-RU" i="1" dirty="0" smtClean="0"/>
              <a:t> </a:t>
            </a:r>
            <a:r>
              <a:rPr lang="ru-RU" i="1" dirty="0" err="1" smtClean="0"/>
              <a:t>відрізках</a:t>
            </a:r>
            <a:r>
              <a:rPr lang="ru-RU" i="1" dirty="0" smtClean="0"/>
              <a:t> рядка</a:t>
            </a:r>
          </a:p>
          <a:p>
            <a:pPr marL="0" indent="0">
              <a:buNone/>
            </a:pPr>
            <a:r>
              <a:rPr lang="ru-RU" dirty="0" err="1" smtClean="0">
                <a:solidFill>
                  <a:srgbClr val="FF0000"/>
                </a:solidFill>
              </a:rPr>
              <a:t>Визначають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відсоток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ушкоджених</a:t>
            </a:r>
            <a:r>
              <a:rPr lang="ru-RU" dirty="0" smtClean="0">
                <a:solidFill>
                  <a:srgbClr val="FF0000"/>
                </a:solidFill>
              </a:rPr>
              <a:t> і </a:t>
            </a:r>
            <a:r>
              <a:rPr lang="ru-RU" dirty="0" err="1" smtClean="0">
                <a:solidFill>
                  <a:srgbClr val="FF0000"/>
                </a:solidFill>
              </a:rPr>
              <a:t>загиблих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рослин</a:t>
            </a:r>
            <a:r>
              <a:rPr lang="ru-RU" dirty="0" smtClean="0">
                <a:solidFill>
                  <a:srgbClr val="FF0000"/>
                </a:solidFill>
              </a:rPr>
              <a:t>. </a:t>
            </a:r>
            <a:r>
              <a:rPr lang="ru-RU" dirty="0" err="1" smtClean="0">
                <a:solidFill>
                  <a:srgbClr val="FF0000"/>
                </a:solidFill>
              </a:rPr>
              <a:t>Ступінь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ушкодження</a:t>
            </a:r>
            <a:r>
              <a:rPr lang="ru-RU" dirty="0" smtClean="0">
                <a:solidFill>
                  <a:srgbClr val="FF0000"/>
                </a:solidFill>
              </a:rPr>
              <a:t> (бал</a:t>
            </a:r>
            <a:r>
              <a:rPr lang="ru-RU" dirty="0">
                <a:solidFill>
                  <a:srgbClr val="FF0000"/>
                </a:solidFill>
              </a:rPr>
              <a:t>, </a:t>
            </a:r>
            <a:r>
              <a:rPr lang="ru-RU" dirty="0" smtClean="0">
                <a:solidFill>
                  <a:srgbClr val="FF0000"/>
                </a:solidFill>
              </a:rPr>
              <a:t>%).</a:t>
            </a:r>
          </a:p>
          <a:p>
            <a:pPr marL="0" indent="0">
              <a:buNone/>
            </a:pPr>
            <a:r>
              <a:rPr lang="ru-RU" dirty="0" err="1" smtClean="0"/>
              <a:t>Встановлюють</a:t>
            </a:r>
            <a:r>
              <a:rPr lang="ru-RU" dirty="0" smtClean="0"/>
              <a:t> </a:t>
            </a:r>
            <a:r>
              <a:rPr lang="ru-RU" dirty="0" err="1" smtClean="0"/>
              <a:t>гідротермічний</a:t>
            </a:r>
            <a:r>
              <a:rPr lang="ru-RU" dirty="0" smtClean="0"/>
              <a:t> режим </a:t>
            </a:r>
            <a:r>
              <a:rPr lang="ru-RU" dirty="0" err="1" smtClean="0"/>
              <a:t>вегетаційного</a:t>
            </a:r>
            <a:r>
              <a:rPr lang="ru-RU" dirty="0" smtClean="0"/>
              <a:t> </a:t>
            </a:r>
            <a:r>
              <a:rPr lang="ru-RU" dirty="0" err="1" smtClean="0"/>
              <a:t>періоду</a:t>
            </a:r>
            <a:r>
              <a:rPr lang="ru-RU" dirty="0"/>
              <a:t>, </a:t>
            </a:r>
            <a:r>
              <a:rPr lang="ru-RU" dirty="0" smtClean="0"/>
              <a:t>строки </a:t>
            </a:r>
            <a:r>
              <a:rPr lang="ru-RU" dirty="0" err="1" smtClean="0"/>
              <a:t>сівби</a:t>
            </a:r>
            <a:r>
              <a:rPr lang="ru-RU" dirty="0"/>
              <a:t>, </a:t>
            </a:r>
            <a:r>
              <a:rPr lang="ru-RU" dirty="0" err="1" smtClean="0"/>
              <a:t>тривалість</a:t>
            </a:r>
            <a:r>
              <a:rPr lang="ru-RU" dirty="0" smtClean="0"/>
              <a:t> </a:t>
            </a:r>
            <a:r>
              <a:rPr lang="ru-RU" dirty="0" err="1" smtClean="0"/>
              <a:t>періоду</a:t>
            </a:r>
            <a:r>
              <a:rPr lang="ru-RU" dirty="0" smtClean="0"/>
              <a:t> </a:t>
            </a:r>
            <a:r>
              <a:rPr lang="ru-RU" dirty="0" err="1" smtClean="0"/>
              <a:t>між</a:t>
            </a:r>
            <a:r>
              <a:rPr lang="ru-RU" dirty="0" smtClean="0"/>
              <a:t> </a:t>
            </a:r>
            <a:r>
              <a:rPr lang="ru-RU" dirty="0" err="1" smtClean="0"/>
              <a:t>посівом</a:t>
            </a:r>
            <a:r>
              <a:rPr lang="ru-RU" dirty="0" smtClean="0"/>
              <a:t> і </a:t>
            </a:r>
            <a:r>
              <a:rPr lang="ru-RU" dirty="0" err="1" smtClean="0"/>
              <a:t>появою</a:t>
            </a:r>
            <a:r>
              <a:rPr lang="ru-RU" dirty="0" smtClean="0"/>
              <a:t> </a:t>
            </a:r>
            <a:r>
              <a:rPr lang="ru-RU" dirty="0" err="1" smtClean="0"/>
              <a:t>сходів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232437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i="1" dirty="0" err="1">
                <a:solidFill>
                  <a:srgbClr val="FF0000"/>
                </a:solidFill>
              </a:rPr>
              <a:t>Сірий</a:t>
            </a:r>
            <a:r>
              <a:rPr lang="ru-RU" i="1" dirty="0">
                <a:solidFill>
                  <a:srgbClr val="FF0000"/>
                </a:solidFill>
              </a:rPr>
              <a:t> </a:t>
            </a:r>
            <a:r>
              <a:rPr lang="ru-RU" i="1" dirty="0" err="1">
                <a:solidFill>
                  <a:srgbClr val="FF0000"/>
                </a:solidFill>
              </a:rPr>
              <a:t>довгоносик</a:t>
            </a:r>
            <a:r>
              <a:rPr lang="ru-RU" i="1" dirty="0">
                <a:solidFill>
                  <a:srgbClr val="FF0000"/>
                </a:solidFill>
              </a:rPr>
              <a:t>, </a:t>
            </a:r>
            <a:r>
              <a:rPr lang="ru-RU" i="1" dirty="0" err="1">
                <a:solidFill>
                  <a:srgbClr val="FF0000"/>
                </a:solidFill>
              </a:rPr>
              <a:t>хрущі</a:t>
            </a:r>
            <a:r>
              <a:rPr lang="ru-RU" i="1" dirty="0">
                <a:solidFill>
                  <a:srgbClr val="FF0000"/>
                </a:solidFill>
              </a:rPr>
              <a:t> та </a:t>
            </a:r>
            <a:r>
              <a:rPr lang="ru-RU" i="1" dirty="0" err="1">
                <a:solidFill>
                  <a:srgbClr val="FF0000"/>
                </a:solidFill>
              </a:rPr>
              <a:t>інші</a:t>
            </a:r>
            <a:r>
              <a:rPr lang="ru-RU" i="1" dirty="0">
                <a:solidFill>
                  <a:srgbClr val="FF0000"/>
                </a:solidFill>
              </a:rPr>
              <a:t> </a:t>
            </a:r>
            <a:r>
              <a:rPr lang="ru-RU" i="1" dirty="0" err="1">
                <a:solidFill>
                  <a:srgbClr val="FF0000"/>
                </a:solidFill>
              </a:rPr>
              <a:t>багатоїдні</a:t>
            </a:r>
            <a:r>
              <a:rPr lang="ru-RU" i="1" dirty="0">
                <a:solidFill>
                  <a:srgbClr val="FF0000"/>
                </a:solidFill>
              </a:rPr>
              <a:t> жуки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dirty="0" err="1" smtClean="0"/>
              <a:t>Жовтень</a:t>
            </a:r>
            <a:r>
              <a:rPr lang="ru-RU" dirty="0" smtClean="0"/>
              <a:t> ІІ—</a:t>
            </a:r>
            <a:r>
              <a:rPr lang="en-US" dirty="0"/>
              <a:t>III </a:t>
            </a:r>
            <a:r>
              <a:rPr lang="ru-RU" dirty="0"/>
              <a:t>дек</a:t>
            </a:r>
            <a:r>
              <a:rPr lang="ru-RU" dirty="0" smtClean="0"/>
              <a:t>.</a:t>
            </a:r>
          </a:p>
          <a:p>
            <a:pPr marL="0" indent="0">
              <a:buNone/>
            </a:pPr>
            <a:r>
              <a:rPr lang="ru-RU" dirty="0" err="1" smtClean="0"/>
              <a:t>Визначення</a:t>
            </a:r>
            <a:r>
              <a:rPr lang="ru-RU" dirty="0" smtClean="0"/>
              <a:t> запасу </a:t>
            </a:r>
            <a:r>
              <a:rPr lang="ru-RU" dirty="0" err="1" smtClean="0"/>
              <a:t>шкідників</a:t>
            </a:r>
            <a:r>
              <a:rPr lang="ru-RU" dirty="0" smtClean="0"/>
              <a:t> на </a:t>
            </a:r>
            <a:r>
              <a:rPr lang="ru-RU" dirty="0" err="1" smtClean="0"/>
              <a:t>орних</a:t>
            </a:r>
            <a:r>
              <a:rPr lang="ru-RU" dirty="0" smtClean="0"/>
              <a:t> землях </a:t>
            </a:r>
            <a:r>
              <a:rPr lang="ru-RU" dirty="0"/>
              <a:t>(</a:t>
            </a:r>
            <a:r>
              <a:rPr lang="ru-RU" dirty="0" err="1" smtClean="0"/>
              <a:t>імаго</a:t>
            </a:r>
            <a:r>
              <a:rPr lang="ru-RU" dirty="0" smtClean="0"/>
              <a:t> </a:t>
            </a:r>
            <a:r>
              <a:rPr lang="ru-RU" dirty="0" err="1" smtClean="0"/>
              <a:t>довгоносика</a:t>
            </a:r>
            <a:r>
              <a:rPr lang="ru-RU" dirty="0" smtClean="0"/>
              <a:t>, личинок </a:t>
            </a:r>
            <a:r>
              <a:rPr lang="ru-RU" dirty="0" err="1"/>
              <a:t>хрущів</a:t>
            </a:r>
            <a:r>
              <a:rPr lang="ru-RU" dirty="0" smtClean="0"/>
              <a:t>)</a:t>
            </a:r>
          </a:p>
          <a:p>
            <a:pPr marL="0" indent="0">
              <a:buNone/>
            </a:pPr>
            <a:r>
              <a:rPr lang="ru-RU" i="1" dirty="0"/>
              <a:t>Метод </a:t>
            </a:r>
            <a:r>
              <a:rPr lang="ru-RU" i="1" dirty="0" err="1" smtClean="0"/>
              <a:t>грунтових</a:t>
            </a:r>
            <a:r>
              <a:rPr lang="ru-RU" i="1" dirty="0" smtClean="0"/>
              <a:t> </a:t>
            </a:r>
            <a:r>
              <a:rPr lang="ru-RU" i="1" dirty="0" err="1" smtClean="0"/>
              <a:t>розкопок</a:t>
            </a:r>
            <a:r>
              <a:rPr lang="ru-RU" i="1" dirty="0"/>
              <a:t>. На </a:t>
            </a:r>
            <a:r>
              <a:rPr lang="ru-RU" i="1" dirty="0" smtClean="0"/>
              <a:t>полях </a:t>
            </a:r>
            <a:r>
              <a:rPr lang="ru-RU" i="1" dirty="0" err="1" smtClean="0"/>
              <a:t>площею</a:t>
            </a:r>
            <a:r>
              <a:rPr lang="ru-RU" i="1" dirty="0" smtClean="0"/>
              <a:t> </a:t>
            </a:r>
            <a:r>
              <a:rPr lang="ru-RU" i="1" dirty="0"/>
              <a:t>до 50 га </a:t>
            </a:r>
            <a:r>
              <a:rPr lang="ru-RU" i="1" dirty="0" smtClean="0"/>
              <a:t>12 проб </a:t>
            </a:r>
            <a:r>
              <a:rPr lang="ru-RU" i="1" dirty="0"/>
              <a:t>50 X 50 </a:t>
            </a:r>
            <a:r>
              <a:rPr lang="ru-RU" i="1" dirty="0" smtClean="0"/>
              <a:t>X </a:t>
            </a:r>
            <a:r>
              <a:rPr lang="en-US" i="1" dirty="0" smtClean="0"/>
              <a:t>X </a:t>
            </a:r>
            <a:r>
              <a:rPr lang="en-US" i="1" dirty="0"/>
              <a:t>80 </a:t>
            </a:r>
            <a:r>
              <a:rPr lang="ru-RU" i="1" dirty="0" smtClean="0"/>
              <a:t>см</a:t>
            </a:r>
          </a:p>
          <a:p>
            <a:pPr marL="0" indent="0">
              <a:buNone/>
            </a:pPr>
            <a:r>
              <a:rPr lang="ru-RU" dirty="0" err="1" smtClean="0"/>
              <a:t>Заселені</a:t>
            </a:r>
            <a:r>
              <a:rPr lang="ru-RU" dirty="0" smtClean="0"/>
              <a:t> </a:t>
            </a:r>
            <a:r>
              <a:rPr lang="ru-RU" dirty="0" err="1" smtClean="0"/>
              <a:t>площі</a:t>
            </a:r>
            <a:r>
              <a:rPr lang="ru-RU" dirty="0" smtClean="0"/>
              <a:t> (%), </a:t>
            </a:r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 smtClean="0"/>
              <a:t>шкідників</a:t>
            </a:r>
            <a:r>
              <a:rPr lang="ru-RU" dirty="0" smtClean="0"/>
              <a:t> (</a:t>
            </a:r>
            <a:r>
              <a:rPr lang="ru-RU" dirty="0" err="1" smtClean="0"/>
              <a:t>екз</a:t>
            </a:r>
            <a:r>
              <a:rPr lang="ru-RU" dirty="0"/>
              <a:t>./м2</a:t>
            </a:r>
            <a:r>
              <a:rPr lang="ru-RU" dirty="0" smtClean="0"/>
              <a:t>), </a:t>
            </a:r>
            <a:r>
              <a:rPr lang="ru-RU" dirty="0" err="1"/>
              <a:t>Кж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Коефіцієнт</a:t>
            </a:r>
            <a:r>
              <a:rPr lang="ru-RU" dirty="0" smtClean="0"/>
              <a:t> </a:t>
            </a:r>
            <a:r>
              <a:rPr lang="ru-RU" dirty="0" err="1" smtClean="0"/>
              <a:t>життєздатності</a:t>
            </a:r>
            <a:r>
              <a:rPr lang="ru-RU" dirty="0" smtClean="0"/>
              <a:t> (</a:t>
            </a:r>
            <a:r>
              <a:rPr lang="ru-RU" dirty="0" err="1" smtClean="0"/>
              <a:t>Кж</a:t>
            </a:r>
            <a:r>
              <a:rPr lang="ru-RU" dirty="0"/>
              <a:t>): </a:t>
            </a:r>
            <a:r>
              <a:rPr lang="ru-RU" dirty="0" smtClean="0"/>
              <a:t>на </a:t>
            </a:r>
            <a:r>
              <a:rPr lang="ru-RU" dirty="0" err="1" smtClean="0"/>
              <a:t>кукурудзі</a:t>
            </a:r>
            <a:r>
              <a:rPr lang="ru-RU" dirty="0" smtClean="0"/>
              <a:t> — 0,62</a:t>
            </a:r>
            <a:r>
              <a:rPr lang="ru-RU" dirty="0"/>
              <a:t>, </a:t>
            </a:r>
            <a:r>
              <a:rPr lang="ru-RU" dirty="0" err="1" smtClean="0"/>
              <a:t>соняшнику</a:t>
            </a:r>
            <a:r>
              <a:rPr lang="ru-RU" dirty="0" smtClean="0"/>
              <a:t> — 0,47, </a:t>
            </a:r>
            <a:r>
              <a:rPr lang="ru-RU" dirty="0" err="1" smtClean="0"/>
              <a:t>буряках</a:t>
            </a:r>
            <a:r>
              <a:rPr lang="ru-RU" dirty="0" smtClean="0"/>
              <a:t> —0,21</a:t>
            </a:r>
          </a:p>
          <a:p>
            <a:pPr marL="0" indent="0">
              <a:buNone/>
            </a:pP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427535500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Квітень</a:t>
            </a:r>
            <a:r>
              <a:rPr lang="ru-RU" dirty="0" smtClean="0"/>
              <a:t> ІІ— </a:t>
            </a:r>
            <a:r>
              <a:rPr lang="en-US" dirty="0"/>
              <a:t>III </a:t>
            </a:r>
            <a:r>
              <a:rPr lang="ru-RU" dirty="0"/>
              <a:t>дек.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dirty="0" err="1" smtClean="0"/>
              <a:t>Встановлення</a:t>
            </a:r>
            <a:r>
              <a:rPr lang="ru-RU" dirty="0" smtClean="0"/>
              <a:t> </a:t>
            </a:r>
            <a:r>
              <a:rPr lang="ru-RU" dirty="0" err="1" smtClean="0"/>
              <a:t>строків</a:t>
            </a:r>
            <a:r>
              <a:rPr lang="ru-RU" dirty="0" smtClean="0"/>
              <a:t> </a:t>
            </a:r>
            <a:r>
              <a:rPr lang="ru-RU" dirty="0" err="1" smtClean="0"/>
              <a:t>виходу</a:t>
            </a:r>
            <a:r>
              <a:rPr lang="ru-RU" dirty="0" smtClean="0"/>
              <a:t> </a:t>
            </a:r>
            <a:r>
              <a:rPr lang="ru-RU" dirty="0" err="1" smtClean="0"/>
              <a:t>довгоносика</a:t>
            </a:r>
            <a:r>
              <a:rPr lang="ru-RU" dirty="0" smtClean="0"/>
              <a:t> на </a:t>
            </a:r>
            <a:r>
              <a:rPr lang="ru-RU" dirty="0" err="1" smtClean="0"/>
              <a:t>поверхню</a:t>
            </a:r>
            <a:r>
              <a:rPr lang="ru-RU" dirty="0" smtClean="0"/>
              <a:t> грунту </a:t>
            </a:r>
            <a:r>
              <a:rPr lang="ru-RU" dirty="0"/>
              <a:t>(</a:t>
            </a:r>
            <a:r>
              <a:rPr lang="ru-RU" dirty="0" err="1" smtClean="0"/>
              <a:t>різні</a:t>
            </a:r>
            <a:r>
              <a:rPr lang="ru-RU" dirty="0" smtClean="0"/>
              <a:t> </a:t>
            </a:r>
            <a:r>
              <a:rPr lang="ru-RU" dirty="0" err="1" smtClean="0"/>
              <a:t>стації</a:t>
            </a:r>
            <a:r>
              <a:rPr lang="ru-RU" dirty="0" smtClean="0"/>
              <a:t>)</a:t>
            </a:r>
          </a:p>
          <a:p>
            <a:pPr marL="0" indent="0">
              <a:buNone/>
            </a:pPr>
            <a:r>
              <a:rPr lang="ru-RU" i="1" dirty="0"/>
              <a:t>Метод </a:t>
            </a:r>
            <a:r>
              <a:rPr lang="ru-RU" i="1" dirty="0" err="1" smtClean="0"/>
              <a:t>харчових</a:t>
            </a:r>
            <a:r>
              <a:rPr lang="ru-RU" i="1" dirty="0" smtClean="0"/>
              <a:t> </a:t>
            </a:r>
            <a:r>
              <a:rPr lang="ru-RU" i="1" dirty="0" err="1" smtClean="0"/>
              <a:t>принад</a:t>
            </a:r>
            <a:r>
              <a:rPr lang="ru-RU" i="1" dirty="0"/>
              <a:t>, </a:t>
            </a:r>
            <a:r>
              <a:rPr lang="ru-RU" i="1" dirty="0" err="1" smtClean="0"/>
              <a:t>візуальний</a:t>
            </a:r>
            <a:r>
              <a:rPr lang="ru-RU" i="1" dirty="0" smtClean="0"/>
              <a:t> метод</a:t>
            </a:r>
            <a:r>
              <a:rPr lang="ru-RU" i="1" dirty="0"/>
              <a:t>. В </a:t>
            </a:r>
            <a:r>
              <a:rPr lang="ru-RU" i="1" dirty="0" smtClean="0"/>
              <a:t> середках </a:t>
            </a:r>
            <a:r>
              <a:rPr lang="ru-RU" i="1" dirty="0" err="1" smtClean="0"/>
              <a:t>розкладають</a:t>
            </a:r>
            <a:r>
              <a:rPr lang="ru-RU" i="1" dirty="0" smtClean="0"/>
              <a:t> </a:t>
            </a:r>
            <a:r>
              <a:rPr lang="ru-RU" i="1" dirty="0" err="1" smtClean="0"/>
              <a:t>принади</a:t>
            </a:r>
            <a:r>
              <a:rPr lang="ru-RU" i="1" dirty="0" smtClean="0"/>
              <a:t> з </a:t>
            </a:r>
            <a:r>
              <a:rPr lang="ru-RU" i="1" dirty="0" err="1"/>
              <a:t>рослин</a:t>
            </a:r>
            <a:r>
              <a:rPr lang="ru-RU" i="1" dirty="0"/>
              <a:t> </a:t>
            </a:r>
            <a:r>
              <a:rPr lang="ru-RU" i="1" dirty="0" smtClean="0"/>
              <a:t> </a:t>
            </a:r>
            <a:r>
              <a:rPr lang="ru-RU" i="1" dirty="0" err="1" smtClean="0"/>
              <a:t>масою</a:t>
            </a:r>
            <a:r>
              <a:rPr lang="ru-RU" i="1" dirty="0" smtClean="0"/>
              <a:t> до </a:t>
            </a:r>
            <a:r>
              <a:rPr lang="ru-RU" i="1" dirty="0"/>
              <a:t>1 кг у </a:t>
            </a:r>
            <a:r>
              <a:rPr lang="ru-RU" i="1" dirty="0" smtClean="0"/>
              <a:t>8—10 </a:t>
            </a:r>
            <a:r>
              <a:rPr lang="ru-RU" i="1" dirty="0" err="1"/>
              <a:t>місцях</a:t>
            </a:r>
            <a:r>
              <a:rPr lang="ru-RU" i="1" dirty="0"/>
              <a:t>. </a:t>
            </a:r>
            <a:r>
              <a:rPr lang="ru-RU" i="1" dirty="0" err="1" smtClean="0"/>
              <a:t>Пастки</a:t>
            </a:r>
            <a:r>
              <a:rPr lang="ru-RU" i="1" dirty="0" smtClean="0"/>
              <a:t> </a:t>
            </a:r>
            <a:r>
              <a:rPr lang="ru-RU" i="1" dirty="0" err="1" smtClean="0"/>
              <a:t>Барбера</a:t>
            </a:r>
            <a:r>
              <a:rPr lang="ru-RU" i="1" dirty="0"/>
              <a:t>, </a:t>
            </a:r>
            <a:r>
              <a:rPr lang="ru-RU" i="1" dirty="0" err="1" smtClean="0"/>
              <a:t>ловчі</a:t>
            </a:r>
            <a:r>
              <a:rPr lang="ru-RU" i="1" dirty="0" smtClean="0"/>
              <a:t> канавки</a:t>
            </a:r>
          </a:p>
          <a:p>
            <a:pPr marL="0" indent="0">
              <a:buNone/>
            </a:pPr>
            <a:r>
              <a:rPr lang="ru-RU" dirty="0" smtClean="0">
                <a:solidFill>
                  <a:srgbClr val="FF0000"/>
                </a:solidFill>
              </a:rPr>
              <a:t>Строки </a:t>
            </a:r>
            <a:r>
              <a:rPr lang="ru-RU" dirty="0" err="1" smtClean="0">
                <a:solidFill>
                  <a:srgbClr val="FF0000"/>
                </a:solidFill>
              </a:rPr>
              <a:t>активізації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шкідника</a:t>
            </a:r>
            <a:endParaRPr lang="ru-RU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ru-RU" dirty="0" err="1" smtClean="0"/>
              <a:t>Середньодобова</a:t>
            </a:r>
            <a:r>
              <a:rPr lang="ru-RU" dirty="0" smtClean="0"/>
              <a:t> температура 6—8 </a:t>
            </a:r>
            <a:r>
              <a:rPr lang="ru-RU" dirty="0"/>
              <a:t>°</a:t>
            </a:r>
            <a:r>
              <a:rPr lang="ru-RU" dirty="0" smtClean="0"/>
              <a:t>С, сума  </a:t>
            </a:r>
            <a:r>
              <a:rPr lang="ru-RU" dirty="0" err="1" smtClean="0"/>
              <a:t>позитивних</a:t>
            </a:r>
            <a:r>
              <a:rPr lang="ru-RU" dirty="0" smtClean="0"/>
              <a:t> температур 220—240 </a:t>
            </a:r>
            <a:r>
              <a:rPr lang="ru-RU" dirty="0"/>
              <a:t>°С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318827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/>
              <a:t>Травень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 smtClean="0"/>
              <a:t>чисельності</a:t>
            </a:r>
            <a:r>
              <a:rPr lang="ru-RU" dirty="0" smtClean="0"/>
              <a:t> та </a:t>
            </a:r>
            <a:r>
              <a:rPr lang="ru-RU" dirty="0" err="1" smtClean="0"/>
              <a:t>шкодочинності</a:t>
            </a:r>
            <a:r>
              <a:rPr lang="ru-RU" dirty="0" smtClean="0"/>
              <a:t> </a:t>
            </a:r>
            <a:r>
              <a:rPr lang="ru-RU" dirty="0"/>
              <a:t>на </a:t>
            </a:r>
            <a:r>
              <a:rPr lang="ru-RU" dirty="0" smtClean="0"/>
              <a:t>сходах с</a:t>
            </a:r>
            <a:r>
              <a:rPr lang="ru-RU" dirty="0"/>
              <a:t>.-г. </a:t>
            </a:r>
            <a:r>
              <a:rPr lang="ru-RU" dirty="0" smtClean="0"/>
              <a:t>культур </a:t>
            </a:r>
            <a:r>
              <a:rPr lang="ru-RU" dirty="0" smtClean="0">
                <a:solidFill>
                  <a:srgbClr val="FF0000"/>
                </a:solidFill>
              </a:rPr>
              <a:t>ЕПШ 2— З </a:t>
            </a:r>
            <a:r>
              <a:rPr lang="ru-RU" dirty="0" err="1">
                <a:solidFill>
                  <a:srgbClr val="FF0000"/>
                </a:solidFill>
              </a:rPr>
              <a:t>екз</a:t>
            </a:r>
            <a:r>
              <a:rPr lang="ru-RU" dirty="0">
                <a:solidFill>
                  <a:srgbClr val="FF0000"/>
                </a:solidFill>
              </a:rPr>
              <a:t>/м2.</a:t>
            </a:r>
            <a:r>
              <a:rPr lang="ru-RU" dirty="0"/>
              <a:t> </a:t>
            </a:r>
            <a:r>
              <a:rPr lang="ru-RU" dirty="0" err="1" smtClean="0"/>
              <a:t>Особлива</a:t>
            </a:r>
            <a:r>
              <a:rPr lang="ru-RU" dirty="0" smtClean="0"/>
              <a:t> </a:t>
            </a:r>
            <a:r>
              <a:rPr lang="ru-RU" dirty="0" err="1" smtClean="0"/>
              <a:t>увага</a:t>
            </a:r>
            <a:r>
              <a:rPr lang="ru-RU" dirty="0" smtClean="0"/>
              <a:t> </a:t>
            </a:r>
            <a:r>
              <a:rPr lang="ru-RU" dirty="0" err="1" smtClean="0"/>
              <a:t>просапним</a:t>
            </a:r>
            <a:r>
              <a:rPr lang="ru-RU" dirty="0" smtClean="0"/>
              <a:t> культурам</a:t>
            </a:r>
          </a:p>
          <a:p>
            <a:pPr marL="0" indent="0">
              <a:buNone/>
            </a:pPr>
            <a:r>
              <a:rPr lang="ru-RU" i="1" dirty="0" err="1"/>
              <a:t>Візуальний</a:t>
            </a:r>
            <a:r>
              <a:rPr lang="ru-RU" i="1" dirty="0"/>
              <a:t> </a:t>
            </a:r>
            <a:r>
              <a:rPr lang="ru-RU" i="1" dirty="0" smtClean="0"/>
              <a:t>метод. У </a:t>
            </a:r>
            <a:r>
              <a:rPr lang="ru-RU" i="1" dirty="0" err="1"/>
              <a:t>обліку</a:t>
            </a:r>
            <a:r>
              <a:rPr lang="ru-RU" i="1" dirty="0"/>
              <a:t> 12 </a:t>
            </a:r>
            <a:r>
              <a:rPr lang="ru-RU" i="1" dirty="0" err="1" smtClean="0"/>
              <a:t>ділянок</a:t>
            </a:r>
            <a:r>
              <a:rPr lang="ru-RU" i="1" dirty="0" smtClean="0"/>
              <a:t> </a:t>
            </a:r>
            <a:r>
              <a:rPr lang="ru-RU" i="1" dirty="0" err="1" smtClean="0"/>
              <a:t>розміром</a:t>
            </a:r>
            <a:r>
              <a:rPr lang="ru-RU" i="1" dirty="0" smtClean="0"/>
              <a:t> </a:t>
            </a:r>
            <a:r>
              <a:rPr lang="ru-RU" i="1" dirty="0"/>
              <a:t>50 </a:t>
            </a:r>
            <a:r>
              <a:rPr lang="ru-RU" i="1" dirty="0" smtClean="0"/>
              <a:t>х </a:t>
            </a:r>
            <a:r>
              <a:rPr lang="en-US" i="1" dirty="0" smtClean="0"/>
              <a:t>X </a:t>
            </a:r>
            <a:r>
              <a:rPr lang="en-US" i="1" dirty="0"/>
              <a:t>50 </a:t>
            </a:r>
            <a:r>
              <a:rPr lang="ru-RU" i="1" dirty="0"/>
              <a:t>см, </a:t>
            </a:r>
            <a:r>
              <a:rPr lang="ru-RU" i="1" dirty="0" err="1" smtClean="0"/>
              <a:t>оглядають</a:t>
            </a:r>
            <a:r>
              <a:rPr lang="ru-RU" i="1" dirty="0" smtClean="0"/>
              <a:t> </a:t>
            </a:r>
            <a:r>
              <a:rPr lang="ru-RU" i="1" dirty="0" err="1" smtClean="0"/>
              <a:t>поверхню</a:t>
            </a:r>
            <a:r>
              <a:rPr lang="ru-RU" i="1" dirty="0" smtClean="0"/>
              <a:t> грунту і </a:t>
            </a:r>
            <a:r>
              <a:rPr lang="ru-RU" i="1" dirty="0" err="1"/>
              <a:t>верхній</a:t>
            </a:r>
            <a:r>
              <a:rPr lang="ru-RU" i="1" dirty="0"/>
              <a:t> </a:t>
            </a:r>
            <a:r>
              <a:rPr lang="ru-RU" i="1" dirty="0" err="1"/>
              <a:t>його</a:t>
            </a:r>
            <a:r>
              <a:rPr lang="ru-RU" i="1" dirty="0"/>
              <a:t> </a:t>
            </a:r>
            <a:r>
              <a:rPr lang="ru-RU" i="1" dirty="0" smtClean="0"/>
              <a:t>шар на </a:t>
            </a:r>
            <a:r>
              <a:rPr lang="ru-RU" i="1" dirty="0" err="1"/>
              <a:t>глибину</a:t>
            </a:r>
            <a:r>
              <a:rPr lang="ru-RU" i="1" dirty="0"/>
              <a:t> до 5 </a:t>
            </a:r>
            <a:r>
              <a:rPr lang="ru-RU" i="1" dirty="0" smtClean="0"/>
              <a:t>см </a:t>
            </a:r>
            <a:r>
              <a:rPr lang="ru-RU" i="1" dirty="0" err="1" smtClean="0"/>
              <a:t>вранці</a:t>
            </a:r>
            <a:r>
              <a:rPr lang="ru-RU" i="1" dirty="0" smtClean="0"/>
              <a:t> </a:t>
            </a:r>
            <a:r>
              <a:rPr lang="ru-RU" i="1" dirty="0"/>
              <a:t>та </a:t>
            </a:r>
            <a:r>
              <a:rPr lang="ru-RU" i="1" dirty="0" err="1" smtClean="0"/>
              <a:t>увечері</a:t>
            </a:r>
            <a:endParaRPr lang="ru-RU" i="1" dirty="0" smtClean="0"/>
          </a:p>
          <a:p>
            <a:pPr marL="0" indent="0">
              <a:buNone/>
            </a:pPr>
            <a:r>
              <a:rPr lang="ru-RU" dirty="0" err="1" smtClean="0"/>
              <a:t>Заселеність</a:t>
            </a:r>
            <a:r>
              <a:rPr lang="ru-RU" dirty="0" smtClean="0"/>
              <a:t> </a:t>
            </a:r>
            <a:r>
              <a:rPr lang="ru-RU" dirty="0" err="1" smtClean="0"/>
              <a:t>полів</a:t>
            </a:r>
            <a:r>
              <a:rPr lang="ru-RU" dirty="0" smtClean="0"/>
              <a:t> (%), </a:t>
            </a:r>
            <a:r>
              <a:rPr lang="ru-RU" dirty="0" err="1" smtClean="0"/>
              <a:t>щільність</a:t>
            </a:r>
            <a:r>
              <a:rPr lang="ru-RU" dirty="0" smtClean="0"/>
              <a:t> (</a:t>
            </a:r>
            <a:r>
              <a:rPr lang="ru-RU" dirty="0" err="1" smtClean="0"/>
              <a:t>екз</a:t>
            </a:r>
            <a:r>
              <a:rPr lang="ru-RU" dirty="0"/>
              <a:t>./м2), </a:t>
            </a:r>
            <a:r>
              <a:rPr lang="ru-RU" dirty="0" err="1" smtClean="0"/>
              <a:t>Кз</a:t>
            </a:r>
            <a:r>
              <a:rPr lang="ru-RU" dirty="0" smtClean="0"/>
              <a:t>, </a:t>
            </a:r>
            <a:r>
              <a:rPr lang="ru-RU" dirty="0" err="1" smtClean="0"/>
              <a:t>ступінь</a:t>
            </a:r>
            <a:r>
              <a:rPr lang="ru-RU" dirty="0" smtClean="0"/>
              <a:t> </a:t>
            </a:r>
            <a:r>
              <a:rPr lang="ru-RU" dirty="0" err="1" smtClean="0"/>
              <a:t>ушкодження</a:t>
            </a:r>
            <a:r>
              <a:rPr lang="ru-RU" dirty="0" smtClean="0"/>
              <a:t> </a:t>
            </a:r>
            <a:r>
              <a:rPr lang="ru-RU" dirty="0" err="1" smtClean="0"/>
              <a:t>рослин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Гідротермічний</a:t>
            </a:r>
            <a:r>
              <a:rPr lang="ru-RU" dirty="0" smtClean="0"/>
              <a:t> режим (</a:t>
            </a:r>
            <a:r>
              <a:rPr lang="ru-RU" dirty="0" err="1" smtClean="0"/>
              <a:t>оптимальні</a:t>
            </a:r>
            <a:r>
              <a:rPr lang="ru-RU" dirty="0" smtClean="0"/>
              <a:t>: температура </a:t>
            </a:r>
            <a:r>
              <a:rPr lang="ru-RU" dirty="0" err="1" smtClean="0"/>
              <a:t>повітря</a:t>
            </a:r>
            <a:r>
              <a:rPr lang="ru-RU" dirty="0" smtClean="0"/>
              <a:t> 20—28 </a:t>
            </a:r>
            <a:r>
              <a:rPr lang="ru-RU" dirty="0"/>
              <a:t>°С, </a:t>
            </a:r>
            <a:r>
              <a:rPr lang="ru-RU" dirty="0" err="1" smtClean="0"/>
              <a:t>вологість</a:t>
            </a:r>
            <a:r>
              <a:rPr lang="ru-RU" dirty="0" smtClean="0"/>
              <a:t> </a:t>
            </a:r>
            <a:r>
              <a:rPr lang="ru-RU" dirty="0" err="1" smtClean="0"/>
              <a:t>повітря</a:t>
            </a:r>
            <a:r>
              <a:rPr lang="ru-RU" dirty="0" smtClean="0"/>
              <a:t> 45—65 </a:t>
            </a:r>
            <a:r>
              <a:rPr lang="ru-RU" dirty="0"/>
              <a:t>%)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288738685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i="1" dirty="0" err="1"/>
              <a:t>Стебловий</a:t>
            </a:r>
            <a:r>
              <a:rPr lang="ru-RU" i="1" dirty="0"/>
              <a:t> (</a:t>
            </a:r>
            <a:r>
              <a:rPr lang="ru-RU" i="1" dirty="0" err="1"/>
              <a:t>кукурудзяний</a:t>
            </a:r>
            <a:r>
              <a:rPr lang="ru-RU" i="1" dirty="0"/>
              <a:t>) </a:t>
            </a:r>
            <a:r>
              <a:rPr lang="ru-RU" i="1" dirty="0" err="1"/>
              <a:t>метелик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ru-RU" dirty="0" err="1" smtClean="0"/>
              <a:t>Квітень</a:t>
            </a:r>
            <a:r>
              <a:rPr lang="ru-RU" dirty="0" smtClean="0"/>
              <a:t> І </a:t>
            </a:r>
            <a:r>
              <a:rPr lang="ru-RU" dirty="0"/>
              <a:t>— </a:t>
            </a:r>
            <a:r>
              <a:rPr lang="en-US" dirty="0"/>
              <a:t>II </a:t>
            </a:r>
            <a:r>
              <a:rPr lang="ru-RU" dirty="0"/>
              <a:t>дек</a:t>
            </a:r>
            <a:r>
              <a:rPr lang="ru-RU" dirty="0" smtClean="0"/>
              <a:t>.</a:t>
            </a:r>
          </a:p>
          <a:p>
            <a:pPr marL="0" indent="0">
              <a:buNone/>
            </a:pPr>
            <a:r>
              <a:rPr lang="ru-RU" dirty="0" err="1" smtClean="0"/>
              <a:t>Визначення</a:t>
            </a:r>
            <a:r>
              <a:rPr lang="ru-RU" dirty="0" smtClean="0"/>
              <a:t> запасу </a:t>
            </a:r>
            <a:r>
              <a:rPr lang="ru-RU" dirty="0" err="1" smtClean="0"/>
              <a:t>шкідника</a:t>
            </a:r>
            <a:r>
              <a:rPr lang="ru-RU" dirty="0" smtClean="0"/>
              <a:t> та стану </a:t>
            </a:r>
            <a:r>
              <a:rPr lang="ru-RU" dirty="0" err="1" smtClean="0"/>
              <a:t>популяції</a:t>
            </a:r>
            <a:r>
              <a:rPr lang="ru-RU" dirty="0" smtClean="0"/>
              <a:t> на </a:t>
            </a:r>
            <a:r>
              <a:rPr lang="ru-RU" dirty="0" err="1" smtClean="0"/>
              <a:t>кукурудзянищах</a:t>
            </a:r>
            <a:r>
              <a:rPr lang="ru-RU" dirty="0"/>
              <a:t>, в </a:t>
            </a:r>
            <a:r>
              <a:rPr lang="ru-RU" dirty="0" err="1" smtClean="0"/>
              <a:t>минулорічних</a:t>
            </a:r>
            <a:r>
              <a:rPr lang="ru-RU" dirty="0" smtClean="0"/>
              <a:t> </a:t>
            </a:r>
            <a:r>
              <a:rPr lang="ru-RU" dirty="0" err="1" smtClean="0"/>
              <a:t>Осередках</a:t>
            </a:r>
            <a:endParaRPr lang="ru-RU" dirty="0" smtClean="0"/>
          </a:p>
          <a:p>
            <a:pPr marL="0" indent="0">
              <a:buNone/>
            </a:pPr>
            <a:r>
              <a:rPr lang="ru-RU" dirty="0" err="1"/>
              <a:t>Збір</a:t>
            </a:r>
            <a:r>
              <a:rPr lang="ru-RU" dirty="0"/>
              <a:t> у 20 </a:t>
            </a:r>
            <a:r>
              <a:rPr lang="ru-RU" dirty="0" err="1" smtClean="0"/>
              <a:t>місцях</a:t>
            </a:r>
            <a:r>
              <a:rPr lang="ru-RU" dirty="0" smtClean="0"/>
              <a:t> поля </a:t>
            </a:r>
            <a:r>
              <a:rPr lang="ru-RU" dirty="0"/>
              <a:t>не </a:t>
            </a:r>
            <a:r>
              <a:rPr lang="ru-RU" dirty="0" err="1"/>
              <a:t>менше</a:t>
            </a:r>
            <a:r>
              <a:rPr lang="ru-RU" dirty="0"/>
              <a:t> </a:t>
            </a:r>
            <a:r>
              <a:rPr lang="ru-RU" dirty="0" smtClean="0"/>
              <a:t>100 великих </a:t>
            </a:r>
            <a:r>
              <a:rPr lang="ru-RU" dirty="0" err="1" smtClean="0"/>
              <a:t>решток</a:t>
            </a:r>
            <a:r>
              <a:rPr lang="ru-RU" dirty="0" smtClean="0"/>
              <a:t> </a:t>
            </a:r>
            <a:r>
              <a:rPr lang="ru-RU" dirty="0" err="1" smtClean="0"/>
              <a:t>стебел</a:t>
            </a:r>
            <a:r>
              <a:rPr lang="ru-RU" dirty="0" smtClean="0"/>
              <a:t> </a:t>
            </a:r>
            <a:r>
              <a:rPr lang="ru-RU" dirty="0" err="1" smtClean="0"/>
              <a:t>кукурудзи</a:t>
            </a:r>
            <a:r>
              <a:rPr lang="ru-RU" dirty="0" smtClean="0"/>
              <a:t>, </a:t>
            </a: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/>
              <a:t>розтин</a:t>
            </a:r>
            <a:r>
              <a:rPr lang="ru-RU" dirty="0"/>
              <a:t>, </a:t>
            </a:r>
            <a:r>
              <a:rPr lang="ru-RU" dirty="0" err="1" smtClean="0"/>
              <a:t>аналіз</a:t>
            </a:r>
            <a:r>
              <a:rPr lang="ru-RU" dirty="0" smtClean="0"/>
              <a:t> </a:t>
            </a:r>
          </a:p>
          <a:p>
            <a:pPr marL="0" indent="0">
              <a:buNone/>
            </a:pPr>
            <a:r>
              <a:rPr lang="ru-RU" dirty="0" err="1" smtClean="0"/>
              <a:t>Середня</a:t>
            </a:r>
            <a:r>
              <a:rPr lang="ru-RU" dirty="0" smtClean="0"/>
              <a:t> </a:t>
            </a:r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на 100 </a:t>
            </a:r>
            <a:r>
              <a:rPr lang="ru-RU" dirty="0" err="1" smtClean="0"/>
              <a:t>решток</a:t>
            </a:r>
            <a:r>
              <a:rPr lang="ru-RU" dirty="0" smtClean="0"/>
              <a:t> та </a:t>
            </a:r>
            <a:r>
              <a:rPr lang="ru-RU" dirty="0"/>
              <a:t>на 1 </a:t>
            </a:r>
            <a:r>
              <a:rPr lang="ru-RU" dirty="0" smtClean="0"/>
              <a:t>м2, </a:t>
            </a:r>
            <a:r>
              <a:rPr lang="ru-RU" dirty="0" err="1" smtClean="0"/>
              <a:t>відсоток</a:t>
            </a:r>
            <a:r>
              <a:rPr lang="ru-RU" dirty="0" smtClean="0"/>
              <a:t> </a:t>
            </a:r>
            <a:r>
              <a:rPr lang="ru-RU" dirty="0" err="1" smtClean="0"/>
              <a:t>загиблих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/>
              <a:t>, </a:t>
            </a:r>
            <a:r>
              <a:rPr lang="ru-RU" dirty="0" smtClean="0"/>
              <a:t>в т</a:t>
            </a:r>
            <a:r>
              <a:rPr lang="ru-RU" dirty="0"/>
              <a:t>. ч. </a:t>
            </a:r>
            <a:r>
              <a:rPr lang="ru-RU" dirty="0" err="1"/>
              <a:t>в</a:t>
            </a:r>
            <a:r>
              <a:rPr lang="ru-RU" dirty="0" err="1" smtClean="0"/>
              <a:t>ід</a:t>
            </a:r>
            <a:r>
              <a:rPr lang="ru-RU" dirty="0" smtClean="0"/>
              <a:t> </a:t>
            </a:r>
            <a:r>
              <a:rPr lang="ru-RU" dirty="0" err="1" smtClean="0"/>
              <a:t>грибних</a:t>
            </a:r>
            <a:r>
              <a:rPr lang="ru-RU" dirty="0" smtClean="0"/>
              <a:t> і </a:t>
            </a:r>
            <a:r>
              <a:rPr lang="ru-RU" dirty="0" err="1" smtClean="0"/>
              <a:t>бактеріальних</a:t>
            </a:r>
            <a:r>
              <a:rPr lang="ru-RU" dirty="0" smtClean="0"/>
              <a:t> хвороб, </a:t>
            </a:r>
            <a:r>
              <a:rPr lang="ru-RU" dirty="0" err="1" smtClean="0"/>
              <a:t>паразитів</a:t>
            </a:r>
            <a:r>
              <a:rPr lang="ru-RU" dirty="0" smtClean="0"/>
              <a:t> та </a:t>
            </a:r>
            <a:r>
              <a:rPr lang="ru-RU" dirty="0" err="1" smtClean="0"/>
              <a:t>ін</a:t>
            </a:r>
            <a:r>
              <a:rPr lang="ru-RU" dirty="0"/>
              <a:t>. </a:t>
            </a:r>
            <a:r>
              <a:rPr lang="ru-RU" dirty="0" err="1" smtClean="0"/>
              <a:t>факторів</a:t>
            </a:r>
            <a:endParaRPr lang="ru-RU" dirty="0" smtClean="0"/>
          </a:p>
          <a:p>
            <a:pPr marL="0" indent="0">
              <a:buNone/>
            </a:pPr>
            <a:endParaRPr lang="uk-UA" dirty="0"/>
          </a:p>
          <a:p>
            <a:pPr marL="0" indent="0">
              <a:buNone/>
            </a:pPr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2163520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Травень</a:t>
            </a:r>
            <a:r>
              <a:rPr lang="ru-RU" dirty="0" smtClean="0"/>
              <a:t> ІІІ </a:t>
            </a:r>
            <a:r>
              <a:rPr lang="ru-RU" dirty="0"/>
              <a:t>дек</a:t>
            </a:r>
            <a:r>
              <a:rPr lang="ru-RU" dirty="0" smtClean="0"/>
              <a:t>., </a:t>
            </a:r>
            <a:r>
              <a:rPr lang="ru-RU" dirty="0" err="1" smtClean="0"/>
              <a:t>червень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ru-RU" dirty="0"/>
              <a:t>Початок </a:t>
            </a:r>
            <a:r>
              <a:rPr lang="ru-RU" dirty="0" err="1" smtClean="0"/>
              <a:t>лялькування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та </a:t>
            </a:r>
            <a:r>
              <a:rPr lang="ru-RU" dirty="0" err="1" smtClean="0"/>
              <a:t>його</a:t>
            </a:r>
            <a:r>
              <a:rPr lang="ru-RU" dirty="0" smtClean="0"/>
              <a:t> </a:t>
            </a:r>
            <a:r>
              <a:rPr lang="ru-RU" dirty="0" err="1" smtClean="0"/>
              <a:t>динаміка</a:t>
            </a:r>
            <a:endParaRPr lang="ru-RU" dirty="0" smtClean="0"/>
          </a:p>
          <a:p>
            <a:pPr marL="0" indent="0">
              <a:buNone/>
            </a:pPr>
            <a:r>
              <a:rPr lang="ru-RU" i="1" dirty="0" err="1"/>
              <a:t>Періодичний</a:t>
            </a:r>
            <a:r>
              <a:rPr lang="ru-RU" i="1" dirty="0"/>
              <a:t> </a:t>
            </a:r>
            <a:r>
              <a:rPr lang="ru-RU" i="1" dirty="0" err="1" smtClean="0"/>
              <a:t>аналіз</a:t>
            </a:r>
            <a:r>
              <a:rPr lang="ru-RU" i="1" dirty="0" smtClean="0"/>
              <a:t> </a:t>
            </a:r>
            <a:r>
              <a:rPr lang="ru-RU" i="1" dirty="0" err="1" smtClean="0"/>
              <a:t>рослинних</a:t>
            </a:r>
            <a:r>
              <a:rPr lang="ru-RU" i="1" dirty="0" smtClean="0"/>
              <a:t> </a:t>
            </a:r>
            <a:r>
              <a:rPr lang="ru-RU" i="1" dirty="0" err="1" smtClean="0"/>
              <a:t>решток</a:t>
            </a:r>
            <a:r>
              <a:rPr lang="ru-RU" i="1" dirty="0" smtClean="0"/>
              <a:t> з </a:t>
            </a:r>
            <a:r>
              <a:rPr lang="ru-RU" i="1" dirty="0" err="1"/>
              <a:t>гусеницями</a:t>
            </a:r>
            <a:r>
              <a:rPr lang="ru-RU" i="1" dirty="0"/>
              <a:t> </a:t>
            </a:r>
            <a:r>
              <a:rPr lang="ru-RU" i="1" dirty="0" smtClean="0"/>
              <a:t>через </a:t>
            </a:r>
            <a:r>
              <a:rPr lang="ru-RU" i="1" dirty="0" err="1" smtClean="0"/>
              <a:t>кожні</a:t>
            </a:r>
            <a:r>
              <a:rPr lang="ru-RU" i="1" dirty="0" smtClean="0"/>
              <a:t> </a:t>
            </a:r>
            <a:r>
              <a:rPr lang="ru-RU" i="1" dirty="0"/>
              <a:t>5 </a:t>
            </a:r>
            <a:r>
              <a:rPr lang="ru-RU" i="1" dirty="0" err="1"/>
              <a:t>днів</a:t>
            </a:r>
            <a:r>
              <a:rPr lang="ru-RU" i="1" dirty="0"/>
              <a:t> (</a:t>
            </a:r>
            <a:r>
              <a:rPr lang="ru-RU" i="1" dirty="0" smtClean="0"/>
              <a:t>не </a:t>
            </a:r>
            <a:r>
              <a:rPr lang="ru-RU" i="1" dirty="0" err="1" smtClean="0"/>
              <a:t>менше</a:t>
            </a:r>
            <a:r>
              <a:rPr lang="ru-RU" i="1" dirty="0" smtClean="0"/>
              <a:t> </a:t>
            </a:r>
            <a:r>
              <a:rPr lang="ru-RU" i="1" dirty="0"/>
              <a:t>200 </a:t>
            </a:r>
            <a:r>
              <a:rPr lang="ru-RU" i="1" dirty="0" err="1"/>
              <a:t>гусениць</a:t>
            </a:r>
            <a:r>
              <a:rPr lang="ru-RU" i="1" dirty="0" smtClean="0"/>
              <a:t>)</a:t>
            </a:r>
          </a:p>
          <a:p>
            <a:pPr marL="0" indent="0">
              <a:buNone/>
            </a:pPr>
            <a:r>
              <a:rPr lang="ru-RU" dirty="0"/>
              <a:t>Дата </a:t>
            </a:r>
            <a:r>
              <a:rPr lang="ru-RU" dirty="0" err="1" smtClean="0"/>
              <a:t>появи</a:t>
            </a:r>
            <a:r>
              <a:rPr lang="ru-RU" dirty="0" smtClean="0"/>
              <a:t> </a:t>
            </a:r>
            <a:r>
              <a:rPr lang="ru-RU" dirty="0" err="1" smtClean="0"/>
              <a:t>лялечок</a:t>
            </a:r>
            <a:r>
              <a:rPr lang="ru-RU" dirty="0" smtClean="0"/>
              <a:t>, </a:t>
            </a:r>
            <a:r>
              <a:rPr lang="ru-RU" dirty="0" err="1" smtClean="0"/>
              <a:t>співвідношення</a:t>
            </a:r>
            <a:r>
              <a:rPr lang="ru-RU" dirty="0" smtClean="0"/>
              <a:t>  </a:t>
            </a:r>
            <a:r>
              <a:rPr lang="ru-RU" dirty="0" err="1" smtClean="0"/>
              <a:t>гусениць</a:t>
            </a:r>
            <a:r>
              <a:rPr lang="ru-RU" dirty="0" smtClean="0"/>
              <a:t> і </a:t>
            </a:r>
            <a:r>
              <a:rPr lang="ru-RU" dirty="0" err="1" smtClean="0"/>
              <a:t>лялечок</a:t>
            </a:r>
            <a:r>
              <a:rPr lang="ru-RU" dirty="0" smtClean="0"/>
              <a:t> (%)</a:t>
            </a:r>
          </a:p>
          <a:p>
            <a:pPr marL="0" indent="0">
              <a:buNone/>
            </a:pPr>
            <a:r>
              <a:rPr lang="ru-RU" i="1" dirty="0" err="1" smtClean="0">
                <a:solidFill>
                  <a:srgbClr val="FF0000"/>
                </a:solidFill>
              </a:rPr>
              <a:t>Сприятливий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гідротермічний</a:t>
            </a:r>
            <a:r>
              <a:rPr lang="ru-RU" i="1" dirty="0" smtClean="0">
                <a:solidFill>
                  <a:srgbClr val="FF0000"/>
                </a:solidFill>
              </a:rPr>
              <a:t> режим </a:t>
            </a:r>
            <a:r>
              <a:rPr lang="ru-RU" i="1" dirty="0" err="1" smtClean="0">
                <a:solidFill>
                  <a:srgbClr val="FF0000"/>
                </a:solidFill>
              </a:rPr>
              <a:t>травня</a:t>
            </a:r>
            <a:r>
              <a:rPr lang="ru-RU" i="1" dirty="0" smtClean="0">
                <a:solidFill>
                  <a:srgbClr val="FF0000"/>
                </a:solidFill>
              </a:rPr>
              <a:t> — </a:t>
            </a:r>
            <a:r>
              <a:rPr lang="ru-RU" i="1" dirty="0" err="1" smtClean="0">
                <a:solidFill>
                  <a:srgbClr val="FF0000"/>
                </a:solidFill>
              </a:rPr>
              <a:t>першої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половини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червня</a:t>
            </a:r>
            <a:r>
              <a:rPr lang="ru-RU" i="1" dirty="0" smtClean="0">
                <a:solidFill>
                  <a:srgbClr val="FF0000"/>
                </a:solidFill>
              </a:rPr>
              <a:t>: температура 15—16 </a:t>
            </a:r>
            <a:r>
              <a:rPr lang="ru-RU" i="1" dirty="0">
                <a:solidFill>
                  <a:srgbClr val="FF0000"/>
                </a:solidFill>
              </a:rPr>
              <a:t>°</a:t>
            </a:r>
            <a:r>
              <a:rPr lang="ru-RU" i="1" dirty="0" smtClean="0">
                <a:solidFill>
                  <a:srgbClr val="FF0000"/>
                </a:solidFill>
              </a:rPr>
              <a:t>С, опади 55—85 </a:t>
            </a:r>
            <a:r>
              <a:rPr lang="ru-RU" i="1" dirty="0">
                <a:solidFill>
                  <a:srgbClr val="FF0000"/>
                </a:solidFill>
              </a:rPr>
              <a:t>мм, </a:t>
            </a:r>
            <a:r>
              <a:rPr lang="ru-RU" i="1" dirty="0" smtClean="0">
                <a:solidFill>
                  <a:srgbClr val="FF0000"/>
                </a:solidFill>
              </a:rPr>
              <a:t>ГТК 0 </a:t>
            </a:r>
            <a:r>
              <a:rPr lang="ru-RU" i="1" dirty="0">
                <a:solidFill>
                  <a:srgbClr val="FF0000"/>
                </a:solidFill>
              </a:rPr>
              <a:t>,9 -1 ,4</a:t>
            </a:r>
          </a:p>
        </p:txBody>
      </p:sp>
    </p:spTree>
    <p:extLst>
      <p:ext uri="{BB962C8B-B14F-4D97-AF65-F5344CB8AC3E}">
        <p14:creationId xmlns:p14="http://schemas.microsoft.com/office/powerpoint/2010/main" val="308499095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Червень ІІ—ІІІ </a:t>
            </a:r>
            <a:r>
              <a:rPr lang="ru-RU" dirty="0"/>
              <a:t>дек</a:t>
            </a:r>
            <a:r>
              <a:rPr lang="ru-RU" dirty="0" smtClean="0"/>
              <a:t>., </a:t>
            </a:r>
            <a:r>
              <a:rPr lang="ru-RU" dirty="0" err="1" smtClean="0"/>
              <a:t>липень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ru-RU" dirty="0"/>
              <a:t>Початок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 і яйцекладки</a:t>
            </a:r>
            <a:r>
              <a:rPr lang="ru-RU" dirty="0"/>
              <a:t>, </a:t>
            </a: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 smtClean="0"/>
              <a:t>динаміка</a:t>
            </a:r>
            <a:r>
              <a:rPr lang="ru-RU" dirty="0"/>
              <a:t>. </a:t>
            </a:r>
            <a:r>
              <a:rPr lang="ru-RU" dirty="0" err="1" smtClean="0"/>
              <a:t>Визначення</a:t>
            </a:r>
            <a:r>
              <a:rPr lang="ru-RU" dirty="0" smtClean="0"/>
              <a:t> стану </a:t>
            </a:r>
            <a:r>
              <a:rPr lang="ru-RU" dirty="0" err="1" smtClean="0"/>
              <a:t>зрілості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 smtClean="0"/>
              <a:t> </a:t>
            </a:r>
            <a:r>
              <a:rPr lang="ru-RU" dirty="0"/>
              <a:t>у </a:t>
            </a:r>
            <a:r>
              <a:rPr lang="ru-RU" dirty="0" smtClean="0"/>
              <a:t>самок. </a:t>
            </a:r>
            <a:r>
              <a:rPr lang="ru-RU" dirty="0" err="1" smtClean="0"/>
              <a:t>Щільність</a:t>
            </a:r>
            <a:r>
              <a:rPr lang="ru-RU" dirty="0" smtClean="0"/>
              <a:t> яйцекладок </a:t>
            </a:r>
            <a:r>
              <a:rPr lang="ru-RU" dirty="0" err="1" smtClean="0"/>
              <a:t>шкідника</a:t>
            </a:r>
            <a:r>
              <a:rPr lang="ru-RU" dirty="0" smtClean="0"/>
              <a:t> на </a:t>
            </a:r>
            <a:r>
              <a:rPr lang="ru-RU" dirty="0" err="1" smtClean="0"/>
              <a:t>рослинах</a:t>
            </a:r>
            <a:r>
              <a:rPr lang="ru-RU" dirty="0" smtClean="0"/>
              <a:t>, </a:t>
            </a:r>
            <a:r>
              <a:rPr lang="ru-RU" dirty="0" err="1" smtClean="0"/>
              <a:t>встановлення</a:t>
            </a:r>
            <a:r>
              <a:rPr lang="ru-RU" dirty="0" smtClean="0"/>
              <a:t> </a:t>
            </a:r>
            <a:r>
              <a:rPr lang="ru-RU" dirty="0" err="1" smtClean="0"/>
              <a:t>оптимальних</a:t>
            </a:r>
            <a:r>
              <a:rPr lang="ru-RU" dirty="0" smtClean="0"/>
              <a:t> </a:t>
            </a:r>
            <a:r>
              <a:rPr lang="ru-RU" dirty="0" err="1" smtClean="0"/>
              <a:t>строків</a:t>
            </a:r>
            <a:r>
              <a:rPr lang="ru-RU" dirty="0" smtClean="0"/>
              <a:t> </a:t>
            </a:r>
            <a:r>
              <a:rPr lang="ru-RU" dirty="0" err="1" smtClean="0"/>
              <a:t>випуску</a:t>
            </a:r>
            <a:r>
              <a:rPr lang="ru-RU" dirty="0" smtClean="0"/>
              <a:t> </a:t>
            </a:r>
            <a:r>
              <a:rPr lang="ru-RU" dirty="0" err="1" smtClean="0"/>
              <a:t>трихограми</a:t>
            </a:r>
            <a:r>
              <a:rPr lang="ru-RU" dirty="0" smtClean="0"/>
              <a:t>.</a:t>
            </a:r>
          </a:p>
          <a:p>
            <a:pPr>
              <a:buFont typeface="Wingdings" pitchFamily="2" charset="2"/>
              <a:buChar char="Ø"/>
            </a:pPr>
            <a:r>
              <a:rPr lang="ru-RU" i="1" dirty="0" err="1"/>
              <a:t>Періодичний</a:t>
            </a:r>
            <a:r>
              <a:rPr lang="ru-RU" i="1" dirty="0"/>
              <a:t> </a:t>
            </a:r>
            <a:r>
              <a:rPr lang="ru-RU" i="1" dirty="0" err="1" smtClean="0"/>
              <a:t>аналіз</a:t>
            </a:r>
            <a:r>
              <a:rPr lang="ru-RU" i="1" dirty="0" smtClean="0"/>
              <a:t> (1 </a:t>
            </a:r>
            <a:r>
              <a:rPr lang="ru-RU" i="1" dirty="0"/>
              <a:t>раз у 5 </a:t>
            </a:r>
            <a:r>
              <a:rPr lang="ru-RU" i="1" dirty="0" err="1"/>
              <a:t>днів</a:t>
            </a:r>
            <a:r>
              <a:rPr lang="ru-RU" i="1" dirty="0"/>
              <a:t>) </a:t>
            </a:r>
            <a:r>
              <a:rPr lang="ru-RU" i="1" dirty="0" smtClean="0"/>
              <a:t>та </a:t>
            </a:r>
            <a:r>
              <a:rPr lang="ru-RU" i="1" dirty="0" err="1" smtClean="0"/>
              <a:t>спостереження</a:t>
            </a:r>
            <a:r>
              <a:rPr lang="ru-RU" i="1" dirty="0" smtClean="0"/>
              <a:t> за </a:t>
            </a:r>
            <a:r>
              <a:rPr lang="ru-RU" i="1" dirty="0" err="1" smtClean="0"/>
              <a:t>динамікою</a:t>
            </a:r>
            <a:r>
              <a:rPr lang="ru-RU" i="1" dirty="0" smtClean="0"/>
              <a:t> </a:t>
            </a:r>
            <a:r>
              <a:rPr lang="ru-RU" i="1" dirty="0" err="1" smtClean="0"/>
              <a:t>вильоту</a:t>
            </a:r>
            <a:r>
              <a:rPr lang="ru-RU" i="1" dirty="0" smtClean="0"/>
              <a:t> </a:t>
            </a:r>
            <a:r>
              <a:rPr lang="ru-RU" i="1" dirty="0" err="1" smtClean="0"/>
              <a:t>метеликів</a:t>
            </a:r>
            <a:r>
              <a:rPr lang="ru-RU" i="1" dirty="0" smtClean="0"/>
              <a:t> </a:t>
            </a:r>
            <a:r>
              <a:rPr lang="ru-RU" i="1" dirty="0"/>
              <a:t>у </a:t>
            </a:r>
            <a:r>
              <a:rPr lang="ru-RU" i="1" dirty="0" err="1" smtClean="0"/>
              <a:t>польових</a:t>
            </a:r>
            <a:r>
              <a:rPr lang="ru-RU" i="1" dirty="0" smtClean="0"/>
              <a:t> </a:t>
            </a:r>
            <a:r>
              <a:rPr lang="ru-RU" i="1" dirty="0" err="1" smtClean="0"/>
              <a:t>ізоляторах</a:t>
            </a:r>
            <a:r>
              <a:rPr lang="ru-RU" i="1" dirty="0" smtClean="0"/>
              <a:t>. </a:t>
            </a:r>
          </a:p>
          <a:p>
            <a:pPr>
              <a:buFont typeface="Wingdings" pitchFamily="2" charset="2"/>
              <a:buChar char="Ø"/>
            </a:pPr>
            <a:r>
              <a:rPr lang="ru-RU" i="1" dirty="0" err="1" smtClean="0"/>
              <a:t>Щоденний</a:t>
            </a:r>
            <a:r>
              <a:rPr lang="ru-RU" i="1" dirty="0" smtClean="0"/>
              <a:t> </a:t>
            </a:r>
            <a:r>
              <a:rPr lang="ru-RU" i="1" dirty="0" err="1" smtClean="0"/>
              <a:t>облік</a:t>
            </a:r>
            <a:r>
              <a:rPr lang="ru-RU" i="1" dirty="0" smtClean="0"/>
              <a:t> </a:t>
            </a:r>
            <a:r>
              <a:rPr lang="ru-RU" i="1" dirty="0" err="1" smtClean="0"/>
              <a:t>метеликів</a:t>
            </a:r>
            <a:r>
              <a:rPr lang="ru-RU" i="1" dirty="0"/>
              <a:t>, на </a:t>
            </a:r>
            <a:r>
              <a:rPr lang="ru-RU" i="1" dirty="0" err="1" smtClean="0"/>
              <a:t>світло</a:t>
            </a:r>
            <a:r>
              <a:rPr lang="ru-RU" i="1" dirty="0" smtClean="0"/>
              <a:t>- </a:t>
            </a:r>
            <a:r>
              <a:rPr lang="ru-RU" i="1" dirty="0" err="1" smtClean="0"/>
              <a:t>чи</a:t>
            </a:r>
            <a:r>
              <a:rPr lang="ru-RU" i="1" dirty="0" smtClean="0"/>
              <a:t> </a:t>
            </a:r>
            <a:r>
              <a:rPr lang="ru-RU" i="1" dirty="0" err="1" smtClean="0"/>
              <a:t>феромонні</a:t>
            </a:r>
            <a:r>
              <a:rPr lang="ru-RU" i="1" dirty="0" smtClean="0"/>
              <a:t> </a:t>
            </a:r>
            <a:r>
              <a:rPr lang="ru-RU" i="1" dirty="0" err="1" smtClean="0"/>
              <a:t>пастки</a:t>
            </a:r>
            <a:r>
              <a:rPr lang="ru-RU" i="1" dirty="0"/>
              <a:t>. </a:t>
            </a:r>
            <a:endParaRPr lang="ru-RU" i="1" dirty="0" smtClean="0"/>
          </a:p>
          <a:p>
            <a:pPr>
              <a:buFont typeface="Wingdings" pitchFamily="2" charset="2"/>
              <a:buChar char="Ø"/>
            </a:pPr>
            <a:r>
              <a:rPr lang="ru-RU" i="1" dirty="0" err="1" smtClean="0"/>
              <a:t>Аналіз</a:t>
            </a:r>
            <a:r>
              <a:rPr lang="ru-RU" i="1" dirty="0" smtClean="0"/>
              <a:t> самок </a:t>
            </a:r>
            <a:r>
              <a:rPr lang="ru-RU" i="1" dirty="0"/>
              <a:t>з </a:t>
            </a:r>
            <a:r>
              <a:rPr lang="ru-RU" i="1" dirty="0" err="1" smtClean="0"/>
              <a:t>світлопасток</a:t>
            </a:r>
            <a:r>
              <a:rPr lang="ru-RU" i="1" dirty="0"/>
              <a:t>. </a:t>
            </a:r>
            <a:endParaRPr lang="ru-RU" i="1" dirty="0" smtClean="0"/>
          </a:p>
          <a:p>
            <a:pPr>
              <a:buFont typeface="Wingdings" pitchFamily="2" charset="2"/>
              <a:buChar char="Ø"/>
            </a:pPr>
            <a:r>
              <a:rPr lang="ru-RU" i="1" dirty="0" smtClean="0"/>
              <a:t>Через </a:t>
            </a:r>
            <a:r>
              <a:rPr lang="ru-RU" i="1" dirty="0"/>
              <a:t>5 </a:t>
            </a:r>
            <a:r>
              <a:rPr lang="ru-RU" i="1" dirty="0" err="1" smtClean="0"/>
              <a:t>днів</a:t>
            </a:r>
            <a:r>
              <a:rPr lang="ru-RU" i="1" dirty="0" smtClean="0"/>
              <a:t> </a:t>
            </a:r>
            <a:r>
              <a:rPr lang="ru-RU" i="1" dirty="0" err="1" smtClean="0"/>
              <a:t>після</a:t>
            </a:r>
            <a:r>
              <a:rPr lang="ru-RU" i="1" dirty="0" smtClean="0"/>
              <a:t> </a:t>
            </a:r>
            <a:r>
              <a:rPr lang="ru-RU" i="1" dirty="0"/>
              <a:t>початку </a:t>
            </a:r>
            <a:r>
              <a:rPr lang="ru-RU" i="1" dirty="0" err="1" smtClean="0"/>
              <a:t>льоту</a:t>
            </a:r>
            <a:r>
              <a:rPr lang="ru-RU" i="1" dirty="0" smtClean="0"/>
              <a:t> </a:t>
            </a:r>
            <a:r>
              <a:rPr lang="ru-RU" i="1" dirty="0" err="1" smtClean="0"/>
              <a:t>метеликів</a:t>
            </a:r>
            <a:r>
              <a:rPr lang="ru-RU" i="1" dirty="0" smtClean="0"/>
              <a:t> </a:t>
            </a:r>
            <a:r>
              <a:rPr lang="ru-RU" i="1" dirty="0"/>
              <a:t>і в </a:t>
            </a:r>
            <a:r>
              <a:rPr lang="ru-RU" i="1" dirty="0" err="1" smtClean="0"/>
              <a:t>наступному</a:t>
            </a:r>
            <a:r>
              <a:rPr lang="ru-RU" i="1" dirty="0" smtClean="0"/>
              <a:t> 1 </a:t>
            </a:r>
            <a:r>
              <a:rPr lang="ru-RU" i="1" dirty="0"/>
              <a:t>раз </a:t>
            </a:r>
            <a:r>
              <a:rPr lang="ru-RU" i="1" dirty="0" smtClean="0"/>
              <a:t>на декаду </a:t>
            </a:r>
            <a:r>
              <a:rPr lang="ru-RU" i="1" dirty="0" err="1"/>
              <a:t>огляд</a:t>
            </a:r>
            <a:r>
              <a:rPr lang="ru-RU" i="1" dirty="0"/>
              <a:t> в </a:t>
            </a:r>
            <a:r>
              <a:rPr lang="ru-RU" i="1" dirty="0" smtClean="0"/>
              <a:t>20 </a:t>
            </a:r>
            <a:r>
              <a:rPr lang="ru-RU" i="1" dirty="0" err="1" smtClean="0"/>
              <a:t>місцях</a:t>
            </a:r>
            <a:r>
              <a:rPr lang="ru-RU" i="1" dirty="0" smtClean="0"/>
              <a:t> </a:t>
            </a:r>
            <a:r>
              <a:rPr lang="ru-RU" i="1" dirty="0"/>
              <a:t>поля по </a:t>
            </a:r>
            <a:r>
              <a:rPr lang="ru-RU" i="1" dirty="0" smtClean="0"/>
              <a:t>5 </a:t>
            </a:r>
            <a:r>
              <a:rPr lang="ru-RU" i="1" dirty="0" err="1" smtClean="0"/>
              <a:t>рослин</a:t>
            </a:r>
            <a:r>
              <a:rPr lang="ru-RU" i="1" dirty="0" smtClean="0"/>
              <a:t> </a:t>
            </a:r>
            <a:r>
              <a:rPr lang="ru-RU" i="1" dirty="0"/>
              <a:t>на </a:t>
            </a:r>
            <a:r>
              <a:rPr lang="ru-RU" i="1" dirty="0" err="1" smtClean="0"/>
              <a:t>виявлення</a:t>
            </a:r>
            <a:r>
              <a:rPr lang="ru-RU" i="1" dirty="0" smtClean="0"/>
              <a:t> кладок </a:t>
            </a:r>
            <a:r>
              <a:rPr lang="ru-RU" i="1" dirty="0" err="1" smtClean="0"/>
              <a:t>яєць</a:t>
            </a:r>
            <a:r>
              <a:rPr lang="ru-RU" i="1" dirty="0" smtClean="0"/>
              <a:t> (кладки </a:t>
            </a:r>
            <a:r>
              <a:rPr lang="ru-RU" i="1" dirty="0" err="1" smtClean="0"/>
              <a:t>найчастіше</a:t>
            </a:r>
            <a:r>
              <a:rPr lang="ru-RU" i="1" dirty="0" smtClean="0"/>
              <a:t> з </a:t>
            </a:r>
            <a:r>
              <a:rPr lang="ru-RU" i="1" dirty="0" err="1"/>
              <a:t>нижнього</a:t>
            </a:r>
            <a:r>
              <a:rPr lang="ru-RU" i="1" dirty="0"/>
              <a:t> </a:t>
            </a:r>
            <a:r>
              <a:rPr lang="ru-RU" i="1" dirty="0" smtClean="0"/>
              <a:t>боку листа</a:t>
            </a:r>
            <a:r>
              <a:rPr lang="ru-RU" i="1" dirty="0"/>
              <a:t>). </a:t>
            </a:r>
            <a:endParaRPr lang="ru-RU" i="1" dirty="0" smtClean="0"/>
          </a:p>
          <a:p>
            <a:pPr>
              <a:buFont typeface="Wingdings" pitchFamily="2" charset="2"/>
              <a:buChar char="Ø"/>
            </a:pPr>
            <a:r>
              <a:rPr lang="ru-RU" i="1" dirty="0" smtClean="0"/>
              <a:t>ЕПШ 17—18 </a:t>
            </a:r>
            <a:r>
              <a:rPr lang="ru-RU" i="1" dirty="0"/>
              <a:t>% </a:t>
            </a:r>
            <a:r>
              <a:rPr lang="ru-RU" i="1" dirty="0" err="1"/>
              <a:t>рослин</a:t>
            </a:r>
            <a:r>
              <a:rPr lang="ru-RU" i="1" dirty="0"/>
              <a:t> з </a:t>
            </a:r>
            <a:r>
              <a:rPr lang="ru-RU" i="1" dirty="0" smtClean="0"/>
              <a:t>кладками </a:t>
            </a:r>
            <a:r>
              <a:rPr lang="ru-RU" i="1" dirty="0" err="1" smtClean="0"/>
              <a:t>яєць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210733219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u-RU" dirty="0" smtClean="0"/>
              <a:t>дата початку </a:t>
            </a:r>
            <a:r>
              <a:rPr lang="ru-RU" dirty="0" err="1" smtClean="0"/>
              <a:t>льоту</a:t>
            </a:r>
            <a:r>
              <a:rPr lang="ru-RU" dirty="0" smtClean="0"/>
              <a:t> і </a:t>
            </a:r>
            <a:r>
              <a:rPr lang="ru-RU" dirty="0" err="1" smtClean="0"/>
              <a:t>відкладання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/>
              <a:t>, </a:t>
            </a:r>
            <a:endParaRPr lang="ru-RU" dirty="0" smtClean="0"/>
          </a:p>
          <a:p>
            <a:r>
              <a:rPr lang="ru-RU" dirty="0" err="1" smtClean="0"/>
              <a:t>період</a:t>
            </a:r>
            <a:r>
              <a:rPr lang="ru-RU" dirty="0" smtClean="0"/>
              <a:t> </a:t>
            </a:r>
            <a:r>
              <a:rPr lang="ru-RU" dirty="0" err="1" smtClean="0"/>
              <a:t>масового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/>
              <a:t>і </a:t>
            </a:r>
            <a:r>
              <a:rPr lang="ru-RU" dirty="0" err="1" smtClean="0"/>
              <a:t>масового</a:t>
            </a:r>
            <a:r>
              <a:rPr lang="ru-RU" dirty="0" smtClean="0"/>
              <a:t> </a:t>
            </a:r>
            <a:r>
              <a:rPr lang="ru-RU" dirty="0" err="1" smtClean="0"/>
              <a:t>відкладання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/>
              <a:t>, </a:t>
            </a:r>
            <a:endParaRPr lang="ru-RU" dirty="0" smtClean="0"/>
          </a:p>
          <a:p>
            <a:r>
              <a:rPr lang="ru-RU" dirty="0" err="1" smtClean="0"/>
              <a:t>співвідношення</a:t>
            </a:r>
            <a:r>
              <a:rPr lang="ru-RU" dirty="0" smtClean="0"/>
              <a:t> </a:t>
            </a:r>
            <a:r>
              <a:rPr lang="ru-RU" dirty="0" err="1" smtClean="0"/>
              <a:t>стадій</a:t>
            </a:r>
            <a:r>
              <a:rPr lang="ru-RU" dirty="0" smtClean="0"/>
              <a:t> </a:t>
            </a:r>
            <a:r>
              <a:rPr lang="ru-RU" dirty="0" err="1" smtClean="0"/>
              <a:t>шкідника</a:t>
            </a:r>
            <a:r>
              <a:rPr lang="ru-RU" dirty="0" smtClean="0"/>
              <a:t> (%), </a:t>
            </a:r>
          </a:p>
          <a:p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 err="1" smtClean="0"/>
              <a:t>спійманих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 за </a:t>
            </a:r>
            <a:r>
              <a:rPr lang="ru-RU" dirty="0" err="1" smtClean="0"/>
              <a:t>добу</a:t>
            </a:r>
            <a:r>
              <a:rPr lang="ru-RU" dirty="0" smtClean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 smtClean="0"/>
              <a:t>ніч</a:t>
            </a:r>
            <a:r>
              <a:rPr lang="ru-RU" dirty="0" smtClean="0"/>
              <a:t> на </a:t>
            </a:r>
            <a:r>
              <a:rPr lang="ru-RU" dirty="0"/>
              <a:t>1 </a:t>
            </a:r>
            <a:r>
              <a:rPr lang="ru-RU" dirty="0" err="1" smtClean="0"/>
              <a:t>пастку</a:t>
            </a:r>
            <a:r>
              <a:rPr lang="ru-RU" dirty="0" smtClean="0"/>
              <a:t>, </a:t>
            </a:r>
          </a:p>
          <a:p>
            <a:r>
              <a:rPr lang="ru-RU" dirty="0" err="1" smtClean="0"/>
              <a:t>середня</a:t>
            </a:r>
            <a:r>
              <a:rPr lang="ru-RU" dirty="0" smtClean="0"/>
              <a:t> та максимальна </a:t>
            </a:r>
            <a:r>
              <a:rPr lang="ru-RU" dirty="0" err="1" smtClean="0"/>
              <a:t>плодючість</a:t>
            </a:r>
            <a:r>
              <a:rPr lang="ru-RU" dirty="0" smtClean="0"/>
              <a:t> самок</a:t>
            </a:r>
            <a:r>
              <a:rPr lang="ru-RU" dirty="0"/>
              <a:t>.</a:t>
            </a:r>
          </a:p>
          <a:p>
            <a:r>
              <a:rPr lang="ru-RU" dirty="0" err="1" smtClean="0"/>
              <a:t>відсоток</a:t>
            </a:r>
            <a:r>
              <a:rPr lang="ru-RU" dirty="0" smtClean="0"/>
              <a:t> </a:t>
            </a:r>
            <a:r>
              <a:rPr lang="ru-RU" dirty="0" err="1" smtClean="0"/>
              <a:t>рослин</a:t>
            </a:r>
            <a:r>
              <a:rPr lang="ru-RU" dirty="0" smtClean="0"/>
              <a:t> з кладками </a:t>
            </a:r>
            <a:r>
              <a:rPr lang="ru-RU" dirty="0" err="1" smtClean="0"/>
              <a:t>яєць</a:t>
            </a:r>
            <a:r>
              <a:rPr lang="ru-RU" dirty="0"/>
              <a:t>, </a:t>
            </a:r>
            <a:r>
              <a:rPr lang="ru-RU" dirty="0" err="1" smtClean="0"/>
              <a:t>середня</a:t>
            </a:r>
            <a:r>
              <a:rPr lang="ru-RU" dirty="0" smtClean="0"/>
              <a:t> і максимальна </a:t>
            </a:r>
            <a:r>
              <a:rPr lang="ru-RU" dirty="0" err="1" smtClean="0"/>
              <a:t>кількість</a:t>
            </a:r>
            <a:r>
              <a:rPr lang="ru-RU" dirty="0" smtClean="0"/>
              <a:t> кладок на </a:t>
            </a:r>
            <a:r>
              <a:rPr lang="ru-RU" dirty="0" err="1" smtClean="0"/>
              <a:t>рослину</a:t>
            </a:r>
            <a:r>
              <a:rPr lang="ru-RU" dirty="0" smtClean="0"/>
              <a:t>, </a:t>
            </a:r>
            <a:r>
              <a:rPr lang="ru-RU" dirty="0" err="1" smtClean="0"/>
              <a:t>відсоток</a:t>
            </a:r>
            <a:r>
              <a:rPr lang="ru-RU" dirty="0" smtClean="0"/>
              <a:t> </a:t>
            </a:r>
            <a:r>
              <a:rPr lang="ru-RU" dirty="0" err="1" smtClean="0"/>
              <a:t>загиблих</a:t>
            </a:r>
            <a:r>
              <a:rPr lang="ru-RU" dirty="0" smtClean="0"/>
              <a:t> </a:t>
            </a:r>
            <a:r>
              <a:rPr lang="ru-RU" dirty="0" err="1"/>
              <a:t>яєць</a:t>
            </a:r>
            <a:r>
              <a:rPr lang="ru-RU" dirty="0" smtClean="0"/>
              <a:t>.</a:t>
            </a:r>
          </a:p>
          <a:p>
            <a:pPr marL="0" indent="0">
              <a:buNone/>
            </a:pPr>
            <a:r>
              <a:rPr lang="ru-RU" i="1" dirty="0" err="1" smtClean="0">
                <a:solidFill>
                  <a:srgbClr val="FF0000"/>
                </a:solidFill>
              </a:rPr>
              <a:t>Сприятливий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гідротермічний</a:t>
            </a:r>
            <a:r>
              <a:rPr lang="ru-RU" i="1" dirty="0" smtClean="0">
                <a:solidFill>
                  <a:srgbClr val="FF0000"/>
                </a:solidFill>
              </a:rPr>
              <a:t> режим </a:t>
            </a:r>
            <a:r>
              <a:rPr lang="ru-RU" i="1" dirty="0" err="1" smtClean="0">
                <a:solidFill>
                  <a:srgbClr val="FF0000"/>
                </a:solidFill>
              </a:rPr>
              <a:t>другої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половини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червня</a:t>
            </a:r>
            <a:r>
              <a:rPr lang="ru-RU" i="1" dirty="0" smtClean="0">
                <a:solidFill>
                  <a:srgbClr val="FF0000"/>
                </a:solidFill>
              </a:rPr>
              <a:t> — </a:t>
            </a:r>
            <a:r>
              <a:rPr lang="ru-RU" i="1" dirty="0" err="1" smtClean="0">
                <a:solidFill>
                  <a:srgbClr val="FF0000"/>
                </a:solidFill>
              </a:rPr>
              <a:t>липня</a:t>
            </a:r>
            <a:r>
              <a:rPr lang="ru-RU" i="1" dirty="0" smtClean="0">
                <a:solidFill>
                  <a:srgbClr val="FF0000"/>
                </a:solidFill>
              </a:rPr>
              <a:t>: температура 18—20 </a:t>
            </a:r>
            <a:r>
              <a:rPr lang="ru-RU" i="1" dirty="0">
                <a:solidFill>
                  <a:srgbClr val="FF0000"/>
                </a:solidFill>
              </a:rPr>
              <a:t>°</a:t>
            </a:r>
            <a:r>
              <a:rPr lang="ru-RU" i="1" dirty="0" smtClean="0">
                <a:solidFill>
                  <a:srgbClr val="FF0000"/>
                </a:solidFill>
              </a:rPr>
              <a:t>С, опади 60—90 </a:t>
            </a:r>
            <a:r>
              <a:rPr lang="ru-RU" i="1" dirty="0">
                <a:solidFill>
                  <a:srgbClr val="FF0000"/>
                </a:solidFill>
              </a:rPr>
              <a:t>мм </a:t>
            </a:r>
            <a:r>
              <a:rPr lang="ru-RU" i="1" dirty="0" smtClean="0">
                <a:solidFill>
                  <a:srgbClr val="FF0000"/>
                </a:solidFill>
              </a:rPr>
              <a:t>без злив</a:t>
            </a:r>
            <a:r>
              <a:rPr lang="ru-RU" i="1" dirty="0">
                <a:solidFill>
                  <a:srgbClr val="FF0000"/>
                </a:solidFill>
              </a:rPr>
              <a:t>, </a:t>
            </a:r>
            <a:r>
              <a:rPr lang="ru-RU" i="1" dirty="0" smtClean="0">
                <a:solidFill>
                  <a:srgbClr val="FF0000"/>
                </a:solidFill>
              </a:rPr>
              <a:t>ГТК 1,0—1,7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9057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764704"/>
            <a:ext cx="8229600" cy="4525963"/>
          </a:xfrm>
        </p:spPr>
        <p:txBody>
          <a:bodyPr>
            <a:normAutofit fontScale="92500" lnSpcReduction="20000"/>
          </a:bodyPr>
          <a:lstStyle/>
          <a:p>
            <a:pPr>
              <a:buFont typeface="Wingdings" pitchFamily="2" charset="2"/>
              <a:buChar char="Ø"/>
            </a:pPr>
            <a:r>
              <a:rPr lang="uk-UA" dirty="0"/>
              <a:t>Маршрутно-колоніальний метод: На 200 га оглядають смугу 500 X 5 м і підраховують число колоній і нір на 1 га, в т.ч. жилих. </a:t>
            </a:r>
            <a:endParaRPr lang="uk-UA" dirty="0" smtClean="0"/>
          </a:p>
          <a:p>
            <a:pPr>
              <a:buFont typeface="Wingdings" pitchFamily="2" charset="2"/>
              <a:buChar char="Ø"/>
            </a:pPr>
            <a:r>
              <a:rPr lang="uk-UA" dirty="0" err="1" smtClean="0"/>
              <a:t>Поділянковий</a:t>
            </a:r>
            <a:r>
              <a:rPr lang="uk-UA" dirty="0" smtClean="0"/>
              <a:t> </a:t>
            </a:r>
            <a:r>
              <a:rPr lang="uk-UA" dirty="0"/>
              <a:t>метод (при великій щільності): Облік нір і колоній проводять на ділянках 100 X 25 або 50 х 50 м. В 10 колоніях притоптують нори з повторним їх оглядом через добу. </a:t>
            </a:r>
            <a:endParaRPr lang="uk-UA" dirty="0" smtClean="0"/>
          </a:p>
          <a:p>
            <a:pPr>
              <a:buFont typeface="Wingdings" pitchFamily="2" charset="2"/>
              <a:buChar char="Ø"/>
            </a:pPr>
            <a:r>
              <a:rPr lang="uk-UA" dirty="0" smtClean="0"/>
              <a:t>Метод </a:t>
            </a:r>
            <a:r>
              <a:rPr lang="uk-UA" dirty="0" err="1"/>
              <a:t>пасткоколоній</a:t>
            </a:r>
            <a:r>
              <a:rPr lang="uk-UA" dirty="0"/>
              <a:t>: В скиртах соломи або у великих вогнищах гризунів ви ставляють у лінію через 5 м 25 — 100 пасток Геро; </a:t>
            </a:r>
            <a:r>
              <a:rPr lang="uk-UA" dirty="0" smtClean="0"/>
              <a:t>оглядають </a:t>
            </a:r>
            <a:r>
              <a:rPr lang="uk-UA" dirty="0"/>
              <a:t>їх щодоби.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2738820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Липень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q"/>
            </a:pPr>
            <a:r>
              <a:rPr lang="uk-UA" dirty="0"/>
              <a:t>Початок відродження і живлення гусениць, ступінь заселення рослин гусеницями (ЕПШ 10 %). </a:t>
            </a:r>
            <a:endParaRPr lang="uk-UA" dirty="0" smtClean="0"/>
          </a:p>
          <a:p>
            <a:pPr>
              <a:buFont typeface="Wingdings" pitchFamily="2" charset="2"/>
              <a:buChar char="q"/>
            </a:pPr>
            <a:r>
              <a:rPr lang="uk-UA" dirty="0" smtClean="0"/>
              <a:t>Облік </a:t>
            </a:r>
            <a:r>
              <a:rPr lang="uk-UA" dirty="0"/>
              <a:t>ефективності застосування трихограми. </a:t>
            </a:r>
            <a:endParaRPr lang="uk-UA" dirty="0" smtClean="0"/>
          </a:p>
          <a:p>
            <a:pPr>
              <a:buFont typeface="Wingdings" pitchFamily="2" charset="2"/>
              <a:buChar char="q"/>
            </a:pPr>
            <a:r>
              <a:rPr lang="uk-UA" dirty="0" smtClean="0"/>
              <a:t>Визначення </a:t>
            </a:r>
            <a:r>
              <a:rPr lang="uk-UA" dirty="0"/>
              <a:t>строків та обсягів застосування інсектицидів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8163122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476672"/>
            <a:ext cx="8229600" cy="4525963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uk-UA" i="1" dirty="0"/>
              <a:t>Облік загальної кількості і кількості </a:t>
            </a:r>
            <a:r>
              <a:rPr lang="uk-UA" i="1" dirty="0" err="1"/>
              <a:t>паразитованих</a:t>
            </a:r>
            <a:r>
              <a:rPr lang="uk-UA" i="1" dirty="0"/>
              <a:t> трихограмою яєць, виявлення гусениць і отворів червоточин на 100 рослинах (в 20 місцях поля по 5 рослин</a:t>
            </a:r>
            <a:r>
              <a:rPr lang="uk-UA" i="1" dirty="0" smtClean="0"/>
              <a:t>)</a:t>
            </a:r>
          </a:p>
          <a:p>
            <a:pPr>
              <a:buFont typeface="Wingdings" pitchFamily="2" charset="2"/>
              <a:buChar char="Ø"/>
            </a:pPr>
            <a:r>
              <a:rPr lang="uk-UA" dirty="0" smtClean="0"/>
              <a:t>відсоток </a:t>
            </a:r>
            <a:r>
              <a:rPr lang="uk-UA" dirty="0" err="1"/>
              <a:t>паразитованих</a:t>
            </a:r>
            <a:r>
              <a:rPr lang="uk-UA" dirty="0"/>
              <a:t> трихограмою кладок яєць. </a:t>
            </a:r>
            <a:endParaRPr lang="uk-UA" dirty="0" smtClean="0"/>
          </a:p>
          <a:p>
            <a:pPr>
              <a:buFont typeface="Wingdings" pitchFamily="2" charset="2"/>
              <a:buChar char="Ø"/>
            </a:pPr>
            <a:r>
              <a:rPr lang="uk-UA" dirty="0" smtClean="0"/>
              <a:t>дата </a:t>
            </a:r>
            <a:r>
              <a:rPr lang="uk-UA" dirty="0"/>
              <a:t>початку відродження гусениць, </a:t>
            </a:r>
            <a:endParaRPr lang="uk-UA" dirty="0" smtClean="0"/>
          </a:p>
          <a:p>
            <a:pPr>
              <a:buFont typeface="Wingdings" pitchFamily="2" charset="2"/>
              <a:buChar char="Ø"/>
            </a:pPr>
            <a:r>
              <a:rPr lang="uk-UA" dirty="0" smtClean="0"/>
              <a:t>оптимальні </a:t>
            </a:r>
            <a:r>
              <a:rPr lang="uk-UA" dirty="0"/>
              <a:t>строки застосування інсектицидів, </a:t>
            </a:r>
            <a:endParaRPr lang="uk-UA" dirty="0" smtClean="0"/>
          </a:p>
          <a:p>
            <a:pPr>
              <a:buFont typeface="Wingdings" pitchFamily="2" charset="2"/>
              <a:buChar char="Ø"/>
            </a:pPr>
            <a:r>
              <a:rPr lang="uk-UA" dirty="0" smtClean="0"/>
              <a:t>визначення </a:t>
            </a:r>
            <a:r>
              <a:rPr lang="uk-UA" dirty="0"/>
              <a:t>площ, які підлягають обробці </a:t>
            </a:r>
            <a:r>
              <a:rPr lang="uk-UA" dirty="0" smtClean="0"/>
              <a:t>інсектицидами</a:t>
            </a:r>
          </a:p>
          <a:p>
            <a:pPr marL="0" indent="0">
              <a:buNone/>
            </a:pPr>
            <a:r>
              <a:rPr lang="uk-UA" i="1" dirty="0">
                <a:solidFill>
                  <a:srgbClr val="FF0000"/>
                </a:solidFill>
              </a:rPr>
              <a:t>Несприятливий гідротермічний режим: температура &gt;21 °С, ГТК &lt;0,9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8649035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/>
              <a:t>Вересень </a:t>
            </a:r>
            <a:r>
              <a:rPr lang="uk-UA" dirty="0" smtClean="0"/>
              <a:t>І—ІІ </a:t>
            </a:r>
            <a:r>
              <a:rPr lang="uk-UA" dirty="0"/>
              <a:t>дек.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uk-UA" dirty="0"/>
              <a:t>Заселеність шкідником рослин, чисельність гусениць, </a:t>
            </a:r>
            <a:r>
              <a:rPr lang="uk-UA" dirty="0" err="1"/>
              <a:t>шкодочинність</a:t>
            </a:r>
            <a:r>
              <a:rPr lang="uk-UA" dirty="0"/>
              <a:t>.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Ефективність </a:t>
            </a:r>
            <a:r>
              <a:rPr lang="uk-UA" dirty="0"/>
              <a:t>застосування інсектицидів на кукурудзі,інших </a:t>
            </a:r>
            <a:r>
              <a:rPr lang="uk-UA" dirty="0" smtClean="0"/>
              <a:t>культурах</a:t>
            </a:r>
          </a:p>
          <a:p>
            <a:pPr marL="0" indent="0">
              <a:buNone/>
            </a:pPr>
            <a:r>
              <a:rPr lang="uk-UA" i="1" dirty="0"/>
              <a:t>Облік в 20 місцях поля по 5 рослин, розтин заселених шкідником рослин, визначення кількості </a:t>
            </a:r>
            <a:r>
              <a:rPr lang="uk-UA" i="1" dirty="0" smtClean="0"/>
              <a:t>гусениць</a:t>
            </a:r>
          </a:p>
          <a:p>
            <a:r>
              <a:rPr lang="uk-UA" dirty="0" smtClean="0"/>
              <a:t>відсоток </a:t>
            </a:r>
            <a:r>
              <a:rPr lang="uk-UA" dirty="0"/>
              <a:t>заселених шкідником рослин, </a:t>
            </a:r>
            <a:endParaRPr lang="uk-UA" dirty="0" smtClean="0"/>
          </a:p>
          <a:p>
            <a:r>
              <a:rPr lang="uk-UA" dirty="0" smtClean="0"/>
              <a:t>щільність </a:t>
            </a:r>
            <a:r>
              <a:rPr lang="uk-UA" dirty="0"/>
              <a:t>гусениць на 1 стебло, </a:t>
            </a:r>
            <a:r>
              <a:rPr lang="uk-UA" dirty="0" smtClean="0"/>
              <a:t>на </a:t>
            </a:r>
            <a:r>
              <a:rPr lang="uk-UA" dirty="0"/>
              <a:t>1 качан. </a:t>
            </a:r>
            <a:endParaRPr lang="uk-UA" dirty="0" smtClean="0"/>
          </a:p>
          <a:p>
            <a:r>
              <a:rPr lang="uk-UA" dirty="0" smtClean="0"/>
              <a:t>біологічна </a:t>
            </a:r>
            <a:r>
              <a:rPr lang="uk-UA" dirty="0"/>
              <a:t>ефективність застосування пестицидів (%)</a:t>
            </a:r>
            <a:endParaRPr lang="ru-RU" dirty="0"/>
          </a:p>
          <a:p>
            <a:pPr marL="0" indent="0">
              <a:buNone/>
            </a:pP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117934727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/>
              <a:t>Жовтень </a:t>
            </a:r>
            <a:r>
              <a:rPr lang="uk-UA" dirty="0" smtClean="0"/>
              <a:t>ІІ—ІІ </a:t>
            </a:r>
            <a:r>
              <a:rPr lang="uk-UA" dirty="0"/>
              <a:t>дек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uk-UA" dirty="0"/>
              <a:t>Оцінка стану популяції і впливу на нього умов зовнішнього середовища.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Планування </a:t>
            </a:r>
            <a:r>
              <a:rPr lang="uk-UA" dirty="0"/>
              <a:t>захисних заходів на післязбиральний період і наступний </a:t>
            </a:r>
            <a:r>
              <a:rPr lang="uk-UA" dirty="0" smtClean="0"/>
              <a:t>рік</a:t>
            </a:r>
          </a:p>
          <a:p>
            <a:pPr marL="0" indent="0">
              <a:buNone/>
            </a:pPr>
            <a:r>
              <a:rPr lang="uk-UA" i="1" dirty="0"/>
              <a:t>Аналіз </a:t>
            </a:r>
            <a:r>
              <a:rPr lang="uk-UA" i="1" dirty="0" err="1"/>
              <a:t>фітосанітарної</a:t>
            </a:r>
            <a:r>
              <a:rPr lang="uk-UA" i="1" dirty="0"/>
              <a:t> інформації за поточний рік у порівнянні з аналогічною за поп</a:t>
            </a:r>
            <a:r>
              <a:rPr lang="uk-UA" i="1" dirty="0" smtClean="0"/>
              <a:t>ередній </a:t>
            </a:r>
            <a:r>
              <a:rPr lang="uk-UA" i="1" dirty="0"/>
              <a:t>рік та </a:t>
            </a:r>
            <a:r>
              <a:rPr lang="uk-UA" i="1" dirty="0" smtClean="0"/>
              <a:t>останні </a:t>
            </a:r>
            <a:r>
              <a:rPr lang="uk-UA" i="1" dirty="0"/>
              <a:t>5 </a:t>
            </a:r>
            <a:r>
              <a:rPr lang="uk-UA" i="1" dirty="0" smtClean="0"/>
              <a:t>років</a:t>
            </a:r>
          </a:p>
          <a:p>
            <a:pPr>
              <a:buFont typeface="Wingdings" pitchFamily="2" charset="2"/>
              <a:buChar char="§"/>
            </a:pPr>
            <a:r>
              <a:rPr lang="uk-UA" dirty="0" smtClean="0"/>
              <a:t>фаза </a:t>
            </a:r>
            <a:r>
              <a:rPr lang="uk-UA" dirty="0"/>
              <a:t>розвитку популяції шкідника, </a:t>
            </a:r>
            <a:endParaRPr lang="uk-UA" dirty="0" smtClean="0"/>
          </a:p>
          <a:p>
            <a:pPr>
              <a:buFont typeface="Wingdings" pitchFamily="2" charset="2"/>
              <a:buChar char="§"/>
            </a:pPr>
            <a:r>
              <a:rPr lang="uk-UA" dirty="0" smtClean="0"/>
              <a:t>обсяг </a:t>
            </a:r>
            <a:r>
              <a:rPr lang="uk-UA" dirty="0"/>
              <a:t>агротехнічних, </a:t>
            </a:r>
            <a:endParaRPr lang="uk-UA" dirty="0" smtClean="0"/>
          </a:p>
          <a:p>
            <a:pPr>
              <a:buFont typeface="Wingdings" pitchFamily="2" charset="2"/>
              <a:buChar char="§"/>
            </a:pPr>
            <a:r>
              <a:rPr lang="uk-UA" dirty="0" smtClean="0"/>
              <a:t>біологічних </a:t>
            </a:r>
            <a:r>
              <a:rPr lang="uk-UA" dirty="0"/>
              <a:t>та хімічних заходів, що плануються на </a:t>
            </a:r>
            <a:r>
              <a:rPr lang="uk-UA" dirty="0" smtClean="0"/>
              <a:t>майбутній рік</a:t>
            </a:r>
          </a:p>
          <a:p>
            <a:pPr marL="0" indent="0">
              <a:buNone/>
            </a:pPr>
            <a:r>
              <a:rPr lang="uk-UA" i="1" dirty="0">
                <a:solidFill>
                  <a:srgbClr val="FF0000"/>
                </a:solidFill>
              </a:rPr>
              <a:t>Гідротермічний режим періоду вегетації, ефективність проведених захисних заходів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956603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Лучний метелик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ctr">
              <a:buNone/>
            </a:pPr>
            <a:r>
              <a:rPr lang="ru-RU" dirty="0" err="1" smtClean="0"/>
              <a:t>Вересень</a:t>
            </a:r>
            <a:r>
              <a:rPr lang="ru-RU" dirty="0" smtClean="0"/>
              <a:t> ІІІ </a:t>
            </a:r>
            <a:r>
              <a:rPr lang="ru-RU" dirty="0"/>
              <a:t>дек</a:t>
            </a:r>
            <a:r>
              <a:rPr lang="ru-RU" dirty="0" smtClean="0"/>
              <a:t>.</a:t>
            </a:r>
          </a:p>
          <a:p>
            <a:pPr marL="0" indent="0" algn="just">
              <a:buNone/>
            </a:pPr>
            <a:r>
              <a:rPr lang="ru-RU" dirty="0" err="1"/>
              <a:t>Ступінь</a:t>
            </a:r>
            <a:r>
              <a:rPr lang="ru-RU" dirty="0"/>
              <a:t> </a:t>
            </a:r>
            <a:r>
              <a:rPr lang="ru-RU" dirty="0" err="1" smtClean="0"/>
              <a:t>заселення</a:t>
            </a:r>
            <a:r>
              <a:rPr lang="ru-RU" dirty="0" smtClean="0"/>
              <a:t> </a:t>
            </a:r>
            <a:r>
              <a:rPr lang="ru-RU" dirty="0" err="1" smtClean="0"/>
              <a:t>стадій</a:t>
            </a:r>
            <a:r>
              <a:rPr lang="ru-RU" dirty="0" smtClean="0"/>
              <a:t>, </a:t>
            </a:r>
            <a:r>
              <a:rPr lang="ru-RU" dirty="0" err="1" smtClean="0"/>
              <a:t>визначення</a:t>
            </a:r>
            <a:r>
              <a:rPr lang="ru-RU" dirty="0" smtClean="0"/>
              <a:t> запасу </a:t>
            </a:r>
            <a:r>
              <a:rPr lang="ru-RU" dirty="0" err="1" smtClean="0"/>
              <a:t>шкідника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йде</a:t>
            </a:r>
            <a:r>
              <a:rPr lang="ru-RU" dirty="0"/>
              <a:t> </a:t>
            </a:r>
            <a:r>
              <a:rPr lang="ru-RU" dirty="0" smtClean="0"/>
              <a:t>в зиму </a:t>
            </a:r>
            <a:r>
              <a:rPr lang="ru-RU" dirty="0"/>
              <a:t>на </a:t>
            </a:r>
            <a:r>
              <a:rPr lang="ru-RU" dirty="0" err="1" smtClean="0"/>
              <a:t>угіддях</a:t>
            </a:r>
            <a:r>
              <a:rPr lang="ru-RU" dirty="0" smtClean="0"/>
              <a:t>, де </a:t>
            </a:r>
            <a:r>
              <a:rPr lang="ru-RU" dirty="0"/>
              <a:t>у </a:t>
            </a:r>
            <a:r>
              <a:rPr lang="ru-RU" dirty="0" err="1" smtClean="0"/>
              <a:t>вересні</a:t>
            </a:r>
            <a:r>
              <a:rPr lang="ru-RU" dirty="0" smtClean="0"/>
              <a:t> </a:t>
            </a:r>
            <a:r>
              <a:rPr lang="ru-RU" dirty="0" err="1" smtClean="0"/>
              <a:t>відмічалось</a:t>
            </a:r>
            <a:r>
              <a:rPr lang="ru-RU" dirty="0" smtClean="0"/>
              <a:t> </a:t>
            </a:r>
            <a:r>
              <a:rPr lang="ru-RU" dirty="0" err="1" smtClean="0"/>
              <a:t>живлення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</a:t>
            </a:r>
            <a:r>
              <a:rPr lang="ru-RU" dirty="0" err="1" smtClean="0"/>
              <a:t>шкідником</a:t>
            </a:r>
            <a:r>
              <a:rPr lang="ru-RU" dirty="0" smtClean="0"/>
              <a:t> </a:t>
            </a:r>
            <a:r>
              <a:rPr lang="ru-RU" dirty="0" err="1" smtClean="0"/>
              <a:t>було</a:t>
            </a:r>
            <a:r>
              <a:rPr lang="ru-RU" dirty="0" smtClean="0"/>
              <a:t> заселено не </a:t>
            </a:r>
            <a:r>
              <a:rPr lang="ru-RU" dirty="0" err="1"/>
              <a:t>менше</a:t>
            </a:r>
            <a:r>
              <a:rPr lang="ru-RU" dirty="0"/>
              <a:t> </a:t>
            </a:r>
            <a:r>
              <a:rPr lang="ru-RU" dirty="0" smtClean="0"/>
              <a:t>10% </a:t>
            </a:r>
            <a:r>
              <a:rPr lang="ru-RU" dirty="0" err="1" smtClean="0"/>
              <a:t>площі</a:t>
            </a:r>
            <a:r>
              <a:rPr lang="ru-RU" dirty="0" smtClean="0"/>
              <a:t> </a:t>
            </a:r>
            <a:r>
              <a:rPr lang="ru-RU" dirty="0" err="1" smtClean="0"/>
              <a:t>угіддя</a:t>
            </a:r>
            <a:endParaRPr lang="ru-RU" dirty="0" smtClean="0"/>
          </a:p>
          <a:p>
            <a:pPr marL="0" indent="0">
              <a:buNone/>
            </a:pPr>
            <a:r>
              <a:rPr lang="ru-RU" i="1" dirty="0" err="1"/>
              <a:t>Ґрунтові</a:t>
            </a:r>
            <a:r>
              <a:rPr lang="ru-RU" i="1" dirty="0"/>
              <a:t> </a:t>
            </a:r>
            <a:r>
              <a:rPr lang="ru-RU" i="1" dirty="0" err="1" smtClean="0"/>
              <a:t>розкопки</a:t>
            </a:r>
            <a:r>
              <a:rPr lang="ru-RU" i="1" dirty="0" smtClean="0"/>
              <a:t>. На </a:t>
            </a:r>
            <a:r>
              <a:rPr lang="ru-RU" i="1" dirty="0"/>
              <a:t>полях до 100 </a:t>
            </a:r>
            <a:r>
              <a:rPr lang="ru-RU" i="1" dirty="0" smtClean="0"/>
              <a:t>га </a:t>
            </a:r>
            <a:r>
              <a:rPr lang="ru-RU" i="1" dirty="0" err="1" smtClean="0"/>
              <a:t>відбирають</a:t>
            </a:r>
            <a:r>
              <a:rPr lang="ru-RU" i="1" dirty="0" smtClean="0"/>
              <a:t> </a:t>
            </a:r>
            <a:r>
              <a:rPr lang="ru-RU" i="1" dirty="0"/>
              <a:t>12 </a:t>
            </a:r>
            <a:r>
              <a:rPr lang="ru-RU" i="1" dirty="0" smtClean="0"/>
              <a:t>проб </a:t>
            </a:r>
            <a:r>
              <a:rPr lang="en-US" i="1" dirty="0" smtClean="0"/>
              <a:t>50x50x10 </a:t>
            </a:r>
            <a:r>
              <a:rPr lang="ru-RU" i="1" dirty="0"/>
              <a:t>см </a:t>
            </a:r>
            <a:r>
              <a:rPr lang="ru-RU" i="1" dirty="0" smtClean="0"/>
              <a:t>по </a:t>
            </a:r>
            <a:r>
              <a:rPr lang="ru-RU" i="1" dirty="0" err="1" smtClean="0"/>
              <a:t>двох</a:t>
            </a:r>
            <a:r>
              <a:rPr lang="ru-RU" i="1" dirty="0" smtClean="0"/>
              <a:t> </a:t>
            </a:r>
            <a:r>
              <a:rPr lang="ru-RU" i="1" dirty="0" err="1" smtClean="0"/>
              <a:t>діагоналях</a:t>
            </a:r>
            <a:r>
              <a:rPr lang="ru-RU" i="1" dirty="0" smtClean="0"/>
              <a:t> поля </a:t>
            </a:r>
            <a:r>
              <a:rPr lang="ru-RU" i="1" dirty="0" err="1"/>
              <a:t>або</a:t>
            </a:r>
            <a:r>
              <a:rPr lang="ru-RU" i="1" dirty="0"/>
              <a:t> в </a:t>
            </a:r>
            <a:r>
              <a:rPr lang="ru-RU" i="1" dirty="0" err="1" smtClean="0"/>
              <a:t>шаховому</a:t>
            </a:r>
            <a:r>
              <a:rPr lang="ru-RU" i="1" dirty="0" smtClean="0"/>
              <a:t> порядку</a:t>
            </a:r>
            <a:r>
              <a:rPr lang="ru-RU" i="1" dirty="0"/>
              <a:t>. </a:t>
            </a:r>
            <a:r>
              <a:rPr lang="ru-RU" i="1" dirty="0" err="1" smtClean="0"/>
              <a:t>Вибирання</a:t>
            </a:r>
            <a:r>
              <a:rPr lang="ru-RU" i="1" dirty="0" smtClean="0"/>
              <a:t> </a:t>
            </a:r>
            <a:r>
              <a:rPr lang="ru-RU" i="1" dirty="0"/>
              <a:t>і </a:t>
            </a:r>
            <a:r>
              <a:rPr lang="ru-RU" i="1" dirty="0" err="1"/>
              <a:t>аналіз</a:t>
            </a:r>
            <a:r>
              <a:rPr lang="ru-RU" i="1" dirty="0"/>
              <a:t> </a:t>
            </a:r>
            <a:r>
              <a:rPr lang="ru-RU" i="1" dirty="0" err="1" smtClean="0"/>
              <a:t>коконів</a:t>
            </a:r>
            <a:r>
              <a:rPr lang="ru-RU" i="1" dirty="0" smtClean="0"/>
              <a:t> з </a:t>
            </a:r>
            <a:r>
              <a:rPr lang="ru-RU" i="1" dirty="0" err="1" smtClean="0"/>
              <a:t>визначенням</a:t>
            </a:r>
            <a:r>
              <a:rPr lang="ru-RU" i="1" dirty="0" smtClean="0"/>
              <a:t> </a:t>
            </a:r>
            <a:r>
              <a:rPr lang="ru-RU" i="1" dirty="0" err="1" smtClean="0"/>
              <a:t>кількості</a:t>
            </a:r>
            <a:r>
              <a:rPr lang="ru-RU" i="1" dirty="0" smtClean="0"/>
              <a:t> </a:t>
            </a:r>
            <a:r>
              <a:rPr lang="ru-RU" i="1" dirty="0" err="1" smtClean="0"/>
              <a:t>живих</a:t>
            </a:r>
            <a:r>
              <a:rPr lang="ru-RU" i="1" dirty="0" smtClean="0"/>
              <a:t> і </a:t>
            </a:r>
            <a:r>
              <a:rPr lang="ru-RU" i="1" dirty="0" err="1"/>
              <a:t>загиблих</a:t>
            </a:r>
            <a:r>
              <a:rPr lang="ru-RU" i="1" dirty="0"/>
              <a:t> </a:t>
            </a:r>
            <a:r>
              <a:rPr lang="ru-RU" i="1" dirty="0" err="1"/>
              <a:t>гусениць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4030896271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smtClean="0"/>
              <a:t>Заселена </a:t>
            </a:r>
            <a:r>
              <a:rPr lang="ru-RU" dirty="0" err="1" smtClean="0"/>
              <a:t>шкідником</a:t>
            </a:r>
            <a:r>
              <a:rPr lang="ru-RU" dirty="0" smtClean="0"/>
              <a:t> </a:t>
            </a:r>
            <a:r>
              <a:rPr lang="ru-RU" dirty="0" err="1" smtClean="0"/>
              <a:t>площа</a:t>
            </a:r>
            <a:r>
              <a:rPr lang="ru-RU" dirty="0" smtClean="0"/>
              <a:t> </a:t>
            </a:r>
            <a:r>
              <a:rPr lang="ru-RU" dirty="0"/>
              <a:t>(%),</a:t>
            </a:r>
          </a:p>
          <a:p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в коконах (</a:t>
            </a:r>
            <a:r>
              <a:rPr lang="ru-RU" dirty="0" err="1" smtClean="0"/>
              <a:t>екз</a:t>
            </a:r>
            <a:r>
              <a:rPr lang="ru-RU" dirty="0" smtClean="0"/>
              <a:t>/м2</a:t>
            </a:r>
            <a:r>
              <a:rPr lang="ru-RU" dirty="0"/>
              <a:t>) </a:t>
            </a:r>
            <a:r>
              <a:rPr lang="ru-RU" dirty="0" smtClean="0"/>
              <a:t>на </a:t>
            </a:r>
            <a:r>
              <a:rPr lang="ru-RU" dirty="0" err="1" smtClean="0"/>
              <a:t>орних</a:t>
            </a:r>
            <a:r>
              <a:rPr lang="ru-RU" dirty="0" smtClean="0"/>
              <a:t> </a:t>
            </a:r>
            <a:r>
              <a:rPr lang="ru-RU" dirty="0"/>
              <a:t>і </a:t>
            </a:r>
            <a:r>
              <a:rPr lang="ru-RU" dirty="0" err="1" smtClean="0"/>
              <a:t>неорних</a:t>
            </a:r>
            <a:r>
              <a:rPr lang="ru-RU" dirty="0" smtClean="0"/>
              <a:t> </a:t>
            </a:r>
            <a:r>
              <a:rPr lang="ru-RU" dirty="0" err="1" smtClean="0"/>
              <a:t>угіддях</a:t>
            </a:r>
            <a:r>
              <a:rPr lang="ru-RU" dirty="0" smtClean="0"/>
              <a:t>, </a:t>
            </a:r>
            <a:r>
              <a:rPr lang="ru-RU" dirty="0" err="1" smtClean="0"/>
              <a:t>багаторічних</a:t>
            </a:r>
            <a:r>
              <a:rPr lang="ru-RU" dirty="0" smtClean="0"/>
              <a:t> травах</a:t>
            </a:r>
            <a:r>
              <a:rPr lang="ru-RU" dirty="0"/>
              <a:t>,</a:t>
            </a:r>
          </a:p>
          <a:p>
            <a:r>
              <a:rPr lang="ru-RU" dirty="0" err="1" smtClean="0"/>
              <a:t>Кз</a:t>
            </a:r>
            <a:endParaRPr lang="ru-RU" dirty="0" smtClean="0"/>
          </a:p>
          <a:p>
            <a:pPr>
              <a:buFont typeface="Wingdings" pitchFamily="2" charset="2"/>
              <a:buChar char="Ø"/>
            </a:pPr>
            <a:r>
              <a:rPr lang="ru-RU" i="1" dirty="0">
                <a:solidFill>
                  <a:srgbClr val="FF0000"/>
                </a:solidFill>
              </a:rPr>
              <a:t>При </a:t>
            </a:r>
            <a:r>
              <a:rPr lang="ru-RU" i="1" dirty="0" err="1" smtClean="0">
                <a:solidFill>
                  <a:srgbClr val="FF0000"/>
                </a:solidFill>
              </a:rPr>
              <a:t>Кз</a:t>
            </a:r>
            <a:r>
              <a:rPr lang="ru-RU" i="1" dirty="0" smtClean="0">
                <a:solidFill>
                  <a:srgbClr val="FF0000"/>
                </a:solidFill>
              </a:rPr>
              <a:t>&lt;0,009 </a:t>
            </a:r>
            <a:r>
              <a:rPr lang="ru-RU" i="1" dirty="0" err="1" smtClean="0">
                <a:solidFill>
                  <a:srgbClr val="FF0000"/>
                </a:solidFill>
              </a:rPr>
              <a:t>шкодочинність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можлива</a:t>
            </a:r>
            <a:r>
              <a:rPr lang="ru-RU" i="1" dirty="0" smtClean="0">
                <a:solidFill>
                  <a:srgbClr val="FF0000"/>
                </a:solidFill>
              </a:rPr>
              <a:t> в </a:t>
            </a:r>
            <a:r>
              <a:rPr lang="ru-RU" i="1" dirty="0" err="1">
                <a:solidFill>
                  <a:srgbClr val="FF0000"/>
                </a:solidFill>
              </a:rPr>
              <a:t>осередках</a:t>
            </a:r>
            <a:r>
              <a:rPr lang="ru-RU" i="1" dirty="0">
                <a:solidFill>
                  <a:srgbClr val="FF0000"/>
                </a:solidFill>
              </a:rPr>
              <a:t>;</a:t>
            </a:r>
          </a:p>
          <a:p>
            <a:pPr>
              <a:buFont typeface="Wingdings" pitchFamily="2" charset="2"/>
              <a:buChar char="Ø"/>
            </a:pPr>
            <a:r>
              <a:rPr lang="ru-RU" i="1" dirty="0" err="1" smtClean="0">
                <a:solidFill>
                  <a:srgbClr val="FF0000"/>
                </a:solidFill>
              </a:rPr>
              <a:t>Кз</a:t>
            </a:r>
            <a:r>
              <a:rPr lang="ru-RU" i="1" dirty="0" smtClean="0">
                <a:solidFill>
                  <a:srgbClr val="FF0000"/>
                </a:solidFill>
              </a:rPr>
              <a:t>=0,01 </a:t>
            </a:r>
            <a:r>
              <a:rPr lang="ru-RU" i="1" dirty="0">
                <a:solidFill>
                  <a:srgbClr val="FF0000"/>
                </a:solidFill>
              </a:rPr>
              <a:t>— </a:t>
            </a:r>
            <a:r>
              <a:rPr lang="ru-RU" i="1" dirty="0" smtClean="0">
                <a:solidFill>
                  <a:srgbClr val="FF0000"/>
                </a:solidFill>
              </a:rPr>
              <a:t>0,1 — </a:t>
            </a:r>
            <a:r>
              <a:rPr lang="ru-RU" i="1" dirty="0" err="1" smtClean="0">
                <a:solidFill>
                  <a:srgbClr val="FF0000"/>
                </a:solidFill>
              </a:rPr>
              <a:t>можлива</a:t>
            </a:r>
            <a:r>
              <a:rPr lang="ru-RU" i="1" dirty="0" smtClean="0">
                <a:solidFill>
                  <a:srgbClr val="FF0000"/>
                </a:solidFill>
              </a:rPr>
              <a:t> локальна </a:t>
            </a:r>
            <a:r>
              <a:rPr lang="ru-RU" i="1" dirty="0" err="1" smtClean="0">
                <a:solidFill>
                  <a:srgbClr val="FF0000"/>
                </a:solidFill>
              </a:rPr>
              <a:t>шкодочинність</a:t>
            </a:r>
            <a:r>
              <a:rPr lang="ru-RU" i="1" dirty="0" smtClean="0">
                <a:solidFill>
                  <a:srgbClr val="FF0000"/>
                </a:solidFill>
              </a:rPr>
              <a:t>;</a:t>
            </a:r>
          </a:p>
          <a:p>
            <a:pPr>
              <a:buFont typeface="Wingdings" pitchFamily="2" charset="2"/>
              <a:buChar char="Ø"/>
            </a:pP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Кз</a:t>
            </a:r>
            <a:r>
              <a:rPr lang="ru-RU" i="1" dirty="0" smtClean="0">
                <a:solidFill>
                  <a:srgbClr val="FF0000"/>
                </a:solidFill>
              </a:rPr>
              <a:t>=02 — </a:t>
            </a:r>
            <a:r>
              <a:rPr lang="ru-RU" i="1" dirty="0">
                <a:solidFill>
                  <a:srgbClr val="FF0000"/>
                </a:solidFill>
              </a:rPr>
              <a:t>0,8 — </a:t>
            </a:r>
            <a:r>
              <a:rPr lang="ru-RU" i="1" dirty="0" err="1" smtClean="0">
                <a:solidFill>
                  <a:srgbClr val="FF0000"/>
                </a:solidFill>
              </a:rPr>
              <a:t>наростання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шкодочинності</a:t>
            </a:r>
            <a:r>
              <a:rPr lang="ru-RU" i="1" dirty="0" smtClean="0">
                <a:solidFill>
                  <a:srgbClr val="FF0000"/>
                </a:solidFill>
              </a:rPr>
              <a:t>;</a:t>
            </a:r>
          </a:p>
          <a:p>
            <a:pPr>
              <a:buFont typeface="Wingdings" pitchFamily="2" charset="2"/>
              <a:buChar char="Ø"/>
            </a:pP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Кз</a:t>
            </a:r>
            <a:r>
              <a:rPr lang="ru-RU" i="1" dirty="0" smtClean="0">
                <a:solidFill>
                  <a:srgbClr val="FF0000"/>
                </a:solidFill>
              </a:rPr>
              <a:t>=0,9 — 1,0 </a:t>
            </a:r>
            <a:r>
              <a:rPr lang="ru-RU" i="1" dirty="0">
                <a:solidFill>
                  <a:srgbClr val="FF0000"/>
                </a:solidFill>
              </a:rPr>
              <a:t>— </a:t>
            </a:r>
            <a:r>
              <a:rPr lang="ru-RU" i="1" dirty="0" err="1" smtClean="0">
                <a:solidFill>
                  <a:srgbClr val="FF0000"/>
                </a:solidFill>
              </a:rPr>
              <a:t>масовий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розвиток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шкідника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89667389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Квітень</a:t>
            </a:r>
            <a:r>
              <a:rPr lang="ru-RU" dirty="0" smtClean="0"/>
              <a:t> І-ІІ </a:t>
            </a:r>
            <a:r>
              <a:rPr lang="ru-RU" dirty="0"/>
              <a:t>дек.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 err="1" smtClean="0"/>
              <a:t>Контрольні</a:t>
            </a:r>
            <a:r>
              <a:rPr lang="ru-RU" dirty="0" smtClean="0"/>
              <a:t>  </a:t>
            </a:r>
            <a:r>
              <a:rPr lang="ru-RU" dirty="0" err="1" smtClean="0"/>
              <a:t>весняні</a:t>
            </a:r>
            <a:r>
              <a:rPr lang="ru-RU" dirty="0" smtClean="0"/>
              <a:t> </a:t>
            </a:r>
            <a:r>
              <a:rPr lang="ru-RU" dirty="0" err="1" smtClean="0"/>
              <a:t>розкопки</a:t>
            </a:r>
            <a:r>
              <a:rPr lang="ru-RU" dirty="0" smtClean="0"/>
              <a:t> в </a:t>
            </a:r>
            <a:r>
              <a:rPr lang="ru-RU" dirty="0" err="1" smtClean="0"/>
              <a:t>осередках</a:t>
            </a:r>
            <a:r>
              <a:rPr lang="ru-RU" dirty="0" smtClean="0"/>
              <a:t> </a:t>
            </a:r>
            <a:r>
              <a:rPr lang="ru-RU" dirty="0" err="1" smtClean="0"/>
              <a:t>після</a:t>
            </a:r>
            <a:r>
              <a:rPr lang="ru-RU" dirty="0" smtClean="0"/>
              <a:t> переходу </a:t>
            </a:r>
            <a:r>
              <a:rPr lang="ru-RU" dirty="0" err="1" smtClean="0"/>
              <a:t>середньодобової</a:t>
            </a:r>
            <a:r>
              <a:rPr lang="ru-RU" dirty="0" smtClean="0"/>
              <a:t> </a:t>
            </a:r>
            <a:r>
              <a:rPr lang="ru-RU" dirty="0" err="1" smtClean="0"/>
              <a:t>температури</a:t>
            </a:r>
            <a:r>
              <a:rPr lang="ru-RU" dirty="0" smtClean="0"/>
              <a:t> </a:t>
            </a:r>
            <a:r>
              <a:rPr lang="ru-RU" dirty="0" err="1" smtClean="0"/>
              <a:t>повітря</a:t>
            </a:r>
            <a:r>
              <a:rPr lang="ru-RU" dirty="0" smtClean="0"/>
              <a:t> через +5 </a:t>
            </a:r>
            <a:r>
              <a:rPr lang="ru-RU" dirty="0"/>
              <a:t>°С для </a:t>
            </a:r>
            <a:r>
              <a:rPr lang="ru-RU" dirty="0" err="1" smtClean="0"/>
              <a:t>уточнення</a:t>
            </a:r>
            <a:r>
              <a:rPr lang="ru-RU" dirty="0" smtClean="0"/>
              <a:t> </a:t>
            </a:r>
            <a:r>
              <a:rPr lang="ru-RU" dirty="0" err="1" smtClean="0"/>
              <a:t>результатів</a:t>
            </a:r>
            <a:r>
              <a:rPr lang="ru-RU" dirty="0" smtClean="0"/>
              <a:t> </a:t>
            </a:r>
            <a:r>
              <a:rPr lang="ru-RU" dirty="0" err="1" smtClean="0"/>
              <a:t>осінніх</a:t>
            </a:r>
            <a:r>
              <a:rPr lang="ru-RU" dirty="0" smtClean="0"/>
              <a:t> </a:t>
            </a:r>
            <a:r>
              <a:rPr lang="ru-RU" dirty="0" err="1" smtClean="0"/>
              <a:t>обстежень</a:t>
            </a:r>
            <a:r>
              <a:rPr lang="ru-RU" dirty="0"/>
              <a:t>.</a:t>
            </a:r>
          </a:p>
          <a:p>
            <a:r>
              <a:rPr lang="ru-RU" dirty="0" err="1"/>
              <a:t>Збір</a:t>
            </a:r>
            <a:r>
              <a:rPr lang="ru-RU" dirty="0"/>
              <a:t> </a:t>
            </a:r>
            <a:r>
              <a:rPr lang="ru-RU" dirty="0" err="1" smtClean="0"/>
              <a:t>коконів</a:t>
            </a:r>
            <a:r>
              <a:rPr lang="ru-RU" dirty="0" smtClean="0"/>
              <a:t> для </a:t>
            </a:r>
            <a:r>
              <a:rPr lang="ru-RU" dirty="0" err="1" smtClean="0"/>
              <a:t>фенологічних</a:t>
            </a:r>
            <a:r>
              <a:rPr lang="ru-RU" dirty="0" smtClean="0"/>
              <a:t> </a:t>
            </a:r>
            <a:r>
              <a:rPr lang="ru-RU" dirty="0" err="1" smtClean="0"/>
              <a:t>спостережень</a:t>
            </a:r>
            <a:r>
              <a:rPr lang="ru-RU" dirty="0" smtClean="0"/>
              <a:t> за </a:t>
            </a:r>
            <a:r>
              <a:rPr lang="ru-RU" dirty="0" err="1" smtClean="0"/>
              <a:t>шкідником</a:t>
            </a:r>
            <a:endParaRPr lang="ru-RU" dirty="0" smtClean="0"/>
          </a:p>
          <a:p>
            <a:pPr>
              <a:buFont typeface="Wingdings" pitchFamily="2" charset="2"/>
              <a:buChar char="ü"/>
            </a:pPr>
            <a:r>
              <a:rPr lang="ru-RU" i="1" dirty="0" err="1" smtClean="0"/>
              <a:t>щільність</a:t>
            </a:r>
            <a:r>
              <a:rPr lang="ru-RU" i="1" dirty="0" smtClean="0"/>
              <a:t> </a:t>
            </a:r>
            <a:r>
              <a:rPr lang="ru-RU" i="1" dirty="0" err="1" smtClean="0"/>
              <a:t>гусениць</a:t>
            </a:r>
            <a:r>
              <a:rPr lang="ru-RU" i="1" dirty="0" smtClean="0"/>
              <a:t> (</a:t>
            </a:r>
            <a:r>
              <a:rPr lang="ru-RU" i="1" dirty="0" err="1" smtClean="0"/>
              <a:t>екз</a:t>
            </a:r>
            <a:r>
              <a:rPr lang="ru-RU" i="1" dirty="0"/>
              <a:t>./м2),</a:t>
            </a:r>
          </a:p>
          <a:p>
            <a:pPr>
              <a:buFont typeface="Wingdings" pitchFamily="2" charset="2"/>
              <a:buChar char="ü"/>
            </a:pPr>
            <a:r>
              <a:rPr lang="ru-RU" i="1" dirty="0" err="1" smtClean="0"/>
              <a:t>загиблих</a:t>
            </a:r>
            <a:r>
              <a:rPr lang="ru-RU" i="1" dirty="0" smtClean="0"/>
              <a:t> </a:t>
            </a:r>
            <a:r>
              <a:rPr lang="ru-RU" i="1" dirty="0" err="1" smtClean="0"/>
              <a:t>гусениць</a:t>
            </a:r>
            <a:r>
              <a:rPr lang="ru-RU" i="1" dirty="0" smtClean="0"/>
              <a:t> (%), </a:t>
            </a:r>
          </a:p>
          <a:p>
            <a:pPr>
              <a:buFont typeface="Wingdings" pitchFamily="2" charset="2"/>
              <a:buChar char="ü"/>
            </a:pPr>
            <a:r>
              <a:rPr lang="ru-RU" i="1" dirty="0" smtClean="0"/>
              <a:t>причини </a:t>
            </a:r>
            <a:r>
              <a:rPr lang="ru-RU" i="1" dirty="0" err="1" smtClean="0"/>
              <a:t>загибелі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263773332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Травень</a:t>
            </a:r>
            <a:r>
              <a:rPr lang="ru-RU" dirty="0" smtClean="0"/>
              <a:t> І—ІІ </a:t>
            </a:r>
            <a:r>
              <a:rPr lang="ru-RU" dirty="0"/>
              <a:t>дек.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b="1" dirty="0" err="1" smtClean="0"/>
              <a:t>Спостереження</a:t>
            </a:r>
            <a:r>
              <a:rPr lang="ru-RU" b="1" dirty="0" smtClean="0"/>
              <a:t> за </a:t>
            </a:r>
            <a:r>
              <a:rPr lang="ru-RU" b="1" dirty="0" err="1" smtClean="0"/>
              <a:t>динамікою</a:t>
            </a:r>
            <a:r>
              <a:rPr lang="ru-RU" b="1" dirty="0" smtClean="0"/>
              <a:t> </a:t>
            </a:r>
            <a:r>
              <a:rPr lang="ru-RU" b="1" dirty="0" err="1" smtClean="0"/>
              <a:t>лялькування</a:t>
            </a:r>
            <a:r>
              <a:rPr lang="ru-RU" b="1" dirty="0" smtClean="0"/>
              <a:t> </a:t>
            </a:r>
            <a:r>
              <a:rPr lang="ru-RU" b="1" dirty="0" err="1" smtClean="0"/>
              <a:t>гусениць</a:t>
            </a:r>
            <a:r>
              <a:rPr lang="ru-RU" b="1" dirty="0" smtClean="0"/>
              <a:t> та </a:t>
            </a:r>
            <a:r>
              <a:rPr lang="ru-RU" b="1" dirty="0" err="1" smtClean="0"/>
              <a:t>встановлення</a:t>
            </a:r>
            <a:r>
              <a:rPr lang="ru-RU" b="1" dirty="0" smtClean="0"/>
              <a:t> </a:t>
            </a:r>
            <a:r>
              <a:rPr lang="ru-RU" b="1" dirty="0" err="1" smtClean="0"/>
              <a:t>дати</a:t>
            </a:r>
            <a:r>
              <a:rPr lang="ru-RU" b="1" dirty="0" smtClean="0"/>
              <a:t> початку </a:t>
            </a:r>
            <a:r>
              <a:rPr lang="ru-RU" b="1" dirty="0" err="1" smtClean="0"/>
              <a:t>льоту</a:t>
            </a:r>
            <a:r>
              <a:rPr lang="ru-RU" b="1" dirty="0" smtClean="0"/>
              <a:t> </a:t>
            </a:r>
            <a:r>
              <a:rPr lang="ru-RU" b="1" dirty="0" err="1" smtClean="0"/>
              <a:t>метеликів</a:t>
            </a:r>
            <a:endParaRPr lang="ru-RU" b="1" dirty="0" smtClean="0"/>
          </a:p>
          <a:p>
            <a:pPr marL="0" indent="0">
              <a:buNone/>
            </a:pPr>
            <a:r>
              <a:rPr lang="ru-RU" i="1" dirty="0"/>
              <a:t>Метод </a:t>
            </a:r>
            <a:r>
              <a:rPr lang="ru-RU" i="1" dirty="0" err="1" smtClean="0"/>
              <a:t>розкопок</a:t>
            </a:r>
            <a:r>
              <a:rPr lang="ru-RU" i="1" dirty="0" smtClean="0"/>
              <a:t>. Раз </a:t>
            </a:r>
            <a:r>
              <a:rPr lang="ru-RU" i="1" dirty="0"/>
              <a:t>за декаду </a:t>
            </a:r>
            <a:r>
              <a:rPr lang="ru-RU" i="1" dirty="0" err="1" smtClean="0"/>
              <a:t>аналізують</a:t>
            </a:r>
            <a:r>
              <a:rPr lang="ru-RU" i="1" dirty="0" smtClean="0"/>
              <a:t> не </a:t>
            </a:r>
            <a:r>
              <a:rPr lang="ru-RU" i="1" dirty="0" err="1"/>
              <a:t>менше</a:t>
            </a:r>
            <a:r>
              <a:rPr lang="ru-RU" i="1" dirty="0"/>
              <a:t> </a:t>
            </a:r>
            <a:r>
              <a:rPr lang="ru-RU" i="1" dirty="0" smtClean="0"/>
              <a:t>15 </a:t>
            </a:r>
            <a:r>
              <a:rPr lang="ru-RU" i="1" dirty="0" err="1" smtClean="0"/>
              <a:t>коконів</a:t>
            </a:r>
            <a:r>
              <a:rPr lang="ru-RU" i="1" dirty="0" smtClean="0"/>
              <a:t> </a:t>
            </a:r>
            <a:r>
              <a:rPr lang="ru-RU" i="1" dirty="0"/>
              <a:t>і </a:t>
            </a:r>
            <a:r>
              <a:rPr lang="ru-RU" i="1" dirty="0" err="1" smtClean="0"/>
              <a:t>встановлюють</a:t>
            </a:r>
            <a:r>
              <a:rPr lang="ru-RU" i="1" dirty="0" smtClean="0"/>
              <a:t> час </a:t>
            </a:r>
            <a:r>
              <a:rPr lang="ru-RU" i="1" dirty="0" err="1" smtClean="0"/>
              <a:t>появи</a:t>
            </a:r>
            <a:r>
              <a:rPr lang="ru-RU" i="1" dirty="0" smtClean="0"/>
              <a:t> </a:t>
            </a:r>
            <a:r>
              <a:rPr lang="ru-RU" i="1" dirty="0" err="1" smtClean="0"/>
              <a:t>лялечок</a:t>
            </a:r>
            <a:r>
              <a:rPr lang="ru-RU" i="1" dirty="0"/>
              <a:t>, в </a:t>
            </a:r>
            <a:r>
              <a:rPr lang="ru-RU" i="1" dirty="0" smtClean="0"/>
              <a:t> </a:t>
            </a:r>
            <a:r>
              <a:rPr lang="ru-RU" i="1" dirty="0" err="1" smtClean="0"/>
              <a:t>одальшому</a:t>
            </a:r>
            <a:r>
              <a:rPr lang="ru-RU" i="1" dirty="0" smtClean="0"/>
              <a:t> </a:t>
            </a:r>
            <a:r>
              <a:rPr lang="ru-RU" i="1" dirty="0" err="1" smtClean="0"/>
              <a:t>аналізи</a:t>
            </a:r>
            <a:r>
              <a:rPr lang="ru-RU" i="1" dirty="0" smtClean="0"/>
              <a:t> </a:t>
            </a:r>
            <a:r>
              <a:rPr lang="ru-RU" i="1" dirty="0" err="1" smtClean="0"/>
              <a:t>проводять</a:t>
            </a:r>
            <a:r>
              <a:rPr lang="ru-RU" i="1" dirty="0" smtClean="0"/>
              <a:t> 1 </a:t>
            </a:r>
            <a:r>
              <a:rPr lang="ru-RU" i="1" dirty="0"/>
              <a:t>раз </a:t>
            </a:r>
            <a:r>
              <a:rPr lang="ru-RU" i="1" dirty="0" smtClean="0"/>
              <a:t>за </a:t>
            </a:r>
            <a:r>
              <a:rPr lang="ru-RU" i="1" dirty="0" err="1" smtClean="0"/>
              <a:t>пентаду</a:t>
            </a:r>
            <a:r>
              <a:rPr lang="ru-RU" i="1" dirty="0"/>
              <a:t>. </a:t>
            </a:r>
            <a:r>
              <a:rPr lang="ru-RU" i="1" dirty="0" smtClean="0"/>
              <a:t>Початок </a:t>
            </a:r>
            <a:r>
              <a:rPr lang="ru-RU" i="1" dirty="0" err="1" smtClean="0"/>
              <a:t>льоту</a:t>
            </a:r>
            <a:r>
              <a:rPr lang="ru-RU" i="1" dirty="0" smtClean="0"/>
              <a:t> </a:t>
            </a:r>
            <a:r>
              <a:rPr lang="ru-RU" i="1" dirty="0" err="1" smtClean="0"/>
              <a:t>метеликів</a:t>
            </a:r>
            <a:r>
              <a:rPr lang="ru-RU" i="1" dirty="0" smtClean="0"/>
              <a:t> </a:t>
            </a:r>
            <a:r>
              <a:rPr lang="ru-RU" i="1" dirty="0" err="1" smtClean="0"/>
              <a:t>встановлюють</a:t>
            </a:r>
            <a:r>
              <a:rPr lang="ru-RU" i="1" dirty="0" smtClean="0"/>
              <a:t> за </a:t>
            </a:r>
            <a:r>
              <a:rPr lang="ru-RU" i="1" dirty="0" err="1"/>
              <a:t>допомогою</a:t>
            </a:r>
            <a:r>
              <a:rPr lang="ru-RU" i="1" dirty="0"/>
              <a:t> </a:t>
            </a:r>
            <a:r>
              <a:rPr lang="ru-RU" i="1" dirty="0" err="1" smtClean="0"/>
              <a:t>світлопасток</a:t>
            </a:r>
            <a:r>
              <a:rPr lang="ru-RU" i="1" dirty="0" smtClean="0"/>
              <a:t> </a:t>
            </a:r>
            <a:r>
              <a:rPr lang="ru-RU" i="1" dirty="0"/>
              <a:t>та </a:t>
            </a:r>
            <a:r>
              <a:rPr lang="ru-RU" i="1" dirty="0" err="1" smtClean="0"/>
              <a:t>польових</a:t>
            </a:r>
            <a:r>
              <a:rPr lang="ru-RU" i="1" dirty="0" smtClean="0"/>
              <a:t> </a:t>
            </a:r>
            <a:r>
              <a:rPr lang="ru-RU" i="1" dirty="0" err="1" smtClean="0"/>
              <a:t>ізоляторів</a:t>
            </a:r>
            <a:endParaRPr lang="ru-RU" b="1" i="1" dirty="0"/>
          </a:p>
        </p:txBody>
      </p:sp>
    </p:spTree>
    <p:extLst>
      <p:ext uri="{BB962C8B-B14F-4D97-AF65-F5344CB8AC3E}">
        <p14:creationId xmlns:p14="http://schemas.microsoft.com/office/powerpoint/2010/main" val="1547974568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>
                <a:solidFill>
                  <a:srgbClr val="FF0000"/>
                </a:solidFill>
              </a:rPr>
              <a:t>Дата </a:t>
            </a:r>
            <a:r>
              <a:rPr lang="ru-RU" dirty="0" smtClean="0">
                <a:solidFill>
                  <a:srgbClr val="FF0000"/>
                </a:solidFill>
              </a:rPr>
              <a:t>початку і </a:t>
            </a:r>
            <a:r>
              <a:rPr lang="ru-RU" dirty="0" err="1" smtClean="0">
                <a:solidFill>
                  <a:srgbClr val="FF0000"/>
                </a:solidFill>
              </a:rPr>
              <a:t>динаміка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лялькування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гусениць</a:t>
            </a:r>
            <a:r>
              <a:rPr lang="ru-RU" dirty="0" smtClean="0">
                <a:solidFill>
                  <a:srgbClr val="FF0000"/>
                </a:solidFill>
              </a:rPr>
              <a:t>, дата початку </a:t>
            </a:r>
            <a:r>
              <a:rPr lang="ru-RU" dirty="0" err="1" smtClean="0">
                <a:solidFill>
                  <a:srgbClr val="FF0000"/>
                </a:solidFill>
              </a:rPr>
              <a:t>льоту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метеликів</a:t>
            </a:r>
            <a:endParaRPr lang="ru-RU" dirty="0" smtClean="0">
              <a:solidFill>
                <a:srgbClr val="FF0000"/>
              </a:solidFill>
            </a:endParaRPr>
          </a:p>
          <a:p>
            <a:r>
              <a:rPr lang="ru-RU" dirty="0"/>
              <a:t>При ГТК 0,9 </a:t>
            </a:r>
            <a:r>
              <a:rPr lang="ru-RU" dirty="0" smtClean="0"/>
              <a:t>—1,9 </a:t>
            </a:r>
            <a:r>
              <a:rPr lang="ru-RU" dirty="0"/>
              <a:t>— </a:t>
            </a:r>
            <a:r>
              <a:rPr lang="ru-RU" dirty="0" err="1" smtClean="0"/>
              <a:t>оптимальні</a:t>
            </a:r>
            <a:r>
              <a:rPr lang="ru-RU" dirty="0" smtClean="0"/>
              <a:t> </a:t>
            </a:r>
            <a:r>
              <a:rPr lang="ru-RU" dirty="0" err="1" smtClean="0"/>
              <a:t>умови</a:t>
            </a:r>
            <a:r>
              <a:rPr lang="ru-RU" dirty="0" smtClean="0"/>
              <a:t> для </a:t>
            </a:r>
            <a:r>
              <a:rPr lang="ru-RU" dirty="0" err="1" smtClean="0"/>
              <a:t>розвитку</a:t>
            </a:r>
            <a:r>
              <a:rPr lang="ru-RU" dirty="0" smtClean="0"/>
              <a:t> </a:t>
            </a:r>
            <a:r>
              <a:rPr lang="ru-RU" dirty="0" err="1" smtClean="0"/>
              <a:t>шкідника</a:t>
            </a:r>
            <a:r>
              <a:rPr lang="ru-RU" dirty="0"/>
              <a:t>; </a:t>
            </a:r>
            <a:endParaRPr lang="ru-RU" dirty="0" smtClean="0"/>
          </a:p>
          <a:p>
            <a:r>
              <a:rPr lang="ru-RU" dirty="0" smtClean="0"/>
              <a:t>ГТК &lt;0,5 </a:t>
            </a:r>
            <a:r>
              <a:rPr lang="ru-RU" dirty="0"/>
              <a:t>— </a:t>
            </a:r>
            <a:r>
              <a:rPr lang="ru-RU" dirty="0" err="1" smtClean="0"/>
              <a:t>несприятливі</a:t>
            </a:r>
            <a:r>
              <a:rPr lang="ru-RU" dirty="0" smtClean="0"/>
              <a:t>. </a:t>
            </a:r>
          </a:p>
          <a:p>
            <a:r>
              <a:rPr lang="ru-RU" dirty="0" err="1" smtClean="0"/>
              <a:t>Метелики</a:t>
            </a:r>
            <a:r>
              <a:rPr lang="ru-RU" dirty="0" smtClean="0"/>
              <a:t> </a:t>
            </a:r>
            <a:r>
              <a:rPr lang="ru-RU" dirty="0" err="1" smtClean="0"/>
              <a:t>здатні</a:t>
            </a:r>
            <a:r>
              <a:rPr lang="ru-RU" dirty="0" smtClean="0"/>
              <a:t> до </a:t>
            </a:r>
            <a:r>
              <a:rPr lang="ru-RU" dirty="0" err="1"/>
              <a:t>міграцій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21779874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Травень</a:t>
            </a:r>
            <a:r>
              <a:rPr lang="ru-RU" dirty="0" smtClean="0"/>
              <a:t> ІІІ дек. Червень І </a:t>
            </a:r>
            <a:r>
              <a:rPr lang="ru-RU" dirty="0"/>
              <a:t>дек.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Wingdings" pitchFamily="2" charset="2"/>
              <a:buChar char="Ø"/>
            </a:pPr>
            <a:r>
              <a:rPr lang="ru-RU" dirty="0" err="1" smtClean="0"/>
              <a:t>Встановлення</a:t>
            </a:r>
            <a:r>
              <a:rPr lang="ru-RU" dirty="0" smtClean="0"/>
              <a:t> </a:t>
            </a:r>
            <a:r>
              <a:rPr lang="ru-RU" dirty="0" err="1" smtClean="0"/>
              <a:t>динаміки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, </a:t>
            </a:r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 smtClean="0"/>
              <a:t>статевого</a:t>
            </a:r>
            <a:r>
              <a:rPr lang="ru-RU" dirty="0" smtClean="0"/>
              <a:t> </a:t>
            </a:r>
            <a:r>
              <a:rPr lang="ru-RU" dirty="0" err="1" smtClean="0"/>
              <a:t>співвідношення</a:t>
            </a:r>
            <a:r>
              <a:rPr lang="ru-RU" dirty="0" smtClean="0"/>
              <a:t> і </a:t>
            </a:r>
            <a:r>
              <a:rPr lang="ru-RU" dirty="0" err="1" smtClean="0"/>
              <a:t>плодючості</a:t>
            </a:r>
            <a:r>
              <a:rPr lang="ru-RU" dirty="0" smtClean="0"/>
              <a:t> самок. 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Виявлення</a:t>
            </a:r>
            <a:r>
              <a:rPr lang="ru-RU" dirty="0" smtClean="0"/>
              <a:t> </a:t>
            </a:r>
            <a:r>
              <a:rPr lang="ru-RU" dirty="0" err="1" smtClean="0"/>
              <a:t>заселених</a:t>
            </a:r>
            <a:r>
              <a:rPr lang="ru-RU" dirty="0" smtClean="0"/>
              <a:t> </a:t>
            </a:r>
            <a:r>
              <a:rPr lang="ru-RU" dirty="0" err="1" smtClean="0"/>
              <a:t>шкідником</a:t>
            </a:r>
            <a:r>
              <a:rPr lang="ru-RU" dirty="0" smtClean="0"/>
              <a:t> </a:t>
            </a:r>
            <a:r>
              <a:rPr lang="ru-RU" dirty="0" err="1" smtClean="0"/>
              <a:t>стацій</a:t>
            </a:r>
            <a:r>
              <a:rPr lang="ru-RU" dirty="0" smtClean="0"/>
              <a:t> </a:t>
            </a:r>
            <a:r>
              <a:rPr lang="ru-RU" dirty="0"/>
              <a:t>та </a:t>
            </a:r>
            <a:r>
              <a:rPr lang="ru-RU" dirty="0" err="1" smtClean="0"/>
              <a:t>інтенсивність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 у </a:t>
            </a:r>
            <a:r>
              <a:rPr lang="ru-RU" dirty="0"/>
              <a:t>них. </a:t>
            </a:r>
            <a:r>
              <a:rPr lang="ru-RU" dirty="0" err="1" smtClean="0"/>
              <a:t>Спостереження</a:t>
            </a:r>
            <a:r>
              <a:rPr lang="ru-RU" dirty="0" smtClean="0"/>
              <a:t> за  </a:t>
            </a:r>
            <a:r>
              <a:rPr lang="ru-RU" dirty="0" err="1" smtClean="0"/>
              <a:t>феносигналами</a:t>
            </a:r>
            <a:r>
              <a:rPr lang="ru-RU" dirty="0" smtClean="0"/>
              <a:t> </a:t>
            </a:r>
            <a:r>
              <a:rPr lang="ru-RU" dirty="0"/>
              <a:t>(</a:t>
            </a:r>
            <a:r>
              <a:rPr lang="ru-RU" dirty="0" err="1" smtClean="0"/>
              <a:t>цвітіння</a:t>
            </a:r>
            <a:r>
              <a:rPr lang="ru-RU" dirty="0" smtClean="0"/>
              <a:t> </a:t>
            </a:r>
            <a:r>
              <a:rPr lang="ru-RU" dirty="0" err="1" smtClean="0"/>
              <a:t>білої</a:t>
            </a:r>
            <a:r>
              <a:rPr lang="ru-RU" dirty="0" smtClean="0"/>
              <a:t> </a:t>
            </a:r>
            <a:r>
              <a:rPr lang="ru-RU" dirty="0" err="1"/>
              <a:t>акації</a:t>
            </a:r>
            <a:r>
              <a:rPr lang="ru-RU" dirty="0" smtClean="0"/>
              <a:t>). </a:t>
            </a:r>
          </a:p>
          <a:p>
            <a:pPr>
              <a:buFont typeface="Wingdings" pitchFamily="2" charset="2"/>
              <a:buChar char="Ø"/>
            </a:pPr>
            <a:r>
              <a:rPr lang="ru-RU" dirty="0" smtClean="0"/>
              <a:t>Першими </a:t>
            </a:r>
            <a:r>
              <a:rPr lang="ru-RU" dirty="0" err="1" smtClean="0"/>
              <a:t>обстежують</a:t>
            </a:r>
            <a:r>
              <a:rPr lang="ru-RU" dirty="0" smtClean="0"/>
              <a:t> </a:t>
            </a:r>
            <a:r>
              <a:rPr lang="ru-RU" dirty="0" err="1" smtClean="0"/>
              <a:t>схили</a:t>
            </a:r>
            <a:r>
              <a:rPr lang="ru-RU" dirty="0" smtClean="0"/>
              <a:t> балок з </a:t>
            </a:r>
            <a:r>
              <a:rPr lang="ru-RU" dirty="0" err="1" smtClean="0"/>
              <a:t>південною</a:t>
            </a:r>
            <a:r>
              <a:rPr lang="ru-RU" dirty="0" smtClean="0"/>
              <a:t> </a:t>
            </a:r>
            <a:r>
              <a:rPr lang="ru-RU" dirty="0" err="1" smtClean="0"/>
              <a:t>експозицією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532109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 err="1" smtClean="0">
                <a:solidFill>
                  <a:srgbClr val="FF0000"/>
                </a:solidFill>
              </a:rPr>
              <a:t>березень</a:t>
            </a:r>
            <a:r>
              <a:rPr lang="ru-RU" sz="3200" dirty="0" smtClean="0">
                <a:solidFill>
                  <a:srgbClr val="FF0000"/>
                </a:solidFill>
              </a:rPr>
              <a:t>, І—</a:t>
            </a:r>
            <a:r>
              <a:rPr lang="en-US" sz="3200" dirty="0">
                <a:solidFill>
                  <a:srgbClr val="FF0000"/>
                </a:solidFill>
              </a:rPr>
              <a:t>II </a:t>
            </a:r>
            <a:r>
              <a:rPr lang="ru-RU" sz="3200" dirty="0" err="1" smtClean="0">
                <a:solidFill>
                  <a:srgbClr val="FF0000"/>
                </a:solidFill>
              </a:rPr>
              <a:t>декади</a:t>
            </a:r>
            <a:r>
              <a:rPr lang="ru-RU" sz="3200" dirty="0" smtClean="0">
                <a:solidFill>
                  <a:srgbClr val="FF0000"/>
                </a:solidFill>
              </a:rPr>
              <a:t> </a:t>
            </a:r>
            <a:br>
              <a:rPr lang="ru-RU" sz="3200" dirty="0" smtClean="0">
                <a:solidFill>
                  <a:srgbClr val="FF0000"/>
                </a:solidFill>
              </a:rPr>
            </a:br>
            <a:r>
              <a:rPr lang="ru-RU" sz="3200" dirty="0" smtClean="0">
                <a:solidFill>
                  <a:srgbClr val="FF0000"/>
                </a:solidFill>
              </a:rPr>
              <a:t>(</a:t>
            </a:r>
            <a:r>
              <a:rPr lang="ru-RU" sz="3200" dirty="0" err="1" smtClean="0">
                <a:solidFill>
                  <a:srgbClr val="FF0000"/>
                </a:solidFill>
              </a:rPr>
              <a:t>після</a:t>
            </a:r>
            <a:r>
              <a:rPr lang="ru-RU" sz="3200" dirty="0" smtClean="0">
                <a:solidFill>
                  <a:srgbClr val="FF0000"/>
                </a:solidFill>
              </a:rPr>
              <a:t> сходу </a:t>
            </a:r>
            <a:r>
              <a:rPr lang="ru-RU" sz="3200" dirty="0" err="1" smtClean="0">
                <a:solidFill>
                  <a:srgbClr val="FF0000"/>
                </a:solidFill>
              </a:rPr>
              <a:t>снігового</a:t>
            </a:r>
            <a:r>
              <a:rPr lang="ru-RU" sz="3200" dirty="0" smtClean="0">
                <a:solidFill>
                  <a:srgbClr val="FF0000"/>
                </a:solidFill>
              </a:rPr>
              <a:t> </a:t>
            </a:r>
            <a:r>
              <a:rPr lang="ru-RU" sz="3200" dirty="0" err="1" smtClean="0">
                <a:solidFill>
                  <a:srgbClr val="FF0000"/>
                </a:solidFill>
              </a:rPr>
              <a:t>покриву</a:t>
            </a:r>
            <a:r>
              <a:rPr lang="ru-RU" sz="3200" dirty="0">
                <a:solidFill>
                  <a:srgbClr val="FF0000"/>
                </a:solidFill>
              </a:rPr>
              <a:t>)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Стан </a:t>
            </a:r>
            <a:r>
              <a:rPr lang="ru-RU" dirty="0" err="1" smtClean="0"/>
              <a:t>популяції</a:t>
            </a:r>
            <a:r>
              <a:rPr lang="ru-RU" dirty="0" smtClean="0"/>
              <a:t> на </a:t>
            </a:r>
            <a:r>
              <a:rPr lang="ru-RU" dirty="0" err="1" smtClean="0"/>
              <a:t>кінець</a:t>
            </a:r>
            <a:r>
              <a:rPr lang="ru-RU" dirty="0" smtClean="0"/>
              <a:t>  </a:t>
            </a:r>
            <a:r>
              <a:rPr lang="ru-RU" dirty="0" err="1" smtClean="0"/>
              <a:t>зимового</a:t>
            </a:r>
            <a:r>
              <a:rPr lang="ru-RU" dirty="0" smtClean="0"/>
              <a:t> </a:t>
            </a:r>
            <a:r>
              <a:rPr lang="ru-RU" dirty="0" err="1" smtClean="0"/>
              <a:t>періоду</a:t>
            </a:r>
            <a:r>
              <a:rPr lang="ru-RU" dirty="0" smtClean="0"/>
              <a:t>, </a:t>
            </a:r>
            <a:r>
              <a:rPr lang="ru-RU" dirty="0" err="1" smtClean="0"/>
              <a:t>зміни</a:t>
            </a:r>
            <a:r>
              <a:rPr lang="ru-RU" dirty="0" smtClean="0"/>
              <a:t> у </a:t>
            </a:r>
            <a:r>
              <a:rPr lang="ru-RU" dirty="0" err="1" smtClean="0"/>
              <a:t>чисельності</a:t>
            </a:r>
            <a:r>
              <a:rPr lang="ru-RU" dirty="0" smtClean="0"/>
              <a:t>, </a:t>
            </a:r>
            <a:r>
              <a:rPr lang="ru-RU" dirty="0" err="1" smtClean="0"/>
              <a:t>плодючість</a:t>
            </a:r>
            <a:r>
              <a:rPr lang="ru-RU" dirty="0" smtClean="0"/>
              <a:t>, </a:t>
            </a:r>
            <a:r>
              <a:rPr lang="ru-RU" dirty="0" err="1" smtClean="0"/>
              <a:t>інтенсивність</a:t>
            </a:r>
            <a:r>
              <a:rPr lang="ru-RU" dirty="0" smtClean="0"/>
              <a:t> </a:t>
            </a:r>
            <a:r>
              <a:rPr lang="ru-RU" dirty="0" err="1" smtClean="0"/>
              <a:t>розмноження</a:t>
            </a:r>
            <a:r>
              <a:rPr lang="ru-RU" dirty="0" smtClean="0"/>
              <a:t>, </a:t>
            </a:r>
            <a:r>
              <a:rPr lang="ru-RU" dirty="0" err="1" smtClean="0"/>
              <a:t>розподіл</a:t>
            </a:r>
            <a:r>
              <a:rPr lang="ru-RU" dirty="0" smtClean="0"/>
              <a:t> на полях</a:t>
            </a:r>
            <a:r>
              <a:rPr lang="ru-RU" dirty="0"/>
              <a:t>. </a:t>
            </a:r>
            <a:r>
              <a:rPr lang="ru-RU" dirty="0" smtClean="0"/>
              <a:t> </a:t>
            </a:r>
          </a:p>
          <a:p>
            <a:pPr marL="0" indent="0">
              <a:buNone/>
            </a:pPr>
            <a:r>
              <a:rPr lang="ru-RU" dirty="0" err="1" smtClean="0"/>
              <a:t>Виявлення</a:t>
            </a:r>
            <a:r>
              <a:rPr lang="ru-RU" dirty="0" smtClean="0"/>
              <a:t> </a:t>
            </a:r>
            <a:r>
              <a:rPr lang="ru-RU" dirty="0" err="1" smtClean="0"/>
              <a:t>осередків</a:t>
            </a:r>
            <a:r>
              <a:rPr lang="ru-RU" dirty="0" smtClean="0"/>
              <a:t> </a:t>
            </a:r>
            <a:r>
              <a:rPr lang="ru-RU" dirty="0" err="1" smtClean="0"/>
              <a:t>із</a:t>
            </a:r>
            <a:r>
              <a:rPr lang="ru-RU" dirty="0" smtClean="0"/>
              <a:t> </a:t>
            </a:r>
            <a:r>
              <a:rPr lang="ru-RU" dirty="0" err="1" smtClean="0"/>
              <a:t>чисельністю</a:t>
            </a:r>
            <a:r>
              <a:rPr lang="ru-RU" dirty="0" smtClean="0"/>
              <a:t> 3 </a:t>
            </a:r>
            <a:r>
              <a:rPr lang="ru-RU" dirty="0"/>
              <a:t>і </a:t>
            </a:r>
            <a:r>
              <a:rPr lang="ru-RU" dirty="0" err="1" smtClean="0"/>
              <a:t>більше</a:t>
            </a:r>
            <a:r>
              <a:rPr lang="ru-RU" dirty="0" smtClean="0"/>
              <a:t> </a:t>
            </a:r>
            <a:r>
              <a:rPr lang="ru-RU" dirty="0" err="1" smtClean="0"/>
              <a:t>жилих</a:t>
            </a:r>
            <a:r>
              <a:rPr lang="ru-RU" dirty="0" smtClean="0"/>
              <a:t> </a:t>
            </a:r>
            <a:r>
              <a:rPr lang="ru-RU" dirty="0" err="1" smtClean="0"/>
              <a:t>колоній</a:t>
            </a:r>
            <a:r>
              <a:rPr lang="ru-RU" dirty="0" smtClean="0"/>
              <a:t> </a:t>
            </a:r>
            <a:r>
              <a:rPr lang="ru-RU" dirty="0"/>
              <a:t>на 1 </a:t>
            </a:r>
            <a:r>
              <a:rPr lang="ru-RU" dirty="0" smtClean="0"/>
              <a:t>га на </a:t>
            </a:r>
            <a:r>
              <a:rPr lang="ru-RU" dirty="0" err="1" smtClean="0"/>
              <a:t>посівах</a:t>
            </a:r>
            <a:r>
              <a:rPr lang="ru-RU" dirty="0" smtClean="0"/>
              <a:t> </a:t>
            </a:r>
            <a:r>
              <a:rPr lang="ru-RU" dirty="0" err="1" smtClean="0"/>
              <a:t>озимих</a:t>
            </a:r>
            <a:r>
              <a:rPr lang="ru-RU" dirty="0" smtClean="0"/>
              <a:t> культур, </a:t>
            </a:r>
            <a:r>
              <a:rPr lang="ru-RU" dirty="0" err="1" smtClean="0"/>
              <a:t>багаторічних</a:t>
            </a:r>
            <a:r>
              <a:rPr lang="ru-RU" dirty="0" smtClean="0"/>
              <a:t> трав </a:t>
            </a:r>
            <a:r>
              <a:rPr lang="ru-RU" dirty="0"/>
              <a:t>і </a:t>
            </a:r>
            <a:r>
              <a:rPr lang="ru-RU" dirty="0" smtClean="0"/>
              <a:t>на </a:t>
            </a:r>
            <a:r>
              <a:rPr lang="ru-RU" dirty="0" err="1" smtClean="0"/>
              <a:t>неорних</a:t>
            </a:r>
            <a:r>
              <a:rPr lang="ru-RU" dirty="0" smtClean="0"/>
              <a:t> </a:t>
            </a:r>
            <a:r>
              <a:rPr lang="ru-RU" dirty="0" err="1"/>
              <a:t>угіддях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35577231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505475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ru-RU" dirty="0"/>
              <a:t>Метод </a:t>
            </a:r>
            <a:r>
              <a:rPr lang="ru-RU" dirty="0" err="1" smtClean="0"/>
              <a:t>польових</a:t>
            </a:r>
            <a:r>
              <a:rPr lang="ru-RU" dirty="0" smtClean="0"/>
              <a:t> </a:t>
            </a:r>
            <a:r>
              <a:rPr lang="ru-RU" dirty="0" err="1" smtClean="0"/>
              <a:t>ізоляторів</a:t>
            </a:r>
            <a:r>
              <a:rPr lang="ru-RU" dirty="0"/>
              <a:t>. 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Світло</a:t>
            </a:r>
            <a:r>
              <a:rPr lang="ru-RU" dirty="0" smtClean="0"/>
              <a:t>- </a:t>
            </a:r>
            <a:r>
              <a:rPr lang="ru-RU" dirty="0" err="1" smtClean="0"/>
              <a:t>пастки</a:t>
            </a:r>
            <a:r>
              <a:rPr lang="ru-RU" dirty="0"/>
              <a:t>, </a:t>
            </a:r>
            <a:r>
              <a:rPr lang="ru-RU" dirty="0" err="1" smtClean="0"/>
              <a:t>візуальний</a:t>
            </a:r>
            <a:r>
              <a:rPr lang="ru-RU" dirty="0" smtClean="0"/>
              <a:t> метод </a:t>
            </a:r>
            <a:r>
              <a:rPr lang="ru-RU" dirty="0" err="1"/>
              <a:t>обліку</a:t>
            </a:r>
            <a:r>
              <a:rPr lang="ru-RU" dirty="0"/>
              <a:t> </a:t>
            </a:r>
            <a:r>
              <a:rPr lang="ru-RU" dirty="0" err="1" smtClean="0"/>
              <a:t>інтенсивності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 </a:t>
            </a:r>
            <a:r>
              <a:rPr lang="ru-RU" dirty="0"/>
              <a:t>на </a:t>
            </a:r>
            <a:r>
              <a:rPr lang="ru-RU" dirty="0" smtClean="0"/>
              <a:t>полях і </a:t>
            </a:r>
            <a:r>
              <a:rPr lang="ru-RU" dirty="0" err="1"/>
              <a:t>неорних</a:t>
            </a:r>
            <a:r>
              <a:rPr lang="ru-RU" dirty="0"/>
              <a:t> </a:t>
            </a:r>
            <a:r>
              <a:rPr lang="ru-RU" dirty="0" err="1" smtClean="0"/>
              <a:t>угіддях</a:t>
            </a:r>
            <a:r>
              <a:rPr lang="ru-RU" dirty="0" smtClean="0"/>
              <a:t> за </a:t>
            </a:r>
            <a:r>
              <a:rPr lang="ru-RU" dirty="0"/>
              <a:t>шкалою: </a:t>
            </a:r>
            <a:endParaRPr lang="ru-RU" dirty="0" smtClean="0"/>
          </a:p>
          <a:p>
            <a:r>
              <a:rPr lang="ru-RU" dirty="0" smtClean="0"/>
              <a:t>0 </a:t>
            </a:r>
            <a:r>
              <a:rPr lang="ru-RU" dirty="0"/>
              <a:t>— </a:t>
            </a:r>
            <a:r>
              <a:rPr lang="ru-RU" dirty="0" err="1" smtClean="0"/>
              <a:t>літ</a:t>
            </a:r>
            <a:r>
              <a:rPr lang="ru-RU" dirty="0" smtClean="0"/>
              <a:t> </a:t>
            </a:r>
            <a:r>
              <a:rPr lang="ru-RU" dirty="0" err="1" smtClean="0"/>
              <a:t>відсутній</a:t>
            </a:r>
            <a:r>
              <a:rPr lang="ru-RU" dirty="0"/>
              <a:t>; </a:t>
            </a:r>
            <a:endParaRPr lang="ru-RU" dirty="0" smtClean="0"/>
          </a:p>
          <a:p>
            <a:r>
              <a:rPr lang="ru-RU" dirty="0" smtClean="0"/>
              <a:t>1 — </a:t>
            </a:r>
            <a:r>
              <a:rPr lang="ru-RU" dirty="0" err="1" smtClean="0"/>
              <a:t>поодинокий</a:t>
            </a:r>
            <a:r>
              <a:rPr lang="ru-RU" dirty="0"/>
              <a:t>, </a:t>
            </a:r>
            <a:r>
              <a:rPr lang="ru-RU" dirty="0" smtClean="0"/>
              <a:t>0,2 </a:t>
            </a:r>
            <a:r>
              <a:rPr lang="ru-RU" dirty="0" err="1" smtClean="0"/>
              <a:t>метелики</a:t>
            </a:r>
            <a:r>
              <a:rPr lang="ru-RU" dirty="0" smtClean="0"/>
              <a:t> </a:t>
            </a:r>
            <a:r>
              <a:rPr lang="ru-RU" dirty="0"/>
              <a:t>на </a:t>
            </a:r>
            <a:r>
              <a:rPr lang="ru-RU" dirty="0" smtClean="0"/>
              <a:t>10 </a:t>
            </a:r>
            <a:r>
              <a:rPr lang="ru-RU" dirty="0" err="1" smtClean="0"/>
              <a:t>кроків</a:t>
            </a:r>
            <a:r>
              <a:rPr lang="ru-RU" dirty="0"/>
              <a:t>; </a:t>
            </a:r>
            <a:endParaRPr lang="ru-RU" dirty="0" smtClean="0"/>
          </a:p>
          <a:p>
            <a:r>
              <a:rPr lang="ru-RU" dirty="0" smtClean="0"/>
              <a:t>2 </a:t>
            </a:r>
            <a:r>
              <a:rPr lang="ru-RU" dirty="0"/>
              <a:t>— </a:t>
            </a:r>
            <a:r>
              <a:rPr lang="ru-RU" dirty="0" err="1" smtClean="0"/>
              <a:t>слабкий</a:t>
            </a:r>
            <a:r>
              <a:rPr lang="ru-RU" dirty="0" smtClean="0"/>
              <a:t>, до </a:t>
            </a:r>
            <a:r>
              <a:rPr lang="ru-RU" dirty="0"/>
              <a:t>2-х </a:t>
            </a:r>
            <a:r>
              <a:rPr lang="ru-RU" dirty="0" err="1" smtClean="0"/>
              <a:t>метеликів</a:t>
            </a:r>
            <a:r>
              <a:rPr lang="ru-RU" dirty="0" smtClean="0"/>
              <a:t>; </a:t>
            </a:r>
          </a:p>
          <a:p>
            <a:r>
              <a:rPr lang="ru-RU" dirty="0" smtClean="0"/>
              <a:t>3 </a:t>
            </a:r>
            <a:r>
              <a:rPr lang="ru-RU" dirty="0"/>
              <a:t>— </a:t>
            </a:r>
            <a:r>
              <a:rPr lang="ru-RU" dirty="0" err="1" smtClean="0"/>
              <a:t>середній</a:t>
            </a:r>
            <a:r>
              <a:rPr lang="ru-RU" dirty="0" smtClean="0"/>
              <a:t>, З—5 </a:t>
            </a:r>
            <a:r>
              <a:rPr lang="ru-RU" dirty="0" err="1"/>
              <a:t>метеликів</a:t>
            </a:r>
            <a:r>
              <a:rPr lang="ru-RU" dirty="0"/>
              <a:t>; </a:t>
            </a:r>
            <a:endParaRPr lang="ru-RU" dirty="0" smtClean="0"/>
          </a:p>
          <a:p>
            <a:r>
              <a:rPr lang="ru-RU" dirty="0" smtClean="0"/>
              <a:t>4 — </a:t>
            </a:r>
            <a:r>
              <a:rPr lang="ru-RU" dirty="0" err="1"/>
              <a:t>сильний</a:t>
            </a:r>
            <a:r>
              <a:rPr lang="ru-RU" dirty="0"/>
              <a:t>, </a:t>
            </a:r>
            <a:r>
              <a:rPr lang="ru-RU" dirty="0" smtClean="0"/>
              <a:t>6—10 </a:t>
            </a:r>
            <a:r>
              <a:rPr lang="ru-RU" dirty="0" err="1" smtClean="0"/>
              <a:t>метеликів</a:t>
            </a:r>
            <a:r>
              <a:rPr lang="ru-RU" dirty="0"/>
              <a:t>; </a:t>
            </a:r>
            <a:endParaRPr lang="ru-RU" dirty="0" smtClean="0"/>
          </a:p>
          <a:p>
            <a:r>
              <a:rPr lang="ru-RU" dirty="0" smtClean="0"/>
              <a:t>5 — </a:t>
            </a:r>
            <a:r>
              <a:rPr lang="ru-RU" dirty="0" err="1" smtClean="0"/>
              <a:t>масовий</a:t>
            </a:r>
            <a:r>
              <a:rPr lang="ru-RU" dirty="0"/>
              <a:t>, </a:t>
            </a:r>
            <a:r>
              <a:rPr lang="ru-RU" dirty="0" err="1"/>
              <a:t>більше</a:t>
            </a:r>
            <a:r>
              <a:rPr lang="ru-RU" dirty="0"/>
              <a:t> </a:t>
            </a:r>
            <a:r>
              <a:rPr lang="ru-RU" dirty="0" smtClean="0"/>
              <a:t>10 </a:t>
            </a:r>
            <a:r>
              <a:rPr lang="ru-RU" dirty="0" err="1" smtClean="0"/>
              <a:t>метеликів</a:t>
            </a:r>
            <a:r>
              <a:rPr lang="ru-RU" dirty="0"/>
              <a:t>. 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Облік</a:t>
            </a:r>
            <a:r>
              <a:rPr lang="ru-RU" dirty="0" smtClean="0"/>
              <a:t> </a:t>
            </a:r>
            <a:r>
              <a:rPr lang="ru-RU" dirty="0" err="1" smtClean="0"/>
              <a:t>проводять</a:t>
            </a:r>
            <a:r>
              <a:rPr lang="ru-RU" dirty="0" smtClean="0"/>
              <a:t> </a:t>
            </a:r>
            <a:r>
              <a:rPr lang="ru-RU" dirty="0"/>
              <a:t>в 5 </a:t>
            </a:r>
            <a:r>
              <a:rPr lang="ru-RU" dirty="0" err="1" smtClean="0"/>
              <a:t>місцях</a:t>
            </a:r>
            <a:r>
              <a:rPr lang="ru-RU" dirty="0" smtClean="0"/>
              <a:t> по </a:t>
            </a:r>
            <a:r>
              <a:rPr lang="ru-RU" dirty="0"/>
              <a:t>10 </a:t>
            </a:r>
            <a:r>
              <a:rPr lang="ru-RU" dirty="0" err="1" smtClean="0"/>
              <a:t>кроків</a:t>
            </a:r>
            <a:r>
              <a:rPr lang="ru-RU" dirty="0" smtClean="0"/>
              <a:t>. </a:t>
            </a:r>
          </a:p>
          <a:p>
            <a:pPr marL="0" indent="0">
              <a:buNone/>
            </a:pPr>
            <a:r>
              <a:rPr lang="ru-RU" dirty="0" err="1" smtClean="0"/>
              <a:t>Зважування</a:t>
            </a:r>
            <a:r>
              <a:rPr lang="ru-RU" dirty="0" smtClean="0"/>
              <a:t> не </a:t>
            </a:r>
            <a:r>
              <a:rPr lang="ru-RU" dirty="0" err="1" smtClean="0"/>
              <a:t>менше</a:t>
            </a:r>
            <a:r>
              <a:rPr lang="ru-RU" dirty="0" smtClean="0"/>
              <a:t> </a:t>
            </a:r>
            <a:r>
              <a:rPr lang="ru-RU" dirty="0"/>
              <a:t>25 </a:t>
            </a:r>
            <a:r>
              <a:rPr lang="ru-RU" dirty="0" err="1" smtClean="0"/>
              <a:t>лялечок</a:t>
            </a:r>
            <a:r>
              <a:rPr lang="ru-RU" dirty="0" smtClean="0"/>
              <a:t>- самок </a:t>
            </a:r>
            <a:r>
              <a:rPr lang="ru-RU" dirty="0"/>
              <a:t>і </a:t>
            </a:r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/>
              <a:t>плодючості</a:t>
            </a:r>
            <a:r>
              <a:rPr lang="ru-RU" dirty="0"/>
              <a:t> (</a:t>
            </a:r>
            <a:r>
              <a:rPr lang="en-US" dirty="0" smtClean="0"/>
              <a:t>X)</a:t>
            </a:r>
            <a:r>
              <a:rPr lang="uk-UA" dirty="0" smtClean="0"/>
              <a:t> </a:t>
            </a:r>
            <a:r>
              <a:rPr lang="ru-RU" dirty="0" smtClean="0"/>
              <a:t>за </a:t>
            </a:r>
            <a:r>
              <a:rPr lang="ru-RU" dirty="0"/>
              <a:t>формулою:</a:t>
            </a:r>
          </a:p>
          <a:p>
            <a:pPr marL="0" indent="0" algn="ctr">
              <a:buNone/>
            </a:pPr>
            <a:r>
              <a:rPr lang="ru-RU" dirty="0"/>
              <a:t>Х=</a:t>
            </a:r>
            <a:r>
              <a:rPr lang="ru-RU" dirty="0" err="1"/>
              <a:t>Мх</a:t>
            </a:r>
            <a:r>
              <a:rPr lang="ru-RU" dirty="0"/>
              <a:t> 1,06</a:t>
            </a:r>
            <a:r>
              <a:rPr lang="en-US" dirty="0"/>
              <a:t>x8, </a:t>
            </a:r>
            <a:r>
              <a:rPr lang="ru-RU" dirty="0"/>
              <a:t>де</a:t>
            </a:r>
          </a:p>
          <a:p>
            <a:r>
              <a:rPr lang="ru-RU" dirty="0"/>
              <a:t>М — </a:t>
            </a:r>
            <a:r>
              <a:rPr lang="ru-RU" dirty="0" err="1"/>
              <a:t>середня</a:t>
            </a:r>
            <a:r>
              <a:rPr lang="ru-RU" dirty="0"/>
              <a:t> </a:t>
            </a:r>
            <a:r>
              <a:rPr lang="ru-RU" dirty="0" err="1" smtClean="0"/>
              <a:t>маса</a:t>
            </a:r>
            <a:r>
              <a:rPr lang="ru-RU" dirty="0" smtClean="0"/>
              <a:t> </a:t>
            </a:r>
            <a:r>
              <a:rPr lang="ru-RU" dirty="0" err="1" smtClean="0"/>
              <a:t>лялечки</a:t>
            </a:r>
            <a:r>
              <a:rPr lang="ru-RU" dirty="0"/>
              <a:t>, </a:t>
            </a:r>
            <a:endParaRPr lang="ru-RU" dirty="0" smtClean="0"/>
          </a:p>
          <a:p>
            <a:r>
              <a:rPr lang="ru-RU" dirty="0" smtClean="0"/>
              <a:t>1,06 — </a:t>
            </a:r>
            <a:r>
              <a:rPr lang="ru-RU" dirty="0" err="1" smtClean="0"/>
              <a:t>коефіцієнт</a:t>
            </a:r>
            <a:r>
              <a:rPr lang="ru-RU" dirty="0" smtClean="0"/>
              <a:t> </a:t>
            </a:r>
            <a:r>
              <a:rPr lang="ru-RU" dirty="0" err="1"/>
              <a:t>регресії</a:t>
            </a:r>
            <a:r>
              <a:rPr lang="ru-RU" dirty="0"/>
              <a:t>,</a:t>
            </a:r>
          </a:p>
          <a:p>
            <a:r>
              <a:rPr lang="ru-RU" dirty="0"/>
              <a:t>8 — </a:t>
            </a:r>
            <a:r>
              <a:rPr lang="ru-RU" dirty="0" err="1"/>
              <a:t>кількість</a:t>
            </a:r>
            <a:r>
              <a:rPr lang="ru-RU" dirty="0"/>
              <a:t> </a:t>
            </a:r>
            <a:r>
              <a:rPr lang="ru-RU" dirty="0" err="1" smtClean="0"/>
              <a:t>яйцетрубок</a:t>
            </a:r>
            <a:r>
              <a:rPr lang="ru-RU" dirty="0"/>
              <a:t>. 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/>
              <a:t>Розтин</a:t>
            </a:r>
            <a:r>
              <a:rPr lang="ru-RU" dirty="0" smtClean="0"/>
              <a:t> не </a:t>
            </a:r>
            <a:r>
              <a:rPr lang="ru-RU" dirty="0" err="1" smtClean="0"/>
              <a:t>менше</a:t>
            </a:r>
            <a:r>
              <a:rPr lang="ru-RU" dirty="0" smtClean="0"/>
              <a:t> </a:t>
            </a:r>
            <a:r>
              <a:rPr lang="ru-RU" dirty="0"/>
              <a:t>15. </a:t>
            </a:r>
            <a:r>
              <a:rPr lang="ru-RU" dirty="0" smtClean="0"/>
              <a:t>самок 1 </a:t>
            </a:r>
            <a:r>
              <a:rPr lang="ru-RU" dirty="0"/>
              <a:t>раз за </a:t>
            </a:r>
            <a:r>
              <a:rPr lang="ru-RU" dirty="0" err="1"/>
              <a:t>пентаду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60627791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548680"/>
            <a:ext cx="8229600" cy="4525963"/>
          </a:xfrm>
        </p:spPr>
        <p:txBody>
          <a:bodyPr>
            <a:normAutofit fontScale="85000" lnSpcReduction="10000"/>
          </a:bodyPr>
          <a:lstStyle/>
          <a:p>
            <a:r>
              <a:rPr lang="ru-RU" dirty="0" err="1" smtClean="0"/>
              <a:t>Динаміка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.</a:t>
            </a:r>
          </a:p>
          <a:p>
            <a:r>
              <a:rPr lang="ru-RU" dirty="0" smtClean="0"/>
              <a:t> </a:t>
            </a:r>
            <a:r>
              <a:rPr lang="ru-RU" dirty="0" err="1" smtClean="0"/>
              <a:t>Інтенсивність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/>
              <a:t>за </a:t>
            </a:r>
            <a:r>
              <a:rPr lang="ru-RU" dirty="0" err="1" smtClean="0"/>
              <a:t>ніч</a:t>
            </a:r>
            <a:r>
              <a:rPr lang="ru-RU" dirty="0" smtClean="0"/>
              <a:t> на </a:t>
            </a:r>
            <a:r>
              <a:rPr lang="ru-RU" dirty="0" err="1" smtClean="0"/>
              <a:t>світлопастку</a:t>
            </a:r>
            <a:endParaRPr lang="ru-RU" dirty="0" smtClean="0"/>
          </a:p>
          <a:p>
            <a:r>
              <a:rPr lang="ru-RU" dirty="0" smtClean="0"/>
              <a:t> </a:t>
            </a:r>
            <a:r>
              <a:rPr lang="ru-RU" dirty="0" err="1" smtClean="0"/>
              <a:t>Заселеність</a:t>
            </a:r>
            <a:r>
              <a:rPr lang="ru-RU" dirty="0" smtClean="0"/>
              <a:t> </a:t>
            </a:r>
            <a:r>
              <a:rPr lang="ru-RU" dirty="0" err="1" smtClean="0"/>
              <a:t>угідь</a:t>
            </a:r>
            <a:r>
              <a:rPr lang="ru-RU" dirty="0" smtClean="0"/>
              <a:t> (%)</a:t>
            </a:r>
          </a:p>
          <a:p>
            <a:r>
              <a:rPr lang="ru-RU" dirty="0" smtClean="0"/>
              <a:t> </a:t>
            </a:r>
            <a:r>
              <a:rPr lang="ru-RU" dirty="0" err="1" smtClean="0"/>
              <a:t>інтенсивність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(бал</a:t>
            </a:r>
            <a:r>
              <a:rPr lang="ru-RU" dirty="0"/>
              <a:t>), </a:t>
            </a:r>
            <a:endParaRPr lang="ru-RU" dirty="0" smtClean="0"/>
          </a:p>
          <a:p>
            <a:r>
              <a:rPr lang="ru-RU" dirty="0" err="1" smtClean="0"/>
              <a:t>середня</a:t>
            </a:r>
            <a:r>
              <a:rPr lang="ru-RU" dirty="0" smtClean="0"/>
              <a:t> </a:t>
            </a:r>
            <a:r>
              <a:rPr lang="ru-RU" dirty="0" err="1" smtClean="0"/>
              <a:t>маса</a:t>
            </a:r>
            <a:r>
              <a:rPr lang="ru-RU" dirty="0" smtClean="0"/>
              <a:t> </a:t>
            </a:r>
            <a:r>
              <a:rPr lang="ru-RU" dirty="0" err="1" smtClean="0"/>
              <a:t>лялечок</a:t>
            </a:r>
            <a:r>
              <a:rPr lang="ru-RU" dirty="0" smtClean="0"/>
              <a:t>- самок </a:t>
            </a:r>
            <a:r>
              <a:rPr lang="ru-RU" dirty="0"/>
              <a:t>і </a:t>
            </a:r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 err="1" smtClean="0"/>
              <a:t>лялечок</a:t>
            </a:r>
            <a:r>
              <a:rPr lang="ru-RU" dirty="0" smtClean="0"/>
              <a:t> 3 </a:t>
            </a:r>
            <a:r>
              <a:rPr lang="ru-RU" dirty="0" err="1" smtClean="0"/>
              <a:t>масою</a:t>
            </a:r>
            <a:r>
              <a:rPr lang="ru-RU" dirty="0" smtClean="0"/>
              <a:t> </a:t>
            </a:r>
            <a:r>
              <a:rPr lang="ru-RU" dirty="0" err="1" smtClean="0"/>
              <a:t>менше</a:t>
            </a:r>
            <a:r>
              <a:rPr lang="ru-RU" dirty="0" smtClean="0"/>
              <a:t> 30 мг. </a:t>
            </a:r>
          </a:p>
          <a:p>
            <a:r>
              <a:rPr lang="ru-RU" dirty="0" err="1" smtClean="0"/>
              <a:t>Плодючість</a:t>
            </a:r>
            <a:r>
              <a:rPr lang="ru-RU" dirty="0" smtClean="0"/>
              <a:t> самок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err="1" smtClean="0"/>
              <a:t>Статеве</a:t>
            </a:r>
            <a:r>
              <a:rPr lang="ru-RU" dirty="0" smtClean="0"/>
              <a:t> </a:t>
            </a:r>
            <a:r>
              <a:rPr lang="ru-RU" dirty="0" err="1" smtClean="0"/>
              <a:t>співвідношення</a:t>
            </a:r>
            <a:r>
              <a:rPr lang="ru-RU" dirty="0" smtClean="0"/>
              <a:t>. </a:t>
            </a:r>
          </a:p>
          <a:p>
            <a:r>
              <a:rPr lang="ru-RU" dirty="0" err="1" smtClean="0"/>
              <a:t>Кількість</a:t>
            </a:r>
            <a:r>
              <a:rPr lang="ru-RU" dirty="0" smtClean="0"/>
              <a:t> самок </a:t>
            </a:r>
            <a:r>
              <a:rPr lang="ru-RU" dirty="0" err="1" smtClean="0"/>
              <a:t>ознаками</a:t>
            </a:r>
            <a:r>
              <a:rPr lang="ru-RU" dirty="0" smtClean="0"/>
              <a:t> </a:t>
            </a:r>
            <a:r>
              <a:rPr lang="ru-RU" dirty="0" err="1" smtClean="0"/>
              <a:t>дегенерації</a:t>
            </a:r>
            <a:endParaRPr lang="ru-RU" dirty="0"/>
          </a:p>
          <a:p>
            <a:r>
              <a:rPr lang="ru-RU" dirty="0" err="1" smtClean="0"/>
              <a:t>Стаціальний</a:t>
            </a:r>
            <a:r>
              <a:rPr lang="ru-RU" b="1" dirty="0" smtClean="0"/>
              <a:t> </a:t>
            </a:r>
            <a:r>
              <a:rPr lang="ru-RU" dirty="0" err="1" smtClean="0"/>
              <a:t>розподіл</a:t>
            </a:r>
            <a:r>
              <a:rPr lang="ru-RU" dirty="0" smtClean="0"/>
              <a:t> і характер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/>
              <a:t>метеликів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46291322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692696"/>
            <a:ext cx="8229600" cy="4525963"/>
          </a:xfrm>
        </p:spPr>
        <p:txBody>
          <a:bodyPr>
            <a:normAutofit fontScale="92500" lnSpcReduction="10000"/>
          </a:bodyPr>
          <a:lstStyle/>
          <a:p>
            <a:r>
              <a:rPr lang="ru-RU" dirty="0" err="1" smtClean="0"/>
              <a:t>Температурний</a:t>
            </a:r>
            <a:r>
              <a:rPr lang="ru-RU" dirty="0" smtClean="0"/>
              <a:t> режим в </a:t>
            </a:r>
            <a:r>
              <a:rPr lang="ru-RU" dirty="0" err="1" smtClean="0"/>
              <a:t>наступні</a:t>
            </a:r>
            <a:r>
              <a:rPr lang="ru-RU" dirty="0" smtClean="0"/>
              <a:t> З </a:t>
            </a:r>
            <a:r>
              <a:rPr lang="ru-RU" dirty="0" err="1" smtClean="0"/>
              <a:t>декади</a:t>
            </a:r>
            <a:r>
              <a:rPr lang="ru-RU" dirty="0" smtClean="0"/>
              <a:t> </a:t>
            </a:r>
            <a:r>
              <a:rPr lang="ru-RU" dirty="0" err="1" smtClean="0"/>
              <a:t>від</a:t>
            </a:r>
            <a:r>
              <a:rPr lang="ru-RU" dirty="0" smtClean="0"/>
              <a:t> початку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 (&lt;</a:t>
            </a:r>
            <a:r>
              <a:rPr lang="ru-RU" dirty="0"/>
              <a:t>16 °С </a:t>
            </a:r>
            <a:r>
              <a:rPr lang="ru-RU" dirty="0" smtClean="0"/>
              <a:t>і &gt;20 </a:t>
            </a:r>
            <a:r>
              <a:rPr lang="ru-RU" dirty="0"/>
              <a:t>°С</a:t>
            </a:r>
            <a:r>
              <a:rPr lang="ru-RU" dirty="0" smtClean="0"/>
              <a:t>).</a:t>
            </a:r>
          </a:p>
          <a:p>
            <a:r>
              <a:rPr lang="ru-RU" dirty="0" smtClean="0"/>
              <a:t>  </a:t>
            </a:r>
            <a:r>
              <a:rPr lang="ru-RU" dirty="0" err="1" smtClean="0"/>
              <a:t>Наявність</a:t>
            </a:r>
            <a:r>
              <a:rPr lang="ru-RU" dirty="0" smtClean="0"/>
              <a:t> </a:t>
            </a:r>
            <a:r>
              <a:rPr lang="ru-RU" dirty="0" err="1" smtClean="0"/>
              <a:t>квітучої</a:t>
            </a:r>
            <a:r>
              <a:rPr lang="ru-RU" dirty="0" smtClean="0"/>
              <a:t> </a:t>
            </a:r>
            <a:r>
              <a:rPr lang="ru-RU" dirty="0" err="1" smtClean="0"/>
              <a:t>рослинності</a:t>
            </a:r>
            <a:r>
              <a:rPr lang="ru-RU" dirty="0" smtClean="0"/>
              <a:t>. </a:t>
            </a:r>
          </a:p>
          <a:p>
            <a:pPr marL="0" indent="0">
              <a:buNone/>
            </a:pPr>
            <a:r>
              <a:rPr lang="ru-RU" dirty="0" smtClean="0"/>
              <a:t>При </a:t>
            </a:r>
            <a:r>
              <a:rPr lang="ru-RU" dirty="0"/>
              <a:t>ГТК </a:t>
            </a:r>
            <a:r>
              <a:rPr lang="ru-RU" dirty="0" smtClean="0"/>
              <a:t>за </a:t>
            </a:r>
            <a:r>
              <a:rPr lang="ru-RU" dirty="0" err="1" smtClean="0"/>
              <a:t>період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endParaRPr lang="ru-RU" dirty="0" smtClean="0"/>
          </a:p>
          <a:p>
            <a:r>
              <a:rPr lang="ru-RU" dirty="0" smtClean="0"/>
              <a:t> &lt;0,5 самки </a:t>
            </a:r>
            <a:r>
              <a:rPr lang="ru-RU" dirty="0" err="1" smtClean="0"/>
              <a:t>безплідні</a:t>
            </a:r>
            <a:r>
              <a:rPr lang="ru-RU" dirty="0" smtClean="0"/>
              <a:t>, </a:t>
            </a:r>
          </a:p>
          <a:p>
            <a:r>
              <a:rPr lang="ru-RU" b="1" dirty="0" smtClean="0"/>
              <a:t>0,6—0,8 — </a:t>
            </a:r>
            <a:r>
              <a:rPr lang="ru-RU" dirty="0" err="1" smtClean="0"/>
              <a:t>низька</a:t>
            </a:r>
            <a:r>
              <a:rPr lang="ru-RU" dirty="0" smtClean="0"/>
              <a:t> </a:t>
            </a:r>
            <a:r>
              <a:rPr lang="ru-RU" dirty="0" err="1" smtClean="0"/>
              <a:t>плодючість</a:t>
            </a:r>
            <a:r>
              <a:rPr lang="ru-RU" dirty="0" smtClean="0"/>
              <a:t>, </a:t>
            </a:r>
          </a:p>
          <a:p>
            <a:r>
              <a:rPr lang="ru-RU" dirty="0" smtClean="0"/>
              <a:t>0,9</a:t>
            </a:r>
            <a:r>
              <a:rPr lang="ru-RU" dirty="0"/>
              <a:t>— 1,5 </a:t>
            </a:r>
            <a:r>
              <a:rPr lang="ru-RU" dirty="0" smtClean="0"/>
              <a:t>— максимальна </a:t>
            </a:r>
            <a:r>
              <a:rPr lang="ru-RU" dirty="0" err="1" smtClean="0"/>
              <a:t>плодючість</a:t>
            </a:r>
            <a:r>
              <a:rPr lang="ru-RU" dirty="0"/>
              <a:t>.</a:t>
            </a:r>
          </a:p>
          <a:p>
            <a:pPr marL="0" indent="0">
              <a:buNone/>
            </a:pPr>
            <a:r>
              <a:rPr lang="ru-RU" dirty="0" err="1"/>
              <a:t>Спекотна</a:t>
            </a:r>
            <a:r>
              <a:rPr lang="ru-RU" dirty="0"/>
              <a:t> </a:t>
            </a:r>
            <a:r>
              <a:rPr lang="ru-RU" dirty="0" smtClean="0"/>
              <a:t>і холодна та </a:t>
            </a:r>
            <a:r>
              <a:rPr lang="ru-RU" dirty="0" err="1" smtClean="0"/>
              <a:t>дощова</a:t>
            </a:r>
            <a:r>
              <a:rPr lang="ru-RU" dirty="0" smtClean="0"/>
              <a:t> погода — </a:t>
            </a:r>
            <a:r>
              <a:rPr lang="ru-RU" dirty="0" err="1" smtClean="0"/>
              <a:t>несприятливі</a:t>
            </a:r>
            <a:r>
              <a:rPr lang="ru-RU" dirty="0" smtClean="0"/>
              <a:t> </a:t>
            </a:r>
            <a:r>
              <a:rPr lang="ru-RU" dirty="0" err="1" smtClean="0"/>
              <a:t>умови</a:t>
            </a:r>
            <a:r>
              <a:rPr lang="ru-RU" dirty="0" smtClean="0"/>
              <a:t> для </a:t>
            </a:r>
            <a:r>
              <a:rPr lang="ru-RU" dirty="0" err="1"/>
              <a:t>шкідника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07119358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/>
              <a:t>Травень </a:t>
            </a:r>
            <a:r>
              <a:rPr lang="uk-UA" dirty="0" smtClean="0"/>
              <a:t>ІІІ </a:t>
            </a:r>
            <a:r>
              <a:rPr lang="uk-UA" dirty="0"/>
              <a:t>дек. — червень І— </a:t>
            </a:r>
            <a:r>
              <a:rPr lang="uk-UA" dirty="0" smtClean="0"/>
              <a:t>ІІ </a:t>
            </a:r>
            <a:r>
              <a:rPr lang="uk-UA" dirty="0"/>
              <a:t>дек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Ø"/>
            </a:pPr>
            <a:r>
              <a:rPr lang="uk-UA" dirty="0" smtClean="0"/>
              <a:t>встановлення </a:t>
            </a:r>
            <a:r>
              <a:rPr lang="uk-UA" dirty="0"/>
              <a:t>строку початку відкладання яєць, </a:t>
            </a:r>
            <a:r>
              <a:rPr lang="uk-UA" dirty="0" smtClean="0"/>
              <a:t>щільності </a:t>
            </a:r>
            <a:r>
              <a:rPr lang="uk-UA" dirty="0"/>
              <a:t>яєць на с.-г. культурах і бур’янах, заселеність рослин шкідником, </a:t>
            </a:r>
            <a:endParaRPr lang="uk-UA" dirty="0" smtClean="0"/>
          </a:p>
          <a:p>
            <a:pPr>
              <a:buFont typeface="Wingdings" pitchFamily="2" charset="2"/>
              <a:buChar char="Ø"/>
            </a:pPr>
            <a:r>
              <a:rPr lang="uk-UA" dirty="0" smtClean="0"/>
              <a:t>наявність </a:t>
            </a:r>
            <a:r>
              <a:rPr lang="uk-UA" dirty="0"/>
              <a:t>осередків на посівах просапних культур. </a:t>
            </a:r>
            <a:endParaRPr lang="uk-UA" dirty="0" smtClean="0"/>
          </a:p>
          <a:p>
            <a:pPr>
              <a:buFont typeface="Wingdings" pitchFamily="2" charset="2"/>
              <a:buChar char="Ø"/>
            </a:pPr>
            <a:r>
              <a:rPr lang="uk-UA" dirty="0" smtClean="0"/>
              <a:t>розрахунок </a:t>
            </a:r>
            <a:r>
              <a:rPr lang="uk-UA" dirty="0"/>
              <a:t>норми випуску трихограми.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62306761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uk-UA" i="1" dirty="0"/>
              <a:t>Обстеження рослин після виявлення самок зі зрілими яйцями один раз за </a:t>
            </a:r>
            <a:r>
              <a:rPr lang="uk-UA" i="1" dirty="0" err="1"/>
              <a:t>пентаду</a:t>
            </a:r>
            <a:r>
              <a:rPr lang="uk-UA" i="1" dirty="0"/>
              <a:t>. На полі оглядають 12 ділянок розміром 50х50 см. Спостереження в </a:t>
            </a:r>
            <a:r>
              <a:rPr lang="uk-UA" i="1" dirty="0" smtClean="0"/>
              <a:t>ізоляторах</a:t>
            </a:r>
          </a:p>
          <a:p>
            <a:pPr>
              <a:buFont typeface="Courier New" pitchFamily="49" charset="0"/>
              <a:buChar char="o"/>
            </a:pPr>
            <a:r>
              <a:rPr lang="uk-UA" dirty="0" smtClean="0"/>
              <a:t>заселеність </a:t>
            </a:r>
            <a:r>
              <a:rPr lang="uk-UA" dirty="0"/>
              <a:t>рослин кладками яєць (%); </a:t>
            </a:r>
            <a:r>
              <a:rPr lang="uk-UA" dirty="0" smtClean="0"/>
              <a:t> </a:t>
            </a:r>
          </a:p>
          <a:p>
            <a:pPr>
              <a:buFont typeface="Courier New" pitchFamily="49" charset="0"/>
              <a:buChar char="o"/>
            </a:pPr>
            <a:r>
              <a:rPr lang="uk-UA" dirty="0" smtClean="0"/>
              <a:t>чисельність </a:t>
            </a:r>
            <a:r>
              <a:rPr lang="uk-UA" dirty="0"/>
              <a:t>яєць на 1 </a:t>
            </a:r>
            <a:r>
              <a:rPr lang="uk-UA" dirty="0" smtClean="0"/>
              <a:t>м</a:t>
            </a:r>
            <a:r>
              <a:rPr lang="uk-UA" baseline="30000" dirty="0" smtClean="0"/>
              <a:t>2</a:t>
            </a:r>
            <a:r>
              <a:rPr lang="uk-UA" dirty="0" smtClean="0"/>
              <a:t>. </a:t>
            </a:r>
          </a:p>
          <a:p>
            <a:pPr>
              <a:buFont typeface="Courier New" pitchFamily="49" charset="0"/>
              <a:buChar char="o"/>
            </a:pPr>
            <a:r>
              <a:rPr lang="uk-UA" dirty="0" smtClean="0"/>
              <a:t>площі </a:t>
            </a:r>
            <a:r>
              <a:rPr lang="uk-UA" dirty="0"/>
              <a:t>посівів с.-г. культур (га), які підлягають. </a:t>
            </a:r>
            <a:r>
              <a:rPr lang="uk-UA" dirty="0" err="1"/>
              <a:t>трихограмуванню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2378975149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548680"/>
            <a:ext cx="8229600" cy="4525963"/>
          </a:xfrm>
        </p:spPr>
        <p:txBody>
          <a:bodyPr/>
          <a:lstStyle/>
          <a:p>
            <a:r>
              <a:rPr lang="uk-UA" dirty="0" smtClean="0"/>
              <a:t>відсоток </a:t>
            </a:r>
            <a:r>
              <a:rPr lang="uk-UA" dirty="0"/>
              <a:t>загиблих та </a:t>
            </a:r>
            <a:r>
              <a:rPr lang="uk-UA" dirty="0" err="1"/>
              <a:t>паразотованих</a:t>
            </a:r>
            <a:r>
              <a:rPr lang="uk-UA" dirty="0"/>
              <a:t> трихограмою яєць; </a:t>
            </a:r>
            <a:endParaRPr lang="uk-UA" dirty="0" smtClean="0"/>
          </a:p>
          <a:p>
            <a:r>
              <a:rPr lang="uk-UA" dirty="0" smtClean="0"/>
              <a:t>гідротермічний </a:t>
            </a:r>
            <a:r>
              <a:rPr lang="uk-UA" dirty="0"/>
              <a:t>режим періоду відкладання яєць; </a:t>
            </a:r>
            <a:endParaRPr lang="uk-UA" dirty="0" smtClean="0"/>
          </a:p>
          <a:p>
            <a:r>
              <a:rPr lang="uk-UA" dirty="0" smtClean="0"/>
              <a:t>ГТК</a:t>
            </a:r>
            <a:r>
              <a:rPr lang="uk-UA" dirty="0"/>
              <a:t>, вологість повітря (%). </a:t>
            </a:r>
            <a:endParaRPr lang="uk-UA" dirty="0" smtClean="0"/>
          </a:p>
          <a:p>
            <a:r>
              <a:rPr lang="uk-UA" dirty="0" smtClean="0"/>
              <a:t>обстеженню </a:t>
            </a:r>
            <a:r>
              <a:rPr lang="uk-UA" dirty="0"/>
              <a:t>підлягають і рослини бур’янів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66047025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червень І—ІІІ </a:t>
            </a:r>
            <a:r>
              <a:rPr lang="uk-UA" dirty="0"/>
              <a:t>дек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uk-UA" dirty="0"/>
              <a:t>Визначення біологічної ефективності застосування трихограми.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Динаміка </a:t>
            </a:r>
            <a:r>
              <a:rPr lang="uk-UA" dirty="0"/>
              <a:t>відродження гусениць, їх щільність, заселеність і </a:t>
            </a:r>
            <a:r>
              <a:rPr lang="uk-UA" dirty="0" err="1" smtClean="0"/>
              <a:t>ушкодженість</a:t>
            </a:r>
            <a:r>
              <a:rPr lang="uk-UA" dirty="0" smtClean="0"/>
              <a:t> </a:t>
            </a:r>
            <a:r>
              <a:rPr lang="uk-UA" dirty="0"/>
              <a:t>рослин.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Виявлення </a:t>
            </a:r>
            <a:r>
              <a:rPr lang="uk-UA" dirty="0"/>
              <a:t>осередків </a:t>
            </a:r>
            <a:r>
              <a:rPr lang="uk-UA" dirty="0" smtClean="0"/>
              <a:t>з </a:t>
            </a:r>
            <a:r>
              <a:rPr lang="uk-UA" dirty="0"/>
              <a:t>щільністю вище ЕПШ (буряки — 5 </a:t>
            </a:r>
            <a:r>
              <a:rPr lang="uk-UA" dirty="0" err="1"/>
              <a:t>екз</a:t>
            </a:r>
            <a:r>
              <a:rPr lang="uk-UA" dirty="0"/>
              <a:t>/м</a:t>
            </a:r>
            <a:r>
              <a:rPr lang="uk-UA" baseline="30000" dirty="0"/>
              <a:t>2</a:t>
            </a:r>
            <a:r>
              <a:rPr lang="uk-UA" dirty="0"/>
              <a:t>, інші просапні і овочеві культури — 10 </a:t>
            </a:r>
            <a:r>
              <a:rPr lang="uk-UA" dirty="0" err="1"/>
              <a:t>екз</a:t>
            </a:r>
            <a:r>
              <a:rPr lang="uk-UA" dirty="0"/>
              <a:t>/м</a:t>
            </a:r>
            <a:r>
              <a:rPr lang="uk-UA" baseline="30000" dirty="0"/>
              <a:t>2</a:t>
            </a:r>
            <a:r>
              <a:rPr lang="uk-UA" dirty="0"/>
              <a:t>), які підлягають </a:t>
            </a:r>
            <a:r>
              <a:rPr lang="uk-UA" dirty="0" smtClean="0"/>
              <a:t>хімічному </a:t>
            </a:r>
            <a:r>
              <a:rPr lang="uk-UA" dirty="0"/>
              <a:t>захисту.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Віковий </a:t>
            </a:r>
            <a:r>
              <a:rPr lang="uk-UA" dirty="0"/>
              <a:t>склад гусениць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62510420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uk-UA" dirty="0"/>
              <a:t>Перший облік через 5 днів після початку відродження гусениць в ізоляторах, в подальшому — 2 рази за декаду.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Гусениць </a:t>
            </a:r>
            <a:r>
              <a:rPr lang="uk-UA" dirty="0"/>
              <a:t>з рослин струшують у сачок або на тканину чи плівку.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Інтенсивність </a:t>
            </a:r>
            <a:r>
              <a:rPr lang="uk-UA" dirty="0"/>
              <a:t>ушкодження визначають за шкалою: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0—не </a:t>
            </a:r>
            <a:r>
              <a:rPr lang="uk-UA" dirty="0"/>
              <a:t>ушкоджені;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1—слабко</a:t>
            </a:r>
            <a:r>
              <a:rPr lang="uk-UA" dirty="0"/>
              <a:t>, ушкоджено до 25% листкової поверхні;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2—середньо</a:t>
            </a:r>
            <a:r>
              <a:rPr lang="uk-UA" dirty="0"/>
              <a:t>, 26— 50%;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3—сильно</a:t>
            </a:r>
            <a:r>
              <a:rPr lang="uk-UA" dirty="0"/>
              <a:t>, 51—75%; </a:t>
            </a:r>
            <a:endParaRPr lang="uk-UA" dirty="0" smtClean="0"/>
          </a:p>
          <a:p>
            <a:pPr marL="0" indent="0">
              <a:buNone/>
            </a:pPr>
            <a:r>
              <a:rPr lang="uk-UA" dirty="0" smtClean="0"/>
              <a:t>4—рослини </a:t>
            </a:r>
            <a:r>
              <a:rPr lang="uk-UA" dirty="0"/>
              <a:t>загинули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13855708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uk-UA" dirty="0" err="1" smtClean="0"/>
              <a:t>паразитовано</a:t>
            </a:r>
            <a:r>
              <a:rPr lang="uk-UA" dirty="0" smtClean="0"/>
              <a:t> </a:t>
            </a:r>
            <a:r>
              <a:rPr lang="uk-UA" dirty="0"/>
              <a:t>яєць трихограмою (%), </a:t>
            </a:r>
            <a:endParaRPr lang="uk-UA" dirty="0" smtClean="0"/>
          </a:p>
          <a:p>
            <a:r>
              <a:rPr lang="uk-UA" dirty="0" smtClean="0"/>
              <a:t>дата </a:t>
            </a:r>
            <a:r>
              <a:rPr lang="uk-UA" dirty="0"/>
              <a:t>початку відродження гусениць. </a:t>
            </a:r>
            <a:endParaRPr lang="uk-UA" dirty="0" smtClean="0"/>
          </a:p>
          <a:p>
            <a:r>
              <a:rPr lang="uk-UA" dirty="0" smtClean="0"/>
              <a:t>заселено </a:t>
            </a:r>
            <a:r>
              <a:rPr lang="uk-UA" dirty="0"/>
              <a:t>гусеницями рослин (%); </a:t>
            </a:r>
            <a:endParaRPr lang="uk-UA" dirty="0" smtClean="0"/>
          </a:p>
          <a:p>
            <a:r>
              <a:rPr lang="uk-UA" dirty="0" smtClean="0"/>
              <a:t>чисельність </a:t>
            </a:r>
            <a:r>
              <a:rPr lang="uk-UA" dirty="0"/>
              <a:t>гусениць (</a:t>
            </a:r>
            <a:r>
              <a:rPr lang="uk-UA" dirty="0" err="1"/>
              <a:t>екз</a:t>
            </a:r>
            <a:r>
              <a:rPr lang="uk-UA" dirty="0"/>
              <a:t>./м</a:t>
            </a:r>
            <a:r>
              <a:rPr lang="uk-UA" baseline="30000" dirty="0"/>
              <a:t>2</a:t>
            </a:r>
            <a:r>
              <a:rPr lang="uk-UA" dirty="0"/>
              <a:t>); </a:t>
            </a:r>
            <a:endParaRPr lang="uk-UA" dirty="0" smtClean="0"/>
          </a:p>
          <a:p>
            <a:r>
              <a:rPr lang="uk-UA" dirty="0" smtClean="0"/>
              <a:t>пошкоджено</a:t>
            </a:r>
            <a:r>
              <a:rPr lang="uk-UA" dirty="0"/>
              <a:t>, загинуло рослин (%); </a:t>
            </a:r>
            <a:endParaRPr lang="uk-UA" dirty="0" smtClean="0"/>
          </a:p>
          <a:p>
            <a:r>
              <a:rPr lang="uk-UA" dirty="0" smtClean="0"/>
              <a:t>інтенсивність </a:t>
            </a:r>
            <a:r>
              <a:rPr lang="uk-UA" dirty="0"/>
              <a:t>ушкодження (бал, %); </a:t>
            </a:r>
            <a:endParaRPr lang="uk-UA" dirty="0" smtClean="0"/>
          </a:p>
          <a:p>
            <a:r>
              <a:rPr lang="uk-UA" dirty="0" smtClean="0"/>
              <a:t>ефективність </a:t>
            </a:r>
            <a:r>
              <a:rPr lang="uk-UA" dirty="0"/>
              <a:t>застосування пестицидів (%), </a:t>
            </a:r>
            <a:endParaRPr lang="uk-UA" dirty="0" smtClean="0"/>
          </a:p>
          <a:p>
            <a:r>
              <a:rPr lang="uk-UA" dirty="0" smtClean="0"/>
              <a:t>співвідношення </a:t>
            </a:r>
            <a:r>
              <a:rPr lang="uk-UA" dirty="0"/>
              <a:t>гусениць за віком (%)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44208331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>
                <a:solidFill>
                  <a:srgbClr val="FF0000"/>
                </a:solidFill>
              </a:rPr>
              <a:t>заселеність </a:t>
            </a:r>
            <a:r>
              <a:rPr lang="uk-UA" dirty="0">
                <a:solidFill>
                  <a:srgbClr val="FF0000"/>
                </a:solidFill>
              </a:rPr>
              <a:t>різних угідь, </a:t>
            </a:r>
            <a:endParaRPr lang="uk-UA" dirty="0" smtClean="0">
              <a:solidFill>
                <a:srgbClr val="FF0000"/>
              </a:solidFill>
            </a:endParaRPr>
          </a:p>
          <a:p>
            <a:r>
              <a:rPr lang="uk-UA" dirty="0" smtClean="0">
                <a:solidFill>
                  <a:srgbClr val="FF0000"/>
                </a:solidFill>
              </a:rPr>
              <a:t>температура </a:t>
            </a:r>
            <a:r>
              <a:rPr lang="uk-UA" dirty="0">
                <a:solidFill>
                  <a:srgbClr val="FF0000"/>
                </a:solidFill>
              </a:rPr>
              <a:t>повітря, </a:t>
            </a:r>
            <a:endParaRPr lang="uk-UA" dirty="0" smtClean="0">
              <a:solidFill>
                <a:srgbClr val="FF0000"/>
              </a:solidFill>
            </a:endParaRPr>
          </a:p>
          <a:p>
            <a:r>
              <a:rPr lang="uk-UA" dirty="0" smtClean="0">
                <a:solidFill>
                  <a:srgbClr val="FF0000"/>
                </a:solidFill>
              </a:rPr>
              <a:t>відносна </a:t>
            </a:r>
            <a:r>
              <a:rPr lang="uk-UA" dirty="0">
                <a:solidFill>
                  <a:srgbClr val="FF0000"/>
                </a:solidFill>
              </a:rPr>
              <a:t>вологість повітря (середня, максимальна, мінімальна). </a:t>
            </a:r>
            <a:endParaRPr lang="uk-UA" dirty="0" smtClean="0">
              <a:solidFill>
                <a:srgbClr val="FF0000"/>
              </a:solidFill>
            </a:endParaRPr>
          </a:p>
          <a:p>
            <a:r>
              <a:rPr lang="uk-UA" dirty="0" smtClean="0">
                <a:solidFill>
                  <a:srgbClr val="FF0000"/>
                </a:solidFill>
              </a:rPr>
              <a:t>Гусениці </a:t>
            </a:r>
            <a:r>
              <a:rPr lang="uk-UA" dirty="0">
                <a:solidFill>
                  <a:srgbClr val="FF0000"/>
                </a:solidFill>
              </a:rPr>
              <a:t>після знищення одного виду рослин можуть переходити на інші види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52084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маршрутні обстеження</a:t>
            </a:r>
            <a:endParaRPr lang="ru-RU" dirty="0" smtClean="0"/>
          </a:p>
          <a:p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 smtClean="0"/>
              <a:t>статевого</a:t>
            </a:r>
            <a:r>
              <a:rPr lang="ru-RU" dirty="0" smtClean="0"/>
              <a:t> </a:t>
            </a:r>
            <a:r>
              <a:rPr lang="ru-RU" dirty="0" err="1" smtClean="0"/>
              <a:t>індексу</a:t>
            </a:r>
            <a:r>
              <a:rPr lang="ru-RU" dirty="0" smtClean="0"/>
              <a:t> </a:t>
            </a:r>
            <a:r>
              <a:rPr lang="ru-RU" dirty="0"/>
              <a:t>і </a:t>
            </a:r>
            <a:r>
              <a:rPr lang="ru-RU" dirty="0" err="1" smtClean="0"/>
              <a:t>розтин</a:t>
            </a:r>
            <a:r>
              <a:rPr lang="ru-RU" dirty="0" smtClean="0"/>
              <a:t> </a:t>
            </a:r>
            <a:r>
              <a:rPr lang="ru-RU" dirty="0" err="1" smtClean="0"/>
              <a:t>самиць</a:t>
            </a:r>
            <a:r>
              <a:rPr lang="ru-RU" dirty="0" smtClean="0"/>
              <a:t> для </a:t>
            </a:r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/>
              <a:t>плодючості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41073211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Червень </a:t>
            </a:r>
            <a:r>
              <a:rPr lang="en-US" dirty="0" smtClean="0"/>
              <a:t>III </a:t>
            </a:r>
            <a:r>
              <a:rPr lang="ru-RU" dirty="0"/>
              <a:t>дек.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err="1" smtClean="0"/>
              <a:t>Динаміка</a:t>
            </a:r>
            <a:r>
              <a:rPr lang="ru-RU" dirty="0" smtClean="0"/>
              <a:t> </a:t>
            </a:r>
            <a:r>
              <a:rPr lang="ru-RU" dirty="0" err="1" smtClean="0"/>
              <a:t>утворення</a:t>
            </a:r>
            <a:r>
              <a:rPr lang="ru-RU" dirty="0" smtClean="0"/>
              <a:t> </a:t>
            </a:r>
            <a:r>
              <a:rPr lang="ru-RU" dirty="0" err="1" smtClean="0"/>
              <a:t>коконів</a:t>
            </a:r>
            <a:r>
              <a:rPr lang="ru-RU" dirty="0" smtClean="0"/>
              <a:t> </a:t>
            </a:r>
            <a:r>
              <a:rPr lang="ru-RU" dirty="0"/>
              <a:t>і </a:t>
            </a:r>
            <a:r>
              <a:rPr lang="ru-RU" dirty="0" err="1" smtClean="0"/>
              <a:t>заляльковування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 err="1" smtClean="0"/>
              <a:t>діапаузуючих</a:t>
            </a:r>
            <a:r>
              <a:rPr lang="ru-RU" dirty="0" smtClean="0"/>
              <a:t> </a:t>
            </a:r>
            <a:r>
              <a:rPr lang="ru-RU" dirty="0"/>
              <a:t>та </a:t>
            </a:r>
            <a:r>
              <a:rPr lang="ru-RU" dirty="0" err="1" smtClean="0"/>
              <a:t>уражених</a:t>
            </a:r>
            <a:r>
              <a:rPr lang="ru-RU" dirty="0" smtClean="0"/>
              <a:t> патогенами </a:t>
            </a:r>
            <a:r>
              <a:rPr lang="ru-RU" dirty="0"/>
              <a:t>і </a:t>
            </a:r>
            <a:r>
              <a:rPr lang="ru-RU" dirty="0" smtClean="0"/>
              <a:t>паразитами </a:t>
            </a:r>
            <a:r>
              <a:rPr lang="ru-RU" dirty="0" err="1" smtClean="0"/>
              <a:t>гусениць</a:t>
            </a:r>
            <a:endParaRPr lang="ru-RU" dirty="0" smtClean="0"/>
          </a:p>
          <a:p>
            <a:pPr marL="0" indent="0">
              <a:buNone/>
            </a:pPr>
            <a:r>
              <a:rPr lang="ru-RU" i="1" dirty="0" err="1"/>
              <a:t>Спостереження</a:t>
            </a:r>
            <a:r>
              <a:rPr lang="ru-RU" i="1" dirty="0"/>
              <a:t> </a:t>
            </a:r>
            <a:r>
              <a:rPr lang="ru-RU" i="1" dirty="0" smtClean="0"/>
              <a:t>за </a:t>
            </a:r>
            <a:r>
              <a:rPr lang="ru-RU" i="1" dirty="0" err="1" smtClean="0"/>
              <a:t>шкідником</a:t>
            </a:r>
            <a:r>
              <a:rPr lang="ru-RU" i="1" dirty="0" smtClean="0"/>
              <a:t> </a:t>
            </a:r>
            <a:r>
              <a:rPr lang="ru-RU" i="1" dirty="0"/>
              <a:t>в </a:t>
            </a:r>
            <a:r>
              <a:rPr lang="ru-RU" i="1" dirty="0" err="1" smtClean="0"/>
              <a:t>ізоляторах</a:t>
            </a:r>
            <a:r>
              <a:rPr lang="ru-RU" i="1" dirty="0" smtClean="0"/>
              <a:t> і </a:t>
            </a:r>
            <a:r>
              <a:rPr lang="ru-RU" i="1" dirty="0"/>
              <a:t>в </a:t>
            </a:r>
            <a:r>
              <a:rPr lang="ru-RU" i="1" dirty="0" err="1" smtClean="0"/>
              <a:t>осередках</a:t>
            </a:r>
            <a:r>
              <a:rPr lang="ru-RU" i="1" dirty="0" smtClean="0"/>
              <a:t> на полях</a:t>
            </a:r>
          </a:p>
          <a:p>
            <a:r>
              <a:rPr lang="ru-RU" dirty="0"/>
              <a:t>Дата </a:t>
            </a:r>
            <a:r>
              <a:rPr lang="ru-RU" dirty="0" smtClean="0"/>
              <a:t>початку </a:t>
            </a:r>
            <a:r>
              <a:rPr lang="ru-RU" dirty="0" err="1" smtClean="0"/>
              <a:t>лялькування</a:t>
            </a:r>
            <a:r>
              <a:rPr lang="ru-RU" dirty="0"/>
              <a:t>,</a:t>
            </a:r>
          </a:p>
          <a:p>
            <a:r>
              <a:rPr lang="ru-RU" dirty="0" err="1" smtClean="0"/>
              <a:t>Відсоток</a:t>
            </a:r>
            <a:r>
              <a:rPr lang="ru-RU" dirty="0" smtClean="0"/>
              <a:t> </a:t>
            </a:r>
            <a:r>
              <a:rPr lang="ru-RU" dirty="0" err="1" smtClean="0"/>
              <a:t>діапаузуючих</a:t>
            </a:r>
            <a:r>
              <a:rPr lang="ru-RU" dirty="0" smtClean="0"/>
              <a:t> та </a:t>
            </a:r>
            <a:r>
              <a:rPr lang="ru-RU" dirty="0" err="1" smtClean="0"/>
              <a:t>загиблих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endParaRPr lang="ru-RU" dirty="0" smtClean="0"/>
          </a:p>
          <a:p>
            <a:pPr marL="0" indent="0">
              <a:buNone/>
            </a:pPr>
            <a:r>
              <a:rPr lang="ru-RU" dirty="0" err="1" smtClean="0">
                <a:solidFill>
                  <a:srgbClr val="FF0000"/>
                </a:solidFill>
              </a:rPr>
              <a:t>Найбільшої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шкоди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завдають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гусениці</a:t>
            </a:r>
            <a:r>
              <a:rPr lang="ru-RU" dirty="0" smtClean="0">
                <a:solidFill>
                  <a:srgbClr val="FF0000"/>
                </a:solidFill>
              </a:rPr>
              <a:t> старших </a:t>
            </a:r>
            <a:r>
              <a:rPr lang="ru-RU" dirty="0" err="1">
                <a:solidFill>
                  <a:srgbClr val="FF0000"/>
                </a:solidFill>
              </a:rPr>
              <a:t>віків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4011596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Липень—</a:t>
            </a:r>
            <a:r>
              <a:rPr lang="ru-RU" dirty="0" err="1" smtClean="0"/>
              <a:t>серпень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err="1" smtClean="0"/>
              <a:t>Спостереження</a:t>
            </a:r>
            <a:r>
              <a:rPr lang="ru-RU" dirty="0" smtClean="0"/>
              <a:t> та </a:t>
            </a:r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smtClean="0"/>
              <a:t>за </a:t>
            </a:r>
            <a:r>
              <a:rPr lang="ru-RU" dirty="0" err="1" smtClean="0"/>
              <a:t>розвитком</a:t>
            </a:r>
            <a:r>
              <a:rPr lang="ru-RU" dirty="0" smtClean="0"/>
              <a:t> другого </a:t>
            </a:r>
            <a:r>
              <a:rPr lang="ru-RU" dirty="0" err="1" smtClean="0"/>
              <a:t>покоління</a:t>
            </a:r>
            <a:endParaRPr lang="ru-RU" dirty="0" smtClean="0"/>
          </a:p>
          <a:p>
            <a:pPr marL="0" indent="0">
              <a:buNone/>
            </a:pPr>
            <a:r>
              <a:rPr lang="ru-RU" i="1" dirty="0" err="1"/>
              <a:t>Спостереження</a:t>
            </a:r>
            <a:r>
              <a:rPr lang="ru-RU" i="1" dirty="0"/>
              <a:t> за </a:t>
            </a:r>
            <a:r>
              <a:rPr lang="ru-RU" i="1" dirty="0" err="1"/>
              <a:t>шкідником</a:t>
            </a:r>
            <a:r>
              <a:rPr lang="ru-RU" i="1" dirty="0"/>
              <a:t> в </a:t>
            </a:r>
            <a:r>
              <a:rPr lang="ru-RU" i="1" dirty="0" err="1"/>
              <a:t>ізоляторах</a:t>
            </a:r>
            <a:r>
              <a:rPr lang="ru-RU" i="1" dirty="0"/>
              <a:t> і в </a:t>
            </a:r>
            <a:r>
              <a:rPr lang="ru-RU" i="1" dirty="0" err="1"/>
              <a:t>осередках</a:t>
            </a:r>
            <a:r>
              <a:rPr lang="ru-RU" i="1" dirty="0"/>
              <a:t> на полях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39750169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Серпень</a:t>
            </a:r>
            <a:r>
              <a:rPr lang="ru-RU" dirty="0" smtClean="0"/>
              <a:t> ІІІ дек. - </a:t>
            </a:r>
            <a:r>
              <a:rPr lang="ru-RU" dirty="0" err="1" smtClean="0"/>
              <a:t>вересень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err="1" smtClean="0"/>
              <a:t>Спостереження</a:t>
            </a:r>
            <a:r>
              <a:rPr lang="ru-RU" dirty="0" smtClean="0"/>
              <a:t> за </a:t>
            </a:r>
            <a:r>
              <a:rPr lang="ru-RU" dirty="0" err="1" smtClean="0"/>
              <a:t>розвитком</a:t>
            </a:r>
            <a:r>
              <a:rPr lang="ru-RU" dirty="0" smtClean="0"/>
              <a:t> </a:t>
            </a:r>
            <a:r>
              <a:rPr lang="ru-RU" dirty="0" err="1" smtClean="0"/>
              <a:t>осіннього</a:t>
            </a:r>
            <a:r>
              <a:rPr lang="ru-RU" dirty="0" smtClean="0"/>
              <a:t> </a:t>
            </a:r>
            <a:r>
              <a:rPr lang="ru-RU" dirty="0" err="1" smtClean="0"/>
              <a:t>покоління</a:t>
            </a:r>
            <a:r>
              <a:rPr lang="ru-RU" dirty="0" smtClean="0"/>
              <a:t> </a:t>
            </a:r>
            <a:r>
              <a:rPr lang="ru-RU" dirty="0" err="1" smtClean="0"/>
              <a:t>Виявлення</a:t>
            </a:r>
            <a:r>
              <a:rPr lang="ru-RU" dirty="0" smtClean="0"/>
              <a:t> </a:t>
            </a:r>
            <a:r>
              <a:rPr lang="ru-RU" dirty="0" err="1" smtClean="0"/>
              <a:t>осередків</a:t>
            </a:r>
            <a:r>
              <a:rPr lang="ru-RU" dirty="0" smtClean="0"/>
              <a:t> </a:t>
            </a:r>
            <a:r>
              <a:rPr lang="ru-RU" dirty="0" err="1" smtClean="0"/>
              <a:t>шкідника</a:t>
            </a:r>
            <a:r>
              <a:rPr lang="ru-RU" dirty="0" smtClean="0"/>
              <a:t> на </a:t>
            </a:r>
            <a:r>
              <a:rPr lang="ru-RU" dirty="0" err="1" smtClean="0"/>
              <a:t>орних</a:t>
            </a:r>
            <a:r>
              <a:rPr lang="ru-RU" dirty="0" smtClean="0"/>
              <a:t> і </a:t>
            </a:r>
            <a:r>
              <a:rPr lang="ru-RU" dirty="0" err="1" smtClean="0"/>
              <a:t>неорних</a:t>
            </a:r>
            <a:r>
              <a:rPr lang="ru-RU" dirty="0" smtClean="0"/>
              <a:t> землях</a:t>
            </a:r>
          </a:p>
          <a:p>
            <a:pPr marL="0" indent="0">
              <a:buNone/>
            </a:pPr>
            <a:r>
              <a:rPr lang="ru-RU" dirty="0" err="1">
                <a:solidFill>
                  <a:srgbClr val="FF0000"/>
                </a:solidFill>
              </a:rPr>
              <a:t>Під</a:t>
            </a:r>
            <a:r>
              <a:rPr lang="ru-RU" dirty="0">
                <a:solidFill>
                  <a:srgbClr val="FF0000"/>
                </a:solidFill>
              </a:rPr>
              <a:t> час </a:t>
            </a:r>
            <a:r>
              <a:rPr lang="ru-RU" dirty="0" err="1" smtClean="0">
                <a:solidFill>
                  <a:srgbClr val="FF0000"/>
                </a:solidFill>
              </a:rPr>
              <a:t>льоту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метеликів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шкідника</a:t>
            </a:r>
            <a:r>
              <a:rPr lang="ru-RU" dirty="0" smtClean="0">
                <a:solidFill>
                  <a:srgbClr val="FF0000"/>
                </a:solidFill>
              </a:rPr>
              <a:t> температура </a:t>
            </a:r>
            <a:r>
              <a:rPr lang="ru-RU" dirty="0" err="1" smtClean="0">
                <a:solidFill>
                  <a:srgbClr val="FF0000"/>
                </a:solidFill>
              </a:rPr>
              <a:t>повітря</a:t>
            </a:r>
            <a:r>
              <a:rPr lang="ru-RU" dirty="0" smtClean="0">
                <a:solidFill>
                  <a:srgbClr val="FF0000"/>
                </a:solidFill>
              </a:rPr>
              <a:t> &gt;17 </a:t>
            </a:r>
            <a:r>
              <a:rPr lang="ru-RU" dirty="0">
                <a:solidFill>
                  <a:srgbClr val="FF0000"/>
                </a:solidFill>
              </a:rPr>
              <a:t>°С, </a:t>
            </a:r>
            <a:r>
              <a:rPr lang="ru-RU" dirty="0" smtClean="0">
                <a:solidFill>
                  <a:srgbClr val="FF0000"/>
                </a:solidFill>
              </a:rPr>
              <a:t>а сума </a:t>
            </a:r>
            <a:r>
              <a:rPr lang="ru-RU" dirty="0" err="1">
                <a:solidFill>
                  <a:srgbClr val="FF0000"/>
                </a:solidFill>
              </a:rPr>
              <a:t>опадів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smtClean="0">
                <a:solidFill>
                  <a:srgbClr val="FF0000"/>
                </a:solidFill>
              </a:rPr>
              <a:t>за декаду 20—40 </a:t>
            </a:r>
            <a:r>
              <a:rPr lang="ru-RU" dirty="0">
                <a:solidFill>
                  <a:srgbClr val="FF0000"/>
                </a:solidFill>
              </a:rPr>
              <a:t>мм є </a:t>
            </a:r>
            <a:r>
              <a:rPr lang="ru-RU" dirty="0" err="1">
                <a:solidFill>
                  <a:srgbClr val="FF0000"/>
                </a:solidFill>
              </a:rPr>
              <a:t>оптимальними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0139564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/>
              <a:t>Вересень</a:t>
            </a:r>
            <a:r>
              <a:rPr lang="ru-RU" dirty="0"/>
              <a:t> </a:t>
            </a:r>
            <a:r>
              <a:rPr lang="ru-RU" dirty="0" smtClean="0"/>
              <a:t>- </a:t>
            </a:r>
            <a:r>
              <a:rPr lang="ru-RU" dirty="0" err="1" smtClean="0"/>
              <a:t>жовтень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dirty="0" err="1"/>
              <a:t>Розробка</a:t>
            </a:r>
            <a:r>
              <a:rPr lang="ru-RU" dirty="0"/>
              <a:t> </a:t>
            </a:r>
            <a:r>
              <a:rPr lang="ru-RU" dirty="0" err="1" smtClean="0"/>
              <a:t>довгострокового</a:t>
            </a:r>
            <a:r>
              <a:rPr lang="ru-RU" dirty="0" smtClean="0"/>
              <a:t> прогнозу </a:t>
            </a:r>
            <a:r>
              <a:rPr lang="ru-RU" dirty="0" err="1" smtClean="0"/>
              <a:t>розвитку</a:t>
            </a:r>
            <a:r>
              <a:rPr lang="ru-RU" dirty="0" smtClean="0"/>
              <a:t> </a:t>
            </a:r>
            <a:r>
              <a:rPr lang="ru-RU" dirty="0" err="1" smtClean="0"/>
              <a:t>шкідника</a:t>
            </a:r>
            <a:endParaRPr lang="ru-RU" dirty="0" smtClean="0"/>
          </a:p>
          <a:p>
            <a:pPr marL="0" indent="0">
              <a:buNone/>
            </a:pPr>
            <a:r>
              <a:rPr lang="ru-RU" i="1" dirty="0"/>
              <a:t>Вся </a:t>
            </a:r>
            <a:r>
              <a:rPr lang="ru-RU" i="1" dirty="0" err="1" smtClean="0"/>
              <a:t>фітосанітарна</a:t>
            </a:r>
            <a:r>
              <a:rPr lang="ru-RU" i="1" dirty="0" smtClean="0"/>
              <a:t> </a:t>
            </a:r>
            <a:r>
              <a:rPr lang="ru-RU" i="1" dirty="0" err="1" smtClean="0"/>
              <a:t>інформація</a:t>
            </a:r>
            <a:r>
              <a:rPr lang="ru-RU" i="1" dirty="0" smtClean="0"/>
              <a:t> </a:t>
            </a:r>
            <a:r>
              <a:rPr lang="ru-RU" i="1" dirty="0" err="1" smtClean="0"/>
              <a:t>стосовно</a:t>
            </a:r>
            <a:r>
              <a:rPr lang="ru-RU" i="1" dirty="0" smtClean="0"/>
              <a:t> </a:t>
            </a:r>
            <a:r>
              <a:rPr lang="ru-RU" i="1" dirty="0" err="1" smtClean="0"/>
              <a:t>шкідника</a:t>
            </a:r>
            <a:r>
              <a:rPr lang="ru-RU" i="1" dirty="0" smtClean="0"/>
              <a:t> за </a:t>
            </a:r>
            <a:r>
              <a:rPr lang="ru-RU" i="1" dirty="0" err="1" smtClean="0"/>
              <a:t>весняно-літній</a:t>
            </a:r>
            <a:r>
              <a:rPr lang="ru-RU" i="1" dirty="0" smtClean="0"/>
              <a:t> </a:t>
            </a:r>
            <a:r>
              <a:rPr lang="ru-RU" i="1" dirty="0" err="1" smtClean="0"/>
              <a:t>період</a:t>
            </a:r>
            <a:r>
              <a:rPr lang="ru-RU" i="1" dirty="0"/>
              <a:t>, строки </a:t>
            </a:r>
            <a:r>
              <a:rPr lang="ru-RU" i="1" dirty="0" smtClean="0"/>
              <a:t>та </a:t>
            </a:r>
            <a:r>
              <a:rPr lang="ru-RU" i="1" dirty="0" err="1" smtClean="0"/>
              <a:t>інтенсивність</a:t>
            </a:r>
            <a:r>
              <a:rPr lang="ru-RU" i="1" dirty="0" smtClean="0"/>
              <a:t> </a:t>
            </a:r>
            <a:r>
              <a:rPr lang="ru-RU" i="1" dirty="0" err="1" smtClean="0"/>
              <a:t>льоту</a:t>
            </a:r>
            <a:r>
              <a:rPr lang="ru-RU" i="1" dirty="0" smtClean="0"/>
              <a:t> </a:t>
            </a:r>
            <a:r>
              <a:rPr lang="ru-RU" i="1" dirty="0" err="1" smtClean="0"/>
              <a:t>метеликів</a:t>
            </a:r>
            <a:r>
              <a:rPr lang="ru-RU" i="1" dirty="0" smtClean="0"/>
              <a:t> </a:t>
            </a:r>
            <a:r>
              <a:rPr lang="ru-RU" i="1" dirty="0" err="1" smtClean="0"/>
              <a:t>осіннього</a:t>
            </a:r>
            <a:r>
              <a:rPr lang="ru-RU" i="1" dirty="0" smtClean="0"/>
              <a:t> </a:t>
            </a:r>
            <a:r>
              <a:rPr lang="ru-RU" i="1" dirty="0" err="1" smtClean="0"/>
              <a:t>покоління</a:t>
            </a:r>
            <a:r>
              <a:rPr lang="ru-RU" i="1" dirty="0"/>
              <a:t>, </a:t>
            </a:r>
            <a:r>
              <a:rPr lang="ru-RU" i="1" dirty="0" err="1" smtClean="0"/>
              <a:t>результати</a:t>
            </a:r>
            <a:r>
              <a:rPr lang="ru-RU" i="1" dirty="0" smtClean="0"/>
              <a:t> </a:t>
            </a:r>
            <a:r>
              <a:rPr lang="ru-RU" i="1" dirty="0" err="1" smtClean="0"/>
              <a:t>осінніх</a:t>
            </a:r>
            <a:r>
              <a:rPr lang="ru-RU" i="1" dirty="0" smtClean="0"/>
              <a:t> </a:t>
            </a:r>
            <a:r>
              <a:rPr lang="ru-RU" i="1" dirty="0" err="1" smtClean="0"/>
              <a:t>грунтових</a:t>
            </a:r>
            <a:r>
              <a:rPr lang="ru-RU" i="1" dirty="0" smtClean="0"/>
              <a:t>  </a:t>
            </a:r>
            <a:r>
              <a:rPr lang="ru-RU" i="1" dirty="0" err="1" smtClean="0"/>
              <a:t>розкопок,визначення</a:t>
            </a:r>
            <a:r>
              <a:rPr lang="ru-RU" i="1" dirty="0" smtClean="0"/>
              <a:t> </a:t>
            </a:r>
            <a:r>
              <a:rPr lang="ru-RU" i="1" dirty="0" err="1" smtClean="0"/>
              <a:t>фази</a:t>
            </a:r>
            <a:r>
              <a:rPr lang="ru-RU" i="1" dirty="0" smtClean="0"/>
              <a:t> </a:t>
            </a:r>
            <a:r>
              <a:rPr lang="ru-RU" i="1" dirty="0" err="1" smtClean="0"/>
              <a:t>динаміки</a:t>
            </a:r>
            <a:r>
              <a:rPr lang="ru-RU" i="1" dirty="0" smtClean="0"/>
              <a:t> </a:t>
            </a:r>
            <a:r>
              <a:rPr lang="ru-RU" i="1" dirty="0" err="1" smtClean="0"/>
              <a:t>популяції</a:t>
            </a:r>
            <a:endParaRPr lang="ru-RU" i="1" dirty="0" smtClean="0"/>
          </a:p>
          <a:p>
            <a:r>
              <a:rPr lang="ru-RU" dirty="0" err="1" smtClean="0"/>
              <a:t>Вірогідні</a:t>
            </a:r>
            <a:r>
              <a:rPr lang="ru-RU" dirty="0" smtClean="0"/>
              <a:t> </a:t>
            </a:r>
            <a:r>
              <a:rPr lang="ru-RU" dirty="0" err="1" smtClean="0"/>
              <a:t>обсяги</a:t>
            </a:r>
            <a:r>
              <a:rPr lang="ru-RU" dirty="0" smtClean="0"/>
              <a:t> </a:t>
            </a:r>
            <a:r>
              <a:rPr lang="ru-RU" dirty="0" err="1" smtClean="0"/>
              <a:t>проведення</a:t>
            </a:r>
            <a:r>
              <a:rPr lang="ru-RU" dirty="0" smtClean="0"/>
              <a:t> </a:t>
            </a:r>
            <a:r>
              <a:rPr lang="ru-RU" dirty="0" err="1" smtClean="0"/>
              <a:t>захисних</a:t>
            </a:r>
            <a:r>
              <a:rPr lang="ru-RU" dirty="0" smtClean="0"/>
              <a:t> </a:t>
            </a:r>
            <a:r>
              <a:rPr lang="ru-RU" dirty="0" err="1" smtClean="0"/>
              <a:t>заходів</a:t>
            </a:r>
            <a:r>
              <a:rPr lang="ru-RU" dirty="0" smtClean="0"/>
              <a:t> </a:t>
            </a:r>
            <a:r>
              <a:rPr lang="ru-RU" dirty="0"/>
              <a:t>(га),</a:t>
            </a:r>
          </a:p>
          <a:p>
            <a:r>
              <a:rPr lang="ru-RU" dirty="0" err="1" smtClean="0"/>
              <a:t>Необхідні</a:t>
            </a:r>
            <a:r>
              <a:rPr lang="ru-RU" dirty="0" smtClean="0"/>
              <a:t> </a:t>
            </a:r>
            <a:r>
              <a:rPr lang="ru-RU" dirty="0" err="1" smtClean="0"/>
              <a:t>грошові</a:t>
            </a:r>
            <a:r>
              <a:rPr lang="ru-RU" dirty="0" smtClean="0"/>
              <a:t> та </a:t>
            </a:r>
            <a:r>
              <a:rPr lang="ru-RU" dirty="0" err="1" smtClean="0"/>
              <a:t>матеріальні</a:t>
            </a:r>
            <a:r>
              <a:rPr lang="ru-RU" dirty="0" smtClean="0"/>
              <a:t> </a:t>
            </a:r>
            <a:r>
              <a:rPr lang="ru-RU" dirty="0" err="1" smtClean="0"/>
              <a:t>ресурси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2719846762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err="1"/>
              <a:t>Обсяги</a:t>
            </a:r>
            <a:r>
              <a:rPr lang="ru-RU" dirty="0"/>
              <a:t> </a:t>
            </a:r>
            <a:r>
              <a:rPr lang="ru-RU" dirty="0" smtClean="0"/>
              <a:t>та </a:t>
            </a:r>
            <a:r>
              <a:rPr lang="ru-RU" dirty="0" err="1" smtClean="0"/>
              <a:t>ефективність</a:t>
            </a:r>
            <a:r>
              <a:rPr lang="ru-RU" dirty="0" smtClean="0"/>
              <a:t> </a:t>
            </a:r>
            <a:r>
              <a:rPr lang="ru-RU" dirty="0" err="1" smtClean="0"/>
              <a:t>проведених</a:t>
            </a:r>
            <a:r>
              <a:rPr lang="ru-RU" dirty="0" smtClean="0"/>
              <a:t> </a:t>
            </a:r>
            <a:r>
              <a:rPr lang="ru-RU" dirty="0" err="1" smtClean="0"/>
              <a:t>заходів</a:t>
            </a:r>
            <a:r>
              <a:rPr lang="ru-RU" dirty="0" smtClean="0"/>
              <a:t> </a:t>
            </a:r>
            <a:r>
              <a:rPr lang="ru-RU" dirty="0" err="1" smtClean="0"/>
              <a:t>проти</a:t>
            </a:r>
            <a:r>
              <a:rPr lang="ru-RU" dirty="0" smtClean="0"/>
              <a:t> </a:t>
            </a:r>
            <a:r>
              <a:rPr lang="ru-RU" dirty="0" err="1" smtClean="0"/>
              <a:t>шкідника</a:t>
            </a:r>
            <a:r>
              <a:rPr lang="ru-RU" dirty="0" smtClean="0"/>
              <a:t> </a:t>
            </a:r>
          </a:p>
          <a:p>
            <a:r>
              <a:rPr lang="ru-RU" dirty="0" smtClean="0"/>
              <a:t>Строки </a:t>
            </a:r>
            <a:r>
              <a:rPr lang="ru-RU" dirty="0" err="1" smtClean="0"/>
              <a:t>настання</a:t>
            </a:r>
            <a:r>
              <a:rPr lang="ru-RU" dirty="0" smtClean="0"/>
              <a:t> </a:t>
            </a:r>
            <a:r>
              <a:rPr lang="ru-RU" dirty="0" err="1" smtClean="0"/>
              <a:t>осіннього</a:t>
            </a:r>
            <a:r>
              <a:rPr lang="ru-RU" dirty="0" smtClean="0"/>
              <a:t> </a:t>
            </a:r>
            <a:r>
              <a:rPr lang="ru-RU" dirty="0" err="1" smtClean="0"/>
              <a:t>періоду</a:t>
            </a:r>
            <a:r>
              <a:rPr lang="ru-RU" dirty="0" smtClean="0"/>
              <a:t>. </a:t>
            </a:r>
          </a:p>
          <a:p>
            <a:r>
              <a:rPr lang="ru-RU" dirty="0" smtClean="0">
                <a:solidFill>
                  <a:srgbClr val="FF0000"/>
                </a:solidFill>
              </a:rPr>
              <a:t>Сума </a:t>
            </a:r>
            <a:r>
              <a:rPr lang="ru-RU" dirty="0" err="1" smtClean="0">
                <a:solidFill>
                  <a:srgbClr val="FF0000"/>
                </a:solidFill>
              </a:rPr>
              <a:t>ефективних</a:t>
            </a:r>
            <a:r>
              <a:rPr lang="ru-RU" dirty="0" smtClean="0">
                <a:solidFill>
                  <a:srgbClr val="FF0000"/>
                </a:solidFill>
              </a:rPr>
              <a:t> температур за </a:t>
            </a:r>
            <a:r>
              <a:rPr lang="ru-RU" dirty="0" err="1" smtClean="0">
                <a:solidFill>
                  <a:srgbClr val="FF0000"/>
                </a:solidFill>
              </a:rPr>
              <a:t>період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від</a:t>
            </a:r>
            <a:r>
              <a:rPr lang="ru-RU" dirty="0" smtClean="0">
                <a:solidFill>
                  <a:srgbClr val="FF0000"/>
                </a:solidFill>
              </a:rPr>
              <a:t> початку </a:t>
            </a:r>
            <a:r>
              <a:rPr lang="ru-RU" dirty="0" err="1" smtClean="0">
                <a:solidFill>
                  <a:srgbClr val="FF0000"/>
                </a:solidFill>
              </a:rPr>
              <a:t>масового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льоту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метеликів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осіннього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покоління</a:t>
            </a:r>
            <a:r>
              <a:rPr lang="ru-RU" dirty="0" smtClean="0">
                <a:solidFill>
                  <a:srgbClr val="FF0000"/>
                </a:solidFill>
              </a:rPr>
              <a:t> до </a:t>
            </a:r>
            <a:r>
              <a:rPr lang="ru-RU" dirty="0" err="1" smtClean="0">
                <a:solidFill>
                  <a:srgbClr val="FF0000"/>
                </a:solidFill>
              </a:rPr>
              <a:t>похолодання</a:t>
            </a:r>
            <a:r>
              <a:rPr lang="ru-RU" dirty="0" smtClean="0">
                <a:solidFill>
                  <a:srgbClr val="FF0000"/>
                </a:solidFill>
              </a:rPr>
              <a:t> в 190—380 </a:t>
            </a:r>
            <a:r>
              <a:rPr lang="ru-RU" dirty="0">
                <a:solidFill>
                  <a:srgbClr val="FF0000"/>
                </a:solidFill>
              </a:rPr>
              <a:t>°С </a:t>
            </a:r>
            <a:r>
              <a:rPr lang="ru-RU" dirty="0" smtClean="0">
                <a:solidFill>
                  <a:srgbClr val="FF0000"/>
                </a:solidFill>
              </a:rPr>
              <a:t>є оптимальною для </a:t>
            </a:r>
            <a:r>
              <a:rPr lang="ru-RU" dirty="0" err="1">
                <a:solidFill>
                  <a:srgbClr val="FF0000"/>
                </a:solidFill>
              </a:rPr>
              <a:t>шкідника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508061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Озима, оклична та підгризаючі совки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dirty="0" err="1" smtClean="0"/>
              <a:t>Серпень</a:t>
            </a:r>
            <a:r>
              <a:rPr lang="ru-RU" dirty="0" smtClean="0"/>
              <a:t> ІІІ </a:t>
            </a:r>
            <a:r>
              <a:rPr lang="ru-RU" dirty="0"/>
              <a:t>дек. </a:t>
            </a:r>
            <a:r>
              <a:rPr lang="ru-RU" dirty="0" smtClean="0"/>
              <a:t>— </a:t>
            </a:r>
            <a:r>
              <a:rPr lang="ru-RU" dirty="0" err="1" smtClean="0"/>
              <a:t>вересень</a:t>
            </a:r>
            <a:r>
              <a:rPr lang="ru-RU" dirty="0" smtClean="0"/>
              <a:t> І </a:t>
            </a:r>
            <a:r>
              <a:rPr lang="ru-RU" dirty="0" smtClean="0"/>
              <a:t>дек</a:t>
            </a:r>
          </a:p>
          <a:p>
            <a:pPr marL="0" indent="0">
              <a:buNone/>
            </a:pPr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 smtClean="0"/>
              <a:t>загрози</a:t>
            </a:r>
            <a:r>
              <a:rPr lang="ru-RU" dirty="0" smtClean="0"/>
              <a:t> </a:t>
            </a:r>
            <a:r>
              <a:rPr lang="ru-RU" dirty="0" err="1" smtClean="0"/>
              <a:t>посівам</a:t>
            </a:r>
            <a:r>
              <a:rPr lang="ru-RU" dirty="0" smtClean="0"/>
              <a:t> </a:t>
            </a:r>
            <a:r>
              <a:rPr lang="ru-RU" dirty="0" err="1" smtClean="0"/>
              <a:t>озимих</a:t>
            </a:r>
            <a:r>
              <a:rPr lang="ru-RU" dirty="0" smtClean="0"/>
              <a:t> </a:t>
            </a:r>
            <a:r>
              <a:rPr lang="ru-RU" dirty="0" err="1" smtClean="0"/>
              <a:t>злакових</a:t>
            </a:r>
            <a:r>
              <a:rPr lang="ru-RU" dirty="0" smtClean="0"/>
              <a:t> культур.</a:t>
            </a:r>
          </a:p>
          <a:p>
            <a:pPr marL="0" indent="0">
              <a:buNone/>
            </a:pPr>
            <a:r>
              <a:rPr lang="ru-RU" dirty="0" smtClean="0"/>
              <a:t> </a:t>
            </a:r>
            <a:r>
              <a:rPr lang="ru-RU" dirty="0" smtClean="0">
                <a:solidFill>
                  <a:srgbClr val="FF0000"/>
                </a:solidFill>
              </a:rPr>
              <a:t>Поля </a:t>
            </a:r>
            <a:r>
              <a:rPr lang="ru-RU" dirty="0" err="1">
                <a:solidFill>
                  <a:srgbClr val="FF0000"/>
                </a:solidFill>
              </a:rPr>
              <a:t>під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озимі</a:t>
            </a:r>
            <a:endParaRPr lang="ru-RU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ru-RU" dirty="0" err="1" smtClean="0"/>
              <a:t>Виявлення</a:t>
            </a:r>
            <a:r>
              <a:rPr lang="ru-RU" dirty="0" smtClean="0"/>
              <a:t> </a:t>
            </a:r>
            <a:r>
              <a:rPr lang="ru-RU" dirty="0" err="1" smtClean="0"/>
              <a:t>осередків</a:t>
            </a:r>
            <a:r>
              <a:rPr lang="ru-RU" dirty="0" smtClean="0"/>
              <a:t> </a:t>
            </a:r>
            <a:r>
              <a:rPr lang="ru-RU" dirty="0" err="1" smtClean="0"/>
              <a:t>чисельністю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</a:t>
            </a:r>
            <a:r>
              <a:rPr lang="ru-RU" dirty="0" err="1" smtClean="0"/>
              <a:t>більше</a:t>
            </a:r>
            <a:r>
              <a:rPr lang="ru-RU" dirty="0" smtClean="0"/>
              <a:t> </a:t>
            </a:r>
            <a:r>
              <a:rPr lang="ru-RU" dirty="0"/>
              <a:t>ЕПШ (</a:t>
            </a:r>
            <a:r>
              <a:rPr lang="ru-RU" dirty="0" smtClean="0"/>
              <a:t>2-З </a:t>
            </a:r>
            <a:r>
              <a:rPr lang="ru-RU" dirty="0" err="1" smtClean="0"/>
              <a:t>екз</a:t>
            </a:r>
            <a:r>
              <a:rPr lang="ru-RU" dirty="0" smtClean="0"/>
              <a:t>/м2)</a:t>
            </a:r>
          </a:p>
          <a:p>
            <a:pPr marL="0" indent="0">
              <a:buNone/>
            </a:pPr>
            <a:r>
              <a:rPr lang="ru-RU" i="1" dirty="0"/>
              <a:t>На полях до 100 </a:t>
            </a:r>
            <a:r>
              <a:rPr lang="ru-RU" i="1" dirty="0" smtClean="0"/>
              <a:t>га </a:t>
            </a:r>
            <a:r>
              <a:rPr lang="ru-RU" i="1" dirty="0" err="1" smtClean="0"/>
              <a:t>беруть</a:t>
            </a:r>
            <a:r>
              <a:rPr lang="ru-RU" i="1" dirty="0" smtClean="0"/>
              <a:t> </a:t>
            </a:r>
            <a:r>
              <a:rPr lang="ru-RU" i="1" dirty="0"/>
              <a:t>12 </a:t>
            </a:r>
            <a:r>
              <a:rPr lang="ru-RU" i="1" dirty="0" smtClean="0"/>
              <a:t>проб </a:t>
            </a:r>
            <a:r>
              <a:rPr lang="ru-RU" i="1" dirty="0" err="1" smtClean="0"/>
              <a:t>розміром</a:t>
            </a:r>
            <a:r>
              <a:rPr lang="ru-RU" i="1" dirty="0" smtClean="0"/>
              <a:t>  50</a:t>
            </a:r>
            <a:r>
              <a:rPr lang="en-US" i="1" dirty="0" smtClean="0"/>
              <a:t>x50x10</a:t>
            </a:r>
            <a:r>
              <a:rPr lang="uk-UA" i="1" dirty="0" smtClean="0"/>
              <a:t> </a:t>
            </a:r>
            <a:r>
              <a:rPr lang="ru-RU" i="1" dirty="0" smtClean="0"/>
              <a:t>см </a:t>
            </a:r>
            <a:r>
              <a:rPr lang="ru-RU" i="1" dirty="0"/>
              <a:t>з </a:t>
            </a:r>
            <a:r>
              <a:rPr lang="ru-RU" i="1" dirty="0" err="1" smtClean="0"/>
              <a:t>пошаровим</a:t>
            </a:r>
            <a:r>
              <a:rPr lang="ru-RU" i="1" dirty="0" smtClean="0"/>
              <a:t> </a:t>
            </a:r>
            <a:r>
              <a:rPr lang="ru-RU" i="1" dirty="0" err="1" smtClean="0"/>
              <a:t>аналізом</a:t>
            </a:r>
            <a:r>
              <a:rPr lang="ru-RU" i="1" dirty="0" smtClean="0"/>
              <a:t> грунту за 5—6 </a:t>
            </a:r>
            <a:r>
              <a:rPr lang="ru-RU" i="1" dirty="0" err="1"/>
              <a:t>днів</a:t>
            </a:r>
            <a:r>
              <a:rPr lang="ru-RU" i="1" dirty="0"/>
              <a:t> до </a:t>
            </a:r>
            <a:r>
              <a:rPr lang="ru-RU" i="1" dirty="0" err="1"/>
              <a:t>сівби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1205992652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dirty="0" err="1"/>
              <a:t>Заселені</a:t>
            </a:r>
            <a:r>
              <a:rPr lang="ru-RU" dirty="0"/>
              <a:t> </a:t>
            </a:r>
            <a:r>
              <a:rPr lang="ru-RU" dirty="0" err="1" smtClean="0"/>
              <a:t>площі</a:t>
            </a:r>
            <a:r>
              <a:rPr lang="ru-RU" dirty="0" smtClean="0"/>
              <a:t> (%), </a:t>
            </a:r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(</a:t>
            </a:r>
            <a:r>
              <a:rPr lang="ru-RU" dirty="0" err="1" smtClean="0"/>
              <a:t>екз</a:t>
            </a:r>
            <a:r>
              <a:rPr lang="ru-RU" dirty="0" smtClean="0"/>
              <a:t>/м2), К3</a:t>
            </a:r>
            <a:r>
              <a:rPr lang="ru-RU" dirty="0"/>
              <a:t>, </a:t>
            </a:r>
            <a:r>
              <a:rPr lang="ru-RU" dirty="0" err="1" smtClean="0"/>
              <a:t>площі</a:t>
            </a:r>
            <a:r>
              <a:rPr lang="ru-RU" dirty="0" smtClean="0"/>
              <a:t> </a:t>
            </a:r>
            <a:r>
              <a:rPr lang="ru-RU" dirty="0" err="1" smtClean="0"/>
              <a:t>посівів</a:t>
            </a:r>
            <a:r>
              <a:rPr lang="ru-RU" dirty="0"/>
              <a:t>, </a:t>
            </a:r>
            <a:r>
              <a:rPr lang="ru-RU" dirty="0" err="1" smtClean="0"/>
              <a:t>що</a:t>
            </a:r>
            <a:r>
              <a:rPr lang="ru-RU" dirty="0" smtClean="0"/>
              <a:t> </a:t>
            </a:r>
            <a:r>
              <a:rPr lang="ru-RU" dirty="0" err="1" smtClean="0"/>
              <a:t>підлягають</a:t>
            </a:r>
            <a:r>
              <a:rPr lang="ru-RU" dirty="0" smtClean="0"/>
              <a:t> </a:t>
            </a:r>
            <a:r>
              <a:rPr lang="ru-RU" dirty="0" err="1" smtClean="0"/>
              <a:t>хімічному</a:t>
            </a:r>
            <a:r>
              <a:rPr lang="ru-RU" dirty="0" smtClean="0"/>
              <a:t> </a:t>
            </a:r>
            <a:r>
              <a:rPr lang="ru-RU" dirty="0" err="1" smtClean="0"/>
              <a:t>захисту</a:t>
            </a:r>
            <a:r>
              <a:rPr lang="ru-RU" dirty="0" smtClean="0"/>
              <a:t>)</a:t>
            </a:r>
          </a:p>
          <a:p>
            <a:pPr marL="0" indent="0">
              <a:buNone/>
            </a:pPr>
            <a:r>
              <a:rPr lang="ru-RU" dirty="0" err="1" smtClean="0">
                <a:solidFill>
                  <a:srgbClr val="FF0000"/>
                </a:solidFill>
              </a:rPr>
              <a:t>Гідротермічний</a:t>
            </a:r>
            <a:r>
              <a:rPr lang="ru-RU" dirty="0" smtClean="0">
                <a:solidFill>
                  <a:srgbClr val="FF0000"/>
                </a:solidFill>
              </a:rPr>
              <a:t> режим </a:t>
            </a:r>
            <a:r>
              <a:rPr lang="ru-RU" dirty="0" err="1" smtClean="0">
                <a:solidFill>
                  <a:srgbClr val="FF0000"/>
                </a:solidFill>
              </a:rPr>
              <a:t>періоду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відродження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гусениць</a:t>
            </a:r>
            <a:r>
              <a:rPr lang="ru-RU" dirty="0" smtClean="0">
                <a:solidFill>
                  <a:srgbClr val="FF0000"/>
                </a:solidFill>
              </a:rPr>
              <a:t>. </a:t>
            </a:r>
          </a:p>
          <a:p>
            <a:pPr marL="0" indent="0">
              <a:buNone/>
            </a:pPr>
            <a:r>
              <a:rPr lang="ru-RU" dirty="0" smtClean="0">
                <a:solidFill>
                  <a:srgbClr val="FF0000"/>
                </a:solidFill>
              </a:rPr>
              <a:t>При </a:t>
            </a:r>
            <a:r>
              <a:rPr lang="ru-RU" dirty="0">
                <a:solidFill>
                  <a:srgbClr val="FF0000"/>
                </a:solidFill>
              </a:rPr>
              <a:t>К3 &lt;</a:t>
            </a:r>
            <a:r>
              <a:rPr lang="ru-RU" dirty="0" smtClean="0">
                <a:solidFill>
                  <a:srgbClr val="FF0000"/>
                </a:solidFill>
              </a:rPr>
              <a:t>0,4 — </a:t>
            </a:r>
            <a:r>
              <a:rPr lang="ru-RU" dirty="0" err="1">
                <a:solidFill>
                  <a:srgbClr val="FF0000"/>
                </a:solidFill>
              </a:rPr>
              <a:t>слабка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заселеність</a:t>
            </a:r>
            <a:r>
              <a:rPr lang="ru-RU" dirty="0" smtClean="0">
                <a:solidFill>
                  <a:srgbClr val="FF0000"/>
                </a:solidFill>
              </a:rPr>
              <a:t>, К3= 0,41—0,7 —</a:t>
            </a:r>
            <a:r>
              <a:rPr lang="ru-RU" dirty="0" err="1" smtClean="0">
                <a:solidFill>
                  <a:srgbClr val="FF0000"/>
                </a:solidFill>
              </a:rPr>
              <a:t>середня</a:t>
            </a:r>
            <a:r>
              <a:rPr lang="ru-RU" dirty="0" smtClean="0">
                <a:solidFill>
                  <a:srgbClr val="FF0000"/>
                </a:solidFill>
              </a:rPr>
              <a:t>; &gt;</a:t>
            </a:r>
            <a:r>
              <a:rPr lang="ru-RU" dirty="0">
                <a:solidFill>
                  <a:srgbClr val="FF0000"/>
                </a:solidFill>
              </a:rPr>
              <a:t>0,71 — </a:t>
            </a:r>
            <a:r>
              <a:rPr lang="ru-RU" dirty="0" smtClean="0">
                <a:solidFill>
                  <a:srgbClr val="FF0000"/>
                </a:solidFill>
              </a:rPr>
              <a:t>сильна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3409934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Вересень</a:t>
            </a:r>
            <a:r>
              <a:rPr lang="ru-RU" dirty="0" smtClean="0"/>
              <a:t> ІІІ </a:t>
            </a:r>
            <a:r>
              <a:rPr lang="ru-RU" dirty="0"/>
              <a:t>дек. </a:t>
            </a:r>
            <a:r>
              <a:rPr lang="ru-RU" dirty="0" smtClean="0"/>
              <a:t>- </a:t>
            </a:r>
            <a:r>
              <a:rPr lang="ru-RU" dirty="0" err="1" smtClean="0"/>
              <a:t>жовтень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dirty="0" err="1" smtClean="0"/>
              <a:t>Визначення</a:t>
            </a:r>
            <a:r>
              <a:rPr lang="ru-RU" dirty="0" smtClean="0"/>
              <a:t> запасу </a:t>
            </a:r>
            <a:r>
              <a:rPr lang="ru-RU" dirty="0" err="1" smtClean="0"/>
              <a:t>гусениць</a:t>
            </a:r>
            <a:r>
              <a:rPr lang="ru-RU" dirty="0" smtClean="0"/>
              <a:t>, </a:t>
            </a:r>
            <a:r>
              <a:rPr lang="ru-RU" dirty="0" err="1" smtClean="0"/>
              <a:t>що</a:t>
            </a:r>
            <a:r>
              <a:rPr lang="ru-RU" dirty="0" smtClean="0"/>
              <a:t> </a:t>
            </a:r>
            <a:r>
              <a:rPr lang="ru-RU" dirty="0" err="1" smtClean="0"/>
              <a:t>йдуть</a:t>
            </a:r>
            <a:r>
              <a:rPr lang="ru-RU" dirty="0" smtClean="0"/>
              <a:t> </a:t>
            </a:r>
            <a:r>
              <a:rPr lang="ru-RU" dirty="0"/>
              <a:t>у </a:t>
            </a:r>
            <a:r>
              <a:rPr lang="ru-RU" dirty="0" smtClean="0"/>
              <a:t>зиму, стан </a:t>
            </a:r>
            <a:r>
              <a:rPr lang="ru-RU" dirty="0" err="1" smtClean="0"/>
              <a:t>популяції</a:t>
            </a:r>
            <a:r>
              <a:rPr lang="ru-RU" dirty="0"/>
              <a:t>, </a:t>
            </a:r>
            <a:r>
              <a:rPr lang="ru-RU" dirty="0" err="1" smtClean="0"/>
              <a:t>ушкодженість</a:t>
            </a:r>
            <a:r>
              <a:rPr lang="ru-RU" dirty="0" smtClean="0"/>
              <a:t> </a:t>
            </a:r>
            <a:r>
              <a:rPr lang="ru-RU" dirty="0" err="1" smtClean="0"/>
              <a:t>рослин</a:t>
            </a:r>
            <a:r>
              <a:rPr lang="ru-RU" dirty="0" smtClean="0"/>
              <a:t>. </a:t>
            </a:r>
          </a:p>
          <a:p>
            <a:pPr marL="0" indent="0">
              <a:buNone/>
            </a:pPr>
            <a:r>
              <a:rPr lang="ru-RU" dirty="0" err="1" smtClean="0"/>
              <a:t>Усі</a:t>
            </a:r>
            <a:r>
              <a:rPr lang="ru-RU" dirty="0" smtClean="0"/>
              <a:t> </a:t>
            </a:r>
            <a:r>
              <a:rPr lang="ru-RU" dirty="0" err="1" smtClean="0"/>
              <a:t>посіви</a:t>
            </a:r>
            <a:r>
              <a:rPr lang="ru-RU" dirty="0" smtClean="0"/>
              <a:t> </a:t>
            </a:r>
            <a:r>
              <a:rPr lang="ru-RU" dirty="0" err="1" smtClean="0"/>
              <a:t>озимих</a:t>
            </a:r>
            <a:r>
              <a:rPr lang="ru-RU" dirty="0" smtClean="0"/>
              <a:t> </a:t>
            </a:r>
            <a:r>
              <a:rPr lang="ru-RU" dirty="0" err="1" smtClean="0"/>
              <a:t>злакових</a:t>
            </a:r>
            <a:r>
              <a:rPr lang="ru-RU" dirty="0" smtClean="0"/>
              <a:t> культур.</a:t>
            </a:r>
          </a:p>
          <a:p>
            <a:pPr marL="0" indent="0">
              <a:buNone/>
            </a:pPr>
            <a:r>
              <a:rPr lang="ru-RU" i="1" dirty="0" err="1" smtClean="0"/>
              <a:t>Грунтові</a:t>
            </a:r>
            <a:r>
              <a:rPr lang="ru-RU" i="1" dirty="0" smtClean="0"/>
              <a:t> </a:t>
            </a:r>
            <a:r>
              <a:rPr lang="ru-RU" i="1" dirty="0" err="1" smtClean="0"/>
              <a:t>розкопки</a:t>
            </a:r>
            <a:r>
              <a:rPr lang="ru-RU" i="1" dirty="0" smtClean="0"/>
              <a:t>.  </a:t>
            </a:r>
            <a:r>
              <a:rPr lang="ru-RU" i="1" dirty="0" err="1" smtClean="0"/>
              <a:t>Після</a:t>
            </a:r>
            <a:r>
              <a:rPr lang="ru-RU" i="1" dirty="0" smtClean="0"/>
              <a:t> </a:t>
            </a:r>
            <a:r>
              <a:rPr lang="ru-RU" i="1" dirty="0" err="1" smtClean="0"/>
              <a:t>припинення</a:t>
            </a:r>
            <a:r>
              <a:rPr lang="ru-RU" i="1" dirty="0" smtClean="0"/>
              <a:t> </a:t>
            </a:r>
            <a:r>
              <a:rPr lang="ru-RU" i="1" dirty="0" err="1" smtClean="0"/>
              <a:t>вегетації</a:t>
            </a:r>
            <a:r>
              <a:rPr lang="ru-RU" i="1" dirty="0" smtClean="0"/>
              <a:t> </a:t>
            </a:r>
            <a:r>
              <a:rPr lang="ru-RU" i="1" dirty="0" err="1" smtClean="0"/>
              <a:t>озимих</a:t>
            </a:r>
            <a:r>
              <a:rPr lang="ru-RU" i="1" dirty="0" smtClean="0"/>
              <a:t> культур </a:t>
            </a:r>
            <a:r>
              <a:rPr lang="ru-RU" i="1" dirty="0"/>
              <a:t>(</a:t>
            </a:r>
            <a:r>
              <a:rPr lang="ru-RU" i="1" dirty="0" err="1" smtClean="0"/>
              <a:t>перехід</a:t>
            </a:r>
            <a:r>
              <a:rPr lang="ru-RU" i="1" dirty="0" smtClean="0"/>
              <a:t> </a:t>
            </a:r>
            <a:r>
              <a:rPr lang="ru-RU" i="1" dirty="0" err="1" smtClean="0"/>
              <a:t>середньодобової</a:t>
            </a:r>
            <a:r>
              <a:rPr lang="ru-RU" i="1" dirty="0" smtClean="0"/>
              <a:t> </a:t>
            </a:r>
            <a:r>
              <a:rPr lang="ru-RU" i="1" dirty="0" err="1" smtClean="0"/>
              <a:t>температури</a:t>
            </a:r>
            <a:r>
              <a:rPr lang="ru-RU" i="1" dirty="0" smtClean="0"/>
              <a:t> </a:t>
            </a:r>
            <a:r>
              <a:rPr lang="ru-RU" i="1" dirty="0" err="1" smtClean="0"/>
              <a:t>повітря</a:t>
            </a:r>
            <a:r>
              <a:rPr lang="ru-RU" i="1" dirty="0" smtClean="0"/>
              <a:t> через </a:t>
            </a:r>
            <a:r>
              <a:rPr lang="ru-RU" i="1" dirty="0"/>
              <a:t>+5 °С</a:t>
            </a:r>
            <a:r>
              <a:rPr lang="ru-RU" i="1" dirty="0" smtClean="0"/>
              <a:t>).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співвідношення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за </a:t>
            </a:r>
            <a:r>
              <a:rPr lang="ru-RU" dirty="0" err="1" smtClean="0"/>
              <a:t>віком</a:t>
            </a:r>
            <a:r>
              <a:rPr lang="ru-RU" dirty="0" smtClean="0"/>
              <a:t> (%),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ушкоджені</a:t>
            </a:r>
            <a:r>
              <a:rPr lang="ru-RU" dirty="0" smtClean="0"/>
              <a:t> і </a:t>
            </a:r>
            <a:r>
              <a:rPr lang="ru-RU" dirty="0" err="1"/>
              <a:t>загиблі</a:t>
            </a:r>
            <a:r>
              <a:rPr lang="ru-RU" dirty="0"/>
              <a:t> </a:t>
            </a:r>
            <a:r>
              <a:rPr lang="ru-RU" dirty="0" smtClean="0"/>
              <a:t> </a:t>
            </a:r>
            <a:r>
              <a:rPr lang="ru-RU" dirty="0" err="1" smtClean="0"/>
              <a:t>рослини</a:t>
            </a:r>
            <a:r>
              <a:rPr lang="ru-RU" dirty="0" smtClean="0"/>
              <a:t> (%), </a:t>
            </a:r>
          </a:p>
          <a:p>
            <a:pPr>
              <a:buFont typeface="Wingdings" pitchFamily="2" charset="2"/>
              <a:buChar char="Ø"/>
            </a:pPr>
            <a:r>
              <a:rPr lang="ru-RU" dirty="0" smtClean="0"/>
              <a:t>прогноз </a:t>
            </a:r>
            <a:r>
              <a:rPr lang="ru-RU" dirty="0" err="1" smtClean="0"/>
              <a:t>розвитку</a:t>
            </a:r>
            <a:r>
              <a:rPr lang="ru-RU" dirty="0" smtClean="0"/>
              <a:t> </a:t>
            </a:r>
            <a:r>
              <a:rPr lang="ru-RU" dirty="0" err="1" smtClean="0"/>
              <a:t>підгризаючих</a:t>
            </a:r>
            <a:r>
              <a:rPr lang="ru-RU" dirty="0" smtClean="0"/>
              <a:t> совок у </a:t>
            </a:r>
            <a:r>
              <a:rPr lang="ru-RU" dirty="0" err="1" smtClean="0"/>
              <a:t>наступному</a:t>
            </a:r>
            <a:r>
              <a:rPr lang="ru-RU" dirty="0" smtClean="0"/>
              <a:t> </a:t>
            </a:r>
            <a:r>
              <a:rPr lang="ru-RU" dirty="0" err="1" smtClean="0"/>
              <a:t>вегетаційному</a:t>
            </a:r>
            <a:r>
              <a:rPr lang="ru-RU" dirty="0" smtClean="0"/>
              <a:t> </a:t>
            </a:r>
            <a:r>
              <a:rPr lang="ru-RU" dirty="0" err="1" smtClean="0"/>
              <a:t>періоді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3379428934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ru-RU" dirty="0" smtClean="0">
                <a:solidFill>
                  <a:srgbClr val="FF0000"/>
                </a:solidFill>
              </a:rPr>
              <a:t>Строки </a:t>
            </a:r>
            <a:r>
              <a:rPr lang="ru-RU" dirty="0" err="1" smtClean="0">
                <a:solidFill>
                  <a:srgbClr val="FF0000"/>
                </a:solidFill>
              </a:rPr>
              <a:t>з’явлення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сходів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озимини</a:t>
            </a:r>
            <a:r>
              <a:rPr lang="ru-RU" dirty="0">
                <a:solidFill>
                  <a:srgbClr val="FF0000"/>
                </a:solidFill>
              </a:rPr>
              <a:t>, </a:t>
            </a:r>
            <a:r>
              <a:rPr lang="ru-RU" dirty="0" smtClean="0">
                <a:solidFill>
                  <a:srgbClr val="FF0000"/>
                </a:solidFill>
              </a:rPr>
              <a:t>стан </a:t>
            </a:r>
            <a:r>
              <a:rPr lang="ru-RU" dirty="0" err="1" smtClean="0">
                <a:solidFill>
                  <a:srgbClr val="FF0000"/>
                </a:solidFill>
              </a:rPr>
              <a:t>рослин</a:t>
            </a:r>
            <a:r>
              <a:rPr lang="ru-RU" dirty="0">
                <a:solidFill>
                  <a:srgbClr val="FF0000"/>
                </a:solidFill>
              </a:rPr>
              <a:t>. </a:t>
            </a:r>
            <a:r>
              <a:rPr lang="ru-RU" dirty="0" smtClean="0">
                <a:solidFill>
                  <a:srgbClr val="FF0000"/>
                </a:solidFill>
              </a:rPr>
              <a:t>Погода з ГТК 0,7—1,0 </a:t>
            </a:r>
            <a:r>
              <a:rPr lang="ru-RU" dirty="0" err="1" smtClean="0">
                <a:solidFill>
                  <a:srgbClr val="FF0000"/>
                </a:solidFill>
              </a:rPr>
              <a:t>сприяє</a:t>
            </a:r>
            <a:r>
              <a:rPr lang="ru-RU" dirty="0" smtClean="0">
                <a:solidFill>
                  <a:srgbClr val="FF0000"/>
                </a:solidFill>
              </a:rPr>
              <a:t>, а </a:t>
            </a:r>
            <a:r>
              <a:rPr lang="ru-RU" dirty="0">
                <a:solidFill>
                  <a:srgbClr val="FF0000"/>
                </a:solidFill>
              </a:rPr>
              <a:t>з </a:t>
            </a:r>
            <a:r>
              <a:rPr lang="ru-RU" dirty="0" smtClean="0">
                <a:solidFill>
                  <a:srgbClr val="FF0000"/>
                </a:solidFill>
              </a:rPr>
              <a:t>ГТК &lt;0,5 </a:t>
            </a:r>
            <a:r>
              <a:rPr lang="ru-RU" dirty="0">
                <a:solidFill>
                  <a:srgbClr val="FF0000"/>
                </a:solidFill>
              </a:rPr>
              <a:t>і &gt;</a:t>
            </a:r>
            <a:r>
              <a:rPr lang="ru-RU" dirty="0" smtClean="0">
                <a:solidFill>
                  <a:srgbClr val="FF0000"/>
                </a:solidFill>
              </a:rPr>
              <a:t>1,5 </a:t>
            </a:r>
            <a:r>
              <a:rPr lang="ru-RU" dirty="0" err="1" smtClean="0">
                <a:solidFill>
                  <a:srgbClr val="FF0000"/>
                </a:solidFill>
              </a:rPr>
              <a:t>пригнічує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розвиток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гусениць</a:t>
            </a:r>
            <a:r>
              <a:rPr lang="ru-RU" dirty="0" smtClean="0">
                <a:solidFill>
                  <a:srgbClr val="FF0000"/>
                </a:solidFill>
              </a:rPr>
              <a:t>.</a:t>
            </a:r>
          </a:p>
          <a:p>
            <a:pPr marL="0" indent="0">
              <a:buNone/>
            </a:pP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5161142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</p:spPr>
        <p:txBody>
          <a:bodyPr>
            <a:normAutofit/>
          </a:bodyPr>
          <a:lstStyle/>
          <a:p>
            <a:r>
              <a:rPr lang="ru-RU" dirty="0" err="1" smtClean="0"/>
              <a:t>Квітень</a:t>
            </a:r>
            <a:r>
              <a:rPr lang="ru-RU" dirty="0" smtClean="0"/>
              <a:t> І </a:t>
            </a:r>
            <a:r>
              <a:rPr lang="ru-RU" dirty="0"/>
              <a:t>дек.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Font typeface="Wingdings" pitchFamily="2" charset="2"/>
              <a:buChar char="q"/>
            </a:pPr>
            <a:r>
              <a:rPr lang="ru-RU" dirty="0" err="1" smtClean="0"/>
              <a:t>Уточнення</a:t>
            </a:r>
            <a:r>
              <a:rPr lang="ru-RU" dirty="0" smtClean="0"/>
              <a:t> стану </a:t>
            </a:r>
            <a:r>
              <a:rPr lang="ru-RU" dirty="0" err="1" smtClean="0"/>
              <a:t>популяції</a:t>
            </a:r>
            <a:r>
              <a:rPr lang="ru-RU" dirty="0" smtClean="0"/>
              <a:t>, </a:t>
            </a:r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 smtClean="0"/>
              <a:t>обсягів</a:t>
            </a:r>
            <a:r>
              <a:rPr lang="ru-RU" dirty="0" smtClean="0"/>
              <a:t> </a:t>
            </a:r>
            <a:r>
              <a:rPr lang="ru-RU" dirty="0" err="1" smtClean="0"/>
              <a:t>проведення</a:t>
            </a:r>
            <a:r>
              <a:rPr lang="ru-RU" dirty="0" smtClean="0"/>
              <a:t> </a:t>
            </a:r>
            <a:r>
              <a:rPr lang="ru-RU" dirty="0" err="1" smtClean="0"/>
              <a:t>хімічного</a:t>
            </a:r>
            <a:r>
              <a:rPr lang="ru-RU" dirty="0" smtClean="0"/>
              <a:t> </a:t>
            </a:r>
            <a:r>
              <a:rPr lang="ru-RU" dirty="0" err="1" smtClean="0"/>
              <a:t>захисту</a:t>
            </a:r>
            <a:r>
              <a:rPr lang="ru-RU" dirty="0" smtClean="0"/>
              <a:t> </a:t>
            </a:r>
            <a:r>
              <a:rPr lang="ru-RU" dirty="0" err="1" smtClean="0"/>
              <a:t>посівів</a:t>
            </a:r>
            <a:r>
              <a:rPr lang="ru-RU" dirty="0" smtClean="0"/>
              <a:t> </a:t>
            </a:r>
            <a:r>
              <a:rPr lang="ru-RU" dirty="0" err="1" smtClean="0"/>
              <a:t>озимих</a:t>
            </a:r>
            <a:r>
              <a:rPr lang="ru-RU" dirty="0" smtClean="0"/>
              <a:t> </a:t>
            </a:r>
            <a:r>
              <a:rPr lang="ru-RU" dirty="0" err="1" smtClean="0"/>
              <a:t>навесні</a:t>
            </a:r>
            <a:r>
              <a:rPr lang="ru-RU" dirty="0"/>
              <a:t>. </a:t>
            </a:r>
            <a:endParaRPr lang="ru-RU" dirty="0" smtClean="0"/>
          </a:p>
          <a:p>
            <a:pPr>
              <a:buFont typeface="Wingdings" pitchFamily="2" charset="2"/>
              <a:buChar char="q"/>
            </a:pPr>
            <a:r>
              <a:rPr lang="ru-RU" dirty="0" err="1" smtClean="0"/>
              <a:t>Збір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для </a:t>
            </a:r>
            <a:r>
              <a:rPr lang="ru-RU" dirty="0" err="1" smtClean="0"/>
              <a:t>подальших</a:t>
            </a:r>
            <a:r>
              <a:rPr lang="ru-RU" dirty="0" smtClean="0"/>
              <a:t> </a:t>
            </a:r>
            <a:r>
              <a:rPr lang="ru-RU" dirty="0" err="1" smtClean="0"/>
              <a:t>фенологічних</a:t>
            </a:r>
            <a:r>
              <a:rPr lang="ru-RU" dirty="0" smtClean="0"/>
              <a:t> </a:t>
            </a:r>
            <a:r>
              <a:rPr lang="ru-RU" dirty="0" err="1" smtClean="0"/>
              <a:t>спостережень</a:t>
            </a:r>
            <a:r>
              <a:rPr lang="ru-RU" dirty="0" smtClean="0"/>
              <a:t>. </a:t>
            </a:r>
          </a:p>
          <a:p>
            <a:pPr>
              <a:buFont typeface="Wingdings" pitchFamily="2" charset="2"/>
              <a:buChar char="q"/>
            </a:pPr>
            <a:r>
              <a:rPr lang="ru-RU" dirty="0" err="1" smtClean="0"/>
              <a:t>Осередки</a:t>
            </a:r>
            <a:r>
              <a:rPr lang="ru-RU" dirty="0" smtClean="0"/>
              <a:t> </a:t>
            </a:r>
            <a:r>
              <a:rPr lang="ru-RU" dirty="0" err="1" smtClean="0"/>
              <a:t>шкідника</a:t>
            </a:r>
            <a:endParaRPr lang="ru-RU" dirty="0" smtClean="0"/>
          </a:p>
          <a:p>
            <a:pPr marL="0" indent="0" algn="just">
              <a:buNone/>
            </a:pPr>
            <a:r>
              <a:rPr lang="ru-RU" i="1" dirty="0" err="1" smtClean="0"/>
              <a:t>Грунтові</a:t>
            </a:r>
            <a:r>
              <a:rPr lang="ru-RU" i="1" dirty="0" smtClean="0"/>
              <a:t> </a:t>
            </a:r>
            <a:r>
              <a:rPr lang="ru-RU" i="1" dirty="0" err="1" smtClean="0"/>
              <a:t>розкопки</a:t>
            </a:r>
            <a:r>
              <a:rPr lang="ru-RU" i="1" dirty="0" smtClean="0"/>
              <a:t>. </a:t>
            </a:r>
            <a:r>
              <a:rPr lang="ru-RU" i="1" dirty="0" err="1" smtClean="0"/>
              <a:t>Обліки</a:t>
            </a:r>
            <a:r>
              <a:rPr lang="ru-RU" i="1" dirty="0" smtClean="0"/>
              <a:t> </a:t>
            </a:r>
            <a:r>
              <a:rPr lang="ru-RU" i="1" dirty="0" err="1" smtClean="0"/>
              <a:t>проводять</a:t>
            </a:r>
            <a:r>
              <a:rPr lang="ru-RU" i="1" dirty="0" smtClean="0"/>
              <a:t> на </a:t>
            </a:r>
            <a:r>
              <a:rPr lang="ru-RU" i="1" dirty="0"/>
              <a:t>полях з </a:t>
            </a:r>
            <a:r>
              <a:rPr lang="ru-RU" i="1" dirty="0" err="1" smtClean="0"/>
              <a:t>найбільшою</a:t>
            </a:r>
            <a:r>
              <a:rPr lang="ru-RU" i="1" dirty="0" smtClean="0"/>
              <a:t> </a:t>
            </a:r>
            <a:r>
              <a:rPr lang="ru-RU" i="1" dirty="0" err="1" smtClean="0"/>
              <a:t>чисельністю</a:t>
            </a:r>
            <a:r>
              <a:rPr lang="ru-RU" i="1" dirty="0" smtClean="0"/>
              <a:t> </a:t>
            </a:r>
            <a:r>
              <a:rPr lang="ru-RU" i="1" dirty="0" err="1" smtClean="0"/>
              <a:t>шкідників</a:t>
            </a:r>
            <a:r>
              <a:rPr lang="ru-RU" i="1" dirty="0" smtClean="0"/>
              <a:t> </a:t>
            </a:r>
            <a:r>
              <a:rPr lang="ru-RU" i="1" dirty="0" err="1" smtClean="0"/>
              <a:t>після</a:t>
            </a:r>
            <a:r>
              <a:rPr lang="ru-RU" i="1" dirty="0" smtClean="0"/>
              <a:t> </a:t>
            </a:r>
            <a:r>
              <a:rPr lang="ru-RU" i="1" dirty="0" err="1" smtClean="0"/>
              <a:t>дати</a:t>
            </a:r>
            <a:r>
              <a:rPr lang="ru-RU" i="1" dirty="0" smtClean="0"/>
              <a:t> </a:t>
            </a:r>
            <a:r>
              <a:rPr lang="ru-RU" i="1" dirty="0"/>
              <a:t>переходу </a:t>
            </a:r>
            <a:r>
              <a:rPr lang="ru-RU" i="1" dirty="0" err="1" smtClean="0"/>
              <a:t>температури</a:t>
            </a:r>
            <a:r>
              <a:rPr lang="ru-RU" i="1" dirty="0" smtClean="0"/>
              <a:t> грунту через </a:t>
            </a:r>
            <a:r>
              <a:rPr lang="ru-RU" i="1" dirty="0"/>
              <a:t>+10°С. </a:t>
            </a:r>
            <a:r>
              <a:rPr lang="ru-RU" i="1" dirty="0" err="1" smtClean="0"/>
              <a:t>Порівнюють</a:t>
            </a:r>
            <a:r>
              <a:rPr lang="ru-RU" i="1" dirty="0" smtClean="0"/>
              <a:t> </a:t>
            </a:r>
            <a:r>
              <a:rPr lang="ru-RU" i="1" dirty="0" err="1" smtClean="0"/>
              <a:t>отримані</a:t>
            </a:r>
            <a:r>
              <a:rPr lang="ru-RU" i="1" dirty="0" smtClean="0"/>
              <a:t> </a:t>
            </a:r>
            <a:r>
              <a:rPr lang="ru-RU" i="1" dirty="0" err="1" smtClean="0"/>
              <a:t>дані</a:t>
            </a:r>
            <a:r>
              <a:rPr lang="ru-RU" i="1" dirty="0" smtClean="0"/>
              <a:t> </a:t>
            </a:r>
            <a:r>
              <a:rPr lang="ru-RU" i="1" dirty="0"/>
              <a:t>з </a:t>
            </a:r>
            <a:r>
              <a:rPr lang="ru-RU" i="1" dirty="0" err="1" smtClean="0"/>
              <a:t>аналогічними</a:t>
            </a:r>
            <a:r>
              <a:rPr lang="ru-RU" i="1" dirty="0" smtClean="0"/>
              <a:t> </a:t>
            </a:r>
            <a:r>
              <a:rPr lang="ru-RU" i="1" dirty="0" err="1" smtClean="0"/>
              <a:t>даними</a:t>
            </a:r>
            <a:r>
              <a:rPr lang="ru-RU" i="1" dirty="0" smtClean="0"/>
              <a:t> </a:t>
            </a:r>
            <a:r>
              <a:rPr lang="ru-RU" i="1" dirty="0"/>
              <a:t>за </a:t>
            </a:r>
            <a:r>
              <a:rPr lang="ru-RU" i="1" dirty="0" err="1" smtClean="0"/>
              <a:t>осінній</a:t>
            </a:r>
            <a:r>
              <a:rPr lang="ru-RU" i="1" dirty="0" smtClean="0"/>
              <a:t> </a:t>
            </a:r>
            <a:r>
              <a:rPr lang="ru-RU" i="1" dirty="0" err="1" smtClean="0"/>
              <a:t>період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25242952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визначають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ru-RU" dirty="0" err="1" smtClean="0"/>
              <a:t>заселені</a:t>
            </a:r>
            <a:r>
              <a:rPr lang="ru-RU" dirty="0" smtClean="0"/>
              <a:t> </a:t>
            </a:r>
            <a:r>
              <a:rPr lang="ru-RU" dirty="0" err="1" smtClean="0"/>
              <a:t>площі</a:t>
            </a:r>
            <a:r>
              <a:rPr lang="ru-RU" dirty="0" smtClean="0"/>
              <a:t> </a:t>
            </a:r>
            <a:r>
              <a:rPr lang="ru-RU" dirty="0"/>
              <a:t>(га</a:t>
            </a:r>
            <a:r>
              <a:rPr lang="ru-RU" dirty="0" smtClean="0"/>
              <a:t>, %), 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 smtClean="0"/>
              <a:t>колоній</a:t>
            </a:r>
            <a:r>
              <a:rPr lang="ru-RU" dirty="0" smtClean="0"/>
              <a:t> і </a:t>
            </a:r>
            <a:r>
              <a:rPr lang="ru-RU" dirty="0" err="1" smtClean="0"/>
              <a:t>нір</a:t>
            </a:r>
            <a:r>
              <a:rPr lang="ru-RU" dirty="0" smtClean="0"/>
              <a:t> (</a:t>
            </a:r>
            <a:r>
              <a:rPr lang="ru-RU" dirty="0" err="1" smtClean="0"/>
              <a:t>загальна</a:t>
            </a:r>
            <a:r>
              <a:rPr lang="ru-RU" dirty="0" smtClean="0"/>
              <a:t> </a:t>
            </a:r>
            <a:r>
              <a:rPr lang="ru-RU" dirty="0" err="1" smtClean="0"/>
              <a:t>кількість</a:t>
            </a:r>
            <a:r>
              <a:rPr lang="ru-RU" dirty="0" smtClean="0"/>
              <a:t> і </a:t>
            </a:r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 err="1" smtClean="0"/>
              <a:t>жилих</a:t>
            </a:r>
            <a:r>
              <a:rPr lang="ru-RU" dirty="0"/>
              <a:t>, </a:t>
            </a:r>
            <a:r>
              <a:rPr lang="ru-RU" dirty="0" smtClean="0"/>
              <a:t>%), 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коефіцієнт</a:t>
            </a:r>
            <a:r>
              <a:rPr lang="ru-RU" dirty="0" smtClean="0"/>
              <a:t> </a:t>
            </a:r>
            <a:r>
              <a:rPr lang="ru-RU" dirty="0" err="1" smtClean="0"/>
              <a:t>заселеності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76961614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88640"/>
            <a:ext cx="8229600" cy="4525963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ru-RU" dirty="0" err="1"/>
              <a:t>Загибель</a:t>
            </a:r>
            <a:r>
              <a:rPr lang="ru-RU" dirty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(%), у </a:t>
            </a:r>
            <a:r>
              <a:rPr lang="ru-RU" dirty="0" err="1" smtClean="0"/>
              <a:t>т.ч</a:t>
            </a:r>
            <a:r>
              <a:rPr lang="ru-RU" dirty="0"/>
              <a:t>.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smtClean="0"/>
              <a:t>хвороб, </a:t>
            </a:r>
            <a:r>
              <a:rPr lang="ru-RU" dirty="0" err="1" smtClean="0"/>
              <a:t>паразитів</a:t>
            </a:r>
            <a:r>
              <a:rPr lang="ru-RU" dirty="0" smtClean="0"/>
              <a:t>, </a:t>
            </a:r>
            <a:r>
              <a:rPr lang="ru-RU" dirty="0" err="1" smtClean="0"/>
              <a:t>низької</a:t>
            </a:r>
            <a:r>
              <a:rPr lang="ru-RU" dirty="0" smtClean="0"/>
              <a:t> </a:t>
            </a:r>
            <a:r>
              <a:rPr lang="ru-RU" dirty="0" err="1" smtClean="0"/>
              <a:t>температури</a:t>
            </a:r>
            <a:r>
              <a:rPr lang="ru-RU" dirty="0" smtClean="0"/>
              <a:t>. </a:t>
            </a:r>
          </a:p>
          <a:p>
            <a:pPr>
              <a:buFont typeface="Wingdings" pitchFamily="2" charset="2"/>
              <a:buChar char="Ø"/>
            </a:pPr>
            <a:r>
              <a:rPr lang="ru-RU" dirty="0" smtClean="0"/>
              <a:t>Строки </a:t>
            </a:r>
            <a:r>
              <a:rPr lang="ru-RU" dirty="0" err="1" smtClean="0"/>
              <a:t>відновлення</a:t>
            </a:r>
            <a:r>
              <a:rPr lang="ru-RU" dirty="0" smtClean="0"/>
              <a:t> </a:t>
            </a:r>
            <a:r>
              <a:rPr lang="ru-RU" dirty="0" err="1" smtClean="0"/>
              <a:t>живлення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,</a:t>
            </a:r>
          </a:p>
          <a:p>
            <a:pPr>
              <a:buFont typeface="Wingdings" pitchFamily="2" charset="2"/>
              <a:buChar char="Ø"/>
            </a:pPr>
            <a:r>
              <a:rPr lang="ru-RU" dirty="0" smtClean="0"/>
              <a:t> ПЛОЩІ, </a:t>
            </a:r>
            <a:r>
              <a:rPr lang="ru-RU" dirty="0" err="1" smtClean="0"/>
              <a:t>які</a:t>
            </a:r>
            <a:r>
              <a:rPr lang="ru-RU" dirty="0" smtClean="0"/>
              <a:t> </a:t>
            </a:r>
            <a:r>
              <a:rPr lang="ru-RU" dirty="0" err="1" smtClean="0"/>
              <a:t>підлягають</a:t>
            </a:r>
            <a:r>
              <a:rPr lang="ru-RU" dirty="0" smtClean="0"/>
              <a:t> </a:t>
            </a:r>
            <a:r>
              <a:rPr lang="ru-RU" dirty="0" err="1" smtClean="0"/>
              <a:t>хімічному</a:t>
            </a:r>
            <a:r>
              <a:rPr lang="ru-RU" dirty="0" smtClean="0"/>
              <a:t> </a:t>
            </a:r>
            <a:r>
              <a:rPr lang="ru-RU" dirty="0" err="1" smtClean="0"/>
              <a:t>захисту</a:t>
            </a:r>
            <a:r>
              <a:rPr lang="ru-RU" dirty="0" smtClean="0"/>
              <a:t> (га</a:t>
            </a:r>
            <a:r>
              <a:rPr lang="ru-RU" dirty="0"/>
              <a:t>), </a:t>
            </a:r>
            <a:endParaRPr lang="ru-RU" dirty="0" smtClean="0"/>
          </a:p>
          <a:p>
            <a:pPr marL="0" indent="0">
              <a:buNone/>
            </a:pPr>
            <a:r>
              <a:rPr lang="ru-RU" i="1" dirty="0" err="1">
                <a:solidFill>
                  <a:srgbClr val="FF0000"/>
                </a:solidFill>
              </a:rPr>
              <a:t>Погодні</a:t>
            </a:r>
            <a:r>
              <a:rPr lang="ru-RU" i="1" dirty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умови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зимівлі</a:t>
            </a:r>
            <a:r>
              <a:rPr lang="ru-RU" i="1" dirty="0" smtClean="0">
                <a:solidFill>
                  <a:srgbClr val="FF0000"/>
                </a:solidFill>
              </a:rPr>
              <a:t>, прогноз погоди на </a:t>
            </a:r>
            <a:r>
              <a:rPr lang="ru-RU" i="1" dirty="0" err="1" smtClean="0">
                <a:solidFill>
                  <a:srgbClr val="FF0000"/>
                </a:solidFill>
              </a:rPr>
              <a:t>наступні</a:t>
            </a:r>
            <a:r>
              <a:rPr lang="ru-RU" i="1" dirty="0" smtClean="0">
                <a:solidFill>
                  <a:srgbClr val="FF0000"/>
                </a:solidFill>
              </a:rPr>
              <a:t> два </a:t>
            </a:r>
            <a:r>
              <a:rPr lang="ru-RU" i="1" dirty="0" err="1" smtClean="0">
                <a:solidFill>
                  <a:srgbClr val="FF0000"/>
                </a:solidFill>
              </a:rPr>
              <a:t>місяці</a:t>
            </a:r>
            <a:r>
              <a:rPr lang="ru-RU" i="1" dirty="0" smtClean="0">
                <a:solidFill>
                  <a:srgbClr val="FF0000"/>
                </a:solidFill>
              </a:rPr>
              <a:t> прогноз </a:t>
            </a:r>
            <a:r>
              <a:rPr lang="ru-RU" i="1" dirty="0" err="1" smtClean="0">
                <a:solidFill>
                  <a:srgbClr val="FF0000"/>
                </a:solidFill>
              </a:rPr>
              <a:t>розвитку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першого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покоління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5579612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Травень</a:t>
            </a:r>
            <a:r>
              <a:rPr lang="ru-RU" dirty="0" smtClean="0"/>
              <a:t> І—</a:t>
            </a:r>
            <a:r>
              <a:rPr lang="en-US" dirty="0"/>
              <a:t>II </a:t>
            </a:r>
            <a:r>
              <a:rPr lang="ru-RU" dirty="0"/>
              <a:t>дек.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dirty="0">
                <a:solidFill>
                  <a:srgbClr val="FF0000"/>
                </a:solidFill>
              </a:rPr>
              <a:t>Початок і </a:t>
            </a:r>
            <a:r>
              <a:rPr lang="ru-RU" dirty="0" err="1" smtClean="0">
                <a:solidFill>
                  <a:srgbClr val="FF0000"/>
                </a:solidFill>
              </a:rPr>
              <a:t>динаміка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лялькування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гусениць</a:t>
            </a:r>
            <a:endParaRPr lang="ru-RU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ru-RU" i="1" dirty="0" err="1"/>
              <a:t>Спостереження</a:t>
            </a:r>
            <a:r>
              <a:rPr lang="ru-RU" i="1" dirty="0"/>
              <a:t> </a:t>
            </a:r>
            <a:r>
              <a:rPr lang="ru-RU" i="1" dirty="0" smtClean="0"/>
              <a:t>в </a:t>
            </a:r>
            <a:r>
              <a:rPr lang="ru-RU" i="1" dirty="0" err="1" smtClean="0"/>
              <a:t>польових</a:t>
            </a:r>
            <a:r>
              <a:rPr lang="ru-RU" i="1" dirty="0" smtClean="0"/>
              <a:t> </a:t>
            </a:r>
            <a:r>
              <a:rPr lang="ru-RU" i="1" dirty="0" err="1" smtClean="0"/>
              <a:t>ізоляторах</a:t>
            </a:r>
            <a:r>
              <a:rPr lang="ru-RU" i="1" dirty="0" smtClean="0"/>
              <a:t> за </a:t>
            </a:r>
            <a:r>
              <a:rPr lang="ru-RU" i="1" dirty="0" err="1" smtClean="0"/>
              <a:t>гусеницями</a:t>
            </a:r>
            <a:r>
              <a:rPr lang="ru-RU" i="1" dirty="0" smtClean="0"/>
              <a:t>, 1 </a:t>
            </a:r>
            <a:r>
              <a:rPr lang="ru-RU" i="1" dirty="0"/>
              <a:t>раз на 5 </a:t>
            </a:r>
            <a:r>
              <a:rPr lang="ru-RU" i="1" dirty="0" err="1"/>
              <a:t>днів</a:t>
            </a:r>
            <a:r>
              <a:rPr lang="ru-RU" i="1" dirty="0"/>
              <a:t> (</a:t>
            </a:r>
            <a:r>
              <a:rPr lang="ru-RU" i="1" dirty="0" smtClean="0"/>
              <a:t>не </a:t>
            </a:r>
            <a:r>
              <a:rPr lang="ru-RU" i="1" dirty="0" err="1" smtClean="0"/>
              <a:t>менше</a:t>
            </a:r>
            <a:r>
              <a:rPr lang="ru-RU" i="1" dirty="0" smtClean="0"/>
              <a:t> </a:t>
            </a:r>
            <a:r>
              <a:rPr lang="ru-RU" i="1" dirty="0"/>
              <a:t>50 </a:t>
            </a:r>
            <a:r>
              <a:rPr lang="ru-RU" i="1" dirty="0" err="1"/>
              <a:t>гусениць</a:t>
            </a:r>
            <a:r>
              <a:rPr lang="ru-RU" i="1" dirty="0" smtClean="0"/>
              <a:t>)</a:t>
            </a:r>
          </a:p>
          <a:p>
            <a:r>
              <a:rPr lang="ru-RU" dirty="0" smtClean="0"/>
              <a:t>дата початку </a:t>
            </a:r>
            <a:r>
              <a:rPr lang="ru-RU" dirty="0" err="1" smtClean="0"/>
              <a:t>лялькування</a:t>
            </a:r>
            <a:r>
              <a:rPr lang="ru-RU" dirty="0" smtClean="0"/>
              <a:t>, </a:t>
            </a:r>
          </a:p>
          <a:p>
            <a:r>
              <a:rPr lang="ru-RU" dirty="0" err="1" smtClean="0"/>
              <a:t>Співвідношення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і </a:t>
            </a:r>
            <a:r>
              <a:rPr lang="ru-RU" dirty="0" err="1" smtClean="0"/>
              <a:t>лялечок</a:t>
            </a:r>
            <a:r>
              <a:rPr lang="ru-RU" dirty="0" smtClean="0"/>
              <a:t> (%)</a:t>
            </a:r>
          </a:p>
          <a:p>
            <a:pPr marL="0" indent="0">
              <a:buNone/>
            </a:pPr>
            <a:r>
              <a:rPr lang="ru-RU" dirty="0" err="1" smtClean="0"/>
              <a:t>Гідротермічний</a:t>
            </a:r>
            <a:r>
              <a:rPr lang="ru-RU" dirty="0" smtClean="0"/>
              <a:t> режим </a:t>
            </a:r>
            <a:r>
              <a:rPr lang="ru-RU" dirty="0" err="1" smtClean="0"/>
              <a:t>весняного</a:t>
            </a:r>
            <a:r>
              <a:rPr lang="ru-RU" dirty="0" smtClean="0"/>
              <a:t> </a:t>
            </a:r>
            <a:r>
              <a:rPr lang="ru-RU" dirty="0" err="1" smtClean="0"/>
              <a:t>періоду</a:t>
            </a:r>
            <a:r>
              <a:rPr lang="ru-RU" dirty="0" smtClean="0"/>
              <a:t>. </a:t>
            </a:r>
          </a:p>
          <a:p>
            <a:pPr marL="0" indent="0">
              <a:buNone/>
            </a:pPr>
            <a:r>
              <a:rPr lang="ru-RU" i="1" dirty="0" smtClean="0">
                <a:solidFill>
                  <a:srgbClr val="FF0000"/>
                </a:solidFill>
              </a:rPr>
              <a:t>За </a:t>
            </a:r>
            <a:r>
              <a:rPr lang="ru-RU" i="1" dirty="0" err="1" smtClean="0">
                <a:solidFill>
                  <a:srgbClr val="FF0000"/>
                </a:solidFill>
              </a:rPr>
              <a:t>температури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повітря</a:t>
            </a:r>
            <a:r>
              <a:rPr lang="ru-RU" i="1" dirty="0" smtClean="0">
                <a:solidFill>
                  <a:srgbClr val="FF0000"/>
                </a:solidFill>
              </a:rPr>
              <a:t> +22 </a:t>
            </a:r>
            <a:r>
              <a:rPr lang="ru-RU" i="1" dirty="0">
                <a:solidFill>
                  <a:srgbClr val="FF0000"/>
                </a:solidFill>
              </a:rPr>
              <a:t>°</a:t>
            </a:r>
            <a:r>
              <a:rPr lang="ru-RU" i="1" dirty="0" smtClean="0">
                <a:solidFill>
                  <a:srgbClr val="FF0000"/>
                </a:solidFill>
              </a:rPr>
              <a:t>С і </a:t>
            </a:r>
            <a:r>
              <a:rPr lang="ru-RU" i="1" dirty="0" err="1" smtClean="0">
                <a:solidFill>
                  <a:srgbClr val="FF0000"/>
                </a:solidFill>
              </a:rPr>
              <a:t>вологості</a:t>
            </a:r>
            <a:r>
              <a:rPr lang="ru-RU" i="1" dirty="0" smtClean="0">
                <a:solidFill>
                  <a:srgbClr val="FF0000"/>
                </a:solidFill>
              </a:rPr>
              <a:t>  75-80</a:t>
            </a:r>
            <a:r>
              <a:rPr lang="ru-RU" i="1" dirty="0">
                <a:solidFill>
                  <a:srgbClr val="FF0000"/>
                </a:solidFill>
              </a:rPr>
              <a:t>% </a:t>
            </a:r>
            <a:r>
              <a:rPr lang="ru-RU" i="1" dirty="0" smtClean="0">
                <a:solidFill>
                  <a:srgbClr val="FF0000"/>
                </a:solidFill>
              </a:rPr>
              <a:t> максимальна </a:t>
            </a:r>
            <a:r>
              <a:rPr lang="ru-RU" i="1" dirty="0" err="1" smtClean="0">
                <a:solidFill>
                  <a:srgbClr val="FF0000"/>
                </a:solidFill>
              </a:rPr>
              <a:t>плодючість</a:t>
            </a:r>
            <a:r>
              <a:rPr lang="ru-RU" i="1" dirty="0" smtClean="0">
                <a:solidFill>
                  <a:srgbClr val="FF0000"/>
                </a:solidFill>
              </a:rPr>
              <a:t> самок (1500-2000 </a:t>
            </a:r>
            <a:r>
              <a:rPr lang="ru-RU" i="1" dirty="0" err="1" smtClean="0">
                <a:solidFill>
                  <a:srgbClr val="FF0000"/>
                </a:solidFill>
              </a:rPr>
              <a:t>яєць</a:t>
            </a:r>
            <a:r>
              <a:rPr lang="ru-RU" i="1" dirty="0">
                <a:solidFill>
                  <a:srgbClr val="FF0000"/>
                </a:solidFill>
              </a:rPr>
              <a:t>). </a:t>
            </a:r>
            <a:r>
              <a:rPr lang="ru-RU" i="1" dirty="0" err="1" smtClean="0">
                <a:solidFill>
                  <a:srgbClr val="FF0000"/>
                </a:solidFill>
              </a:rPr>
              <a:t>Оптимальні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значення</a:t>
            </a:r>
            <a:r>
              <a:rPr lang="ru-RU" i="1" dirty="0" smtClean="0">
                <a:solidFill>
                  <a:srgbClr val="FF0000"/>
                </a:solidFill>
              </a:rPr>
              <a:t> ГТК — 1&gt;2-—1,5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0969725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err="1" smtClean="0"/>
              <a:t>Травень</a:t>
            </a:r>
            <a:r>
              <a:rPr lang="ru-RU" dirty="0" smtClean="0"/>
              <a:t> </a:t>
            </a:r>
            <a:r>
              <a:rPr lang="en-US" dirty="0" smtClean="0"/>
              <a:t>II—III </a:t>
            </a:r>
            <a:r>
              <a:rPr lang="ru-RU" dirty="0"/>
              <a:t>дек</a:t>
            </a:r>
            <a:r>
              <a:rPr lang="ru-RU" dirty="0" smtClean="0"/>
              <a:t>. — </a:t>
            </a:r>
            <a:r>
              <a:rPr lang="ru-RU" dirty="0" err="1" smtClean="0"/>
              <a:t>червень</a:t>
            </a:r>
            <a:r>
              <a:rPr lang="ru-RU" dirty="0" smtClean="0"/>
              <a:t> І </a:t>
            </a:r>
            <a:r>
              <a:rPr lang="ru-RU" dirty="0"/>
              <a:t>дек.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Wingdings" pitchFamily="2" charset="2"/>
              <a:buChar char="Ø"/>
            </a:pPr>
            <a:r>
              <a:rPr lang="ru-RU" dirty="0"/>
              <a:t>Початок, </a:t>
            </a:r>
            <a:r>
              <a:rPr lang="ru-RU" dirty="0" err="1" smtClean="0"/>
              <a:t>динаміка</a:t>
            </a:r>
            <a:r>
              <a:rPr lang="ru-RU" dirty="0" smtClean="0"/>
              <a:t> та </a:t>
            </a:r>
            <a:r>
              <a:rPr lang="ru-RU" dirty="0" err="1" smtClean="0"/>
              <a:t>інтенсивність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. 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Видовий</a:t>
            </a:r>
            <a:r>
              <a:rPr lang="ru-RU" dirty="0" smtClean="0"/>
              <a:t> склад </a:t>
            </a:r>
            <a:r>
              <a:rPr lang="ru-RU" dirty="0" err="1" smtClean="0"/>
              <a:t>метеликів</a:t>
            </a:r>
            <a:r>
              <a:rPr lang="ru-RU" dirty="0" smtClean="0"/>
              <a:t> совок. </a:t>
            </a:r>
            <a:r>
              <a:rPr lang="ru-RU" dirty="0" err="1" smtClean="0"/>
              <a:t>Співвідношення</a:t>
            </a:r>
            <a:r>
              <a:rPr lang="ru-RU" dirty="0" smtClean="0"/>
              <a:t> </a:t>
            </a:r>
            <a:r>
              <a:rPr lang="ru-RU" dirty="0" err="1" smtClean="0"/>
              <a:t>самців</a:t>
            </a:r>
            <a:r>
              <a:rPr lang="ru-RU" dirty="0" smtClean="0"/>
              <a:t> до самок. 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Динаміка</a:t>
            </a:r>
            <a:r>
              <a:rPr lang="ru-RU" dirty="0" smtClean="0"/>
              <a:t> </a:t>
            </a:r>
            <a:r>
              <a:rPr lang="ru-RU" dirty="0" err="1" smtClean="0"/>
              <a:t>дозрівання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 smtClean="0"/>
              <a:t> </a:t>
            </a:r>
            <a:r>
              <a:rPr lang="ru-RU" dirty="0"/>
              <a:t>та </a:t>
            </a:r>
            <a:r>
              <a:rPr lang="ru-RU" dirty="0" err="1" smtClean="0"/>
              <a:t>плодючість</a:t>
            </a:r>
            <a:r>
              <a:rPr lang="ru-RU" dirty="0" smtClean="0"/>
              <a:t> самок </a:t>
            </a:r>
            <a:r>
              <a:rPr lang="ru-RU" dirty="0" err="1" smtClean="0"/>
              <a:t>озимої</a:t>
            </a:r>
            <a:r>
              <a:rPr lang="ru-RU" dirty="0" smtClean="0"/>
              <a:t> та </a:t>
            </a:r>
            <a:r>
              <a:rPr lang="ru-RU" dirty="0" err="1" smtClean="0"/>
              <a:t>окличної</a:t>
            </a:r>
            <a:r>
              <a:rPr lang="ru-RU" dirty="0" smtClean="0"/>
              <a:t> совок. </a:t>
            </a:r>
          </a:p>
          <a:p>
            <a:pPr marL="0" indent="0">
              <a:buNone/>
            </a:pPr>
            <a:r>
              <a:rPr lang="ru-RU" i="1" dirty="0" err="1" smtClean="0"/>
              <a:t>Пастки</a:t>
            </a:r>
            <a:r>
              <a:rPr lang="ru-RU" i="1" dirty="0" smtClean="0"/>
              <a:t> і </a:t>
            </a:r>
            <a:r>
              <a:rPr lang="ru-RU" i="1" dirty="0" err="1" smtClean="0"/>
              <a:t>ловчі</a:t>
            </a:r>
            <a:r>
              <a:rPr lang="ru-RU" i="1" dirty="0" smtClean="0"/>
              <a:t> </a:t>
            </a:r>
            <a:r>
              <a:rPr lang="ru-RU" i="1" dirty="0" err="1" smtClean="0"/>
              <a:t>коритця</a:t>
            </a:r>
            <a:r>
              <a:rPr lang="ru-RU" i="1" dirty="0" smtClean="0"/>
              <a:t> </a:t>
            </a:r>
            <a:r>
              <a:rPr lang="ru-RU" i="1" dirty="0" err="1" smtClean="0"/>
              <a:t>виставляють</a:t>
            </a:r>
            <a:r>
              <a:rPr lang="ru-RU" i="1" dirty="0" smtClean="0"/>
              <a:t> на </a:t>
            </a:r>
            <a:r>
              <a:rPr lang="ru-RU" i="1" dirty="0" err="1" smtClean="0"/>
              <a:t>посівах</a:t>
            </a:r>
            <a:r>
              <a:rPr lang="ru-RU" i="1" dirty="0" smtClean="0"/>
              <a:t> </a:t>
            </a:r>
            <a:r>
              <a:rPr lang="ru-RU" i="1" dirty="0" err="1" smtClean="0"/>
              <a:t>просапних</a:t>
            </a:r>
            <a:r>
              <a:rPr lang="ru-RU" i="1" dirty="0" smtClean="0"/>
              <a:t> і </a:t>
            </a:r>
            <a:r>
              <a:rPr lang="ru-RU" i="1" dirty="0" err="1"/>
              <a:t>овочевих</a:t>
            </a:r>
            <a:r>
              <a:rPr lang="ru-RU" i="1" dirty="0"/>
              <a:t> </a:t>
            </a:r>
            <a:r>
              <a:rPr lang="ru-RU" i="1" dirty="0" smtClean="0"/>
              <a:t>культур, </a:t>
            </a:r>
            <a:r>
              <a:rPr lang="ru-RU" i="1" dirty="0" err="1" smtClean="0"/>
              <a:t>картоплі</a:t>
            </a:r>
            <a:r>
              <a:rPr lang="ru-RU" i="1" dirty="0" smtClean="0"/>
              <a:t>, парах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2352604473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Font typeface="Wingdings" pitchFamily="2" charset="2"/>
              <a:buChar char="§"/>
            </a:pPr>
            <a:r>
              <a:rPr lang="ru-RU" i="1" dirty="0" err="1"/>
              <a:t>Спостереження</a:t>
            </a:r>
            <a:r>
              <a:rPr lang="ru-RU" i="1" dirty="0"/>
              <a:t> </a:t>
            </a:r>
            <a:r>
              <a:rPr lang="ru-RU" i="1" dirty="0" smtClean="0"/>
              <a:t>в </a:t>
            </a:r>
            <a:r>
              <a:rPr lang="ru-RU" i="1" dirty="0" err="1" smtClean="0"/>
              <a:t>ізоляторах</a:t>
            </a:r>
            <a:r>
              <a:rPr lang="ru-RU" i="1" dirty="0"/>
              <a:t>, на </a:t>
            </a:r>
            <a:r>
              <a:rPr lang="ru-RU" i="1" dirty="0" err="1" smtClean="0"/>
              <a:t>світлопастки</a:t>
            </a:r>
            <a:r>
              <a:rPr lang="ru-RU" i="1" dirty="0"/>
              <a:t>, </a:t>
            </a:r>
            <a:r>
              <a:rPr lang="ru-RU" i="1" dirty="0" err="1" smtClean="0"/>
              <a:t>феромонні</a:t>
            </a:r>
            <a:r>
              <a:rPr lang="ru-RU" i="1" dirty="0" smtClean="0"/>
              <a:t> </a:t>
            </a:r>
            <a:r>
              <a:rPr lang="ru-RU" i="1" dirty="0" err="1"/>
              <a:t>пастки</a:t>
            </a:r>
            <a:r>
              <a:rPr lang="ru-RU" i="1" dirty="0"/>
              <a:t>, </a:t>
            </a:r>
            <a:r>
              <a:rPr lang="ru-RU" i="1" dirty="0" err="1" smtClean="0"/>
              <a:t>коритця</a:t>
            </a:r>
            <a:r>
              <a:rPr lang="ru-RU" i="1" dirty="0" smtClean="0"/>
              <a:t>  з патокою. </a:t>
            </a:r>
          </a:p>
          <a:p>
            <a:pPr>
              <a:buFont typeface="Wingdings" pitchFamily="2" charset="2"/>
              <a:buChar char="§"/>
            </a:pPr>
            <a:r>
              <a:rPr lang="ru-RU" i="1" dirty="0" err="1" smtClean="0"/>
              <a:t>Облік</a:t>
            </a:r>
            <a:r>
              <a:rPr lang="ru-RU" i="1" dirty="0" smtClean="0"/>
              <a:t> </a:t>
            </a:r>
            <a:r>
              <a:rPr lang="ru-RU" i="1" dirty="0" err="1"/>
              <a:t>метеликів</a:t>
            </a:r>
            <a:r>
              <a:rPr lang="ru-RU" i="1" dirty="0"/>
              <a:t> </a:t>
            </a:r>
            <a:r>
              <a:rPr lang="ru-RU" i="1" dirty="0" smtClean="0"/>
              <a:t>на </a:t>
            </a:r>
            <a:r>
              <a:rPr lang="ru-RU" i="1" dirty="0" err="1" smtClean="0"/>
              <a:t>світлопастки</a:t>
            </a:r>
            <a:r>
              <a:rPr lang="ru-RU" i="1" dirty="0" smtClean="0"/>
              <a:t> </a:t>
            </a:r>
            <a:r>
              <a:rPr lang="ru-RU" i="1" dirty="0"/>
              <a:t>і </a:t>
            </a:r>
            <a:r>
              <a:rPr lang="ru-RU" i="1" dirty="0" err="1" smtClean="0"/>
              <a:t>коритця</a:t>
            </a:r>
            <a:r>
              <a:rPr lang="ru-RU" i="1" dirty="0" smtClean="0"/>
              <a:t> — </a:t>
            </a:r>
            <a:r>
              <a:rPr lang="ru-RU" i="1" dirty="0" err="1" smtClean="0"/>
              <a:t>щоденний</a:t>
            </a:r>
            <a:r>
              <a:rPr lang="ru-RU" i="1" dirty="0" smtClean="0"/>
              <a:t>, на </a:t>
            </a:r>
            <a:r>
              <a:rPr lang="ru-RU" i="1" dirty="0" err="1" smtClean="0"/>
              <a:t>феромонні</a:t>
            </a:r>
            <a:r>
              <a:rPr lang="ru-RU" i="1" dirty="0" smtClean="0"/>
              <a:t> </a:t>
            </a:r>
            <a:r>
              <a:rPr lang="ru-RU" i="1" dirty="0" err="1" smtClean="0"/>
              <a:t>пастки</a:t>
            </a:r>
            <a:r>
              <a:rPr lang="ru-RU" i="1" dirty="0" smtClean="0"/>
              <a:t> </a:t>
            </a:r>
            <a:r>
              <a:rPr lang="ru-RU" i="1" dirty="0"/>
              <a:t>— 1 раз </a:t>
            </a:r>
            <a:r>
              <a:rPr lang="ru-RU" i="1" dirty="0" smtClean="0"/>
              <a:t>на З-5 </a:t>
            </a:r>
            <a:r>
              <a:rPr lang="ru-RU" i="1" dirty="0" err="1"/>
              <a:t>днів</a:t>
            </a:r>
            <a:r>
              <a:rPr lang="ru-RU" i="1" dirty="0"/>
              <a:t>. </a:t>
            </a:r>
            <a:endParaRPr lang="ru-RU" i="1" dirty="0" smtClean="0"/>
          </a:p>
          <a:p>
            <a:pPr>
              <a:buFont typeface="Wingdings" pitchFamily="2" charset="2"/>
              <a:buChar char="§"/>
            </a:pPr>
            <a:r>
              <a:rPr lang="ru-RU" i="1" dirty="0" err="1" smtClean="0"/>
              <a:t>Феромонні</a:t>
            </a:r>
            <a:r>
              <a:rPr lang="ru-RU" i="1" dirty="0" smtClean="0"/>
              <a:t> </a:t>
            </a:r>
            <a:r>
              <a:rPr lang="ru-RU" i="1" dirty="0" err="1" smtClean="0"/>
              <a:t>пастки</a:t>
            </a:r>
            <a:r>
              <a:rPr lang="ru-RU" i="1" dirty="0" smtClean="0"/>
              <a:t> — одна </a:t>
            </a:r>
            <a:r>
              <a:rPr lang="ru-RU" i="1" dirty="0" err="1"/>
              <a:t>пастка</a:t>
            </a:r>
            <a:r>
              <a:rPr lang="ru-RU" i="1" dirty="0"/>
              <a:t> на 5 </a:t>
            </a:r>
            <a:r>
              <a:rPr lang="ru-RU" i="1" dirty="0" smtClean="0"/>
              <a:t>га, </a:t>
            </a:r>
            <a:r>
              <a:rPr lang="ru-RU" i="1" dirty="0" err="1" smtClean="0"/>
              <a:t>коритця</a:t>
            </a:r>
            <a:r>
              <a:rPr lang="ru-RU" i="1" dirty="0" smtClean="0"/>
              <a:t> </a:t>
            </a:r>
            <a:r>
              <a:rPr lang="ru-RU" i="1" dirty="0"/>
              <a:t>— 2 </a:t>
            </a:r>
            <a:r>
              <a:rPr lang="ru-RU" i="1" dirty="0" err="1" smtClean="0"/>
              <a:t>шт</a:t>
            </a:r>
            <a:r>
              <a:rPr lang="ru-RU" i="1" dirty="0" smtClean="0"/>
              <a:t> на </a:t>
            </a:r>
            <a:r>
              <a:rPr lang="ru-RU" i="1" dirty="0" err="1"/>
              <a:t>стацію</a:t>
            </a:r>
            <a:r>
              <a:rPr lang="ru-RU" i="1" dirty="0"/>
              <a:t>. </a:t>
            </a:r>
            <a:endParaRPr lang="ru-RU" i="1" dirty="0" smtClean="0"/>
          </a:p>
          <a:p>
            <a:pPr>
              <a:buFont typeface="Wingdings" pitchFamily="2" charset="2"/>
              <a:buChar char="§"/>
            </a:pPr>
            <a:r>
              <a:rPr lang="ru-RU" i="1" dirty="0" err="1" smtClean="0"/>
              <a:t>Плодючість</a:t>
            </a:r>
            <a:r>
              <a:rPr lang="ru-RU" i="1" dirty="0" smtClean="0"/>
              <a:t> самок </a:t>
            </a:r>
            <a:r>
              <a:rPr lang="ru-RU" i="1" dirty="0" err="1" smtClean="0"/>
              <a:t>визначають</a:t>
            </a:r>
            <a:r>
              <a:rPr lang="ru-RU" i="1" dirty="0" smtClean="0"/>
              <a:t> шляхом </a:t>
            </a:r>
            <a:r>
              <a:rPr lang="ru-RU" i="1" dirty="0" err="1" smtClean="0"/>
              <a:t>розтину</a:t>
            </a:r>
            <a:r>
              <a:rPr lang="ru-RU" i="1" dirty="0" smtClean="0"/>
              <a:t> </a:t>
            </a:r>
            <a:r>
              <a:rPr lang="ru-RU" i="1" dirty="0"/>
              <a:t>10 </a:t>
            </a:r>
            <a:r>
              <a:rPr lang="ru-RU" i="1" dirty="0" smtClean="0"/>
              <a:t>самок і </a:t>
            </a:r>
            <a:r>
              <a:rPr lang="ru-RU" i="1" dirty="0" err="1"/>
              <a:t>підрахунку</a:t>
            </a:r>
            <a:r>
              <a:rPr lang="ru-RU" i="1" dirty="0"/>
              <a:t> </a:t>
            </a:r>
            <a:r>
              <a:rPr lang="ru-RU" i="1" dirty="0" err="1" smtClean="0"/>
              <a:t>яєць</a:t>
            </a:r>
            <a:r>
              <a:rPr lang="ru-RU" i="1" dirty="0" smtClean="0"/>
              <a:t> у </a:t>
            </a:r>
            <a:r>
              <a:rPr lang="ru-RU" i="1" dirty="0" err="1"/>
              <a:t>яйцевих</a:t>
            </a:r>
            <a:r>
              <a:rPr lang="ru-RU" i="1" dirty="0"/>
              <a:t> </a:t>
            </a:r>
            <a:r>
              <a:rPr lang="ru-RU" i="1" dirty="0"/>
              <a:t>т</a:t>
            </a:r>
            <a:r>
              <a:rPr lang="ru-RU" i="1" dirty="0" smtClean="0"/>
              <a:t>рубках 1 </a:t>
            </a:r>
            <a:r>
              <a:rPr lang="ru-RU" i="1" dirty="0"/>
              <a:t>раз за </a:t>
            </a:r>
            <a:r>
              <a:rPr lang="ru-RU" i="1" dirty="0" err="1"/>
              <a:t>пентаду</a:t>
            </a:r>
            <a:r>
              <a:rPr lang="ru-RU" i="1" dirty="0"/>
              <a:t>.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2786842038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ru-RU" dirty="0" smtClean="0"/>
              <a:t>дата початку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. 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період</a:t>
            </a:r>
            <a:r>
              <a:rPr lang="ru-RU" dirty="0" smtClean="0"/>
              <a:t> </a:t>
            </a:r>
            <a:r>
              <a:rPr lang="ru-RU" dirty="0" err="1" smtClean="0"/>
              <a:t>масового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. 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співвідношення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 совок </a:t>
            </a:r>
            <a:r>
              <a:rPr lang="ru-RU" dirty="0" err="1" smtClean="0"/>
              <a:t>різних</a:t>
            </a:r>
            <a:r>
              <a:rPr lang="ru-RU" dirty="0" smtClean="0"/>
              <a:t> </a:t>
            </a:r>
            <a:r>
              <a:rPr lang="ru-RU" dirty="0" err="1" smtClean="0"/>
              <a:t>видів</a:t>
            </a:r>
            <a:r>
              <a:rPr lang="ru-RU" dirty="0" smtClean="0"/>
              <a:t> (</a:t>
            </a:r>
            <a:r>
              <a:rPr lang="ru-RU" dirty="0" err="1" smtClean="0"/>
              <a:t>шт</a:t>
            </a:r>
            <a:r>
              <a:rPr lang="ru-RU" dirty="0" smtClean="0"/>
              <a:t>, </a:t>
            </a:r>
            <a:r>
              <a:rPr lang="ru-RU" dirty="0"/>
              <a:t>% ).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динаміка</a:t>
            </a:r>
            <a:r>
              <a:rPr lang="ru-RU" dirty="0" smtClean="0"/>
              <a:t> </a:t>
            </a:r>
            <a:r>
              <a:rPr lang="ru-RU" dirty="0" err="1" smtClean="0"/>
              <a:t>визрівання</a:t>
            </a:r>
            <a:r>
              <a:rPr lang="ru-RU" dirty="0" smtClean="0"/>
              <a:t> самок,</a:t>
            </a:r>
          </a:p>
          <a:p>
            <a:pPr>
              <a:buFont typeface="Wingdings" pitchFamily="2" charset="2"/>
              <a:buChar char="Ø"/>
            </a:pPr>
            <a:r>
              <a:rPr lang="ru-RU" dirty="0" smtClean="0"/>
              <a:t> </a:t>
            </a:r>
            <a:r>
              <a:rPr lang="ru-RU" dirty="0" err="1" smtClean="0"/>
              <a:t>середня</a:t>
            </a:r>
            <a:r>
              <a:rPr lang="ru-RU" dirty="0" smtClean="0"/>
              <a:t> та максимальна </a:t>
            </a:r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 smtClean="0"/>
              <a:t> на 1 </a:t>
            </a:r>
            <a:r>
              <a:rPr lang="ru-RU" dirty="0"/>
              <a:t>самку.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31551004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>
                <a:solidFill>
                  <a:srgbClr val="FF0000"/>
                </a:solidFill>
              </a:rPr>
              <a:t>Початок </a:t>
            </a:r>
            <a:r>
              <a:rPr lang="ru-RU" dirty="0" err="1" smtClean="0">
                <a:solidFill>
                  <a:srgbClr val="FF0000"/>
                </a:solidFill>
              </a:rPr>
              <a:t>льоту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smtClean="0"/>
              <a:t>— </a:t>
            </a:r>
            <a:r>
              <a:rPr lang="ru-RU" dirty="0" err="1" smtClean="0"/>
              <a:t>попадання</a:t>
            </a:r>
            <a:r>
              <a:rPr lang="ru-RU" dirty="0" smtClean="0"/>
              <a:t> </a:t>
            </a:r>
            <a:r>
              <a:rPr lang="ru-RU" dirty="0" err="1" smtClean="0"/>
              <a:t>поодиноких</a:t>
            </a:r>
            <a:r>
              <a:rPr lang="ru-RU" dirty="0" smtClean="0"/>
              <a:t> </a:t>
            </a:r>
            <a:r>
              <a:rPr lang="ru-RU" dirty="0" err="1" smtClean="0"/>
              <a:t>особин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 на </a:t>
            </a:r>
            <a:r>
              <a:rPr lang="ru-RU" dirty="0" err="1" smtClean="0"/>
              <a:t>світлопастку</a:t>
            </a:r>
            <a:r>
              <a:rPr lang="ru-RU" dirty="0" smtClean="0"/>
              <a:t> </a:t>
            </a:r>
            <a:r>
              <a:rPr lang="ru-RU" dirty="0" err="1" smtClean="0"/>
              <a:t>чи</a:t>
            </a:r>
            <a:r>
              <a:rPr lang="ru-RU" dirty="0" smtClean="0"/>
              <a:t> </a:t>
            </a:r>
            <a:r>
              <a:rPr lang="ru-RU" dirty="0" err="1"/>
              <a:t>коритце</a:t>
            </a:r>
            <a:r>
              <a:rPr lang="ru-RU" dirty="0"/>
              <a:t>.</a:t>
            </a:r>
          </a:p>
          <a:p>
            <a:r>
              <a:rPr lang="ru-RU" dirty="0" err="1">
                <a:solidFill>
                  <a:srgbClr val="FF0000"/>
                </a:solidFill>
              </a:rPr>
              <a:t>Масовий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літ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smtClean="0"/>
              <a:t>— </a:t>
            </a:r>
            <a:r>
              <a:rPr lang="ru-RU" dirty="0" err="1" smtClean="0"/>
              <a:t>понад</a:t>
            </a:r>
            <a:r>
              <a:rPr lang="ru-RU" dirty="0" smtClean="0"/>
              <a:t> 20</a:t>
            </a:r>
            <a:r>
              <a:rPr lang="ru-RU" dirty="0"/>
              <a:t>% </a:t>
            </a:r>
            <a:r>
              <a:rPr lang="ru-RU" dirty="0" err="1" smtClean="0"/>
              <a:t>особин</a:t>
            </a:r>
            <a:r>
              <a:rPr lang="ru-RU" dirty="0" smtClean="0"/>
              <a:t> </a:t>
            </a:r>
            <a:r>
              <a:rPr lang="ru-RU" dirty="0" err="1" smtClean="0"/>
              <a:t>певного</a:t>
            </a:r>
            <a:r>
              <a:rPr lang="ru-RU" dirty="0" smtClean="0"/>
              <a:t> виду </a:t>
            </a:r>
            <a:r>
              <a:rPr lang="ru-RU" dirty="0" err="1" smtClean="0"/>
              <a:t>від</a:t>
            </a:r>
            <a:r>
              <a:rPr lang="ru-RU" dirty="0" smtClean="0"/>
              <a:t> </a:t>
            </a:r>
            <a:r>
              <a:rPr lang="ru-RU" dirty="0" err="1" smtClean="0"/>
              <a:t>загальної</a:t>
            </a:r>
            <a:r>
              <a:rPr lang="ru-RU" dirty="0" smtClean="0"/>
              <a:t> </a:t>
            </a:r>
            <a:r>
              <a:rPr lang="ru-RU" dirty="0" err="1" smtClean="0"/>
              <a:t>кількості</a:t>
            </a:r>
            <a:r>
              <a:rPr lang="ru-RU" dirty="0" smtClean="0"/>
              <a:t> </a:t>
            </a:r>
            <a:r>
              <a:rPr lang="ru-RU" dirty="0" err="1"/>
              <a:t>метеликів</a:t>
            </a:r>
            <a:r>
              <a:rPr lang="ru-RU" dirty="0"/>
              <a:t>.</a:t>
            </a:r>
          </a:p>
          <a:p>
            <a:r>
              <a:rPr lang="ru-RU" i="1" dirty="0" err="1" smtClean="0">
                <a:solidFill>
                  <a:srgbClr val="FF0000"/>
                </a:solidFill>
              </a:rPr>
              <a:t>Наявність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понад</a:t>
            </a:r>
            <a:r>
              <a:rPr lang="ru-RU" i="1" dirty="0" smtClean="0">
                <a:solidFill>
                  <a:srgbClr val="FF0000"/>
                </a:solidFill>
              </a:rPr>
              <a:t> 400 </a:t>
            </a:r>
            <a:r>
              <a:rPr lang="ru-RU" i="1" dirty="0">
                <a:solidFill>
                  <a:srgbClr val="FF0000"/>
                </a:solidFill>
              </a:rPr>
              <a:t>шт. </a:t>
            </a:r>
            <a:r>
              <a:rPr lang="ru-RU" i="1" dirty="0" err="1" smtClean="0">
                <a:solidFill>
                  <a:srgbClr val="FF0000"/>
                </a:solidFill>
              </a:rPr>
              <a:t>зрілих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яєць</a:t>
            </a:r>
            <a:r>
              <a:rPr lang="ru-RU" i="1" dirty="0" smtClean="0">
                <a:solidFill>
                  <a:srgbClr val="FF0000"/>
                </a:solidFill>
              </a:rPr>
              <a:t> у </a:t>
            </a:r>
            <a:r>
              <a:rPr lang="ru-RU" i="1" dirty="0" err="1" smtClean="0">
                <a:solidFill>
                  <a:srgbClr val="FF0000"/>
                </a:solidFill>
              </a:rPr>
              <a:t>яйцевих</a:t>
            </a:r>
            <a:r>
              <a:rPr lang="ru-RU" i="1" dirty="0" smtClean="0">
                <a:solidFill>
                  <a:srgbClr val="FF0000"/>
                </a:solidFill>
              </a:rPr>
              <a:t> трубках — </a:t>
            </a:r>
            <a:r>
              <a:rPr lang="ru-RU" i="1" dirty="0" err="1" smtClean="0">
                <a:solidFill>
                  <a:srgbClr val="FF0000"/>
                </a:solidFill>
              </a:rPr>
              <a:t>ознака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підвищеної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плодючості</a:t>
            </a:r>
            <a:r>
              <a:rPr lang="ru-RU" i="1" dirty="0" smtClean="0">
                <a:solidFill>
                  <a:srgbClr val="FF0000"/>
                </a:solidFill>
              </a:rPr>
              <a:t> самок</a:t>
            </a:r>
            <a:r>
              <a:rPr lang="ru-RU" i="1" dirty="0">
                <a:solidFill>
                  <a:srgbClr val="FF0000"/>
                </a:solidFill>
              </a:rPr>
              <a:t>.</a:t>
            </a:r>
          </a:p>
          <a:p>
            <a:r>
              <a:rPr lang="ru-RU" i="1" dirty="0" err="1" smtClean="0">
                <a:solidFill>
                  <a:srgbClr val="FF0000"/>
                </a:solidFill>
              </a:rPr>
              <a:t>Оптимальні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значення</a:t>
            </a:r>
            <a:r>
              <a:rPr lang="ru-RU" i="1" dirty="0" smtClean="0">
                <a:solidFill>
                  <a:srgbClr val="FF0000"/>
                </a:solidFill>
              </a:rPr>
              <a:t> ГТК</a:t>
            </a:r>
            <a:r>
              <a:rPr lang="ru-RU" i="1" dirty="0">
                <a:solidFill>
                  <a:srgbClr val="FF0000"/>
                </a:solidFill>
              </a:rPr>
              <a:t>— 1,1 </a:t>
            </a:r>
            <a:r>
              <a:rPr lang="ru-RU" i="1" dirty="0" smtClean="0">
                <a:solidFill>
                  <a:srgbClr val="FF0000"/>
                </a:solidFill>
              </a:rPr>
              <a:t>— 1,5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4771200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ru-RU" dirty="0" err="1" smtClean="0"/>
              <a:t>Травень</a:t>
            </a:r>
            <a:r>
              <a:rPr lang="ru-RU" dirty="0" smtClean="0"/>
              <a:t> </a:t>
            </a:r>
            <a:r>
              <a:rPr lang="en-US" dirty="0" smtClean="0"/>
              <a:t>III </a:t>
            </a:r>
            <a:r>
              <a:rPr lang="ru-RU" dirty="0"/>
              <a:t>дек. </a:t>
            </a:r>
            <a:r>
              <a:rPr lang="ru-RU" dirty="0" smtClean="0"/>
              <a:t>— </a:t>
            </a:r>
            <a:r>
              <a:rPr lang="ru-RU" dirty="0" err="1" smtClean="0"/>
              <a:t>червень</a:t>
            </a:r>
            <a:r>
              <a:rPr lang="ru-RU" dirty="0" smtClean="0"/>
              <a:t> І </a:t>
            </a:r>
            <a:r>
              <a:rPr lang="ru-RU" dirty="0"/>
              <a:t>дек.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268760"/>
            <a:ext cx="8229600" cy="4525963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ru-RU" dirty="0" err="1"/>
              <a:t>Динаміка</a:t>
            </a:r>
            <a:r>
              <a:rPr lang="ru-RU" dirty="0"/>
              <a:t> </a:t>
            </a:r>
            <a:r>
              <a:rPr lang="ru-RU" dirty="0" err="1" smtClean="0"/>
              <a:t>відкладання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 smtClean="0"/>
              <a:t>, </a:t>
            </a:r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/>
              <a:t>яйцекладок.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 smtClean="0"/>
              <a:t>оптимальних</a:t>
            </a:r>
            <a:r>
              <a:rPr lang="ru-RU" dirty="0" smtClean="0"/>
              <a:t> </a:t>
            </a:r>
            <a:r>
              <a:rPr lang="ru-RU" dirty="0" err="1" smtClean="0"/>
              <a:t>строків</a:t>
            </a:r>
            <a:r>
              <a:rPr lang="ru-RU" dirty="0" smtClean="0"/>
              <a:t> та норм </a:t>
            </a:r>
            <a:r>
              <a:rPr lang="ru-RU" dirty="0" err="1" smtClean="0"/>
              <a:t>випуску</a:t>
            </a:r>
            <a:r>
              <a:rPr lang="ru-RU" dirty="0" smtClean="0"/>
              <a:t> </a:t>
            </a:r>
            <a:r>
              <a:rPr lang="ru-RU" dirty="0" err="1" smtClean="0"/>
              <a:t>трихограми</a:t>
            </a:r>
            <a:r>
              <a:rPr lang="ru-RU" dirty="0"/>
              <a:t>.</a:t>
            </a:r>
          </a:p>
          <a:p>
            <a:pPr marL="0" indent="0">
              <a:buNone/>
            </a:pPr>
            <a:r>
              <a:rPr lang="ru-RU" dirty="0" err="1"/>
              <a:t>Просапні</a:t>
            </a:r>
            <a:r>
              <a:rPr lang="ru-RU" dirty="0"/>
              <a:t> </a:t>
            </a:r>
            <a:r>
              <a:rPr lang="ru-RU" dirty="0" smtClean="0"/>
              <a:t>та </a:t>
            </a:r>
            <a:r>
              <a:rPr lang="ru-RU" dirty="0" err="1" smtClean="0"/>
              <a:t>овочеві</a:t>
            </a:r>
            <a:r>
              <a:rPr lang="ru-RU" dirty="0" smtClean="0"/>
              <a:t> </a:t>
            </a:r>
            <a:r>
              <a:rPr lang="ru-RU" dirty="0" err="1" smtClean="0"/>
              <a:t>культури</a:t>
            </a:r>
            <a:r>
              <a:rPr lang="ru-RU" dirty="0" smtClean="0"/>
              <a:t>, пари</a:t>
            </a:r>
          </a:p>
          <a:p>
            <a:pPr marL="0" indent="0">
              <a:buNone/>
            </a:pPr>
            <a:r>
              <a:rPr lang="ru-RU" i="1" dirty="0" err="1"/>
              <a:t>Спостереження</a:t>
            </a:r>
            <a:r>
              <a:rPr lang="ru-RU" i="1" dirty="0"/>
              <a:t> в </a:t>
            </a:r>
            <a:r>
              <a:rPr lang="ru-RU" i="1" dirty="0" smtClean="0"/>
              <a:t> </a:t>
            </a:r>
            <a:r>
              <a:rPr lang="ru-RU" i="1" dirty="0" err="1" smtClean="0"/>
              <a:t>польових</a:t>
            </a:r>
            <a:r>
              <a:rPr lang="ru-RU" i="1" dirty="0" smtClean="0"/>
              <a:t> </a:t>
            </a:r>
            <a:r>
              <a:rPr lang="ru-RU" i="1" dirty="0" err="1" smtClean="0"/>
              <a:t>ізоляторах</a:t>
            </a:r>
            <a:r>
              <a:rPr lang="ru-RU" i="1" dirty="0" smtClean="0"/>
              <a:t>. </a:t>
            </a:r>
            <a:r>
              <a:rPr lang="ru-RU" i="1" dirty="0" err="1" smtClean="0"/>
              <a:t>Облік</a:t>
            </a:r>
            <a:r>
              <a:rPr lang="ru-RU" i="1" dirty="0" smtClean="0"/>
              <a:t> </a:t>
            </a:r>
            <a:r>
              <a:rPr lang="ru-RU" i="1" dirty="0" err="1"/>
              <a:t>яєць</a:t>
            </a:r>
            <a:r>
              <a:rPr lang="ru-RU" i="1" dirty="0"/>
              <a:t> в </a:t>
            </a:r>
            <a:r>
              <a:rPr lang="ru-RU" i="1" dirty="0" err="1" smtClean="0"/>
              <a:t>осередках</a:t>
            </a:r>
            <a:r>
              <a:rPr lang="ru-RU" i="1" dirty="0" smtClean="0"/>
              <a:t> </a:t>
            </a:r>
            <a:r>
              <a:rPr lang="ru-RU" i="1" dirty="0" err="1" smtClean="0"/>
              <a:t>шкідника</a:t>
            </a:r>
            <a:r>
              <a:rPr lang="ru-RU" i="1" dirty="0" smtClean="0"/>
              <a:t> на </a:t>
            </a:r>
            <a:r>
              <a:rPr lang="ru-RU" i="1" dirty="0" err="1" smtClean="0"/>
              <a:t>облікових</a:t>
            </a:r>
            <a:r>
              <a:rPr lang="ru-RU" i="1" dirty="0" smtClean="0"/>
              <a:t>  пробах </a:t>
            </a:r>
            <a:r>
              <a:rPr lang="en-US" i="1" dirty="0" smtClean="0"/>
              <a:t>50x50 </a:t>
            </a:r>
            <a:r>
              <a:rPr lang="ru-RU" i="1" dirty="0"/>
              <a:t>см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1939285455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Дата </a:t>
            </a:r>
            <a:r>
              <a:rPr lang="ru-RU" dirty="0" smtClean="0"/>
              <a:t>початку  </a:t>
            </a:r>
            <a:r>
              <a:rPr lang="ru-RU" dirty="0" err="1" smtClean="0"/>
              <a:t>відкладання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/>
              <a:t>, </a:t>
            </a:r>
            <a:r>
              <a:rPr lang="ru-RU" dirty="0" err="1" smtClean="0"/>
              <a:t>період</a:t>
            </a:r>
            <a:r>
              <a:rPr lang="ru-RU" dirty="0" smtClean="0"/>
              <a:t> </a:t>
            </a:r>
            <a:r>
              <a:rPr lang="ru-RU" dirty="0" err="1" smtClean="0"/>
              <a:t>масового</a:t>
            </a:r>
            <a:r>
              <a:rPr lang="ru-RU" dirty="0" smtClean="0"/>
              <a:t> </a:t>
            </a:r>
            <a:r>
              <a:rPr lang="ru-RU" dirty="0" err="1" smtClean="0"/>
              <a:t>відкладання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 smtClean="0"/>
              <a:t>, </a:t>
            </a:r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/>
              <a:t>яєць</a:t>
            </a:r>
            <a:endParaRPr lang="ru-RU" dirty="0"/>
          </a:p>
          <a:p>
            <a:pPr marL="0" indent="0">
              <a:buNone/>
            </a:pPr>
            <a:r>
              <a:rPr lang="ru-RU" dirty="0">
                <a:solidFill>
                  <a:srgbClr val="FF0000"/>
                </a:solidFill>
              </a:rPr>
              <a:t>Холодна </a:t>
            </a:r>
            <a:r>
              <a:rPr lang="ru-RU" dirty="0" smtClean="0">
                <a:solidFill>
                  <a:srgbClr val="FF0000"/>
                </a:solidFill>
              </a:rPr>
              <a:t>погода в </a:t>
            </a:r>
            <a:r>
              <a:rPr lang="ru-RU" dirty="0" err="1" smtClean="0">
                <a:solidFill>
                  <a:srgbClr val="FF0000"/>
                </a:solidFill>
              </a:rPr>
              <a:t>весняно-літній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період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погіршує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розвиток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шкідника</a:t>
            </a:r>
            <a:r>
              <a:rPr lang="ru-RU" dirty="0" smtClean="0">
                <a:solidFill>
                  <a:srgbClr val="FF0000"/>
                </a:solidFill>
              </a:rPr>
              <a:t> (шт</a:t>
            </a:r>
            <a:r>
              <a:rPr lang="ru-RU" dirty="0">
                <a:solidFill>
                  <a:srgbClr val="FF0000"/>
                </a:solidFill>
              </a:rPr>
              <a:t>./м </a:t>
            </a:r>
            <a:r>
              <a:rPr lang="ru-RU" dirty="0" smtClean="0">
                <a:solidFill>
                  <a:srgbClr val="FF0000"/>
                </a:solidFill>
              </a:rPr>
              <a:t>).</a:t>
            </a:r>
          </a:p>
          <a:p>
            <a:pPr marL="0" indent="0">
              <a:buNone/>
            </a:pP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297534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Червень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err="1"/>
              <a:t>д</a:t>
            </a:r>
            <a:r>
              <a:rPr lang="ru-RU" dirty="0" err="1" smtClean="0"/>
              <a:t>инаміка</a:t>
            </a:r>
            <a:r>
              <a:rPr lang="ru-RU" dirty="0" smtClean="0"/>
              <a:t> </a:t>
            </a:r>
            <a:r>
              <a:rPr lang="ru-RU" dirty="0" err="1" smtClean="0"/>
              <a:t>відродження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, </a:t>
            </a:r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 (</a:t>
            </a:r>
            <a:r>
              <a:rPr lang="ru-RU" dirty="0" err="1" smtClean="0"/>
              <a:t>екз</a:t>
            </a:r>
            <a:r>
              <a:rPr lang="ru-RU" dirty="0" smtClean="0"/>
              <a:t>./м2</a:t>
            </a:r>
            <a:r>
              <a:rPr lang="ru-RU" dirty="0"/>
              <a:t>), </a:t>
            </a:r>
            <a:r>
              <a:rPr lang="ru-RU" dirty="0" err="1" smtClean="0"/>
              <a:t>шкодочинність</a:t>
            </a:r>
            <a:r>
              <a:rPr lang="ru-RU" dirty="0" smtClean="0"/>
              <a:t> на </a:t>
            </a:r>
            <a:r>
              <a:rPr lang="ru-RU" dirty="0" err="1" smtClean="0"/>
              <a:t>просапних</a:t>
            </a:r>
            <a:r>
              <a:rPr lang="ru-RU" dirty="0" smtClean="0"/>
              <a:t> </a:t>
            </a:r>
            <a:r>
              <a:rPr lang="ru-RU" dirty="0" err="1" smtClean="0"/>
              <a:t>овочевих</a:t>
            </a:r>
            <a:r>
              <a:rPr lang="ru-RU" dirty="0" smtClean="0"/>
              <a:t>  культурах</a:t>
            </a:r>
            <a:r>
              <a:rPr lang="ru-RU" dirty="0"/>
              <a:t>,</a:t>
            </a:r>
          </a:p>
          <a:p>
            <a:r>
              <a:rPr lang="ru-RU" dirty="0" err="1" smtClean="0"/>
              <a:t>співвідношення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і </a:t>
            </a:r>
            <a:r>
              <a:rPr lang="ru-RU" dirty="0" err="1" smtClean="0"/>
              <a:t>лялечок</a:t>
            </a:r>
            <a:r>
              <a:rPr lang="ru-RU" dirty="0" smtClean="0"/>
              <a:t> (%),</a:t>
            </a:r>
          </a:p>
          <a:p>
            <a:r>
              <a:rPr lang="ru-RU" dirty="0" err="1" smtClean="0"/>
              <a:t>віковий</a:t>
            </a:r>
            <a:r>
              <a:rPr lang="ru-RU" dirty="0" smtClean="0"/>
              <a:t> склад </a:t>
            </a:r>
            <a:r>
              <a:rPr lang="ru-RU" dirty="0" err="1"/>
              <a:t>гусениць</a:t>
            </a:r>
            <a:r>
              <a:rPr lang="ru-RU" dirty="0"/>
              <a:t>.</a:t>
            </a:r>
          </a:p>
          <a:p>
            <a:r>
              <a:rPr lang="ru-RU" dirty="0" err="1" smtClean="0"/>
              <a:t>виявлення</a:t>
            </a:r>
            <a:r>
              <a:rPr lang="ru-RU" dirty="0" smtClean="0"/>
              <a:t> </a:t>
            </a:r>
            <a:r>
              <a:rPr lang="ru-RU" dirty="0" err="1" smtClean="0"/>
              <a:t>осередків</a:t>
            </a:r>
            <a:r>
              <a:rPr lang="ru-RU" dirty="0" smtClean="0"/>
              <a:t> з </a:t>
            </a:r>
            <a:r>
              <a:rPr lang="ru-RU" dirty="0" err="1" smtClean="0"/>
              <a:t>чисельністю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</a:t>
            </a:r>
            <a:r>
              <a:rPr lang="ru-RU" dirty="0" err="1" smtClean="0"/>
              <a:t>вище</a:t>
            </a:r>
            <a:r>
              <a:rPr lang="ru-RU" dirty="0" smtClean="0"/>
              <a:t> ЕПШ </a:t>
            </a:r>
            <a:r>
              <a:rPr lang="ru-RU" dirty="0"/>
              <a:t>(</a:t>
            </a:r>
            <a:r>
              <a:rPr lang="ru-RU" dirty="0" err="1" smtClean="0"/>
              <a:t>буряки</a:t>
            </a:r>
            <a:r>
              <a:rPr lang="ru-RU" dirty="0" smtClean="0"/>
              <a:t>  3-5</a:t>
            </a:r>
            <a:r>
              <a:rPr lang="ru-RU" dirty="0"/>
              <a:t>, </a:t>
            </a:r>
            <a:r>
              <a:rPr lang="ru-RU" dirty="0" err="1" smtClean="0"/>
              <a:t>кукурудза</a:t>
            </a:r>
            <a:r>
              <a:rPr lang="ru-RU" dirty="0" smtClean="0"/>
              <a:t>, </a:t>
            </a:r>
            <a:r>
              <a:rPr lang="ru-RU" dirty="0" err="1" smtClean="0"/>
              <a:t>соняшник</a:t>
            </a:r>
            <a:r>
              <a:rPr lang="ru-RU" dirty="0" smtClean="0"/>
              <a:t> — 3-6, </a:t>
            </a:r>
            <a:r>
              <a:rPr lang="ru-RU" dirty="0" err="1" smtClean="0"/>
              <a:t>картопля</a:t>
            </a:r>
            <a:r>
              <a:rPr lang="ru-RU" dirty="0" smtClean="0"/>
              <a:t> </a:t>
            </a:r>
            <a:r>
              <a:rPr lang="ru-RU" dirty="0"/>
              <a:t>— </a:t>
            </a:r>
            <a:r>
              <a:rPr lang="ru-RU" dirty="0" smtClean="0"/>
              <a:t>5- 8</a:t>
            </a:r>
            <a:r>
              <a:rPr lang="ru-RU" dirty="0"/>
              <a:t>, </a:t>
            </a:r>
            <a:r>
              <a:rPr lang="ru-RU" dirty="0" smtClean="0"/>
              <a:t> </a:t>
            </a:r>
            <a:r>
              <a:rPr lang="ru-RU" dirty="0" err="1" smtClean="0"/>
              <a:t>багаторічні</a:t>
            </a:r>
            <a:r>
              <a:rPr lang="ru-RU" dirty="0"/>
              <a:t> </a:t>
            </a:r>
            <a:r>
              <a:rPr lang="ru-RU" dirty="0" smtClean="0"/>
              <a:t>трави </a:t>
            </a:r>
            <a:r>
              <a:rPr lang="ru-RU" dirty="0"/>
              <a:t>— </a:t>
            </a:r>
            <a:r>
              <a:rPr lang="ru-RU" dirty="0" smtClean="0"/>
              <a:t>3-8 </a:t>
            </a:r>
            <a:r>
              <a:rPr lang="ru-RU" dirty="0" err="1" smtClean="0"/>
              <a:t>екз</a:t>
            </a:r>
            <a:r>
              <a:rPr lang="ru-RU" dirty="0"/>
              <a:t>./м2), </a:t>
            </a:r>
            <a:endParaRPr lang="ru-RU" dirty="0" smtClean="0"/>
          </a:p>
          <a:p>
            <a:r>
              <a:rPr lang="ru-RU" dirty="0" err="1" smtClean="0"/>
              <a:t>наявність</a:t>
            </a:r>
            <a:r>
              <a:rPr lang="ru-RU" dirty="0" smtClean="0"/>
              <a:t> </a:t>
            </a:r>
            <a:r>
              <a:rPr lang="ru-RU" dirty="0" err="1" smtClean="0"/>
              <a:t>зріджень</a:t>
            </a:r>
            <a:r>
              <a:rPr lang="ru-RU" dirty="0" smtClean="0"/>
              <a:t> і та </a:t>
            </a:r>
            <a:r>
              <a:rPr lang="ru-RU" dirty="0" err="1"/>
              <a:t>плішин</a:t>
            </a:r>
            <a:r>
              <a:rPr lang="ru-RU" dirty="0"/>
              <a:t> на </a:t>
            </a:r>
            <a:r>
              <a:rPr lang="ru-RU" dirty="0" err="1" smtClean="0"/>
              <a:t>посівах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11849345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Font typeface="Wingdings" pitchFamily="2" charset="2"/>
              <a:buChar char="Ø"/>
            </a:pPr>
            <a:r>
              <a:rPr lang="ru-RU" dirty="0" err="1"/>
              <a:t>Польові</a:t>
            </a:r>
            <a:r>
              <a:rPr lang="ru-RU" dirty="0"/>
              <a:t> </a:t>
            </a:r>
            <a:r>
              <a:rPr lang="ru-RU" dirty="0" err="1" smtClean="0"/>
              <a:t>ізолятори</a:t>
            </a:r>
            <a:r>
              <a:rPr lang="ru-RU" dirty="0" smtClean="0"/>
              <a:t>. 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 smtClean="0"/>
              <a:t>Грунтові</a:t>
            </a:r>
            <a:r>
              <a:rPr lang="ru-RU" dirty="0" smtClean="0"/>
              <a:t> </a:t>
            </a:r>
            <a:r>
              <a:rPr lang="ru-RU" dirty="0" err="1" smtClean="0"/>
              <a:t>розкопки</a:t>
            </a:r>
            <a:r>
              <a:rPr lang="ru-RU" dirty="0" smtClean="0"/>
              <a:t>, </a:t>
            </a:r>
            <a:r>
              <a:rPr lang="ru-RU" dirty="0" err="1" smtClean="0"/>
              <a:t>проби</a:t>
            </a:r>
            <a:r>
              <a:rPr lang="ru-RU" dirty="0" smtClean="0"/>
              <a:t> </a:t>
            </a:r>
            <a:r>
              <a:rPr lang="ru-RU" dirty="0"/>
              <a:t>50</a:t>
            </a:r>
            <a:r>
              <a:rPr lang="en-US" dirty="0"/>
              <a:t>x50x10 </a:t>
            </a:r>
            <a:r>
              <a:rPr lang="ru-RU" dirty="0" smtClean="0"/>
              <a:t>см.</a:t>
            </a:r>
          </a:p>
          <a:p>
            <a:pPr>
              <a:buFont typeface="Wingdings" pitchFamily="2" charset="2"/>
              <a:buChar char="Ø"/>
            </a:pPr>
            <a:r>
              <a:rPr lang="ru-RU" dirty="0" smtClean="0"/>
              <a:t> </a:t>
            </a:r>
            <a:r>
              <a:rPr lang="ru-RU" dirty="0" err="1" smtClean="0"/>
              <a:t>Вік</a:t>
            </a:r>
            <a:r>
              <a:rPr lang="ru-RU" dirty="0" smtClean="0"/>
              <a:t> </a:t>
            </a:r>
            <a:r>
              <a:rPr lang="ru-RU" dirty="0" err="1"/>
              <a:t>гусениць</a:t>
            </a:r>
            <a:r>
              <a:rPr lang="ru-RU" dirty="0"/>
              <a:t> </a:t>
            </a:r>
            <a:r>
              <a:rPr lang="ru-RU" dirty="0" err="1" smtClean="0"/>
              <a:t>визначають</a:t>
            </a:r>
            <a:r>
              <a:rPr lang="ru-RU" dirty="0" smtClean="0"/>
              <a:t> за </a:t>
            </a:r>
            <a:r>
              <a:rPr lang="ru-RU" dirty="0" err="1" smtClean="0"/>
              <a:t>розмірами</a:t>
            </a:r>
            <a:r>
              <a:rPr lang="ru-RU" dirty="0" smtClean="0"/>
              <a:t> </a:t>
            </a:r>
            <a:r>
              <a:rPr lang="ru-RU" dirty="0" err="1" smtClean="0"/>
              <a:t>головної</a:t>
            </a:r>
            <a:r>
              <a:rPr lang="ru-RU" dirty="0" smtClean="0"/>
              <a:t> </a:t>
            </a:r>
            <a:r>
              <a:rPr lang="ru-RU" dirty="0" err="1" smtClean="0"/>
              <a:t>капсули</a:t>
            </a:r>
            <a:r>
              <a:rPr lang="ru-RU" dirty="0" smtClean="0"/>
              <a:t>, </a:t>
            </a:r>
            <a:r>
              <a:rPr lang="ru-RU" dirty="0" err="1" smtClean="0"/>
              <a:t>тіла</a:t>
            </a:r>
            <a:r>
              <a:rPr lang="ru-RU" dirty="0" smtClean="0"/>
              <a:t> </a:t>
            </a:r>
            <a:r>
              <a:rPr lang="ru-RU" dirty="0"/>
              <a:t>та по </a:t>
            </a:r>
            <a:r>
              <a:rPr lang="ru-RU" dirty="0" err="1" smtClean="0"/>
              <a:t>кількості</a:t>
            </a:r>
            <a:r>
              <a:rPr lang="ru-RU" dirty="0" smtClean="0"/>
              <a:t> пар </a:t>
            </a:r>
            <a:r>
              <a:rPr lang="ru-RU" dirty="0" err="1"/>
              <a:t>черевних</a:t>
            </a:r>
            <a:r>
              <a:rPr lang="ru-RU" dirty="0"/>
              <a:t> </a:t>
            </a:r>
            <a:r>
              <a:rPr lang="ru-RU" dirty="0" err="1"/>
              <a:t>ніг</a:t>
            </a:r>
            <a:r>
              <a:rPr lang="ru-RU" dirty="0"/>
              <a:t>.</a:t>
            </a:r>
          </a:p>
          <a:p>
            <a:pPr>
              <a:buFont typeface="Wingdings" pitchFamily="2" charset="2"/>
              <a:buChar char="Ø"/>
            </a:pPr>
            <a:r>
              <a:rPr lang="ru-RU" dirty="0" err="1"/>
              <a:t>Ступінь</a:t>
            </a:r>
            <a:r>
              <a:rPr lang="ru-RU" dirty="0"/>
              <a:t> </a:t>
            </a:r>
            <a:r>
              <a:rPr lang="ru-RU" dirty="0" err="1" smtClean="0"/>
              <a:t>ушкодження</a:t>
            </a:r>
            <a:r>
              <a:rPr lang="ru-RU" dirty="0" smtClean="0"/>
              <a:t> </a:t>
            </a:r>
            <a:r>
              <a:rPr lang="ru-RU" dirty="0" err="1" smtClean="0"/>
              <a:t>рослин</a:t>
            </a:r>
            <a:r>
              <a:rPr lang="ru-RU" dirty="0" smtClean="0"/>
              <a:t> </a:t>
            </a:r>
            <a:r>
              <a:rPr lang="ru-RU" dirty="0" err="1" smtClean="0"/>
              <a:t>визначають</a:t>
            </a:r>
            <a:r>
              <a:rPr lang="ru-RU" dirty="0" smtClean="0"/>
              <a:t> за </a:t>
            </a:r>
            <a:r>
              <a:rPr lang="ru-RU" dirty="0"/>
              <a:t>шкалою</a:t>
            </a:r>
            <a:r>
              <a:rPr lang="ru-RU" dirty="0" smtClean="0"/>
              <a:t>:</a:t>
            </a:r>
          </a:p>
          <a:p>
            <a:r>
              <a:rPr lang="ru-RU" dirty="0" smtClean="0"/>
              <a:t> </a:t>
            </a:r>
            <a:r>
              <a:rPr lang="ru-RU" dirty="0"/>
              <a:t>0 — </a:t>
            </a:r>
            <a:r>
              <a:rPr lang="ru-RU" dirty="0" err="1" smtClean="0"/>
              <a:t>неушкоджені</a:t>
            </a:r>
            <a:r>
              <a:rPr lang="ru-RU" dirty="0" smtClean="0"/>
              <a:t> </a:t>
            </a:r>
            <a:r>
              <a:rPr lang="ru-RU" dirty="0" err="1"/>
              <a:t>рослини</a:t>
            </a:r>
            <a:r>
              <a:rPr lang="ru-RU" dirty="0"/>
              <a:t>;</a:t>
            </a:r>
          </a:p>
          <a:p>
            <a:r>
              <a:rPr lang="ru-RU" dirty="0"/>
              <a:t>1 — слабо </a:t>
            </a:r>
            <a:r>
              <a:rPr lang="ru-RU" dirty="0" err="1"/>
              <a:t>ушкоджені</a:t>
            </a:r>
            <a:r>
              <a:rPr lang="ru-RU" dirty="0"/>
              <a:t>;</a:t>
            </a:r>
          </a:p>
          <a:p>
            <a:r>
              <a:rPr lang="ru-RU" dirty="0"/>
              <a:t>2 — </a:t>
            </a:r>
            <a:r>
              <a:rPr lang="ru-RU" dirty="0" smtClean="0"/>
              <a:t>сильно </a:t>
            </a:r>
            <a:r>
              <a:rPr lang="ru-RU" dirty="0" err="1" smtClean="0"/>
              <a:t>пошкоджені</a:t>
            </a:r>
            <a:r>
              <a:rPr lang="ru-RU" dirty="0" smtClean="0"/>
              <a:t>;</a:t>
            </a:r>
          </a:p>
          <a:p>
            <a:r>
              <a:rPr lang="ru-RU" dirty="0" smtClean="0"/>
              <a:t> </a:t>
            </a:r>
            <a:r>
              <a:rPr lang="ru-RU" dirty="0"/>
              <a:t>3 </a:t>
            </a:r>
            <a:r>
              <a:rPr lang="ru-RU" dirty="0" smtClean="0"/>
              <a:t>—</a:t>
            </a:r>
            <a:r>
              <a:rPr lang="ru-RU" dirty="0" err="1" smtClean="0"/>
              <a:t>загиблі</a:t>
            </a:r>
            <a:r>
              <a:rPr lang="ru-RU" dirty="0" smtClean="0"/>
              <a:t> </a:t>
            </a:r>
            <a:r>
              <a:rPr lang="ru-RU" dirty="0" err="1"/>
              <a:t>рослини</a:t>
            </a:r>
            <a:r>
              <a:rPr lang="ru-RU" dirty="0"/>
              <a:t>.</a:t>
            </a:r>
          </a:p>
          <a:p>
            <a:pPr marL="0" indent="0">
              <a:buNone/>
            </a:pPr>
            <a:r>
              <a:rPr lang="ru-RU" dirty="0" err="1"/>
              <a:t>Обліки</a:t>
            </a:r>
            <a:r>
              <a:rPr lang="ru-RU" dirty="0"/>
              <a:t> </a:t>
            </a:r>
            <a:r>
              <a:rPr lang="ru-RU" dirty="0" err="1"/>
              <a:t>проводять</a:t>
            </a:r>
            <a:r>
              <a:rPr lang="ru-RU" dirty="0"/>
              <a:t> </a:t>
            </a:r>
            <a:r>
              <a:rPr lang="ru-RU" dirty="0" smtClean="0"/>
              <a:t>на 10 </a:t>
            </a:r>
            <a:r>
              <a:rPr lang="ru-RU" dirty="0" err="1"/>
              <a:t>пробних</a:t>
            </a:r>
            <a:r>
              <a:rPr lang="ru-RU" dirty="0"/>
              <a:t> </a:t>
            </a:r>
            <a:r>
              <a:rPr lang="ru-RU" dirty="0" err="1" smtClean="0"/>
              <a:t>ділянках</a:t>
            </a:r>
            <a:r>
              <a:rPr lang="ru-RU" dirty="0" smtClean="0"/>
              <a:t> </a:t>
            </a:r>
            <a:r>
              <a:rPr lang="ru-RU" dirty="0" err="1" smtClean="0"/>
              <a:t>площею</a:t>
            </a:r>
            <a:r>
              <a:rPr lang="ru-RU" dirty="0" smtClean="0"/>
              <a:t> </a:t>
            </a:r>
            <a:r>
              <a:rPr lang="ru-RU" dirty="0"/>
              <a:t>1 м2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644275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err="1"/>
              <a:t>Основну</a:t>
            </a:r>
            <a:r>
              <a:rPr lang="ru-RU" dirty="0"/>
              <a:t> </a:t>
            </a:r>
            <a:r>
              <a:rPr lang="ru-RU" dirty="0" err="1" smtClean="0"/>
              <a:t>увагу</a:t>
            </a:r>
            <a:r>
              <a:rPr lang="ru-RU" dirty="0" smtClean="0"/>
              <a:t> </a:t>
            </a:r>
            <a:r>
              <a:rPr lang="ru-RU" dirty="0" err="1" smtClean="0"/>
              <a:t>приділяють</a:t>
            </a:r>
            <a:r>
              <a:rPr lang="ru-RU" dirty="0" smtClean="0"/>
              <a:t> </a:t>
            </a:r>
          </a:p>
          <a:p>
            <a:r>
              <a:rPr lang="ru-RU" dirty="0" err="1" smtClean="0"/>
              <a:t>озимим</a:t>
            </a:r>
            <a:r>
              <a:rPr lang="ru-RU" dirty="0" smtClean="0"/>
              <a:t> </a:t>
            </a:r>
            <a:r>
              <a:rPr lang="ru-RU" dirty="0" err="1" smtClean="0"/>
              <a:t>зерновим</a:t>
            </a:r>
            <a:r>
              <a:rPr lang="ru-RU" dirty="0" smtClean="0"/>
              <a:t> культурам, </a:t>
            </a:r>
          </a:p>
          <a:p>
            <a:r>
              <a:rPr lang="ru-RU" dirty="0" err="1" smtClean="0"/>
              <a:t>посіяним</a:t>
            </a:r>
            <a:r>
              <a:rPr lang="ru-RU" dirty="0" smtClean="0"/>
              <a:t> по парах </a:t>
            </a:r>
            <a:r>
              <a:rPr lang="ru-RU" dirty="0"/>
              <a:t>та </a:t>
            </a:r>
            <a:r>
              <a:rPr lang="ru-RU" dirty="0" err="1" smtClean="0"/>
              <a:t>посівам</a:t>
            </a:r>
            <a:r>
              <a:rPr lang="ru-RU" dirty="0" smtClean="0"/>
              <a:t> </a:t>
            </a:r>
            <a:r>
              <a:rPr lang="ru-RU" dirty="0" err="1" smtClean="0"/>
              <a:t>ранніх</a:t>
            </a:r>
            <a:r>
              <a:rPr lang="ru-RU" dirty="0" smtClean="0"/>
              <a:t> </a:t>
            </a:r>
            <a:r>
              <a:rPr lang="ru-RU" dirty="0" err="1" smtClean="0"/>
              <a:t>строків</a:t>
            </a:r>
            <a:r>
              <a:rPr lang="ru-RU" dirty="0" smtClean="0"/>
              <a:t> </a:t>
            </a:r>
            <a:r>
              <a:rPr lang="ru-RU" dirty="0" err="1" smtClean="0"/>
              <a:t>сівби</a:t>
            </a:r>
            <a:r>
              <a:rPr lang="ru-RU" dirty="0" smtClean="0"/>
              <a:t>, </a:t>
            </a:r>
          </a:p>
          <a:p>
            <a:r>
              <a:rPr lang="ru-RU" dirty="0" err="1" smtClean="0"/>
              <a:t>посівам</a:t>
            </a:r>
            <a:r>
              <a:rPr lang="ru-RU" dirty="0" smtClean="0"/>
              <a:t> </a:t>
            </a:r>
            <a:r>
              <a:rPr lang="ru-RU" dirty="0" err="1" smtClean="0"/>
              <a:t>багаторічних</a:t>
            </a:r>
            <a:r>
              <a:rPr lang="ru-RU" dirty="0" smtClean="0"/>
              <a:t> трав і </a:t>
            </a:r>
            <a:r>
              <a:rPr lang="ru-RU" dirty="0" err="1" smtClean="0"/>
              <a:t>неорним</a:t>
            </a:r>
            <a:r>
              <a:rPr lang="ru-RU" dirty="0" smtClean="0"/>
              <a:t> </a:t>
            </a:r>
            <a:r>
              <a:rPr lang="ru-RU" dirty="0" err="1"/>
              <a:t>угіддям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62388668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/>
              <a:t>Дата </a:t>
            </a:r>
            <a:r>
              <a:rPr lang="ru-RU" dirty="0" smtClean="0"/>
              <a:t>початку </a:t>
            </a:r>
            <a:r>
              <a:rPr lang="ru-RU" dirty="0" err="1" smtClean="0"/>
              <a:t>відродження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/>
              <a:t>,</a:t>
            </a:r>
          </a:p>
          <a:p>
            <a:r>
              <a:rPr lang="ru-RU" dirty="0" err="1"/>
              <a:t>періоди</a:t>
            </a:r>
            <a:r>
              <a:rPr lang="ru-RU" dirty="0"/>
              <a:t> </a:t>
            </a:r>
            <a:r>
              <a:rPr lang="ru-RU" dirty="0" err="1" smtClean="0"/>
              <a:t>масового</a:t>
            </a:r>
            <a:r>
              <a:rPr lang="ru-RU" dirty="0" smtClean="0"/>
              <a:t> </a:t>
            </a:r>
            <a:r>
              <a:rPr lang="ru-RU" dirty="0" err="1" smtClean="0"/>
              <a:t>відродження</a:t>
            </a:r>
            <a:r>
              <a:rPr lang="ru-RU" dirty="0" smtClean="0"/>
              <a:t> і </a:t>
            </a:r>
            <a:r>
              <a:rPr lang="ru-RU" dirty="0" err="1" smtClean="0"/>
              <a:t>шкодочинності</a:t>
            </a:r>
            <a:r>
              <a:rPr lang="ru-RU" dirty="0" smtClean="0"/>
              <a:t> </a:t>
            </a:r>
            <a:r>
              <a:rPr lang="ru-RU" dirty="0" err="1"/>
              <a:t>гусениць</a:t>
            </a:r>
            <a:r>
              <a:rPr lang="ru-RU" dirty="0"/>
              <a:t>.</a:t>
            </a:r>
          </a:p>
          <a:p>
            <a:r>
              <a:rPr lang="ru-RU" dirty="0" err="1" smtClean="0"/>
              <a:t>Заселені</a:t>
            </a:r>
            <a:r>
              <a:rPr lang="ru-RU" dirty="0" smtClean="0"/>
              <a:t> </a:t>
            </a:r>
            <a:r>
              <a:rPr lang="ru-RU" dirty="0" err="1" smtClean="0"/>
              <a:t>шкідником</a:t>
            </a:r>
            <a:r>
              <a:rPr lang="ru-RU" dirty="0" smtClean="0"/>
              <a:t> </a:t>
            </a:r>
            <a:r>
              <a:rPr lang="ru-RU" dirty="0" err="1" smtClean="0"/>
              <a:t>площі</a:t>
            </a:r>
            <a:r>
              <a:rPr lang="ru-RU" dirty="0" smtClean="0"/>
              <a:t> </a:t>
            </a:r>
            <a:r>
              <a:rPr lang="ru-RU" dirty="0"/>
              <a:t>(%),</a:t>
            </a:r>
          </a:p>
          <a:p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і </a:t>
            </a:r>
            <a:r>
              <a:rPr lang="ru-RU" dirty="0" err="1" smtClean="0"/>
              <a:t>рівномірність</a:t>
            </a:r>
            <a:r>
              <a:rPr lang="ru-RU" dirty="0" smtClean="0"/>
              <a:t> </a:t>
            </a: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 smtClean="0"/>
              <a:t>розподілу</a:t>
            </a:r>
            <a:r>
              <a:rPr lang="ru-RU" dirty="0" smtClean="0"/>
              <a:t> на </a:t>
            </a:r>
            <a:r>
              <a:rPr lang="ru-RU" dirty="0" err="1"/>
              <a:t>посівах</a:t>
            </a:r>
            <a:r>
              <a:rPr lang="ru-RU" dirty="0"/>
              <a:t>, </a:t>
            </a:r>
            <a:r>
              <a:rPr lang="ru-RU" dirty="0" err="1" smtClean="0"/>
              <a:t>Кз</a:t>
            </a:r>
            <a:r>
              <a:rPr lang="ru-RU" dirty="0" smtClean="0"/>
              <a:t>,.</a:t>
            </a:r>
            <a:endParaRPr lang="ru-RU" dirty="0"/>
          </a:p>
          <a:p>
            <a:r>
              <a:rPr lang="ru-RU" dirty="0" err="1" smtClean="0"/>
              <a:t>Ушкоджених</a:t>
            </a:r>
            <a:r>
              <a:rPr lang="ru-RU" dirty="0" smtClean="0"/>
              <a:t> і </a:t>
            </a:r>
            <a:r>
              <a:rPr lang="ru-RU" dirty="0" err="1" smtClean="0"/>
              <a:t>загиблих</a:t>
            </a:r>
            <a:r>
              <a:rPr lang="ru-RU" dirty="0" smtClean="0"/>
              <a:t> </a:t>
            </a:r>
            <a:r>
              <a:rPr lang="ru-RU" dirty="0" err="1" smtClean="0"/>
              <a:t>рослин</a:t>
            </a:r>
            <a:r>
              <a:rPr lang="ru-RU" dirty="0" smtClean="0"/>
              <a:t> </a:t>
            </a:r>
            <a:r>
              <a:rPr lang="ru-RU" dirty="0"/>
              <a:t>(%),</a:t>
            </a:r>
          </a:p>
          <a:p>
            <a:r>
              <a:rPr lang="ru-RU" dirty="0" err="1" smtClean="0"/>
              <a:t>Середній</a:t>
            </a:r>
            <a:r>
              <a:rPr lang="ru-RU" dirty="0" smtClean="0"/>
              <a:t> бал </a:t>
            </a:r>
            <a:r>
              <a:rPr lang="ru-RU" dirty="0" err="1" smtClean="0"/>
              <a:t>ушкодження</a:t>
            </a:r>
            <a:r>
              <a:rPr lang="ru-RU" dirty="0"/>
              <a:t>.</a:t>
            </a:r>
          </a:p>
          <a:p>
            <a:r>
              <a:rPr lang="ru-RU" dirty="0" err="1" smtClean="0"/>
              <a:t>Співвідношення</a:t>
            </a:r>
            <a:r>
              <a:rPr lang="ru-RU" dirty="0" smtClean="0"/>
              <a:t> </a:t>
            </a:r>
            <a:r>
              <a:rPr lang="ru-RU" dirty="0" err="1" smtClean="0"/>
              <a:t>стадій</a:t>
            </a:r>
            <a:r>
              <a:rPr lang="ru-RU" dirty="0" smtClean="0"/>
              <a:t>, </a:t>
            </a:r>
            <a:r>
              <a:rPr lang="ru-RU" dirty="0" err="1" smtClean="0"/>
              <a:t>співвідношення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 smtClean="0"/>
              <a:t> за </a:t>
            </a:r>
            <a:r>
              <a:rPr lang="ru-RU" dirty="0" err="1"/>
              <a:t>віком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0395883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err="1"/>
              <a:t>Ступінь</a:t>
            </a:r>
            <a:r>
              <a:rPr lang="ru-RU" dirty="0"/>
              <a:t> </a:t>
            </a:r>
            <a:r>
              <a:rPr lang="ru-RU" dirty="0" err="1" smtClean="0"/>
              <a:t>заселення</a:t>
            </a:r>
            <a:r>
              <a:rPr lang="ru-RU" dirty="0" smtClean="0"/>
              <a:t> </a:t>
            </a:r>
            <a:r>
              <a:rPr lang="ru-RU" dirty="0" err="1" smtClean="0"/>
              <a:t>полів</a:t>
            </a:r>
            <a:r>
              <a:rPr lang="ru-RU" dirty="0" smtClean="0"/>
              <a:t> </a:t>
            </a:r>
            <a:r>
              <a:rPr lang="ru-RU" dirty="0" err="1" smtClean="0"/>
              <a:t>гусеницями</a:t>
            </a:r>
            <a:r>
              <a:rPr lang="ru-RU" dirty="0"/>
              <a:t>:</a:t>
            </a:r>
          </a:p>
          <a:p>
            <a:r>
              <a:rPr lang="ru-RU" dirty="0" err="1"/>
              <a:t>слабка</a:t>
            </a:r>
            <a:r>
              <a:rPr lang="ru-RU" dirty="0"/>
              <a:t> — </a:t>
            </a:r>
            <a:r>
              <a:rPr lang="ru-RU" dirty="0" smtClean="0"/>
              <a:t>0,2 </a:t>
            </a:r>
            <a:r>
              <a:rPr lang="ru-RU" dirty="0" err="1" smtClean="0"/>
              <a:t>екз</a:t>
            </a:r>
            <a:r>
              <a:rPr lang="ru-RU" dirty="0"/>
              <a:t>./м2; </a:t>
            </a:r>
            <a:endParaRPr lang="ru-RU" dirty="0" smtClean="0"/>
          </a:p>
          <a:p>
            <a:r>
              <a:rPr lang="ru-RU" dirty="0" err="1" smtClean="0"/>
              <a:t>Середня</a:t>
            </a:r>
            <a:r>
              <a:rPr lang="ru-RU" dirty="0" smtClean="0"/>
              <a:t> — </a:t>
            </a:r>
            <a:r>
              <a:rPr lang="ru-RU" dirty="0"/>
              <a:t>0,4 — 0,6;</a:t>
            </a:r>
          </a:p>
          <a:p>
            <a:r>
              <a:rPr lang="ru-RU" dirty="0" smtClean="0"/>
              <a:t>сильна — </a:t>
            </a:r>
            <a:r>
              <a:rPr lang="ru-RU" dirty="0"/>
              <a:t>&gt;0,8 </a:t>
            </a:r>
            <a:r>
              <a:rPr lang="ru-RU" dirty="0" smtClean="0"/>
              <a:t>.</a:t>
            </a:r>
            <a:endParaRPr lang="ru-RU" dirty="0"/>
          </a:p>
          <a:p>
            <a:pPr marL="0" indent="0">
              <a:buNone/>
            </a:pPr>
            <a:r>
              <a:rPr lang="ru-RU" i="1" dirty="0" err="1">
                <a:solidFill>
                  <a:srgbClr val="FF0000"/>
                </a:solidFill>
              </a:rPr>
              <a:t>Погодні</a:t>
            </a:r>
            <a:r>
              <a:rPr lang="ru-RU" i="1" dirty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умови</a:t>
            </a:r>
            <a:r>
              <a:rPr lang="ru-RU" i="1" dirty="0" smtClean="0">
                <a:solidFill>
                  <a:srgbClr val="FF0000"/>
                </a:solidFill>
              </a:rPr>
              <a:t> з </a:t>
            </a:r>
            <a:r>
              <a:rPr lang="ru-RU" i="1" dirty="0">
                <a:solidFill>
                  <a:srgbClr val="FF0000"/>
                </a:solidFill>
              </a:rPr>
              <a:t>ГТК </a:t>
            </a:r>
            <a:r>
              <a:rPr lang="ru-RU" i="1" dirty="0" smtClean="0">
                <a:solidFill>
                  <a:srgbClr val="FF0000"/>
                </a:solidFill>
              </a:rPr>
              <a:t>0,5—1,0 — </a:t>
            </a:r>
            <a:r>
              <a:rPr lang="ru-RU" i="1" dirty="0" err="1" smtClean="0">
                <a:solidFill>
                  <a:srgbClr val="FF0000"/>
                </a:solidFill>
              </a:rPr>
              <a:t>сприятливі</a:t>
            </a:r>
            <a:r>
              <a:rPr lang="ru-RU" i="1" dirty="0" smtClean="0">
                <a:solidFill>
                  <a:srgbClr val="FF0000"/>
                </a:solidFill>
              </a:rPr>
              <a:t> для </a:t>
            </a:r>
            <a:r>
              <a:rPr lang="ru-RU" i="1" dirty="0" err="1" smtClean="0">
                <a:solidFill>
                  <a:srgbClr val="FF0000"/>
                </a:solidFill>
              </a:rPr>
              <a:t>масового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розмноження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шкідника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81591342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b="1" dirty="0"/>
              <a:t>Липень </a:t>
            </a:r>
            <a:r>
              <a:rPr lang="ru-RU" b="1" dirty="0" smtClean="0"/>
              <a:t>— </a:t>
            </a:r>
            <a:r>
              <a:rPr lang="ru-RU" b="1" dirty="0" err="1" smtClean="0"/>
              <a:t>серпень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 err="1"/>
              <a:t>Динаміка</a:t>
            </a:r>
            <a:r>
              <a:rPr lang="ru-RU" dirty="0"/>
              <a:t> </a:t>
            </a:r>
            <a:r>
              <a:rPr lang="ru-RU" dirty="0" err="1" smtClean="0"/>
              <a:t>лялькування</a:t>
            </a:r>
            <a:r>
              <a:rPr lang="ru-RU" dirty="0" smtClean="0"/>
              <a:t> </a:t>
            </a:r>
            <a:r>
              <a:rPr lang="ru-RU" dirty="0" err="1" smtClean="0"/>
              <a:t>гусениць</a:t>
            </a:r>
            <a:r>
              <a:rPr lang="ru-RU" dirty="0"/>
              <a:t>,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 smtClean="0"/>
              <a:t> другого </a:t>
            </a:r>
            <a:r>
              <a:rPr lang="ru-RU" dirty="0" err="1" smtClean="0"/>
              <a:t>покоління</a:t>
            </a:r>
            <a:r>
              <a:rPr lang="ru-RU" dirty="0" smtClean="0"/>
              <a:t> і </a:t>
            </a:r>
            <a:r>
              <a:rPr lang="ru-RU" dirty="0" err="1" smtClean="0"/>
              <a:t>відкладання</a:t>
            </a:r>
            <a:r>
              <a:rPr lang="ru-RU" dirty="0" smtClean="0"/>
              <a:t> ними </a:t>
            </a:r>
            <a:r>
              <a:rPr lang="ru-RU" dirty="0" err="1" smtClean="0"/>
              <a:t>яєць</a:t>
            </a:r>
            <a:r>
              <a:rPr lang="ru-RU" dirty="0" smtClean="0"/>
              <a:t>.</a:t>
            </a:r>
          </a:p>
          <a:p>
            <a:r>
              <a:rPr lang="ru-RU" dirty="0" smtClean="0"/>
              <a:t> </a:t>
            </a:r>
            <a:r>
              <a:rPr lang="ru-RU" dirty="0" err="1" smtClean="0"/>
              <a:t>Визначення</a:t>
            </a:r>
            <a:r>
              <a:rPr lang="ru-RU" dirty="0" smtClean="0"/>
              <a:t> стану </a:t>
            </a:r>
            <a:r>
              <a:rPr lang="ru-RU" dirty="0" err="1" smtClean="0"/>
              <a:t>популяції</a:t>
            </a:r>
            <a:r>
              <a:rPr lang="ru-RU" dirty="0" smtClean="0"/>
              <a:t> за  </a:t>
            </a:r>
            <a:r>
              <a:rPr lang="ru-RU" dirty="0" err="1"/>
              <a:t>тими</a:t>
            </a:r>
            <a:r>
              <a:rPr lang="ru-RU" dirty="0"/>
              <a:t> ж </a:t>
            </a:r>
            <a:r>
              <a:rPr lang="ru-RU" dirty="0" err="1" smtClean="0"/>
              <a:t>показниками</a:t>
            </a:r>
            <a:r>
              <a:rPr lang="ru-RU" dirty="0" smtClean="0"/>
              <a:t>, </a:t>
            </a:r>
            <a:r>
              <a:rPr lang="ru-RU" dirty="0" err="1" smtClean="0"/>
              <a:t>що</a:t>
            </a:r>
            <a:r>
              <a:rPr lang="ru-RU" dirty="0" smtClean="0"/>
              <a:t> і для </a:t>
            </a:r>
            <a:r>
              <a:rPr lang="ru-RU" dirty="0" err="1" smtClean="0"/>
              <a:t>першого</a:t>
            </a:r>
            <a:r>
              <a:rPr lang="ru-RU" dirty="0" smtClean="0"/>
              <a:t> </a:t>
            </a:r>
            <a:r>
              <a:rPr lang="ru-RU" dirty="0" err="1" smtClean="0"/>
              <a:t>покоління</a:t>
            </a:r>
            <a:r>
              <a:rPr lang="ru-RU" dirty="0"/>
              <a:t>.</a:t>
            </a:r>
          </a:p>
          <a:p>
            <a:pPr marL="0" indent="0">
              <a:buNone/>
            </a:pPr>
            <a:r>
              <a:rPr lang="ru-RU" dirty="0">
                <a:solidFill>
                  <a:srgbClr val="FF0000"/>
                </a:solidFill>
              </a:rPr>
              <a:t>Поля </a:t>
            </a:r>
            <a:r>
              <a:rPr lang="ru-RU" dirty="0" err="1" smtClean="0">
                <a:solidFill>
                  <a:srgbClr val="FF0000"/>
                </a:solidFill>
              </a:rPr>
              <a:t>призначені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під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посів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озимих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злакових</a:t>
            </a:r>
            <a:r>
              <a:rPr lang="ru-RU" dirty="0" smtClean="0">
                <a:solidFill>
                  <a:srgbClr val="FF0000"/>
                </a:solidFill>
              </a:rPr>
              <a:t> культур, </a:t>
            </a:r>
            <a:r>
              <a:rPr lang="ru-RU" dirty="0" err="1" smtClean="0">
                <a:solidFill>
                  <a:srgbClr val="FF0000"/>
                </a:solidFill>
              </a:rPr>
              <a:t>посіви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озимих</a:t>
            </a:r>
            <a:r>
              <a:rPr lang="ru-RU" dirty="0" smtClean="0">
                <a:solidFill>
                  <a:srgbClr val="FF0000"/>
                </a:solidFill>
              </a:rPr>
              <a:t> культур</a:t>
            </a:r>
          </a:p>
          <a:p>
            <a:pPr marL="0" indent="0">
              <a:buNone/>
            </a:pPr>
            <a:endParaRPr lang="ru-RU" b="1" i="1" dirty="0" smtClean="0"/>
          </a:p>
          <a:p>
            <a:pPr marL="0" indent="0">
              <a:buNone/>
            </a:pPr>
            <a:r>
              <a:rPr lang="ru-RU" b="1" i="1" dirty="0" err="1" smtClean="0"/>
              <a:t>Спостереження</a:t>
            </a:r>
            <a:r>
              <a:rPr lang="ru-RU" b="1" i="1" dirty="0" smtClean="0"/>
              <a:t> в </a:t>
            </a:r>
            <a:r>
              <a:rPr lang="ru-RU" b="1" i="1" dirty="0" err="1" smtClean="0"/>
              <a:t>ізоляторах</a:t>
            </a:r>
            <a:r>
              <a:rPr lang="ru-RU" b="1" i="1" dirty="0"/>
              <a:t>. </a:t>
            </a:r>
            <a:r>
              <a:rPr lang="ru-RU" b="1" i="1" dirty="0" err="1" smtClean="0"/>
              <a:t>Облік</a:t>
            </a:r>
            <a:r>
              <a:rPr lang="ru-RU" b="1" i="1" dirty="0" smtClean="0"/>
              <a:t> </a:t>
            </a:r>
            <a:r>
              <a:rPr lang="ru-RU" b="1" i="1" dirty="0" err="1" smtClean="0"/>
              <a:t>метеликів</a:t>
            </a:r>
            <a:r>
              <a:rPr lang="ru-RU" b="1" i="1" dirty="0" smtClean="0"/>
              <a:t> </a:t>
            </a:r>
            <a:r>
              <a:rPr lang="ru-RU" b="1" i="1" dirty="0"/>
              <a:t>на </a:t>
            </a:r>
            <a:r>
              <a:rPr lang="ru-RU" b="1" i="1" dirty="0" err="1" smtClean="0"/>
              <a:t>світлопастки</a:t>
            </a:r>
            <a:r>
              <a:rPr lang="ru-RU" b="1" i="1" dirty="0"/>
              <a:t>, </a:t>
            </a:r>
            <a:r>
              <a:rPr lang="ru-RU" b="1" i="1" dirty="0" err="1" smtClean="0"/>
              <a:t>феромонні</a:t>
            </a:r>
            <a:r>
              <a:rPr lang="ru-RU" b="1" i="1" dirty="0" smtClean="0"/>
              <a:t> </a:t>
            </a:r>
            <a:r>
              <a:rPr lang="ru-RU" b="1" i="1" dirty="0" err="1"/>
              <a:t>пастки</a:t>
            </a:r>
            <a:r>
              <a:rPr lang="ru-RU" b="1" i="1" dirty="0"/>
              <a:t>, </a:t>
            </a:r>
            <a:r>
              <a:rPr lang="ru-RU" b="1" i="1" dirty="0" err="1" smtClean="0"/>
              <a:t>ловчі</a:t>
            </a:r>
            <a:r>
              <a:rPr lang="ru-RU" b="1" i="1" dirty="0" smtClean="0"/>
              <a:t> </a:t>
            </a:r>
            <a:r>
              <a:rPr lang="ru-RU" b="1" i="1" dirty="0" err="1" smtClean="0"/>
              <a:t>коритця</a:t>
            </a:r>
            <a:r>
              <a:rPr lang="ru-RU" b="1" i="1" dirty="0"/>
              <a:t>. </a:t>
            </a:r>
            <a:r>
              <a:rPr lang="ru-RU" b="1" i="1" dirty="0" smtClean="0"/>
              <a:t>Методики </a:t>
            </a:r>
            <a:r>
              <a:rPr lang="ru-RU" b="1" i="1" dirty="0" err="1" smtClean="0"/>
              <a:t>спостережень</a:t>
            </a:r>
            <a:r>
              <a:rPr lang="ru-RU" b="1" i="1" dirty="0" smtClean="0"/>
              <a:t> </a:t>
            </a:r>
            <a:r>
              <a:rPr lang="ru-RU" b="1" i="1" dirty="0"/>
              <a:t>і </a:t>
            </a:r>
            <a:r>
              <a:rPr lang="ru-RU" b="1" i="1" dirty="0" err="1" smtClean="0"/>
              <a:t>обліків</a:t>
            </a:r>
            <a:r>
              <a:rPr lang="ru-RU" b="1" i="1" dirty="0" smtClean="0"/>
              <a:t> </a:t>
            </a:r>
            <a:r>
              <a:rPr lang="ru-RU" b="1" i="1" dirty="0" err="1" smtClean="0"/>
              <a:t>такі</a:t>
            </a:r>
            <a:r>
              <a:rPr lang="ru-RU" b="1" i="1" dirty="0" smtClean="0"/>
              <a:t> </a:t>
            </a:r>
            <a:r>
              <a:rPr lang="ru-RU" b="1" i="1" dirty="0"/>
              <a:t>ж як і </a:t>
            </a:r>
            <a:r>
              <a:rPr lang="ru-RU" b="1" i="1" dirty="0" err="1" smtClean="0"/>
              <a:t>дляпершого</a:t>
            </a:r>
            <a:r>
              <a:rPr lang="ru-RU" b="1" i="1" dirty="0" smtClean="0"/>
              <a:t> </a:t>
            </a:r>
            <a:r>
              <a:rPr lang="ru-RU" b="1" i="1" dirty="0" err="1"/>
              <a:t>покоління</a:t>
            </a:r>
            <a:endParaRPr lang="ru-RU" b="1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6981320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i="1" dirty="0" err="1">
                <a:solidFill>
                  <a:srgbClr val="FF0000"/>
                </a:solidFill>
              </a:rPr>
              <a:t>Капустяна</a:t>
            </a:r>
            <a:r>
              <a:rPr lang="ru-RU" i="1" dirty="0">
                <a:solidFill>
                  <a:srgbClr val="FF0000"/>
                </a:solidFill>
              </a:rPr>
              <a:t>, С-</a:t>
            </a:r>
            <a:r>
              <a:rPr lang="ru-RU" i="1" dirty="0" err="1">
                <a:solidFill>
                  <a:srgbClr val="FF0000"/>
                </a:solidFill>
              </a:rPr>
              <a:t>чорна</a:t>
            </a:r>
            <a:r>
              <a:rPr lang="ru-RU" i="1" dirty="0">
                <a:solidFill>
                  <a:srgbClr val="FF0000"/>
                </a:solidFill>
              </a:rPr>
              <a:t> та і н ш і </a:t>
            </a:r>
            <a:r>
              <a:rPr lang="ru-RU" i="1" dirty="0" err="1">
                <a:solidFill>
                  <a:srgbClr val="FF0000"/>
                </a:solidFill>
              </a:rPr>
              <a:t>листогризучі</a:t>
            </a:r>
            <a:r>
              <a:rPr lang="ru-RU" i="1" dirty="0">
                <a:solidFill>
                  <a:srgbClr val="FF0000"/>
                </a:solidFill>
              </a:rPr>
              <a:t> совки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b="1" dirty="0" err="1" smtClean="0"/>
              <a:t>Вересень</a:t>
            </a:r>
            <a:r>
              <a:rPr lang="ru-RU" b="1" dirty="0" smtClean="0"/>
              <a:t> </a:t>
            </a:r>
            <a:r>
              <a:rPr lang="en-US" dirty="0" smtClean="0"/>
              <a:t>II—</a:t>
            </a:r>
            <a:r>
              <a:rPr lang="ru-RU" dirty="0" smtClean="0"/>
              <a:t>ІІІ </a:t>
            </a:r>
            <a:r>
              <a:rPr lang="ru-RU" dirty="0"/>
              <a:t>дек</a:t>
            </a:r>
            <a:r>
              <a:rPr lang="ru-RU" dirty="0" smtClean="0"/>
              <a:t>.</a:t>
            </a:r>
          </a:p>
          <a:p>
            <a:pPr marL="0" indent="0">
              <a:buNone/>
            </a:pPr>
            <a:r>
              <a:rPr lang="ru-RU" b="1" dirty="0" err="1" smtClean="0"/>
              <a:t>Визначення</a:t>
            </a:r>
            <a:r>
              <a:rPr lang="ru-RU" b="1" dirty="0" smtClean="0"/>
              <a:t> запасу </a:t>
            </a:r>
            <a:r>
              <a:rPr lang="ru-RU" b="1" dirty="0" err="1" smtClean="0"/>
              <a:t>шкідників</a:t>
            </a:r>
            <a:r>
              <a:rPr lang="ru-RU" b="1" dirty="0" smtClean="0"/>
              <a:t> на полях </a:t>
            </a:r>
            <a:r>
              <a:rPr lang="ru-RU" b="1" dirty="0" err="1" smtClean="0"/>
              <a:t>стаціонарної</a:t>
            </a:r>
            <a:r>
              <a:rPr lang="ru-RU" b="1" dirty="0" smtClean="0"/>
              <a:t> </a:t>
            </a:r>
            <a:r>
              <a:rPr lang="ru-RU" b="1" dirty="0" err="1" smtClean="0"/>
              <a:t>сівозміни</a:t>
            </a:r>
            <a:r>
              <a:rPr lang="ru-RU" b="1" dirty="0"/>
              <a:t>, </a:t>
            </a:r>
            <a:r>
              <a:rPr lang="ru-RU" b="1" dirty="0" smtClean="0"/>
              <a:t>в </a:t>
            </a:r>
            <a:r>
              <a:rPr lang="ru-RU" b="1" dirty="0" err="1" smtClean="0"/>
              <a:t>т.ч</a:t>
            </a:r>
            <a:r>
              <a:rPr lang="ru-RU" b="1" dirty="0"/>
              <a:t>. на </a:t>
            </a:r>
            <a:r>
              <a:rPr lang="ru-RU" b="1" dirty="0" err="1" smtClean="0"/>
              <a:t>бурячищах</a:t>
            </a:r>
            <a:r>
              <a:rPr lang="ru-RU" b="1" dirty="0" smtClean="0"/>
              <a:t>, </a:t>
            </a:r>
            <a:r>
              <a:rPr lang="ru-RU" b="1" dirty="0" err="1" smtClean="0"/>
              <a:t>багаторічних</a:t>
            </a:r>
            <a:r>
              <a:rPr lang="ru-RU" b="1" dirty="0" smtClean="0"/>
              <a:t> травах</a:t>
            </a:r>
          </a:p>
          <a:p>
            <a:pPr marL="0" indent="0" algn="ctr">
              <a:buNone/>
            </a:pPr>
            <a:r>
              <a:rPr lang="ru-RU" b="1" i="1" dirty="0" err="1">
                <a:solidFill>
                  <a:srgbClr val="FF0000"/>
                </a:solidFill>
              </a:rPr>
              <a:t>Ґрунтові</a:t>
            </a:r>
            <a:r>
              <a:rPr lang="ru-RU" b="1" i="1" dirty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розкопки</a:t>
            </a:r>
            <a:endParaRPr lang="ru-RU" i="1" dirty="0" smtClean="0">
              <a:solidFill>
                <a:srgbClr val="FF0000"/>
              </a:solidFill>
            </a:endParaRPr>
          </a:p>
          <a:p>
            <a:pPr>
              <a:buFont typeface="Wingdings" pitchFamily="2" charset="2"/>
              <a:buChar char="§"/>
            </a:pPr>
            <a:r>
              <a:rPr lang="ru-RU" dirty="0" smtClean="0"/>
              <a:t>Заселена </a:t>
            </a:r>
            <a:r>
              <a:rPr lang="ru-RU" dirty="0" err="1" smtClean="0"/>
              <a:t>площа</a:t>
            </a:r>
            <a:r>
              <a:rPr lang="ru-RU" dirty="0" smtClean="0"/>
              <a:t> </a:t>
            </a:r>
            <a:r>
              <a:rPr lang="ru-RU" dirty="0"/>
              <a:t>(га),</a:t>
            </a:r>
          </a:p>
          <a:p>
            <a:pPr>
              <a:buFont typeface="Wingdings" pitchFamily="2" charset="2"/>
              <a:buChar char="§"/>
            </a:pPr>
            <a:r>
              <a:rPr lang="ru-RU" dirty="0" err="1" smtClean="0"/>
              <a:t>Середня</a:t>
            </a:r>
            <a:r>
              <a:rPr lang="ru-RU" dirty="0" smtClean="0"/>
              <a:t> </a:t>
            </a:r>
            <a:r>
              <a:rPr lang="ru-RU" dirty="0" err="1" smtClean="0"/>
              <a:t>щільність</a:t>
            </a:r>
            <a:r>
              <a:rPr lang="ru-RU" dirty="0" smtClean="0"/>
              <a:t> </a:t>
            </a:r>
            <a:r>
              <a:rPr lang="ru-RU" dirty="0" err="1" smtClean="0"/>
              <a:t>лялечок</a:t>
            </a:r>
            <a:r>
              <a:rPr lang="ru-RU" dirty="0" smtClean="0"/>
              <a:t> (</a:t>
            </a:r>
            <a:r>
              <a:rPr lang="ru-RU" dirty="0" err="1" smtClean="0"/>
              <a:t>екз</a:t>
            </a:r>
            <a:r>
              <a:rPr lang="ru-RU" dirty="0" smtClean="0"/>
              <a:t>/м2</a:t>
            </a:r>
            <a:r>
              <a:rPr lang="ru-RU" dirty="0"/>
              <a:t>),</a:t>
            </a:r>
          </a:p>
          <a:p>
            <a:pPr>
              <a:buFont typeface="Wingdings" pitchFamily="2" charset="2"/>
              <a:buChar char="§"/>
            </a:pPr>
            <a:r>
              <a:rPr lang="ru-RU" dirty="0" err="1" smtClean="0"/>
              <a:t>Визначення</a:t>
            </a:r>
            <a:r>
              <a:rPr lang="ru-RU" dirty="0" smtClean="0"/>
              <a:t> К3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56719540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err="1"/>
              <a:t>Обсяг</a:t>
            </a:r>
            <a:r>
              <a:rPr lang="ru-RU" dirty="0"/>
              <a:t> та </a:t>
            </a:r>
            <a:r>
              <a:rPr lang="ru-RU" dirty="0" err="1" smtClean="0"/>
              <a:t>ефективність</a:t>
            </a:r>
            <a:r>
              <a:rPr lang="ru-RU" dirty="0" smtClean="0"/>
              <a:t> </a:t>
            </a:r>
            <a:r>
              <a:rPr lang="ru-RU" dirty="0" err="1" smtClean="0"/>
              <a:t>агротехнічних</a:t>
            </a:r>
            <a:r>
              <a:rPr lang="ru-RU" dirty="0" smtClean="0"/>
              <a:t> </a:t>
            </a:r>
            <a:r>
              <a:rPr lang="ru-RU" dirty="0" err="1" smtClean="0"/>
              <a:t>заходів</a:t>
            </a:r>
            <a:r>
              <a:rPr lang="ru-RU" dirty="0"/>
              <a:t>.</a:t>
            </a:r>
          </a:p>
          <a:p>
            <a:pPr marL="0" indent="0">
              <a:buNone/>
            </a:pPr>
            <a:r>
              <a:rPr lang="ru-RU" dirty="0" err="1">
                <a:solidFill>
                  <a:srgbClr val="FF0000"/>
                </a:solidFill>
              </a:rPr>
              <a:t>Лялечки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smtClean="0">
                <a:solidFill>
                  <a:srgbClr val="FF0000"/>
                </a:solidFill>
              </a:rPr>
              <a:t>совки-</a:t>
            </a:r>
            <a:r>
              <a:rPr lang="ru-RU" dirty="0" err="1" smtClean="0">
                <a:solidFill>
                  <a:srgbClr val="FF0000"/>
                </a:solidFill>
              </a:rPr>
              <a:t>гами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заляльковуються</a:t>
            </a:r>
            <a:r>
              <a:rPr lang="ru-RU" dirty="0" smtClean="0">
                <a:solidFill>
                  <a:srgbClr val="FF0000"/>
                </a:solidFill>
              </a:rPr>
              <a:t> у </a:t>
            </a:r>
            <a:r>
              <a:rPr lang="ru-RU" dirty="0" err="1" smtClean="0">
                <a:solidFill>
                  <a:srgbClr val="FF0000"/>
                </a:solidFill>
              </a:rPr>
              <a:t>поверхневому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шарі</a:t>
            </a:r>
            <a:r>
              <a:rPr lang="ru-RU" dirty="0" smtClean="0">
                <a:solidFill>
                  <a:srgbClr val="FF0000"/>
                </a:solidFill>
              </a:rPr>
              <a:t> грунту</a:t>
            </a:r>
            <a:r>
              <a:rPr lang="ru-RU" dirty="0">
                <a:solidFill>
                  <a:srgbClr val="FF0000"/>
                </a:solidFill>
              </a:rPr>
              <a:t>, </a:t>
            </a:r>
            <a:r>
              <a:rPr lang="ru-RU" dirty="0" err="1" smtClean="0">
                <a:solidFill>
                  <a:srgbClr val="FF0000"/>
                </a:solidFill>
              </a:rPr>
              <a:t>інші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види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>
                <a:solidFill>
                  <a:srgbClr val="FF0000"/>
                </a:solidFill>
              </a:rPr>
              <a:t>— </a:t>
            </a:r>
            <a:r>
              <a:rPr lang="ru-RU" dirty="0" smtClean="0">
                <a:solidFill>
                  <a:srgbClr val="FF0000"/>
                </a:solidFill>
              </a:rPr>
              <a:t>на </a:t>
            </a:r>
            <a:r>
              <a:rPr lang="ru-RU" dirty="0" err="1" smtClean="0">
                <a:solidFill>
                  <a:srgbClr val="FF0000"/>
                </a:solidFill>
              </a:rPr>
              <a:t>глибині</a:t>
            </a:r>
            <a:r>
              <a:rPr lang="ru-RU" dirty="0" smtClean="0">
                <a:solidFill>
                  <a:srgbClr val="FF0000"/>
                </a:solidFill>
              </a:rPr>
              <a:t> до 20 </a:t>
            </a:r>
            <a:r>
              <a:rPr lang="ru-RU" dirty="0">
                <a:solidFill>
                  <a:srgbClr val="FF0000"/>
                </a:solidFill>
              </a:rPr>
              <a:t>см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9768084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I </a:t>
            </a:r>
            <a:r>
              <a:rPr lang="ru-RU" dirty="0" err="1"/>
              <a:t>Квітень</a:t>
            </a:r>
            <a:r>
              <a:rPr lang="ru-RU" dirty="0"/>
              <a:t> </a:t>
            </a:r>
            <a:r>
              <a:rPr lang="en-US" dirty="0" smtClean="0"/>
              <a:t>III</a:t>
            </a:r>
            <a:r>
              <a:rPr lang="uk-UA" dirty="0" smtClean="0"/>
              <a:t> </a:t>
            </a:r>
            <a:r>
              <a:rPr lang="ru-RU" dirty="0" smtClean="0"/>
              <a:t>дек</a:t>
            </a:r>
            <a:r>
              <a:rPr lang="ru-RU" dirty="0"/>
              <a:t>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Уточнення</a:t>
            </a:r>
            <a:r>
              <a:rPr lang="ru-RU" dirty="0" smtClean="0"/>
              <a:t> стану </a:t>
            </a:r>
            <a:r>
              <a:rPr lang="ru-RU" dirty="0" err="1" smtClean="0"/>
              <a:t>популяції</a:t>
            </a:r>
            <a:r>
              <a:rPr lang="ru-RU" dirty="0" smtClean="0"/>
              <a:t>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 smtClean="0"/>
              <a:t>зимівлі</a:t>
            </a:r>
            <a:r>
              <a:rPr lang="ru-RU" dirty="0" smtClean="0"/>
              <a:t>, </a:t>
            </a:r>
            <a:r>
              <a:rPr lang="ru-RU" dirty="0" err="1" smtClean="0"/>
              <a:t>ступінь</a:t>
            </a:r>
            <a:r>
              <a:rPr lang="ru-RU" dirty="0" smtClean="0"/>
              <a:t> </a:t>
            </a:r>
            <a:r>
              <a:rPr lang="ru-RU" dirty="0" err="1" smtClean="0"/>
              <a:t>зменшення</a:t>
            </a:r>
            <a:r>
              <a:rPr lang="ru-RU" dirty="0" smtClean="0"/>
              <a:t> </a:t>
            </a:r>
            <a:r>
              <a:rPr lang="ru-RU" dirty="0" err="1" smtClean="0"/>
              <a:t>щільності</a:t>
            </a:r>
            <a:r>
              <a:rPr lang="ru-RU" dirty="0" smtClean="0"/>
              <a:t>, причини </a:t>
            </a:r>
            <a:r>
              <a:rPr lang="ru-RU" dirty="0" err="1" smtClean="0"/>
              <a:t>загибелі</a:t>
            </a:r>
            <a:r>
              <a:rPr lang="ru-RU" dirty="0" smtClean="0"/>
              <a:t> </a:t>
            </a:r>
            <a:r>
              <a:rPr lang="ru-RU" dirty="0" err="1"/>
              <a:t>лялечок</a:t>
            </a:r>
            <a:r>
              <a:rPr lang="ru-RU" dirty="0"/>
              <a:t>.</a:t>
            </a:r>
          </a:p>
          <a:p>
            <a:r>
              <a:rPr lang="ru-RU" dirty="0" err="1"/>
              <a:t>Збір</a:t>
            </a:r>
            <a:r>
              <a:rPr lang="ru-RU" dirty="0"/>
              <a:t> </a:t>
            </a:r>
            <a:r>
              <a:rPr lang="ru-RU" dirty="0" err="1" smtClean="0"/>
              <a:t>лялечок</a:t>
            </a:r>
            <a:r>
              <a:rPr lang="ru-RU" dirty="0" smtClean="0"/>
              <a:t> для </a:t>
            </a:r>
            <a:r>
              <a:rPr lang="ru-RU" dirty="0" err="1" smtClean="0"/>
              <a:t>фенологічних</a:t>
            </a:r>
            <a:r>
              <a:rPr lang="ru-RU" dirty="0" smtClean="0"/>
              <a:t> </a:t>
            </a:r>
            <a:r>
              <a:rPr lang="ru-RU" dirty="0" err="1"/>
              <a:t>спостережень</a:t>
            </a:r>
            <a:r>
              <a:rPr lang="ru-RU" dirty="0"/>
              <a:t>.</a:t>
            </a:r>
          </a:p>
          <a:p>
            <a:r>
              <a:rPr lang="ru-RU" dirty="0" err="1" smtClean="0"/>
              <a:t>Розробка</a:t>
            </a:r>
            <a:r>
              <a:rPr lang="ru-RU" dirty="0" smtClean="0"/>
              <a:t> </a:t>
            </a:r>
            <a:r>
              <a:rPr lang="ru-RU" dirty="0" err="1" smtClean="0"/>
              <a:t>короткострокового</a:t>
            </a:r>
            <a:r>
              <a:rPr lang="ru-RU" dirty="0" smtClean="0"/>
              <a:t> прогнозу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83872784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err="1"/>
              <a:t>Ґрунтові</a:t>
            </a:r>
            <a:r>
              <a:rPr lang="ru-RU" dirty="0"/>
              <a:t> </a:t>
            </a:r>
            <a:r>
              <a:rPr lang="ru-RU" dirty="0" err="1" smtClean="0"/>
              <a:t>розкопки</a:t>
            </a:r>
            <a:r>
              <a:rPr lang="ru-RU" dirty="0" smtClean="0"/>
              <a:t> в </a:t>
            </a:r>
            <a:r>
              <a:rPr lang="ru-RU" dirty="0" err="1"/>
              <a:t>осередках</a:t>
            </a:r>
            <a:r>
              <a:rPr lang="ru-RU" dirty="0" smtClean="0"/>
              <a:t>.</a:t>
            </a:r>
          </a:p>
          <a:p>
            <a:r>
              <a:rPr lang="ru-RU" dirty="0" smtClean="0"/>
              <a:t> </a:t>
            </a:r>
            <a:r>
              <a:rPr lang="ru-RU" dirty="0" err="1" smtClean="0"/>
              <a:t>Потенціальна</a:t>
            </a:r>
            <a:r>
              <a:rPr lang="ru-RU" dirty="0" smtClean="0"/>
              <a:t> </a:t>
            </a:r>
            <a:r>
              <a:rPr lang="ru-RU" dirty="0" err="1" smtClean="0"/>
              <a:t>плодючість</a:t>
            </a:r>
            <a:r>
              <a:rPr lang="ru-RU" dirty="0" smtClean="0"/>
              <a:t> самок </a:t>
            </a:r>
            <a:r>
              <a:rPr lang="ru-RU" dirty="0" err="1" smtClean="0"/>
              <a:t>визначається</a:t>
            </a:r>
            <a:r>
              <a:rPr lang="ru-RU" dirty="0" smtClean="0"/>
              <a:t> за </a:t>
            </a:r>
            <a:r>
              <a:rPr lang="ru-RU" dirty="0"/>
              <a:t>формулою:</a:t>
            </a:r>
          </a:p>
          <a:p>
            <a:pPr marL="0" indent="0" algn="ctr">
              <a:buNone/>
            </a:pPr>
            <a:r>
              <a:rPr lang="ru-RU" i="1" dirty="0" smtClean="0"/>
              <a:t>у=6,35хХ-1481,7±17</a:t>
            </a:r>
            <a:r>
              <a:rPr lang="ru-RU" i="1" dirty="0"/>
              <a:t>,</a:t>
            </a:r>
          </a:p>
          <a:p>
            <a:r>
              <a:rPr lang="ru-RU" i="1" dirty="0"/>
              <a:t>де у </a:t>
            </a:r>
            <a:r>
              <a:rPr lang="ru-RU" dirty="0"/>
              <a:t>— </a:t>
            </a:r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 smtClean="0"/>
              <a:t> </a:t>
            </a:r>
            <a:r>
              <a:rPr lang="ru-RU" dirty="0"/>
              <a:t>на самку, </a:t>
            </a:r>
            <a:r>
              <a:rPr lang="ru-RU" dirty="0" err="1"/>
              <a:t>шт</a:t>
            </a:r>
            <a:r>
              <a:rPr lang="ru-RU" dirty="0"/>
              <a:t>;</a:t>
            </a:r>
          </a:p>
          <a:p>
            <a:r>
              <a:rPr lang="en-US" i="1" dirty="0"/>
              <a:t>X </a:t>
            </a:r>
            <a:r>
              <a:rPr lang="en-US" dirty="0"/>
              <a:t>— </a:t>
            </a:r>
            <a:r>
              <a:rPr lang="ru-RU" dirty="0" err="1"/>
              <a:t>маса</a:t>
            </a:r>
            <a:r>
              <a:rPr lang="ru-RU" dirty="0"/>
              <a:t> </a:t>
            </a:r>
            <a:r>
              <a:rPr lang="ru-RU" dirty="0" err="1" smtClean="0"/>
              <a:t>лялечок</a:t>
            </a:r>
            <a:r>
              <a:rPr lang="ru-RU" dirty="0" smtClean="0"/>
              <a:t>. </a:t>
            </a:r>
            <a:r>
              <a:rPr lang="ru-RU" b="1" dirty="0" smtClean="0"/>
              <a:t>Мг</a:t>
            </a:r>
          </a:p>
          <a:p>
            <a:pPr marL="0" indent="0">
              <a:buNone/>
            </a:pPr>
            <a:r>
              <a:rPr lang="ru-RU" dirty="0" err="1" smtClean="0">
                <a:solidFill>
                  <a:srgbClr val="FF0000"/>
                </a:solidFill>
              </a:rPr>
              <a:t>Розвиток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лялечок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починається</a:t>
            </a:r>
            <a:r>
              <a:rPr lang="ru-RU" dirty="0" smtClean="0">
                <a:solidFill>
                  <a:srgbClr val="FF0000"/>
                </a:solidFill>
              </a:rPr>
              <a:t> з переходом </a:t>
            </a:r>
            <a:r>
              <a:rPr lang="ru-RU" dirty="0" err="1" smtClean="0">
                <a:solidFill>
                  <a:srgbClr val="FF0000"/>
                </a:solidFill>
              </a:rPr>
              <a:t>температури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повітря</a:t>
            </a:r>
            <a:r>
              <a:rPr lang="ru-RU" dirty="0" smtClean="0">
                <a:solidFill>
                  <a:srgbClr val="FF0000"/>
                </a:solidFill>
              </a:rPr>
              <a:t> через +11°С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5111338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err="1" smtClean="0"/>
              <a:t>Травень</a:t>
            </a:r>
            <a:r>
              <a:rPr lang="ru-RU" dirty="0" smtClean="0"/>
              <a:t> </a:t>
            </a:r>
            <a:r>
              <a:rPr lang="en-US" dirty="0" smtClean="0"/>
              <a:t>II—</a:t>
            </a:r>
            <a:r>
              <a:rPr lang="ru-RU" dirty="0" smtClean="0"/>
              <a:t>ІІІ </a:t>
            </a:r>
            <a:r>
              <a:rPr lang="ru-RU" dirty="0"/>
              <a:t>дек</a:t>
            </a:r>
            <a:r>
              <a:rPr lang="ru-RU" dirty="0" smtClean="0"/>
              <a:t>. — </a:t>
            </a:r>
            <a:r>
              <a:rPr lang="ru-RU" dirty="0" err="1" smtClean="0"/>
              <a:t>червень</a:t>
            </a:r>
            <a:r>
              <a:rPr lang="ru-RU" dirty="0" smtClean="0"/>
              <a:t> І </a:t>
            </a:r>
            <a:r>
              <a:rPr lang="ru-RU" dirty="0"/>
              <a:t>дек.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 err="1"/>
              <a:t>Динаміка</a:t>
            </a:r>
            <a:r>
              <a:rPr lang="ru-RU" dirty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/>
              <a:t>.</a:t>
            </a:r>
          </a:p>
          <a:p>
            <a:r>
              <a:rPr lang="ru-RU" dirty="0" err="1"/>
              <a:t>Видовий</a:t>
            </a:r>
            <a:r>
              <a:rPr lang="ru-RU" dirty="0"/>
              <a:t> </a:t>
            </a:r>
            <a:r>
              <a:rPr lang="ru-RU" dirty="0" smtClean="0"/>
              <a:t>та </a:t>
            </a:r>
            <a:r>
              <a:rPr lang="ru-RU" dirty="0" err="1" smtClean="0"/>
              <a:t>статевий</a:t>
            </a:r>
            <a:r>
              <a:rPr lang="ru-RU" dirty="0" smtClean="0"/>
              <a:t> склад </a:t>
            </a:r>
            <a:r>
              <a:rPr lang="ru-RU" dirty="0" err="1" smtClean="0"/>
              <a:t>метеликів</a:t>
            </a:r>
            <a:r>
              <a:rPr lang="ru-RU" dirty="0" smtClean="0"/>
              <a:t> совок,</a:t>
            </a:r>
          </a:p>
          <a:p>
            <a:r>
              <a:rPr lang="ru-RU" dirty="0" smtClean="0"/>
              <a:t> </a:t>
            </a:r>
            <a:r>
              <a:rPr lang="ru-RU" dirty="0" err="1" smtClean="0"/>
              <a:t>інтенсивність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endParaRPr lang="ru-RU" dirty="0" smtClean="0"/>
          </a:p>
          <a:p>
            <a:pPr marL="0" indent="0">
              <a:buNone/>
            </a:pPr>
            <a:r>
              <a:rPr lang="ru-RU" i="1" dirty="0" err="1"/>
              <a:t>Спостереження</a:t>
            </a:r>
            <a:r>
              <a:rPr lang="ru-RU" i="1" dirty="0"/>
              <a:t> </a:t>
            </a:r>
            <a:r>
              <a:rPr lang="ru-RU" i="1" dirty="0" smtClean="0"/>
              <a:t>в </a:t>
            </a:r>
            <a:r>
              <a:rPr lang="ru-RU" i="1" dirty="0" err="1" smtClean="0"/>
              <a:t>ізоляторах</a:t>
            </a:r>
            <a:r>
              <a:rPr lang="ru-RU" i="1" dirty="0"/>
              <a:t>, на </a:t>
            </a:r>
            <a:r>
              <a:rPr lang="ru-RU" i="1" dirty="0" err="1" smtClean="0"/>
              <a:t>ловчі</a:t>
            </a:r>
            <a:r>
              <a:rPr lang="ru-RU" i="1" dirty="0" smtClean="0"/>
              <a:t> </a:t>
            </a:r>
            <a:r>
              <a:rPr lang="ru-RU" i="1" dirty="0" err="1" smtClean="0"/>
              <a:t>коритця</a:t>
            </a:r>
            <a:r>
              <a:rPr lang="ru-RU" i="1" dirty="0"/>
              <a:t>, </a:t>
            </a:r>
            <a:r>
              <a:rPr lang="ru-RU" i="1" dirty="0" err="1" smtClean="0"/>
              <a:t>світлопастки</a:t>
            </a:r>
            <a:r>
              <a:rPr lang="ru-RU" i="1" dirty="0"/>
              <a:t>, </a:t>
            </a:r>
            <a:r>
              <a:rPr lang="ru-RU" i="1" dirty="0" err="1" smtClean="0"/>
              <a:t>феромонні</a:t>
            </a:r>
            <a:r>
              <a:rPr lang="ru-RU" i="1" dirty="0" smtClean="0"/>
              <a:t> </a:t>
            </a:r>
            <a:r>
              <a:rPr lang="ru-RU" i="1" dirty="0" err="1" smtClean="0"/>
              <a:t>пастки</a:t>
            </a:r>
            <a:r>
              <a:rPr lang="ru-RU" i="1" dirty="0"/>
              <a:t>. </a:t>
            </a:r>
            <a:r>
              <a:rPr lang="ru-RU" i="1" dirty="0" err="1" smtClean="0"/>
              <a:t>Метеликів</a:t>
            </a:r>
            <a:r>
              <a:rPr lang="ru-RU" i="1" dirty="0" smtClean="0"/>
              <a:t> совки-</a:t>
            </a:r>
            <a:r>
              <a:rPr lang="ru-RU" i="1" dirty="0" err="1" smtClean="0"/>
              <a:t>гами</a:t>
            </a:r>
            <a:r>
              <a:rPr lang="ru-RU" i="1" dirty="0"/>
              <a:t>, </a:t>
            </a:r>
            <a:r>
              <a:rPr lang="ru-RU" i="1" dirty="0" err="1" smtClean="0"/>
              <a:t>люцернової</a:t>
            </a:r>
            <a:r>
              <a:rPr lang="ru-RU" i="1" dirty="0" smtClean="0"/>
              <a:t> та </a:t>
            </a:r>
            <a:r>
              <a:rPr lang="ru-RU" i="1" dirty="0" err="1"/>
              <a:t>ін</a:t>
            </a:r>
            <a:r>
              <a:rPr lang="ru-RU" i="1" dirty="0"/>
              <a:t>., </a:t>
            </a:r>
            <a:r>
              <a:rPr lang="ru-RU" i="1" dirty="0" err="1" smtClean="0"/>
              <a:t>які</a:t>
            </a:r>
            <a:r>
              <a:rPr lang="ru-RU" i="1" dirty="0" smtClean="0"/>
              <a:t> </a:t>
            </a:r>
            <a:r>
              <a:rPr lang="ru-RU" i="1" dirty="0" err="1" smtClean="0"/>
              <a:t>літають</a:t>
            </a:r>
            <a:r>
              <a:rPr lang="ru-RU" i="1" dirty="0" smtClean="0"/>
              <a:t> </a:t>
            </a:r>
            <a:r>
              <a:rPr lang="ru-RU" i="1" dirty="0"/>
              <a:t>вдень, </a:t>
            </a:r>
            <a:r>
              <a:rPr lang="ru-RU" i="1" dirty="0" err="1" smtClean="0"/>
              <a:t>обліковують</a:t>
            </a:r>
            <a:r>
              <a:rPr lang="ru-RU" i="1" dirty="0" smtClean="0"/>
              <a:t> шляхом </a:t>
            </a:r>
            <a:r>
              <a:rPr lang="ru-RU" i="1" dirty="0" err="1" smtClean="0"/>
              <a:t>підрахунку</a:t>
            </a:r>
            <a:r>
              <a:rPr lang="ru-RU" i="1" dirty="0" smtClean="0"/>
              <a:t> </a:t>
            </a:r>
            <a:r>
              <a:rPr lang="ru-RU" i="1" dirty="0" err="1" smtClean="0"/>
              <a:t>злітаючих</a:t>
            </a:r>
            <a:r>
              <a:rPr lang="ru-RU" i="1" dirty="0" smtClean="0"/>
              <a:t> </a:t>
            </a:r>
            <a:r>
              <a:rPr lang="ru-RU" i="1" dirty="0" err="1" smtClean="0"/>
              <a:t>метеликів</a:t>
            </a:r>
            <a:r>
              <a:rPr lang="ru-RU" i="1" dirty="0" smtClean="0"/>
              <a:t> </a:t>
            </a:r>
            <a:r>
              <a:rPr lang="ru-RU" i="1" dirty="0"/>
              <a:t>на </a:t>
            </a:r>
            <a:r>
              <a:rPr lang="ru-RU" i="1" dirty="0" smtClean="0"/>
              <a:t>10 </a:t>
            </a:r>
            <a:r>
              <a:rPr lang="ru-RU" i="1" dirty="0" err="1" smtClean="0"/>
              <a:t>кроків</a:t>
            </a:r>
            <a:r>
              <a:rPr lang="ru-RU" i="1" dirty="0" smtClean="0"/>
              <a:t> </a:t>
            </a:r>
            <a:r>
              <a:rPr lang="ru-RU" i="1" dirty="0"/>
              <a:t>в 10 </a:t>
            </a:r>
            <a:r>
              <a:rPr lang="ru-RU" i="1" dirty="0" err="1" smtClean="0"/>
              <a:t>місцях</a:t>
            </a:r>
            <a:r>
              <a:rPr lang="ru-RU" i="1" dirty="0" smtClean="0"/>
              <a:t> поля </a:t>
            </a:r>
            <a:r>
              <a:rPr lang="ru-RU" i="1" dirty="0"/>
              <a:t>на </a:t>
            </a:r>
            <a:r>
              <a:rPr lang="ru-RU" i="1" dirty="0" err="1" smtClean="0"/>
              <a:t>зернобобових</a:t>
            </a:r>
            <a:r>
              <a:rPr lang="ru-RU" i="1" dirty="0" smtClean="0"/>
              <a:t>, </a:t>
            </a:r>
            <a:r>
              <a:rPr lang="ru-RU" i="1" dirty="0" err="1" smtClean="0"/>
              <a:t>злакових</a:t>
            </a:r>
            <a:r>
              <a:rPr lang="ru-RU" i="1" dirty="0" smtClean="0"/>
              <a:t> культурах і </a:t>
            </a:r>
            <a:r>
              <a:rPr lang="ru-RU" i="1" dirty="0"/>
              <a:t>травах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3682348039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Початок </a:t>
            </a:r>
            <a:r>
              <a:rPr lang="ru-RU" dirty="0" smtClean="0"/>
              <a:t>та </a:t>
            </a:r>
            <a:r>
              <a:rPr lang="ru-RU" dirty="0" err="1" smtClean="0"/>
              <a:t>період</a:t>
            </a:r>
            <a:r>
              <a:rPr lang="ru-RU" dirty="0" smtClean="0"/>
              <a:t> </a:t>
            </a:r>
            <a:r>
              <a:rPr lang="ru-RU" dirty="0" err="1" smtClean="0"/>
              <a:t>масового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</a:t>
            </a:r>
            <a:r>
              <a:rPr lang="ru-RU" dirty="0" err="1" smtClean="0"/>
              <a:t>метеликів</a:t>
            </a:r>
            <a:r>
              <a:rPr lang="ru-RU" dirty="0"/>
              <a:t>.</a:t>
            </a:r>
          </a:p>
          <a:p>
            <a:r>
              <a:rPr lang="ru-RU" dirty="0" err="1" smtClean="0"/>
              <a:t>Співвідношення</a:t>
            </a:r>
            <a:r>
              <a:rPr lang="ru-RU" dirty="0" smtClean="0"/>
              <a:t> </a:t>
            </a:r>
            <a:r>
              <a:rPr lang="ru-RU" dirty="0" err="1" smtClean="0"/>
              <a:t>видів</a:t>
            </a:r>
            <a:r>
              <a:rPr lang="ru-RU" dirty="0" smtClean="0"/>
              <a:t> совок (%),</a:t>
            </a:r>
          </a:p>
          <a:p>
            <a:r>
              <a:rPr lang="ru-RU" dirty="0" smtClean="0"/>
              <a:t> </a:t>
            </a:r>
            <a:r>
              <a:rPr lang="ru-RU" dirty="0" err="1" smtClean="0"/>
              <a:t>інтенсивність</a:t>
            </a:r>
            <a:r>
              <a:rPr lang="ru-RU" dirty="0" smtClean="0"/>
              <a:t> </a:t>
            </a:r>
            <a:r>
              <a:rPr lang="ru-RU" dirty="0" err="1" smtClean="0"/>
              <a:t>льоту</a:t>
            </a:r>
            <a:r>
              <a:rPr lang="ru-RU" dirty="0" smtClean="0"/>
              <a:t> на </a:t>
            </a:r>
            <a:r>
              <a:rPr lang="ru-RU" dirty="0" err="1" smtClean="0"/>
              <a:t>світлопастки</a:t>
            </a:r>
            <a:r>
              <a:rPr lang="ru-RU" dirty="0" smtClean="0"/>
              <a:t> </a:t>
            </a:r>
            <a:r>
              <a:rPr lang="ru-RU" dirty="0"/>
              <a:t>(</a:t>
            </a:r>
            <a:r>
              <a:rPr lang="ru-RU" dirty="0" err="1"/>
              <a:t>екз</a:t>
            </a:r>
            <a:r>
              <a:rPr lang="ru-RU" dirty="0"/>
              <a:t> </a:t>
            </a:r>
            <a:r>
              <a:rPr lang="ru-RU" dirty="0" smtClean="0"/>
              <a:t>за  </a:t>
            </a:r>
            <a:r>
              <a:rPr lang="ru-RU" dirty="0" err="1" smtClean="0"/>
              <a:t>ніч</a:t>
            </a:r>
            <a:r>
              <a:rPr lang="ru-RU" dirty="0" smtClean="0"/>
              <a:t>)</a:t>
            </a:r>
          </a:p>
          <a:p>
            <a:r>
              <a:rPr lang="ru-RU" dirty="0" err="1">
                <a:solidFill>
                  <a:srgbClr val="FF0000"/>
                </a:solidFill>
              </a:rPr>
              <a:t>Літ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метеликів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розпочинається</a:t>
            </a:r>
            <a:r>
              <a:rPr lang="ru-RU" dirty="0" smtClean="0">
                <a:solidFill>
                  <a:srgbClr val="FF0000"/>
                </a:solidFill>
              </a:rPr>
              <a:t> при </a:t>
            </a:r>
            <a:r>
              <a:rPr lang="ru-RU" dirty="0" err="1" smtClean="0">
                <a:solidFill>
                  <a:srgbClr val="FF0000"/>
                </a:solidFill>
              </a:rPr>
              <a:t>сумі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ефективних</a:t>
            </a:r>
            <a:r>
              <a:rPr lang="ru-RU" dirty="0" smtClean="0">
                <a:solidFill>
                  <a:srgbClr val="FF0000"/>
                </a:solidFill>
              </a:rPr>
              <a:t> температур 130 —150 </a:t>
            </a:r>
            <a:r>
              <a:rPr lang="ru-RU" dirty="0">
                <a:solidFill>
                  <a:srgbClr val="FF0000"/>
                </a:solidFill>
              </a:rPr>
              <a:t>°</a:t>
            </a:r>
            <a:r>
              <a:rPr lang="ru-RU" dirty="0" smtClean="0">
                <a:solidFill>
                  <a:srgbClr val="FF0000"/>
                </a:solidFill>
              </a:rPr>
              <a:t>С. </a:t>
            </a:r>
          </a:p>
          <a:p>
            <a:r>
              <a:rPr lang="ru-RU" dirty="0" smtClean="0">
                <a:solidFill>
                  <a:srgbClr val="FF0000"/>
                </a:solidFill>
              </a:rPr>
              <a:t>ГТК </a:t>
            </a:r>
            <a:r>
              <a:rPr lang="ru-RU" dirty="0" err="1" smtClean="0">
                <a:solidFill>
                  <a:srgbClr val="FF0000"/>
                </a:solidFill>
              </a:rPr>
              <a:t>періоду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льоту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метеликів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1493860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err="1" smtClean="0"/>
              <a:t>Травень</a:t>
            </a:r>
            <a:r>
              <a:rPr lang="ru-RU" dirty="0" smtClean="0"/>
              <a:t> ІІІ </a:t>
            </a:r>
            <a:r>
              <a:rPr lang="ru-RU" dirty="0"/>
              <a:t>дек. </a:t>
            </a:r>
            <a:r>
              <a:rPr lang="ru-RU" dirty="0" smtClean="0"/>
              <a:t>- </a:t>
            </a:r>
            <a:r>
              <a:rPr lang="ru-RU" dirty="0" err="1" smtClean="0"/>
              <a:t>червень</a:t>
            </a:r>
            <a:r>
              <a:rPr lang="ru-RU" dirty="0" smtClean="0"/>
              <a:t> </a:t>
            </a:r>
            <a:r>
              <a:rPr lang="en-US" dirty="0" smtClean="0"/>
              <a:t>III</a:t>
            </a:r>
            <a:r>
              <a:rPr lang="uk-UA" dirty="0" smtClean="0"/>
              <a:t> </a:t>
            </a:r>
            <a:r>
              <a:rPr lang="ru-RU" dirty="0" smtClean="0"/>
              <a:t>дек</a:t>
            </a:r>
            <a:r>
              <a:rPr lang="ru-RU" dirty="0"/>
              <a:t>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Початок </a:t>
            </a:r>
            <a:r>
              <a:rPr lang="ru-RU" dirty="0" err="1" smtClean="0"/>
              <a:t>відкладання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/>
              <a:t>,</a:t>
            </a:r>
          </a:p>
          <a:p>
            <a:r>
              <a:rPr lang="ru-RU" dirty="0" err="1" smtClean="0"/>
              <a:t>Плодючість</a:t>
            </a:r>
            <a:r>
              <a:rPr lang="ru-RU" dirty="0" smtClean="0"/>
              <a:t> самок,</a:t>
            </a:r>
          </a:p>
          <a:p>
            <a:r>
              <a:rPr lang="ru-RU" dirty="0" err="1" smtClean="0"/>
              <a:t>Період</a:t>
            </a:r>
            <a:r>
              <a:rPr lang="ru-RU" dirty="0" smtClean="0"/>
              <a:t> </a:t>
            </a:r>
            <a:r>
              <a:rPr lang="ru-RU" dirty="0" err="1" smtClean="0"/>
              <a:t>масового</a:t>
            </a:r>
            <a:r>
              <a:rPr lang="ru-RU" dirty="0" smtClean="0"/>
              <a:t> </a:t>
            </a:r>
            <a:r>
              <a:rPr lang="ru-RU" dirty="0" err="1" smtClean="0"/>
              <a:t>відкладання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/>
              <a:t>.</a:t>
            </a:r>
          </a:p>
          <a:p>
            <a:r>
              <a:rPr lang="ru-RU" dirty="0" err="1" smtClean="0"/>
              <a:t>Щільність</a:t>
            </a:r>
            <a:r>
              <a:rPr lang="ru-RU" dirty="0" smtClean="0"/>
              <a:t> яйцекладок (</a:t>
            </a:r>
            <a:r>
              <a:rPr lang="ru-RU" dirty="0" err="1" smtClean="0"/>
              <a:t>яєць</a:t>
            </a:r>
            <a:r>
              <a:rPr lang="ru-RU" dirty="0" smtClean="0"/>
              <a:t>).</a:t>
            </a:r>
          </a:p>
          <a:p>
            <a:r>
              <a:rPr lang="ru-RU" dirty="0" smtClean="0"/>
              <a:t> Строки та </a:t>
            </a:r>
            <a:r>
              <a:rPr lang="ru-RU" dirty="0" err="1"/>
              <a:t>норми</a:t>
            </a:r>
            <a:r>
              <a:rPr lang="ru-RU" dirty="0"/>
              <a:t> </a:t>
            </a:r>
            <a:r>
              <a:rPr lang="ru-RU" dirty="0" err="1" smtClean="0"/>
              <a:t>випуску</a:t>
            </a:r>
            <a:r>
              <a:rPr lang="ru-RU" dirty="0" smtClean="0"/>
              <a:t> </a:t>
            </a:r>
            <a:r>
              <a:rPr lang="ru-RU" dirty="0" err="1" smtClean="0"/>
              <a:t>трихограми</a:t>
            </a:r>
            <a:r>
              <a:rPr lang="ru-RU" dirty="0" smtClean="0"/>
              <a:t>, </a:t>
            </a:r>
            <a:r>
              <a:rPr lang="ru-RU" dirty="0" err="1" smtClean="0"/>
              <a:t>її</a:t>
            </a:r>
            <a:r>
              <a:rPr lang="ru-RU" dirty="0" smtClean="0"/>
              <a:t> </a:t>
            </a:r>
            <a:r>
              <a:rPr lang="ru-RU" dirty="0" err="1"/>
              <a:t>ефективність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426784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548680"/>
            <a:ext cx="8229600" cy="4525963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ru-RU" dirty="0" err="1" smtClean="0">
                <a:solidFill>
                  <a:srgbClr val="FF0000"/>
                </a:solidFill>
              </a:rPr>
              <a:t>Періоди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проведення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винищувальних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заходів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проти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гризунів</a:t>
            </a:r>
            <a:endParaRPr lang="ru-RU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uk-UA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ru-RU" i="1" dirty="0" err="1" smtClean="0"/>
              <a:t>Визначення</a:t>
            </a:r>
            <a:r>
              <a:rPr lang="ru-RU" i="1" dirty="0" smtClean="0"/>
              <a:t> </a:t>
            </a:r>
            <a:r>
              <a:rPr lang="ru-RU" i="1" dirty="0" err="1" smtClean="0"/>
              <a:t>біологічної</a:t>
            </a:r>
            <a:r>
              <a:rPr lang="ru-RU" i="1" dirty="0" smtClean="0"/>
              <a:t> </a:t>
            </a:r>
            <a:r>
              <a:rPr lang="ru-RU" i="1" dirty="0" err="1" smtClean="0"/>
              <a:t>ефективності</a:t>
            </a:r>
            <a:r>
              <a:rPr lang="ru-RU" i="1" dirty="0" smtClean="0"/>
              <a:t> </a:t>
            </a:r>
            <a:r>
              <a:rPr lang="ru-RU" i="1" dirty="0" err="1" smtClean="0"/>
              <a:t>винищувальних</a:t>
            </a:r>
            <a:r>
              <a:rPr lang="ru-RU" i="1" dirty="0" smtClean="0"/>
              <a:t> </a:t>
            </a:r>
            <a:r>
              <a:rPr lang="ru-RU" i="1" dirty="0" err="1" smtClean="0"/>
              <a:t>заходів</a:t>
            </a:r>
            <a:r>
              <a:rPr lang="ru-RU" i="1" dirty="0" smtClean="0"/>
              <a:t> </a:t>
            </a:r>
            <a:r>
              <a:rPr lang="ru-RU" i="1" dirty="0" err="1" smtClean="0"/>
              <a:t>проти</a:t>
            </a:r>
            <a:r>
              <a:rPr lang="ru-RU" i="1" dirty="0" smtClean="0"/>
              <a:t> </a:t>
            </a:r>
            <a:r>
              <a:rPr lang="ru-RU" i="1" dirty="0" err="1" smtClean="0"/>
              <a:t>гризун</a:t>
            </a:r>
            <a:r>
              <a:rPr lang="ru-RU" dirty="0" err="1" smtClean="0"/>
              <a:t>ів</a:t>
            </a:r>
            <a:endParaRPr lang="ru-RU" dirty="0" smtClean="0"/>
          </a:p>
          <a:p>
            <a:pPr marL="0" indent="0">
              <a:buNone/>
            </a:pPr>
            <a:r>
              <a:rPr lang="ru-RU" dirty="0" err="1"/>
              <a:t>Поділянковий</a:t>
            </a:r>
            <a:r>
              <a:rPr lang="ru-RU" dirty="0"/>
              <a:t> </a:t>
            </a:r>
            <a:r>
              <a:rPr lang="ru-RU" dirty="0" smtClean="0"/>
              <a:t>метод </a:t>
            </a:r>
            <a:r>
              <a:rPr lang="ru-RU" dirty="0" err="1" smtClean="0"/>
              <a:t>обліку</a:t>
            </a:r>
            <a:r>
              <a:rPr lang="ru-RU" dirty="0" smtClean="0"/>
              <a:t> </a:t>
            </a:r>
            <a:r>
              <a:rPr lang="ru-RU" dirty="0"/>
              <a:t>на </a:t>
            </a:r>
            <a:r>
              <a:rPr lang="ru-RU" dirty="0" err="1" smtClean="0"/>
              <a:t>оброблених</a:t>
            </a:r>
            <a:r>
              <a:rPr lang="ru-RU" dirty="0" smtClean="0"/>
              <a:t> та </a:t>
            </a:r>
            <a:r>
              <a:rPr lang="ru-RU" dirty="0" err="1" smtClean="0"/>
              <a:t>контрольних</a:t>
            </a:r>
            <a:r>
              <a:rPr lang="ru-RU" dirty="0" smtClean="0"/>
              <a:t> </a:t>
            </a:r>
            <a:r>
              <a:rPr lang="ru-RU" dirty="0" err="1" smtClean="0"/>
              <a:t>ділянках</a:t>
            </a:r>
            <a:r>
              <a:rPr lang="ru-RU" dirty="0" smtClean="0"/>
              <a:t> до та </a:t>
            </a:r>
            <a:r>
              <a:rPr lang="ru-RU" dirty="0"/>
              <a:t>через 7 — </a:t>
            </a:r>
            <a:r>
              <a:rPr lang="ru-RU" dirty="0" smtClean="0"/>
              <a:t>10 </a:t>
            </a:r>
            <a:r>
              <a:rPr lang="ru-RU" dirty="0" err="1" smtClean="0"/>
              <a:t>днів</a:t>
            </a:r>
            <a:r>
              <a:rPr lang="ru-RU" dirty="0" smtClean="0"/>
              <a:t>  </a:t>
            </a:r>
            <a:r>
              <a:rPr lang="ru-RU" dirty="0" err="1" smtClean="0"/>
              <a:t>після</a:t>
            </a:r>
            <a:r>
              <a:rPr lang="ru-RU" dirty="0" smtClean="0"/>
              <a:t> </a:t>
            </a:r>
            <a:r>
              <a:rPr lang="ru-RU" dirty="0" err="1" smtClean="0"/>
              <a:t>проведення</a:t>
            </a:r>
            <a:r>
              <a:rPr lang="ru-RU" dirty="0" smtClean="0"/>
              <a:t> </a:t>
            </a:r>
            <a:r>
              <a:rPr lang="ru-RU" dirty="0" err="1" smtClean="0"/>
              <a:t>винищувального</a:t>
            </a:r>
            <a:r>
              <a:rPr lang="ru-RU" dirty="0" smtClean="0"/>
              <a:t> заходу</a:t>
            </a:r>
          </a:p>
          <a:p>
            <a:pPr marL="0" indent="0">
              <a:buNone/>
            </a:pPr>
            <a:endParaRPr lang="ru-RU" dirty="0" smtClean="0"/>
          </a:p>
          <a:p>
            <a:r>
              <a:rPr lang="ru-RU" dirty="0" err="1" smtClean="0">
                <a:solidFill>
                  <a:srgbClr val="002060"/>
                </a:solidFill>
              </a:rPr>
              <a:t>Щільність</a:t>
            </a:r>
            <a:r>
              <a:rPr lang="ru-RU" dirty="0" smtClean="0">
                <a:solidFill>
                  <a:srgbClr val="002060"/>
                </a:solidFill>
              </a:rPr>
              <a:t> </a:t>
            </a:r>
            <a:r>
              <a:rPr lang="ru-RU" dirty="0" err="1" smtClean="0">
                <a:solidFill>
                  <a:srgbClr val="002060"/>
                </a:solidFill>
              </a:rPr>
              <a:t>жилих</a:t>
            </a:r>
            <a:r>
              <a:rPr lang="ru-RU" dirty="0" smtClean="0">
                <a:solidFill>
                  <a:srgbClr val="002060"/>
                </a:solidFill>
              </a:rPr>
              <a:t> </a:t>
            </a:r>
            <a:r>
              <a:rPr lang="ru-RU" dirty="0" err="1" smtClean="0">
                <a:solidFill>
                  <a:srgbClr val="002060"/>
                </a:solidFill>
              </a:rPr>
              <a:t>нір</a:t>
            </a:r>
            <a:r>
              <a:rPr lang="ru-RU" dirty="0" smtClean="0">
                <a:solidFill>
                  <a:srgbClr val="002060"/>
                </a:solidFill>
              </a:rPr>
              <a:t> до </a:t>
            </a:r>
            <a:r>
              <a:rPr lang="ru-RU" dirty="0">
                <a:solidFill>
                  <a:srgbClr val="002060"/>
                </a:solidFill>
              </a:rPr>
              <a:t>та </a:t>
            </a:r>
            <a:r>
              <a:rPr lang="ru-RU" dirty="0" err="1" smtClean="0">
                <a:solidFill>
                  <a:srgbClr val="002060"/>
                </a:solidFill>
              </a:rPr>
              <a:t>після</a:t>
            </a:r>
            <a:r>
              <a:rPr lang="ru-RU" dirty="0" smtClean="0">
                <a:solidFill>
                  <a:srgbClr val="002060"/>
                </a:solidFill>
              </a:rPr>
              <a:t> </a:t>
            </a:r>
            <a:r>
              <a:rPr lang="ru-RU" dirty="0" err="1" smtClean="0">
                <a:solidFill>
                  <a:srgbClr val="002060"/>
                </a:solidFill>
              </a:rPr>
              <a:t>проведення</a:t>
            </a:r>
            <a:r>
              <a:rPr lang="ru-RU" dirty="0" smtClean="0">
                <a:solidFill>
                  <a:srgbClr val="002060"/>
                </a:solidFill>
              </a:rPr>
              <a:t> заходу</a:t>
            </a:r>
            <a:r>
              <a:rPr lang="ru-RU" dirty="0">
                <a:solidFill>
                  <a:srgbClr val="002060"/>
                </a:solidFill>
              </a:rPr>
              <a:t>.</a:t>
            </a:r>
          </a:p>
          <a:p>
            <a:r>
              <a:rPr lang="ru-RU" dirty="0" err="1" smtClean="0">
                <a:solidFill>
                  <a:srgbClr val="002060"/>
                </a:solidFill>
              </a:rPr>
              <a:t>Показник</a:t>
            </a:r>
            <a:r>
              <a:rPr lang="ru-RU" dirty="0" smtClean="0">
                <a:solidFill>
                  <a:srgbClr val="002060"/>
                </a:solidFill>
              </a:rPr>
              <a:t> </a:t>
            </a:r>
            <a:r>
              <a:rPr lang="ru-RU" dirty="0" err="1" smtClean="0">
                <a:solidFill>
                  <a:srgbClr val="002060"/>
                </a:solidFill>
              </a:rPr>
              <a:t>біологічної</a:t>
            </a:r>
            <a:r>
              <a:rPr lang="ru-RU" dirty="0" smtClean="0">
                <a:solidFill>
                  <a:srgbClr val="002060"/>
                </a:solidFill>
              </a:rPr>
              <a:t> </a:t>
            </a:r>
            <a:r>
              <a:rPr lang="ru-RU" dirty="0" err="1" smtClean="0">
                <a:solidFill>
                  <a:srgbClr val="002060"/>
                </a:solidFill>
              </a:rPr>
              <a:t>ефективності</a:t>
            </a:r>
            <a:r>
              <a:rPr lang="ru-RU" dirty="0" smtClean="0">
                <a:solidFill>
                  <a:srgbClr val="002060"/>
                </a:solidFill>
              </a:rPr>
              <a:t> у </a:t>
            </a:r>
            <a:r>
              <a:rPr lang="ru-RU" dirty="0">
                <a:solidFill>
                  <a:srgbClr val="002060"/>
                </a:solidFill>
              </a:rPr>
              <a:t>%.</a:t>
            </a:r>
          </a:p>
        </p:txBody>
      </p:sp>
    </p:spTree>
    <p:extLst>
      <p:ext uri="{BB962C8B-B14F-4D97-AF65-F5344CB8AC3E}">
        <p14:creationId xmlns:p14="http://schemas.microsoft.com/office/powerpoint/2010/main" val="188230552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i="1" dirty="0"/>
              <a:t>У </a:t>
            </a:r>
            <a:r>
              <a:rPr lang="ru-RU" i="1" dirty="0" err="1"/>
              <a:t>виловлених</a:t>
            </a:r>
            <a:r>
              <a:rPr lang="ru-RU" i="1" dirty="0"/>
              <a:t> </a:t>
            </a:r>
            <a:r>
              <a:rPr lang="ru-RU" i="1" dirty="0" smtClean="0"/>
              <a:t>на </a:t>
            </a:r>
            <a:r>
              <a:rPr lang="ru-RU" i="1" dirty="0" err="1" smtClean="0"/>
              <a:t>світлопастки</a:t>
            </a:r>
            <a:r>
              <a:rPr lang="ru-RU" i="1" dirty="0" smtClean="0"/>
              <a:t> та </a:t>
            </a:r>
            <a:r>
              <a:rPr lang="ru-RU" i="1" dirty="0" err="1" smtClean="0"/>
              <a:t>ловчі</a:t>
            </a:r>
            <a:r>
              <a:rPr lang="ru-RU" i="1" dirty="0" smtClean="0"/>
              <a:t> </a:t>
            </a:r>
            <a:r>
              <a:rPr lang="ru-RU" i="1" dirty="0" err="1"/>
              <a:t>коритця</a:t>
            </a:r>
            <a:r>
              <a:rPr lang="ru-RU" i="1" dirty="0"/>
              <a:t> </a:t>
            </a:r>
            <a:r>
              <a:rPr lang="ru-RU" i="1" dirty="0" smtClean="0"/>
              <a:t>самок совок </a:t>
            </a:r>
            <a:r>
              <a:rPr lang="ru-RU" i="1" dirty="0"/>
              <a:t>(25 </a:t>
            </a:r>
            <a:r>
              <a:rPr lang="ru-RU" i="1" dirty="0" err="1" smtClean="0"/>
              <a:t>екз</a:t>
            </a:r>
            <a:r>
              <a:rPr lang="ru-RU" i="1" dirty="0" smtClean="0"/>
              <a:t>) </a:t>
            </a:r>
            <a:r>
              <a:rPr lang="ru-RU" i="1" dirty="0" err="1" smtClean="0"/>
              <a:t>визначають</a:t>
            </a:r>
            <a:r>
              <a:rPr lang="ru-RU" i="1" dirty="0" smtClean="0"/>
              <a:t> </a:t>
            </a:r>
            <a:r>
              <a:rPr lang="ru-RU" i="1" dirty="0" err="1" smtClean="0"/>
              <a:t>динаміку</a:t>
            </a:r>
            <a:r>
              <a:rPr lang="ru-RU" i="1" dirty="0" smtClean="0"/>
              <a:t> </a:t>
            </a:r>
            <a:r>
              <a:rPr lang="ru-RU" i="1" dirty="0" err="1" smtClean="0"/>
              <a:t>дозрівання</a:t>
            </a:r>
            <a:r>
              <a:rPr lang="ru-RU" i="1" dirty="0" smtClean="0"/>
              <a:t> </a:t>
            </a:r>
            <a:r>
              <a:rPr lang="ru-RU" i="1" dirty="0" err="1" smtClean="0"/>
              <a:t>яєць</a:t>
            </a:r>
            <a:r>
              <a:rPr lang="ru-RU" i="1" dirty="0" smtClean="0"/>
              <a:t> </a:t>
            </a:r>
            <a:r>
              <a:rPr lang="ru-RU" i="1" dirty="0"/>
              <a:t>і </a:t>
            </a:r>
            <a:r>
              <a:rPr lang="ru-RU" i="1" dirty="0" err="1" smtClean="0"/>
              <a:t>плодючість</a:t>
            </a:r>
            <a:r>
              <a:rPr lang="ru-RU" i="1" dirty="0" smtClean="0"/>
              <a:t> самок.</a:t>
            </a:r>
          </a:p>
          <a:p>
            <a:r>
              <a:rPr lang="ru-RU" i="1" dirty="0" smtClean="0"/>
              <a:t> </a:t>
            </a:r>
            <a:r>
              <a:rPr lang="ru-RU" i="1" dirty="0" err="1" smtClean="0"/>
              <a:t>Метеликів</a:t>
            </a:r>
            <a:r>
              <a:rPr lang="ru-RU" i="1" dirty="0" smtClean="0"/>
              <a:t> </a:t>
            </a:r>
            <a:r>
              <a:rPr lang="ru-RU" i="1" dirty="0" err="1" smtClean="0"/>
              <a:t>деяких</a:t>
            </a:r>
            <a:r>
              <a:rPr lang="ru-RU" i="1" dirty="0" smtClean="0"/>
              <a:t> </a:t>
            </a:r>
            <a:r>
              <a:rPr lang="ru-RU" i="1" dirty="0" err="1"/>
              <a:t>видів</a:t>
            </a:r>
            <a:r>
              <a:rPr lang="ru-RU" i="1" dirty="0"/>
              <a:t> </a:t>
            </a:r>
            <a:r>
              <a:rPr lang="ru-RU" i="1" dirty="0" smtClean="0"/>
              <a:t>совок для </a:t>
            </a:r>
            <a:r>
              <a:rPr lang="ru-RU" i="1" dirty="0" err="1"/>
              <a:t>аналізів</a:t>
            </a:r>
            <a:r>
              <a:rPr lang="ru-RU" i="1" dirty="0"/>
              <a:t> </a:t>
            </a:r>
            <a:r>
              <a:rPr lang="ru-RU" i="1" dirty="0" err="1" smtClean="0"/>
              <a:t>виловлюють</a:t>
            </a:r>
            <a:r>
              <a:rPr lang="ru-RU" i="1" dirty="0" smtClean="0"/>
              <a:t> сачком у </a:t>
            </a:r>
            <a:r>
              <a:rPr lang="ru-RU" i="1" dirty="0" err="1" smtClean="0"/>
              <a:t>кількості</a:t>
            </a:r>
            <a:r>
              <a:rPr lang="ru-RU" i="1" dirty="0" smtClean="0"/>
              <a:t> </a:t>
            </a:r>
            <a:r>
              <a:rPr lang="ru-RU" i="1" dirty="0"/>
              <a:t>10 </a:t>
            </a:r>
            <a:r>
              <a:rPr lang="ru-RU" i="1" dirty="0" err="1"/>
              <a:t>особин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1264280780"/>
      </p:ext>
    </p:extLst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/>
              <a:t>Дата </a:t>
            </a:r>
            <a:r>
              <a:rPr lang="ru-RU" dirty="0" smtClean="0"/>
              <a:t>початку </a:t>
            </a:r>
            <a:r>
              <a:rPr lang="ru-RU" dirty="0" err="1" smtClean="0"/>
              <a:t>відкладання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 smtClean="0"/>
              <a:t>, </a:t>
            </a:r>
            <a:r>
              <a:rPr lang="ru-RU" dirty="0" err="1" smtClean="0"/>
              <a:t>період</a:t>
            </a:r>
            <a:r>
              <a:rPr lang="ru-RU" dirty="0" smtClean="0"/>
              <a:t> </a:t>
            </a:r>
            <a:r>
              <a:rPr lang="ru-RU" dirty="0" err="1" smtClean="0"/>
              <a:t>масового</a:t>
            </a:r>
            <a:r>
              <a:rPr lang="ru-RU" dirty="0" smtClean="0"/>
              <a:t> </a:t>
            </a:r>
            <a:r>
              <a:rPr lang="ru-RU" dirty="0" err="1" smtClean="0"/>
              <a:t>відкладання</a:t>
            </a:r>
            <a:r>
              <a:rPr lang="ru-RU" dirty="0" smtClean="0"/>
              <a:t>, </a:t>
            </a:r>
            <a:r>
              <a:rPr lang="ru-RU" dirty="0" err="1" smtClean="0"/>
              <a:t>кількість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 smtClean="0"/>
              <a:t> (</a:t>
            </a:r>
            <a:r>
              <a:rPr lang="ru-RU" dirty="0" err="1" smtClean="0"/>
              <a:t>шт</a:t>
            </a:r>
            <a:r>
              <a:rPr lang="ru-RU" dirty="0" smtClean="0"/>
              <a:t>/м2</a:t>
            </a:r>
            <a:r>
              <a:rPr lang="ru-RU" dirty="0"/>
              <a:t>),</a:t>
            </a:r>
          </a:p>
          <a:p>
            <a:r>
              <a:rPr lang="ru-RU" dirty="0" err="1" smtClean="0"/>
              <a:t>паразитованих</a:t>
            </a:r>
            <a:r>
              <a:rPr lang="ru-RU" dirty="0" smtClean="0"/>
              <a:t> </a:t>
            </a:r>
            <a:r>
              <a:rPr lang="ru-RU" dirty="0" err="1" smtClean="0"/>
              <a:t>яєць</a:t>
            </a:r>
            <a:r>
              <a:rPr lang="ru-RU" dirty="0" smtClean="0"/>
              <a:t> природною </a:t>
            </a:r>
            <a:r>
              <a:rPr lang="ru-RU" dirty="0" err="1" smtClean="0"/>
              <a:t>трихограмою</a:t>
            </a:r>
            <a:r>
              <a:rPr lang="ru-RU" dirty="0" smtClean="0"/>
              <a:t> (%),</a:t>
            </a:r>
            <a:endParaRPr lang="ru-RU" dirty="0"/>
          </a:p>
          <a:p>
            <a:r>
              <a:rPr lang="ru-RU" dirty="0" err="1" smtClean="0"/>
              <a:t>Біологічна</a:t>
            </a:r>
            <a:r>
              <a:rPr lang="ru-RU" dirty="0" smtClean="0"/>
              <a:t> </a:t>
            </a:r>
            <a:r>
              <a:rPr lang="ru-RU" dirty="0" err="1" smtClean="0"/>
              <a:t>ефективність</a:t>
            </a:r>
            <a:r>
              <a:rPr lang="ru-RU" dirty="0" smtClean="0"/>
              <a:t> </a:t>
            </a:r>
            <a:r>
              <a:rPr lang="ru-RU" dirty="0" err="1" smtClean="0"/>
              <a:t>застосування</a:t>
            </a:r>
            <a:r>
              <a:rPr lang="ru-RU" dirty="0" smtClean="0"/>
              <a:t> </a:t>
            </a:r>
            <a:r>
              <a:rPr lang="ru-RU" dirty="0" err="1" smtClean="0"/>
              <a:t>трихограми</a:t>
            </a:r>
            <a:r>
              <a:rPr lang="ru-RU" dirty="0" smtClean="0"/>
              <a:t> </a:t>
            </a:r>
            <a:r>
              <a:rPr lang="ru-RU" b="1" dirty="0" smtClean="0"/>
              <a:t>(%)</a:t>
            </a:r>
          </a:p>
          <a:p>
            <a:r>
              <a:rPr lang="ru-RU" dirty="0" err="1" smtClean="0"/>
              <a:t>Гідротермічний</a:t>
            </a:r>
            <a:r>
              <a:rPr lang="ru-RU" dirty="0" smtClean="0"/>
              <a:t> режим </a:t>
            </a:r>
            <a:r>
              <a:rPr lang="ru-RU" dirty="0" err="1" smtClean="0"/>
              <a:t>періоду</a:t>
            </a:r>
            <a:r>
              <a:rPr lang="ru-RU" dirty="0"/>
              <a:t>.</a:t>
            </a:r>
          </a:p>
          <a:p>
            <a:r>
              <a:rPr lang="ru-RU" dirty="0" err="1" smtClean="0">
                <a:solidFill>
                  <a:srgbClr val="FF0000"/>
                </a:solidFill>
              </a:rPr>
              <a:t>Оптимальне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 smtClean="0">
                <a:solidFill>
                  <a:srgbClr val="FF0000"/>
                </a:solidFill>
              </a:rPr>
              <a:t>значення</a:t>
            </a:r>
            <a:r>
              <a:rPr lang="ru-RU" dirty="0" smtClean="0">
                <a:solidFill>
                  <a:srgbClr val="FF0000"/>
                </a:solidFill>
              </a:rPr>
              <a:t> ГТК — </a:t>
            </a:r>
            <a:r>
              <a:rPr lang="ru-RU" dirty="0">
                <a:solidFill>
                  <a:srgbClr val="FF0000"/>
                </a:solidFill>
              </a:rPr>
              <a:t>0,9—1,2;</a:t>
            </a:r>
          </a:p>
          <a:p>
            <a:r>
              <a:rPr lang="ru-RU" dirty="0" err="1">
                <a:solidFill>
                  <a:srgbClr val="FF0000"/>
                </a:solidFill>
              </a:rPr>
              <a:t>задовільне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smtClean="0">
                <a:solidFill>
                  <a:srgbClr val="FF0000"/>
                </a:solidFill>
              </a:rPr>
              <a:t>— 0,5—0,8 і 1,3—1,6; </a:t>
            </a:r>
          </a:p>
          <a:p>
            <a:r>
              <a:rPr lang="ru-RU" dirty="0" err="1" smtClean="0">
                <a:solidFill>
                  <a:srgbClr val="FF0000"/>
                </a:solidFill>
              </a:rPr>
              <a:t>незадовільне</a:t>
            </a:r>
            <a:r>
              <a:rPr lang="ru-RU" dirty="0" smtClean="0">
                <a:solidFill>
                  <a:srgbClr val="FF0000"/>
                </a:solidFill>
              </a:rPr>
              <a:t> — </a:t>
            </a:r>
            <a:r>
              <a:rPr lang="ru-RU" dirty="0">
                <a:solidFill>
                  <a:srgbClr val="FF0000"/>
                </a:solidFill>
              </a:rPr>
              <a:t>&lt;0,5 </a:t>
            </a:r>
            <a:r>
              <a:rPr lang="ru-RU" dirty="0" smtClean="0">
                <a:solidFill>
                  <a:srgbClr val="FF0000"/>
                </a:solidFill>
              </a:rPr>
              <a:t>та &gt;1,6</a:t>
            </a:r>
            <a:r>
              <a:rPr lang="ru-RU" dirty="0">
                <a:solidFill>
                  <a:srgbClr val="FF0000"/>
                </a:solidFill>
              </a:rPr>
              <a:t>. </a:t>
            </a:r>
            <a:endParaRPr lang="ru-RU" dirty="0" smtClean="0">
              <a:solidFill>
                <a:srgbClr val="FF0000"/>
              </a:solidFill>
            </a:endParaRPr>
          </a:p>
          <a:p>
            <a:r>
              <a:rPr lang="ru-RU" dirty="0" err="1" smtClean="0">
                <a:solidFill>
                  <a:srgbClr val="FF0000"/>
                </a:solidFill>
              </a:rPr>
              <a:t>Відсутність</a:t>
            </a:r>
            <a:r>
              <a:rPr lang="ru-RU" dirty="0" smtClean="0">
                <a:solidFill>
                  <a:srgbClr val="FF0000"/>
                </a:solidFill>
              </a:rPr>
              <a:t> злив, </a:t>
            </a:r>
            <a:r>
              <a:rPr lang="ru-RU" dirty="0" err="1" smtClean="0">
                <a:solidFill>
                  <a:srgbClr val="FF0000"/>
                </a:solidFill>
              </a:rPr>
              <a:t>посух</a:t>
            </a:r>
            <a:endParaRPr lang="ru-RU" b="1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74730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476672"/>
            <a:ext cx="8229600" cy="568863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err="1">
                <a:solidFill>
                  <a:srgbClr val="FF0000"/>
                </a:solidFill>
              </a:rPr>
              <a:t>Квітень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en-US" dirty="0" smtClean="0">
                <a:solidFill>
                  <a:srgbClr val="FF0000"/>
                </a:solidFill>
              </a:rPr>
              <a:t>II—</a:t>
            </a:r>
            <a:r>
              <a:rPr lang="uk-UA" dirty="0" smtClean="0">
                <a:solidFill>
                  <a:srgbClr val="FF0000"/>
                </a:solidFill>
              </a:rPr>
              <a:t> ІІ</a:t>
            </a:r>
            <a:r>
              <a:rPr lang="ru-RU" dirty="0" smtClean="0">
                <a:solidFill>
                  <a:srgbClr val="FF0000"/>
                </a:solidFill>
              </a:rPr>
              <a:t>І дек., </a:t>
            </a:r>
            <a:r>
              <a:rPr lang="ru-RU" dirty="0" err="1" smtClean="0">
                <a:solidFill>
                  <a:srgbClr val="FF0000"/>
                </a:solidFill>
              </a:rPr>
              <a:t>травень</a:t>
            </a:r>
            <a:r>
              <a:rPr lang="ru-RU" dirty="0" smtClean="0">
                <a:solidFill>
                  <a:srgbClr val="FF0000"/>
                </a:solidFill>
              </a:rPr>
              <a:t>, </a:t>
            </a:r>
            <a:r>
              <a:rPr lang="ru-RU" dirty="0" err="1" smtClean="0">
                <a:solidFill>
                  <a:srgbClr val="FF0000"/>
                </a:solidFill>
              </a:rPr>
              <a:t>червень</a:t>
            </a:r>
            <a:r>
              <a:rPr lang="ru-RU" dirty="0" smtClean="0">
                <a:solidFill>
                  <a:srgbClr val="FF0000"/>
                </a:solidFill>
              </a:rPr>
              <a:t>, </a:t>
            </a:r>
            <a:r>
              <a:rPr lang="ru-RU" dirty="0" err="1" smtClean="0">
                <a:solidFill>
                  <a:srgbClr val="FF0000"/>
                </a:solidFill>
              </a:rPr>
              <a:t>липень</a:t>
            </a:r>
            <a:r>
              <a:rPr lang="ru-RU" dirty="0">
                <a:solidFill>
                  <a:srgbClr val="FF0000"/>
                </a:solidFill>
              </a:rPr>
              <a:t>, </a:t>
            </a:r>
            <a:r>
              <a:rPr lang="ru-RU" dirty="0" err="1" smtClean="0">
                <a:solidFill>
                  <a:srgbClr val="FF0000"/>
                </a:solidFill>
              </a:rPr>
              <a:t>серпень</a:t>
            </a:r>
            <a:endParaRPr lang="ru-RU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ru-RU" dirty="0" err="1" smtClean="0"/>
              <a:t>Визначення</a:t>
            </a:r>
            <a:r>
              <a:rPr lang="ru-RU" dirty="0" smtClean="0"/>
              <a:t> </a:t>
            </a:r>
            <a:r>
              <a:rPr lang="ru-RU" dirty="0" err="1" smtClean="0"/>
              <a:t>щільності</a:t>
            </a:r>
            <a:r>
              <a:rPr lang="ru-RU" dirty="0" smtClean="0"/>
              <a:t> </a:t>
            </a:r>
            <a:r>
              <a:rPr lang="ru-RU" dirty="0" err="1" smtClean="0"/>
              <a:t>гризунів</a:t>
            </a:r>
            <a:r>
              <a:rPr lang="ru-RU" dirty="0" smtClean="0"/>
              <a:t> і </a:t>
            </a:r>
            <a:r>
              <a:rPr lang="ru-RU" dirty="0" err="1" smtClean="0"/>
              <a:t>ушкодження</a:t>
            </a:r>
            <a:r>
              <a:rPr lang="ru-RU" dirty="0" smtClean="0"/>
              <a:t> ними </a:t>
            </a:r>
            <a:r>
              <a:rPr lang="ru-RU" dirty="0" err="1" smtClean="0"/>
              <a:t>рослин</a:t>
            </a:r>
            <a:r>
              <a:rPr lang="ru-RU" dirty="0" smtClean="0"/>
              <a:t> на </a:t>
            </a:r>
            <a:r>
              <a:rPr lang="ru-RU" dirty="0" err="1" smtClean="0"/>
              <a:t>посівах</a:t>
            </a:r>
            <a:r>
              <a:rPr lang="ru-RU" dirty="0" smtClean="0"/>
              <a:t> </a:t>
            </a:r>
            <a:r>
              <a:rPr lang="ru-RU" dirty="0" err="1" smtClean="0"/>
              <a:t>багаторічних</a:t>
            </a:r>
            <a:r>
              <a:rPr lang="ru-RU" dirty="0" smtClean="0"/>
              <a:t> трав</a:t>
            </a:r>
            <a:r>
              <a:rPr lang="ru-RU" dirty="0"/>
              <a:t>, </a:t>
            </a:r>
            <a:r>
              <a:rPr lang="ru-RU" dirty="0" smtClean="0"/>
              <a:t> </a:t>
            </a:r>
            <a:r>
              <a:rPr lang="ru-RU" dirty="0" err="1" smtClean="0"/>
              <a:t>просапних</a:t>
            </a:r>
            <a:r>
              <a:rPr lang="ru-RU" dirty="0" smtClean="0"/>
              <a:t> та </a:t>
            </a:r>
            <a:r>
              <a:rPr lang="ru-RU" dirty="0" err="1"/>
              <a:t>ін</a:t>
            </a:r>
            <a:r>
              <a:rPr lang="ru-RU" dirty="0"/>
              <a:t>. </a:t>
            </a:r>
            <a:r>
              <a:rPr lang="ru-RU" dirty="0" smtClean="0"/>
              <a:t>культур</a:t>
            </a:r>
          </a:p>
          <a:p>
            <a:r>
              <a:rPr lang="ru-RU" dirty="0" smtClean="0"/>
              <a:t>Маршрутно- </a:t>
            </a:r>
            <a:r>
              <a:rPr lang="ru-RU" dirty="0" err="1" smtClean="0"/>
              <a:t>колоніальний</a:t>
            </a:r>
            <a:r>
              <a:rPr lang="ru-RU" dirty="0" smtClean="0"/>
              <a:t> метод</a:t>
            </a:r>
          </a:p>
          <a:p>
            <a:pPr marL="0" indent="0">
              <a:buNone/>
            </a:pPr>
            <a:r>
              <a:rPr lang="ru-RU" i="1" dirty="0" err="1" smtClean="0">
                <a:solidFill>
                  <a:srgbClr val="FF0000"/>
                </a:solidFill>
              </a:rPr>
              <a:t>Щільність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жилих</a:t>
            </a:r>
            <a:r>
              <a:rPr lang="ru-RU" i="1" dirty="0" smtClean="0">
                <a:solidFill>
                  <a:srgbClr val="FF0000"/>
                </a:solidFill>
              </a:rPr>
              <a:t> </a:t>
            </a:r>
            <a:r>
              <a:rPr lang="ru-RU" i="1" dirty="0" err="1" smtClean="0">
                <a:solidFill>
                  <a:srgbClr val="FF0000"/>
                </a:solidFill>
              </a:rPr>
              <a:t>колоній</a:t>
            </a:r>
            <a:r>
              <a:rPr lang="ru-RU" i="1" dirty="0" smtClean="0">
                <a:solidFill>
                  <a:srgbClr val="FF0000"/>
                </a:solidFill>
              </a:rPr>
              <a:t> і </a:t>
            </a:r>
            <a:r>
              <a:rPr lang="ru-RU" i="1" dirty="0" err="1" smtClean="0">
                <a:solidFill>
                  <a:srgbClr val="FF0000"/>
                </a:solidFill>
              </a:rPr>
              <a:t>нір</a:t>
            </a:r>
            <a:endParaRPr lang="ru-RU" i="1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ru-RU" dirty="0"/>
              <a:t>Стан </a:t>
            </a:r>
            <a:r>
              <a:rPr lang="ru-RU" dirty="0" err="1" smtClean="0"/>
              <a:t>кормової</a:t>
            </a:r>
            <a:r>
              <a:rPr lang="ru-RU" dirty="0" smtClean="0"/>
              <a:t> </a:t>
            </a:r>
            <a:r>
              <a:rPr lang="ru-RU" dirty="0" err="1" smtClean="0"/>
              <a:t>бази</a:t>
            </a:r>
            <a:r>
              <a:rPr lang="ru-RU" dirty="0"/>
              <a:t>, </a:t>
            </a:r>
            <a:r>
              <a:rPr lang="ru-RU" dirty="0" err="1" smtClean="0"/>
              <a:t>урожайність</a:t>
            </a:r>
            <a:r>
              <a:rPr lang="ru-RU" dirty="0" smtClean="0"/>
              <a:t> </a:t>
            </a:r>
            <a:r>
              <a:rPr lang="ru-RU" dirty="0" err="1" smtClean="0"/>
              <a:t>зернових</a:t>
            </a:r>
            <a:r>
              <a:rPr lang="ru-RU" dirty="0" smtClean="0"/>
              <a:t> культур</a:t>
            </a:r>
            <a:r>
              <a:rPr lang="ru-RU" dirty="0"/>
              <a:t>, </a:t>
            </a:r>
            <a:r>
              <a:rPr lang="ru-RU" dirty="0" smtClean="0"/>
              <a:t> </a:t>
            </a:r>
            <a:r>
              <a:rPr lang="ru-RU" dirty="0" err="1" smtClean="0"/>
              <a:t>наявність</a:t>
            </a:r>
            <a:r>
              <a:rPr lang="ru-RU" dirty="0" smtClean="0"/>
              <a:t> </a:t>
            </a:r>
            <a:r>
              <a:rPr lang="ru-RU" dirty="0" err="1" smtClean="0"/>
              <a:t>втрат</a:t>
            </a:r>
            <a:r>
              <a:rPr lang="ru-RU" dirty="0" smtClean="0"/>
              <a:t> </a:t>
            </a:r>
            <a:r>
              <a:rPr lang="ru-RU" dirty="0" err="1" smtClean="0"/>
              <a:t>врожаю</a:t>
            </a:r>
            <a:r>
              <a:rPr lang="ru-RU" dirty="0" smtClean="0"/>
              <a:t> зерна, ГТК </a:t>
            </a:r>
            <a:r>
              <a:rPr lang="ru-RU" dirty="0"/>
              <a:t>за</a:t>
            </a:r>
          </a:p>
          <a:p>
            <a:pPr marL="0" indent="0">
              <a:buNone/>
            </a:pPr>
            <a:r>
              <a:rPr lang="ru-RU" dirty="0" err="1"/>
              <a:t>кожен</a:t>
            </a:r>
            <a:r>
              <a:rPr lang="ru-RU" dirty="0"/>
              <a:t> </a:t>
            </a:r>
            <a:r>
              <a:rPr lang="ru-RU" dirty="0" err="1"/>
              <a:t>місяць</a:t>
            </a:r>
            <a:endParaRPr lang="ru-RU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154021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531</TotalTime>
  <Words>3940</Words>
  <Application>Microsoft Office PowerPoint</Application>
  <PresentationFormat>Экран (4:3)</PresentationFormat>
  <Paragraphs>417</Paragraphs>
  <Slides>81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81</vt:i4>
      </vt:variant>
    </vt:vector>
  </HeadingPairs>
  <TitlesOfParts>
    <vt:vector size="82" baseType="lpstr">
      <vt:lpstr>Тема Office</vt:lpstr>
      <vt:lpstr>Тема 2</vt:lpstr>
      <vt:lpstr>Мишоподібні гризуни</vt:lpstr>
      <vt:lpstr>Презентация PowerPoint</vt:lpstr>
      <vt:lpstr>березень, І—II декади  (після сходу снігового покриву)</vt:lpstr>
      <vt:lpstr>Презентация PowerPoint</vt:lpstr>
      <vt:lpstr>визначають</vt:lpstr>
      <vt:lpstr>Презентация PowerPoint</vt:lpstr>
      <vt:lpstr>Презентация PowerPoint</vt:lpstr>
      <vt:lpstr>Презентация PowerPoint</vt:lpstr>
      <vt:lpstr>Вересень, жовтень, листопад</vt:lpstr>
      <vt:lpstr>Презентация PowerPoint</vt:lpstr>
      <vt:lpstr>Ховрахи </vt:lpstr>
      <vt:lpstr>Презентация PowerPoint</vt:lpstr>
      <vt:lpstr>Презентация PowerPoint</vt:lpstr>
      <vt:lpstr>Червень І дек.</vt:lpstr>
      <vt:lpstr>Липень</vt:lpstr>
      <vt:lpstr>Саранові</vt:lpstr>
      <vt:lpstr>Вересень, жовтень</vt:lpstr>
      <vt:lpstr>Квітень</vt:lpstr>
      <vt:lpstr>Дротяники та несправжні дротяники</vt:lpstr>
      <vt:lpstr>Квітень ІІ—ІІІ дек.</vt:lpstr>
      <vt:lpstr>Травень</vt:lpstr>
      <vt:lpstr>Сірий довгоносик, хрущі та інші багатоїдні жуки</vt:lpstr>
      <vt:lpstr>Квітень ІІ— III дек.</vt:lpstr>
      <vt:lpstr>Травень</vt:lpstr>
      <vt:lpstr>Стебловий (кукурудзяний) метелик</vt:lpstr>
      <vt:lpstr>Травень ІІІ дек., червень</vt:lpstr>
      <vt:lpstr>Червень ІІ—ІІІ дек., липень</vt:lpstr>
      <vt:lpstr>Презентация PowerPoint</vt:lpstr>
      <vt:lpstr>Липень</vt:lpstr>
      <vt:lpstr>Презентация PowerPoint</vt:lpstr>
      <vt:lpstr>Вересень І—ІІ дек.</vt:lpstr>
      <vt:lpstr>Жовтень ІІ—ІІ дек</vt:lpstr>
      <vt:lpstr>Лучний метелик</vt:lpstr>
      <vt:lpstr>Презентация PowerPoint</vt:lpstr>
      <vt:lpstr>Квітень І-ІІ дек.</vt:lpstr>
      <vt:lpstr>Травень І—ІІ дек.</vt:lpstr>
      <vt:lpstr>Презентация PowerPoint</vt:lpstr>
      <vt:lpstr>Травень ІІІ дек. Червень І дек.</vt:lpstr>
      <vt:lpstr>Презентация PowerPoint</vt:lpstr>
      <vt:lpstr>Презентация PowerPoint</vt:lpstr>
      <vt:lpstr>Презентация PowerPoint</vt:lpstr>
      <vt:lpstr>Травень ІІІ дек. — червень І— ІІ дек</vt:lpstr>
      <vt:lpstr>Презентация PowerPoint</vt:lpstr>
      <vt:lpstr>Презентация PowerPoint</vt:lpstr>
      <vt:lpstr>червень І—ІІІ дек</vt:lpstr>
      <vt:lpstr>Презентация PowerPoint</vt:lpstr>
      <vt:lpstr>Презентация PowerPoint</vt:lpstr>
      <vt:lpstr>Презентация PowerPoint</vt:lpstr>
      <vt:lpstr>Червень III дек.</vt:lpstr>
      <vt:lpstr>Липень—серпень</vt:lpstr>
      <vt:lpstr>Серпень ІІІ дек. - вересень</vt:lpstr>
      <vt:lpstr>Вересень - жовтень</vt:lpstr>
      <vt:lpstr>Презентация PowerPoint</vt:lpstr>
      <vt:lpstr>Озима, оклична та підгризаючі совки </vt:lpstr>
      <vt:lpstr>Презентация PowerPoint</vt:lpstr>
      <vt:lpstr>Вересень ІІІ дек. - жовтень</vt:lpstr>
      <vt:lpstr>Презентация PowerPoint</vt:lpstr>
      <vt:lpstr>Квітень І дек.</vt:lpstr>
      <vt:lpstr>Презентация PowerPoint</vt:lpstr>
      <vt:lpstr>Травень І—II дек.</vt:lpstr>
      <vt:lpstr>Травень II—III дек. — червень І дек.</vt:lpstr>
      <vt:lpstr>Презентация PowerPoint</vt:lpstr>
      <vt:lpstr>Презентация PowerPoint</vt:lpstr>
      <vt:lpstr>Презентация PowerPoint</vt:lpstr>
      <vt:lpstr>Травень III дек. — червень І дек.</vt:lpstr>
      <vt:lpstr>Презентация PowerPoint</vt:lpstr>
      <vt:lpstr>Червень</vt:lpstr>
      <vt:lpstr>Презентация PowerPoint</vt:lpstr>
      <vt:lpstr>Презентация PowerPoint</vt:lpstr>
      <vt:lpstr>Презентация PowerPoint</vt:lpstr>
      <vt:lpstr>Липень — серпень</vt:lpstr>
      <vt:lpstr>Капустяна, С-чорна та і н ш і листогризучі совки</vt:lpstr>
      <vt:lpstr>Презентация PowerPoint</vt:lpstr>
      <vt:lpstr>I Квітень III дек.</vt:lpstr>
      <vt:lpstr>Презентация PowerPoint</vt:lpstr>
      <vt:lpstr>Травень II—ІІІ дек. — червень І дек.</vt:lpstr>
      <vt:lpstr>Презентация PowerPoint</vt:lpstr>
      <vt:lpstr>Травень ІІІ дек. - червень III дек.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 2</dc:title>
  <dc:creator>Ноут_кафедра</dc:creator>
  <cp:lastModifiedBy>Ноут_кафедра</cp:lastModifiedBy>
  <cp:revision>62</cp:revision>
  <dcterms:created xsi:type="dcterms:W3CDTF">2019-09-26T11:10:25Z</dcterms:created>
  <dcterms:modified xsi:type="dcterms:W3CDTF">2019-09-30T13:51:44Z</dcterms:modified>
</cp:coreProperties>
</file>

<file path=docProps/thumbnail.jpeg>
</file>