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9" r:id="rId3"/>
    <p:sldId id="257" r:id="rId4"/>
    <p:sldId id="34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341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342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343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44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45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46" r:id="rId80"/>
    <p:sldId id="327" r:id="rId81"/>
    <p:sldId id="328" r:id="rId82"/>
    <p:sldId id="329" r:id="rId83"/>
    <p:sldId id="330" r:id="rId84"/>
    <p:sldId id="331" r:id="rId85"/>
    <p:sldId id="332" r:id="rId86"/>
    <p:sldId id="333" r:id="rId87"/>
    <p:sldId id="334" r:id="rId88"/>
    <p:sldId id="335" r:id="rId89"/>
    <p:sldId id="336" r:id="rId90"/>
    <p:sldId id="337" r:id="rId91"/>
    <p:sldId id="338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slide" Target="slides/slide152.xml"/><Relationship Id="rId16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uk-UA" dirty="0" smtClean="0"/>
              <a:t>Лекція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564904"/>
            <a:ext cx="6400800" cy="17526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Моніторинг поширення шкідників і хвороб зернових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96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Строки </a:t>
            </a:r>
            <a:r>
              <a:rPr lang="ru-RU" dirty="0" err="1" smtClean="0"/>
              <a:t>активізації</a:t>
            </a:r>
            <a:r>
              <a:rPr lang="ru-RU" dirty="0" smtClean="0"/>
              <a:t> </a:t>
            </a:r>
            <a:r>
              <a:rPr lang="ru-RU" dirty="0" err="1" smtClean="0"/>
              <a:t>клопів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перельоту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/>
              <a:t>на поля </a:t>
            </a:r>
            <a:r>
              <a:rPr lang="ru-RU" dirty="0" err="1" smtClean="0"/>
              <a:t>озимих</a:t>
            </a:r>
            <a:r>
              <a:rPr lang="ru-RU" dirty="0" smtClean="0"/>
              <a:t> культур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Масовий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виліт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клопів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із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місць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зимівлі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проходить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стійкого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переходу </a:t>
            </a:r>
            <a:r>
              <a:rPr lang="ru-RU" dirty="0" err="1" smtClean="0">
                <a:solidFill>
                  <a:srgbClr val="FF0000"/>
                </a:solidFill>
              </a:rPr>
              <a:t>середньодобової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температури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через +10 </a:t>
            </a:r>
            <a:r>
              <a:rPr lang="ru-RU" dirty="0" smtClean="0">
                <a:solidFill>
                  <a:srgbClr val="FF0000"/>
                </a:solidFill>
              </a:rPr>
              <a:t>С. при </a:t>
            </a:r>
            <a:r>
              <a:rPr lang="ru-RU" dirty="0" err="1">
                <a:solidFill>
                  <a:srgbClr val="FF0000"/>
                </a:solidFill>
              </a:rPr>
              <a:t>антициклоні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3464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Дата початку і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</a:t>
            </a:r>
            <a:r>
              <a:rPr lang="ru-RU" dirty="0"/>
              <a:t>мух, </a:t>
            </a:r>
            <a:endParaRPr lang="ru-RU" dirty="0" smtClean="0"/>
          </a:p>
          <a:p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чисельність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</a:t>
            </a:r>
            <a:r>
              <a:rPr lang="ru-RU" dirty="0" smtClean="0"/>
              <a:t>100 </a:t>
            </a:r>
            <a:r>
              <a:rPr lang="ru-RU" dirty="0" err="1" smtClean="0"/>
              <a:t>помахів</a:t>
            </a:r>
            <a:r>
              <a:rPr lang="ru-RU" dirty="0" smtClean="0"/>
              <a:t> </a:t>
            </a:r>
            <a:r>
              <a:rPr lang="ru-RU" dirty="0"/>
              <a:t>сачком).</a:t>
            </a:r>
          </a:p>
          <a:p>
            <a:r>
              <a:rPr lang="ru-RU" dirty="0" err="1"/>
              <a:t>Відносна</a:t>
            </a:r>
            <a:r>
              <a:rPr lang="ru-RU" dirty="0"/>
              <a:t> </a:t>
            </a: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посівів</a:t>
            </a:r>
            <a:r>
              <a:rPr lang="ru-RU" dirty="0" smtClean="0"/>
              <a:t> </a:t>
            </a:r>
            <a:r>
              <a:rPr lang="ru-RU" dirty="0" err="1"/>
              <a:t>шкідниками</a:t>
            </a:r>
            <a:r>
              <a:rPr lang="ru-RU" dirty="0"/>
              <a:t>.</a:t>
            </a:r>
          </a:p>
          <a:p>
            <a:r>
              <a:rPr lang="ru-RU" dirty="0" err="1" smtClean="0"/>
              <a:t>Фенологічні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Заселеність</a:t>
            </a:r>
            <a:r>
              <a:rPr lang="ru-RU" dirty="0" smtClean="0"/>
              <a:t> паразитами (%)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температурі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&lt;16°С </a:t>
            </a:r>
            <a:r>
              <a:rPr lang="ru-RU" dirty="0" err="1">
                <a:solidFill>
                  <a:srgbClr val="FF0000"/>
                </a:solidFill>
              </a:rPr>
              <a:t>шведська</a:t>
            </a:r>
            <a:r>
              <a:rPr lang="ru-RU" dirty="0">
                <a:solidFill>
                  <a:srgbClr val="FF0000"/>
                </a:solidFill>
              </a:rPr>
              <a:t> муха </a:t>
            </a:r>
            <a:r>
              <a:rPr lang="ru-RU" dirty="0" smtClean="0">
                <a:solidFill>
                  <a:srgbClr val="FF0000"/>
                </a:solidFill>
              </a:rPr>
              <a:t>не </a:t>
            </a:r>
            <a:r>
              <a:rPr lang="ru-RU" dirty="0" err="1" smtClean="0">
                <a:solidFill>
                  <a:srgbClr val="FF0000"/>
                </a:solidFill>
              </a:rPr>
              <a:t>відкладає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38925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Жовтень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 smtClean="0"/>
              <a:t>кінець</a:t>
            </a:r>
            <a:r>
              <a:rPr lang="ru-RU" dirty="0" smtClean="0"/>
              <a:t> </a:t>
            </a:r>
            <a:r>
              <a:rPr lang="ru-RU" dirty="0" err="1" smtClean="0"/>
              <a:t>осінньої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smtClean="0"/>
              <a:t>запасу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озимих</a:t>
            </a:r>
            <a:r>
              <a:rPr lang="ru-RU" b="1" dirty="0" smtClean="0"/>
              <a:t> </a:t>
            </a:r>
            <a:r>
              <a:rPr lang="ru-RU" b="1" dirty="0" err="1" smtClean="0"/>
              <a:t>злакових</a:t>
            </a:r>
            <a:r>
              <a:rPr lang="ru-RU" b="1" dirty="0" smtClean="0"/>
              <a:t> культурах, </a:t>
            </a:r>
            <a:r>
              <a:rPr lang="ru-RU" b="1" dirty="0" err="1" smtClean="0"/>
              <a:t>заселеності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посівів</a:t>
            </a:r>
            <a:r>
              <a:rPr lang="ru-RU" b="1" dirty="0" smtClean="0"/>
              <a:t>. </a:t>
            </a:r>
          </a:p>
          <a:p>
            <a:pPr marL="0" indent="0">
              <a:buNone/>
            </a:pP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/>
              <a:t>посівів</a:t>
            </a:r>
            <a:r>
              <a:rPr lang="ru-RU" b="1" dirty="0"/>
              <a:t> </a:t>
            </a:r>
            <a:r>
              <a:rPr lang="ru-RU" b="1" dirty="0" smtClean="0"/>
              <a:t>з </a:t>
            </a:r>
            <a:r>
              <a:rPr lang="ru-RU" b="1" dirty="0" err="1" smtClean="0"/>
              <a:t>чисельністю</a:t>
            </a:r>
            <a:r>
              <a:rPr lang="ru-RU" b="1" dirty="0" smtClean="0"/>
              <a:t> </a:t>
            </a:r>
            <a:r>
              <a:rPr lang="ru-RU" b="1" dirty="0" err="1" smtClean="0"/>
              <a:t>гессенської</a:t>
            </a:r>
            <a:r>
              <a:rPr lang="ru-RU" b="1" dirty="0" smtClean="0"/>
              <a:t> мухи </a:t>
            </a:r>
            <a:r>
              <a:rPr lang="ru-RU" b="1" dirty="0"/>
              <a:t>&gt;</a:t>
            </a:r>
            <a:r>
              <a:rPr lang="ru-RU" b="1" dirty="0" smtClean="0"/>
              <a:t>1—6 </a:t>
            </a:r>
            <a:r>
              <a:rPr lang="ru-RU" b="1" dirty="0" err="1" smtClean="0"/>
              <a:t>особин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стебло</a:t>
            </a:r>
            <a:r>
              <a:rPr lang="ru-RU" b="1" dirty="0" smtClean="0"/>
              <a:t>, </a:t>
            </a:r>
            <a:r>
              <a:rPr lang="ru-RU" b="1" dirty="0" err="1" smtClean="0"/>
              <a:t>шведської</a:t>
            </a:r>
            <a:r>
              <a:rPr lang="ru-RU" b="1" dirty="0" smtClean="0"/>
              <a:t> </a:t>
            </a:r>
            <a:r>
              <a:rPr lang="ru-RU" b="1" dirty="0"/>
              <a:t>мухи </a:t>
            </a:r>
            <a:r>
              <a:rPr lang="ru-RU" b="1" dirty="0" smtClean="0"/>
              <a:t>— 40—50 </a:t>
            </a:r>
            <a:r>
              <a:rPr lang="ru-RU" b="1" dirty="0" err="1"/>
              <a:t>екз</a:t>
            </a:r>
            <a:r>
              <a:rPr lang="ru-RU" b="1" dirty="0"/>
              <a:t>. на </a:t>
            </a:r>
            <a:r>
              <a:rPr lang="ru-RU" b="1" dirty="0" smtClean="0"/>
              <a:t>100 </a:t>
            </a:r>
            <a:r>
              <a:rPr lang="ru-RU" b="1" dirty="0" err="1" smtClean="0"/>
              <a:t>помахів</a:t>
            </a:r>
            <a:r>
              <a:rPr lang="ru-RU" b="1" dirty="0" smtClean="0"/>
              <a:t> </a:t>
            </a:r>
            <a:r>
              <a:rPr lang="ru-RU" b="1" dirty="0"/>
              <a:t>сачком </a:t>
            </a:r>
            <a:r>
              <a:rPr lang="ru-RU" b="1" dirty="0" err="1" smtClean="0"/>
              <a:t>або</a:t>
            </a:r>
            <a:r>
              <a:rPr lang="ru-RU" b="1" dirty="0" smtClean="0"/>
              <a:t> 6—10</a:t>
            </a:r>
            <a:r>
              <a:rPr lang="ru-RU" b="1" dirty="0"/>
              <a:t>% </a:t>
            </a:r>
            <a:r>
              <a:rPr lang="ru-RU" b="1" dirty="0" err="1" smtClean="0"/>
              <a:t>заселених</a:t>
            </a:r>
            <a:r>
              <a:rPr lang="ru-RU" b="1" dirty="0" smtClean="0"/>
              <a:t> </a:t>
            </a:r>
            <a:r>
              <a:rPr lang="ru-RU" b="1" dirty="0" err="1" smtClean="0"/>
              <a:t>стебел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717139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 err="1"/>
              <a:t>Обстежують</a:t>
            </a:r>
            <a:r>
              <a:rPr lang="ru-RU" i="1" dirty="0"/>
              <a:t> у </a:t>
            </a:r>
            <a:r>
              <a:rPr lang="ru-RU" i="1" dirty="0" err="1"/>
              <a:t>шаховому</a:t>
            </a:r>
            <a:r>
              <a:rPr lang="ru-RU" i="1" dirty="0"/>
              <a:t> </a:t>
            </a:r>
            <a:r>
              <a:rPr lang="ru-RU" i="1" dirty="0" smtClean="0"/>
              <a:t>порядку </a:t>
            </a:r>
            <a:r>
              <a:rPr lang="ru-RU" i="1" dirty="0" err="1" smtClean="0"/>
              <a:t>рослини</a:t>
            </a:r>
            <a:r>
              <a:rPr lang="ru-RU" i="1" dirty="0" smtClean="0"/>
              <a:t> </a:t>
            </a:r>
            <a:r>
              <a:rPr lang="ru-RU" i="1" dirty="0"/>
              <a:t>у 16 пробах (1 </a:t>
            </a:r>
            <a:r>
              <a:rPr lang="ru-RU" i="1" dirty="0" smtClean="0"/>
              <a:t>проба — </a:t>
            </a:r>
            <a:r>
              <a:rPr lang="ru-RU" i="1" dirty="0"/>
              <a:t>0,5 м рядка).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Рослини</a:t>
            </a:r>
            <a:r>
              <a:rPr lang="ru-RU" i="1" dirty="0" smtClean="0"/>
              <a:t> </a:t>
            </a:r>
            <a:r>
              <a:rPr lang="ru-RU" i="1" dirty="0" err="1" smtClean="0"/>
              <a:t>викопують</a:t>
            </a:r>
            <a:r>
              <a:rPr lang="ru-RU" i="1" dirty="0" smtClean="0"/>
              <a:t> і </a:t>
            </a:r>
            <a:r>
              <a:rPr lang="ru-RU" i="1" dirty="0" err="1"/>
              <a:t>аналізують</a:t>
            </a:r>
            <a:r>
              <a:rPr lang="ru-RU" i="1" dirty="0"/>
              <a:t> у </a:t>
            </a:r>
            <a:r>
              <a:rPr lang="ru-RU" i="1" dirty="0" err="1" smtClean="0"/>
              <a:t>лабораторії</a:t>
            </a:r>
            <a:r>
              <a:rPr lang="ru-RU" i="1" dirty="0" smtClean="0"/>
              <a:t>. Листки </a:t>
            </a:r>
            <a:r>
              <a:rPr lang="ru-RU" i="1" dirty="0" err="1"/>
              <a:t>відривають</a:t>
            </a:r>
            <a:r>
              <a:rPr lang="ru-RU" i="1" dirty="0"/>
              <a:t>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 smtClean="0"/>
              <a:t>стебла</a:t>
            </a:r>
            <a:r>
              <a:rPr lang="ru-RU" i="1" dirty="0" smtClean="0"/>
              <a:t>, </a:t>
            </a:r>
            <a:r>
              <a:rPr lang="ru-RU" i="1" dirty="0" err="1" smtClean="0"/>
              <a:t>починаючи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/>
              <a:t>нижнього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Стебла</a:t>
            </a:r>
            <a:r>
              <a:rPr lang="ru-RU" i="1" dirty="0" smtClean="0"/>
              <a:t> </a:t>
            </a:r>
            <a:r>
              <a:rPr lang="ru-RU" i="1" dirty="0" err="1" smtClean="0"/>
              <a:t>розтинають</a:t>
            </a:r>
            <a:r>
              <a:rPr lang="ru-RU" i="1" dirty="0" smtClean="0"/>
              <a:t> </a:t>
            </a:r>
            <a:r>
              <a:rPr lang="ru-RU" i="1" dirty="0" err="1"/>
              <a:t>голкою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загальну</a:t>
            </a:r>
            <a:r>
              <a:rPr lang="ru-RU" i="1" dirty="0" smtClean="0"/>
              <a:t>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у </a:t>
            </a:r>
            <a:r>
              <a:rPr lang="ru-RU" i="1" dirty="0" err="1"/>
              <a:t>пробі</a:t>
            </a:r>
            <a:r>
              <a:rPr lang="ru-RU" i="1" dirty="0"/>
              <a:t>,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 smtClean="0"/>
              <a:t>стебел</a:t>
            </a:r>
            <a:r>
              <a:rPr lang="ru-RU" i="1" dirty="0" smtClean="0"/>
              <a:t>, у </a:t>
            </a:r>
            <a:r>
              <a:rPr lang="ru-RU" i="1" dirty="0"/>
              <a:t>т. ч. </a:t>
            </a:r>
            <a:r>
              <a:rPr lang="ru-RU" i="1" dirty="0" err="1"/>
              <a:t>головних</a:t>
            </a:r>
            <a:r>
              <a:rPr lang="ru-RU" i="1" dirty="0"/>
              <a:t>, </a:t>
            </a:r>
            <a:r>
              <a:rPr lang="ru-RU" i="1" dirty="0" err="1" smtClean="0"/>
              <a:t>другорядних</a:t>
            </a:r>
            <a:r>
              <a:rPr lang="ru-RU" i="1" dirty="0" smtClean="0"/>
              <a:t> і </a:t>
            </a:r>
            <a:r>
              <a:rPr lang="ru-RU" i="1" dirty="0" err="1"/>
              <a:t>ушкоджених</a:t>
            </a:r>
            <a:r>
              <a:rPr lang="ru-RU" i="1" dirty="0"/>
              <a:t> личинками </a:t>
            </a:r>
            <a:r>
              <a:rPr lang="ru-RU" i="1" dirty="0" smtClean="0"/>
              <a:t>мух, </a:t>
            </a:r>
            <a:r>
              <a:rPr lang="ru-RU" i="1" dirty="0" err="1" smtClean="0"/>
              <a:t>вибирають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smtClean="0"/>
              <a:t>вид і </a:t>
            </a:r>
            <a:r>
              <a:rPr lang="ru-RU" i="1" dirty="0" err="1"/>
              <a:t>стадії</a:t>
            </a:r>
            <a:r>
              <a:rPr lang="ru-RU" i="1" dirty="0"/>
              <a:t> </a:t>
            </a:r>
            <a:r>
              <a:rPr lang="ru-RU" i="1" dirty="0" err="1"/>
              <a:t>шкідників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6979765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, </a:t>
            </a:r>
            <a:r>
              <a:rPr lang="ru-RU" dirty="0" err="1" smtClean="0"/>
              <a:t>розподіл</a:t>
            </a:r>
            <a:r>
              <a:rPr lang="ru-RU" dirty="0" smtClean="0"/>
              <a:t> на </a:t>
            </a:r>
            <a:r>
              <a:rPr lang="ru-RU" dirty="0"/>
              <a:t>полях, </a:t>
            </a:r>
            <a:endParaRPr lang="ru-RU" dirty="0" smtClean="0"/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 smtClean="0"/>
              <a:t>чисельністю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/>
              <a:t>ЕПШ,</a:t>
            </a:r>
          </a:p>
          <a:p>
            <a:r>
              <a:rPr lang="ru-RU" dirty="0" err="1"/>
              <a:t>ушкодженість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головних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другорядних</a:t>
            </a:r>
            <a:r>
              <a:rPr lang="ru-RU" dirty="0" smtClean="0"/>
              <a:t> </a:t>
            </a:r>
            <a:r>
              <a:rPr lang="ru-RU" dirty="0" err="1" smtClean="0"/>
              <a:t>стебел</a:t>
            </a:r>
            <a:r>
              <a:rPr lang="ru-RU" dirty="0" smtClean="0"/>
              <a:t> (%)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піхвами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листків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гессенську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муху. </a:t>
            </a:r>
            <a:r>
              <a:rPr lang="ru-RU" dirty="0" err="1" smtClean="0">
                <a:solidFill>
                  <a:srgbClr val="FF0000"/>
                </a:solidFill>
              </a:rPr>
              <a:t>Рослини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ушкоджені</a:t>
            </a:r>
            <a:r>
              <a:rPr lang="ru-RU" dirty="0" smtClean="0">
                <a:solidFill>
                  <a:srgbClr val="FF0000"/>
                </a:solidFill>
              </a:rPr>
              <a:t> личинками мух</a:t>
            </a:r>
            <a:r>
              <a:rPr lang="ru-RU" dirty="0">
                <a:solidFill>
                  <a:srgbClr val="FF0000"/>
                </a:solidFill>
              </a:rPr>
              <a:t>, як правило, </a:t>
            </a:r>
            <a:r>
              <a:rPr lang="ru-RU" dirty="0" err="1" smtClean="0">
                <a:solidFill>
                  <a:srgbClr val="FF0000"/>
                </a:solidFill>
              </a:rPr>
              <a:t>мають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прив’ялий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засохлий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центральний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листок.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Найчастіше</a:t>
            </a:r>
            <a:r>
              <a:rPr lang="ru-RU" dirty="0" smtClean="0">
                <a:solidFill>
                  <a:srgbClr val="FF0000"/>
                </a:solidFill>
              </a:rPr>
              <a:t> мухи </a:t>
            </a:r>
            <a:r>
              <a:rPr lang="ru-RU" dirty="0" err="1" smtClean="0">
                <a:solidFill>
                  <a:srgbClr val="FF0000"/>
                </a:solidFill>
              </a:rPr>
              <a:t>заселяють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ранні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посіви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9870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1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Контрольні</a:t>
            </a:r>
            <a:r>
              <a:rPr lang="ru-RU" dirty="0"/>
              <a:t> </a:t>
            </a:r>
            <a:r>
              <a:rPr lang="ru-RU" dirty="0" err="1" smtClean="0"/>
              <a:t>весняні</a:t>
            </a:r>
            <a:r>
              <a:rPr lang="ru-RU" dirty="0" smtClean="0"/>
              <a:t> </a:t>
            </a:r>
            <a:r>
              <a:rPr lang="ru-RU" dirty="0" err="1" smtClean="0"/>
              <a:t>обстеження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 smtClean="0"/>
              <a:t>уточнення</a:t>
            </a:r>
            <a:r>
              <a:rPr lang="ru-RU" dirty="0" smtClean="0"/>
              <a:t> запасу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зимівлі</a:t>
            </a:r>
            <a:r>
              <a:rPr lang="ru-RU" dirty="0" smtClean="0"/>
              <a:t>,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smtClean="0"/>
              <a:t>причин </a:t>
            </a:r>
            <a:r>
              <a:rPr lang="ru-RU" dirty="0" err="1" smtClean="0"/>
              <a:t>загибелі</a:t>
            </a:r>
            <a:r>
              <a:rPr lang="ru-RU" dirty="0"/>
              <a:t>. </a:t>
            </a:r>
            <a:r>
              <a:rPr lang="ru-RU" dirty="0" err="1"/>
              <a:t>Збір</a:t>
            </a:r>
            <a:r>
              <a:rPr lang="ru-RU" dirty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стадій</a:t>
            </a:r>
            <a:r>
              <a:rPr lang="ru-RU" dirty="0" smtClean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фенологічних</a:t>
            </a:r>
            <a:r>
              <a:rPr lang="ru-RU" dirty="0" smtClean="0"/>
              <a:t> </a:t>
            </a:r>
            <a:r>
              <a:rPr lang="ru-RU" dirty="0" err="1" smtClean="0"/>
              <a:t>спостережень</a:t>
            </a:r>
            <a:r>
              <a:rPr lang="ru-RU" dirty="0" smtClean="0"/>
              <a:t> в </a:t>
            </a:r>
            <a:r>
              <a:rPr lang="ru-RU" dirty="0" err="1" smtClean="0"/>
              <a:t>ізоляторах</a:t>
            </a:r>
            <a:endParaRPr lang="ru-RU" dirty="0" smtClean="0"/>
          </a:p>
          <a:p>
            <a:r>
              <a:rPr lang="ru-RU" i="1" dirty="0" err="1" smtClean="0"/>
              <a:t>Обстеження</a:t>
            </a:r>
            <a:r>
              <a:rPr lang="ru-RU" i="1" dirty="0" smtClean="0"/>
              <a:t> </a:t>
            </a:r>
            <a:r>
              <a:rPr lang="ru-RU" i="1" dirty="0" err="1" smtClean="0"/>
              <a:t>виконують</a:t>
            </a:r>
            <a:r>
              <a:rPr lang="ru-RU" i="1" dirty="0" smtClean="0"/>
              <a:t> в </a:t>
            </a:r>
            <a:r>
              <a:rPr lang="ru-RU" i="1" dirty="0" err="1"/>
              <a:t>осередках</a:t>
            </a:r>
            <a:r>
              <a:rPr lang="ru-RU" i="1" dirty="0"/>
              <a:t> </a:t>
            </a:r>
            <a:r>
              <a:rPr lang="ru-RU" i="1" dirty="0" err="1" smtClean="0"/>
              <a:t>шкідників</a:t>
            </a:r>
            <a:r>
              <a:rPr lang="ru-RU" i="1" dirty="0" smtClean="0"/>
              <a:t>. </a:t>
            </a:r>
          </a:p>
          <a:p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/>
              <a:t>шляхом </a:t>
            </a:r>
            <a:r>
              <a:rPr lang="ru-RU" i="1" dirty="0" err="1"/>
              <a:t>розтину</a:t>
            </a:r>
            <a:r>
              <a:rPr lang="ru-RU" i="1" dirty="0"/>
              <a:t> </a:t>
            </a:r>
            <a:r>
              <a:rPr lang="ru-RU" i="1" dirty="0" smtClean="0"/>
              <a:t>20—30 </a:t>
            </a:r>
            <a:r>
              <a:rPr lang="ru-RU" i="1" dirty="0" err="1" smtClean="0"/>
              <a:t>пупаріїв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9284657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./м2);</a:t>
            </a:r>
          </a:p>
          <a:p>
            <a:r>
              <a:rPr lang="ru-RU" dirty="0" err="1"/>
              <a:t>загиблих</a:t>
            </a:r>
            <a:r>
              <a:rPr lang="ru-RU" dirty="0"/>
              <a:t> </a:t>
            </a:r>
            <a:r>
              <a:rPr lang="ru-RU" dirty="0" err="1" smtClean="0"/>
              <a:t>особин</a:t>
            </a:r>
            <a:r>
              <a:rPr lang="ru-RU" dirty="0" smtClean="0"/>
              <a:t> (%), </a:t>
            </a:r>
            <a:r>
              <a:rPr lang="ru-RU" dirty="0"/>
              <a:t>в тому </a:t>
            </a:r>
            <a:r>
              <a:rPr lang="ru-RU" dirty="0" err="1" smtClean="0"/>
              <a:t>числі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/>
              <a:t>хвороб, </a:t>
            </a:r>
            <a:r>
              <a:rPr lang="ru-RU" dirty="0" err="1" smtClean="0"/>
              <a:t>паразитів</a:t>
            </a:r>
            <a:r>
              <a:rPr lang="ru-RU" dirty="0" smtClean="0"/>
              <a:t>,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/>
              <a:t>факторів</a:t>
            </a:r>
            <a:r>
              <a:rPr lang="ru-RU" dirty="0"/>
              <a:t>;</a:t>
            </a:r>
          </a:p>
          <a:p>
            <a:r>
              <a:rPr lang="ru-RU" dirty="0" err="1" smtClean="0"/>
              <a:t>Видовий</a:t>
            </a:r>
            <a:r>
              <a:rPr lang="ru-RU" dirty="0" smtClean="0"/>
              <a:t> </a:t>
            </a:r>
            <a:r>
              <a:rPr lang="ru-RU" dirty="0"/>
              <a:t>склад </a:t>
            </a:r>
            <a:r>
              <a:rPr lang="ru-RU" dirty="0" smtClean="0"/>
              <a:t>(%)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співвідношення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строків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льоту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відкладання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мух і </a:t>
            </a:r>
            <a:r>
              <a:rPr lang="ru-RU" dirty="0" err="1">
                <a:solidFill>
                  <a:srgbClr val="FF0000"/>
                </a:solidFill>
              </a:rPr>
              <a:t>появи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сходів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фази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кущіння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ярих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колосових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культур </a:t>
            </a:r>
            <a:r>
              <a:rPr lang="ru-RU" dirty="0" err="1" smtClean="0">
                <a:solidFill>
                  <a:srgbClr val="FF0000"/>
                </a:solidFill>
              </a:rPr>
              <a:t>залежить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шкодочинність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личинок. </a:t>
            </a:r>
            <a:r>
              <a:rPr lang="ru-RU" dirty="0" err="1" smtClean="0">
                <a:solidFill>
                  <a:srgbClr val="FF0000"/>
                </a:solidFill>
              </a:rPr>
              <a:t>Найбільшу</a:t>
            </a:r>
            <a:r>
              <a:rPr lang="ru-RU" dirty="0" smtClean="0">
                <a:solidFill>
                  <a:srgbClr val="FF0000"/>
                </a:solidFill>
              </a:rPr>
              <a:t> шкоду </a:t>
            </a:r>
            <a:r>
              <a:rPr lang="ru-RU" dirty="0">
                <a:solidFill>
                  <a:srgbClr val="FF0000"/>
                </a:solidFill>
              </a:rPr>
              <a:t>мухи </a:t>
            </a:r>
            <a:r>
              <a:rPr lang="ru-RU" dirty="0" err="1">
                <a:solidFill>
                  <a:srgbClr val="FF0000"/>
                </a:solidFill>
              </a:rPr>
              <a:t>завдають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ярій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пшениці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53319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.- </a:t>
            </a:r>
            <a:r>
              <a:rPr lang="ru-RU" dirty="0" err="1" smtClean="0"/>
              <a:t>травень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динаміки</a:t>
            </a:r>
            <a:r>
              <a:rPr lang="ru-RU" dirty="0" smtClean="0"/>
              <a:t> та </a:t>
            </a:r>
            <a:r>
              <a:rPr lang="ru-RU" dirty="0" err="1" smtClean="0"/>
              <a:t>інтенсивності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мух</a:t>
            </a:r>
          </a:p>
          <a:p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err="1"/>
              <a:t>ізоляторах</a:t>
            </a:r>
            <a:r>
              <a:rPr lang="ru-RU" i="1" dirty="0"/>
              <a:t>.</a:t>
            </a:r>
          </a:p>
          <a:p>
            <a:r>
              <a:rPr lang="ru-RU" i="1" dirty="0" err="1"/>
              <a:t>Косіння</a:t>
            </a:r>
            <a:r>
              <a:rPr lang="ru-RU" i="1" dirty="0"/>
              <a:t> сачком на </a:t>
            </a:r>
            <a:r>
              <a:rPr lang="ru-RU" i="1" dirty="0" err="1"/>
              <a:t>посівах</a:t>
            </a:r>
            <a:r>
              <a:rPr lang="ru-RU" i="1" dirty="0"/>
              <a:t> </a:t>
            </a:r>
            <a:r>
              <a:rPr lang="ru-RU" i="1" dirty="0" err="1" smtClean="0"/>
              <a:t>зернових</a:t>
            </a:r>
            <a:r>
              <a:rPr lang="ru-RU" i="1" dirty="0" smtClean="0"/>
              <a:t> </a:t>
            </a:r>
            <a:r>
              <a:rPr lang="ru-RU" i="1" dirty="0" err="1" smtClean="0"/>
              <a:t>злакових</a:t>
            </a:r>
            <a:r>
              <a:rPr lang="ru-RU" i="1" dirty="0" smtClean="0"/>
              <a:t> </a:t>
            </a:r>
            <a:r>
              <a:rPr lang="ru-RU" i="1" dirty="0"/>
              <a:t>культур, 4 </a:t>
            </a:r>
            <a:r>
              <a:rPr lang="ru-RU" i="1" dirty="0" err="1" smtClean="0"/>
              <a:t>проби</a:t>
            </a:r>
            <a:r>
              <a:rPr lang="ru-RU" i="1" dirty="0" smtClean="0"/>
              <a:t> по </a:t>
            </a:r>
            <a:r>
              <a:rPr lang="ru-RU" i="1" dirty="0"/>
              <a:t>25 </a:t>
            </a:r>
            <a:r>
              <a:rPr lang="ru-RU" i="1" dirty="0" err="1"/>
              <a:t>помахів</a:t>
            </a:r>
            <a:r>
              <a:rPr lang="ru-RU" i="1" dirty="0"/>
              <a:t> сачком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6623911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4525963"/>
          </a:xfrm>
        </p:spPr>
        <p:txBody>
          <a:bodyPr/>
          <a:lstStyle/>
          <a:p>
            <a:r>
              <a:rPr lang="ru-RU" dirty="0" smtClean="0"/>
              <a:t>дата </a:t>
            </a:r>
            <a:r>
              <a:rPr lang="ru-RU" dirty="0"/>
              <a:t>початку </a:t>
            </a:r>
            <a:r>
              <a:rPr lang="ru-RU" dirty="0" err="1"/>
              <a:t>льоту</a:t>
            </a:r>
            <a:r>
              <a:rPr lang="ru-RU" dirty="0"/>
              <a:t>,</a:t>
            </a:r>
          </a:p>
          <a:p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/>
              <a:t>льоту</a:t>
            </a:r>
            <a:r>
              <a:rPr lang="ru-RU" dirty="0"/>
              <a:t>.</a:t>
            </a:r>
          </a:p>
          <a:p>
            <a:r>
              <a:rPr lang="ru-RU" dirty="0" err="1"/>
              <a:t>Чисельність</a:t>
            </a:r>
            <a:r>
              <a:rPr lang="ru-RU" dirty="0"/>
              <a:t> </a:t>
            </a:r>
            <a:r>
              <a:rPr lang="ru-RU" dirty="0" smtClean="0"/>
              <a:t>мух (</a:t>
            </a:r>
            <a:r>
              <a:rPr lang="ru-RU" dirty="0" err="1" smtClean="0"/>
              <a:t>особин</a:t>
            </a:r>
            <a:r>
              <a:rPr lang="ru-RU" dirty="0" smtClean="0"/>
              <a:t> </a:t>
            </a:r>
            <a:r>
              <a:rPr lang="ru-RU" dirty="0"/>
              <a:t>на 100 </a:t>
            </a:r>
            <a:r>
              <a:rPr lang="ru-RU" dirty="0" err="1" smtClean="0"/>
              <a:t>помахів</a:t>
            </a:r>
            <a:r>
              <a:rPr lang="ru-RU" dirty="0" smtClean="0"/>
              <a:t> сачком)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Стійка</a:t>
            </a:r>
            <a:r>
              <a:rPr lang="ru-RU" dirty="0">
                <a:solidFill>
                  <a:srgbClr val="FF0000"/>
                </a:solidFill>
              </a:rPr>
              <a:t> тепла погода </a:t>
            </a:r>
            <a:r>
              <a:rPr lang="ru-RU" dirty="0" err="1" smtClean="0">
                <a:solidFill>
                  <a:srgbClr val="FF0000"/>
                </a:solidFill>
              </a:rPr>
              <a:t>навесні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розмноженню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9457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початку </a:t>
            </a:r>
            <a:r>
              <a:rPr lang="ru-RU" b="1" dirty="0" err="1" smtClean="0"/>
              <a:t>відкладання</a:t>
            </a:r>
            <a:r>
              <a:rPr lang="ru-RU" b="1" dirty="0" smtClean="0"/>
              <a:t> </a:t>
            </a:r>
            <a:r>
              <a:rPr lang="ru-RU" b="1" dirty="0" err="1" smtClean="0"/>
              <a:t>яєць</a:t>
            </a:r>
            <a:r>
              <a:rPr lang="ru-RU" b="1" dirty="0"/>
              <a:t>, </a:t>
            </a:r>
            <a:r>
              <a:rPr lang="ru-RU" b="1" dirty="0" err="1" smtClean="0"/>
              <a:t>відродження</a:t>
            </a:r>
            <a:r>
              <a:rPr lang="ru-RU" b="1" dirty="0" smtClean="0"/>
              <a:t> личинок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ушкодження</a:t>
            </a:r>
            <a:r>
              <a:rPr lang="ru-RU" b="1" dirty="0" smtClean="0"/>
              <a:t> личинками мух </a:t>
            </a:r>
            <a:r>
              <a:rPr lang="ru-RU" b="1" dirty="0" err="1" smtClean="0"/>
              <a:t>першого</a:t>
            </a:r>
            <a:r>
              <a:rPr lang="ru-RU" b="1" dirty="0" smtClean="0"/>
              <a:t> </a:t>
            </a:r>
            <a:r>
              <a:rPr lang="ru-RU" b="1" dirty="0" err="1" smtClean="0"/>
              <a:t>покоління</a:t>
            </a:r>
            <a:r>
              <a:rPr lang="ru-RU" b="1" dirty="0" smtClean="0"/>
              <a:t> </a:t>
            </a:r>
            <a:r>
              <a:rPr lang="ru-RU" b="1" dirty="0" err="1"/>
              <a:t>ярих</a:t>
            </a:r>
            <a:r>
              <a:rPr lang="ru-RU" b="1" dirty="0"/>
              <a:t> </a:t>
            </a:r>
            <a:r>
              <a:rPr lang="ru-RU" b="1" dirty="0" err="1" smtClean="0"/>
              <a:t>колосових</a:t>
            </a:r>
            <a:r>
              <a:rPr lang="ru-RU" b="1" dirty="0" smtClean="0"/>
              <a:t> культур і </a:t>
            </a:r>
            <a:r>
              <a:rPr lang="ru-RU" b="1" dirty="0" err="1" smtClean="0"/>
              <a:t>кукурудзи</a:t>
            </a:r>
            <a:endParaRPr lang="ru-RU" b="1" dirty="0" smtClean="0"/>
          </a:p>
          <a:p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err="1"/>
              <a:t>ізоляторах</a:t>
            </a:r>
            <a:r>
              <a:rPr lang="ru-RU" i="1" dirty="0"/>
              <a:t>.</a:t>
            </a:r>
          </a:p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ушкодженості</a:t>
            </a:r>
            <a:r>
              <a:rPr lang="ru-RU" i="1" dirty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личинками </a:t>
            </a:r>
            <a:r>
              <a:rPr lang="ru-RU" i="1" dirty="0"/>
              <a:t>мух </a:t>
            </a:r>
            <a:r>
              <a:rPr lang="ru-RU" i="1" dirty="0" err="1"/>
              <a:t>проводять</a:t>
            </a:r>
            <a:r>
              <a:rPr lang="ru-RU" i="1" dirty="0"/>
              <a:t> </a:t>
            </a:r>
            <a:r>
              <a:rPr lang="ru-RU" i="1" dirty="0" smtClean="0"/>
              <a:t>за такою </a:t>
            </a:r>
            <a:r>
              <a:rPr lang="ru-RU" i="1" dirty="0"/>
              <a:t>ж методикою як і на </a:t>
            </a:r>
            <a:r>
              <a:rPr lang="ru-RU" i="1" dirty="0" err="1" smtClean="0"/>
              <a:t>озимих</a:t>
            </a:r>
            <a:r>
              <a:rPr lang="ru-RU" i="1" dirty="0" smtClean="0"/>
              <a:t> культурах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5298130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Дата початку і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личинок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Ушкодженість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личинками (%), </a:t>
            </a:r>
          </a:p>
          <a:p>
            <a:r>
              <a:rPr lang="ru-RU" dirty="0" err="1" smtClean="0"/>
              <a:t>Ушкодженість</a:t>
            </a:r>
            <a:r>
              <a:rPr lang="ru-RU" dirty="0" smtClean="0"/>
              <a:t> </a:t>
            </a:r>
            <a:r>
              <a:rPr lang="ru-RU" dirty="0" err="1" smtClean="0"/>
              <a:t>головних</a:t>
            </a:r>
            <a:r>
              <a:rPr lang="ru-RU" dirty="0" smtClean="0"/>
              <a:t> та </a:t>
            </a:r>
            <a:r>
              <a:rPr lang="ru-RU" dirty="0" err="1"/>
              <a:t>другорядних</a:t>
            </a:r>
            <a:r>
              <a:rPr lang="ru-RU" dirty="0"/>
              <a:t> </a:t>
            </a:r>
            <a:r>
              <a:rPr lang="ru-RU" dirty="0" err="1" smtClean="0"/>
              <a:t>стебел</a:t>
            </a:r>
            <a:r>
              <a:rPr lang="ru-RU" dirty="0" smtClean="0"/>
              <a:t> (%),</a:t>
            </a:r>
          </a:p>
          <a:p>
            <a:r>
              <a:rPr lang="ru-RU" dirty="0" smtClean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 smtClean="0"/>
              <a:t>можливих</a:t>
            </a:r>
            <a:r>
              <a:rPr lang="ru-RU" dirty="0" smtClean="0"/>
              <a:t> </a:t>
            </a:r>
            <a:r>
              <a:rPr lang="ru-RU" dirty="0" err="1" smtClean="0"/>
              <a:t>втрат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Похолодання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різкі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підвищення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температури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, особливо з </a:t>
            </a:r>
            <a:r>
              <a:rPr lang="ru-RU" dirty="0" err="1" smtClean="0">
                <a:solidFill>
                  <a:srgbClr val="FF0000"/>
                </a:solidFill>
              </a:rPr>
              <a:t>сильними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вітрами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обмежують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1-го </a:t>
            </a:r>
            <a:r>
              <a:rPr lang="ru-RU" dirty="0">
                <a:solidFill>
                  <a:srgbClr val="FF0000"/>
                </a:solidFill>
              </a:rPr>
              <a:t>і 2-го </a:t>
            </a:r>
            <a:r>
              <a:rPr lang="ru-RU" dirty="0" err="1">
                <a:solidFill>
                  <a:srgbClr val="FF0000"/>
                </a:solidFill>
              </a:rPr>
              <a:t>поколінь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мух.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шведської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 smtClean="0">
                <a:solidFill>
                  <a:srgbClr val="FF0000"/>
                </a:solidFill>
              </a:rPr>
              <a:t>інших</a:t>
            </a:r>
            <a:r>
              <a:rPr lang="ru-RU" dirty="0" smtClean="0">
                <a:solidFill>
                  <a:srgbClr val="FF0000"/>
                </a:solidFill>
              </a:rPr>
              <a:t> мух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колоссі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спостерігається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>
                <a:solidFill>
                  <a:srgbClr val="FF0000"/>
                </a:solidFill>
              </a:rPr>
              <a:t>вологі</a:t>
            </a:r>
            <a:r>
              <a:rPr lang="ru-RU" dirty="0">
                <a:solidFill>
                  <a:srgbClr val="FF0000"/>
                </a:solidFill>
              </a:rPr>
              <a:t> роки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256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клопів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перезимували</a:t>
            </a:r>
            <a:r>
              <a:rPr lang="ru-RU" dirty="0" smtClean="0"/>
              <a:t>, 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 smtClean="0"/>
              <a:t>шкідником</a:t>
            </a:r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,</a:t>
            </a:r>
          </a:p>
          <a:p>
            <a:r>
              <a:rPr lang="ru-RU" dirty="0" err="1"/>
              <a:t>стаціальний</a:t>
            </a:r>
            <a:r>
              <a:rPr lang="ru-RU" dirty="0"/>
              <a:t> </a:t>
            </a:r>
            <a:r>
              <a:rPr lang="ru-RU" dirty="0" err="1"/>
              <a:t>розподіл</a:t>
            </a:r>
            <a:r>
              <a:rPr lang="ru-RU" dirty="0"/>
              <a:t>,</a:t>
            </a:r>
          </a:p>
          <a:p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/>
              <a:t>1—2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30684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Червень </a:t>
            </a:r>
            <a:r>
              <a:rPr lang="en-US" dirty="0" smtClean="0"/>
              <a:t>II—III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 smtClean="0"/>
              <a:t>молочна</a:t>
            </a:r>
            <a:r>
              <a:rPr lang="ru-RU" dirty="0" smtClean="0"/>
              <a:t> </a:t>
            </a:r>
            <a:r>
              <a:rPr lang="ru-RU" dirty="0" err="1" smtClean="0"/>
              <a:t>стиглість</a:t>
            </a:r>
            <a:r>
              <a:rPr lang="ru-RU" dirty="0" smtClean="0"/>
              <a:t> зерна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Спостереження</a:t>
            </a:r>
            <a:r>
              <a:rPr lang="ru-RU" b="1" dirty="0"/>
              <a:t> </a:t>
            </a:r>
            <a:r>
              <a:rPr lang="ru-RU" b="1" dirty="0" smtClean="0"/>
              <a:t>за </a:t>
            </a:r>
            <a:r>
              <a:rPr lang="ru-RU" b="1" dirty="0" err="1" smtClean="0"/>
              <a:t>розвитком</a:t>
            </a:r>
            <a:r>
              <a:rPr lang="ru-RU" b="1" dirty="0" smtClean="0"/>
              <a:t> </a:t>
            </a:r>
            <a:r>
              <a:rPr lang="ru-RU" b="1" dirty="0" err="1" smtClean="0"/>
              <a:t>літнього</a:t>
            </a:r>
            <a:r>
              <a:rPr lang="ru-RU" b="1" dirty="0" smtClean="0"/>
              <a:t> </a:t>
            </a:r>
            <a:r>
              <a:rPr lang="ru-RU" b="1" dirty="0" err="1" smtClean="0"/>
              <a:t>покоління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. </a:t>
            </a:r>
          </a:p>
          <a:p>
            <a:pPr marL="0" indent="0">
              <a:buNone/>
            </a:pP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/>
              <a:t>та зерна </a:t>
            </a:r>
            <a:r>
              <a:rPr lang="ru-RU" b="1" dirty="0" err="1" smtClean="0"/>
              <a:t>злакових</a:t>
            </a:r>
            <a:r>
              <a:rPr lang="ru-RU" b="1" dirty="0" smtClean="0"/>
              <a:t> культур </a:t>
            </a:r>
            <a:r>
              <a:rPr lang="ru-RU" b="1" dirty="0"/>
              <a:t>(</a:t>
            </a:r>
            <a:r>
              <a:rPr lang="ru-RU" b="1" dirty="0" smtClean="0"/>
              <a:t>ячменю, </a:t>
            </a:r>
            <a:r>
              <a:rPr lang="ru-RU" b="1" dirty="0" err="1" smtClean="0"/>
              <a:t>вівса</a:t>
            </a:r>
            <a:r>
              <a:rPr lang="ru-RU" b="1" dirty="0"/>
              <a:t>) </a:t>
            </a:r>
            <a:r>
              <a:rPr lang="ru-RU" b="1" dirty="0" smtClean="0"/>
              <a:t>личинками мух</a:t>
            </a:r>
          </a:p>
          <a:p>
            <a:r>
              <a:rPr lang="ru-RU" i="1" dirty="0" err="1"/>
              <a:t>Відбирають</a:t>
            </a:r>
            <a:r>
              <a:rPr lang="ru-RU" i="1" dirty="0"/>
              <a:t> на </a:t>
            </a:r>
            <a:r>
              <a:rPr lang="ru-RU" i="1" dirty="0" err="1"/>
              <a:t>полі</a:t>
            </a:r>
            <a:r>
              <a:rPr lang="ru-RU" i="1" dirty="0"/>
              <a:t> 16 проб </a:t>
            </a:r>
            <a:r>
              <a:rPr lang="ru-RU" i="1" dirty="0" smtClean="0"/>
              <a:t>по 0,5 </a:t>
            </a:r>
            <a:r>
              <a:rPr lang="ru-RU" i="1" dirty="0"/>
              <a:t>м </a:t>
            </a:r>
            <a:r>
              <a:rPr lang="ru-RU" i="1" dirty="0" err="1"/>
              <a:t>довжини</a:t>
            </a:r>
            <a:r>
              <a:rPr lang="ru-RU" i="1" dirty="0"/>
              <a:t> рядка у </a:t>
            </a:r>
            <a:r>
              <a:rPr lang="ru-RU" i="1" dirty="0" err="1" smtClean="0"/>
              <a:t>шаховому</a:t>
            </a:r>
            <a:r>
              <a:rPr lang="ru-RU" i="1" dirty="0" smtClean="0"/>
              <a:t> порядку.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Підраховують</a:t>
            </a:r>
            <a:r>
              <a:rPr lang="ru-RU" i="1" dirty="0"/>
              <a:t> </a:t>
            </a:r>
            <a:r>
              <a:rPr lang="ru-RU" i="1" dirty="0" err="1" smtClean="0"/>
              <a:t>загальну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і </a:t>
            </a:r>
            <a:r>
              <a:rPr lang="ru-RU" i="1" dirty="0" err="1"/>
              <a:t>колосів</a:t>
            </a:r>
            <a:r>
              <a:rPr lang="ru-RU" i="1" dirty="0"/>
              <a:t>, з </a:t>
            </a:r>
            <a:r>
              <a:rPr lang="ru-RU" i="1" dirty="0" smtClean="0"/>
              <a:t>них </a:t>
            </a:r>
            <a:r>
              <a:rPr lang="ru-RU" i="1" dirty="0" err="1" smtClean="0"/>
              <a:t>ушкоджених</a:t>
            </a:r>
            <a:r>
              <a:rPr lang="ru-RU" i="1" dirty="0" smtClean="0"/>
              <a:t> </a:t>
            </a:r>
            <a:r>
              <a:rPr lang="ru-RU" i="1" dirty="0"/>
              <a:t>мухами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чисельність</a:t>
            </a:r>
            <a:r>
              <a:rPr lang="ru-RU" i="1" dirty="0" smtClean="0"/>
              <a:t> </a:t>
            </a:r>
            <a:r>
              <a:rPr lang="ru-RU" i="1" dirty="0"/>
              <a:t>личинок мух </a:t>
            </a:r>
            <a:r>
              <a:rPr lang="ru-RU" i="1" dirty="0" smtClean="0"/>
              <a:t>за видами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3037388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 smtClean="0"/>
              <a:t>даними</a:t>
            </a:r>
            <a:r>
              <a:rPr lang="ru-RU" dirty="0" smtClean="0"/>
              <a:t> </a:t>
            </a:r>
            <a:r>
              <a:rPr lang="ru-RU" dirty="0" err="1" smtClean="0"/>
              <a:t>шкідниками</a:t>
            </a:r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 (га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err="1" smtClean="0"/>
              <a:t>Щільність</a:t>
            </a:r>
            <a:r>
              <a:rPr lang="ru-RU" dirty="0" smtClean="0"/>
              <a:t> личинок мух </a:t>
            </a:r>
            <a:r>
              <a:rPr lang="ru-RU" dirty="0"/>
              <a:t>за </a:t>
            </a:r>
            <a:r>
              <a:rPr lang="ru-RU" dirty="0" smtClean="0"/>
              <a:t>видами (</a:t>
            </a:r>
            <a:r>
              <a:rPr lang="ru-RU" dirty="0" err="1" smtClean="0"/>
              <a:t>екз</a:t>
            </a:r>
            <a:r>
              <a:rPr lang="ru-RU" dirty="0"/>
              <a:t>./м2), </a:t>
            </a:r>
            <a:r>
              <a:rPr lang="ru-RU" dirty="0" err="1" smtClean="0"/>
              <a:t>видовий</a:t>
            </a:r>
            <a:r>
              <a:rPr lang="ru-RU" dirty="0" smtClean="0"/>
              <a:t> склад (%)</a:t>
            </a:r>
            <a:endParaRPr lang="ru-RU" dirty="0"/>
          </a:p>
          <a:p>
            <a:r>
              <a:rPr lang="ru-RU" dirty="0" err="1"/>
              <a:t>Ушкодженість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стебел</a:t>
            </a:r>
            <a:r>
              <a:rPr lang="ru-RU" dirty="0"/>
              <a:t>, </a:t>
            </a:r>
            <a:r>
              <a:rPr lang="ru-RU" dirty="0" err="1" smtClean="0"/>
              <a:t>колосків</a:t>
            </a:r>
            <a:r>
              <a:rPr lang="ru-RU" dirty="0" smtClean="0"/>
              <a:t>, зерен </a:t>
            </a:r>
            <a:r>
              <a:rPr lang="ru-RU" dirty="0"/>
              <a:t>(%). </a:t>
            </a:r>
            <a:endParaRPr lang="ru-RU" dirty="0" smtClean="0"/>
          </a:p>
          <a:p>
            <a:r>
              <a:rPr lang="ru-RU" dirty="0" err="1" smtClean="0"/>
              <a:t>Втрати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 smtClean="0"/>
              <a:t> (%)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Облік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ушкодженості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зерна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4-х пробах </a:t>
            </a:r>
            <a:r>
              <a:rPr lang="ru-RU" dirty="0" smtClean="0">
                <a:solidFill>
                  <a:srgbClr val="FF0000"/>
                </a:solidFill>
              </a:rPr>
              <a:t>по 25 </a:t>
            </a:r>
            <a:r>
              <a:rPr lang="ru-RU" dirty="0" err="1">
                <a:solidFill>
                  <a:srgbClr val="FF0000"/>
                </a:solidFill>
              </a:rPr>
              <a:t>колосів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Колосся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обережно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перетирають</a:t>
            </a:r>
            <a:r>
              <a:rPr lang="ru-RU" dirty="0" smtClean="0">
                <a:solidFill>
                  <a:srgbClr val="FF0000"/>
                </a:solidFill>
              </a:rPr>
              <a:t> руками і </a:t>
            </a:r>
            <a:r>
              <a:rPr lang="ru-RU" dirty="0" err="1">
                <a:solidFill>
                  <a:srgbClr val="FF0000"/>
                </a:solidFill>
              </a:rPr>
              <a:t>аналізують</a:t>
            </a:r>
            <a:r>
              <a:rPr lang="ru-RU" dirty="0">
                <a:solidFill>
                  <a:srgbClr val="FF0000"/>
                </a:solidFill>
              </a:rPr>
              <a:t> зерно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46716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Розробка</a:t>
            </a:r>
            <a:r>
              <a:rPr lang="ru-RU" b="1" dirty="0"/>
              <a:t> </a:t>
            </a:r>
            <a:r>
              <a:rPr lang="ru-RU" b="1" dirty="0" err="1" smtClean="0"/>
              <a:t>довгострокового</a:t>
            </a:r>
            <a:r>
              <a:rPr lang="ru-RU" b="1" dirty="0" smtClean="0"/>
              <a:t> прогнозу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мух </a:t>
            </a:r>
            <a:r>
              <a:rPr lang="ru-RU" b="1" dirty="0"/>
              <a:t>— </a:t>
            </a:r>
            <a:r>
              <a:rPr lang="ru-RU" b="1" dirty="0" err="1" smtClean="0"/>
              <a:t>внутрішньостеблових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 err="1" smtClean="0"/>
              <a:t>злакових</a:t>
            </a:r>
            <a:r>
              <a:rPr lang="ru-RU" b="1" dirty="0" smtClean="0"/>
              <a:t> культур </a:t>
            </a:r>
            <a:r>
              <a:rPr lang="ru-RU" b="1" dirty="0"/>
              <a:t>на </a:t>
            </a:r>
            <a:r>
              <a:rPr lang="ru-RU" b="1" dirty="0" err="1" smtClean="0"/>
              <a:t>наступний</a:t>
            </a:r>
            <a:r>
              <a:rPr lang="ru-RU" b="1" dirty="0" smtClean="0"/>
              <a:t> </a:t>
            </a:r>
            <a:r>
              <a:rPr lang="ru-RU" b="1" dirty="0" err="1" smtClean="0"/>
              <a:t>рік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 err="1"/>
              <a:t>всього</a:t>
            </a:r>
            <a:r>
              <a:rPr lang="ru-RU" i="1" dirty="0"/>
              <a:t> </a:t>
            </a:r>
            <a:r>
              <a:rPr lang="ru-RU" i="1" dirty="0" err="1"/>
              <a:t>обсягу</a:t>
            </a:r>
            <a:r>
              <a:rPr lang="ru-RU" i="1" dirty="0"/>
              <a:t> </a:t>
            </a:r>
            <a:r>
              <a:rPr lang="ru-RU" i="1" dirty="0" err="1" smtClean="0"/>
              <a:t>інформації</a:t>
            </a:r>
            <a:r>
              <a:rPr lang="ru-RU" i="1" dirty="0" smtClean="0"/>
              <a:t> за </a:t>
            </a:r>
            <a:r>
              <a:rPr lang="ru-RU" i="1" dirty="0" err="1"/>
              <a:t>поточний</a:t>
            </a:r>
            <a:r>
              <a:rPr lang="ru-RU" i="1" dirty="0"/>
              <a:t> </a:t>
            </a:r>
            <a:r>
              <a:rPr lang="ru-RU" i="1" dirty="0" err="1"/>
              <a:t>рік</a:t>
            </a:r>
            <a:r>
              <a:rPr lang="ru-RU" i="1" dirty="0"/>
              <a:t> у </a:t>
            </a:r>
            <a:r>
              <a:rPr lang="ru-RU" i="1" dirty="0" err="1"/>
              <a:t>порівнянні</a:t>
            </a:r>
            <a:r>
              <a:rPr lang="ru-RU" i="1" dirty="0"/>
              <a:t> </a:t>
            </a:r>
            <a:r>
              <a:rPr lang="ru-RU" i="1" dirty="0" smtClean="0"/>
              <a:t>з </a:t>
            </a:r>
            <a:r>
              <a:rPr lang="ru-RU" i="1" dirty="0" err="1" smtClean="0"/>
              <a:t>аналогічним</a:t>
            </a:r>
            <a:r>
              <a:rPr lang="ru-RU" i="1" dirty="0" smtClean="0"/>
              <a:t> </a:t>
            </a:r>
            <a:r>
              <a:rPr lang="ru-RU" i="1" dirty="0" err="1"/>
              <a:t>матеріалом</a:t>
            </a:r>
            <a:r>
              <a:rPr lang="ru-RU" i="1" dirty="0"/>
              <a:t> за </a:t>
            </a:r>
            <a:r>
              <a:rPr lang="ru-RU" i="1" dirty="0" err="1" smtClean="0"/>
              <a:t>минулі</a:t>
            </a:r>
            <a:r>
              <a:rPr lang="ru-RU" i="1" dirty="0" smtClean="0"/>
              <a:t> роки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0904397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К3,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вірогідні</a:t>
            </a:r>
            <a:r>
              <a:rPr lang="ru-RU" dirty="0" smtClean="0"/>
              <a:t> </a:t>
            </a:r>
            <a:r>
              <a:rPr lang="ru-RU" dirty="0" err="1" smtClean="0"/>
              <a:t>обсяги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/>
              <a:t>, </a:t>
            </a:r>
            <a:r>
              <a:rPr lang="ru-RU" dirty="0" err="1" smtClean="0"/>
              <a:t>потенціальна</a:t>
            </a:r>
            <a:r>
              <a:rPr lang="ru-RU" dirty="0" smtClean="0"/>
              <a:t> </a:t>
            </a:r>
            <a:r>
              <a:rPr lang="ru-RU" dirty="0" err="1" smtClean="0"/>
              <a:t>шкодочинність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втрат</a:t>
            </a:r>
            <a:r>
              <a:rPr lang="ru-RU" dirty="0" smtClean="0"/>
              <a:t> урожаю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злакових</a:t>
            </a:r>
            <a:r>
              <a:rPr lang="ru-RU" dirty="0" smtClean="0"/>
              <a:t> культур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розвиток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гессенської</a:t>
            </a:r>
            <a:r>
              <a:rPr lang="ru-RU" dirty="0" smtClean="0">
                <a:solidFill>
                  <a:srgbClr val="FF0000"/>
                </a:solidFill>
              </a:rPr>
              <a:t> мухи </a:t>
            </a:r>
            <a:r>
              <a:rPr lang="ru-RU" dirty="0" err="1">
                <a:solidFill>
                  <a:srgbClr val="FF0000"/>
                </a:solidFill>
              </a:rPr>
              <a:t>суттєвий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вплив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паразити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err="1">
                <a:solidFill>
                  <a:srgbClr val="FF0000"/>
                </a:solidFill>
              </a:rPr>
              <a:t>загибель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 до </a:t>
            </a:r>
            <a:r>
              <a:rPr lang="ru-RU" dirty="0">
                <a:solidFill>
                  <a:srgbClr val="FF0000"/>
                </a:solidFill>
              </a:rPr>
              <a:t>70—90%)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0066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2. </a:t>
            </a:r>
            <a:r>
              <a:rPr lang="ru-RU" b="1" i="1" dirty="0" err="1" smtClean="0">
                <a:solidFill>
                  <a:srgbClr val="FF0000"/>
                </a:solidFill>
              </a:rPr>
              <a:t>Моніторинг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основних</a:t>
            </a:r>
            <a:r>
              <a:rPr lang="ru-RU" b="1" i="1" dirty="0">
                <a:solidFill>
                  <a:srgbClr val="FF0000"/>
                </a:solidFill>
              </a:rPr>
              <a:t> хвороб </a:t>
            </a:r>
            <a:r>
              <a:rPr lang="ru-RU" b="1" i="1" dirty="0" err="1">
                <a:solidFill>
                  <a:srgbClr val="FF0000"/>
                </a:solidFill>
              </a:rPr>
              <a:t>зернових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колосових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культур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811884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Серпень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фітосанітарної</a:t>
            </a:r>
            <a:r>
              <a:rPr lang="ru-RU" b="1" dirty="0" smtClean="0"/>
              <a:t> </a:t>
            </a:r>
            <a:r>
              <a:rPr lang="ru-RU" b="1" dirty="0" err="1" smtClean="0"/>
              <a:t>експертизи</a:t>
            </a:r>
            <a:r>
              <a:rPr lang="ru-RU" b="1" dirty="0" smtClean="0"/>
              <a:t> </a:t>
            </a:r>
            <a:r>
              <a:rPr lang="ru-RU" b="1" dirty="0" err="1" smtClean="0"/>
              <a:t>насіння</a:t>
            </a:r>
            <a:r>
              <a:rPr lang="ru-RU" b="1" dirty="0" smtClean="0"/>
              <a:t> </a:t>
            </a:r>
            <a:r>
              <a:rPr lang="ru-RU" b="1" dirty="0" err="1"/>
              <a:t>озимої</a:t>
            </a:r>
            <a:r>
              <a:rPr lang="ru-RU" b="1" dirty="0"/>
              <a:t> </a:t>
            </a:r>
            <a:r>
              <a:rPr lang="ru-RU" b="1" dirty="0" err="1" smtClean="0"/>
              <a:t>пшениці</a:t>
            </a:r>
            <a:r>
              <a:rPr lang="ru-RU" b="1" dirty="0" smtClean="0"/>
              <a:t> та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 smtClean="0"/>
              <a:t>озимих</a:t>
            </a:r>
            <a:r>
              <a:rPr lang="ru-RU" b="1" dirty="0" smtClean="0"/>
              <a:t> </a:t>
            </a:r>
            <a:r>
              <a:rPr lang="ru-RU" b="1" dirty="0" err="1" smtClean="0"/>
              <a:t>зернових</a:t>
            </a:r>
            <a:r>
              <a:rPr lang="ru-RU" b="1" dirty="0" smtClean="0"/>
              <a:t> </a:t>
            </a:r>
            <a:r>
              <a:rPr lang="ru-RU" b="1" dirty="0"/>
              <a:t>культур </a:t>
            </a:r>
            <a:r>
              <a:rPr lang="ru-RU" b="1" dirty="0" smtClean="0"/>
              <a:t>для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заспорення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зараження</a:t>
            </a:r>
            <a:r>
              <a:rPr lang="ru-RU" b="1" dirty="0" smtClean="0"/>
              <a:t> зерна </a:t>
            </a:r>
            <a:r>
              <a:rPr lang="ru-RU" b="1" dirty="0" err="1" smtClean="0"/>
              <a:t>збудниками</a:t>
            </a:r>
            <a:r>
              <a:rPr lang="ru-RU" b="1" dirty="0" smtClean="0"/>
              <a:t> хвороб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5591340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Методи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Візуальний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/>
              <a:t>центрифугування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 smtClean="0"/>
              <a:t>біологічний</a:t>
            </a:r>
            <a:r>
              <a:rPr lang="ru-RU" dirty="0" smtClean="0"/>
              <a:t> (</a:t>
            </a:r>
            <a:r>
              <a:rPr lang="ru-RU" dirty="0" err="1" smtClean="0"/>
              <a:t>вологої</a:t>
            </a:r>
            <a:r>
              <a:rPr lang="ru-RU" dirty="0" smtClean="0"/>
              <a:t> </a:t>
            </a:r>
            <a:r>
              <a:rPr lang="ru-RU" dirty="0" err="1"/>
              <a:t>камери</a:t>
            </a:r>
            <a:r>
              <a:rPr lang="ru-RU" dirty="0"/>
              <a:t>, </a:t>
            </a:r>
            <a:r>
              <a:rPr lang="ru-RU" dirty="0" smtClean="0"/>
              <a:t>метод </a:t>
            </a:r>
            <a:r>
              <a:rPr lang="ru-RU" dirty="0" err="1" smtClean="0"/>
              <a:t>паперових</a:t>
            </a:r>
            <a:r>
              <a:rPr lang="ru-RU" dirty="0" smtClean="0"/>
              <a:t> </a:t>
            </a:r>
            <a:r>
              <a:rPr lang="ru-RU" dirty="0" err="1"/>
              <a:t>рулонів</a:t>
            </a:r>
            <a:r>
              <a:rPr lang="ru-RU" dirty="0"/>
              <a:t>, </a:t>
            </a:r>
            <a:r>
              <a:rPr lang="ru-RU" dirty="0" err="1" smtClean="0"/>
              <a:t>живильні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/>
              <a:t>).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Візуальний</a:t>
            </a:r>
            <a:r>
              <a:rPr lang="ru-RU" dirty="0" smtClean="0"/>
              <a:t> метод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сажкових</a:t>
            </a:r>
            <a:r>
              <a:rPr lang="ru-RU" dirty="0" smtClean="0"/>
              <a:t> </a:t>
            </a:r>
            <a:r>
              <a:rPr lang="ru-RU" dirty="0" err="1"/>
              <a:t>мішечків</a:t>
            </a:r>
            <a:r>
              <a:rPr lang="ru-RU" dirty="0"/>
              <a:t> і </a:t>
            </a:r>
            <a:r>
              <a:rPr lang="ru-RU" dirty="0" err="1"/>
              <a:t>ріжків</a:t>
            </a:r>
            <a:r>
              <a:rPr lang="ru-RU" dirty="0"/>
              <a:t> </a:t>
            </a:r>
            <a:r>
              <a:rPr lang="ru-RU" dirty="0" smtClean="0"/>
              <a:t>жита. </a:t>
            </a:r>
            <a:r>
              <a:rPr lang="ru-RU" dirty="0" err="1" smtClean="0"/>
              <a:t>Виявляють</a:t>
            </a:r>
            <a:r>
              <a:rPr lang="ru-RU" dirty="0" smtClean="0"/>
              <a:t> </a:t>
            </a:r>
            <a:r>
              <a:rPr lang="ru-RU" dirty="0" err="1"/>
              <a:t>насіння</a:t>
            </a:r>
            <a:r>
              <a:rPr lang="ru-RU" dirty="0"/>
              <a:t> з </a:t>
            </a:r>
            <a:r>
              <a:rPr lang="ru-RU" dirty="0" smtClean="0"/>
              <a:t>темним </a:t>
            </a:r>
            <a:r>
              <a:rPr lang="ru-RU" dirty="0" err="1" smtClean="0"/>
              <a:t>забарвленням</a:t>
            </a:r>
            <a:r>
              <a:rPr lang="ru-RU" dirty="0"/>
              <a:t>, </a:t>
            </a:r>
            <a:r>
              <a:rPr lang="ru-RU" dirty="0" err="1"/>
              <a:t>нальоти</a:t>
            </a:r>
            <a:r>
              <a:rPr lang="ru-RU" dirty="0"/>
              <a:t>, </a:t>
            </a:r>
            <a:r>
              <a:rPr lang="ru-RU" dirty="0" err="1" smtClean="0"/>
              <a:t>нехарактерний</a:t>
            </a:r>
            <a:r>
              <a:rPr lang="ru-RU" dirty="0" smtClean="0"/>
              <a:t> для </a:t>
            </a:r>
            <a:r>
              <a:rPr lang="ru-RU" dirty="0" err="1"/>
              <a:t>насіння</a:t>
            </a:r>
            <a:r>
              <a:rPr lang="ru-RU" dirty="0"/>
              <a:t> запах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 smtClean="0"/>
              <a:t>відбирають</a:t>
            </a:r>
            <a:r>
              <a:rPr lang="ru-RU" dirty="0" smtClean="0"/>
              <a:t> 10 </a:t>
            </a:r>
            <a:r>
              <a:rPr lang="ru-RU" dirty="0"/>
              <a:t>проб зерна по 20 г </a:t>
            </a:r>
            <a:r>
              <a:rPr lang="ru-RU" dirty="0" smtClean="0"/>
              <a:t> </a:t>
            </a:r>
            <a:r>
              <a:rPr lang="ru-RU" dirty="0" err="1" smtClean="0"/>
              <a:t>ожна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Метод </a:t>
            </a:r>
            <a:r>
              <a:rPr lang="ru-RU" dirty="0" err="1">
                <a:solidFill>
                  <a:srgbClr val="FF0000"/>
                </a:solidFill>
              </a:rPr>
              <a:t>центрифугування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для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заспореності</a:t>
            </a:r>
            <a:r>
              <a:rPr lang="ru-RU" dirty="0" smtClean="0"/>
              <a:t>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ru-RU" dirty="0" smtClean="0"/>
              <a:t>спорами </a:t>
            </a:r>
            <a:r>
              <a:rPr lang="ru-RU" dirty="0" err="1" smtClean="0"/>
              <a:t>твердої</a:t>
            </a:r>
            <a:r>
              <a:rPr lang="ru-RU" dirty="0" smtClean="0"/>
              <a:t> </a:t>
            </a:r>
            <a:r>
              <a:rPr lang="ru-RU" dirty="0" err="1"/>
              <a:t>сажки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80420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Методом </a:t>
            </a:r>
            <a:r>
              <a:rPr lang="ru-RU" dirty="0" err="1" smtClean="0"/>
              <a:t>центригування</a:t>
            </a:r>
            <a:r>
              <a:rPr lang="ru-RU" dirty="0" smtClean="0"/>
              <a:t> </a:t>
            </a:r>
            <a:r>
              <a:rPr lang="ru-RU" dirty="0" err="1" smtClean="0"/>
              <a:t>визначаютьсередню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спор </a:t>
            </a:r>
            <a:r>
              <a:rPr lang="ru-RU" dirty="0"/>
              <a:t>на </a:t>
            </a:r>
            <a:r>
              <a:rPr lang="ru-RU" dirty="0" smtClean="0"/>
              <a:t>одну </a:t>
            </a:r>
            <a:r>
              <a:rPr lang="ru-RU" dirty="0" err="1" smtClean="0"/>
              <a:t>насінину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вірогідне</a:t>
            </a: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твердої</a:t>
            </a:r>
            <a:r>
              <a:rPr lang="ru-RU" dirty="0" smtClean="0"/>
              <a:t> </a:t>
            </a:r>
            <a:r>
              <a:rPr lang="ru-RU" dirty="0" err="1" smtClean="0"/>
              <a:t>сажки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посіві</a:t>
            </a:r>
            <a:r>
              <a:rPr lang="ru-RU" dirty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smtClean="0"/>
              <a:t>методами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видовий</a:t>
            </a:r>
            <a:r>
              <a:rPr lang="ru-RU" dirty="0" smtClean="0"/>
              <a:t> склад </a:t>
            </a:r>
            <a:r>
              <a:rPr lang="ru-RU" dirty="0" err="1" smtClean="0"/>
              <a:t>патогенів</a:t>
            </a:r>
            <a:r>
              <a:rPr lang="ru-RU" dirty="0" smtClean="0"/>
              <a:t>,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насіння</a:t>
            </a:r>
            <a:r>
              <a:rPr lang="ru-RU" dirty="0" smtClean="0"/>
              <a:t> (%, </a:t>
            </a:r>
            <a:r>
              <a:rPr lang="ru-RU" dirty="0"/>
              <a:t>бал)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14182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Візуальний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метод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приблизні</a:t>
            </a:r>
            <a:r>
              <a:rPr lang="ru-RU" dirty="0" smtClean="0"/>
              <a:t> </a:t>
            </a:r>
            <a:r>
              <a:rPr lang="ru-RU" dirty="0" err="1"/>
              <a:t>результати</a:t>
            </a:r>
            <a:r>
              <a:rPr lang="ru-RU" dirty="0"/>
              <a:t> по </a:t>
            </a:r>
            <a:r>
              <a:rPr lang="ru-RU" dirty="0" err="1" smtClean="0"/>
              <a:t>заспореності</a:t>
            </a:r>
            <a:r>
              <a:rPr lang="ru-RU" dirty="0" smtClean="0"/>
              <a:t> і </a:t>
            </a:r>
            <a:r>
              <a:rPr lang="ru-RU" dirty="0" err="1"/>
              <a:t>ураженості</a:t>
            </a:r>
            <a:r>
              <a:rPr lang="ru-RU" dirty="0"/>
              <a:t> </a:t>
            </a:r>
            <a:r>
              <a:rPr lang="ru-RU" dirty="0" err="1" smtClean="0"/>
              <a:t>насіння</a:t>
            </a:r>
            <a:r>
              <a:rPr lang="ru-RU" dirty="0" smtClean="0"/>
              <a:t> патогенами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i="1" dirty="0" err="1"/>
              <a:t>Ураженню</a:t>
            </a:r>
            <a:r>
              <a:rPr lang="ru-RU" i="1" dirty="0"/>
              <a:t> </a:t>
            </a:r>
            <a:r>
              <a:rPr lang="ru-RU" i="1" dirty="0" err="1"/>
              <a:t>озимих</a:t>
            </a:r>
            <a:r>
              <a:rPr lang="ru-RU" i="1" dirty="0"/>
              <a:t> </a:t>
            </a:r>
            <a:r>
              <a:rPr lang="ru-RU" i="1" dirty="0" err="1" smtClean="0"/>
              <a:t>зернових</a:t>
            </a:r>
            <a:r>
              <a:rPr lang="ru-RU" i="1" dirty="0" smtClean="0"/>
              <a:t> культур </a:t>
            </a:r>
            <a:r>
              <a:rPr lang="ru-RU" i="1" dirty="0"/>
              <a:t>твердою </a:t>
            </a:r>
            <a:r>
              <a:rPr lang="ru-RU" i="1" dirty="0" err="1" smtClean="0"/>
              <a:t>сажкою</a:t>
            </a:r>
            <a:r>
              <a:rPr lang="ru-RU" i="1" dirty="0" smtClean="0"/>
              <a:t> </a:t>
            </a:r>
            <a:r>
              <a:rPr lang="ru-RU" i="1" dirty="0" err="1" smtClean="0"/>
              <a:t>сприяють</a:t>
            </a:r>
            <a:r>
              <a:rPr lang="ru-RU" i="1" dirty="0" smtClean="0"/>
              <a:t> </a:t>
            </a:r>
            <a:r>
              <a:rPr lang="ru-RU" i="1" dirty="0" err="1"/>
              <a:t>понижені</a:t>
            </a:r>
            <a:r>
              <a:rPr lang="ru-RU" i="1" dirty="0"/>
              <a:t> </a:t>
            </a:r>
            <a:r>
              <a:rPr lang="ru-RU" i="1" dirty="0" err="1" smtClean="0"/>
              <a:t>температури</a:t>
            </a:r>
            <a:r>
              <a:rPr lang="ru-RU" i="1" dirty="0" smtClean="0"/>
              <a:t> грунту </a:t>
            </a:r>
            <a:r>
              <a:rPr lang="ru-RU" i="1" dirty="0" err="1"/>
              <a:t>під</a:t>
            </a:r>
            <a:r>
              <a:rPr lang="ru-RU" i="1" dirty="0"/>
              <a:t> час </a:t>
            </a:r>
            <a:r>
              <a:rPr lang="ru-RU" i="1" dirty="0" err="1" smtClean="0"/>
              <a:t>сходів</a:t>
            </a:r>
            <a:r>
              <a:rPr lang="ru-RU" i="1" dirty="0" smtClean="0"/>
              <a:t> </a:t>
            </a:r>
            <a:r>
              <a:rPr lang="ru-RU" i="1" dirty="0" err="1" smtClean="0"/>
              <a:t>культури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dirty="0" err="1" smtClean="0">
                <a:solidFill>
                  <a:srgbClr val="FF0000"/>
                </a:solidFill>
              </a:rPr>
              <a:t>Біологічний</a:t>
            </a:r>
            <a:r>
              <a:rPr lang="ru-RU" dirty="0" smtClean="0">
                <a:solidFill>
                  <a:srgbClr val="FF0000"/>
                </a:solidFill>
              </a:rPr>
              <a:t> метод </a:t>
            </a:r>
            <a:r>
              <a:rPr lang="ru-RU" dirty="0" err="1"/>
              <a:t>фітоекспертизи</a:t>
            </a:r>
            <a:r>
              <a:rPr lang="ru-RU" dirty="0"/>
              <a:t> </a:t>
            </a:r>
            <a:r>
              <a:rPr lang="ru-RU" dirty="0" err="1" smtClean="0"/>
              <a:t>насіння</a:t>
            </a:r>
            <a:r>
              <a:rPr lang="ru-RU" dirty="0" smtClean="0"/>
              <a:t> є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 smtClean="0"/>
              <a:t>точним</a:t>
            </a:r>
            <a:r>
              <a:rPr lang="ru-RU" dirty="0" smtClean="0"/>
              <a:t>.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внутрішньої</a:t>
            </a:r>
            <a:r>
              <a:rPr lang="ru-RU" dirty="0" smtClean="0"/>
              <a:t> </a:t>
            </a:r>
            <a:r>
              <a:rPr lang="ru-RU" dirty="0" err="1"/>
              <a:t>інфекції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22378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Серпень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появи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септоріозу</a:t>
            </a:r>
            <a:r>
              <a:rPr lang="ru-RU" b="1" dirty="0"/>
              <a:t>, </a:t>
            </a:r>
            <a:r>
              <a:rPr lang="ru-RU" b="1" dirty="0" err="1" smtClean="0"/>
              <a:t>борошнистої</a:t>
            </a:r>
            <a:r>
              <a:rPr lang="ru-RU" b="1" dirty="0" smtClean="0"/>
              <a:t> </a:t>
            </a:r>
            <a:r>
              <a:rPr lang="ru-RU" b="1" dirty="0" err="1" smtClean="0"/>
              <a:t>роси</a:t>
            </a:r>
            <a:r>
              <a:rPr lang="ru-RU" b="1" dirty="0"/>
              <a:t>, </a:t>
            </a:r>
            <a:r>
              <a:rPr lang="ru-RU" b="1" dirty="0" err="1"/>
              <a:t>іржастих</a:t>
            </a:r>
            <a:r>
              <a:rPr lang="ru-RU" b="1" dirty="0"/>
              <a:t> </a:t>
            </a:r>
            <a:r>
              <a:rPr lang="ru-RU" b="1" dirty="0" smtClean="0"/>
              <a:t>хвороб на </a:t>
            </a:r>
            <a:r>
              <a:rPr lang="ru-RU" b="1" dirty="0" err="1"/>
              <a:t>падалиці</a:t>
            </a:r>
            <a:r>
              <a:rPr lang="ru-RU" b="1" dirty="0"/>
              <a:t> і </a:t>
            </a:r>
            <a:r>
              <a:rPr lang="ru-RU" b="1" dirty="0" smtClean="0"/>
              <a:t>на </a:t>
            </a:r>
            <a:r>
              <a:rPr lang="ru-RU" b="1" dirty="0" err="1" smtClean="0"/>
              <a:t>злакових</a:t>
            </a:r>
            <a:r>
              <a:rPr lang="ru-RU" b="1" dirty="0" smtClean="0"/>
              <a:t> </a:t>
            </a:r>
            <a:r>
              <a:rPr lang="ru-RU" b="1" dirty="0" err="1" smtClean="0"/>
              <a:t>бур’янах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/>
              <a:t>В 10 </a:t>
            </a:r>
            <a:r>
              <a:rPr lang="ru-RU" i="1" dirty="0" err="1"/>
              <a:t>місцях</a:t>
            </a:r>
            <a:r>
              <a:rPr lang="ru-RU" i="1" dirty="0"/>
              <a:t> поля </a:t>
            </a:r>
            <a:r>
              <a:rPr lang="ru-RU" i="1" dirty="0" err="1"/>
              <a:t>оглядають</a:t>
            </a:r>
            <a:r>
              <a:rPr lang="ru-RU" i="1" dirty="0"/>
              <a:t> </a:t>
            </a:r>
            <a:r>
              <a:rPr lang="ru-RU" i="1" dirty="0" smtClean="0"/>
              <a:t>по 10 </a:t>
            </a:r>
            <a:r>
              <a:rPr lang="ru-RU" i="1" dirty="0" err="1"/>
              <a:t>рослин</a:t>
            </a:r>
            <a:r>
              <a:rPr lang="ru-RU" i="1" dirty="0"/>
              <a:t>;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уражених</a:t>
            </a:r>
            <a:r>
              <a:rPr lang="ru-RU" i="1" dirty="0" smtClean="0"/>
              <a:t> </a:t>
            </a:r>
            <a:r>
              <a:rPr lang="ru-RU" i="1" dirty="0"/>
              <a:t>за видами </a:t>
            </a:r>
            <a:r>
              <a:rPr lang="ru-RU" i="1" dirty="0" smtClean="0"/>
              <a:t>хвороб і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/>
              <a:t>ураження</a:t>
            </a:r>
            <a:r>
              <a:rPr lang="ru-RU" i="1" dirty="0"/>
              <a:t> за </a:t>
            </a:r>
            <a:r>
              <a:rPr lang="ru-RU" i="1" dirty="0" err="1" smtClean="0"/>
              <a:t>відповідними</a:t>
            </a:r>
            <a:r>
              <a:rPr lang="ru-RU" i="1" dirty="0" smtClean="0"/>
              <a:t> шкалами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65297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err="1"/>
              <a:t>Обстежують</a:t>
            </a:r>
            <a:r>
              <a:rPr lang="ru-RU" i="1" dirty="0"/>
              <a:t> 20 проб за </a:t>
            </a:r>
            <a:r>
              <a:rPr lang="ru-RU" i="1" dirty="0" err="1" smtClean="0"/>
              <a:t>допомогою</a:t>
            </a:r>
            <a:r>
              <a:rPr lang="ru-RU" i="1" dirty="0" smtClean="0"/>
              <a:t> рамки </a:t>
            </a:r>
            <a:r>
              <a:rPr lang="ru-RU" i="1" dirty="0"/>
              <a:t>0,25 м2 у </a:t>
            </a:r>
            <a:r>
              <a:rPr lang="ru-RU" i="1" dirty="0" err="1" smtClean="0"/>
              <a:t>шаховому</a:t>
            </a:r>
            <a:r>
              <a:rPr lang="ru-RU" i="1" dirty="0" smtClean="0"/>
              <a:t> порядку</a:t>
            </a:r>
            <a:r>
              <a:rPr lang="ru-RU" i="1" dirty="0"/>
              <a:t>. </a:t>
            </a: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краще</a:t>
            </a:r>
            <a:r>
              <a:rPr lang="ru-RU" i="1" dirty="0"/>
              <a:t> </a:t>
            </a:r>
            <a:r>
              <a:rPr lang="ru-RU" i="1" dirty="0" err="1" smtClean="0"/>
              <a:t>проводити</a:t>
            </a:r>
            <a:r>
              <a:rPr lang="ru-RU" i="1" dirty="0" smtClean="0"/>
              <a:t> у </a:t>
            </a:r>
            <a:r>
              <a:rPr lang="ru-RU" i="1" dirty="0"/>
              <a:t>теплу </a:t>
            </a:r>
            <a:r>
              <a:rPr lang="ru-RU" i="1" dirty="0" err="1"/>
              <a:t>сонячну</a:t>
            </a:r>
            <a:r>
              <a:rPr lang="ru-RU" i="1" dirty="0"/>
              <a:t> погоду з 7 </a:t>
            </a:r>
            <a:r>
              <a:rPr lang="ru-RU" i="1" dirty="0" smtClean="0"/>
              <a:t>до 12 </a:t>
            </a:r>
            <a:r>
              <a:rPr lang="ru-RU" i="1" dirty="0"/>
              <a:t>год. та з 16 до 19 год</a:t>
            </a:r>
            <a:r>
              <a:rPr lang="ru-RU" i="1" dirty="0" smtClean="0"/>
              <a:t>.</a:t>
            </a:r>
          </a:p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 на </a:t>
            </a:r>
            <a:r>
              <a:rPr lang="ru-RU" dirty="0" smtClean="0"/>
              <a:t>полях (</a:t>
            </a:r>
            <a:r>
              <a:rPr lang="ru-RU" dirty="0" err="1" smtClean="0"/>
              <a:t>екз</a:t>
            </a:r>
            <a:r>
              <a:rPr lang="ru-RU" dirty="0"/>
              <a:t>./м2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/>
              <a:t>(га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Обстеження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починають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проводити</a:t>
            </a:r>
            <a:r>
              <a:rPr lang="ru-RU" dirty="0" smtClean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ділянок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розташовані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біля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місць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зимівлі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клопів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після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стійкого</a:t>
            </a:r>
            <a:r>
              <a:rPr lang="ru-RU" dirty="0" smtClean="0">
                <a:solidFill>
                  <a:srgbClr val="FF0000"/>
                </a:solidFill>
              </a:rPr>
              <a:t> переходу </a:t>
            </a:r>
            <a:r>
              <a:rPr lang="ru-RU" dirty="0" err="1">
                <a:solidFill>
                  <a:srgbClr val="FF0000"/>
                </a:solidFill>
              </a:rPr>
              <a:t>температури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через </a:t>
            </a:r>
            <a:r>
              <a:rPr lang="ru-RU" dirty="0">
                <a:solidFill>
                  <a:srgbClr val="FF0000"/>
                </a:solidFill>
              </a:rPr>
              <a:t>+14 °С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787430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Строки </a:t>
            </a:r>
            <a:r>
              <a:rPr lang="ru-RU" dirty="0" err="1" smtClean="0"/>
              <a:t>виявлення</a:t>
            </a:r>
            <a:r>
              <a:rPr lang="ru-RU" dirty="0" smtClean="0"/>
              <a:t> хвороб </a:t>
            </a:r>
            <a:r>
              <a:rPr lang="ru-RU" dirty="0"/>
              <a:t>на </a:t>
            </a:r>
            <a:r>
              <a:rPr lang="ru-RU" dirty="0" err="1"/>
              <a:t>падалиці</a:t>
            </a:r>
            <a:r>
              <a:rPr lang="ru-RU" dirty="0"/>
              <a:t>,</a:t>
            </a:r>
          </a:p>
          <a:p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smtClean="0"/>
              <a:t>хвороб (%)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Враховують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проведених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агротехнічних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заходів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сприятливість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погодних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умов для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хвороб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1280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жовтень</a:t>
            </a:r>
            <a:r>
              <a:rPr lang="ru-RU" dirty="0" smtClean="0"/>
              <a:t> І, </a:t>
            </a:r>
            <a:r>
              <a:rPr lang="en-US" dirty="0" smtClean="0"/>
              <a:t>II </a:t>
            </a:r>
            <a:r>
              <a:rPr lang="ru-RU" dirty="0"/>
              <a:t>дек</a:t>
            </a:r>
            <a:r>
              <a:rPr lang="ru-RU" dirty="0" smtClean="0"/>
              <a:t>. (сходи-</a:t>
            </a:r>
            <a:r>
              <a:rPr lang="ru-RU" dirty="0" err="1" smtClean="0"/>
              <a:t>кущіння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 err="1" smtClean="0"/>
              <a:t>озимих</a:t>
            </a:r>
            <a:r>
              <a:rPr lang="ru-RU" b="1" dirty="0" smtClean="0"/>
              <a:t> </a:t>
            </a:r>
            <a:r>
              <a:rPr lang="ru-RU" b="1" dirty="0"/>
              <a:t>культур </a:t>
            </a:r>
            <a:r>
              <a:rPr lang="ru-RU" b="1" dirty="0" smtClean="0"/>
              <a:t>хворобами (</a:t>
            </a:r>
            <a:r>
              <a:rPr lang="ru-RU" b="1" dirty="0" err="1" smtClean="0"/>
              <a:t>борошниста</a:t>
            </a:r>
            <a:r>
              <a:rPr lang="ru-RU" b="1" dirty="0" smtClean="0"/>
              <a:t> роса</a:t>
            </a:r>
            <a:r>
              <a:rPr lang="ru-RU" b="1" dirty="0"/>
              <a:t>, </a:t>
            </a:r>
            <a:r>
              <a:rPr lang="ru-RU" b="1" dirty="0" err="1"/>
              <a:t>септоріоз</a:t>
            </a:r>
            <a:r>
              <a:rPr lang="ru-RU" b="1" dirty="0"/>
              <a:t>, </a:t>
            </a:r>
            <a:r>
              <a:rPr lang="ru-RU" b="1" dirty="0" err="1" smtClean="0"/>
              <a:t>іржа</a:t>
            </a:r>
            <a:r>
              <a:rPr lang="ru-RU" b="1" dirty="0" smtClean="0"/>
              <a:t>, </a:t>
            </a:r>
            <a:r>
              <a:rPr lang="ru-RU" b="1" dirty="0" err="1" smtClean="0"/>
              <a:t>кореневі</a:t>
            </a:r>
            <a:r>
              <a:rPr lang="ru-RU" b="1" dirty="0" smtClean="0"/>
              <a:t> </a:t>
            </a:r>
            <a:r>
              <a:rPr lang="ru-RU" b="1" dirty="0" err="1"/>
              <a:t>гнилі</a:t>
            </a:r>
            <a:r>
              <a:rPr lang="ru-RU" b="1" dirty="0"/>
              <a:t>).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хвороб </a:t>
            </a:r>
            <a:r>
              <a:rPr lang="ru-RU" b="1" dirty="0"/>
              <a:t>для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 </a:t>
            </a:r>
            <a:r>
              <a:rPr lang="ru-RU" b="1" dirty="0" err="1" smtClean="0"/>
              <a:t>восени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навесні</a:t>
            </a:r>
            <a:endParaRPr lang="ru-RU" b="1" dirty="0" smtClean="0"/>
          </a:p>
          <a:p>
            <a:r>
              <a:rPr lang="ru-RU" i="1" dirty="0" err="1"/>
              <a:t>Обстежують</a:t>
            </a:r>
            <a:r>
              <a:rPr lang="ru-RU" i="1" dirty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</a:t>
            </a:r>
            <a:r>
              <a:rPr lang="ru-RU" i="1" dirty="0" smtClean="0"/>
              <a:t>10% </a:t>
            </a:r>
            <a:r>
              <a:rPr lang="ru-RU" i="1" dirty="0" err="1" smtClean="0"/>
              <a:t>площ</a:t>
            </a:r>
            <a:r>
              <a:rPr lang="ru-RU" i="1" dirty="0" smtClean="0"/>
              <a:t> </a:t>
            </a:r>
            <a:r>
              <a:rPr lang="ru-RU" i="1" dirty="0" err="1"/>
              <a:t>посівів</a:t>
            </a:r>
            <a:r>
              <a:rPr lang="ru-RU" i="1" dirty="0"/>
              <a:t> </a:t>
            </a:r>
            <a:r>
              <a:rPr lang="ru-RU" i="1" dirty="0" err="1"/>
              <a:t>кожної</a:t>
            </a:r>
            <a:r>
              <a:rPr lang="ru-RU" i="1" dirty="0"/>
              <a:t> </a:t>
            </a:r>
            <a:r>
              <a:rPr lang="ru-RU" i="1" dirty="0" err="1"/>
              <a:t>культури</a:t>
            </a:r>
            <a:r>
              <a:rPr lang="ru-RU" i="1" dirty="0"/>
              <a:t>.</a:t>
            </a:r>
          </a:p>
          <a:p>
            <a:r>
              <a:rPr lang="ru-RU" i="1" dirty="0"/>
              <a:t>На </a:t>
            </a:r>
            <a:r>
              <a:rPr lang="ru-RU" i="1" dirty="0" err="1"/>
              <a:t>полі</a:t>
            </a:r>
            <a:r>
              <a:rPr lang="ru-RU" i="1" dirty="0"/>
              <a:t> </a:t>
            </a:r>
            <a:r>
              <a:rPr lang="ru-RU" i="1" dirty="0" err="1"/>
              <a:t>площею</a:t>
            </a:r>
            <a:r>
              <a:rPr lang="ru-RU" i="1" dirty="0"/>
              <a:t> до 100 га </a:t>
            </a:r>
            <a:r>
              <a:rPr lang="ru-RU" i="1" dirty="0" smtClean="0"/>
              <a:t>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</a:t>
            </a:r>
            <a:r>
              <a:rPr lang="ru-RU" i="1" dirty="0"/>
              <a:t>у 20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по </a:t>
            </a:r>
            <a:r>
              <a:rPr lang="ru-RU" i="1" dirty="0"/>
              <a:t>10 </a:t>
            </a:r>
            <a:r>
              <a:rPr lang="ru-RU" i="1" dirty="0" err="1"/>
              <a:t>рослин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уражених</a:t>
            </a:r>
            <a:r>
              <a:rPr lang="ru-RU" i="1" dirty="0" smtClean="0"/>
              <a:t> </a:t>
            </a:r>
            <a:r>
              <a:rPr lang="ru-RU" i="1" dirty="0"/>
              <a:t>по видах </a:t>
            </a:r>
            <a:r>
              <a:rPr lang="ru-RU" i="1" dirty="0" smtClean="0"/>
              <a:t>хвороб і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/>
              <a:t>ураження</a:t>
            </a:r>
            <a:r>
              <a:rPr lang="ru-RU" i="1" dirty="0"/>
              <a:t> за </a:t>
            </a:r>
            <a:r>
              <a:rPr lang="ru-RU" i="1" dirty="0" err="1" smtClean="0"/>
              <a:t>відповідними</a:t>
            </a:r>
            <a:r>
              <a:rPr lang="ru-RU" i="1" dirty="0" smtClean="0"/>
              <a:t> шкалами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028802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0088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3831524" cy="25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94039"/>
            <a:ext cx="4588789" cy="305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581908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Поширеність</a:t>
            </a:r>
            <a:r>
              <a:rPr lang="ru-RU" dirty="0"/>
              <a:t> і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(%). </a:t>
            </a:r>
          </a:p>
          <a:p>
            <a:r>
              <a:rPr lang="ru-RU" dirty="0" smtClean="0"/>
              <a:t>Характер </a:t>
            </a:r>
            <a:r>
              <a:rPr lang="ru-RU" dirty="0" err="1" smtClean="0"/>
              <a:t>поширення</a:t>
            </a:r>
            <a:r>
              <a:rPr lang="ru-RU" dirty="0" smtClean="0"/>
              <a:t> </a:t>
            </a:r>
            <a:r>
              <a:rPr lang="ru-RU" dirty="0"/>
              <a:t>на полях.</a:t>
            </a:r>
          </a:p>
          <a:p>
            <a:r>
              <a:rPr lang="ru-RU" dirty="0" err="1"/>
              <a:t>Площа</a:t>
            </a:r>
            <a:r>
              <a:rPr lang="ru-RU" dirty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з </a:t>
            </a:r>
            <a:r>
              <a:rPr lang="ru-RU" dirty="0" err="1"/>
              <a:t>високим</a:t>
            </a:r>
            <a:r>
              <a:rPr lang="ru-RU" dirty="0"/>
              <a:t> </a:t>
            </a:r>
            <a:r>
              <a:rPr lang="ru-RU" dirty="0" err="1" smtClean="0"/>
              <a:t>розвитком</a:t>
            </a:r>
            <a:r>
              <a:rPr lang="ru-RU" dirty="0" smtClean="0"/>
              <a:t> хвороб </a:t>
            </a:r>
            <a:r>
              <a:rPr lang="ru-RU" dirty="0"/>
              <a:t>(га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Більш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інтенсивно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хвороби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полях </a:t>
            </a:r>
            <a:r>
              <a:rPr lang="ru-RU" dirty="0" err="1" smtClean="0">
                <a:solidFill>
                  <a:srgbClr val="FF0000"/>
                </a:solidFill>
              </a:rPr>
              <a:t>озимих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посіяні</a:t>
            </a:r>
            <a:r>
              <a:rPr lang="ru-RU" dirty="0">
                <a:solidFill>
                  <a:srgbClr val="FF0000"/>
                </a:solidFill>
              </a:rPr>
              <a:t> по </a:t>
            </a:r>
            <a:r>
              <a:rPr lang="ru-RU" dirty="0" err="1" smtClean="0">
                <a:solidFill>
                  <a:srgbClr val="FF0000"/>
                </a:solidFill>
              </a:rPr>
              <a:t>стерньових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попередниках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з </a:t>
            </a:r>
            <a:r>
              <a:rPr lang="ru-RU" dirty="0" err="1" smtClean="0">
                <a:solidFill>
                  <a:srgbClr val="FF0000"/>
                </a:solidFill>
              </a:rPr>
              <a:t>низьким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рівнем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агрофону.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Сприяє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хвороб </a:t>
            </a:r>
            <a:r>
              <a:rPr lang="ru-RU" dirty="0" err="1" smtClean="0">
                <a:solidFill>
                  <a:srgbClr val="FF0000"/>
                </a:solidFill>
              </a:rPr>
              <a:t>прохолодна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погода (</a:t>
            </a:r>
            <a:r>
              <a:rPr lang="ru-RU" dirty="0" smtClean="0">
                <a:solidFill>
                  <a:srgbClr val="FF0000"/>
                </a:solidFill>
              </a:rPr>
              <a:t>ГТК &gt;0,7</a:t>
            </a:r>
            <a:r>
              <a:rPr lang="ru-RU" dirty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83347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992" y="548680"/>
            <a:ext cx="5666159" cy="4525963"/>
          </a:xfrm>
        </p:spPr>
        <p:txBody>
          <a:bodyPr>
            <a:normAutofit fontScale="92500"/>
          </a:bodyPr>
          <a:lstStyle/>
          <a:p>
            <a:r>
              <a:rPr lang="ru-RU" i="1" dirty="0" err="1"/>
              <a:t>Кореневі</a:t>
            </a:r>
            <a:r>
              <a:rPr lang="ru-RU" i="1" dirty="0"/>
              <a:t> </a:t>
            </a:r>
            <a:r>
              <a:rPr lang="ru-RU" i="1" dirty="0" err="1"/>
              <a:t>гнилі</a:t>
            </a:r>
            <a:r>
              <a:rPr lang="ru-RU" i="1" dirty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шляхом </a:t>
            </a:r>
            <a:r>
              <a:rPr lang="ru-RU" i="1" dirty="0" err="1"/>
              <a:t>обстеження</a:t>
            </a:r>
            <a:r>
              <a:rPr lang="ru-RU" i="1" dirty="0"/>
              <a:t> </a:t>
            </a:r>
            <a:r>
              <a:rPr lang="ru-RU" i="1" dirty="0" err="1"/>
              <a:t>рослин</a:t>
            </a:r>
            <a:r>
              <a:rPr lang="ru-RU" i="1" dirty="0"/>
              <a:t> у </a:t>
            </a:r>
            <a:r>
              <a:rPr lang="ru-RU" i="1" dirty="0" smtClean="0"/>
              <a:t>20 пробах </a:t>
            </a:r>
            <a:r>
              <a:rPr lang="ru-RU" i="1" dirty="0"/>
              <a:t>(по 100 </a:t>
            </a:r>
            <a:r>
              <a:rPr lang="ru-RU" i="1" dirty="0" err="1"/>
              <a:t>рослин</a:t>
            </a:r>
            <a:r>
              <a:rPr lang="ru-RU" i="1" dirty="0"/>
              <a:t>), </a:t>
            </a:r>
            <a:r>
              <a:rPr lang="ru-RU" i="1" dirty="0" err="1" smtClean="0"/>
              <a:t>відібраних</a:t>
            </a:r>
            <a:r>
              <a:rPr lang="ru-RU" i="1" dirty="0" smtClean="0"/>
              <a:t> на </a:t>
            </a:r>
            <a:r>
              <a:rPr lang="ru-RU" i="1" dirty="0" err="1"/>
              <a:t>полі</a:t>
            </a:r>
            <a:r>
              <a:rPr lang="ru-RU" i="1" dirty="0"/>
              <a:t> в </a:t>
            </a:r>
            <a:r>
              <a:rPr lang="ru-RU" i="1" dirty="0" err="1"/>
              <a:t>шаховому</a:t>
            </a:r>
            <a:r>
              <a:rPr lang="ru-RU" i="1" dirty="0"/>
              <a:t> порядку.</a:t>
            </a:r>
          </a:p>
          <a:p>
            <a:r>
              <a:rPr lang="ru-RU" i="1" dirty="0" err="1"/>
              <a:t>Рослини</a:t>
            </a:r>
            <a:r>
              <a:rPr lang="ru-RU" i="1" dirty="0"/>
              <a:t> </a:t>
            </a:r>
            <a:r>
              <a:rPr lang="ru-RU" i="1" dirty="0" err="1"/>
              <a:t>викопують</a:t>
            </a:r>
            <a:r>
              <a:rPr lang="ru-RU" i="1" dirty="0"/>
              <a:t> </a:t>
            </a:r>
            <a:r>
              <a:rPr lang="ru-RU" i="1" dirty="0" smtClean="0"/>
              <a:t>з </a:t>
            </a:r>
            <a:r>
              <a:rPr lang="ru-RU" i="1" dirty="0" err="1" smtClean="0"/>
              <a:t>двох</a:t>
            </a:r>
            <a:r>
              <a:rPr lang="ru-RU" i="1" dirty="0" smtClean="0"/>
              <a:t> </a:t>
            </a:r>
            <a:r>
              <a:rPr lang="ru-RU" i="1" dirty="0" err="1" smtClean="0"/>
              <a:t>суміжних</a:t>
            </a:r>
            <a:r>
              <a:rPr lang="ru-RU" i="1" dirty="0" smtClean="0"/>
              <a:t> </a:t>
            </a:r>
            <a:r>
              <a:rPr lang="ru-RU" i="1" dirty="0" err="1"/>
              <a:t>рядків</a:t>
            </a:r>
            <a:r>
              <a:rPr lang="ru-RU" i="1" dirty="0"/>
              <a:t> і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розвиток</a:t>
            </a:r>
            <a:r>
              <a:rPr lang="ru-RU" i="1" dirty="0" smtClean="0"/>
              <a:t> </a:t>
            </a:r>
            <a:r>
              <a:rPr lang="ru-RU" i="1" dirty="0" err="1"/>
              <a:t>хвороби</a:t>
            </a:r>
            <a:r>
              <a:rPr lang="ru-RU" i="1" dirty="0"/>
              <a:t> за </a:t>
            </a:r>
            <a:r>
              <a:rPr lang="ru-RU" i="1" dirty="0" smtClean="0"/>
              <a:t>4-бальною шкалою</a:t>
            </a:r>
            <a:endParaRPr lang="ru-RU" i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" y="476672"/>
            <a:ext cx="3092729" cy="364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2308" y="5229200"/>
            <a:ext cx="83529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err="1">
                <a:solidFill>
                  <a:srgbClr val="FF0000"/>
                </a:solidFill>
              </a:rPr>
              <a:t>Виявленню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кореневих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 smtClean="0">
                <a:solidFill>
                  <a:srgbClr val="FF0000"/>
                </a:solidFill>
              </a:rPr>
              <a:t>гнилей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err="1" smtClean="0">
                <a:solidFill>
                  <a:srgbClr val="FF0000"/>
                </a:solidFill>
              </a:rPr>
              <a:t>сприяє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значний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запас </a:t>
            </a:r>
            <a:r>
              <a:rPr lang="ru-RU" sz="2600" dirty="0" err="1" smtClean="0">
                <a:solidFill>
                  <a:srgbClr val="FF0000"/>
                </a:solidFill>
              </a:rPr>
              <a:t>інфекції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>
                <a:solidFill>
                  <a:srgbClr val="FF0000"/>
                </a:solidFill>
              </a:rPr>
              <a:t>на </a:t>
            </a:r>
            <a:r>
              <a:rPr lang="ru-RU" sz="2600" dirty="0" err="1">
                <a:solidFill>
                  <a:srgbClr val="FF0000"/>
                </a:solidFill>
              </a:rPr>
              <a:t>насінні</a:t>
            </a:r>
            <a:r>
              <a:rPr lang="ru-RU" sz="2600" dirty="0">
                <a:solidFill>
                  <a:srgbClr val="FF0000"/>
                </a:solidFill>
              </a:rPr>
              <a:t> і </a:t>
            </a:r>
            <a:r>
              <a:rPr lang="ru-RU" sz="2600" dirty="0" err="1" smtClean="0">
                <a:solidFill>
                  <a:srgbClr val="FF0000"/>
                </a:solidFill>
              </a:rPr>
              <a:t>рослинних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err="1" smtClean="0">
                <a:solidFill>
                  <a:srgbClr val="FF0000"/>
                </a:solidFill>
              </a:rPr>
              <a:t>рештках</a:t>
            </a:r>
            <a:r>
              <a:rPr lang="ru-RU" sz="2600" dirty="0">
                <a:solidFill>
                  <a:srgbClr val="FF0000"/>
                </a:solidFill>
              </a:rPr>
              <a:t>, </a:t>
            </a:r>
            <a:r>
              <a:rPr lang="ru-RU" sz="2600" dirty="0" err="1" smtClean="0">
                <a:solidFill>
                  <a:srgbClr val="FF0000"/>
                </a:solidFill>
              </a:rPr>
              <a:t>ослаблення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err="1" smtClean="0">
                <a:solidFill>
                  <a:srgbClr val="FF0000"/>
                </a:solidFill>
              </a:rPr>
              <a:t>рослин</a:t>
            </a:r>
            <a:endParaRPr lang="ru-RU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1490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 </a:t>
            </a:r>
            <a:r>
              <a:rPr lang="ru-RU" dirty="0"/>
              <a:t>дек.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відновлення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стану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/>
              <a:t>хвороб </a:t>
            </a:r>
            <a:r>
              <a:rPr lang="ru-RU" b="1" dirty="0" err="1" smtClean="0"/>
              <a:t>озимих</a:t>
            </a:r>
            <a:r>
              <a:rPr lang="ru-RU" b="1" dirty="0" smtClean="0"/>
              <a:t> </a:t>
            </a:r>
            <a:r>
              <a:rPr lang="ru-RU" b="1" dirty="0" err="1" smtClean="0"/>
              <a:t>зернових</a:t>
            </a:r>
            <a:r>
              <a:rPr lang="ru-RU" b="1" dirty="0" smtClean="0"/>
              <a:t> культур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/>
              <a:t>зимівлі</a:t>
            </a:r>
            <a:r>
              <a:rPr lang="ru-RU" b="1" dirty="0"/>
              <a:t> </a:t>
            </a:r>
            <a:r>
              <a:rPr lang="ru-RU" b="1" dirty="0" smtClean="0"/>
              <a:t>в </a:t>
            </a:r>
            <a:r>
              <a:rPr lang="ru-RU" b="1" dirty="0" err="1" smtClean="0"/>
              <a:t>осередках</a:t>
            </a:r>
            <a:r>
              <a:rPr lang="ru-RU" b="1" dirty="0" smtClean="0"/>
              <a:t> </a:t>
            </a:r>
            <a:r>
              <a:rPr lang="ru-RU" b="1" dirty="0"/>
              <a:t>(у </a:t>
            </a:r>
            <a:r>
              <a:rPr lang="ru-RU" b="1" dirty="0" smtClean="0"/>
              <a:t>тому </a:t>
            </a:r>
            <a:r>
              <a:rPr lang="ru-RU" b="1" dirty="0" err="1" smtClean="0"/>
              <a:t>числі</a:t>
            </a:r>
            <a:endParaRPr lang="ru-RU" b="1" dirty="0" smtClean="0"/>
          </a:p>
          <a:p>
            <a:pPr marL="0" indent="0">
              <a:buNone/>
            </a:pPr>
            <a:endParaRPr lang="uk-UA" b="1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Тепла зима </a:t>
            </a:r>
            <a:r>
              <a:rPr lang="ru-RU" dirty="0" err="1">
                <a:solidFill>
                  <a:srgbClr val="FF0000"/>
                </a:solidFill>
              </a:rPr>
              <a:t>сприяє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збереженню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інфекції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іржі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 smtClean="0">
                <a:solidFill>
                  <a:srgbClr val="FF0000"/>
                </a:solidFill>
              </a:rPr>
              <a:t>Появі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снігової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плісняви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ранній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сніговий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покрив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розтягнутий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таяння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снігу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25706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.— </a:t>
            </a:r>
            <a:r>
              <a:rPr lang="ru-RU" dirty="0" err="1" smtClean="0"/>
              <a:t>травень</a:t>
            </a:r>
            <a:r>
              <a:rPr lang="ru-RU" dirty="0" smtClean="0"/>
              <a:t> І дек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 err="1" smtClean="0"/>
              <a:t>ярих</a:t>
            </a:r>
            <a:r>
              <a:rPr lang="ru-RU" b="1" dirty="0" smtClean="0"/>
              <a:t> </a:t>
            </a:r>
            <a:r>
              <a:rPr lang="ru-RU" b="1" dirty="0" err="1" smtClean="0"/>
              <a:t>колосових</a:t>
            </a:r>
            <a:r>
              <a:rPr lang="ru-RU" b="1" dirty="0" smtClean="0"/>
              <a:t> культур </a:t>
            </a:r>
            <a:r>
              <a:rPr lang="ru-RU" b="1" dirty="0" err="1" smtClean="0"/>
              <a:t>кореневими</a:t>
            </a:r>
            <a:r>
              <a:rPr lang="ru-RU" b="1" dirty="0" smtClean="0"/>
              <a:t> </a:t>
            </a:r>
            <a:r>
              <a:rPr lang="ru-RU" b="1" dirty="0" err="1" smtClean="0"/>
              <a:t>гнилями</a:t>
            </a: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>
                <a:solidFill>
                  <a:srgbClr val="FF0000"/>
                </a:solidFill>
              </a:rPr>
              <a:t>ГТК 0,7—1,2 </a:t>
            </a:r>
            <a:r>
              <a:rPr lang="ru-RU" dirty="0" err="1" smtClean="0">
                <a:solidFill>
                  <a:srgbClr val="FF0000"/>
                </a:solidFill>
              </a:rPr>
              <a:t>підвищується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кореневих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гнилей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3157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</a:t>
            </a:r>
            <a:r>
              <a:rPr lang="en-US" dirty="0"/>
              <a:t>— III </a:t>
            </a:r>
            <a:r>
              <a:rPr lang="ru-RU" dirty="0"/>
              <a:t>дек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/>
              <a:t>вихід</a:t>
            </a:r>
            <a:r>
              <a:rPr lang="ru-RU" dirty="0"/>
              <a:t> </a:t>
            </a:r>
            <a:r>
              <a:rPr lang="ru-RU" dirty="0" smtClean="0"/>
              <a:t>у трубку— </a:t>
            </a:r>
            <a:r>
              <a:rPr lang="ru-RU" dirty="0" err="1" smtClean="0"/>
              <a:t>колосіння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поширеності</a:t>
            </a:r>
            <a:r>
              <a:rPr lang="ru-RU" b="1" dirty="0" smtClean="0"/>
              <a:t> і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 smtClean="0"/>
              <a:t>основних</a:t>
            </a:r>
            <a:r>
              <a:rPr lang="ru-RU" b="1" dirty="0" smtClean="0"/>
              <a:t> хвороб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площ</a:t>
            </a:r>
            <a:r>
              <a:rPr lang="ru-RU" b="1" dirty="0"/>
              <a:t>, </a:t>
            </a:r>
            <a:r>
              <a:rPr lang="ru-RU" b="1" dirty="0" smtClean="0"/>
              <a:t>де </a:t>
            </a:r>
            <a:r>
              <a:rPr lang="ru-RU" b="1" dirty="0" err="1" smtClean="0"/>
              <a:t>розвиток</a:t>
            </a:r>
            <a:r>
              <a:rPr lang="ru-RU" b="1" dirty="0" smtClean="0"/>
              <a:t> </a:t>
            </a:r>
            <a:r>
              <a:rPr lang="ru-RU" b="1" dirty="0" err="1" smtClean="0"/>
              <a:t>септоріозу</a:t>
            </a:r>
            <a:r>
              <a:rPr lang="ru-RU" b="1" dirty="0" smtClean="0"/>
              <a:t>, </a:t>
            </a:r>
            <a:r>
              <a:rPr lang="ru-RU" b="1" dirty="0" err="1" smtClean="0"/>
              <a:t>борошнистої</a:t>
            </a:r>
            <a:r>
              <a:rPr lang="ru-RU" b="1" dirty="0" smtClean="0"/>
              <a:t> </a:t>
            </a:r>
            <a:r>
              <a:rPr lang="ru-RU" b="1" dirty="0" err="1"/>
              <a:t>роси</a:t>
            </a:r>
            <a:r>
              <a:rPr lang="ru-RU" b="1" dirty="0" smtClean="0"/>
              <a:t>, </a:t>
            </a:r>
            <a:r>
              <a:rPr lang="ru-RU" b="1" dirty="0" err="1" smtClean="0"/>
              <a:t>іржі</a:t>
            </a:r>
            <a:r>
              <a:rPr lang="ru-RU" b="1" dirty="0" smtClean="0"/>
              <a:t> </a:t>
            </a:r>
            <a:r>
              <a:rPr lang="ru-RU" b="1" dirty="0" err="1" smtClean="0"/>
              <a:t>перевищує</a:t>
            </a:r>
            <a:r>
              <a:rPr lang="ru-RU" b="1" dirty="0" smtClean="0"/>
              <a:t> ЕПШ </a:t>
            </a:r>
          </a:p>
          <a:p>
            <a:pPr marL="0" indent="0">
              <a:buNone/>
            </a:pPr>
            <a:r>
              <a:rPr lang="ru-RU" b="1" dirty="0" smtClean="0"/>
              <a:t>(</a:t>
            </a:r>
            <a:r>
              <a:rPr lang="ru-RU" b="1" dirty="0"/>
              <a:t>фаза </a:t>
            </a:r>
            <a:r>
              <a:rPr lang="ru-RU" b="1" dirty="0" err="1" smtClean="0"/>
              <a:t>колосіння</a:t>
            </a:r>
            <a:r>
              <a:rPr lang="ru-RU" b="1" dirty="0" smtClean="0"/>
              <a:t>: </a:t>
            </a:r>
            <a:r>
              <a:rPr lang="ru-RU" b="1" dirty="0" err="1" smtClean="0"/>
              <a:t>жовта</a:t>
            </a:r>
            <a:r>
              <a:rPr lang="ru-RU" b="1" dirty="0" smtClean="0"/>
              <a:t> </a:t>
            </a:r>
            <a:r>
              <a:rPr lang="ru-RU" b="1" dirty="0" err="1"/>
              <a:t>іржа</a:t>
            </a:r>
            <a:r>
              <a:rPr lang="ru-RU" b="1" dirty="0"/>
              <a:t>, </a:t>
            </a:r>
            <a:r>
              <a:rPr lang="ru-RU" b="1" dirty="0" err="1" smtClean="0"/>
              <a:t>борошниста</a:t>
            </a:r>
            <a:r>
              <a:rPr lang="ru-RU" b="1" dirty="0" smtClean="0"/>
              <a:t> роса — 25—30</a:t>
            </a:r>
            <a:r>
              <a:rPr lang="ru-RU" b="1" dirty="0"/>
              <a:t>%, </a:t>
            </a:r>
            <a:r>
              <a:rPr lang="ru-RU" b="1" dirty="0" err="1" smtClean="0"/>
              <a:t>септоріоз</a:t>
            </a:r>
            <a:r>
              <a:rPr lang="ru-RU" b="1" dirty="0"/>
              <a:t>— 20—25%;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фаза </a:t>
            </a:r>
            <a:r>
              <a:rPr lang="ru-RU" b="1" dirty="0" err="1" smtClean="0"/>
              <a:t>молочної</a:t>
            </a:r>
            <a:r>
              <a:rPr lang="ru-RU" b="1" dirty="0" smtClean="0"/>
              <a:t> </a:t>
            </a:r>
            <a:r>
              <a:rPr lang="ru-RU" b="1" dirty="0" err="1" smtClean="0"/>
              <a:t>стиглості</a:t>
            </a:r>
            <a:r>
              <a:rPr lang="ru-RU" b="1" dirty="0" smtClean="0"/>
              <a:t> зерна</a:t>
            </a:r>
            <a:r>
              <a:rPr lang="ru-RU" b="1" dirty="0"/>
              <a:t>: бура </a:t>
            </a:r>
            <a:r>
              <a:rPr lang="ru-RU" b="1" dirty="0" err="1"/>
              <a:t>іржа</a:t>
            </a:r>
            <a:r>
              <a:rPr lang="ru-RU" b="1" dirty="0"/>
              <a:t> </a:t>
            </a:r>
            <a:r>
              <a:rPr lang="ru-RU" b="1" dirty="0" smtClean="0"/>
              <a:t>— 40</a:t>
            </a:r>
            <a:r>
              <a:rPr lang="ru-RU" b="1" dirty="0"/>
              <a:t>%)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5410052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На полях до 100 га </a:t>
            </a:r>
            <a:r>
              <a:rPr lang="ru-RU" i="1" dirty="0" err="1"/>
              <a:t>беруть</a:t>
            </a:r>
            <a:r>
              <a:rPr lang="ru-RU" i="1" dirty="0"/>
              <a:t> </a:t>
            </a:r>
            <a:r>
              <a:rPr lang="ru-RU" i="1" dirty="0" smtClean="0"/>
              <a:t>20 проб </a:t>
            </a:r>
            <a:r>
              <a:rPr lang="ru-RU" i="1" dirty="0"/>
              <a:t>по 10 </a:t>
            </a:r>
            <a:r>
              <a:rPr lang="ru-RU" i="1" dirty="0" err="1"/>
              <a:t>рослин</a:t>
            </a:r>
            <a:r>
              <a:rPr lang="ru-RU" i="1" dirty="0"/>
              <a:t>,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</a:t>
            </a:r>
            <a:r>
              <a:rPr lang="ru-RU" i="1" dirty="0" err="1" smtClean="0"/>
              <a:t>головні</a:t>
            </a:r>
            <a:r>
              <a:rPr lang="ru-RU" i="1" dirty="0" smtClean="0"/>
              <a:t> </a:t>
            </a:r>
            <a:r>
              <a:rPr lang="ru-RU" i="1" dirty="0" err="1"/>
              <a:t>стебла</a:t>
            </a:r>
            <a:r>
              <a:rPr lang="ru-RU" i="1" dirty="0"/>
              <a:t> з листками, </a:t>
            </a:r>
            <a:r>
              <a:rPr lang="ru-RU" i="1" dirty="0" err="1" smtClean="0"/>
              <a:t>починаючи</a:t>
            </a:r>
            <a:r>
              <a:rPr lang="ru-RU" i="1" dirty="0" smtClean="0"/>
              <a:t> </a:t>
            </a:r>
            <a:r>
              <a:rPr lang="ru-RU" i="1" dirty="0" err="1" smtClean="0"/>
              <a:t>зверху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Листя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smtClean="0"/>
              <a:t>засохли </a:t>
            </a:r>
            <a:r>
              <a:rPr lang="ru-RU" i="1" dirty="0" err="1" smtClean="0"/>
              <a:t>більше</a:t>
            </a:r>
            <a:r>
              <a:rPr lang="ru-RU" i="1" dirty="0" smtClean="0"/>
              <a:t> </a:t>
            </a:r>
            <a:r>
              <a:rPr lang="ru-RU" i="1" dirty="0" err="1"/>
              <a:t>ніж</a:t>
            </a:r>
            <a:r>
              <a:rPr lang="ru-RU" i="1" dirty="0"/>
              <a:t> на 3/4, не </a:t>
            </a:r>
            <a:r>
              <a:rPr lang="ru-RU" i="1" dirty="0" err="1"/>
              <a:t>враховують</a:t>
            </a:r>
            <a:r>
              <a:rPr lang="ru-RU" i="1" dirty="0"/>
              <a:t>.</a:t>
            </a:r>
          </a:p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бурої</a:t>
            </a:r>
            <a:r>
              <a:rPr lang="ru-RU" i="1" dirty="0"/>
              <a:t> </a:t>
            </a:r>
            <a:r>
              <a:rPr lang="ru-RU" i="1" dirty="0" err="1"/>
              <a:t>іржі</a:t>
            </a:r>
            <a:r>
              <a:rPr lang="ru-RU" i="1" dirty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за </a:t>
            </a:r>
            <a:r>
              <a:rPr lang="ru-RU" i="1" dirty="0"/>
              <a:t>шкалою </a:t>
            </a:r>
            <a:r>
              <a:rPr lang="ru-RU" i="1" dirty="0" err="1"/>
              <a:t>Пітерсона</a:t>
            </a:r>
            <a:r>
              <a:rPr lang="ru-RU" i="1" dirty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Страхова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err="1" smtClean="0"/>
              <a:t>жовту</a:t>
            </a:r>
            <a:r>
              <a:rPr lang="ru-RU" i="1" dirty="0" smtClean="0"/>
              <a:t> </a:t>
            </a:r>
            <a:r>
              <a:rPr lang="ru-RU" i="1" dirty="0" err="1"/>
              <a:t>іржу</a:t>
            </a:r>
            <a:r>
              <a:rPr lang="ru-RU" i="1" dirty="0"/>
              <a:t> — за </a:t>
            </a:r>
            <a:r>
              <a:rPr lang="ru-RU" i="1" dirty="0" smtClean="0"/>
              <a:t>шкалою </a:t>
            </a:r>
            <a:r>
              <a:rPr lang="ru-RU" i="1" dirty="0" err="1" smtClean="0"/>
              <a:t>Дубиніної</a:t>
            </a:r>
            <a:r>
              <a:rPr lang="ru-RU" i="1" dirty="0" smtClean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 smtClean="0"/>
              <a:t>Маннерса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борошнисту</a:t>
            </a:r>
            <a:r>
              <a:rPr lang="ru-RU" i="1" dirty="0" smtClean="0"/>
              <a:t> </a:t>
            </a:r>
            <a:r>
              <a:rPr lang="ru-RU" i="1" dirty="0"/>
              <a:t>росу — за </a:t>
            </a:r>
            <a:r>
              <a:rPr lang="ru-RU" i="1" dirty="0" smtClean="0"/>
              <a:t>шкалою </a:t>
            </a:r>
            <a:r>
              <a:rPr lang="ru-RU" i="1" dirty="0" err="1" smtClean="0"/>
              <a:t>Гешеле</a:t>
            </a:r>
            <a:r>
              <a:rPr lang="ru-RU" i="1" dirty="0" smtClean="0"/>
              <a:t> </a:t>
            </a:r>
            <a:r>
              <a:rPr lang="ru-RU" i="1" dirty="0" err="1"/>
              <a:t>або</a:t>
            </a:r>
            <a:r>
              <a:rPr lang="ru-RU" i="1" dirty="0"/>
              <a:t> Захарова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септоріоз</a:t>
            </a:r>
            <a:r>
              <a:rPr lang="ru-RU" i="1" dirty="0" smtClean="0"/>
              <a:t> </a:t>
            </a:r>
            <a:r>
              <a:rPr lang="ru-RU" i="1" dirty="0"/>
              <a:t>— Джеймса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Гешеле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23584792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Поширення</a:t>
            </a:r>
            <a:r>
              <a:rPr lang="ru-RU" dirty="0"/>
              <a:t> і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</a:t>
            </a:r>
            <a:r>
              <a:rPr lang="ru-RU" dirty="0"/>
              <a:t>(%).</a:t>
            </a:r>
          </a:p>
          <a:p>
            <a:r>
              <a:rPr lang="ru-RU" dirty="0" err="1"/>
              <a:t>Площі</a:t>
            </a:r>
            <a:r>
              <a:rPr lang="ru-RU" dirty="0"/>
              <a:t>, на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певної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ЕПШ і </a:t>
            </a:r>
            <a:r>
              <a:rPr lang="ru-RU" dirty="0" err="1" smtClean="0"/>
              <a:t>потребують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розробці</a:t>
            </a:r>
            <a:r>
              <a:rPr lang="ru-RU" dirty="0"/>
              <a:t> </a:t>
            </a:r>
            <a:r>
              <a:rPr lang="ru-RU" dirty="0" err="1" smtClean="0"/>
              <a:t>короткотермінового</a:t>
            </a:r>
            <a:r>
              <a:rPr lang="ru-RU" dirty="0" smtClean="0"/>
              <a:t> прогнозу </a:t>
            </a:r>
            <a:r>
              <a:rPr lang="ru-RU" dirty="0"/>
              <a:t>і </a:t>
            </a:r>
            <a:r>
              <a:rPr lang="ru-RU" dirty="0" err="1" smtClean="0"/>
              <a:t>визначенні</a:t>
            </a:r>
            <a:r>
              <a:rPr lang="ru-RU" dirty="0" smtClean="0"/>
              <a:t> </a:t>
            </a:r>
            <a:r>
              <a:rPr lang="ru-RU" dirty="0" err="1" smtClean="0"/>
              <a:t>доцільності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 err="1"/>
              <a:t>враховують</a:t>
            </a:r>
            <a:r>
              <a:rPr lang="ru-RU" dirty="0"/>
              <a:t>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сприятливості</a:t>
            </a:r>
            <a:r>
              <a:rPr lang="ru-RU" dirty="0" smtClean="0"/>
              <a:t> </a:t>
            </a:r>
            <a:r>
              <a:rPr lang="ru-RU" dirty="0" err="1" smtClean="0"/>
              <a:t>погодних</a:t>
            </a:r>
            <a:r>
              <a:rPr lang="ru-RU" dirty="0" smtClean="0"/>
              <a:t> умов </a:t>
            </a:r>
            <a:r>
              <a:rPr lang="ru-RU" dirty="0"/>
              <a:t>та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smtClean="0"/>
              <a:t>агрофону.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/>
              <a:t>споропастки</a:t>
            </a:r>
            <a:r>
              <a:rPr lang="ru-RU" dirty="0"/>
              <a:t>, </a:t>
            </a:r>
            <a:r>
              <a:rPr lang="ru-RU" dirty="0" err="1"/>
              <a:t>номограми</a:t>
            </a:r>
            <a:r>
              <a:rPr lang="ru-RU" dirty="0"/>
              <a:t>, </a:t>
            </a:r>
            <a:r>
              <a:rPr lang="ru-RU" dirty="0" err="1" smtClean="0"/>
              <a:t>криву</a:t>
            </a:r>
            <a:r>
              <a:rPr lang="ru-RU" dirty="0" smtClean="0"/>
              <a:t> К</a:t>
            </a:r>
            <a:r>
              <a:rPr lang="ru-RU" dirty="0"/>
              <a:t>. М. Степанова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04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Травень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II</a:t>
            </a:r>
            <a:r>
              <a:rPr lang="en-US" dirty="0">
                <a:solidFill>
                  <a:srgbClr val="FF0000"/>
                </a:solidFill>
              </a:rPr>
              <a:t>— III </a:t>
            </a:r>
            <a:r>
              <a:rPr lang="ru-RU" dirty="0">
                <a:solidFill>
                  <a:srgbClr val="FF0000"/>
                </a:solidFill>
              </a:rPr>
              <a:t>дек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smtClean="0"/>
              <a:t>початку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чисельність</a:t>
            </a:r>
            <a:r>
              <a:rPr lang="ru-RU" dirty="0" smtClean="0"/>
              <a:t> і </a:t>
            </a:r>
            <a:r>
              <a:rPr lang="ru-RU" dirty="0" err="1" smtClean="0"/>
              <a:t>заселеність</a:t>
            </a:r>
            <a:r>
              <a:rPr lang="ru-RU" dirty="0" smtClean="0"/>
              <a:t> паразитами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відродження</a:t>
            </a:r>
            <a:r>
              <a:rPr lang="ru-RU" dirty="0" smtClean="0"/>
              <a:t> личинок 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Обстеження</a:t>
            </a:r>
            <a:r>
              <a:rPr lang="ru-RU" i="1" dirty="0"/>
              <a:t> </a:t>
            </a:r>
            <a:r>
              <a:rPr lang="ru-RU" i="1" dirty="0" err="1"/>
              <a:t>пробних</a:t>
            </a:r>
            <a:r>
              <a:rPr lang="ru-RU" i="1" dirty="0"/>
              <a:t> </a:t>
            </a:r>
            <a:r>
              <a:rPr lang="ru-RU" i="1" dirty="0" err="1"/>
              <a:t>ділянок</a:t>
            </a:r>
            <a:r>
              <a:rPr lang="ru-RU" i="1" dirty="0"/>
              <a:t> </a:t>
            </a:r>
            <a:r>
              <a:rPr lang="ru-RU" i="1" dirty="0" smtClean="0"/>
              <a:t>по 0,25 </a:t>
            </a:r>
            <a:r>
              <a:rPr lang="ru-RU" i="1" dirty="0"/>
              <a:t>м2, на </a:t>
            </a:r>
            <a:r>
              <a:rPr lang="ru-RU" i="1" dirty="0" err="1"/>
              <a:t>яких</a:t>
            </a:r>
            <a:r>
              <a:rPr lang="ru-RU" i="1" dirty="0"/>
              <a:t> </a:t>
            </a:r>
            <a:r>
              <a:rPr lang="ru-RU" i="1" dirty="0" err="1"/>
              <a:t>оглядають</a:t>
            </a:r>
            <a:r>
              <a:rPr lang="ru-RU" i="1" dirty="0"/>
              <a:t> </a:t>
            </a:r>
            <a:r>
              <a:rPr lang="ru-RU" i="1" dirty="0" err="1" smtClean="0"/>
              <a:t>рослини</a:t>
            </a:r>
            <a:r>
              <a:rPr lang="ru-RU" i="1" dirty="0" smtClean="0"/>
              <a:t> </a:t>
            </a:r>
            <a:r>
              <a:rPr lang="ru-RU" i="1" dirty="0" err="1" smtClean="0"/>
              <a:t>культури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бур’янів</a:t>
            </a:r>
            <a:r>
              <a:rPr lang="ru-RU" i="1" dirty="0"/>
              <a:t> та </a:t>
            </a:r>
            <a:r>
              <a:rPr lang="ru-RU" i="1" dirty="0" err="1" smtClean="0"/>
              <a:t>поверхню</a:t>
            </a:r>
            <a:r>
              <a:rPr lang="ru-RU" i="1" dirty="0" smtClean="0"/>
              <a:t> грунту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Підраховують</a:t>
            </a:r>
            <a:r>
              <a:rPr lang="ru-RU" i="1" dirty="0" smtClean="0"/>
              <a:t> 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/>
              <a:t>всіх</a:t>
            </a:r>
            <a:r>
              <a:rPr lang="ru-RU" i="1" dirty="0"/>
              <a:t> яйцекладок, в т. </a:t>
            </a:r>
            <a:r>
              <a:rPr lang="ru-RU" i="1" dirty="0" smtClean="0"/>
              <a:t>ч. </a:t>
            </a:r>
            <a:r>
              <a:rPr lang="ru-RU" i="1" dirty="0" err="1" smtClean="0"/>
              <a:t>заселених</a:t>
            </a:r>
            <a:r>
              <a:rPr lang="ru-RU" i="1" dirty="0" smtClean="0"/>
              <a:t> </a:t>
            </a:r>
            <a:r>
              <a:rPr lang="ru-RU" i="1" dirty="0" err="1"/>
              <a:t>теленомінами</a:t>
            </a:r>
            <a:r>
              <a:rPr lang="ru-RU" i="1" dirty="0"/>
              <a:t> і </a:t>
            </a:r>
            <a:r>
              <a:rPr lang="ru-RU" i="1" dirty="0" err="1"/>
              <a:t>порожніх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3636868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Червень І—ІІ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 smtClean="0"/>
              <a:t>цвітіння</a:t>
            </a:r>
            <a:r>
              <a:rPr lang="ru-RU" dirty="0"/>
              <a:t>— </a:t>
            </a:r>
            <a:r>
              <a:rPr lang="ru-RU" dirty="0" err="1" smtClean="0"/>
              <a:t>молочна</a:t>
            </a:r>
            <a:r>
              <a:rPr lang="ru-RU" dirty="0" smtClean="0"/>
              <a:t> </a:t>
            </a:r>
            <a:r>
              <a:rPr lang="ru-RU" dirty="0" err="1" smtClean="0"/>
              <a:t>стиглість</a:t>
            </a:r>
            <a:r>
              <a:rPr lang="ru-RU" dirty="0" smtClean="0"/>
              <a:t> зерна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 smtClean="0"/>
              <a:t>поширеності</a:t>
            </a:r>
            <a:r>
              <a:rPr lang="ru-RU" b="1" dirty="0" smtClean="0"/>
              <a:t> і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основних</a:t>
            </a:r>
            <a:r>
              <a:rPr lang="ru-RU" b="1" dirty="0" smtClean="0"/>
              <a:t> </a:t>
            </a:r>
            <a:r>
              <a:rPr lang="ru-RU" b="1" dirty="0"/>
              <a:t>хвороб </a:t>
            </a:r>
            <a:r>
              <a:rPr lang="ru-RU" b="1" dirty="0" err="1" smtClean="0"/>
              <a:t>листя</a:t>
            </a:r>
            <a:r>
              <a:rPr lang="ru-RU" b="1" dirty="0" smtClean="0"/>
              <a:t> і </a:t>
            </a:r>
            <a:r>
              <a:rPr lang="ru-RU" b="1" dirty="0" err="1"/>
              <a:t>кореневих</a:t>
            </a:r>
            <a:r>
              <a:rPr lang="ru-RU" b="1" dirty="0"/>
              <a:t> </a:t>
            </a:r>
            <a:r>
              <a:rPr lang="ru-RU" b="1" dirty="0" err="1"/>
              <a:t>гнилей</a:t>
            </a:r>
            <a:r>
              <a:rPr lang="ru-RU" b="1" dirty="0"/>
              <a:t>, </a:t>
            </a:r>
            <a:r>
              <a:rPr lang="ru-RU" b="1" dirty="0" smtClean="0"/>
              <a:t>в </a:t>
            </a:r>
            <a:r>
              <a:rPr lang="ru-RU" b="1" dirty="0" err="1" smtClean="0"/>
              <a:t>т.ч</a:t>
            </a:r>
            <a:r>
              <a:rPr lang="ru-RU" b="1" dirty="0"/>
              <a:t>. </a:t>
            </a:r>
            <a:r>
              <a:rPr lang="ru-RU" b="1" dirty="0" err="1"/>
              <a:t>біло</a:t>
            </a:r>
            <a:r>
              <a:rPr lang="ru-RU" b="1" dirty="0"/>
              <a:t>- та </a:t>
            </a:r>
            <a:r>
              <a:rPr lang="ru-RU" b="1" dirty="0" err="1" smtClean="0"/>
              <a:t>пустоколососгі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потенціальної</a:t>
            </a:r>
            <a:r>
              <a:rPr lang="ru-RU" b="1" dirty="0" smtClean="0"/>
              <a:t> </a:t>
            </a:r>
            <a:r>
              <a:rPr lang="ru-RU" b="1" dirty="0" err="1" smtClean="0"/>
              <a:t>шкодочинності</a:t>
            </a:r>
            <a:r>
              <a:rPr lang="ru-RU" b="1" dirty="0" smtClean="0"/>
              <a:t> </a:t>
            </a:r>
            <a:r>
              <a:rPr lang="ru-RU" b="1" dirty="0"/>
              <a:t>хвороб, </a:t>
            </a:r>
            <a:r>
              <a:rPr lang="ru-RU" b="1" dirty="0" err="1" smtClean="0"/>
              <a:t>біологічної</a:t>
            </a:r>
            <a:r>
              <a:rPr lang="ru-RU" b="1" dirty="0" smtClean="0"/>
              <a:t>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проведених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застосування</a:t>
            </a:r>
            <a:r>
              <a:rPr lang="ru-RU" b="1" dirty="0" smtClean="0"/>
              <a:t> </a:t>
            </a:r>
            <a:r>
              <a:rPr lang="ru-RU" b="1" dirty="0" err="1" smtClean="0"/>
              <a:t>фунгіцидів</a:t>
            </a:r>
            <a:r>
              <a:rPr lang="ru-RU" b="1" dirty="0" smtClean="0"/>
              <a:t> у </a:t>
            </a:r>
            <a:r>
              <a:rPr lang="ru-RU" b="1" dirty="0" err="1"/>
              <a:t>фазі</a:t>
            </a:r>
            <a:r>
              <a:rPr lang="ru-RU" b="1" dirty="0"/>
              <a:t> </a:t>
            </a:r>
            <a:r>
              <a:rPr lang="ru-RU" b="1" dirty="0" err="1" smtClean="0"/>
              <a:t>молочної</a:t>
            </a:r>
            <a:r>
              <a:rPr lang="ru-RU" b="1" dirty="0" smtClean="0"/>
              <a:t> </a:t>
            </a:r>
            <a:r>
              <a:rPr lang="ru-RU" b="1" dirty="0" err="1" smtClean="0"/>
              <a:t>стиглості</a:t>
            </a:r>
            <a:r>
              <a:rPr lang="ru-RU" b="1" dirty="0" smtClean="0"/>
              <a:t> </a:t>
            </a:r>
            <a:r>
              <a:rPr lang="ru-RU" b="1" dirty="0"/>
              <a:t>зерна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11738191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 err="1"/>
              <a:t>Облік</a:t>
            </a:r>
            <a:r>
              <a:rPr lang="ru-RU" i="1" dirty="0"/>
              <a:t> хвороб </a:t>
            </a:r>
            <a:r>
              <a:rPr lang="ru-RU" i="1" dirty="0" err="1"/>
              <a:t>листя</a:t>
            </a:r>
            <a:r>
              <a:rPr lang="ru-RU" i="1" dirty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</a:t>
            </a:r>
            <a:r>
              <a:rPr lang="ru-RU" i="1" dirty="0" smtClean="0"/>
              <a:t>за </a:t>
            </a:r>
            <a:r>
              <a:rPr lang="ru-RU" i="1" dirty="0" err="1" smtClean="0"/>
              <a:t>вищенаведеними</a:t>
            </a:r>
            <a:r>
              <a:rPr lang="ru-RU" i="1" dirty="0" smtClean="0"/>
              <a:t> </a:t>
            </a:r>
            <a:r>
              <a:rPr lang="ru-RU" i="1" dirty="0"/>
              <a:t>методиками.</a:t>
            </a:r>
          </a:p>
          <a:p>
            <a:r>
              <a:rPr lang="ru-RU" i="1" dirty="0"/>
              <a:t>Для </a:t>
            </a:r>
            <a:r>
              <a:rPr lang="ru-RU" i="1" dirty="0" err="1"/>
              <a:t>обліку</a:t>
            </a:r>
            <a:r>
              <a:rPr lang="ru-RU" i="1" dirty="0"/>
              <a:t> </a:t>
            </a:r>
            <a:r>
              <a:rPr lang="ru-RU" i="1" dirty="0" err="1"/>
              <a:t>кореневих</a:t>
            </a:r>
            <a:r>
              <a:rPr lang="ru-RU" i="1" dirty="0"/>
              <a:t> </a:t>
            </a:r>
            <a:r>
              <a:rPr lang="ru-RU" i="1" dirty="0" err="1"/>
              <a:t>гнилей</a:t>
            </a:r>
            <a:r>
              <a:rPr lang="ru-RU" i="1" dirty="0"/>
              <a:t> </a:t>
            </a:r>
            <a:r>
              <a:rPr lang="ru-RU" i="1" dirty="0" smtClean="0"/>
              <a:t>у 10 </a:t>
            </a:r>
            <a:r>
              <a:rPr lang="ru-RU" i="1" dirty="0" err="1"/>
              <a:t>місцях</a:t>
            </a:r>
            <a:r>
              <a:rPr lang="ru-RU" i="1" dirty="0"/>
              <a:t> поля </a:t>
            </a:r>
            <a:r>
              <a:rPr lang="ru-RU" i="1" dirty="0" err="1"/>
              <a:t>викопують</a:t>
            </a:r>
            <a:r>
              <a:rPr lang="ru-RU" i="1" dirty="0"/>
              <a:t> </a:t>
            </a:r>
            <a:r>
              <a:rPr lang="ru-RU" i="1" dirty="0" err="1" smtClean="0"/>
              <a:t>рослини</a:t>
            </a:r>
            <a:r>
              <a:rPr lang="ru-RU" i="1" dirty="0" smtClean="0"/>
              <a:t> з </a:t>
            </a:r>
            <a:r>
              <a:rPr lang="ru-RU" i="1" dirty="0" err="1"/>
              <a:t>двох</a:t>
            </a:r>
            <a:r>
              <a:rPr lang="ru-RU" i="1" dirty="0"/>
              <a:t> </a:t>
            </a:r>
            <a:r>
              <a:rPr lang="ru-RU" i="1" dirty="0" err="1"/>
              <a:t>суміжних</a:t>
            </a:r>
            <a:r>
              <a:rPr lang="ru-RU" i="1" dirty="0"/>
              <a:t> </a:t>
            </a:r>
            <a:r>
              <a:rPr lang="ru-RU" i="1" dirty="0" err="1" smtClean="0"/>
              <a:t>рядків</a:t>
            </a:r>
            <a:r>
              <a:rPr lang="ru-RU" i="1" dirty="0" smtClean="0"/>
              <a:t> </a:t>
            </a:r>
            <a:r>
              <a:rPr lang="ru-RU" i="1" dirty="0" err="1" smtClean="0"/>
              <a:t>довжиною</a:t>
            </a:r>
            <a:r>
              <a:rPr lang="ru-RU" i="1" dirty="0" smtClean="0"/>
              <a:t> </a:t>
            </a:r>
            <a:r>
              <a:rPr lang="ru-RU" i="1" dirty="0"/>
              <a:t>0,5 м. Кореневу </a:t>
            </a:r>
            <a:r>
              <a:rPr lang="ru-RU" i="1" dirty="0" smtClean="0"/>
              <a:t>систему </a:t>
            </a:r>
            <a:r>
              <a:rPr lang="ru-RU" i="1" dirty="0" err="1" smtClean="0"/>
              <a:t>відмивають</a:t>
            </a:r>
            <a:r>
              <a:rPr lang="ru-RU" i="1" dirty="0" smtClean="0"/>
              <a:t> </a:t>
            </a:r>
            <a:r>
              <a:rPr lang="ru-RU" i="1" dirty="0"/>
              <a:t>і за </a:t>
            </a:r>
            <a:r>
              <a:rPr lang="ru-RU" i="1" dirty="0" smtClean="0"/>
              <a:t>шкалою ВІЗР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/>
              <a:t>ураження</a:t>
            </a:r>
            <a:r>
              <a:rPr lang="ru-RU" i="1" dirty="0"/>
              <a:t>.</a:t>
            </a:r>
          </a:p>
          <a:p>
            <a:r>
              <a:rPr lang="ru-RU" i="1" dirty="0"/>
              <a:t>На </a:t>
            </a:r>
            <a:r>
              <a:rPr lang="ru-RU" i="1" dirty="0" err="1"/>
              <a:t>цих</a:t>
            </a:r>
            <a:r>
              <a:rPr lang="ru-RU" i="1" dirty="0"/>
              <a:t> же </a:t>
            </a:r>
            <a:r>
              <a:rPr lang="ru-RU" i="1" dirty="0" err="1"/>
              <a:t>рослинах</a:t>
            </a:r>
            <a:r>
              <a:rPr lang="ru-RU" i="1" dirty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</a:t>
            </a:r>
            <a:r>
              <a:rPr lang="ru-RU" i="1" dirty="0" err="1" smtClean="0"/>
              <a:t>пустоколосості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/>
              <a:t>білостебельності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9433800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Поширеність</a:t>
            </a:r>
            <a:r>
              <a:rPr lang="ru-RU" dirty="0"/>
              <a:t> хвороб,</a:t>
            </a:r>
          </a:p>
          <a:p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 хвороб </a:t>
            </a:r>
            <a:r>
              <a:rPr lang="ru-RU" dirty="0"/>
              <a:t>(%, </a:t>
            </a:r>
            <a:r>
              <a:rPr lang="ru-RU" dirty="0" err="1"/>
              <a:t>бали</a:t>
            </a:r>
            <a:r>
              <a:rPr lang="ru-RU" dirty="0"/>
              <a:t>).</a:t>
            </a:r>
          </a:p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білостебельних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пустоколосих</a:t>
            </a:r>
            <a:r>
              <a:rPr lang="ru-RU" dirty="0" smtClean="0"/>
              <a:t> </a:t>
            </a:r>
            <a:r>
              <a:rPr lang="ru-RU" dirty="0" err="1"/>
              <a:t>стебел</a:t>
            </a:r>
            <a:r>
              <a:rPr lang="ru-RU" dirty="0"/>
              <a:t> (%).</a:t>
            </a:r>
          </a:p>
          <a:p>
            <a:r>
              <a:rPr lang="ru-RU" dirty="0" err="1"/>
              <a:t>Втрати</a:t>
            </a:r>
            <a:r>
              <a:rPr lang="ru-RU" dirty="0"/>
              <a:t> урожаю </a:t>
            </a:r>
            <a:r>
              <a:rPr lang="ru-RU" dirty="0" smtClean="0"/>
              <a:t>(%)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err="1">
                <a:solidFill>
                  <a:srgbClr val="FF0000"/>
                </a:solidFill>
              </a:rPr>
              <a:t>середньому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 smtClean="0">
                <a:solidFill>
                  <a:srgbClr val="FF0000"/>
                </a:solidFill>
              </a:rPr>
              <a:t>кожний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відсоток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звичайної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кореневої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гнилі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ярої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пшениці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втрати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урожаю </a:t>
            </a:r>
            <a:r>
              <a:rPr lang="ru-RU" dirty="0" err="1" smtClean="0">
                <a:solidFill>
                  <a:srgbClr val="FF0000"/>
                </a:solidFill>
              </a:rPr>
              <a:t>становлять</a:t>
            </a:r>
            <a:r>
              <a:rPr lang="ru-RU" dirty="0" smtClean="0">
                <a:solidFill>
                  <a:srgbClr val="FF0000"/>
                </a:solidFill>
              </a:rPr>
              <a:t> 1,1—1,6</a:t>
            </a:r>
            <a:r>
              <a:rPr lang="ru-RU" dirty="0">
                <a:solidFill>
                  <a:srgbClr val="FF0000"/>
                </a:solidFill>
              </a:rPr>
              <a:t>%.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кожний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відсоток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септоріозу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озимої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пшениці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середні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втрати</a:t>
            </a:r>
            <a:r>
              <a:rPr lang="ru-RU" dirty="0">
                <a:solidFill>
                  <a:srgbClr val="FF0000"/>
                </a:solidFill>
              </a:rPr>
              <a:t> урожаю </a:t>
            </a:r>
            <a:r>
              <a:rPr lang="ru-RU" dirty="0" smtClean="0">
                <a:solidFill>
                  <a:srgbClr val="FF0000"/>
                </a:solidFill>
              </a:rPr>
              <a:t>— 0,49</a:t>
            </a:r>
            <a:r>
              <a:rPr lang="ru-RU" dirty="0">
                <a:solidFill>
                  <a:srgbClr val="FF0000"/>
                </a:solidFill>
              </a:rPr>
              <a:t>%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86183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Червень ІІІ </a:t>
            </a:r>
            <a:r>
              <a:rPr lang="ru-RU" sz="3000" dirty="0"/>
              <a:t>дек. </a:t>
            </a:r>
            <a:r>
              <a:rPr lang="ru-RU" sz="3000" dirty="0" smtClean="0"/>
              <a:t>— </a:t>
            </a:r>
            <a:r>
              <a:rPr lang="ru-RU" sz="3000" dirty="0" err="1" smtClean="0"/>
              <a:t>липень</a:t>
            </a:r>
            <a:r>
              <a:rPr lang="ru-RU" sz="3000" dirty="0" smtClean="0"/>
              <a:t> І </a:t>
            </a:r>
            <a:r>
              <a:rPr lang="ru-RU" sz="3000" dirty="0"/>
              <a:t>дек. (</a:t>
            </a:r>
            <a:r>
              <a:rPr lang="ru-RU" sz="3000" dirty="0" smtClean="0"/>
              <a:t>молочно </a:t>
            </a:r>
            <a:r>
              <a:rPr lang="ru-RU" sz="3000" dirty="0" err="1" smtClean="0"/>
              <a:t>воскова</a:t>
            </a:r>
            <a:r>
              <a:rPr lang="ru-RU" sz="3000" dirty="0" smtClean="0"/>
              <a:t> </a:t>
            </a:r>
            <a:r>
              <a:rPr lang="ru-RU" sz="3000" dirty="0" err="1" smtClean="0"/>
              <a:t>стиглість</a:t>
            </a:r>
            <a:r>
              <a:rPr lang="ru-RU" sz="3000" dirty="0" smtClean="0"/>
              <a:t>— </a:t>
            </a:r>
            <a:r>
              <a:rPr lang="ru-RU" sz="3000" dirty="0" err="1" smtClean="0"/>
              <a:t>воскова</a:t>
            </a:r>
            <a:r>
              <a:rPr lang="ru-RU" sz="3000" dirty="0" smtClean="0"/>
              <a:t> </a:t>
            </a:r>
            <a:r>
              <a:rPr lang="ru-RU" sz="3000" dirty="0" err="1" smtClean="0"/>
              <a:t>стиглість</a:t>
            </a:r>
            <a:r>
              <a:rPr lang="ru-RU" sz="3000" dirty="0" smtClean="0"/>
              <a:t> зерна</a:t>
            </a:r>
            <a:r>
              <a:rPr lang="ru-RU" sz="3000" dirty="0"/>
              <a:t>)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. </a:t>
            </a:r>
          </a:p>
          <a:p>
            <a:pPr marL="0" indent="0">
              <a:buNone/>
            </a:pPr>
            <a:r>
              <a:rPr lang="ru-RU" b="1" dirty="0" err="1" smtClean="0"/>
              <a:t>Обліки</a:t>
            </a:r>
            <a:r>
              <a:rPr lang="ru-RU" b="1" dirty="0" smtClean="0"/>
              <a:t> </a:t>
            </a:r>
            <a:r>
              <a:rPr lang="ru-RU" b="1" dirty="0" err="1" smtClean="0"/>
              <a:t>проводять</a:t>
            </a:r>
            <a:r>
              <a:rPr lang="ru-RU" b="1" dirty="0" smtClean="0"/>
              <a:t> для кожного </a:t>
            </a:r>
            <a:r>
              <a:rPr lang="ru-RU" b="1" dirty="0"/>
              <a:t>виду </a:t>
            </a:r>
            <a:r>
              <a:rPr lang="ru-RU" b="1" dirty="0" err="1" smtClean="0"/>
              <a:t>сажки</a:t>
            </a:r>
            <a:r>
              <a:rPr lang="ru-RU" b="1" dirty="0" smtClean="0"/>
              <a:t>, </a:t>
            </a:r>
            <a:r>
              <a:rPr lang="ru-RU" b="1" dirty="0" err="1" smtClean="0"/>
              <a:t>культури</a:t>
            </a:r>
            <a:r>
              <a:rPr lang="ru-RU" b="1" dirty="0" smtClean="0"/>
              <a:t> </a:t>
            </a:r>
            <a:r>
              <a:rPr lang="ru-RU" b="1" dirty="0"/>
              <a:t>і сорту </a:t>
            </a:r>
            <a:r>
              <a:rPr lang="ru-RU" b="1" dirty="0" err="1" smtClean="0"/>
              <a:t>окре</a:t>
            </a:r>
            <a:r>
              <a:rPr lang="ru-RU" b="1" dirty="0" err="1"/>
              <a:t>мо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найбільшого</a:t>
            </a:r>
            <a:r>
              <a:rPr lang="ru-RU" b="1" dirty="0" smtClean="0"/>
              <a:t> </a:t>
            </a:r>
            <a:r>
              <a:rPr lang="ru-RU" b="1" dirty="0" err="1" smtClean="0"/>
              <a:t>рівня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 err="1" smtClean="0"/>
              <a:t>плямистостями</a:t>
            </a:r>
            <a:r>
              <a:rPr lang="ru-RU" b="1" dirty="0"/>
              <a:t>, </a:t>
            </a:r>
            <a:r>
              <a:rPr lang="ru-RU" b="1" dirty="0" err="1"/>
              <a:t>кореневими</a:t>
            </a:r>
            <a:r>
              <a:rPr lang="ru-RU" b="1" dirty="0"/>
              <a:t> </a:t>
            </a:r>
            <a:r>
              <a:rPr lang="ru-RU" b="1" dirty="0" err="1" smtClean="0"/>
              <a:t>гнилями</a:t>
            </a:r>
            <a:r>
              <a:rPr lang="ru-RU" b="1" dirty="0"/>
              <a:t>, а </a:t>
            </a:r>
            <a:r>
              <a:rPr lang="ru-RU" b="1" dirty="0" err="1"/>
              <a:t>також</a:t>
            </a:r>
            <a:r>
              <a:rPr lang="ru-RU" b="1" dirty="0"/>
              <a:t>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хвороб колоса і </a:t>
            </a:r>
            <a:r>
              <a:rPr lang="ru-RU" b="1" dirty="0"/>
              <a:t>зерна перед </a:t>
            </a:r>
            <a:r>
              <a:rPr lang="ru-RU" b="1" dirty="0" err="1" smtClean="0"/>
              <a:t>збиранням</a:t>
            </a:r>
            <a:r>
              <a:rPr lang="ru-RU" b="1" dirty="0" smtClean="0"/>
              <a:t> урожаю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78704541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На полях до 200 га </a:t>
            </a:r>
            <a:r>
              <a:rPr lang="ru-RU" i="1" dirty="0" err="1" smtClean="0"/>
              <a:t>відбирають</a:t>
            </a:r>
            <a:r>
              <a:rPr lang="ru-RU" i="1" dirty="0" smtClean="0"/>
              <a:t> 100 </a:t>
            </a:r>
            <a:r>
              <a:rPr lang="ru-RU" i="1" dirty="0"/>
              <a:t>проб по 10—15 </a:t>
            </a:r>
            <a:r>
              <a:rPr lang="ru-RU" i="1" dirty="0" err="1"/>
              <a:t>стебел</a:t>
            </a:r>
            <a:r>
              <a:rPr lang="ru-RU" i="1" dirty="0"/>
              <a:t> </a:t>
            </a:r>
            <a:r>
              <a:rPr lang="ru-RU" i="1" dirty="0" err="1" smtClean="0"/>
              <a:t>підряд</a:t>
            </a:r>
            <a:r>
              <a:rPr lang="ru-RU" i="1" dirty="0" smtClean="0"/>
              <a:t> у </a:t>
            </a:r>
            <a:r>
              <a:rPr lang="ru-RU" i="1" dirty="0" err="1"/>
              <a:t>рівновіддалених</a:t>
            </a:r>
            <a:r>
              <a:rPr lang="ru-RU" i="1" dirty="0"/>
              <a:t>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 </a:t>
            </a:r>
            <a:r>
              <a:rPr lang="ru-RU" i="1" dirty="0"/>
              <a:t>для </a:t>
            </a:r>
            <a:r>
              <a:rPr lang="ru-RU" i="1" dirty="0" err="1"/>
              <a:t>обліку</a:t>
            </a:r>
            <a:r>
              <a:rPr lang="ru-RU" i="1" dirty="0"/>
              <a:t> </a:t>
            </a:r>
            <a:r>
              <a:rPr lang="ru-RU" i="1" dirty="0" err="1"/>
              <a:t>твердої</a:t>
            </a:r>
            <a:r>
              <a:rPr lang="ru-RU" i="1" dirty="0"/>
              <a:t>, </a:t>
            </a:r>
            <a:r>
              <a:rPr lang="ru-RU" i="1" dirty="0" err="1" smtClean="0"/>
              <a:t>летючої</a:t>
            </a:r>
            <a:r>
              <a:rPr lang="ru-RU" i="1" dirty="0" smtClean="0"/>
              <a:t> та </a:t>
            </a:r>
            <a:r>
              <a:rPr lang="ru-RU" i="1" dirty="0" err="1"/>
              <a:t>інших</a:t>
            </a:r>
            <a:r>
              <a:rPr lang="ru-RU" i="1" dirty="0"/>
              <a:t> </a:t>
            </a:r>
            <a:r>
              <a:rPr lang="ru-RU" i="1" dirty="0" err="1"/>
              <a:t>видів</a:t>
            </a:r>
            <a:r>
              <a:rPr lang="ru-RU" i="1" dirty="0"/>
              <a:t> </a:t>
            </a:r>
            <a:r>
              <a:rPr lang="ru-RU" i="1" dirty="0" err="1"/>
              <a:t>сажки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smtClean="0"/>
              <a:t>На </a:t>
            </a:r>
            <a:r>
              <a:rPr lang="ru-RU" i="1" dirty="0" err="1" smtClean="0"/>
              <a:t>рядових</a:t>
            </a:r>
            <a:r>
              <a:rPr lang="ru-RU" i="1" dirty="0" smtClean="0"/>
              <a:t> </a:t>
            </a:r>
            <a:r>
              <a:rPr lang="ru-RU" i="1" dirty="0" err="1" smtClean="0"/>
              <a:t>посівах</a:t>
            </a:r>
            <a:r>
              <a:rPr lang="ru-RU" i="1" dirty="0" smtClean="0"/>
              <a:t>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/>
              <a:t>стебел</a:t>
            </a:r>
            <a:r>
              <a:rPr lang="ru-RU" i="1" dirty="0"/>
              <a:t> </a:t>
            </a:r>
            <a:r>
              <a:rPr lang="ru-RU" i="1" dirty="0" smtClean="0"/>
              <a:t>в пробах </a:t>
            </a:r>
            <a:r>
              <a:rPr lang="ru-RU" i="1" dirty="0" err="1"/>
              <a:t>може</a:t>
            </a:r>
            <a:r>
              <a:rPr lang="ru-RU" i="1" dirty="0"/>
              <a:t> бути </a:t>
            </a:r>
            <a:r>
              <a:rPr lang="ru-RU" i="1" dirty="0" err="1"/>
              <a:t>зменшена</a:t>
            </a:r>
            <a:r>
              <a:rPr lang="ru-RU" i="1" dirty="0"/>
              <a:t> </a:t>
            </a:r>
            <a:r>
              <a:rPr lang="ru-RU" i="1" dirty="0" smtClean="0"/>
              <a:t>у два </a:t>
            </a:r>
            <a:r>
              <a:rPr lang="ru-RU" i="1" dirty="0"/>
              <a:t>рази.</a:t>
            </a:r>
          </a:p>
          <a:p>
            <a:r>
              <a:rPr lang="ru-RU" i="1" dirty="0" err="1"/>
              <a:t>Ураженість</a:t>
            </a:r>
            <a:r>
              <a:rPr lang="ru-RU" i="1" dirty="0"/>
              <a:t>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err="1" smtClean="0"/>
              <a:t>стебловою</a:t>
            </a:r>
            <a:r>
              <a:rPr lang="ru-RU" i="1" dirty="0" smtClean="0"/>
              <a:t> </a:t>
            </a:r>
            <a:r>
              <a:rPr lang="ru-RU" i="1" dirty="0" err="1" smtClean="0"/>
              <a:t>іржею</a:t>
            </a:r>
            <a:r>
              <a:rPr lang="ru-RU" i="1" dirty="0" smtClean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err="1"/>
              <a:t>під</a:t>
            </a:r>
            <a:r>
              <a:rPr lang="ru-RU" i="1" dirty="0"/>
              <a:t> час </a:t>
            </a:r>
            <a:r>
              <a:rPr lang="ru-RU" i="1" dirty="0" err="1" smtClean="0"/>
              <a:t>апробації</a:t>
            </a:r>
            <a:r>
              <a:rPr lang="ru-RU" i="1" dirty="0" smtClean="0"/>
              <a:t> за </a:t>
            </a:r>
            <a:r>
              <a:rPr lang="ru-RU" i="1" dirty="0"/>
              <a:t>шкалою </a:t>
            </a:r>
            <a:r>
              <a:rPr lang="ru-RU" i="1" dirty="0" err="1"/>
              <a:t>Русакова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72430928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Середньовиважені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сажкою</a:t>
            </a:r>
            <a:r>
              <a:rPr lang="ru-RU" dirty="0" smtClean="0"/>
              <a:t> (%).</a:t>
            </a:r>
            <a:endParaRPr lang="ru-RU" dirty="0"/>
          </a:p>
          <a:p>
            <a:r>
              <a:rPr lang="ru-RU" dirty="0" err="1"/>
              <a:t>Поширеність</a:t>
            </a:r>
            <a:r>
              <a:rPr lang="ru-RU" dirty="0"/>
              <a:t> і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плямистостей</a:t>
            </a:r>
            <a:r>
              <a:rPr lang="ru-RU" dirty="0" smtClean="0"/>
              <a:t> (%).</a:t>
            </a:r>
            <a:endParaRPr lang="ru-RU" dirty="0"/>
          </a:p>
          <a:p>
            <a:r>
              <a:rPr lang="ru-RU" dirty="0" err="1"/>
              <a:t>Втрати</a:t>
            </a:r>
            <a:r>
              <a:rPr lang="ru-RU" dirty="0"/>
              <a:t> урожаю </a:t>
            </a:r>
            <a:r>
              <a:rPr lang="ru-RU" dirty="0" err="1" smtClean="0"/>
              <a:t>від</a:t>
            </a:r>
            <a:r>
              <a:rPr lang="ru-RU" dirty="0" smtClean="0"/>
              <a:t> хвороб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>
                <a:solidFill>
                  <a:srgbClr val="FF0000"/>
                </a:solidFill>
              </a:rPr>
              <a:t>Втрати</a:t>
            </a:r>
            <a:r>
              <a:rPr lang="ru-RU" dirty="0">
                <a:solidFill>
                  <a:srgbClr val="FF0000"/>
                </a:solidFill>
              </a:rPr>
              <a:t> урожаю зерна </a:t>
            </a:r>
            <a:r>
              <a:rPr lang="ru-RU" dirty="0" err="1" smtClean="0">
                <a:solidFill>
                  <a:srgbClr val="FF0000"/>
                </a:solidFill>
              </a:rPr>
              <a:t>розраховують</a:t>
            </a:r>
            <a:r>
              <a:rPr lang="ru-RU" dirty="0" smtClean="0">
                <a:solidFill>
                  <a:srgbClr val="FF0000"/>
                </a:solidFill>
              </a:rPr>
              <a:t> для </a:t>
            </a:r>
            <a:r>
              <a:rPr lang="ru-RU" dirty="0" err="1">
                <a:solidFill>
                  <a:srgbClr val="FF0000"/>
                </a:solidFill>
              </a:rPr>
              <a:t>кожної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хвороби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окремо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відповідними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формулами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довідковими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таблицями</a:t>
            </a:r>
            <a:r>
              <a:rPr lang="ru-RU" dirty="0">
                <a:solidFill>
                  <a:srgbClr val="FF0000"/>
                </a:solidFill>
              </a:rPr>
              <a:t>, шкалами.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>
                <a:solidFill>
                  <a:srgbClr val="FF0000"/>
                </a:solidFill>
              </a:rPr>
              <a:t>Розвиток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стеблової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іржі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залежить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наявності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поблизу</a:t>
            </a:r>
            <a:r>
              <a:rPr lang="ru-RU" dirty="0" smtClean="0">
                <a:solidFill>
                  <a:srgbClr val="FF0000"/>
                </a:solidFill>
              </a:rPr>
              <a:t> барбарису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кількості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інфекційного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матеріалу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відповідну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фенофазу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культури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та </a:t>
            </a:r>
            <a:r>
              <a:rPr lang="ru-RU" dirty="0" err="1" smtClean="0">
                <a:solidFill>
                  <a:srgbClr val="FF0000"/>
                </a:solidFill>
              </a:rPr>
              <a:t>гідротермічних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умов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5215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Липень </a:t>
            </a:r>
            <a:r>
              <a:rPr lang="en-US" dirty="0" smtClean="0"/>
              <a:t>II—III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 smtClean="0"/>
              <a:t>збирання</a:t>
            </a:r>
            <a:r>
              <a:rPr lang="ru-RU" dirty="0" smtClean="0"/>
              <a:t> урожаю —   </a:t>
            </a:r>
            <a:r>
              <a:rPr lang="ru-RU" dirty="0" err="1" smtClean="0"/>
              <a:t>післязбиральний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зерна </a:t>
            </a:r>
            <a:r>
              <a:rPr lang="ru-RU" dirty="0" err="1"/>
              <a:t>фузаріозом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чорним</a:t>
            </a:r>
            <a:r>
              <a:rPr lang="ru-RU" dirty="0" smtClean="0"/>
              <a:t> </a:t>
            </a:r>
            <a:r>
              <a:rPr lang="ru-RU" dirty="0" err="1"/>
              <a:t>зародком</a:t>
            </a:r>
            <a:r>
              <a:rPr lang="ru-RU" dirty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придатності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 smtClean="0"/>
              <a:t>використання</a:t>
            </a:r>
            <a:r>
              <a:rPr lang="ru-RU" dirty="0" smtClean="0"/>
              <a:t> на </a:t>
            </a:r>
            <a:r>
              <a:rPr lang="ru-RU" dirty="0" err="1" smtClean="0"/>
              <a:t>насіннєві</a:t>
            </a:r>
            <a:r>
              <a:rPr lang="ru-RU" dirty="0" smtClean="0"/>
              <a:t> та </a:t>
            </a:r>
            <a:r>
              <a:rPr lang="ru-RU" dirty="0" err="1"/>
              <a:t>продовольчі</a:t>
            </a:r>
            <a:r>
              <a:rPr lang="ru-RU" dirty="0"/>
              <a:t> </a:t>
            </a:r>
            <a:r>
              <a:rPr lang="ru-RU" dirty="0" err="1"/>
              <a:t>цілі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Вміст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мітоксину</a:t>
            </a:r>
            <a:r>
              <a:rPr lang="ru-RU" dirty="0" smtClean="0">
                <a:solidFill>
                  <a:srgbClr val="FF0000"/>
                </a:solidFill>
              </a:rPr>
              <a:t> не повинен  </a:t>
            </a:r>
            <a:r>
              <a:rPr lang="ru-RU" dirty="0" err="1" smtClean="0">
                <a:solidFill>
                  <a:srgbClr val="FF0000"/>
                </a:solidFill>
              </a:rPr>
              <a:t>перевищувати</a:t>
            </a:r>
            <a:r>
              <a:rPr lang="ru-RU" dirty="0" smtClean="0">
                <a:solidFill>
                  <a:srgbClr val="FF0000"/>
                </a:solidFill>
              </a:rPr>
              <a:t> 0,5—2 </a:t>
            </a:r>
            <a:r>
              <a:rPr lang="ru-RU" dirty="0">
                <a:solidFill>
                  <a:srgbClr val="FF0000"/>
                </a:solidFill>
              </a:rPr>
              <a:t>мг на 1 кг зерна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69813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err="1"/>
              <a:t>партії</a:t>
            </a:r>
            <a:r>
              <a:rPr lang="ru-RU" i="1" dirty="0"/>
              <a:t> зерна </a:t>
            </a:r>
            <a:r>
              <a:rPr lang="ru-RU" i="1" dirty="0" err="1"/>
              <a:t>беруть</a:t>
            </a:r>
            <a:r>
              <a:rPr lang="ru-RU" i="1" dirty="0"/>
              <a:t> </a:t>
            </a:r>
            <a:r>
              <a:rPr lang="ru-RU" i="1" dirty="0" err="1" smtClean="0"/>
              <a:t>середню</a:t>
            </a:r>
            <a:r>
              <a:rPr lang="ru-RU" i="1" dirty="0" smtClean="0"/>
              <a:t> пробу </a:t>
            </a:r>
            <a:r>
              <a:rPr lang="ru-RU" i="1" dirty="0"/>
              <a:t>2 кг, з </a:t>
            </a:r>
            <a:r>
              <a:rPr lang="ru-RU" i="1" dirty="0" err="1"/>
              <a:t>якої</a:t>
            </a:r>
            <a:r>
              <a:rPr lang="ru-RU" i="1" dirty="0"/>
              <a:t> </a:t>
            </a:r>
            <a:r>
              <a:rPr lang="ru-RU" i="1" dirty="0" err="1"/>
              <a:t>відбирають</a:t>
            </a:r>
            <a:r>
              <a:rPr lang="ru-RU" i="1" dirty="0"/>
              <a:t> </a:t>
            </a:r>
            <a:r>
              <a:rPr lang="ru-RU" i="1" dirty="0" smtClean="0"/>
              <a:t>2 </a:t>
            </a:r>
            <a:r>
              <a:rPr lang="ru-RU" i="1" dirty="0" err="1" smtClean="0"/>
              <a:t>наважки</a:t>
            </a:r>
            <a:r>
              <a:rPr lang="ru-RU" i="1" dirty="0" smtClean="0"/>
              <a:t> </a:t>
            </a:r>
            <a:r>
              <a:rPr lang="ru-RU" i="1" dirty="0"/>
              <a:t>по 50 г. </a:t>
            </a:r>
            <a:endParaRPr lang="ru-RU" i="1" dirty="0" smtClean="0"/>
          </a:p>
          <a:p>
            <a:r>
              <a:rPr lang="ru-RU" i="1" dirty="0" err="1" smtClean="0"/>
              <a:t>Зернівки</a:t>
            </a:r>
            <a:r>
              <a:rPr lang="ru-RU" i="1" dirty="0" smtClean="0"/>
              <a:t> </a:t>
            </a:r>
            <a:r>
              <a:rPr lang="ru-RU" i="1" dirty="0" err="1" smtClean="0"/>
              <a:t>візуально</a:t>
            </a:r>
            <a:r>
              <a:rPr lang="ru-RU" i="1" dirty="0" smtClean="0"/>
              <a:t> </a:t>
            </a:r>
            <a:r>
              <a:rPr lang="ru-RU" i="1" dirty="0" err="1" smtClean="0"/>
              <a:t>аналізують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відбирають</a:t>
            </a:r>
            <a:r>
              <a:rPr lang="ru-RU" i="1" dirty="0" smtClean="0"/>
              <a:t> </a:t>
            </a:r>
            <a:r>
              <a:rPr lang="ru-RU" i="1" dirty="0" err="1" smtClean="0"/>
              <a:t>уражені</a:t>
            </a:r>
            <a:r>
              <a:rPr lang="ru-RU" i="1" dirty="0" smtClean="0"/>
              <a:t> </a:t>
            </a:r>
            <a:r>
              <a:rPr lang="ru-RU" i="1" dirty="0"/>
              <a:t>зерна. </a:t>
            </a:r>
            <a:endParaRPr lang="ru-RU" i="1" dirty="0" smtClean="0"/>
          </a:p>
          <a:p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масу</a:t>
            </a:r>
            <a:endParaRPr lang="ru-RU" i="1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4560084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</a:t>
            </a:r>
            <a:r>
              <a:rPr lang="ru-RU" dirty="0" err="1"/>
              <a:t>даними</a:t>
            </a:r>
            <a:r>
              <a:rPr lang="ru-RU" dirty="0"/>
              <a:t> хворобами зерна (%, ц/га). </a:t>
            </a:r>
          </a:p>
          <a:p>
            <a:r>
              <a:rPr lang="ru-RU" dirty="0" err="1"/>
              <a:t>Доцільність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зерна для </a:t>
            </a:r>
            <a:r>
              <a:rPr lang="ru-RU" dirty="0" err="1"/>
              <a:t>посівних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продовольчих</a:t>
            </a:r>
            <a:r>
              <a:rPr lang="ru-RU" dirty="0"/>
              <a:t> </a:t>
            </a:r>
            <a:r>
              <a:rPr lang="ru-RU" dirty="0" err="1"/>
              <a:t>цілей</a:t>
            </a:r>
            <a:endParaRPr lang="ru-RU" dirty="0"/>
          </a:p>
          <a:p>
            <a:pPr marL="0" indent="0">
              <a:buNone/>
            </a:pPr>
            <a:r>
              <a:rPr lang="ru-RU" i="1" dirty="0" err="1">
                <a:solidFill>
                  <a:srgbClr val="FF0000"/>
                </a:solidFill>
              </a:rPr>
              <a:t>Значному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ураженню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зерна хворобами </a:t>
            </a:r>
            <a:r>
              <a:rPr lang="ru-RU" i="1" dirty="0" err="1">
                <a:solidFill>
                  <a:srgbClr val="FF0000"/>
                </a:solidFill>
              </a:rPr>
              <a:t>сприяє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дощова</a:t>
            </a:r>
            <a:r>
              <a:rPr lang="ru-RU" i="1" dirty="0" smtClean="0">
                <a:solidFill>
                  <a:srgbClr val="FF0000"/>
                </a:solidFill>
              </a:rPr>
              <a:t> погода </a:t>
            </a:r>
            <a:r>
              <a:rPr lang="ru-RU" i="1" dirty="0" err="1">
                <a:solidFill>
                  <a:srgbClr val="FF0000"/>
                </a:solidFill>
              </a:rPr>
              <a:t>під</a:t>
            </a:r>
            <a:r>
              <a:rPr lang="ru-RU" i="1" dirty="0">
                <a:solidFill>
                  <a:srgbClr val="FF0000"/>
                </a:solidFill>
              </a:rPr>
              <a:t> час </a:t>
            </a:r>
            <a:r>
              <a:rPr lang="ru-RU" i="1" dirty="0" err="1" smtClean="0">
                <a:solidFill>
                  <a:srgbClr val="FF0000"/>
                </a:solidFill>
              </a:rPr>
              <a:t>дозрівання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зернових</a:t>
            </a:r>
            <a:r>
              <a:rPr lang="ru-RU" i="1" dirty="0">
                <a:solidFill>
                  <a:srgbClr val="FF0000"/>
                </a:solidFill>
              </a:rPr>
              <a:t>. Особливо 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небезпечним</a:t>
            </a:r>
            <a:r>
              <a:rPr lang="ru-RU" i="1" dirty="0" smtClean="0">
                <a:solidFill>
                  <a:srgbClr val="FF0000"/>
                </a:solidFill>
              </a:rPr>
              <a:t> є </a:t>
            </a:r>
            <a:r>
              <a:rPr lang="ru-RU" i="1" dirty="0" err="1">
                <a:solidFill>
                  <a:srgbClr val="FF0000"/>
                </a:solidFill>
              </a:rPr>
              <a:t>перебування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рослин</a:t>
            </a:r>
            <a:r>
              <a:rPr lang="ru-RU" i="1" dirty="0" smtClean="0">
                <a:solidFill>
                  <a:srgbClr val="FF0000"/>
                </a:solidFill>
              </a:rPr>
              <a:t> у </a:t>
            </a:r>
            <a:r>
              <a:rPr lang="ru-RU" i="1" dirty="0" err="1">
                <a:solidFill>
                  <a:srgbClr val="FF0000"/>
                </a:solidFill>
              </a:rPr>
              <a:t>вологому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стані</a:t>
            </a:r>
            <a:r>
              <a:rPr lang="ru-RU" i="1" dirty="0">
                <a:solidFill>
                  <a:srgbClr val="FF0000"/>
                </a:solidFill>
              </a:rPr>
              <a:t> у </a:t>
            </a:r>
            <a:r>
              <a:rPr lang="ru-RU" i="1" dirty="0" smtClean="0">
                <a:solidFill>
                  <a:srgbClr val="FF0000"/>
                </a:solidFill>
              </a:rPr>
              <a:t>валках </a:t>
            </a:r>
            <a:r>
              <a:rPr lang="ru-RU" i="1" dirty="0" err="1" smtClean="0">
                <a:solidFill>
                  <a:srgbClr val="FF0000"/>
                </a:solidFill>
              </a:rPr>
              <a:t>або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якщо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вологість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зерна в </a:t>
            </a:r>
            <a:r>
              <a:rPr lang="ru-RU" i="1" dirty="0">
                <a:solidFill>
                  <a:srgbClr val="FF0000"/>
                </a:solidFill>
              </a:rPr>
              <a:t>буртах </a:t>
            </a:r>
            <a:r>
              <a:rPr lang="ru-RU" i="1" dirty="0" err="1">
                <a:solidFill>
                  <a:srgbClr val="FF0000"/>
                </a:solidFill>
              </a:rPr>
              <a:t>вища</a:t>
            </a:r>
            <a:r>
              <a:rPr lang="ru-RU" i="1" dirty="0">
                <a:solidFill>
                  <a:srgbClr val="FF0000"/>
                </a:solidFill>
              </a:rPr>
              <a:t> 18%.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623123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3. </a:t>
            </a:r>
            <a:r>
              <a:rPr lang="ru-RU" b="1" i="1" dirty="0" err="1" smtClean="0"/>
              <a:t>Моніторинг</a:t>
            </a:r>
            <a:r>
              <a:rPr lang="ru-RU" b="1" i="1" dirty="0" smtClean="0"/>
              <a:t> </a:t>
            </a:r>
            <a:r>
              <a:rPr lang="ru-RU" b="1" i="1" dirty="0" err="1"/>
              <a:t>шкідників</a:t>
            </a:r>
            <a:r>
              <a:rPr lang="ru-RU" b="1" i="1" dirty="0"/>
              <a:t> і хвороб </a:t>
            </a:r>
            <a:r>
              <a:rPr lang="ru-RU" b="1" i="1" dirty="0" err="1"/>
              <a:t>кукурудзи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46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дата </a:t>
            </a:r>
            <a:r>
              <a:rPr lang="ru-RU" dirty="0"/>
              <a:t>початку і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;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початок </a:t>
            </a:r>
            <a:r>
              <a:rPr lang="ru-RU" dirty="0"/>
              <a:t>і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відродження</a:t>
            </a:r>
            <a:r>
              <a:rPr lang="ru-RU" dirty="0" smtClean="0"/>
              <a:t> личинок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щільність</a:t>
            </a:r>
            <a:r>
              <a:rPr lang="ru-RU" dirty="0" smtClean="0"/>
              <a:t> кладок </a:t>
            </a:r>
            <a:r>
              <a:rPr lang="ru-RU" dirty="0"/>
              <a:t>на 1 м2, </a:t>
            </a: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паразитами (%)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ГТК </a:t>
            </a:r>
            <a:r>
              <a:rPr lang="ru-RU" dirty="0" err="1">
                <a:solidFill>
                  <a:srgbClr val="FF0000"/>
                </a:solidFill>
              </a:rPr>
              <a:t>травня</a:t>
            </a:r>
            <a:r>
              <a:rPr lang="ru-RU" dirty="0"/>
              <a:t>: </a:t>
            </a:r>
            <a:r>
              <a:rPr lang="ru-RU" dirty="0" smtClean="0"/>
              <a:t> </a:t>
            </a:r>
          </a:p>
          <a:p>
            <a:r>
              <a:rPr lang="ru-RU" dirty="0" smtClean="0"/>
              <a:t>0,2—0,7 — </a:t>
            </a:r>
            <a:r>
              <a:rPr lang="ru-RU" dirty="0" err="1" smtClean="0"/>
              <a:t>сприятливі</a:t>
            </a:r>
            <a:r>
              <a:rPr lang="ru-RU" dirty="0" smtClean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клопів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0,8—1,0 — </a:t>
            </a:r>
            <a:r>
              <a:rPr lang="ru-RU" dirty="0" err="1" smtClean="0"/>
              <a:t>нейтральні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1,1</a:t>
            </a:r>
            <a:r>
              <a:rPr lang="ru-RU" dirty="0"/>
              <a:t>— 1,3 і &lt;</a:t>
            </a:r>
            <a:r>
              <a:rPr lang="ru-RU" dirty="0" smtClean="0"/>
              <a:t>0,2 — </a:t>
            </a:r>
            <a:r>
              <a:rPr lang="ru-RU" dirty="0" err="1"/>
              <a:t>помірно</a:t>
            </a:r>
            <a:r>
              <a:rPr lang="ru-RU" dirty="0"/>
              <a:t> </a:t>
            </a:r>
            <a:r>
              <a:rPr lang="ru-RU" dirty="0" err="1"/>
              <a:t>несприятливі</a:t>
            </a:r>
            <a:r>
              <a:rPr lang="ru-RU" dirty="0"/>
              <a:t>;</a:t>
            </a:r>
          </a:p>
          <a:p>
            <a:r>
              <a:rPr lang="ru-RU" dirty="0"/>
              <a:t>1,4— 1,6 — </a:t>
            </a:r>
            <a:r>
              <a:rPr lang="ru-RU" dirty="0" err="1"/>
              <a:t>несприятливі</a:t>
            </a:r>
            <a:r>
              <a:rPr lang="ru-RU" dirty="0"/>
              <a:t>;</a:t>
            </a:r>
          </a:p>
          <a:p>
            <a:r>
              <a:rPr lang="ru-RU" dirty="0" smtClean="0"/>
              <a:t>&gt;1,7 </a:t>
            </a:r>
            <a:r>
              <a:rPr lang="ru-RU" dirty="0"/>
              <a:t>—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несприятливі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926390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Вересень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дротяників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несправжніх</a:t>
            </a:r>
            <a:r>
              <a:rPr lang="ru-RU" b="1" dirty="0" smtClean="0"/>
              <a:t> </a:t>
            </a:r>
            <a:r>
              <a:rPr lang="ru-RU" b="1" dirty="0" err="1" smtClean="0"/>
              <a:t>дротяників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smtClean="0"/>
              <a:t>полях </a:t>
            </a:r>
            <a:r>
              <a:rPr lang="ru-RU" b="1" dirty="0" err="1" smtClean="0"/>
              <a:t>під</a:t>
            </a:r>
            <a:r>
              <a:rPr lang="ru-RU" b="1" dirty="0" smtClean="0"/>
              <a:t> </a:t>
            </a:r>
            <a:r>
              <a:rPr lang="ru-RU" b="1" dirty="0" err="1"/>
              <a:t>кукурудзу</a:t>
            </a:r>
            <a:r>
              <a:rPr lang="ru-RU" b="1" dirty="0"/>
              <a:t>.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з </a:t>
            </a:r>
            <a:r>
              <a:rPr lang="ru-RU" b="1" dirty="0" err="1" smtClean="0"/>
              <a:t>щільністю</a:t>
            </a:r>
            <a:r>
              <a:rPr lang="ru-RU" b="1" dirty="0" smtClean="0"/>
              <a:t> 5—10 </a:t>
            </a:r>
            <a:r>
              <a:rPr lang="ru-RU" b="1" dirty="0" err="1" smtClean="0"/>
              <a:t>екз</a:t>
            </a:r>
            <a:r>
              <a:rPr lang="ru-RU" b="1" dirty="0" smtClean="0"/>
              <a:t>/м2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84983"/>
            <a:ext cx="4176464" cy="319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855367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 err="1"/>
              <a:t>Грунтові</a:t>
            </a:r>
            <a:r>
              <a:rPr lang="ru-RU" i="1" dirty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. На </a:t>
            </a:r>
            <a:r>
              <a:rPr lang="ru-RU" i="1" dirty="0" err="1"/>
              <a:t>полі</a:t>
            </a:r>
            <a:r>
              <a:rPr lang="ru-RU" i="1" dirty="0"/>
              <a:t> </a:t>
            </a:r>
            <a:r>
              <a:rPr lang="ru-RU" i="1" dirty="0" smtClean="0"/>
              <a:t>— 8-16 </a:t>
            </a:r>
            <a:r>
              <a:rPr lang="ru-RU" i="1" dirty="0"/>
              <a:t>проб </a:t>
            </a:r>
            <a:r>
              <a:rPr lang="ru-RU" i="1" dirty="0" err="1"/>
              <a:t>розміром</a:t>
            </a:r>
            <a:r>
              <a:rPr lang="ru-RU" i="1" dirty="0"/>
              <a:t> </a:t>
            </a:r>
            <a:r>
              <a:rPr lang="ru-RU" i="1" dirty="0" smtClean="0"/>
              <a:t>50x50x30 см </a:t>
            </a:r>
            <a:r>
              <a:rPr lang="ru-RU" i="1" dirty="0"/>
              <a:t>до </a:t>
            </a:r>
            <a:r>
              <a:rPr lang="ru-RU" i="1" dirty="0" err="1"/>
              <a:t>міграції</a:t>
            </a:r>
            <a:r>
              <a:rPr lang="ru-RU" i="1" dirty="0"/>
              <a:t> личинок у </a:t>
            </a:r>
            <a:r>
              <a:rPr lang="ru-RU" i="1" dirty="0" err="1" smtClean="0"/>
              <a:t>нижні</a:t>
            </a:r>
            <a:r>
              <a:rPr lang="ru-RU" i="1" dirty="0" smtClean="0"/>
              <a:t> шари грунту</a:t>
            </a:r>
          </a:p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середня</a:t>
            </a:r>
            <a:r>
              <a:rPr lang="ru-RU" dirty="0"/>
              <a:t> та </a:t>
            </a:r>
            <a:r>
              <a:rPr lang="ru-RU" dirty="0" smtClean="0"/>
              <a:t>максимальна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./м2).</a:t>
            </a:r>
          </a:p>
          <a:p>
            <a:r>
              <a:rPr lang="ru-RU" dirty="0" err="1"/>
              <a:t>Видовий</a:t>
            </a:r>
            <a:r>
              <a:rPr lang="ru-RU" dirty="0"/>
              <a:t> та </a:t>
            </a:r>
            <a:r>
              <a:rPr lang="ru-RU" dirty="0" err="1" smtClean="0"/>
              <a:t>віковий</a:t>
            </a:r>
            <a:r>
              <a:rPr lang="ru-RU" dirty="0" smtClean="0"/>
              <a:t> склад личинок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шкодочинність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дротяників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впливає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кількість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решток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 smtClean="0">
                <a:solidFill>
                  <a:srgbClr val="FF0000"/>
                </a:solidFill>
              </a:rPr>
              <a:t>полі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вологість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ґрунту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77820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Жовтень</a:t>
            </a:r>
            <a:r>
              <a:rPr lang="ru-RU" dirty="0" smtClean="0"/>
              <a:t> (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smtClean="0"/>
              <a:t>запасу </a:t>
            </a:r>
            <a:r>
              <a:rPr lang="ru-RU" b="1" dirty="0" err="1" smtClean="0"/>
              <a:t>зимуючих</a:t>
            </a:r>
            <a:r>
              <a:rPr lang="ru-RU" b="1" dirty="0" smtClean="0"/>
              <a:t> </a:t>
            </a:r>
            <a:r>
              <a:rPr lang="ru-RU" b="1" dirty="0" err="1" smtClean="0"/>
              <a:t>гусениць</a:t>
            </a:r>
            <a:r>
              <a:rPr lang="ru-RU" b="1" dirty="0" smtClean="0"/>
              <a:t> </a:t>
            </a:r>
            <a:r>
              <a:rPr lang="ru-RU" b="1" dirty="0" err="1" smtClean="0"/>
              <a:t>кукурудзяного</a:t>
            </a:r>
            <a:r>
              <a:rPr lang="ru-RU" b="1" dirty="0" smtClean="0"/>
              <a:t> </a:t>
            </a:r>
            <a:r>
              <a:rPr lang="ru-RU" b="1" dirty="0" err="1" smtClean="0"/>
              <a:t>метелика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/>
              <a:t>рослинних</a:t>
            </a:r>
            <a:r>
              <a:rPr lang="ru-RU" i="1" dirty="0"/>
              <a:t> </a:t>
            </a:r>
            <a:r>
              <a:rPr lang="ru-RU" i="1" dirty="0" err="1"/>
              <a:t>решток</a:t>
            </a:r>
            <a:r>
              <a:rPr lang="ru-RU" i="1" dirty="0"/>
              <a:t> (</a:t>
            </a:r>
            <a:r>
              <a:rPr lang="ru-RU" i="1" dirty="0" err="1" smtClean="0"/>
              <a:t>стебел</a:t>
            </a:r>
            <a:r>
              <a:rPr lang="ru-RU" i="1" dirty="0" smtClean="0"/>
              <a:t>, </a:t>
            </a:r>
            <a:r>
              <a:rPr lang="ru-RU" i="1" dirty="0" err="1" smtClean="0"/>
              <a:t>качанів</a:t>
            </a:r>
            <a:r>
              <a:rPr lang="ru-RU" i="1" dirty="0"/>
              <a:t>) по 5 шт. у 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</a:t>
            </a:r>
          </a:p>
          <a:p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err="1" smtClean="0"/>
              <a:t>решток</a:t>
            </a:r>
            <a:r>
              <a:rPr lang="ru-RU" dirty="0" smtClean="0"/>
              <a:t> </a:t>
            </a:r>
            <a:r>
              <a:rPr lang="ru-RU" dirty="0" err="1" smtClean="0"/>
              <a:t>гусеницями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(%);</a:t>
            </a:r>
          </a:p>
          <a:p>
            <a:r>
              <a:rPr lang="ru-RU" dirty="0" err="1" smtClean="0"/>
              <a:t>Відносне</a:t>
            </a:r>
            <a:r>
              <a:rPr lang="ru-RU" dirty="0" smtClean="0"/>
              <a:t> число </a:t>
            </a:r>
            <a:r>
              <a:rPr lang="ru-RU" dirty="0" err="1"/>
              <a:t>гусениць</a:t>
            </a:r>
            <a:r>
              <a:rPr lang="ru-RU" dirty="0"/>
              <a:t>, </a:t>
            </a:r>
            <a:r>
              <a:rPr lang="ru-RU" dirty="0" smtClean="0"/>
              <a:t>К3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Гідротермічний</a:t>
            </a:r>
            <a:r>
              <a:rPr lang="ru-RU" dirty="0">
                <a:solidFill>
                  <a:srgbClr val="FF0000"/>
                </a:solidFill>
              </a:rPr>
              <a:t> режим </a:t>
            </a:r>
            <a:r>
              <a:rPr lang="ru-RU" dirty="0" err="1" smtClean="0">
                <a:solidFill>
                  <a:srgbClr val="FF0000"/>
                </a:solidFill>
              </a:rPr>
              <a:t>літа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якість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та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ефективність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агротехнічних</a:t>
            </a:r>
            <a:r>
              <a:rPr lang="ru-RU" dirty="0" smtClean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інших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заходів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57222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Жовтень</a:t>
            </a:r>
            <a:r>
              <a:rPr lang="ru-RU" dirty="0" smtClean="0"/>
              <a:t> (на </a:t>
            </a:r>
            <a:r>
              <a:rPr lang="ru-RU" dirty="0"/>
              <a:t>току)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 smtClean="0"/>
              <a:t>качанів</a:t>
            </a:r>
            <a:r>
              <a:rPr lang="ru-RU" b="1" dirty="0" smtClean="0"/>
              <a:t> для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/>
              <a:t>ураження</a:t>
            </a:r>
            <a:r>
              <a:rPr lang="ru-RU" b="1" dirty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хворобами </a:t>
            </a:r>
            <a:r>
              <a:rPr lang="ru-RU" b="1" dirty="0"/>
              <a:t>(</a:t>
            </a:r>
            <a:r>
              <a:rPr lang="ru-RU" b="1" dirty="0" err="1" smtClean="0"/>
              <a:t>пеніциплум</a:t>
            </a:r>
            <a:r>
              <a:rPr lang="ru-RU" b="1" dirty="0"/>
              <a:t>, </a:t>
            </a:r>
            <a:r>
              <a:rPr lang="ru-RU" b="1" dirty="0" err="1" smtClean="0"/>
              <a:t>аспергілус</a:t>
            </a:r>
            <a:r>
              <a:rPr lang="ru-RU" b="1" dirty="0" smtClean="0"/>
              <a:t>, </a:t>
            </a:r>
            <a:r>
              <a:rPr lang="ru-RU" b="1" dirty="0" err="1" smtClean="0"/>
              <a:t>фузаріум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/>
              <a:t>ін</a:t>
            </a:r>
            <a:r>
              <a:rPr lang="ru-RU" b="1" dirty="0" smtClean="0"/>
              <a:t>.)</a:t>
            </a:r>
          </a:p>
          <a:p>
            <a:r>
              <a:rPr lang="ru-RU" dirty="0"/>
              <a:t>3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у 25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 smtClean="0"/>
              <a:t>відбирають</a:t>
            </a:r>
            <a:r>
              <a:rPr lang="ru-RU" dirty="0" smtClean="0"/>
              <a:t> по </a:t>
            </a:r>
            <a:r>
              <a:rPr lang="ru-RU" dirty="0"/>
              <a:t>20 </a:t>
            </a:r>
            <a:r>
              <a:rPr lang="ru-RU" dirty="0" err="1"/>
              <a:t>качанів</a:t>
            </a:r>
            <a:r>
              <a:rPr lang="ru-RU" dirty="0"/>
              <a:t>, </a:t>
            </a:r>
            <a:r>
              <a:rPr lang="ru-RU" dirty="0" err="1" smtClean="0"/>
              <a:t>обліковують</a:t>
            </a:r>
            <a:r>
              <a:rPr lang="ru-RU" dirty="0" smtClean="0"/>
              <a:t> </a:t>
            </a:r>
            <a:r>
              <a:rPr lang="ru-RU" dirty="0" err="1" smtClean="0"/>
              <a:t>хворі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 хвороб </a:t>
            </a:r>
            <a:r>
              <a:rPr lang="ru-RU" dirty="0"/>
              <a:t>та </a:t>
            </a:r>
            <a:r>
              <a:rPr lang="ru-RU" dirty="0" err="1"/>
              <a:t>інтенсивність</a:t>
            </a:r>
            <a:r>
              <a:rPr lang="ru-RU" dirty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за </a:t>
            </a:r>
            <a:r>
              <a:rPr lang="ru-RU" dirty="0"/>
              <a:t>шкалою: </a:t>
            </a:r>
            <a:endParaRPr lang="ru-RU" dirty="0" smtClean="0"/>
          </a:p>
          <a:p>
            <a:r>
              <a:rPr lang="ru-RU" dirty="0" smtClean="0"/>
              <a:t>до </a:t>
            </a:r>
            <a:r>
              <a:rPr lang="ru-RU" dirty="0"/>
              <a:t>5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зернівок</a:t>
            </a:r>
            <a:endParaRPr lang="ru-RU" dirty="0"/>
          </a:p>
          <a:p>
            <a:r>
              <a:rPr lang="ru-RU" dirty="0"/>
              <a:t>у </a:t>
            </a:r>
            <a:r>
              <a:rPr lang="ru-RU" dirty="0" err="1"/>
              <a:t>качані</a:t>
            </a:r>
            <a:r>
              <a:rPr lang="ru-RU" dirty="0"/>
              <a:t> — </a:t>
            </a:r>
            <a:r>
              <a:rPr lang="ru-RU" dirty="0" err="1"/>
              <a:t>слабка</a:t>
            </a:r>
            <a:r>
              <a:rPr lang="ru-RU" dirty="0"/>
              <a:t>; до</a:t>
            </a:r>
          </a:p>
          <a:p>
            <a:r>
              <a:rPr lang="ru-RU" dirty="0"/>
              <a:t>30 — </a:t>
            </a:r>
            <a:r>
              <a:rPr lang="ru-RU" dirty="0" err="1"/>
              <a:t>середня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&gt;</a:t>
            </a:r>
            <a:r>
              <a:rPr lang="ru-RU" dirty="0"/>
              <a:t>30 — сильна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95974250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525963"/>
          </a:xfrm>
        </p:spPr>
        <p:txBody>
          <a:bodyPr/>
          <a:lstStyle/>
          <a:p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качанів</a:t>
            </a:r>
            <a:r>
              <a:rPr lang="ru-RU" dirty="0"/>
              <a:t> </a:t>
            </a:r>
            <a:r>
              <a:rPr lang="ru-RU" dirty="0" smtClean="0"/>
              <a:t>(%), в </a:t>
            </a:r>
            <a:r>
              <a:rPr lang="ru-RU" dirty="0"/>
              <a:t>т. ч. за видами хвороб,</a:t>
            </a:r>
          </a:p>
          <a:p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качанів</a:t>
            </a:r>
            <a:r>
              <a:rPr lang="ru-RU" dirty="0" smtClean="0"/>
              <a:t> (бал)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хвороб </a:t>
            </a:r>
            <a:r>
              <a:rPr lang="ru-RU" dirty="0" err="1" smtClean="0">
                <a:solidFill>
                  <a:srgbClr val="FF0000"/>
                </a:solidFill>
              </a:rPr>
              <a:t>сприяють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механічні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ушкодження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качанів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>
                <a:solidFill>
                  <a:srgbClr val="FF0000"/>
                </a:solidFill>
              </a:rPr>
              <a:t>зерна, </a:t>
            </a:r>
            <a:r>
              <a:rPr lang="ru-RU" dirty="0" err="1">
                <a:solidFill>
                  <a:srgbClr val="FF0000"/>
                </a:solidFill>
              </a:rPr>
              <a:t>вологість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зерна </a:t>
            </a:r>
            <a:r>
              <a:rPr lang="ru-RU" dirty="0" err="1" smtClean="0">
                <a:solidFill>
                  <a:srgbClr val="FF0000"/>
                </a:solidFill>
              </a:rPr>
              <a:t>вище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15</a:t>
            </a:r>
            <a:r>
              <a:rPr lang="ru-RU" dirty="0"/>
              <a:t>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26299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Контрольні</a:t>
            </a:r>
            <a:r>
              <a:rPr lang="ru-RU" b="1" dirty="0"/>
              <a:t> </a:t>
            </a:r>
            <a:r>
              <a:rPr lang="ru-RU" b="1" dirty="0" err="1" smtClean="0"/>
              <a:t>весняні</a:t>
            </a:r>
            <a:r>
              <a:rPr lang="ru-RU" b="1" dirty="0" smtClean="0"/>
              <a:t>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для </a:t>
            </a:r>
            <a:r>
              <a:rPr lang="ru-RU" b="1" dirty="0" err="1" smtClean="0"/>
              <a:t>уточнення</a:t>
            </a:r>
            <a:r>
              <a:rPr lang="ru-RU" b="1" dirty="0" smtClean="0"/>
              <a:t> </a:t>
            </a:r>
            <a:r>
              <a:rPr lang="ru-RU" b="1" dirty="0" err="1" smtClean="0"/>
              <a:t>загрози</a:t>
            </a:r>
            <a:r>
              <a:rPr lang="ru-RU" b="1" dirty="0" smtClean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</a:t>
            </a:r>
            <a:r>
              <a:rPr lang="ru-RU" b="1" dirty="0" err="1"/>
              <a:t>стеблового</a:t>
            </a:r>
            <a:r>
              <a:rPr lang="ru-RU" b="1" dirty="0"/>
              <a:t> </a:t>
            </a:r>
            <a:r>
              <a:rPr lang="ru-RU" b="1" dirty="0" err="1" smtClean="0"/>
              <a:t>метелика</a:t>
            </a:r>
            <a:r>
              <a:rPr lang="ru-RU" b="1" dirty="0" smtClean="0"/>
              <a:t>, </a:t>
            </a:r>
            <a:r>
              <a:rPr lang="ru-RU" b="1" dirty="0" err="1" smtClean="0"/>
              <a:t>дротяників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smtClean="0"/>
              <a:t>В </a:t>
            </a:r>
            <a:r>
              <a:rPr lang="ru-RU" i="1" dirty="0" err="1"/>
              <a:t>осередках</a:t>
            </a:r>
            <a:r>
              <a:rPr lang="ru-RU" i="1" dirty="0"/>
              <a:t> </a:t>
            </a:r>
            <a:r>
              <a:rPr lang="ru-RU" i="1" dirty="0" err="1" smtClean="0"/>
              <a:t>шкідників</a:t>
            </a:r>
            <a:r>
              <a:rPr lang="ru-RU" i="1" dirty="0" smtClean="0"/>
              <a:t>.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прогрівання</a:t>
            </a:r>
            <a:r>
              <a:rPr lang="ru-RU" i="1" dirty="0" smtClean="0"/>
              <a:t> </a:t>
            </a:r>
            <a:r>
              <a:rPr lang="ru-RU" i="1" dirty="0"/>
              <a:t>грунту до +10 </a:t>
            </a:r>
            <a:r>
              <a:rPr lang="ru-RU" i="1" dirty="0" smtClean="0"/>
              <a:t>С, коли </a:t>
            </a:r>
            <a:r>
              <a:rPr lang="ru-RU" i="1" dirty="0" err="1"/>
              <a:t>відбувається</a:t>
            </a:r>
            <a:r>
              <a:rPr lang="ru-RU" i="1" dirty="0"/>
              <a:t> </a:t>
            </a:r>
            <a:r>
              <a:rPr lang="ru-RU" i="1" dirty="0" err="1"/>
              <a:t>міграція</a:t>
            </a:r>
            <a:r>
              <a:rPr lang="ru-RU" i="1" dirty="0"/>
              <a:t> </a:t>
            </a:r>
            <a:r>
              <a:rPr lang="ru-RU" i="1" dirty="0" err="1" smtClean="0"/>
              <a:t>дротяників</a:t>
            </a:r>
            <a:r>
              <a:rPr lang="ru-RU" i="1" dirty="0" smtClean="0"/>
              <a:t> у </a:t>
            </a:r>
            <a:r>
              <a:rPr lang="ru-RU" i="1" dirty="0" err="1"/>
              <a:t>верхні</a:t>
            </a:r>
            <a:r>
              <a:rPr lang="ru-RU" i="1" dirty="0"/>
              <a:t> шари грунту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040213211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уточнений </a:t>
            </a:r>
            <a:r>
              <a:rPr lang="ru-RU" dirty="0"/>
              <a:t>стан </a:t>
            </a:r>
            <a:r>
              <a:rPr lang="ru-RU" dirty="0" err="1" smtClean="0"/>
              <a:t>популяцій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,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відповідних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/>
              <a:t>заходів</a:t>
            </a:r>
            <a:r>
              <a:rPr lang="ru-RU" dirty="0"/>
              <a:t>,</a:t>
            </a:r>
          </a:p>
          <a:p>
            <a:r>
              <a:rPr lang="ru-RU" dirty="0" err="1" smtClean="0"/>
              <a:t>Фенологічні</a:t>
            </a:r>
            <a:r>
              <a:rPr lang="ru-RU" dirty="0" smtClean="0"/>
              <a:t> </a:t>
            </a:r>
            <a:r>
              <a:rPr lang="ru-RU" dirty="0" err="1" smtClean="0"/>
              <a:t>спостереження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Загибель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зимуючих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стадій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відбувається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err="1" smtClean="0">
                <a:solidFill>
                  <a:srgbClr val="FF0000"/>
                </a:solidFill>
              </a:rPr>
              <a:t>результаті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ураження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їх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патогенами, паразитами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знищення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хижаками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70045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</a:t>
            </a:r>
            <a:r>
              <a:rPr lang="en-US" dirty="0"/>
              <a:t>— 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/>
              <a:t>фаза </a:t>
            </a:r>
            <a:r>
              <a:rPr lang="ru-RU" dirty="0" err="1" smtClean="0"/>
              <a:t>сходів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smtClean="0"/>
              <a:t>причин і </a:t>
            </a:r>
            <a:r>
              <a:rPr lang="ru-RU" b="1" dirty="0" err="1"/>
              <a:t>ступеня</a:t>
            </a:r>
            <a:r>
              <a:rPr lang="ru-RU" b="1" dirty="0"/>
              <a:t> </a:t>
            </a:r>
            <a:r>
              <a:rPr lang="ru-RU" b="1" dirty="0" err="1" smtClean="0"/>
              <a:t>загибелі</a:t>
            </a:r>
            <a:r>
              <a:rPr lang="ru-RU" b="1" dirty="0" smtClean="0"/>
              <a:t> </a:t>
            </a:r>
            <a:r>
              <a:rPr lang="ru-RU" b="1" dirty="0" err="1" smtClean="0"/>
              <a:t>насіння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сходів</a:t>
            </a:r>
            <a:r>
              <a:rPr lang="ru-RU" b="1" dirty="0" smtClean="0"/>
              <a:t> (</a:t>
            </a:r>
            <a:r>
              <a:rPr lang="ru-RU" b="1" dirty="0" err="1" smtClean="0"/>
              <a:t>хвороби</a:t>
            </a:r>
            <a:r>
              <a:rPr lang="ru-RU" b="1" dirty="0"/>
              <a:t>, </a:t>
            </a:r>
            <a:r>
              <a:rPr lang="ru-RU" b="1" dirty="0" err="1" smtClean="0"/>
              <a:t>дротяники</a:t>
            </a:r>
            <a:r>
              <a:rPr lang="ru-RU" b="1" dirty="0" smtClean="0"/>
              <a:t>, личинки </a:t>
            </a:r>
            <a:r>
              <a:rPr lang="ru-RU" b="1" dirty="0" err="1" smtClean="0"/>
              <a:t>хрущів</a:t>
            </a:r>
            <a:r>
              <a:rPr lang="ru-RU" b="1" dirty="0" smtClean="0"/>
              <a:t>, </a:t>
            </a:r>
            <a:r>
              <a:rPr lang="ru-RU" b="1" dirty="0" err="1" smtClean="0"/>
              <a:t>сірий</a:t>
            </a:r>
            <a:r>
              <a:rPr lang="ru-RU" b="1" dirty="0" smtClean="0"/>
              <a:t> </a:t>
            </a:r>
            <a:r>
              <a:rPr lang="ru-RU" b="1" dirty="0" err="1" smtClean="0"/>
              <a:t>довгоносик</a:t>
            </a:r>
            <a:r>
              <a:rPr lang="ru-RU" b="1" dirty="0" smtClean="0"/>
              <a:t>, </a:t>
            </a:r>
            <a:r>
              <a:rPr lang="ru-RU" b="1" dirty="0" err="1" smtClean="0"/>
              <a:t>гусениці</a:t>
            </a:r>
            <a:r>
              <a:rPr lang="ru-RU" b="1" dirty="0" smtClean="0"/>
              <a:t> </a:t>
            </a:r>
            <a:r>
              <a:rPr lang="ru-RU" b="1" dirty="0"/>
              <a:t>совок </a:t>
            </a:r>
            <a:r>
              <a:rPr lang="ru-RU" b="1" dirty="0" err="1" smtClean="0"/>
              <a:t>тощо</a:t>
            </a:r>
            <a:r>
              <a:rPr lang="ru-RU" b="1" dirty="0" smtClean="0"/>
              <a:t>).</a:t>
            </a:r>
          </a:p>
          <a:p>
            <a:r>
              <a:rPr lang="ru-RU" i="1" dirty="0"/>
              <a:t>На </a:t>
            </a:r>
            <a:r>
              <a:rPr lang="ru-RU" i="1" dirty="0" err="1"/>
              <a:t>полі</a:t>
            </a:r>
            <a:r>
              <a:rPr lang="ru-RU" i="1" dirty="0"/>
              <a:t> до 100 га по </a:t>
            </a:r>
            <a:r>
              <a:rPr lang="ru-RU" i="1" dirty="0" err="1"/>
              <a:t>двох</a:t>
            </a:r>
            <a:r>
              <a:rPr lang="ru-RU" i="1" dirty="0"/>
              <a:t> </a:t>
            </a:r>
            <a:r>
              <a:rPr lang="ru-RU" i="1" dirty="0" err="1" smtClean="0"/>
              <a:t>діагоналях</a:t>
            </a:r>
            <a:r>
              <a:rPr lang="ru-RU" i="1" dirty="0" smtClean="0"/>
              <a:t> </a:t>
            </a:r>
            <a:r>
              <a:rPr lang="ru-RU" i="1" dirty="0" err="1" smtClean="0"/>
              <a:t>обстежують</a:t>
            </a:r>
            <a:r>
              <a:rPr lang="ru-RU" i="1" dirty="0" smtClean="0"/>
              <a:t> </a:t>
            </a:r>
            <a:r>
              <a:rPr lang="ru-RU" i="1" dirty="0"/>
              <a:t>20 </a:t>
            </a:r>
            <a:r>
              <a:rPr lang="ru-RU" i="1" dirty="0" err="1" smtClean="0"/>
              <a:t>відрізків</a:t>
            </a:r>
            <a:r>
              <a:rPr lang="ru-RU" i="1" dirty="0" smtClean="0"/>
              <a:t> рядка </a:t>
            </a:r>
            <a:r>
              <a:rPr lang="ru-RU" i="1" dirty="0" err="1"/>
              <a:t>довжиною</a:t>
            </a:r>
            <a:r>
              <a:rPr lang="ru-RU" i="1" dirty="0"/>
              <a:t> 0,5 м </a:t>
            </a:r>
            <a:r>
              <a:rPr lang="ru-RU" i="1" dirty="0" err="1" smtClean="0"/>
              <a:t>кожний</a:t>
            </a:r>
            <a:r>
              <a:rPr lang="ru-RU" i="1" dirty="0" smtClean="0"/>
              <a:t>. </a:t>
            </a:r>
          </a:p>
          <a:p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 err="1"/>
              <a:t>розкопують</a:t>
            </a:r>
            <a:r>
              <a:rPr lang="ru-RU" i="1" dirty="0"/>
              <a:t>, </a:t>
            </a:r>
            <a:r>
              <a:rPr lang="ru-RU" i="1" dirty="0" err="1"/>
              <a:t>насіння</a:t>
            </a:r>
            <a:r>
              <a:rPr lang="ru-RU" i="1" dirty="0"/>
              <a:t> </a:t>
            </a:r>
            <a:r>
              <a:rPr lang="ru-RU" i="1" dirty="0" smtClean="0"/>
              <a:t>і проростки </a:t>
            </a:r>
            <a:r>
              <a:rPr lang="ru-RU" i="1" dirty="0" err="1"/>
              <a:t>аналізують</a:t>
            </a:r>
            <a:r>
              <a:rPr lang="ru-RU" i="1" dirty="0"/>
              <a:t>, </a:t>
            </a:r>
            <a:r>
              <a:rPr lang="ru-RU" i="1" dirty="0" err="1" smtClean="0"/>
              <a:t>обліковуючи</a:t>
            </a:r>
            <a:r>
              <a:rPr lang="ru-RU" i="1" dirty="0" smtClean="0"/>
              <a:t> </a:t>
            </a:r>
            <a:r>
              <a:rPr lang="ru-RU" i="1" dirty="0" err="1" smtClean="0"/>
              <a:t>нормальні</a:t>
            </a:r>
            <a:r>
              <a:rPr lang="ru-RU" i="1" dirty="0"/>
              <a:t>, </a:t>
            </a:r>
            <a:r>
              <a:rPr lang="ru-RU" i="1" dirty="0" err="1"/>
              <a:t>хворі</a:t>
            </a:r>
            <a:r>
              <a:rPr lang="ru-RU" i="1" dirty="0"/>
              <a:t>, </a:t>
            </a:r>
            <a:r>
              <a:rPr lang="ru-RU" i="1" dirty="0" err="1" smtClean="0"/>
              <a:t>ушкоджені</a:t>
            </a:r>
            <a:r>
              <a:rPr lang="ru-RU" i="1" dirty="0" smtClean="0"/>
              <a:t> і </a:t>
            </a:r>
            <a:r>
              <a:rPr lang="ru-RU" i="1" dirty="0" err="1"/>
              <a:t>загиблі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Паралельно</a:t>
            </a:r>
            <a:r>
              <a:rPr lang="ru-RU" i="1" dirty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по </a:t>
            </a:r>
            <a:r>
              <a:rPr lang="ru-RU" i="1" dirty="0"/>
              <a:t>видах </a:t>
            </a:r>
            <a:r>
              <a:rPr lang="ru-RU" i="1" dirty="0" err="1"/>
              <a:t>шкідників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449628451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Ушкоджені</a:t>
            </a:r>
            <a:r>
              <a:rPr lang="ru-RU" dirty="0"/>
              <a:t>, </a:t>
            </a:r>
            <a:r>
              <a:rPr lang="ru-RU" dirty="0" err="1" smtClean="0"/>
              <a:t>уражені</a:t>
            </a:r>
            <a:r>
              <a:rPr lang="ru-RU" dirty="0" smtClean="0"/>
              <a:t> і </a:t>
            </a:r>
            <a:r>
              <a:rPr lang="ru-RU" dirty="0" err="1"/>
              <a:t>загиблі</a:t>
            </a:r>
            <a:r>
              <a:rPr lang="ru-RU" dirty="0"/>
              <a:t> </a:t>
            </a:r>
            <a:r>
              <a:rPr lang="ru-RU" dirty="0" err="1" smtClean="0"/>
              <a:t>паростки</a:t>
            </a:r>
            <a:r>
              <a:rPr lang="ru-RU" dirty="0" smtClean="0"/>
              <a:t> і </a:t>
            </a:r>
            <a:r>
              <a:rPr lang="ru-RU" dirty="0" err="1"/>
              <a:t>насіння</a:t>
            </a:r>
            <a:r>
              <a:rPr lang="ru-RU" dirty="0"/>
              <a:t> (%). </a:t>
            </a:r>
            <a:endParaRPr lang="ru-RU" dirty="0" smtClean="0"/>
          </a:p>
          <a:p>
            <a:r>
              <a:rPr lang="ru-RU" dirty="0" err="1" smtClean="0"/>
              <a:t>Видовий</a:t>
            </a:r>
            <a:r>
              <a:rPr lang="ru-RU" dirty="0" smtClean="0"/>
              <a:t> склад </a:t>
            </a:r>
            <a:r>
              <a:rPr lang="ru-RU" dirty="0" err="1" smtClean="0"/>
              <a:t>шкідників</a:t>
            </a:r>
            <a:r>
              <a:rPr lang="ru-RU" dirty="0" smtClean="0"/>
              <a:t> і </a:t>
            </a:r>
            <a:r>
              <a:rPr lang="ru-RU" dirty="0"/>
              <a:t>хвороб, </a:t>
            </a:r>
            <a:endParaRPr lang="ru-RU" dirty="0" smtClean="0"/>
          </a:p>
          <a:p>
            <a:r>
              <a:rPr lang="ru-RU" dirty="0" err="1" smtClean="0"/>
              <a:t>поширеність</a:t>
            </a:r>
            <a:r>
              <a:rPr lang="ru-RU" dirty="0" smtClean="0"/>
              <a:t>, </a:t>
            </a:r>
            <a:r>
              <a:rPr lang="ru-RU" dirty="0" err="1" smtClean="0"/>
              <a:t>чисельність</a:t>
            </a:r>
            <a:r>
              <a:rPr lang="ru-RU" dirty="0" smtClean="0"/>
              <a:t> (</a:t>
            </a:r>
            <a:r>
              <a:rPr lang="ru-RU" dirty="0" err="1" smtClean="0"/>
              <a:t>розвиток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Кількість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хворих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загиблих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проростків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насіння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пліснявіння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фузаріозу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збільшується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>
                <a:solidFill>
                  <a:srgbClr val="FF0000"/>
                </a:solidFill>
              </a:rPr>
              <a:t>сівбі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холодний</a:t>
            </a:r>
            <a:r>
              <a:rPr lang="ru-RU" dirty="0" smtClean="0">
                <a:solidFill>
                  <a:srgbClr val="FF0000"/>
                </a:solidFill>
              </a:rPr>
              <a:t> грунт </a:t>
            </a:r>
            <a:r>
              <a:rPr lang="ru-RU" dirty="0" err="1" smtClean="0">
                <a:solidFill>
                  <a:srgbClr val="FF0000"/>
                </a:solidFill>
              </a:rPr>
              <a:t>непротруєним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насінням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(&lt;12 °С)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07404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.— </a:t>
            </a:r>
            <a:r>
              <a:rPr lang="ru-RU" dirty="0" err="1" smtClean="0"/>
              <a:t>червень</a:t>
            </a:r>
            <a:r>
              <a:rPr lang="ru-RU" dirty="0" smtClean="0"/>
              <a:t> І </a:t>
            </a:r>
            <a:r>
              <a:rPr lang="ru-RU" dirty="0"/>
              <a:t>дек. (</a:t>
            </a:r>
            <a:r>
              <a:rPr lang="ru-RU" dirty="0" smtClean="0"/>
              <a:t>фаза 2</a:t>
            </a:r>
            <a:r>
              <a:rPr lang="ru-RU" dirty="0"/>
              <a:t>— </a:t>
            </a:r>
            <a:r>
              <a:rPr lang="ru-RU" dirty="0" smtClean="0"/>
              <a:t>3 </a:t>
            </a:r>
            <a:r>
              <a:rPr lang="ru-RU" dirty="0" err="1" smtClean="0"/>
              <a:t>листків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 </a:t>
            </a:r>
            <a:r>
              <a:rPr lang="ru-RU" dirty="0" err="1" smtClean="0"/>
              <a:t>імаго</a:t>
            </a:r>
            <a:r>
              <a:rPr lang="ru-RU" dirty="0" smtClean="0"/>
              <a:t> </a:t>
            </a:r>
            <a:r>
              <a:rPr lang="ru-RU" dirty="0" err="1" smtClean="0"/>
              <a:t>шведської</a:t>
            </a:r>
            <a:r>
              <a:rPr lang="ru-RU" dirty="0" smtClean="0"/>
              <a:t> мухи</a:t>
            </a:r>
            <a:r>
              <a:rPr lang="ru-RU" dirty="0"/>
              <a:t>, </a:t>
            </a:r>
            <a:r>
              <a:rPr lang="ru-RU" dirty="0" err="1" smtClean="0"/>
              <a:t>блішок</a:t>
            </a:r>
            <a:r>
              <a:rPr lang="ru-RU" dirty="0" smtClean="0"/>
              <a:t>, </a:t>
            </a:r>
            <a:r>
              <a:rPr lang="ru-RU" dirty="0" err="1" smtClean="0"/>
              <a:t>цикадок</a:t>
            </a:r>
            <a:r>
              <a:rPr lang="ru-RU" dirty="0"/>
              <a:t>, </a:t>
            </a:r>
            <a:r>
              <a:rPr lang="ru-RU" dirty="0" smtClean="0"/>
              <a:t>лучного </a:t>
            </a:r>
            <a:r>
              <a:rPr lang="ru-RU" dirty="0" err="1" smtClean="0"/>
              <a:t>метелика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Косіння</a:t>
            </a:r>
            <a:r>
              <a:rPr lang="ru-RU" i="1" dirty="0"/>
              <a:t> сачком, </a:t>
            </a:r>
            <a:r>
              <a:rPr lang="ru-RU" i="1" dirty="0" err="1"/>
              <a:t>проби</a:t>
            </a:r>
            <a:r>
              <a:rPr lang="ru-RU" i="1" dirty="0"/>
              <a:t> по 5— </a:t>
            </a:r>
            <a:r>
              <a:rPr lang="ru-RU" i="1" dirty="0" smtClean="0"/>
              <a:t>10 </a:t>
            </a:r>
            <a:r>
              <a:rPr lang="ru-RU" i="1" dirty="0" err="1" smtClean="0"/>
              <a:t>змахів</a:t>
            </a:r>
            <a:r>
              <a:rPr lang="ru-RU" i="1" dirty="0" smtClean="0"/>
              <a:t> </a:t>
            </a:r>
            <a:r>
              <a:rPr lang="ru-RU" i="1" dirty="0"/>
              <a:t>у 10—20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smtClean="0"/>
              <a:t>поля,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рослинах</a:t>
            </a:r>
            <a:r>
              <a:rPr lang="ru-RU" i="1" dirty="0"/>
              <a:t> (по 5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smtClean="0"/>
              <a:t>у 20 </a:t>
            </a:r>
            <a:r>
              <a:rPr lang="ru-RU" i="1" dirty="0" err="1"/>
              <a:t>місцях</a:t>
            </a:r>
            <a:r>
              <a:rPr lang="ru-RU" i="1" dirty="0"/>
              <a:t>),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вилов</a:t>
            </a:r>
            <a:r>
              <a:rPr lang="ru-RU" i="1" dirty="0" smtClean="0"/>
              <a:t> </a:t>
            </a:r>
            <a:r>
              <a:rPr lang="ru-RU" i="1" dirty="0" err="1" smtClean="0"/>
              <a:t>ексгаустером</a:t>
            </a:r>
            <a:r>
              <a:rPr lang="ru-RU" i="1" dirty="0" smtClean="0"/>
              <a:t>, </a:t>
            </a:r>
          </a:p>
          <a:p>
            <a:pPr marL="0" indent="0">
              <a:buNone/>
            </a:pPr>
            <a:r>
              <a:rPr lang="ru-RU" i="1" dirty="0" err="1" smtClean="0"/>
              <a:t>блік</a:t>
            </a:r>
            <a:r>
              <a:rPr lang="ru-RU" i="1" dirty="0" smtClean="0"/>
              <a:t> </a:t>
            </a:r>
            <a:r>
              <a:rPr lang="ru-RU" i="1" dirty="0" err="1"/>
              <a:t>метеликів</a:t>
            </a:r>
            <a:r>
              <a:rPr lang="ru-RU" i="1" dirty="0"/>
              <a:t> на </a:t>
            </a:r>
            <a:r>
              <a:rPr lang="ru-RU" i="1" dirty="0" err="1" smtClean="0"/>
              <a:t>маршруті</a:t>
            </a:r>
            <a:r>
              <a:rPr lang="ru-RU" i="1" dirty="0" smtClean="0"/>
              <a:t> (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/>
              <a:t>метеликів</a:t>
            </a:r>
            <a:r>
              <a:rPr lang="ru-RU" i="1" dirty="0"/>
              <a:t> на 10 </a:t>
            </a:r>
            <a:r>
              <a:rPr lang="ru-RU" i="1" dirty="0" err="1"/>
              <a:t>кроків</a:t>
            </a:r>
            <a:r>
              <a:rPr lang="ru-RU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825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, </a:t>
            </a:r>
            <a:r>
              <a:rPr lang="ru-RU" dirty="0" err="1" smtClean="0"/>
              <a:t>вікового</a:t>
            </a:r>
            <a:r>
              <a:rPr lang="ru-RU" dirty="0" smtClean="0"/>
              <a:t> 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личинок </a:t>
            </a:r>
            <a:r>
              <a:rPr lang="ru-RU" dirty="0" err="1" smtClean="0"/>
              <a:t>клопів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личинок &gt;2 </a:t>
            </a:r>
            <a:r>
              <a:rPr lang="ru-RU" dirty="0" err="1" smtClean="0"/>
              <a:t>екз</a:t>
            </a:r>
            <a:r>
              <a:rPr lang="ru-RU" dirty="0" smtClean="0"/>
              <a:t>/м2 </a:t>
            </a:r>
            <a:r>
              <a:rPr lang="ru-RU" dirty="0"/>
              <a:t>на </a:t>
            </a:r>
            <a:r>
              <a:rPr lang="ru-RU" dirty="0" err="1" smtClean="0"/>
              <a:t>цінних</a:t>
            </a:r>
            <a:r>
              <a:rPr lang="ru-RU" dirty="0" smtClean="0"/>
              <a:t>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/>
              <a:t>і 4—6 — </a:t>
            </a:r>
            <a:r>
              <a:rPr lang="ru-RU" dirty="0" smtClean="0"/>
              <a:t>на </a:t>
            </a:r>
            <a:r>
              <a:rPr lang="ru-RU" dirty="0" err="1" smtClean="0"/>
              <a:t>рядових</a:t>
            </a:r>
            <a:r>
              <a:rPr lang="ru-RU" dirty="0"/>
              <a:t>. </a:t>
            </a:r>
            <a:r>
              <a:rPr lang="ru-RU" dirty="0" err="1" smtClean="0"/>
              <a:t>Визначення</a:t>
            </a:r>
            <a:r>
              <a:rPr lang="ru-RU" dirty="0" smtClean="0"/>
              <a:t>  </a:t>
            </a:r>
            <a:r>
              <a:rPr lang="ru-RU" dirty="0" err="1" smtClean="0"/>
              <a:t>ушкодженосгі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</a:t>
            </a:r>
            <a:r>
              <a:rPr lang="ru-RU" dirty="0" err="1" smtClean="0"/>
              <a:t>біло</a:t>
            </a:r>
            <a:r>
              <a:rPr lang="ru-RU" dirty="0" smtClean="0"/>
              <a:t>- </a:t>
            </a:r>
            <a:r>
              <a:rPr lang="ru-RU" dirty="0"/>
              <a:t>та </a:t>
            </a:r>
            <a:r>
              <a:rPr lang="ru-RU" dirty="0" err="1" smtClean="0"/>
              <a:t>пустоколосиці</a:t>
            </a:r>
            <a:r>
              <a:rPr lang="ru-RU" dirty="0" smtClean="0"/>
              <a:t>)</a:t>
            </a:r>
          </a:p>
          <a:p>
            <a:r>
              <a:rPr lang="ru-RU" i="1" dirty="0" err="1"/>
              <a:t>Щодекадно</a:t>
            </a:r>
            <a:r>
              <a:rPr lang="ru-RU" i="1" dirty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smtClean="0"/>
              <a:t>12—20 </a:t>
            </a:r>
            <a:r>
              <a:rPr lang="ru-RU" i="1" dirty="0" err="1" smtClean="0"/>
              <a:t>пробних</a:t>
            </a:r>
            <a:r>
              <a:rPr lang="ru-RU" i="1" dirty="0" smtClean="0"/>
              <a:t> </a:t>
            </a:r>
            <a:r>
              <a:rPr lang="ru-RU" i="1" dirty="0" err="1"/>
              <a:t>ділянок</a:t>
            </a:r>
            <a:r>
              <a:rPr lang="ru-RU" i="1" dirty="0"/>
              <a:t> по 0,25 м2, </a:t>
            </a:r>
            <a:r>
              <a:rPr lang="ru-RU" i="1" dirty="0" err="1" smtClean="0"/>
              <a:t>можливе</a:t>
            </a:r>
            <a:r>
              <a:rPr lang="ru-RU" i="1" dirty="0" smtClean="0"/>
              <a:t> </a:t>
            </a:r>
            <a:r>
              <a:rPr lang="ru-RU" i="1" dirty="0" err="1" smtClean="0"/>
              <a:t>косіння</a:t>
            </a:r>
            <a:r>
              <a:rPr lang="ru-RU" i="1" dirty="0" smtClean="0"/>
              <a:t> </a:t>
            </a:r>
            <a:r>
              <a:rPr lang="ru-RU" i="1" dirty="0"/>
              <a:t>сачком, але </a:t>
            </a:r>
            <a:r>
              <a:rPr lang="ru-RU" i="1" dirty="0" smtClean="0"/>
              <a:t>при </a:t>
            </a:r>
            <a:r>
              <a:rPr lang="ru-RU" i="1" dirty="0" err="1" smtClean="0"/>
              <a:t>цьому</a:t>
            </a:r>
            <a:r>
              <a:rPr lang="ru-RU" i="1" dirty="0" smtClean="0"/>
              <a:t> </a:t>
            </a:r>
            <a:r>
              <a:rPr lang="ru-RU" i="1" dirty="0" err="1"/>
              <a:t>виловлюється</a:t>
            </a:r>
            <a:r>
              <a:rPr lang="ru-RU" i="1" dirty="0"/>
              <a:t> </a:t>
            </a:r>
            <a:r>
              <a:rPr lang="ru-RU" i="1" dirty="0" err="1"/>
              <a:t>тільки</a:t>
            </a:r>
            <a:r>
              <a:rPr lang="ru-RU" i="1" dirty="0"/>
              <a:t> </a:t>
            </a:r>
            <a:r>
              <a:rPr lang="ru-RU" i="1" dirty="0" smtClean="0"/>
              <a:t>20—30</a:t>
            </a:r>
            <a:r>
              <a:rPr lang="ru-RU" i="1" dirty="0"/>
              <a:t>% личинок.</a:t>
            </a:r>
          </a:p>
          <a:p>
            <a:r>
              <a:rPr lang="ru-RU" i="1" dirty="0" err="1"/>
              <a:t>Методи</a:t>
            </a:r>
            <a:r>
              <a:rPr lang="ru-RU" i="1" dirty="0"/>
              <a:t> </a:t>
            </a:r>
            <a:r>
              <a:rPr lang="ru-RU" i="1" dirty="0" err="1"/>
              <a:t>суми</a:t>
            </a:r>
            <a:r>
              <a:rPr lang="ru-RU" i="1" dirty="0"/>
              <a:t> </a:t>
            </a:r>
            <a:r>
              <a:rPr lang="ru-RU" i="1" dirty="0" err="1"/>
              <a:t>ефективних</a:t>
            </a:r>
            <a:r>
              <a:rPr lang="ru-RU" i="1" dirty="0"/>
              <a:t> </a:t>
            </a:r>
            <a:r>
              <a:rPr lang="ru-RU" i="1" dirty="0" smtClean="0"/>
              <a:t>температур і </a:t>
            </a:r>
            <a:r>
              <a:rPr lang="ru-RU" i="1" dirty="0" err="1"/>
              <a:t>суми</a:t>
            </a:r>
            <a:r>
              <a:rPr lang="ru-RU" i="1" dirty="0"/>
              <a:t> </a:t>
            </a:r>
            <a:r>
              <a:rPr lang="ru-RU" i="1" dirty="0" err="1"/>
              <a:t>індексів</a:t>
            </a:r>
            <a:r>
              <a:rPr lang="ru-RU" i="1" dirty="0"/>
              <a:t> (</a:t>
            </a:r>
            <a:r>
              <a:rPr lang="ru-RU" i="1" dirty="0" err="1" smtClean="0"/>
              <a:t>відсотків</a:t>
            </a:r>
            <a:r>
              <a:rPr lang="ru-RU" i="1" dirty="0" smtClean="0"/>
              <a:t>) </a:t>
            </a:r>
            <a:r>
              <a:rPr lang="ru-RU" i="1" dirty="0" err="1" smtClean="0"/>
              <a:t>розвитку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/>
              <a:t>добу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17119351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229600" cy="4525963"/>
          </a:xfrm>
        </p:spPr>
        <p:txBody>
          <a:bodyPr/>
          <a:lstStyle/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і </a:t>
            </a:r>
            <a:r>
              <a:rPr lang="ru-RU" dirty="0" smtClean="0"/>
              <a:t>заселен </a:t>
            </a:r>
            <a:r>
              <a:rPr lang="ru-RU" dirty="0" err="1" smtClean="0"/>
              <a:t>рослини</a:t>
            </a:r>
            <a:r>
              <a:rPr lang="ru-RU" dirty="0" smtClean="0"/>
              <a:t> </a:t>
            </a:r>
            <a:r>
              <a:rPr lang="ru-RU" dirty="0"/>
              <a:t>(%).</a:t>
            </a:r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на </a:t>
            </a:r>
            <a:r>
              <a:rPr lang="ru-RU" dirty="0"/>
              <a:t>100 </a:t>
            </a:r>
            <a:r>
              <a:rPr lang="ru-RU" dirty="0" err="1"/>
              <a:t>змахів</a:t>
            </a:r>
            <a:r>
              <a:rPr lang="ru-RU" dirty="0"/>
              <a:t> </a:t>
            </a:r>
            <a:r>
              <a:rPr lang="ru-RU" dirty="0" smtClean="0"/>
              <a:t>сачком, на </a:t>
            </a:r>
            <a:r>
              <a:rPr lang="ru-RU" dirty="0"/>
              <a:t>1 м2, на 1 </a:t>
            </a:r>
            <a:r>
              <a:rPr lang="ru-RU" dirty="0" err="1" smtClean="0"/>
              <a:t>рослину</a:t>
            </a:r>
            <a:r>
              <a:rPr lang="ru-RU" dirty="0" smtClean="0"/>
              <a:t>, на </a:t>
            </a:r>
            <a:r>
              <a:rPr lang="ru-RU" dirty="0"/>
              <a:t>10 </a:t>
            </a:r>
            <a:r>
              <a:rPr lang="ru-RU" dirty="0" err="1" smtClean="0"/>
              <a:t>кроків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Ранньому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заселенню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цими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шкідниками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їх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шкодочинності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сприяє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рання</a:t>
            </a:r>
            <a:r>
              <a:rPr lang="ru-RU" dirty="0" smtClean="0">
                <a:solidFill>
                  <a:srgbClr val="FF0000"/>
                </a:solidFill>
              </a:rPr>
              <a:t> весна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підвищені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температури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15591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Червень </a:t>
            </a:r>
            <a:r>
              <a:rPr lang="en-US" dirty="0" smtClean="0"/>
              <a:t>1—II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/>
              <a:t>фаза </a:t>
            </a:r>
            <a:r>
              <a:rPr lang="ru-RU" dirty="0" smtClean="0"/>
              <a:t>3—5 </a:t>
            </a:r>
            <a:r>
              <a:rPr lang="ru-RU" dirty="0" err="1" smtClean="0"/>
              <a:t>листків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Заселеність</a:t>
            </a:r>
            <a:r>
              <a:rPr lang="ru-RU" b="1" dirty="0"/>
              <a:t> і </a:t>
            </a:r>
            <a:r>
              <a:rPr lang="ru-RU" b="1" dirty="0" err="1" smtClean="0"/>
              <a:t>ушкодженісгь</a:t>
            </a:r>
            <a:r>
              <a:rPr lang="ru-RU" b="1" dirty="0" smtClean="0"/>
              <a:t> </a:t>
            </a:r>
            <a:r>
              <a:rPr lang="ru-RU" b="1" dirty="0" err="1"/>
              <a:t>рослин</a:t>
            </a:r>
            <a:r>
              <a:rPr lang="ru-RU" b="1" dirty="0"/>
              <a:t> </a:t>
            </a:r>
            <a:r>
              <a:rPr lang="ru-RU" b="1" dirty="0" err="1" smtClean="0"/>
              <a:t>шведською</a:t>
            </a:r>
            <a:r>
              <a:rPr lang="ru-RU" b="1" dirty="0" smtClean="0"/>
              <a:t> мухою </a:t>
            </a:r>
            <a:r>
              <a:rPr lang="ru-RU" b="1" dirty="0"/>
              <a:t>та </a:t>
            </a:r>
            <a:r>
              <a:rPr lang="ru-RU" b="1" dirty="0" err="1" smtClean="0"/>
              <a:t>іншими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шкідниками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Облік</a:t>
            </a:r>
            <a:r>
              <a:rPr lang="ru-RU" i="1" dirty="0"/>
              <a:t> у пробах по 5 </a:t>
            </a:r>
            <a:r>
              <a:rPr lang="ru-RU" i="1" dirty="0" err="1"/>
              <a:t>рослин</a:t>
            </a:r>
            <a:r>
              <a:rPr lang="ru-RU" i="1" dirty="0"/>
              <a:t> у </a:t>
            </a:r>
            <a:r>
              <a:rPr lang="ru-RU" i="1" dirty="0" smtClean="0"/>
              <a:t>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</a:t>
            </a:r>
          </a:p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,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(%)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, хвороб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шведської</a:t>
            </a:r>
            <a:r>
              <a:rPr lang="ru-RU" dirty="0">
                <a:solidFill>
                  <a:srgbClr val="FF0000"/>
                </a:solidFill>
              </a:rPr>
              <a:t> мухи </a:t>
            </a:r>
            <a:r>
              <a:rPr lang="ru-RU" dirty="0" smtClean="0">
                <a:solidFill>
                  <a:srgbClr val="FF0000"/>
                </a:solidFill>
              </a:rPr>
              <a:t>15% </a:t>
            </a:r>
            <a:r>
              <a:rPr lang="ru-RU" dirty="0" err="1" smtClean="0">
                <a:solidFill>
                  <a:srgbClr val="FF0000"/>
                </a:solidFill>
              </a:rPr>
              <a:t>ушкоджених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фазі</a:t>
            </a:r>
            <a:r>
              <a:rPr lang="ru-RU" dirty="0" smtClean="0">
                <a:solidFill>
                  <a:srgbClr val="FF0000"/>
                </a:solidFill>
              </a:rPr>
              <a:t> 4—5 </a:t>
            </a:r>
            <a:r>
              <a:rPr lang="ru-RU" dirty="0" err="1">
                <a:solidFill>
                  <a:srgbClr val="FF0000"/>
                </a:solidFill>
              </a:rPr>
              <a:t>листків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82992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Липень (фаза 7—8 </a:t>
            </a:r>
            <a:r>
              <a:rPr lang="ru-RU" dirty="0" err="1" smtClean="0"/>
              <a:t>листків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стану </a:t>
            </a:r>
            <a:r>
              <a:rPr lang="ru-RU" b="1" dirty="0" err="1" smtClean="0"/>
              <a:t>популяції</a:t>
            </a:r>
            <a:r>
              <a:rPr lang="ru-RU" b="1" dirty="0" smtClean="0"/>
              <a:t> </a:t>
            </a:r>
            <a:r>
              <a:rPr lang="ru-RU" b="1" dirty="0" err="1" smtClean="0"/>
              <a:t>стеблового</a:t>
            </a:r>
            <a:r>
              <a:rPr lang="ru-RU" b="1" dirty="0" smtClean="0"/>
              <a:t> </a:t>
            </a:r>
            <a:r>
              <a:rPr lang="ru-RU" b="1" dirty="0" err="1" smtClean="0"/>
              <a:t>метелика</a:t>
            </a:r>
            <a:r>
              <a:rPr lang="ru-RU" b="1" dirty="0"/>
              <a:t>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</a:t>
            </a:r>
            <a:r>
              <a:rPr lang="ru-RU" b="1" dirty="0" err="1" smtClean="0"/>
              <a:t>із</a:t>
            </a:r>
            <a:r>
              <a:rPr lang="ru-RU" b="1" dirty="0" smtClean="0"/>
              <a:t> </a:t>
            </a:r>
            <a:r>
              <a:rPr lang="ru-RU" b="1" dirty="0" err="1" smtClean="0"/>
              <a:t>заселеністю</a:t>
            </a:r>
            <a:r>
              <a:rPr lang="ru-RU" b="1" dirty="0" smtClean="0"/>
              <a:t> 6—8% </a:t>
            </a:r>
            <a:r>
              <a:rPr lang="ru-RU" b="1" dirty="0" err="1" smtClean="0"/>
              <a:t>рослин</a:t>
            </a:r>
            <a:r>
              <a:rPr lang="ru-RU" b="1" dirty="0" smtClean="0"/>
              <a:t> кладками </a:t>
            </a:r>
            <a:r>
              <a:rPr lang="ru-RU" b="1" dirty="0" err="1" smtClean="0"/>
              <a:t>яєць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Обліки</a:t>
            </a:r>
            <a:r>
              <a:rPr lang="ru-RU" i="1" dirty="0"/>
              <a:t> </a:t>
            </a:r>
            <a:r>
              <a:rPr lang="ru-RU" i="1" dirty="0" err="1"/>
              <a:t>метеликів</a:t>
            </a:r>
            <a:r>
              <a:rPr lang="ru-RU" i="1" dirty="0"/>
              <a:t> на </a:t>
            </a:r>
            <a:r>
              <a:rPr lang="ru-RU" i="1" dirty="0" err="1" smtClean="0"/>
              <a:t>пастки</a:t>
            </a:r>
            <a:r>
              <a:rPr lang="ru-RU" i="1" dirty="0" smtClean="0"/>
              <a:t>, </a:t>
            </a:r>
            <a:r>
              <a:rPr lang="ru-RU" i="1" dirty="0" err="1" smtClean="0"/>
              <a:t>огляд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у 20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smtClean="0"/>
              <a:t>поля по </a:t>
            </a:r>
            <a:r>
              <a:rPr lang="ru-RU" i="1" dirty="0"/>
              <a:t>5 </a:t>
            </a:r>
            <a:r>
              <a:rPr lang="ru-RU" i="1" dirty="0" err="1" smtClean="0"/>
              <a:t>рослин</a:t>
            </a:r>
            <a:endParaRPr lang="ru-RU" i="1" dirty="0" smtClean="0"/>
          </a:p>
          <a:p>
            <a:pPr marL="0" indent="0">
              <a:buNone/>
            </a:pPr>
            <a:endParaRPr lang="ru-RU" i="1" dirty="0" smtClean="0"/>
          </a:p>
          <a:p>
            <a:r>
              <a:rPr lang="ru-RU" dirty="0" err="1"/>
              <a:t>Фенологія</a:t>
            </a:r>
            <a:r>
              <a:rPr lang="ru-RU" dirty="0"/>
              <a:t> та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стеблового</a:t>
            </a:r>
            <a:r>
              <a:rPr lang="ru-RU" dirty="0" smtClean="0"/>
              <a:t> </a:t>
            </a:r>
            <a:r>
              <a:rPr lang="ru-RU" dirty="0" err="1" smtClean="0"/>
              <a:t>метелика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площ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проводити</a:t>
            </a:r>
            <a:r>
              <a:rPr lang="ru-RU" dirty="0" smtClean="0"/>
              <a:t> </a:t>
            </a:r>
            <a:r>
              <a:rPr lang="ru-RU" dirty="0" err="1" smtClean="0"/>
              <a:t>винищувальні</a:t>
            </a:r>
            <a:r>
              <a:rPr lang="ru-RU" dirty="0" smtClean="0"/>
              <a:t> заходи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Підвищені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вологість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smtClean="0">
                <a:solidFill>
                  <a:srgbClr val="FF0000"/>
                </a:solidFill>
              </a:rPr>
              <a:t>температура, </a:t>
            </a:r>
            <a:r>
              <a:rPr lang="ru-RU" dirty="0" err="1" smtClean="0">
                <a:solidFill>
                  <a:srgbClr val="FF0000"/>
                </a:solidFill>
              </a:rPr>
              <a:t>помірні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опади </a:t>
            </a: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err="1" smtClean="0">
                <a:solidFill>
                  <a:srgbClr val="FF0000"/>
                </a:solidFill>
              </a:rPr>
              <a:t>період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яйцекладки </a:t>
            </a:r>
            <a:r>
              <a:rPr lang="ru-RU" dirty="0" err="1" smtClean="0">
                <a:solidFill>
                  <a:srgbClr val="FF0000"/>
                </a:solidFill>
              </a:rPr>
              <a:t>сприяють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; </a:t>
            </a:r>
            <a:r>
              <a:rPr lang="ru-RU" dirty="0" err="1" smtClean="0">
                <a:solidFill>
                  <a:srgbClr val="FF0000"/>
                </a:solidFill>
              </a:rPr>
              <a:t>зливи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та </a:t>
            </a:r>
            <a:r>
              <a:rPr lang="ru-RU" dirty="0" err="1">
                <a:solidFill>
                  <a:srgbClr val="FF0000"/>
                </a:solidFill>
              </a:rPr>
              <a:t>посуха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стримують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його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розвиток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886947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загрози</a:t>
            </a:r>
            <a:r>
              <a:rPr lang="ru-RU" b="1" dirty="0" smtClean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 smtClean="0"/>
              <a:t>попелиць</a:t>
            </a:r>
            <a:r>
              <a:rPr lang="ru-RU" b="1" dirty="0" smtClean="0"/>
              <a:t>,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 err="1" smtClean="0"/>
              <a:t>пухирчастою</a:t>
            </a:r>
            <a:r>
              <a:rPr lang="ru-RU" b="1" dirty="0" smtClean="0"/>
              <a:t> </a:t>
            </a:r>
            <a:r>
              <a:rPr lang="ru-RU" b="1" dirty="0" err="1" smtClean="0"/>
              <a:t>сажкою</a:t>
            </a:r>
            <a:endParaRPr lang="ru-RU" b="1" dirty="0" smtClean="0"/>
          </a:p>
          <a:p>
            <a:r>
              <a:rPr lang="ru-RU" i="1" dirty="0" err="1"/>
              <a:t>Обстеження</a:t>
            </a:r>
            <a:r>
              <a:rPr lang="ru-RU" i="1" dirty="0"/>
              <a:t> у 20 </a:t>
            </a:r>
            <a:r>
              <a:rPr lang="ru-RU" i="1" dirty="0" err="1"/>
              <a:t>місцях</a:t>
            </a:r>
            <a:r>
              <a:rPr lang="ru-RU" i="1" dirty="0"/>
              <a:t> поля </a:t>
            </a:r>
            <a:r>
              <a:rPr lang="ru-RU" i="1" dirty="0" smtClean="0"/>
              <a:t>по 5 </a:t>
            </a:r>
            <a:r>
              <a:rPr lang="ru-RU" i="1" dirty="0" err="1"/>
              <a:t>рослин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Встановлення</a:t>
            </a:r>
            <a:r>
              <a:rPr lang="ru-RU" i="1" dirty="0" smtClean="0"/>
              <a:t> </a:t>
            </a:r>
            <a:r>
              <a:rPr lang="ru-RU" i="1" dirty="0" err="1" smtClean="0"/>
              <a:t>ступеня</a:t>
            </a:r>
            <a:r>
              <a:rPr lang="ru-RU" i="1" dirty="0" smtClean="0"/>
              <a:t> </a:t>
            </a:r>
            <a:r>
              <a:rPr lang="ru-RU" i="1" dirty="0" err="1" smtClean="0"/>
              <a:t>заселення</a:t>
            </a:r>
            <a:r>
              <a:rPr lang="ru-RU" i="1" dirty="0" smtClean="0"/>
              <a:t> </a:t>
            </a:r>
            <a:r>
              <a:rPr lang="ru-RU" i="1" dirty="0" err="1"/>
              <a:t>попелицями</a:t>
            </a:r>
            <a:r>
              <a:rPr lang="ru-RU" i="1" dirty="0"/>
              <a:t> і </a:t>
            </a:r>
            <a:r>
              <a:rPr lang="ru-RU" i="1" dirty="0" err="1" smtClean="0"/>
              <a:t>ураження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 err="1"/>
              <a:t>пухирчастою</a:t>
            </a:r>
            <a:r>
              <a:rPr lang="ru-RU" i="1" dirty="0"/>
              <a:t> </a:t>
            </a:r>
            <a:r>
              <a:rPr lang="ru-RU" i="1" dirty="0" err="1"/>
              <a:t>сажкою</a:t>
            </a:r>
            <a:r>
              <a:rPr lang="ru-RU" i="1" dirty="0"/>
              <a:t>.</a:t>
            </a:r>
          </a:p>
          <a:p>
            <a:r>
              <a:rPr lang="ru-RU" i="1" dirty="0" err="1"/>
              <a:t>Підрахунок</a:t>
            </a:r>
            <a:r>
              <a:rPr lang="ru-RU" i="1" dirty="0"/>
              <a:t> </a:t>
            </a:r>
            <a:r>
              <a:rPr lang="ru-RU" i="1" dirty="0" err="1"/>
              <a:t>кількості</a:t>
            </a:r>
            <a:r>
              <a:rPr lang="ru-RU" i="1" dirty="0"/>
              <a:t> </a:t>
            </a:r>
            <a:r>
              <a:rPr lang="ru-RU" i="1" dirty="0" err="1" smtClean="0"/>
              <a:t>особин</a:t>
            </a:r>
            <a:r>
              <a:rPr lang="ru-RU" i="1" dirty="0" smtClean="0"/>
              <a:t> </a:t>
            </a:r>
            <a:r>
              <a:rPr lang="ru-RU" i="1" dirty="0" err="1" smtClean="0"/>
              <a:t>попелиць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ентомофагів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39666357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/>
              <a:t>попелицею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уражені</a:t>
            </a:r>
            <a:r>
              <a:rPr lang="ru-RU" dirty="0" smtClean="0"/>
              <a:t> </a:t>
            </a:r>
            <a:r>
              <a:rPr lang="ru-RU" dirty="0" err="1" smtClean="0"/>
              <a:t>пухирчастою</a:t>
            </a:r>
            <a:r>
              <a:rPr lang="ru-RU" dirty="0" smtClean="0"/>
              <a:t> </a:t>
            </a:r>
            <a:r>
              <a:rPr lang="ru-RU" dirty="0" err="1" smtClean="0"/>
              <a:t>сажкою</a:t>
            </a:r>
            <a:r>
              <a:rPr lang="ru-RU" dirty="0" smtClean="0"/>
              <a:t> </a:t>
            </a:r>
            <a:r>
              <a:rPr lang="ru-RU" dirty="0" err="1"/>
              <a:t>рослини</a:t>
            </a:r>
            <a:r>
              <a:rPr lang="ru-RU" dirty="0"/>
              <a:t> (%),</a:t>
            </a:r>
          </a:p>
          <a:p>
            <a:r>
              <a:rPr lang="ru-RU" dirty="0" err="1"/>
              <a:t>співвідношення</a:t>
            </a:r>
            <a:r>
              <a:rPr lang="ru-RU" dirty="0"/>
              <a:t> </a:t>
            </a:r>
            <a:r>
              <a:rPr lang="ru-RU" dirty="0" err="1" smtClean="0"/>
              <a:t>ентомофаги</a:t>
            </a:r>
            <a:r>
              <a:rPr lang="ru-RU" dirty="0" smtClean="0"/>
              <a:t>/ </a:t>
            </a:r>
            <a:r>
              <a:rPr lang="ru-RU" dirty="0" err="1" smtClean="0"/>
              <a:t>попелиці</a:t>
            </a:r>
            <a:r>
              <a:rPr lang="ru-RU" dirty="0"/>
              <a:t>.</a:t>
            </a:r>
          </a:p>
          <a:p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ru-RU" dirty="0" err="1" smtClean="0"/>
              <a:t>необхідних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попелиць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20% </a:t>
            </a:r>
            <a:r>
              <a:rPr lang="ru-RU" dirty="0" err="1" smtClean="0">
                <a:solidFill>
                  <a:srgbClr val="FF0000"/>
                </a:solidFill>
              </a:rPr>
              <a:t>заселених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пухирчастої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сажки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порушення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сівозмін</a:t>
            </a:r>
            <a:r>
              <a:rPr lang="ru-RU" dirty="0" smtClean="0">
                <a:solidFill>
                  <a:srgbClr val="FF0000"/>
                </a:solidFill>
              </a:rPr>
              <a:t>, часта </a:t>
            </a:r>
            <a:r>
              <a:rPr lang="ru-RU" dirty="0" err="1">
                <a:solidFill>
                  <a:srgbClr val="FF0000"/>
                </a:solidFill>
              </a:rPr>
              <a:t>зміна</a:t>
            </a:r>
            <a:r>
              <a:rPr lang="ru-RU" dirty="0">
                <a:solidFill>
                  <a:srgbClr val="FF0000"/>
                </a:solidFill>
              </a:rPr>
              <a:t> сухих і </a:t>
            </a:r>
            <a:r>
              <a:rPr lang="ru-RU" dirty="0" err="1" smtClean="0">
                <a:solidFill>
                  <a:srgbClr val="FF0000"/>
                </a:solidFill>
              </a:rPr>
              <a:t>вологих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періодів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115046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Серпень</a:t>
            </a:r>
            <a:r>
              <a:rPr lang="ru-RU" dirty="0" smtClean="0"/>
              <a:t> ІІ—ІІІ дек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</a:t>
            </a:r>
            <a:r>
              <a:rPr lang="ru-RU" dirty="0" smtClean="0"/>
              <a:t>молочно-</a:t>
            </a:r>
            <a:r>
              <a:rPr lang="ru-RU" dirty="0" err="1" smtClean="0"/>
              <a:t>воскова</a:t>
            </a:r>
            <a:r>
              <a:rPr lang="ru-RU" dirty="0" smtClean="0"/>
              <a:t> </a:t>
            </a:r>
            <a:r>
              <a:rPr lang="ru-RU" dirty="0" err="1" smtClean="0"/>
              <a:t>стиглість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Ушкодженість</a:t>
            </a:r>
            <a:r>
              <a:rPr lang="ru-RU" b="1" dirty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 err="1" smtClean="0"/>
              <a:t>гусеницями</a:t>
            </a:r>
            <a:r>
              <a:rPr lang="ru-RU" b="1" dirty="0" smtClean="0"/>
              <a:t> </a:t>
            </a:r>
            <a:r>
              <a:rPr lang="ru-RU" b="1" dirty="0" err="1" smtClean="0"/>
              <a:t>стеблового</a:t>
            </a:r>
            <a:r>
              <a:rPr lang="ru-RU" b="1" dirty="0" smtClean="0"/>
              <a:t> </a:t>
            </a:r>
            <a:r>
              <a:rPr lang="ru-RU" b="1" dirty="0" err="1" smtClean="0"/>
              <a:t>метелика</a:t>
            </a:r>
            <a:r>
              <a:rPr lang="ru-RU" b="1" dirty="0" smtClean="0"/>
              <a:t>,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/>
              <a:t>чисельність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Ураженість</a:t>
            </a:r>
            <a:r>
              <a:rPr lang="ru-RU" b="1" dirty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 err="1" smtClean="0"/>
              <a:t>пухирчастою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волотевою</a:t>
            </a:r>
            <a:r>
              <a:rPr lang="ru-RU" b="1" dirty="0" smtClean="0"/>
              <a:t> </a:t>
            </a:r>
            <a:r>
              <a:rPr lang="ru-RU" b="1" dirty="0" err="1" smtClean="0"/>
              <a:t>сажками</a:t>
            </a:r>
            <a:endParaRPr lang="ru-RU" b="1" dirty="0" smtClean="0"/>
          </a:p>
          <a:p>
            <a:r>
              <a:rPr lang="ru-RU" i="1" dirty="0" err="1"/>
              <a:t>Ушкодженість</a:t>
            </a:r>
            <a:r>
              <a:rPr lang="ru-RU" i="1" dirty="0"/>
              <a:t>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err="1" smtClean="0"/>
              <a:t>гусеницями</a:t>
            </a:r>
            <a:r>
              <a:rPr lang="ru-RU" i="1" dirty="0" smtClean="0"/>
              <a:t> </a:t>
            </a:r>
            <a:r>
              <a:rPr lang="ru-RU" i="1" dirty="0" err="1" smtClean="0"/>
              <a:t>стеблового</a:t>
            </a:r>
            <a:r>
              <a:rPr lang="ru-RU" i="1" dirty="0" smtClean="0"/>
              <a:t> </a:t>
            </a:r>
            <a:r>
              <a:rPr lang="ru-RU" i="1" dirty="0" err="1"/>
              <a:t>метелика</a:t>
            </a:r>
            <a:r>
              <a:rPr lang="ru-RU" i="1" dirty="0"/>
              <a:t> </a:t>
            </a:r>
            <a:r>
              <a:rPr lang="ru-RU" i="1" dirty="0" smtClean="0"/>
              <a:t>і </a:t>
            </a:r>
            <a:r>
              <a:rPr lang="ru-RU" i="1" dirty="0" err="1" smtClean="0"/>
              <a:t>ураженість</a:t>
            </a:r>
            <a:r>
              <a:rPr lang="ru-RU" i="1" dirty="0" smtClean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/>
              <a:t>сажковими</a:t>
            </a:r>
            <a:r>
              <a:rPr lang="ru-RU" i="1" dirty="0"/>
              <a:t> </a:t>
            </a:r>
            <a:r>
              <a:rPr lang="ru-RU" i="1" dirty="0" smtClean="0"/>
              <a:t>хворобами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за 2—3 </a:t>
            </a:r>
            <a:r>
              <a:rPr lang="ru-RU" i="1" dirty="0" err="1" smtClean="0"/>
              <a:t>тижні</a:t>
            </a:r>
            <a:r>
              <a:rPr lang="ru-RU" i="1" dirty="0" smtClean="0"/>
              <a:t> до </a:t>
            </a:r>
            <a:r>
              <a:rPr lang="ru-RU" i="1" dirty="0" err="1"/>
              <a:t>збирання</a:t>
            </a:r>
            <a:r>
              <a:rPr lang="ru-RU" i="1" dirty="0"/>
              <a:t> </a:t>
            </a:r>
            <a:r>
              <a:rPr lang="ru-RU" i="1" dirty="0" err="1"/>
              <a:t>врожаю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Обстежують</a:t>
            </a:r>
            <a:r>
              <a:rPr lang="ru-RU" i="1" dirty="0" smtClean="0"/>
              <a:t> по </a:t>
            </a:r>
            <a:r>
              <a:rPr lang="ru-RU" i="1" dirty="0"/>
              <a:t>10 </a:t>
            </a:r>
            <a:r>
              <a:rPr lang="ru-RU" i="1" dirty="0" err="1"/>
              <a:t>рослин</a:t>
            </a:r>
            <a:r>
              <a:rPr lang="ru-RU" i="1" dirty="0"/>
              <a:t> у 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</a:t>
            </a:r>
            <a:r>
              <a:rPr lang="ru-RU" dirty="0" smtClean="0"/>
              <a:t>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21024495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Ушкоджені</a:t>
            </a:r>
            <a:r>
              <a:rPr lang="ru-RU" dirty="0"/>
              <a:t> </a:t>
            </a:r>
            <a:r>
              <a:rPr lang="ru-RU" dirty="0" err="1" smtClean="0"/>
              <a:t>стебловим</a:t>
            </a:r>
            <a:r>
              <a:rPr lang="ru-RU" dirty="0" smtClean="0"/>
              <a:t> </a:t>
            </a:r>
            <a:r>
              <a:rPr lang="ru-RU" dirty="0" err="1" smtClean="0"/>
              <a:t>метеликом</a:t>
            </a:r>
            <a:r>
              <a:rPr lang="ru-RU" dirty="0" smtClean="0"/>
              <a:t> і </a:t>
            </a:r>
            <a:r>
              <a:rPr lang="ru-RU" dirty="0" err="1" smtClean="0"/>
              <a:t>уражені</a:t>
            </a:r>
            <a:r>
              <a:rPr lang="ru-RU" dirty="0" smtClean="0"/>
              <a:t> </a:t>
            </a:r>
            <a:r>
              <a:rPr lang="ru-RU" dirty="0" err="1" smtClean="0"/>
              <a:t>пухирчастою</a:t>
            </a:r>
            <a:r>
              <a:rPr lang="ru-RU" dirty="0" smtClean="0"/>
              <a:t> і </a:t>
            </a:r>
            <a:r>
              <a:rPr lang="ru-RU" dirty="0" err="1" smtClean="0"/>
              <a:t>волотевою</a:t>
            </a:r>
            <a:r>
              <a:rPr lang="ru-RU" dirty="0" smtClean="0"/>
              <a:t> </a:t>
            </a:r>
            <a:r>
              <a:rPr lang="ru-RU" dirty="0" err="1" smtClean="0"/>
              <a:t>сажками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(%). </a:t>
            </a:r>
          </a:p>
          <a:p>
            <a:r>
              <a:rPr lang="ru-RU" dirty="0" smtClean="0"/>
              <a:t>Характер </a:t>
            </a:r>
            <a:r>
              <a:rPr lang="ru-RU" dirty="0" err="1" smtClean="0"/>
              <a:t>виявлення</a:t>
            </a:r>
            <a:r>
              <a:rPr lang="ru-RU" dirty="0" smtClean="0"/>
              <a:t> хвороб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пухирчастої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сажки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10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уражених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стебел</a:t>
            </a:r>
            <a:r>
              <a:rPr lang="ru-RU" dirty="0" smtClean="0">
                <a:solidFill>
                  <a:srgbClr val="FF0000"/>
                </a:solidFill>
              </a:rPr>
              <a:t>, 5 </a:t>
            </a:r>
            <a:r>
              <a:rPr lang="ru-RU" dirty="0">
                <a:solidFill>
                  <a:srgbClr val="FF0000"/>
                </a:solidFill>
              </a:rPr>
              <a:t>% — </a:t>
            </a:r>
            <a:r>
              <a:rPr lang="ru-RU" dirty="0" err="1">
                <a:solidFill>
                  <a:srgbClr val="FF0000"/>
                </a:solidFill>
              </a:rPr>
              <a:t>качанів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ЕПШ </a:t>
            </a:r>
            <a:r>
              <a:rPr lang="ru-RU" dirty="0" err="1" smtClean="0">
                <a:solidFill>
                  <a:srgbClr val="FF0000"/>
                </a:solidFill>
              </a:rPr>
              <a:t>стеблового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метелика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18-20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заселених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235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dirty="0" err="1"/>
              <a:t>Заселені</a:t>
            </a:r>
            <a:r>
              <a:rPr lang="ru-RU" sz="1800" dirty="0"/>
              <a:t> </a:t>
            </a:r>
            <a:r>
              <a:rPr lang="ru-RU" sz="1800" dirty="0" err="1"/>
              <a:t>площі</a:t>
            </a:r>
            <a:r>
              <a:rPr lang="ru-RU" sz="1800" dirty="0"/>
              <a:t> (%),</a:t>
            </a:r>
          </a:p>
          <a:p>
            <a:r>
              <a:rPr lang="ru-RU" sz="1800" dirty="0" err="1" smtClean="0"/>
              <a:t>Щільність</a:t>
            </a:r>
            <a:r>
              <a:rPr lang="ru-RU" sz="1800" dirty="0" smtClean="0"/>
              <a:t> личинок </a:t>
            </a:r>
            <a:r>
              <a:rPr lang="ru-RU" sz="1800" dirty="0" err="1" smtClean="0"/>
              <a:t>екз</a:t>
            </a:r>
            <a:r>
              <a:rPr lang="ru-RU" sz="1800" dirty="0" smtClean="0"/>
              <a:t>/м2</a:t>
            </a:r>
            <a:endParaRPr lang="ru-RU" sz="1800" dirty="0"/>
          </a:p>
          <a:p>
            <a:r>
              <a:rPr lang="ru-RU" sz="1800" dirty="0" err="1" smtClean="0"/>
              <a:t>Віковий</a:t>
            </a:r>
            <a:r>
              <a:rPr lang="ru-RU" sz="1800" dirty="0" smtClean="0"/>
              <a:t> склад </a:t>
            </a:r>
            <a:r>
              <a:rPr lang="ru-RU" sz="1800" dirty="0"/>
              <a:t>личинок (%),</a:t>
            </a:r>
          </a:p>
          <a:p>
            <a:r>
              <a:rPr lang="ru-RU" sz="1800" dirty="0" err="1" smtClean="0"/>
              <a:t>ушкодженість</a:t>
            </a:r>
            <a:r>
              <a:rPr lang="ru-RU" sz="1800" dirty="0" smtClean="0"/>
              <a:t> </a:t>
            </a:r>
            <a:r>
              <a:rPr lang="ru-RU" sz="1800" dirty="0" err="1"/>
              <a:t>рослин</a:t>
            </a:r>
            <a:r>
              <a:rPr lang="ru-RU" sz="1800" dirty="0"/>
              <a:t> (%),</a:t>
            </a:r>
          </a:p>
          <a:p>
            <a:r>
              <a:rPr lang="ru-RU" sz="1800" dirty="0" err="1"/>
              <a:t>площі</a:t>
            </a:r>
            <a:r>
              <a:rPr lang="ru-RU" sz="1800" dirty="0"/>
              <a:t>,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 smtClean="0"/>
              <a:t>підлягають</a:t>
            </a:r>
            <a:r>
              <a:rPr lang="ru-RU" sz="1800" dirty="0" smtClean="0"/>
              <a:t> </a:t>
            </a:r>
            <a:r>
              <a:rPr lang="ru-RU" sz="1800" dirty="0" err="1" smtClean="0"/>
              <a:t>хімічному</a:t>
            </a:r>
            <a:r>
              <a:rPr lang="ru-RU" sz="1800" dirty="0" smtClean="0"/>
              <a:t> </a:t>
            </a:r>
            <a:r>
              <a:rPr lang="ru-RU" sz="1800" dirty="0" err="1" smtClean="0"/>
              <a:t>захисту</a:t>
            </a:r>
            <a:r>
              <a:rPr lang="ru-RU" sz="1800" dirty="0" smtClean="0"/>
              <a:t> (га)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СЕТ </a:t>
            </a:r>
            <a:r>
              <a:rPr lang="ru-RU" sz="1800" dirty="0">
                <a:solidFill>
                  <a:srgbClr val="FF0000"/>
                </a:solidFill>
              </a:rPr>
              <a:t>для </a:t>
            </a:r>
            <a:r>
              <a:rPr lang="ru-RU" sz="1800" dirty="0" err="1">
                <a:solidFill>
                  <a:srgbClr val="FF0000"/>
                </a:solidFill>
              </a:rPr>
              <a:t>розвитку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err="1">
                <a:solidFill>
                  <a:srgbClr val="FF0000"/>
                </a:solidFill>
              </a:rPr>
              <a:t>яєць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— 95 °,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личинок </a:t>
            </a:r>
            <a:r>
              <a:rPr lang="ru-RU" sz="1800" dirty="0">
                <a:solidFill>
                  <a:srgbClr val="FF0000"/>
                </a:solidFill>
              </a:rPr>
              <a:t>1-го </a:t>
            </a:r>
            <a:r>
              <a:rPr lang="ru-RU" sz="1800" dirty="0" err="1">
                <a:solidFill>
                  <a:srgbClr val="FF0000"/>
                </a:solidFill>
              </a:rPr>
              <a:t>віку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— 55</a:t>
            </a:r>
            <a:r>
              <a:rPr lang="ru-RU" sz="1800" dirty="0">
                <a:solidFill>
                  <a:srgbClr val="FF0000"/>
                </a:solidFill>
              </a:rPr>
              <a:t>°, </a:t>
            </a:r>
            <a:endParaRPr lang="ru-R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2-го </a:t>
            </a:r>
            <a:r>
              <a:rPr lang="ru-RU" sz="1800" dirty="0">
                <a:solidFill>
                  <a:srgbClr val="FF0000"/>
                </a:solidFill>
              </a:rPr>
              <a:t>— 90°, </a:t>
            </a:r>
            <a:endParaRPr lang="ru-R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3-го </a:t>
            </a:r>
            <a:r>
              <a:rPr lang="ru-RU" sz="1800" dirty="0">
                <a:solidFill>
                  <a:srgbClr val="FF0000"/>
                </a:solidFill>
              </a:rPr>
              <a:t>— 65°</a:t>
            </a:r>
          </a:p>
          <a:p>
            <a:pPr marL="0" indent="0"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Оптимальна температура для </a:t>
            </a:r>
            <a:r>
              <a:rPr lang="ru-RU" sz="1800" dirty="0" err="1">
                <a:solidFill>
                  <a:srgbClr val="FF0000"/>
                </a:solidFill>
              </a:rPr>
              <a:t>розвитку</a:t>
            </a:r>
            <a:r>
              <a:rPr lang="ru-RU" sz="1800" dirty="0">
                <a:solidFill>
                  <a:srgbClr val="FF0000"/>
                </a:solidFill>
              </a:rPr>
              <a:t> личинок </a:t>
            </a:r>
            <a:r>
              <a:rPr lang="ru-RU" sz="1800" dirty="0" smtClean="0">
                <a:solidFill>
                  <a:srgbClr val="FF0000"/>
                </a:solidFill>
              </a:rPr>
              <a:t> &gt;20,5 °С</a:t>
            </a:r>
            <a:r>
              <a:rPr lang="ru-RU" sz="1800" dirty="0">
                <a:solidFill>
                  <a:srgbClr val="FF0000"/>
                </a:solidFill>
              </a:rPr>
              <a:t>, </a:t>
            </a:r>
            <a:endParaRPr lang="ru-RU" sz="1800" dirty="0" smtClean="0">
              <a:solidFill>
                <a:srgbClr val="FF0000"/>
              </a:solidFill>
            </a:endParaRPr>
          </a:p>
          <a:p>
            <a:r>
              <a:rPr lang="ru-RU" sz="1800" dirty="0" err="1" smtClean="0">
                <a:solidFill>
                  <a:srgbClr val="FF0000"/>
                </a:solidFill>
              </a:rPr>
              <a:t>задовільна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FF0000"/>
                </a:solidFill>
              </a:rPr>
              <a:t>— 19,5 °С,</a:t>
            </a:r>
          </a:p>
          <a:p>
            <a:r>
              <a:rPr lang="ru-RU" sz="1800" dirty="0" err="1">
                <a:solidFill>
                  <a:srgbClr val="FF0000"/>
                </a:solidFill>
              </a:rPr>
              <a:t>незадовільна</a:t>
            </a:r>
            <a:r>
              <a:rPr lang="ru-RU" sz="1800" dirty="0">
                <a:solidFill>
                  <a:srgbClr val="FF0000"/>
                </a:solidFill>
              </a:rPr>
              <a:t> — &lt;18,5 °С.</a:t>
            </a:r>
          </a:p>
          <a:p>
            <a:pPr marL="0" indent="0"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err="1" smtClean="0">
                <a:solidFill>
                  <a:srgbClr val="FF0000"/>
                </a:solidFill>
              </a:rPr>
              <a:t>Хімічні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FF0000"/>
                </a:solidFill>
              </a:rPr>
              <a:t>заходи </a:t>
            </a:r>
            <a:r>
              <a:rPr lang="ru-RU" sz="1800" dirty="0" err="1">
                <a:solidFill>
                  <a:srgbClr val="FF0000"/>
                </a:solidFill>
              </a:rPr>
              <a:t>проти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личинок </a:t>
            </a:r>
            <a:r>
              <a:rPr lang="ru-RU" sz="1800" dirty="0" err="1" smtClean="0">
                <a:solidFill>
                  <a:srgbClr val="FF0000"/>
                </a:solidFill>
              </a:rPr>
              <a:t>проводять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FF0000"/>
                </a:solidFill>
              </a:rPr>
              <a:t>при </a:t>
            </a:r>
            <a:r>
              <a:rPr lang="ru-RU" sz="1800" dirty="0" smtClean="0">
                <a:solidFill>
                  <a:srgbClr val="FF0000"/>
                </a:solidFill>
              </a:rPr>
              <a:t>СЕТ 240—280</a:t>
            </a:r>
            <a:r>
              <a:rPr lang="ru-RU" sz="1800" dirty="0">
                <a:solidFill>
                  <a:srgbClr val="FF0000"/>
                </a:solidFill>
              </a:rPr>
              <a:t>°, коли личинки </a:t>
            </a:r>
            <a:r>
              <a:rPr lang="ru-RU" sz="1800" dirty="0" smtClean="0">
                <a:solidFill>
                  <a:srgbClr val="FF0000"/>
                </a:solidFill>
              </a:rPr>
              <a:t>3- </a:t>
            </a:r>
            <a:r>
              <a:rPr lang="ru-RU" sz="1800" dirty="0" err="1" smtClean="0">
                <a:solidFill>
                  <a:srgbClr val="FF0000"/>
                </a:solidFill>
              </a:rPr>
              <a:t>го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>
                <a:solidFill>
                  <a:srgbClr val="FF0000"/>
                </a:solidFill>
              </a:rPr>
              <a:t>віку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err="1">
                <a:solidFill>
                  <a:srgbClr val="FF0000"/>
                </a:solidFill>
              </a:rPr>
              <a:t>становлять</a:t>
            </a:r>
            <a:r>
              <a:rPr lang="ru-RU" sz="1800" dirty="0">
                <a:solidFill>
                  <a:srgbClr val="FF0000"/>
                </a:solidFill>
              </a:rPr>
              <a:t> 15—30%</a:t>
            </a:r>
          </a:p>
        </p:txBody>
      </p:sp>
    </p:spTree>
    <p:extLst>
      <p:ext uri="{BB962C8B-B14F-4D97-AF65-F5344CB8AC3E}">
        <p14:creationId xmlns:p14="http://schemas.microsoft.com/office/powerpoint/2010/main" val="44815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Липень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err="1" smtClean="0"/>
              <a:t>Встановлення</a:t>
            </a:r>
            <a:r>
              <a:rPr lang="ru-RU" dirty="0" smtClean="0"/>
              <a:t> початку і </a:t>
            </a:r>
            <a:r>
              <a:rPr lang="ru-RU" dirty="0" err="1"/>
              <a:t>динаміки</a:t>
            </a:r>
            <a:r>
              <a:rPr lang="ru-RU" dirty="0"/>
              <a:t> </a:t>
            </a:r>
            <a:r>
              <a:rPr lang="ru-RU" dirty="0" err="1" smtClean="0"/>
              <a:t>окрилення</a:t>
            </a:r>
            <a:r>
              <a:rPr lang="ru-RU" dirty="0" smtClean="0"/>
              <a:t> </a:t>
            </a:r>
            <a:r>
              <a:rPr lang="ru-RU" dirty="0" err="1" smtClean="0"/>
              <a:t>клопів</a:t>
            </a:r>
            <a:r>
              <a:rPr lang="ru-RU" dirty="0" smtClean="0"/>
              <a:t> нового </a:t>
            </a:r>
            <a:r>
              <a:rPr lang="ru-RU" dirty="0" err="1" smtClean="0"/>
              <a:t>покоління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 smtClean="0"/>
              <a:t>порівнянням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строками </a:t>
            </a:r>
            <a:r>
              <a:rPr lang="ru-RU" dirty="0" err="1" smtClean="0"/>
              <a:t>збирання</a:t>
            </a:r>
            <a:r>
              <a:rPr lang="ru-RU" dirty="0" smtClean="0"/>
              <a:t> </a:t>
            </a:r>
            <a:r>
              <a:rPr lang="ru-RU" dirty="0" err="1"/>
              <a:t>врожаю</a:t>
            </a:r>
            <a:r>
              <a:rPr lang="ru-RU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/>
              <a:t>Віковий</a:t>
            </a:r>
            <a:r>
              <a:rPr lang="ru-RU" dirty="0"/>
              <a:t> склад </a:t>
            </a:r>
            <a:r>
              <a:rPr lang="ru-RU" dirty="0" smtClean="0"/>
              <a:t>личинок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 smtClean="0"/>
              <a:t>стадій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/>
              <a:t>клопів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ушкодженосгі</a:t>
            </a:r>
            <a:r>
              <a:rPr lang="ru-RU" dirty="0" smtClean="0"/>
              <a:t> зерна і </a:t>
            </a:r>
            <a:r>
              <a:rPr lang="ru-RU" dirty="0" err="1"/>
              <a:t>втрат</a:t>
            </a:r>
            <a:r>
              <a:rPr lang="ru-RU" dirty="0"/>
              <a:t> </a:t>
            </a:r>
            <a:r>
              <a:rPr lang="ru-RU" dirty="0" err="1"/>
              <a:t>врожаю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220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Обстеження</a:t>
            </a:r>
            <a:r>
              <a:rPr lang="ru-RU" dirty="0"/>
              <a:t> і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перед </a:t>
            </a:r>
            <a:r>
              <a:rPr lang="ru-RU" dirty="0"/>
              <a:t>та </a:t>
            </a:r>
            <a:r>
              <a:rPr lang="ru-RU" dirty="0" err="1"/>
              <a:t>під</a:t>
            </a:r>
            <a:r>
              <a:rPr lang="ru-RU" dirty="0"/>
              <a:t> час жнив на </a:t>
            </a:r>
            <a:r>
              <a:rPr lang="ru-RU" dirty="0" err="1" smtClean="0"/>
              <a:t>рослинах</a:t>
            </a:r>
            <a:r>
              <a:rPr lang="ru-RU" dirty="0" smtClean="0"/>
              <a:t> і </a:t>
            </a:r>
            <a:r>
              <a:rPr lang="ru-RU" dirty="0" err="1"/>
              <a:t>під</a:t>
            </a:r>
            <a:r>
              <a:rPr lang="ru-RU" dirty="0"/>
              <a:t> валками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Із</a:t>
            </a:r>
            <a:r>
              <a:rPr lang="ru-RU" dirty="0" smtClean="0"/>
              <a:t> пробного снопу </a:t>
            </a:r>
            <a:r>
              <a:rPr lang="ru-RU" dirty="0" err="1"/>
              <a:t>обмолочують</a:t>
            </a:r>
            <a:r>
              <a:rPr lang="ru-RU" dirty="0"/>
              <a:t> зерно і </a:t>
            </a:r>
            <a:r>
              <a:rPr lang="ru-RU" dirty="0" err="1" smtClean="0"/>
              <a:t>беруть</a:t>
            </a:r>
            <a:r>
              <a:rPr lang="ru-RU" dirty="0" smtClean="0"/>
              <a:t> </a:t>
            </a:r>
            <a:r>
              <a:rPr lang="ru-RU" dirty="0" smtClean="0"/>
              <a:t>3 </a:t>
            </a:r>
            <a:r>
              <a:rPr lang="ru-RU" dirty="0" err="1" smtClean="0"/>
              <a:t>наважки</a:t>
            </a:r>
            <a:r>
              <a:rPr lang="ru-RU" dirty="0" smtClean="0"/>
              <a:t> </a:t>
            </a:r>
            <a:r>
              <a:rPr lang="ru-RU" dirty="0"/>
              <a:t>по 10 г. </a:t>
            </a:r>
            <a:r>
              <a:rPr lang="ru-RU" dirty="0" smtClean="0"/>
              <a:t>Зерно </a:t>
            </a:r>
            <a:r>
              <a:rPr lang="ru-RU" dirty="0" err="1" smtClean="0"/>
              <a:t>оглядають</a:t>
            </a:r>
            <a:r>
              <a:rPr lang="ru-RU" dirty="0"/>
              <a:t>, </a:t>
            </a:r>
            <a:r>
              <a:rPr lang="ru-RU" dirty="0" err="1"/>
              <a:t>відбирають</a:t>
            </a:r>
            <a:r>
              <a:rPr lang="ru-RU" dirty="0"/>
              <a:t> </a:t>
            </a:r>
            <a:r>
              <a:rPr lang="ru-RU" dirty="0" err="1" smtClean="0"/>
              <a:t>ушкоджене</a:t>
            </a:r>
            <a:r>
              <a:rPr lang="ru-RU" dirty="0" smtClean="0"/>
              <a:t>, </a:t>
            </a:r>
            <a:r>
              <a:rPr lang="ru-RU" dirty="0" err="1" smtClean="0"/>
              <a:t>підраховують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і </a:t>
            </a:r>
            <a:r>
              <a:rPr lang="ru-RU" dirty="0" err="1"/>
              <a:t>зважують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Ушкодженість</a:t>
            </a:r>
            <a:r>
              <a:rPr lang="ru-RU" dirty="0" smtClean="0"/>
              <a:t> зерна </a:t>
            </a:r>
            <a:r>
              <a:rPr lang="ru-RU" dirty="0" err="1" smtClean="0"/>
              <a:t>визначити</a:t>
            </a:r>
            <a:r>
              <a:rPr lang="ru-RU" dirty="0" smtClean="0"/>
              <a:t> </a:t>
            </a:r>
            <a:r>
              <a:rPr lang="ru-RU" dirty="0" err="1"/>
              <a:t>можна</a:t>
            </a:r>
            <a:r>
              <a:rPr lang="ru-RU" dirty="0"/>
              <a:t> за формулою:</a:t>
            </a:r>
          </a:p>
          <a:p>
            <a:pPr marL="0" indent="0" algn="ctr">
              <a:buNone/>
            </a:pPr>
            <a:r>
              <a:rPr lang="ru-RU" b="1" i="1" dirty="0"/>
              <a:t>у=0,43+0,44*х, 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д </a:t>
            </a:r>
            <a:r>
              <a:rPr lang="ru-RU" dirty="0"/>
              <a:t>х</a:t>
            </a:r>
            <a:r>
              <a:rPr lang="ru-RU" dirty="0" smtClean="0"/>
              <a:t>* </a:t>
            </a:r>
            <a:r>
              <a:rPr lang="ru-RU" dirty="0"/>
              <a:t>— </a:t>
            </a:r>
            <a:r>
              <a:rPr lang="ru-RU" dirty="0" err="1" smtClean="0"/>
              <a:t>щільність</a:t>
            </a:r>
            <a:r>
              <a:rPr lang="ru-RU" dirty="0" smtClean="0"/>
              <a:t> личинок,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 </a:t>
            </a:r>
            <a:r>
              <a:rPr lang="ru-RU" dirty="0"/>
              <a:t>(при ГТК 0,5—</a:t>
            </a:r>
            <a:r>
              <a:rPr lang="ru-RU" dirty="0" smtClean="0"/>
              <a:t>1,0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1979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Співвідношення</a:t>
            </a:r>
            <a:r>
              <a:rPr lang="ru-RU" dirty="0" smtClean="0"/>
              <a:t> личинок </a:t>
            </a:r>
            <a:r>
              <a:rPr lang="ru-RU" dirty="0"/>
              <a:t>за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smtClean="0"/>
              <a:t>і личинок </a:t>
            </a:r>
            <a:r>
              <a:rPr lang="ru-RU" dirty="0"/>
              <a:t>та </a:t>
            </a:r>
            <a:r>
              <a:rPr lang="ru-RU" dirty="0" err="1" smtClean="0"/>
              <a:t>імаго</a:t>
            </a:r>
            <a:r>
              <a:rPr lang="ru-RU" dirty="0" smtClean="0"/>
              <a:t> (%),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ушкодженість</a:t>
            </a:r>
            <a:r>
              <a:rPr lang="ru-RU" dirty="0" smtClean="0"/>
              <a:t> зерна </a:t>
            </a:r>
            <a:r>
              <a:rPr lang="ru-RU" dirty="0"/>
              <a:t>(%), </a:t>
            </a:r>
            <a:endParaRPr lang="ru-RU" dirty="0" smtClean="0"/>
          </a:p>
          <a:p>
            <a:r>
              <a:rPr lang="ru-RU" dirty="0" err="1" smtClean="0"/>
              <a:t>дати</a:t>
            </a:r>
            <a:r>
              <a:rPr lang="ru-RU" dirty="0" smtClean="0"/>
              <a:t> початку і </a:t>
            </a:r>
            <a:r>
              <a:rPr lang="ru-RU" dirty="0" err="1"/>
              <a:t>кінця</a:t>
            </a:r>
            <a:r>
              <a:rPr lang="ru-RU" dirty="0"/>
              <a:t> </a:t>
            </a:r>
            <a:r>
              <a:rPr lang="ru-RU" dirty="0" err="1" smtClean="0"/>
              <a:t>терміну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 </a:t>
            </a:r>
            <a:r>
              <a:rPr lang="ru-RU" dirty="0" err="1" smtClean="0"/>
              <a:t>колосових</a:t>
            </a:r>
            <a:r>
              <a:rPr lang="ru-RU" dirty="0" smtClean="0"/>
              <a:t> культур</a:t>
            </a:r>
          </a:p>
          <a:p>
            <a:pPr marL="0" indent="0">
              <a:buNone/>
            </a:pPr>
            <a:r>
              <a:rPr lang="ru-RU" i="1" dirty="0">
                <a:solidFill>
                  <a:srgbClr val="FF0000"/>
                </a:solidFill>
              </a:rPr>
              <a:t>Не </a:t>
            </a:r>
            <a:r>
              <a:rPr lang="ru-RU" i="1" dirty="0" err="1">
                <a:solidFill>
                  <a:srgbClr val="FF0000"/>
                </a:solidFill>
              </a:rPr>
              <a:t>допускається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ушкодження</a:t>
            </a:r>
            <a:r>
              <a:rPr lang="ru-RU" i="1" dirty="0" smtClean="0">
                <a:solidFill>
                  <a:srgbClr val="FF0000"/>
                </a:solidFill>
              </a:rPr>
              <a:t> зерна </a:t>
            </a:r>
            <a:r>
              <a:rPr lang="ru-RU" i="1" dirty="0" err="1">
                <a:solidFill>
                  <a:srgbClr val="FF0000"/>
                </a:solidFill>
              </a:rPr>
              <a:t>більше</a:t>
            </a:r>
            <a:r>
              <a:rPr lang="ru-RU" i="1" dirty="0">
                <a:solidFill>
                  <a:srgbClr val="FF0000"/>
                </a:solidFill>
              </a:rPr>
              <a:t> 2%.</a:t>
            </a:r>
          </a:p>
          <a:p>
            <a:pPr marL="0" indent="0">
              <a:buNone/>
            </a:pPr>
            <a:r>
              <a:rPr lang="ru-RU" i="1" dirty="0" err="1">
                <a:solidFill>
                  <a:srgbClr val="FF0000"/>
                </a:solidFill>
              </a:rPr>
              <a:t>Ранні</a:t>
            </a:r>
            <a:r>
              <a:rPr lang="ru-RU" i="1" dirty="0">
                <a:solidFill>
                  <a:srgbClr val="FF0000"/>
                </a:solidFill>
              </a:rPr>
              <a:t> і </a:t>
            </a:r>
            <a:r>
              <a:rPr lang="ru-RU" i="1" dirty="0" err="1">
                <a:solidFill>
                  <a:srgbClr val="FF0000"/>
                </a:solidFill>
              </a:rPr>
              <a:t>стислі</a:t>
            </a:r>
            <a:r>
              <a:rPr lang="ru-RU" i="1" dirty="0">
                <a:solidFill>
                  <a:srgbClr val="FF0000"/>
                </a:solidFill>
              </a:rPr>
              <a:t> строки </a:t>
            </a:r>
            <a:r>
              <a:rPr lang="ru-RU" i="1" dirty="0" err="1" smtClean="0">
                <a:solidFill>
                  <a:srgbClr val="FF0000"/>
                </a:solidFill>
              </a:rPr>
              <a:t>збирання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врожаю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погіршують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кормову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базу </a:t>
            </a:r>
            <a:r>
              <a:rPr lang="ru-RU" i="1" dirty="0" err="1">
                <a:solidFill>
                  <a:srgbClr val="FF0000"/>
                </a:solidFill>
              </a:rPr>
              <a:t>клопів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915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b="1" i="1" dirty="0" smtClean="0"/>
              <a:t>Моніторинг поширення шкідників зернових колосових культур</a:t>
            </a:r>
          </a:p>
          <a:p>
            <a:pPr marL="514350" indent="-514350">
              <a:buAutoNum type="arabicPeriod"/>
            </a:pPr>
            <a:r>
              <a:rPr lang="uk-UA" b="1" i="1" dirty="0" smtClean="0"/>
              <a:t>Моніторинг </a:t>
            </a:r>
            <a:r>
              <a:rPr lang="ru-RU" b="1" i="1" dirty="0" err="1"/>
              <a:t>основних</a:t>
            </a:r>
            <a:r>
              <a:rPr lang="ru-RU" b="1" i="1" dirty="0"/>
              <a:t> хвороб </a:t>
            </a:r>
            <a:r>
              <a:rPr lang="ru-RU" b="1" i="1" dirty="0" err="1"/>
              <a:t>зернових</a:t>
            </a:r>
            <a:r>
              <a:rPr lang="ru-RU" b="1" i="1" dirty="0"/>
              <a:t> </a:t>
            </a:r>
            <a:r>
              <a:rPr lang="ru-RU" b="1" i="1" dirty="0" err="1"/>
              <a:t>колосових</a:t>
            </a:r>
            <a:r>
              <a:rPr lang="ru-RU" b="1" i="1" dirty="0"/>
              <a:t> </a:t>
            </a:r>
            <a:r>
              <a:rPr lang="ru-RU" b="1" i="1" dirty="0" smtClean="0"/>
              <a:t>культур</a:t>
            </a:r>
          </a:p>
          <a:p>
            <a:pPr marL="514350" indent="-514350">
              <a:buAutoNum type="arabicPeriod"/>
            </a:pPr>
            <a:r>
              <a:rPr lang="uk-UA" b="1" i="1" dirty="0" smtClean="0"/>
              <a:t>Моніторинг шкідників і хвороб кукурудзи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69273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Злакові</a:t>
            </a:r>
            <a:r>
              <a:rPr lang="ru-RU" b="1" dirty="0"/>
              <a:t> </a:t>
            </a:r>
            <a:r>
              <a:rPr lang="ru-RU" b="1" dirty="0" err="1"/>
              <a:t>попелиці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err="1" smtClean="0"/>
              <a:t>Жовтень</a:t>
            </a:r>
            <a:endParaRPr lang="ru-RU" dirty="0" smtClean="0"/>
          </a:p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зимуючого</a:t>
            </a:r>
            <a:r>
              <a:rPr lang="ru-RU" dirty="0" smtClean="0"/>
              <a:t> запасу </a:t>
            </a:r>
            <a:r>
              <a:rPr lang="ru-RU" dirty="0" err="1" smtClean="0"/>
              <a:t>немігруючих</a:t>
            </a:r>
            <a:r>
              <a:rPr lang="ru-RU" dirty="0" smtClean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 smtClean="0"/>
              <a:t>попелиць</a:t>
            </a:r>
            <a:r>
              <a:rPr lang="ru-RU" dirty="0" smtClean="0"/>
              <a:t> на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 </a:t>
            </a:r>
            <a:r>
              <a:rPr lang="ru-RU" dirty="0"/>
              <a:t>культурах.</a:t>
            </a:r>
          </a:p>
          <a:p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/>
              <a:t>&gt;5—10 </a:t>
            </a:r>
            <a:r>
              <a:rPr lang="ru-RU" dirty="0" err="1" smtClean="0"/>
              <a:t>шт</a:t>
            </a:r>
            <a:r>
              <a:rPr lang="ru-RU" dirty="0" smtClean="0"/>
              <a:t>/м2</a:t>
            </a:r>
          </a:p>
          <a:p>
            <a:pPr marL="0" indent="0">
              <a:buNone/>
            </a:pPr>
            <a:r>
              <a:rPr lang="ru-RU" i="1" dirty="0" err="1"/>
              <a:t>Відбирають</a:t>
            </a:r>
            <a:r>
              <a:rPr lang="ru-RU" i="1" dirty="0"/>
              <a:t> 16 проб по 0,5 </a:t>
            </a:r>
            <a:r>
              <a:rPr lang="ru-RU" i="1" dirty="0" smtClean="0"/>
              <a:t>м рядка </a:t>
            </a:r>
            <a:r>
              <a:rPr lang="ru-RU" i="1" dirty="0" err="1"/>
              <a:t>посіву</a:t>
            </a:r>
            <a:r>
              <a:rPr lang="ru-RU" i="1" dirty="0"/>
              <a:t> за схемою </a:t>
            </a:r>
            <a:r>
              <a:rPr lang="ru-RU" i="1" dirty="0" err="1" smtClean="0"/>
              <a:t>букви</a:t>
            </a:r>
            <a:r>
              <a:rPr lang="ru-RU" i="1" dirty="0" smtClean="0"/>
              <a:t> Z</a:t>
            </a:r>
            <a:r>
              <a:rPr lang="ru-RU" i="1" dirty="0"/>
              <a:t>— </a:t>
            </a:r>
            <a:r>
              <a:rPr lang="ru-RU" i="1" dirty="0" err="1"/>
              <a:t>чотири</a:t>
            </a:r>
            <a:r>
              <a:rPr lang="ru-RU" i="1" dirty="0"/>
              <a:t> </a:t>
            </a:r>
            <a:r>
              <a:rPr lang="ru-RU" i="1" dirty="0" err="1"/>
              <a:t>проби</a:t>
            </a:r>
            <a:r>
              <a:rPr lang="ru-RU" i="1" dirty="0"/>
              <a:t> </a:t>
            </a:r>
            <a:r>
              <a:rPr lang="ru-RU" i="1" dirty="0" err="1"/>
              <a:t>уздовж</a:t>
            </a:r>
            <a:r>
              <a:rPr lang="ru-RU" i="1" dirty="0"/>
              <a:t> </a:t>
            </a:r>
            <a:r>
              <a:rPr lang="ru-RU" i="1" dirty="0" err="1" smtClean="0"/>
              <a:t>лісосмуги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/>
              <a:t>з боку </a:t>
            </a:r>
            <a:r>
              <a:rPr lang="ru-RU" i="1" dirty="0" err="1" smtClean="0"/>
              <a:t>переважаючих</a:t>
            </a:r>
            <a:r>
              <a:rPr lang="ru-RU" i="1" dirty="0" smtClean="0"/>
              <a:t> </a:t>
            </a:r>
            <a:r>
              <a:rPr lang="ru-RU" i="1" dirty="0" err="1" smtClean="0"/>
              <a:t>вітрів</a:t>
            </a:r>
            <a:r>
              <a:rPr lang="ru-RU" i="1" dirty="0"/>
              <a:t>, 8 — по </a:t>
            </a:r>
            <a:r>
              <a:rPr lang="ru-RU" i="1" dirty="0" err="1"/>
              <a:t>діагоналі</a:t>
            </a:r>
            <a:r>
              <a:rPr lang="ru-RU" i="1" dirty="0"/>
              <a:t> </a:t>
            </a:r>
            <a:r>
              <a:rPr lang="ru-RU" i="1" dirty="0" smtClean="0"/>
              <a:t>поля, </a:t>
            </a:r>
            <a:r>
              <a:rPr lang="ru-RU" i="1" dirty="0" err="1" smtClean="0"/>
              <a:t>решта</a:t>
            </a:r>
            <a:r>
              <a:rPr lang="ru-RU" i="1" dirty="0" smtClean="0"/>
              <a:t> </a:t>
            </a:r>
            <a:r>
              <a:rPr lang="ru-RU" i="1" dirty="0"/>
              <a:t>—на </a:t>
            </a:r>
            <a:r>
              <a:rPr lang="ru-RU" i="1" dirty="0" err="1"/>
              <a:t>протилежному</a:t>
            </a:r>
            <a:r>
              <a:rPr lang="ru-RU" i="1" dirty="0"/>
              <a:t> </a:t>
            </a:r>
            <a:r>
              <a:rPr lang="ru-RU" i="1" dirty="0" smtClean="0"/>
              <a:t>краю поля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і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</a:t>
            </a:r>
            <a:r>
              <a:rPr lang="ru-RU" i="1" dirty="0" err="1" smtClean="0"/>
              <a:t>яєць</a:t>
            </a:r>
            <a:r>
              <a:rPr lang="ru-RU" i="1" dirty="0" smtClean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в </a:t>
            </a:r>
            <a:r>
              <a:rPr lang="ru-RU" i="1" dirty="0" err="1"/>
              <a:t>лабораторії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73872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5399675" cy="2636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40968"/>
            <a:ext cx="6048672" cy="298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314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smtClean="0"/>
              <a:t>максимальна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(шт</a:t>
            </a:r>
            <a:r>
              <a:rPr lang="ru-RU" dirty="0"/>
              <a:t>./м2</a:t>
            </a:r>
            <a:r>
              <a:rPr lang="ru-RU" dirty="0" smtClean="0"/>
              <a:t>).</a:t>
            </a:r>
          </a:p>
          <a:p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звичайній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схемі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посіву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площа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16 проб </a:t>
            </a:r>
            <a:r>
              <a:rPr lang="ru-RU" dirty="0" smtClean="0">
                <a:solidFill>
                  <a:srgbClr val="FF0000"/>
                </a:solidFill>
              </a:rPr>
              <a:t>становить 1 </a:t>
            </a:r>
            <a:r>
              <a:rPr lang="ru-RU" dirty="0">
                <a:solidFill>
                  <a:srgbClr val="FF0000"/>
                </a:solidFill>
              </a:rPr>
              <a:t>м2.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теплій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погоді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восени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самки </a:t>
            </a:r>
            <a:r>
              <a:rPr lang="ru-RU" dirty="0" err="1">
                <a:solidFill>
                  <a:srgbClr val="FF0000"/>
                </a:solidFill>
              </a:rPr>
              <a:t>можуть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продовжувати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відкладати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яйця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394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Квітень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Контрольні</a:t>
            </a:r>
            <a:r>
              <a:rPr lang="ru-RU" b="1" dirty="0"/>
              <a:t> </a:t>
            </a:r>
            <a:r>
              <a:rPr lang="ru-RU" b="1" dirty="0" err="1" smtClean="0"/>
              <a:t>весняні</a:t>
            </a:r>
            <a:r>
              <a:rPr lang="ru-RU" b="1" dirty="0" smtClean="0"/>
              <a:t>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err="1" smtClean="0"/>
              <a:t>осередках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для </a:t>
            </a:r>
            <a:r>
              <a:rPr lang="ru-RU" b="1" dirty="0" err="1"/>
              <a:t>уточнення</a:t>
            </a:r>
            <a:r>
              <a:rPr lang="ru-RU" b="1" dirty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запасу </a:t>
            </a:r>
            <a:r>
              <a:rPr lang="ru-RU" b="1" dirty="0"/>
              <a:t>і </a:t>
            </a:r>
            <a:r>
              <a:rPr lang="ru-RU" b="1" dirty="0" smtClean="0"/>
              <a:t>стану</a:t>
            </a:r>
          </a:p>
          <a:p>
            <a:pPr marL="0" indent="0">
              <a:buNone/>
            </a:pPr>
            <a:r>
              <a:rPr lang="uk-UA" b="1" i="1" dirty="0" smtClean="0"/>
              <a:t>Методика як в жовтні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Виявлення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активних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попелиць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бути </a:t>
            </a:r>
            <a:r>
              <a:rPr lang="ru-RU" dirty="0" err="1" smtClean="0">
                <a:solidFill>
                  <a:srgbClr val="FF0000"/>
                </a:solidFill>
              </a:rPr>
              <a:t>виконано</a:t>
            </a:r>
            <a:r>
              <a:rPr lang="ru-RU" dirty="0" smtClean="0">
                <a:solidFill>
                  <a:srgbClr val="FF0000"/>
                </a:solidFill>
              </a:rPr>
              <a:t> методом </a:t>
            </a:r>
            <a:r>
              <a:rPr lang="ru-RU" dirty="0" err="1">
                <a:solidFill>
                  <a:srgbClr val="FF0000"/>
                </a:solidFill>
              </a:rPr>
              <a:t>косіння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ентомологічним</a:t>
            </a:r>
            <a:r>
              <a:rPr lang="ru-RU" dirty="0" smtClean="0">
                <a:solidFill>
                  <a:srgbClr val="FF0000"/>
                </a:solidFill>
              </a:rPr>
              <a:t> сачком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981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розповсюдженості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попелиць</a:t>
            </a:r>
            <a:r>
              <a:rPr lang="ru-RU" dirty="0" smtClean="0"/>
              <a:t> на </a:t>
            </a:r>
            <a:r>
              <a:rPr lang="ru-RU" dirty="0" err="1" smtClean="0"/>
              <a:t>посівах</a:t>
            </a:r>
            <a:r>
              <a:rPr lang="ru-RU" dirty="0"/>
              <a:t>,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/>
              <a:t>2-х </a:t>
            </a:r>
            <a:r>
              <a:rPr lang="ru-RU" dirty="0" err="1" smtClean="0"/>
              <a:t>балів</a:t>
            </a:r>
            <a:r>
              <a:rPr lang="ru-RU" dirty="0" smtClean="0"/>
              <a:t> для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хімічних</a:t>
            </a:r>
            <a:r>
              <a:rPr lang="ru-RU" dirty="0" smtClean="0"/>
              <a:t> </a:t>
            </a:r>
            <a:r>
              <a:rPr lang="ru-RU" dirty="0" err="1" smtClean="0"/>
              <a:t>винищувальних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афідофагів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площ</a:t>
            </a:r>
            <a:r>
              <a:rPr lang="ru-RU" dirty="0" smtClean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smtClean="0"/>
              <a:t>100—150 </a:t>
            </a:r>
            <a:r>
              <a:rPr lang="ru-RU" dirty="0" err="1"/>
              <a:t>екз</a:t>
            </a:r>
            <a:r>
              <a:rPr lang="ru-RU" dirty="0"/>
              <a:t>./м2.</a:t>
            </a:r>
          </a:p>
        </p:txBody>
      </p:sp>
    </p:spTree>
    <p:extLst>
      <p:ext uri="{BB962C8B-B14F-4D97-AF65-F5344CB8AC3E}">
        <p14:creationId xmlns:p14="http://schemas.microsoft.com/office/powerpoint/2010/main" val="2787279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Схема </a:t>
            </a:r>
            <a:r>
              <a:rPr lang="ru-RU" dirty="0" err="1"/>
              <a:t>взяття</a:t>
            </a:r>
            <a:r>
              <a:rPr lang="ru-RU" dirty="0"/>
              <a:t> проб та сама. </a:t>
            </a: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попелицями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за </a:t>
            </a:r>
            <a:r>
              <a:rPr lang="ru-RU" dirty="0"/>
              <a:t>шкалою: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 </a:t>
            </a:r>
            <a:r>
              <a:rPr lang="ru-RU" dirty="0"/>
              <a:t>—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особини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невеликі</a:t>
            </a:r>
            <a:r>
              <a:rPr lang="ru-RU" dirty="0"/>
              <a:t> </a:t>
            </a:r>
            <a:r>
              <a:rPr lang="ru-RU" dirty="0" err="1" smtClean="0"/>
              <a:t>колонії</a:t>
            </a:r>
            <a:r>
              <a:rPr lang="ru-RU" dirty="0" smtClean="0"/>
              <a:t> (3—5 </a:t>
            </a:r>
            <a:r>
              <a:rPr lang="ru-RU" dirty="0" err="1"/>
              <a:t>особин</a:t>
            </a:r>
            <a:r>
              <a:rPr lang="ru-RU" dirty="0"/>
              <a:t>/</a:t>
            </a:r>
            <a:r>
              <a:rPr lang="ru-RU" dirty="0" err="1"/>
              <a:t>рослину</a:t>
            </a:r>
            <a:r>
              <a:rPr lang="ru-RU" dirty="0"/>
              <a:t>);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 </a:t>
            </a:r>
            <a:r>
              <a:rPr lang="ru-RU" dirty="0" smtClean="0"/>
              <a:t>—</a:t>
            </a:r>
            <a:r>
              <a:rPr lang="ru-RU" dirty="0" smtClean="0"/>
              <a:t>мала </a:t>
            </a:r>
            <a:r>
              <a:rPr lang="ru-RU" dirty="0" err="1"/>
              <a:t>кількість</a:t>
            </a:r>
            <a:r>
              <a:rPr lang="ru-RU" dirty="0"/>
              <a:t>, не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smtClean="0"/>
              <a:t>3—5 </a:t>
            </a:r>
            <a:r>
              <a:rPr lang="ru-RU" dirty="0" err="1" smtClean="0"/>
              <a:t>колоній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рослину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 </a:t>
            </a:r>
            <a:r>
              <a:rPr lang="ru-RU" dirty="0"/>
              <a:t>— </a:t>
            </a:r>
            <a:r>
              <a:rPr lang="ru-RU" dirty="0" err="1" smtClean="0"/>
              <a:t>колонії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/>
              <a:t>середньою</a:t>
            </a:r>
            <a:r>
              <a:rPr lang="ru-RU" dirty="0"/>
              <a:t> і великою </a:t>
            </a:r>
            <a:r>
              <a:rPr lang="ru-RU" dirty="0" err="1" smtClean="0"/>
              <a:t>чисельністю</a:t>
            </a:r>
            <a:r>
              <a:rPr lang="ru-RU" dirty="0" smtClean="0"/>
              <a:t>, </a:t>
            </a:r>
            <a:r>
              <a:rPr lang="ru-RU" dirty="0" err="1" smtClean="0"/>
              <a:t>розміщені</a:t>
            </a:r>
            <a:r>
              <a:rPr lang="ru-RU" dirty="0" smtClean="0"/>
              <a:t> </a:t>
            </a:r>
            <a:r>
              <a:rPr lang="ru-RU" dirty="0"/>
              <a:t>в основному </a:t>
            </a:r>
            <a:r>
              <a:rPr lang="ru-RU" dirty="0" smtClean="0"/>
              <a:t>за </a:t>
            </a:r>
            <a:r>
              <a:rPr lang="ru-RU" dirty="0" err="1" smtClean="0"/>
              <a:t>піхвою</a:t>
            </a:r>
            <a:r>
              <a:rPr lang="ru-RU" dirty="0" smtClean="0"/>
              <a:t> </a:t>
            </a:r>
            <a:r>
              <a:rPr lang="ru-RU" dirty="0" err="1"/>
              <a:t>верхнього</a:t>
            </a:r>
            <a:r>
              <a:rPr lang="ru-RU" dirty="0"/>
              <a:t> листка;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 —</a:t>
            </a:r>
            <a:r>
              <a:rPr lang="ru-RU" dirty="0" err="1" smtClean="0"/>
              <a:t>численні</a:t>
            </a:r>
            <a:r>
              <a:rPr lang="ru-RU" dirty="0" smtClean="0"/>
              <a:t> </a:t>
            </a:r>
            <a:r>
              <a:rPr lang="ru-RU" dirty="0" err="1"/>
              <a:t>колонії</a:t>
            </a:r>
            <a:r>
              <a:rPr lang="ru-RU" dirty="0"/>
              <a:t> за </a:t>
            </a:r>
            <a:r>
              <a:rPr lang="ru-RU" dirty="0" err="1"/>
              <a:t>піхвою</a:t>
            </a:r>
            <a:r>
              <a:rPr lang="ru-RU" dirty="0"/>
              <a:t> </a:t>
            </a:r>
            <a:r>
              <a:rPr lang="ru-RU" dirty="0" err="1" smtClean="0"/>
              <a:t>верхнього</a:t>
            </a:r>
            <a:r>
              <a:rPr lang="ru-RU" dirty="0" smtClean="0"/>
              <a:t> листка</a:t>
            </a:r>
            <a:r>
              <a:rPr lang="ru-RU" dirty="0"/>
              <a:t>, </a:t>
            </a:r>
            <a:r>
              <a:rPr lang="ru-RU" dirty="0" err="1"/>
              <a:t>колоніями</a:t>
            </a:r>
            <a:r>
              <a:rPr lang="ru-RU" dirty="0"/>
              <a:t> </a:t>
            </a:r>
            <a:r>
              <a:rPr lang="ru-RU" dirty="0" err="1" smtClean="0"/>
              <a:t>вкрито</a:t>
            </a:r>
            <a:r>
              <a:rPr lang="ru-RU" dirty="0" smtClean="0"/>
              <a:t> до </a:t>
            </a:r>
            <a:r>
              <a:rPr lang="ru-RU" dirty="0"/>
              <a:t>20%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 —</a:t>
            </a:r>
            <a:r>
              <a:rPr lang="ru-RU" dirty="0"/>
              <a:t>велика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попелиць</a:t>
            </a:r>
            <a:r>
              <a:rPr lang="ru-RU" dirty="0"/>
              <a:t> </a:t>
            </a:r>
            <a:r>
              <a:rPr lang="ru-RU" dirty="0" smtClean="0"/>
              <a:t>за </a:t>
            </a:r>
            <a:r>
              <a:rPr lang="ru-RU" dirty="0" err="1" smtClean="0"/>
              <a:t>піхвами</a:t>
            </a:r>
            <a:r>
              <a:rPr lang="ru-RU" dirty="0" smtClean="0"/>
              <a:t>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листків</a:t>
            </a:r>
            <a:r>
              <a:rPr lang="ru-RU" dirty="0"/>
              <a:t>, </a:t>
            </a:r>
            <a:r>
              <a:rPr lang="ru-RU" dirty="0" err="1" smtClean="0"/>
              <a:t>колоніями</a:t>
            </a:r>
            <a:r>
              <a:rPr lang="ru-RU" dirty="0" smtClean="0"/>
              <a:t> </a:t>
            </a:r>
            <a:r>
              <a:rPr lang="ru-RU" dirty="0" err="1" smtClean="0"/>
              <a:t>вкрито</a:t>
            </a:r>
            <a:r>
              <a:rPr lang="ru-RU" dirty="0" smtClean="0"/>
              <a:t> </a:t>
            </a:r>
            <a:r>
              <a:rPr lang="ru-RU" dirty="0" err="1"/>
              <a:t>понад</a:t>
            </a:r>
            <a:r>
              <a:rPr lang="ru-RU" dirty="0"/>
              <a:t> 50%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5313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(бал),</a:t>
            </a:r>
          </a:p>
          <a:p>
            <a:r>
              <a:rPr lang="ru-RU" dirty="0" smtClean="0"/>
              <a:t> </a:t>
            </a:r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 smtClean="0"/>
              <a:t>попелиць</a:t>
            </a:r>
            <a:r>
              <a:rPr lang="ru-RU" dirty="0" smtClean="0"/>
              <a:t> по </a:t>
            </a:r>
            <a:r>
              <a:rPr lang="ru-RU" dirty="0" err="1" smtClean="0"/>
              <a:t>окремих</a:t>
            </a:r>
            <a:r>
              <a:rPr lang="ru-RU" dirty="0" smtClean="0"/>
              <a:t> полях.</a:t>
            </a:r>
          </a:p>
          <a:p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афідофаги</a:t>
            </a:r>
            <a:r>
              <a:rPr lang="ru-RU" dirty="0" smtClean="0"/>
              <a:t>/</a:t>
            </a:r>
            <a:r>
              <a:rPr lang="ru-RU" dirty="0" err="1" smtClean="0"/>
              <a:t>попелиці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3240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Попелиці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спочатку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заселяють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краї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посівів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Розвитку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попелиць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сприяє</a:t>
            </a:r>
            <a:r>
              <a:rPr lang="ru-RU" dirty="0">
                <a:solidFill>
                  <a:srgbClr val="FF0000"/>
                </a:solidFill>
              </a:rPr>
              <a:t> тепла </a:t>
            </a:r>
            <a:r>
              <a:rPr lang="ru-RU" dirty="0" smtClean="0">
                <a:solidFill>
                  <a:srgbClr val="FF0000"/>
                </a:solidFill>
              </a:rPr>
              <a:t>без злив </a:t>
            </a:r>
            <a:r>
              <a:rPr lang="ru-RU" dirty="0">
                <a:solidFill>
                  <a:srgbClr val="FF0000"/>
                </a:solidFill>
              </a:rPr>
              <a:t>погода, ГТК 0,8— 1,3, </a:t>
            </a:r>
            <a:r>
              <a:rPr lang="ru-RU" dirty="0" smtClean="0">
                <a:solidFill>
                  <a:srgbClr val="FF0000"/>
                </a:solidFill>
              </a:rPr>
              <a:t>а </a:t>
            </a:r>
            <a:r>
              <a:rPr lang="ru-RU" dirty="0" err="1" smtClean="0">
                <a:solidFill>
                  <a:srgbClr val="FF0000"/>
                </a:solidFill>
              </a:rPr>
              <a:t>також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надмірне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живлення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азотом, </a:t>
            </a:r>
            <a:r>
              <a:rPr lang="ru-RU" dirty="0" err="1">
                <a:solidFill>
                  <a:srgbClr val="FF0000"/>
                </a:solidFill>
              </a:rPr>
              <a:t>низька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чисельність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природних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ворогів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</a:rPr>
              <a:t>Максимальна </a:t>
            </a:r>
            <a:r>
              <a:rPr lang="ru-RU" dirty="0" err="1" smtClean="0">
                <a:solidFill>
                  <a:srgbClr val="FF0000"/>
                </a:solidFill>
              </a:rPr>
              <a:t>чисельність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попелиць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буває</a:t>
            </a:r>
            <a:r>
              <a:rPr lang="ru-RU" dirty="0">
                <a:solidFill>
                  <a:srgbClr val="FF0000"/>
                </a:solidFill>
              </a:rPr>
              <a:t> в </a:t>
            </a:r>
            <a:r>
              <a:rPr lang="ru-RU" dirty="0" err="1" smtClean="0">
                <a:solidFill>
                  <a:srgbClr val="FF0000"/>
                </a:solidFill>
              </a:rPr>
              <a:t>фазі</a:t>
            </a:r>
            <a:r>
              <a:rPr lang="ru-RU" dirty="0" smtClean="0">
                <a:solidFill>
                  <a:srgbClr val="FF0000"/>
                </a:solidFill>
              </a:rPr>
              <a:t> наливу </a:t>
            </a:r>
            <a:r>
              <a:rPr lang="ru-RU" dirty="0">
                <a:solidFill>
                  <a:srgbClr val="FF0000"/>
                </a:solidFill>
              </a:rPr>
              <a:t>зерна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889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Червень І—</a:t>
            </a:r>
            <a:r>
              <a:rPr lang="en-US" dirty="0">
                <a:solidFill>
                  <a:srgbClr val="FF0000"/>
                </a:solidFill>
              </a:rPr>
              <a:t>II </a:t>
            </a:r>
            <a:r>
              <a:rPr lang="ru-RU" dirty="0">
                <a:solidFill>
                  <a:srgbClr val="FF0000"/>
                </a:solidFill>
              </a:rPr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 smtClean="0"/>
              <a:t>динаміки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популяції</a:t>
            </a:r>
            <a:r>
              <a:rPr lang="ru-RU" dirty="0" smtClean="0"/>
              <a:t> </a:t>
            </a:r>
            <a:r>
              <a:rPr lang="ru-RU" dirty="0" err="1" smtClean="0"/>
              <a:t>попелиць</a:t>
            </a:r>
            <a:r>
              <a:rPr lang="ru-RU" dirty="0"/>
              <a:t>, </a:t>
            </a:r>
            <a:r>
              <a:rPr lang="ru-RU" dirty="0" err="1" smtClean="0"/>
              <a:t>ступеня</a:t>
            </a:r>
            <a:r>
              <a:rPr lang="ru-RU" dirty="0" smtClean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та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, </a:t>
            </a:r>
            <a:r>
              <a:rPr lang="ru-RU" dirty="0" err="1" smtClean="0"/>
              <a:t>розподілу</a:t>
            </a:r>
            <a:r>
              <a:rPr lang="ru-RU" dirty="0" smtClean="0"/>
              <a:t> </a:t>
            </a:r>
            <a:r>
              <a:rPr lang="ru-RU" dirty="0" err="1"/>
              <a:t>їх</a:t>
            </a:r>
            <a:r>
              <a:rPr lang="ru-RU" dirty="0"/>
              <a:t> на </a:t>
            </a:r>
            <a:r>
              <a:rPr lang="ru-RU" dirty="0" smtClean="0"/>
              <a:t>полях та </a:t>
            </a:r>
            <a:r>
              <a:rPr lang="ru-RU" dirty="0" err="1"/>
              <a:t>впливу</a:t>
            </a:r>
            <a:r>
              <a:rPr lang="ru-RU" dirty="0"/>
              <a:t> на них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природних</a:t>
            </a:r>
            <a:r>
              <a:rPr lang="ru-RU" dirty="0" smtClean="0"/>
              <a:t> </a:t>
            </a:r>
            <a:r>
              <a:rPr lang="ru-RU" dirty="0" err="1"/>
              <a:t>ворогів</a:t>
            </a:r>
            <a:r>
              <a:rPr lang="ru-RU" dirty="0"/>
              <a:t>.</a:t>
            </a:r>
          </a:p>
          <a:p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/>
              <a:t>площ</a:t>
            </a:r>
            <a:r>
              <a:rPr lang="ru-RU" dirty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8—10 </a:t>
            </a:r>
            <a:r>
              <a:rPr lang="ru-RU" dirty="0" err="1" smtClean="0"/>
              <a:t>екз</a:t>
            </a:r>
            <a:r>
              <a:rPr lang="ru-RU" dirty="0"/>
              <a:t>./колос у </a:t>
            </a:r>
            <a:r>
              <a:rPr lang="ru-RU" dirty="0" err="1" smtClean="0"/>
              <a:t>фазі</a:t>
            </a:r>
            <a:r>
              <a:rPr lang="ru-RU" dirty="0" smtClean="0"/>
              <a:t> </a:t>
            </a:r>
            <a:r>
              <a:rPr lang="ru-RU" dirty="0" err="1" smtClean="0"/>
              <a:t>цвітіння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smtClean="0"/>
              <a:t>20—25 </a:t>
            </a:r>
            <a:r>
              <a:rPr lang="ru-RU" dirty="0" err="1" smtClean="0"/>
              <a:t>екз</a:t>
            </a:r>
            <a:r>
              <a:rPr lang="ru-RU" dirty="0"/>
              <a:t>./колос при </a:t>
            </a:r>
            <a:r>
              <a:rPr lang="ru-RU" dirty="0" smtClean="0"/>
              <a:t>50%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фазі</a:t>
            </a:r>
            <a:r>
              <a:rPr lang="ru-RU" dirty="0" smtClean="0"/>
              <a:t> </a:t>
            </a:r>
            <a:r>
              <a:rPr lang="ru-RU" dirty="0" err="1"/>
              <a:t>молочної</a:t>
            </a:r>
            <a:r>
              <a:rPr lang="ru-RU" dirty="0"/>
              <a:t> </a:t>
            </a:r>
            <a:r>
              <a:rPr lang="ru-RU" dirty="0" err="1"/>
              <a:t>стиглості</a:t>
            </a:r>
            <a:r>
              <a:rPr lang="ru-RU" dirty="0"/>
              <a:t>.</a:t>
            </a:r>
          </a:p>
          <a:p>
            <a:r>
              <a:rPr lang="ru-RU" dirty="0" err="1"/>
              <a:t>Розробка</a:t>
            </a:r>
            <a:r>
              <a:rPr lang="ru-RU" dirty="0"/>
              <a:t> </a:t>
            </a:r>
            <a:r>
              <a:rPr lang="ru-RU" dirty="0" err="1" smtClean="0"/>
              <a:t>короткострокового</a:t>
            </a:r>
            <a:r>
              <a:rPr lang="ru-RU" dirty="0" smtClean="0"/>
              <a:t> прогнозу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083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цвітіння</a:t>
            </a:r>
            <a:r>
              <a:rPr lang="ru-RU" dirty="0"/>
              <a:t> та </a:t>
            </a:r>
            <a:r>
              <a:rPr lang="ru-RU" dirty="0" err="1"/>
              <a:t>молочної</a:t>
            </a:r>
            <a:r>
              <a:rPr lang="ru-RU" dirty="0"/>
              <a:t> </a:t>
            </a:r>
            <a:r>
              <a:rPr lang="ru-RU" dirty="0" err="1" smtClean="0"/>
              <a:t>стиглості</a:t>
            </a:r>
            <a:r>
              <a:rPr lang="ru-RU" dirty="0" smtClean="0"/>
              <a:t> зерна </a:t>
            </a:r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попелиць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колоссях</a:t>
            </a:r>
            <a:r>
              <a:rPr lang="ru-RU" dirty="0" smtClean="0"/>
              <a:t> </a:t>
            </a:r>
            <a:r>
              <a:rPr lang="ru-RU" dirty="0" err="1"/>
              <a:t>проводять</a:t>
            </a:r>
            <a:r>
              <a:rPr lang="ru-RU" dirty="0"/>
              <a:t> за шкалою:</a:t>
            </a:r>
          </a:p>
          <a:p>
            <a:r>
              <a:rPr lang="ru-RU" dirty="0"/>
              <a:t>1 — </a:t>
            </a:r>
            <a:r>
              <a:rPr lang="ru-RU" dirty="0" err="1"/>
              <a:t>поодинокі</a:t>
            </a:r>
            <a:r>
              <a:rPr lang="ru-RU" dirty="0"/>
              <a:t> </a:t>
            </a:r>
            <a:r>
              <a:rPr lang="ru-RU" dirty="0" err="1"/>
              <a:t>особини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невелика </a:t>
            </a:r>
            <a:r>
              <a:rPr lang="ru-RU" dirty="0" err="1" smtClean="0"/>
              <a:t>колонія</a:t>
            </a:r>
            <a:r>
              <a:rPr lang="ru-RU" dirty="0" smtClean="0"/>
              <a:t> </a:t>
            </a:r>
            <a:r>
              <a:rPr lang="ru-RU" dirty="0"/>
              <a:t>(3—5 </a:t>
            </a:r>
            <a:r>
              <a:rPr lang="ru-RU" dirty="0" err="1"/>
              <a:t>особин</a:t>
            </a:r>
            <a:r>
              <a:rPr lang="ru-RU" dirty="0"/>
              <a:t> </a:t>
            </a:r>
            <a:r>
              <a:rPr lang="ru-RU" dirty="0" smtClean="0"/>
              <a:t>на колос</a:t>
            </a:r>
            <a:r>
              <a:rPr lang="ru-RU" dirty="0"/>
              <a:t>); </a:t>
            </a:r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— </a:t>
            </a:r>
            <a:r>
              <a:rPr lang="ru-RU" dirty="0" err="1"/>
              <a:t>колонія</a:t>
            </a:r>
            <a:r>
              <a:rPr lang="ru-RU" dirty="0"/>
              <a:t> </a:t>
            </a:r>
            <a:r>
              <a:rPr lang="ru-RU" dirty="0" err="1"/>
              <a:t>займає</a:t>
            </a:r>
            <a:r>
              <a:rPr lang="ru-RU" dirty="0"/>
              <a:t> </a:t>
            </a:r>
            <a:r>
              <a:rPr lang="ru-RU" b="1" dirty="0" smtClean="0"/>
              <a:t>1/4</a:t>
            </a:r>
            <a:r>
              <a:rPr lang="ru-RU" b="1" i="1" dirty="0" smtClean="0"/>
              <a:t> </a:t>
            </a:r>
            <a:r>
              <a:rPr lang="ru-RU" dirty="0" err="1" smtClean="0"/>
              <a:t>частину</a:t>
            </a:r>
            <a:r>
              <a:rPr lang="ru-RU" dirty="0" smtClean="0"/>
              <a:t> </a:t>
            </a:r>
            <a:r>
              <a:rPr lang="ru-RU" dirty="0"/>
              <a:t>колоса (10— 15 </a:t>
            </a:r>
            <a:r>
              <a:rPr lang="ru-RU" dirty="0" err="1"/>
              <a:t>екз</a:t>
            </a:r>
            <a:r>
              <a:rPr lang="ru-RU" dirty="0"/>
              <a:t>.); </a:t>
            </a:r>
            <a:endParaRPr lang="ru-RU" dirty="0" smtClean="0"/>
          </a:p>
          <a:p>
            <a:r>
              <a:rPr lang="ru-RU" dirty="0" smtClean="0"/>
              <a:t>3— </a:t>
            </a:r>
            <a:r>
              <a:rPr lang="ru-RU" dirty="0" err="1"/>
              <a:t>колонії</a:t>
            </a:r>
            <a:r>
              <a:rPr lang="ru-RU" dirty="0"/>
              <a:t> </a:t>
            </a:r>
            <a:r>
              <a:rPr lang="ru-RU" dirty="0" err="1"/>
              <a:t>займають</a:t>
            </a:r>
            <a:r>
              <a:rPr lang="ru-RU" dirty="0"/>
              <a:t> </a:t>
            </a:r>
            <a:r>
              <a:rPr lang="ru-RU" dirty="0" smtClean="0"/>
              <a:t>половину колоса </a:t>
            </a:r>
            <a:r>
              <a:rPr lang="ru-RU" dirty="0"/>
              <a:t>(20—ЗО </a:t>
            </a:r>
            <a:r>
              <a:rPr lang="ru-RU" dirty="0" err="1"/>
              <a:t>екз</a:t>
            </a:r>
            <a:r>
              <a:rPr lang="ru-RU" dirty="0"/>
              <a:t>.); </a:t>
            </a:r>
            <a:endParaRPr lang="ru-RU" dirty="0" smtClean="0"/>
          </a:p>
          <a:p>
            <a:r>
              <a:rPr lang="ru-RU" dirty="0" smtClean="0"/>
              <a:t>4 </a:t>
            </a:r>
            <a:r>
              <a:rPr lang="ru-RU" dirty="0"/>
              <a:t>— </a:t>
            </a:r>
            <a:r>
              <a:rPr lang="ru-RU" dirty="0" err="1" smtClean="0"/>
              <a:t>колонії</a:t>
            </a:r>
            <a:r>
              <a:rPr lang="ru-RU" dirty="0" smtClean="0"/>
              <a:t> </a:t>
            </a:r>
            <a:r>
              <a:rPr lang="ru-RU" dirty="0" err="1" smtClean="0"/>
              <a:t>займають</a:t>
            </a:r>
            <a:r>
              <a:rPr lang="ru-RU" dirty="0" smtClean="0"/>
              <a:t> </a:t>
            </a:r>
            <a:r>
              <a:rPr lang="ru-RU" b="1" i="1" dirty="0" smtClean="0"/>
              <a:t>3/4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smtClean="0"/>
              <a:t>колоса (30—50 </a:t>
            </a:r>
            <a:r>
              <a:rPr lang="ru-RU" dirty="0" err="1"/>
              <a:t>екз</a:t>
            </a:r>
            <a:r>
              <a:rPr lang="ru-RU" dirty="0" smtClean="0"/>
              <a:t>.);</a:t>
            </a:r>
          </a:p>
          <a:p>
            <a:r>
              <a:rPr lang="ru-RU" dirty="0" smtClean="0"/>
              <a:t> </a:t>
            </a:r>
            <a:r>
              <a:rPr lang="ru-RU" dirty="0"/>
              <a:t>5 — весь </a:t>
            </a:r>
            <a:r>
              <a:rPr lang="ru-RU" dirty="0" smtClean="0"/>
              <a:t>колос </a:t>
            </a:r>
            <a:r>
              <a:rPr lang="ru-RU" dirty="0" err="1" smtClean="0"/>
              <a:t>вкритий</a:t>
            </a:r>
            <a:r>
              <a:rPr lang="ru-RU" dirty="0" smtClean="0"/>
              <a:t> </a:t>
            </a:r>
            <a:r>
              <a:rPr lang="ru-RU" dirty="0" err="1"/>
              <a:t>попелицями</a:t>
            </a:r>
            <a:r>
              <a:rPr lang="ru-RU" dirty="0"/>
              <a:t> (&gt;50 </a:t>
            </a:r>
            <a:r>
              <a:rPr lang="ru-RU" dirty="0" err="1"/>
              <a:t>екз</a:t>
            </a:r>
            <a:r>
              <a:rPr lang="ru-RU" dirty="0"/>
              <a:t>.).</a:t>
            </a:r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/>
              <a:t>обліковують</a:t>
            </a:r>
            <a:r>
              <a:rPr lang="ru-RU" dirty="0"/>
              <a:t> 20 проб </a:t>
            </a:r>
            <a:r>
              <a:rPr lang="ru-RU" dirty="0" smtClean="0"/>
              <a:t>по 5 </a:t>
            </a:r>
            <a:r>
              <a:rPr lang="ru-RU" dirty="0" err="1"/>
              <a:t>колосів</a:t>
            </a:r>
            <a:r>
              <a:rPr lang="ru-RU" dirty="0"/>
              <a:t>. </a:t>
            </a:r>
            <a:r>
              <a:rPr lang="ru-RU" dirty="0" err="1"/>
              <a:t>Втрати</a:t>
            </a:r>
            <a:r>
              <a:rPr lang="ru-RU" dirty="0"/>
              <a:t> </a:t>
            </a:r>
            <a:r>
              <a:rPr lang="ru-RU" dirty="0" err="1"/>
              <a:t>врожаю</a:t>
            </a:r>
            <a:r>
              <a:rPr lang="ru-RU" dirty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за </a:t>
            </a:r>
            <a:r>
              <a:rPr lang="ru-RU" dirty="0"/>
              <a:t>формулою:</a:t>
            </a:r>
          </a:p>
          <a:p>
            <a:pPr marL="0" indent="0" algn="ctr">
              <a:buNone/>
            </a:pPr>
            <a:r>
              <a:rPr lang="ru-RU" dirty="0" smtClean="0"/>
              <a:t>У=(х*</a:t>
            </a:r>
            <a:r>
              <a:rPr lang="en-US" dirty="0" smtClean="0"/>
              <a:t>k*z)/10000</a:t>
            </a:r>
          </a:p>
          <a:p>
            <a:pPr marL="0" indent="0">
              <a:buNone/>
            </a:pPr>
            <a:r>
              <a:rPr lang="uk-UA" dirty="0" smtClean="0"/>
              <a:t>де </a:t>
            </a:r>
            <a:r>
              <a:rPr lang="ru-RU" dirty="0" smtClean="0"/>
              <a:t>х </a:t>
            </a:r>
            <a:r>
              <a:rPr lang="ru-RU" dirty="0"/>
              <a:t>—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попелиць</a:t>
            </a:r>
            <a:r>
              <a:rPr lang="ru-RU" dirty="0" smtClean="0"/>
              <a:t> </a:t>
            </a:r>
            <a:r>
              <a:rPr lang="ru-RU" dirty="0"/>
              <a:t>на 1 </a:t>
            </a:r>
            <a:r>
              <a:rPr lang="ru-RU" dirty="0" err="1"/>
              <a:t>стебло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— </a:t>
            </a:r>
            <a:r>
              <a:rPr lang="ru-RU" dirty="0" err="1" smtClean="0"/>
              <a:t>втрати</a:t>
            </a:r>
            <a:r>
              <a:rPr lang="ru-RU" dirty="0" smtClean="0"/>
              <a:t> </a:t>
            </a:r>
            <a:r>
              <a:rPr lang="ru-RU" dirty="0" err="1" smtClean="0"/>
              <a:t>маси</a:t>
            </a:r>
            <a:r>
              <a:rPr lang="ru-RU" dirty="0" smtClean="0"/>
              <a:t> </a:t>
            </a:r>
            <a:r>
              <a:rPr lang="ru-RU" dirty="0"/>
              <a:t>зерна </a:t>
            </a:r>
            <a:r>
              <a:rPr lang="ru-RU" dirty="0" err="1"/>
              <a:t>від</a:t>
            </a:r>
            <a:r>
              <a:rPr lang="ru-RU" dirty="0"/>
              <a:t> 1 </a:t>
            </a:r>
            <a:r>
              <a:rPr lang="ru-RU" dirty="0" err="1"/>
              <a:t>попелиці</a:t>
            </a:r>
            <a:r>
              <a:rPr lang="ru-RU" dirty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становлять</a:t>
            </a:r>
            <a:r>
              <a:rPr lang="ru-RU" dirty="0" smtClean="0"/>
              <a:t> </a:t>
            </a:r>
            <a:r>
              <a:rPr lang="ru-RU" dirty="0"/>
              <a:t>5 мг; 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z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 smtClean="0"/>
              <a:t>кількість</a:t>
            </a:r>
            <a:r>
              <a:rPr lang="en-US" dirty="0" smtClean="0"/>
              <a:t> </a:t>
            </a:r>
            <a:r>
              <a:rPr lang="ru-RU" dirty="0" err="1" smtClean="0"/>
              <a:t>стебел</a:t>
            </a:r>
            <a:r>
              <a:rPr lang="ru-RU" dirty="0" smtClean="0"/>
              <a:t> </a:t>
            </a:r>
            <a:r>
              <a:rPr lang="ru-RU" dirty="0" err="1"/>
              <a:t>культури</a:t>
            </a:r>
            <a:r>
              <a:rPr lang="ru-RU" dirty="0"/>
              <a:t> на 1 м2</a:t>
            </a:r>
          </a:p>
        </p:txBody>
      </p:sp>
    </p:spTree>
    <p:extLst>
      <p:ext uri="{BB962C8B-B14F-4D97-AF65-F5344CB8AC3E}">
        <p14:creationId xmlns:p14="http://schemas.microsoft.com/office/powerpoint/2010/main" val="367221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Клоп шкідлива черепашка та інші хлібні клопи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dirty="0" smtClean="0"/>
              <a:t>Жовтень І-ІІ декада</a:t>
            </a:r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запасу </a:t>
            </a:r>
            <a:r>
              <a:rPr lang="ru-RU" dirty="0" err="1" smtClean="0"/>
              <a:t>клопів</a:t>
            </a:r>
            <a:r>
              <a:rPr lang="ru-RU" dirty="0" smtClean="0"/>
              <a:t> у </a:t>
            </a:r>
            <a:r>
              <a:rPr lang="ru-RU" dirty="0" err="1" smtClean="0"/>
              <a:t>місцях</a:t>
            </a:r>
            <a:r>
              <a:rPr lang="ru-RU" dirty="0" smtClean="0"/>
              <a:t> </a:t>
            </a:r>
            <a:r>
              <a:rPr lang="ru-RU" dirty="0" err="1" smtClean="0"/>
              <a:t>зимівлі</a:t>
            </a:r>
            <a:r>
              <a:rPr lang="ru-RU" dirty="0" smtClean="0"/>
              <a:t> (</a:t>
            </a:r>
            <a:r>
              <a:rPr lang="ru-RU" dirty="0" err="1" smtClean="0"/>
              <a:t>лісосмуги</a:t>
            </a:r>
            <a:r>
              <a:rPr lang="ru-RU" dirty="0"/>
              <a:t>, </a:t>
            </a:r>
            <a:r>
              <a:rPr lang="ru-RU" dirty="0" err="1"/>
              <a:t>ліси</a:t>
            </a:r>
            <a:r>
              <a:rPr lang="ru-RU" dirty="0"/>
              <a:t>);</a:t>
            </a:r>
          </a:p>
          <a:p>
            <a:r>
              <a:rPr lang="ru-RU" dirty="0" err="1"/>
              <a:t>видовий</a:t>
            </a:r>
            <a:r>
              <a:rPr lang="ru-RU" dirty="0"/>
              <a:t> склад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статеве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/>
              <a:t>,</a:t>
            </a:r>
          </a:p>
          <a:p>
            <a:r>
              <a:rPr lang="ru-RU" dirty="0"/>
              <a:t>стан </a:t>
            </a:r>
            <a:r>
              <a:rPr lang="ru-RU" dirty="0" err="1"/>
              <a:t>популяції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,</a:t>
            </a:r>
          </a:p>
          <a:p>
            <a:r>
              <a:rPr lang="ru-RU" dirty="0" err="1" smtClean="0"/>
              <a:t>морфофізіологічні</a:t>
            </a:r>
            <a:r>
              <a:rPr lang="ru-RU" dirty="0" smtClean="0"/>
              <a:t> </a:t>
            </a:r>
            <a:r>
              <a:rPr lang="ru-RU" dirty="0" err="1"/>
              <a:t>показники</a:t>
            </a:r>
            <a:r>
              <a:rPr lang="ru-RU" dirty="0"/>
              <a:t> (</a:t>
            </a:r>
            <a:r>
              <a:rPr lang="ru-RU" dirty="0" err="1"/>
              <a:t>маса</a:t>
            </a:r>
            <a:r>
              <a:rPr lang="ru-RU" dirty="0"/>
              <a:t>),</a:t>
            </a:r>
          </a:p>
          <a:p>
            <a:r>
              <a:rPr lang="ru-RU" dirty="0" err="1" smtClean="0"/>
              <a:t>Заселеність</a:t>
            </a:r>
            <a:r>
              <a:rPr lang="ru-RU" dirty="0" smtClean="0"/>
              <a:t> паразитами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2937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i="1" dirty="0"/>
              <a:t>з</a:t>
            </a:r>
            <a:r>
              <a:rPr lang="ru-RU" i="1" dirty="0" err="1" smtClean="0"/>
              <a:t>аселеність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en-US" i="1" dirty="0" smtClean="0"/>
              <a:t> </a:t>
            </a:r>
            <a:r>
              <a:rPr lang="ru-RU" i="1" dirty="0" err="1" smtClean="0"/>
              <a:t>попелицями</a:t>
            </a:r>
            <a:r>
              <a:rPr lang="ru-RU" i="1" dirty="0" smtClean="0"/>
              <a:t> </a:t>
            </a:r>
            <a:r>
              <a:rPr lang="ru-RU" i="1" dirty="0"/>
              <a:t>(%),</a:t>
            </a:r>
          </a:p>
          <a:p>
            <a:r>
              <a:rPr lang="ru-RU" i="1" dirty="0" err="1"/>
              <a:t>щільність</a:t>
            </a:r>
            <a:r>
              <a:rPr lang="ru-RU" i="1" dirty="0"/>
              <a:t> </a:t>
            </a:r>
            <a:r>
              <a:rPr lang="ru-RU" i="1" dirty="0" err="1" smtClean="0"/>
              <a:t>попелиць</a:t>
            </a:r>
            <a:r>
              <a:rPr lang="en-US" i="1" dirty="0" smtClean="0"/>
              <a:t> </a:t>
            </a:r>
            <a:r>
              <a:rPr lang="ru-RU" i="1" dirty="0" smtClean="0"/>
              <a:t>(</a:t>
            </a:r>
            <a:r>
              <a:rPr lang="ru-RU" i="1" dirty="0" err="1" smtClean="0"/>
              <a:t>особин</a:t>
            </a:r>
            <a:r>
              <a:rPr lang="ru-RU" i="1" dirty="0" smtClean="0"/>
              <a:t>/колос</a:t>
            </a:r>
            <a:r>
              <a:rPr lang="ru-RU" i="1" dirty="0"/>
              <a:t>),</a:t>
            </a:r>
          </a:p>
          <a:p>
            <a:r>
              <a:rPr lang="ru-RU" i="1" dirty="0" err="1"/>
              <a:t>площі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 smtClean="0"/>
              <a:t>піддягають</a:t>
            </a:r>
            <a:r>
              <a:rPr lang="en-US" i="1" dirty="0" smtClean="0"/>
              <a:t> </a:t>
            </a:r>
            <a:r>
              <a:rPr lang="ru-RU" i="1" dirty="0" err="1" smtClean="0"/>
              <a:t>хімічному</a:t>
            </a:r>
            <a:r>
              <a:rPr lang="ru-RU" i="1" dirty="0" smtClean="0"/>
              <a:t> </a:t>
            </a:r>
            <a:r>
              <a:rPr lang="ru-RU" i="1" dirty="0" err="1" smtClean="0"/>
              <a:t>захисту</a:t>
            </a:r>
            <a:r>
              <a:rPr lang="ru-RU" i="1" dirty="0" smtClean="0"/>
              <a:t>,</a:t>
            </a:r>
            <a:r>
              <a:rPr lang="en-US" i="1" dirty="0" smtClean="0"/>
              <a:t> </a:t>
            </a:r>
            <a:r>
              <a:rPr lang="ru-RU" i="1" dirty="0" smtClean="0"/>
              <a:t>і </a:t>
            </a:r>
            <a:r>
              <a:rPr lang="ru-RU" i="1" dirty="0" err="1"/>
              <a:t>площі</a:t>
            </a:r>
            <a:r>
              <a:rPr lang="ru-RU" i="1" dirty="0"/>
              <a:t>, </a:t>
            </a:r>
            <a:r>
              <a:rPr lang="ru-RU" i="1" dirty="0" smtClean="0"/>
              <a:t>на</a:t>
            </a:r>
            <a:r>
              <a:rPr lang="en-US" i="1" dirty="0" smtClean="0"/>
              <a:t> </a:t>
            </a:r>
            <a:r>
              <a:rPr lang="ru-RU" i="1" dirty="0" err="1" smtClean="0"/>
              <a:t>яких</a:t>
            </a:r>
            <a:r>
              <a:rPr lang="ru-RU" i="1" dirty="0" smtClean="0"/>
              <a:t> </a:t>
            </a:r>
            <a:r>
              <a:rPr lang="ru-RU" i="1" dirty="0" err="1"/>
              <a:t>необхідно</a:t>
            </a:r>
            <a:r>
              <a:rPr lang="ru-RU" i="1" dirty="0"/>
              <a:t> </a:t>
            </a:r>
            <a:r>
              <a:rPr lang="ru-RU" i="1" dirty="0" err="1" smtClean="0"/>
              <a:t>відмінити</a:t>
            </a:r>
            <a:r>
              <a:rPr lang="en-US" i="1" dirty="0" smtClean="0"/>
              <a:t> </a:t>
            </a:r>
            <a:r>
              <a:rPr lang="ru-RU" i="1" dirty="0" err="1" smtClean="0"/>
              <a:t>хімічні</a:t>
            </a:r>
            <a:r>
              <a:rPr lang="ru-RU" i="1" dirty="0" smtClean="0"/>
              <a:t> </a:t>
            </a:r>
            <a:r>
              <a:rPr lang="ru-RU" i="1" dirty="0" err="1" smtClean="0"/>
              <a:t>обробки</a:t>
            </a:r>
            <a:r>
              <a:rPr lang="en-US" i="1" dirty="0" smtClean="0"/>
              <a:t> </a:t>
            </a:r>
            <a:r>
              <a:rPr lang="ru-RU" i="1" dirty="0" smtClean="0"/>
              <a:t>через </a:t>
            </a:r>
            <a:r>
              <a:rPr lang="ru-RU" i="1" dirty="0" err="1" smtClean="0"/>
              <a:t>значну</a:t>
            </a:r>
            <a:r>
              <a:rPr lang="en-US" i="1" dirty="0" smtClean="0"/>
              <a:t> </a:t>
            </a:r>
            <a:r>
              <a:rPr lang="ru-RU" i="1" dirty="0" err="1" smtClean="0"/>
              <a:t>чисельність</a:t>
            </a:r>
            <a:r>
              <a:rPr lang="ru-RU" i="1" dirty="0" smtClean="0"/>
              <a:t> </a:t>
            </a:r>
            <a:r>
              <a:rPr lang="ru-RU" i="1" dirty="0" err="1" smtClean="0"/>
              <a:t>афідофагів</a:t>
            </a:r>
            <a:r>
              <a:rPr lang="en-US" i="1" dirty="0" smtClean="0"/>
              <a:t> </a:t>
            </a:r>
            <a:r>
              <a:rPr lang="ru-RU" i="1" dirty="0" smtClean="0"/>
              <a:t>(га</a:t>
            </a:r>
            <a:r>
              <a:rPr lang="ru-RU" i="1" dirty="0"/>
              <a:t>), </a:t>
            </a:r>
            <a:endParaRPr lang="en-US" i="1" dirty="0" smtClean="0"/>
          </a:p>
          <a:p>
            <a:r>
              <a:rPr lang="ru-RU" i="1" dirty="0" err="1" smtClean="0"/>
              <a:t>втрати</a:t>
            </a:r>
            <a:r>
              <a:rPr lang="en-US" i="1" dirty="0" smtClean="0"/>
              <a:t> </a:t>
            </a:r>
            <a:r>
              <a:rPr lang="ru-RU" i="1" dirty="0" err="1" smtClean="0"/>
              <a:t>врожаю</a:t>
            </a:r>
            <a:r>
              <a:rPr lang="ru-RU" i="1" dirty="0" smtClean="0"/>
              <a:t> </a:t>
            </a:r>
            <a:r>
              <a:rPr lang="ru-RU" i="1" dirty="0"/>
              <a:t>(ц/га</a:t>
            </a:r>
            <a:r>
              <a:rPr lang="ru-RU" i="1" dirty="0" smtClean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410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Пшеничний</a:t>
            </a:r>
            <a:r>
              <a:rPr lang="ru-RU" b="1" dirty="0"/>
              <a:t> та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трипси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/>
              <a:t>Квітень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запасів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перезимували</a:t>
            </a:r>
            <a:r>
              <a:rPr lang="ru-RU" dirty="0" smtClean="0"/>
              <a:t>, в </a:t>
            </a:r>
            <a:r>
              <a:rPr lang="ru-RU" dirty="0" err="1"/>
              <a:t>стерні</a:t>
            </a:r>
            <a:r>
              <a:rPr lang="ru-RU" dirty="0"/>
              <a:t> </a:t>
            </a:r>
            <a:r>
              <a:rPr lang="ru-RU" dirty="0" smtClean="0"/>
              <a:t>та в </a:t>
            </a:r>
            <a:r>
              <a:rPr lang="ru-RU" dirty="0" err="1"/>
              <a:t>грунті</a:t>
            </a:r>
            <a:r>
              <a:rPr lang="ru-RU" dirty="0"/>
              <a:t> на </a:t>
            </a:r>
            <a:r>
              <a:rPr lang="ru-RU" dirty="0" smtClean="0"/>
              <a:t>полях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/>
              <a:t>пшениці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першу </a:t>
            </a:r>
            <a:r>
              <a:rPr lang="ru-RU" dirty="0" err="1"/>
              <a:t>чергу</a:t>
            </a:r>
            <a:r>
              <a:rPr lang="ru-RU" dirty="0"/>
              <a:t> </a:t>
            </a:r>
            <a:r>
              <a:rPr lang="ru-RU" dirty="0" err="1" smtClean="0"/>
              <a:t>обліки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насіннєвих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/>
              <a:t>, </a:t>
            </a:r>
            <a:r>
              <a:rPr lang="ru-RU" dirty="0" smtClean="0"/>
              <a:t>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/>
              <a:t>посівах</a:t>
            </a:r>
            <a:r>
              <a:rPr lang="ru-RU" dirty="0"/>
              <a:t>, </a:t>
            </a:r>
            <a:r>
              <a:rPr lang="ru-RU" dirty="0" err="1" smtClean="0"/>
              <a:t>розміщених</a:t>
            </a:r>
            <a:r>
              <a:rPr lang="ru-RU" dirty="0" smtClean="0"/>
              <a:t> по </a:t>
            </a:r>
            <a:r>
              <a:rPr lang="ru-RU" dirty="0" err="1" smtClean="0"/>
              <a:t>стерньовим</a:t>
            </a:r>
            <a:r>
              <a:rPr lang="ru-RU" dirty="0" smtClean="0"/>
              <a:t> </a:t>
            </a:r>
            <a:r>
              <a:rPr lang="ru-RU" dirty="0" err="1" smtClean="0"/>
              <a:t>попередникам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0034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604352" cy="242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0" y="620688"/>
            <a:ext cx="432048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3960440" cy="268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3133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6408712" cy="56166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i="1" dirty="0" err="1"/>
              <a:t>Відбір</a:t>
            </a:r>
            <a:r>
              <a:rPr lang="ru-RU" i="1" dirty="0"/>
              <a:t> 20 </a:t>
            </a:r>
            <a:r>
              <a:rPr lang="ru-RU" i="1" dirty="0" err="1"/>
              <a:t>грунтових</a:t>
            </a:r>
            <a:r>
              <a:rPr lang="ru-RU" i="1" dirty="0"/>
              <a:t> проб </a:t>
            </a:r>
            <a:r>
              <a:rPr lang="ru-RU" i="1" dirty="0" smtClean="0"/>
              <a:t>буром </a:t>
            </a:r>
            <a:r>
              <a:rPr lang="ru-RU" i="1" dirty="0" smtClean="0"/>
              <a:t>Г.К</a:t>
            </a:r>
            <a:r>
              <a:rPr lang="ru-RU" i="1" dirty="0" smtClean="0"/>
              <a:t>. </a:t>
            </a:r>
            <a:r>
              <a:rPr lang="ru-RU" i="1" dirty="0" err="1" smtClean="0"/>
              <a:t>П’ятницького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глибину</a:t>
            </a:r>
            <a:r>
              <a:rPr lang="ru-RU" i="1" dirty="0" smtClean="0"/>
              <a:t> 20 </a:t>
            </a:r>
            <a:r>
              <a:rPr lang="ru-RU" i="1" dirty="0"/>
              <a:t>см через 50 </a:t>
            </a:r>
            <a:r>
              <a:rPr lang="ru-RU" i="1" dirty="0" err="1"/>
              <a:t>кроків</a:t>
            </a:r>
            <a:r>
              <a:rPr lang="ru-RU" i="1" dirty="0"/>
              <a:t> одна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одної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 err="1"/>
              <a:t>ґрунту</a:t>
            </a:r>
            <a:r>
              <a:rPr lang="ru-RU" i="1" dirty="0"/>
              <a:t> в </a:t>
            </a:r>
            <a:r>
              <a:rPr lang="ru-RU" i="1" dirty="0" err="1" smtClean="0"/>
              <a:t>лабораторії</a:t>
            </a:r>
            <a:r>
              <a:rPr lang="ru-RU" i="1" dirty="0" smtClean="0"/>
              <a:t> </a:t>
            </a:r>
            <a:r>
              <a:rPr lang="ru-RU" i="1" dirty="0" err="1" smtClean="0"/>
              <a:t>промивають</a:t>
            </a:r>
            <a:r>
              <a:rPr lang="ru-RU" i="1" dirty="0" smtClean="0"/>
              <a:t> </a:t>
            </a:r>
            <a:r>
              <a:rPr lang="ru-RU" i="1" dirty="0"/>
              <a:t>водою і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чисельність</a:t>
            </a:r>
            <a:r>
              <a:rPr lang="ru-RU" i="1" dirty="0" smtClean="0"/>
              <a:t> </a:t>
            </a:r>
            <a:r>
              <a:rPr lang="ru-RU" i="1" dirty="0" err="1"/>
              <a:t>шкідника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На </a:t>
            </a:r>
            <a:r>
              <a:rPr lang="ru-RU" i="1" dirty="0" err="1" smtClean="0"/>
              <a:t>стерні</a:t>
            </a:r>
            <a:r>
              <a:rPr lang="ru-RU" i="1" dirty="0" smtClean="0"/>
              <a:t> </a:t>
            </a:r>
            <a:r>
              <a:rPr lang="ru-RU" i="1" dirty="0" err="1"/>
              <a:t>відбирають</a:t>
            </a:r>
            <a:r>
              <a:rPr lang="ru-RU" i="1" dirty="0"/>
              <a:t> 20 проб </a:t>
            </a:r>
            <a:r>
              <a:rPr lang="ru-RU" i="1" dirty="0" err="1" smtClean="0"/>
              <a:t>розміром</a:t>
            </a:r>
            <a:r>
              <a:rPr lang="ru-RU" i="1" dirty="0" smtClean="0"/>
              <a:t> </a:t>
            </a:r>
            <a:r>
              <a:rPr lang="en-US" i="1" dirty="0" smtClean="0"/>
              <a:t>50x50 </a:t>
            </a:r>
            <a:r>
              <a:rPr lang="ru-RU" i="1" dirty="0"/>
              <a:t>см.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err="1" smtClean="0"/>
              <a:t>Залишки</a:t>
            </a:r>
            <a:r>
              <a:rPr lang="ru-RU" i="1" dirty="0" smtClean="0"/>
              <a:t> </a:t>
            </a:r>
            <a:r>
              <a:rPr lang="ru-RU" i="1" dirty="0" err="1" smtClean="0"/>
              <a:t>стерні</a:t>
            </a:r>
            <a:r>
              <a:rPr lang="ru-RU" i="1" dirty="0" smtClean="0"/>
              <a:t> з </a:t>
            </a:r>
            <a:r>
              <a:rPr lang="ru-RU" i="1" dirty="0" err="1"/>
              <a:t>кожної</a:t>
            </a:r>
            <a:r>
              <a:rPr lang="ru-RU" i="1" dirty="0"/>
              <a:t> </a:t>
            </a:r>
            <a:r>
              <a:rPr lang="ru-RU" i="1" dirty="0" err="1"/>
              <a:t>проби</a:t>
            </a:r>
            <a:r>
              <a:rPr lang="ru-RU" i="1" dirty="0"/>
              <a:t> </a:t>
            </a:r>
            <a:r>
              <a:rPr lang="ru-RU" i="1" dirty="0" err="1"/>
              <a:t>збирають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окремі</a:t>
            </a:r>
            <a:r>
              <a:rPr lang="ru-RU" i="1" dirty="0" smtClean="0"/>
              <a:t> </a:t>
            </a:r>
            <a:r>
              <a:rPr lang="ru-RU" i="1" dirty="0" err="1"/>
              <a:t>пакети</a:t>
            </a:r>
            <a:r>
              <a:rPr lang="ru-RU" i="1" dirty="0"/>
              <a:t> і в </a:t>
            </a:r>
            <a:r>
              <a:rPr lang="ru-RU" i="1" dirty="0" err="1" smtClean="0"/>
              <a:t>лабораторії</a:t>
            </a:r>
            <a:r>
              <a:rPr lang="ru-RU" i="1" dirty="0" smtClean="0"/>
              <a:t> </a:t>
            </a:r>
            <a:r>
              <a:rPr lang="ru-RU" i="1" dirty="0" err="1" smtClean="0"/>
              <a:t>ретельно</a:t>
            </a:r>
            <a:r>
              <a:rPr lang="ru-RU" i="1" dirty="0" smtClean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 smtClean="0"/>
              <a:t>обстежують</a:t>
            </a:r>
            <a:endParaRPr lang="ru-RU" i="1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Щільність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ru-RU" dirty="0" err="1" smtClean="0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./м2).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8640"/>
            <a:ext cx="2483321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458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Травень</a:t>
            </a:r>
            <a:r>
              <a:rPr lang="ru-RU" sz="3600" dirty="0" smtClean="0"/>
              <a:t> </a:t>
            </a:r>
            <a:r>
              <a:rPr lang="en-US" sz="3600" dirty="0" smtClean="0"/>
              <a:t>III </a:t>
            </a:r>
            <a:r>
              <a:rPr lang="ru-RU" sz="3600" dirty="0"/>
              <a:t>дек</a:t>
            </a:r>
            <a:r>
              <a:rPr lang="ru-RU" sz="3600" dirty="0" smtClean="0"/>
              <a:t>.— </a:t>
            </a:r>
            <a:r>
              <a:rPr lang="ru-RU" sz="3600" dirty="0" err="1" smtClean="0"/>
              <a:t>червень</a:t>
            </a:r>
            <a:r>
              <a:rPr lang="ru-RU" sz="3600" dirty="0" smtClean="0"/>
              <a:t> І </a:t>
            </a:r>
            <a:r>
              <a:rPr lang="ru-RU" sz="3600" dirty="0"/>
              <a:t>дек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 </a:t>
            </a:r>
            <a:r>
              <a:rPr lang="ru-RU" dirty="0" err="1" smtClean="0"/>
              <a:t>дорослих</a:t>
            </a:r>
            <a:r>
              <a:rPr lang="ru-RU" dirty="0" smtClean="0"/>
              <a:t>  </a:t>
            </a:r>
            <a:r>
              <a:rPr lang="ru-RU" dirty="0" err="1" smtClean="0"/>
              <a:t>трипсів</a:t>
            </a:r>
            <a:r>
              <a:rPr lang="ru-RU" dirty="0"/>
              <a:t>,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заселеності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шкодочинності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на </a:t>
            </a:r>
            <a:r>
              <a:rPr lang="ru-RU" dirty="0" err="1"/>
              <a:t>посівах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r>
              <a:rPr lang="ru-RU" dirty="0"/>
              <a:t>.</a:t>
            </a:r>
          </a:p>
          <a:p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з </a:t>
            </a:r>
            <a:r>
              <a:rPr lang="ru-RU" dirty="0" err="1"/>
              <a:t>щільністю</a:t>
            </a:r>
            <a:r>
              <a:rPr lang="ru-RU" dirty="0"/>
              <a:t> </a:t>
            </a:r>
            <a:r>
              <a:rPr lang="ru-RU" dirty="0" err="1" smtClean="0"/>
              <a:t>трипсів</a:t>
            </a:r>
            <a:r>
              <a:rPr lang="ru-RU" dirty="0" smtClean="0"/>
              <a:t> &gt;14</a:t>
            </a:r>
            <a:r>
              <a:rPr lang="ru-RU" dirty="0"/>
              <a:t>— 17 </a:t>
            </a:r>
            <a:r>
              <a:rPr lang="ru-RU" dirty="0" err="1"/>
              <a:t>особин</a:t>
            </a:r>
            <a:r>
              <a:rPr lang="ru-RU" dirty="0"/>
              <a:t> </a:t>
            </a:r>
            <a:r>
              <a:rPr lang="ru-RU" dirty="0" smtClean="0"/>
              <a:t>на колос</a:t>
            </a:r>
            <a:r>
              <a:rPr lang="ru-RU" dirty="0"/>
              <a:t>, в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проводити</a:t>
            </a:r>
            <a:r>
              <a:rPr lang="ru-RU" dirty="0" smtClean="0"/>
              <a:t> </a:t>
            </a:r>
            <a:r>
              <a:rPr lang="ru-RU" dirty="0" err="1" smtClean="0"/>
              <a:t>хімічні</a:t>
            </a:r>
            <a:r>
              <a:rPr lang="ru-RU" dirty="0" smtClean="0"/>
              <a:t> </a:t>
            </a:r>
            <a:r>
              <a:rPr lang="ru-RU" dirty="0"/>
              <a:t>заходи</a:t>
            </a:r>
          </a:p>
        </p:txBody>
      </p:sp>
    </p:spTree>
    <p:extLst>
      <p:ext uri="{BB962C8B-B14F-4D97-AF65-F5344CB8AC3E}">
        <p14:creationId xmlns:p14="http://schemas.microsoft.com/office/powerpoint/2010/main" val="17584545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/>
              <a:t>На початку </a:t>
            </a:r>
            <a:r>
              <a:rPr lang="ru-RU" i="1" dirty="0" err="1"/>
              <a:t>фази</a:t>
            </a:r>
            <a:r>
              <a:rPr lang="ru-RU" i="1" dirty="0"/>
              <a:t> </a:t>
            </a:r>
            <a:r>
              <a:rPr lang="ru-RU" i="1" dirty="0" err="1"/>
              <a:t>колосіння</a:t>
            </a:r>
            <a:r>
              <a:rPr lang="ru-RU" i="1" dirty="0"/>
              <a:t> </a:t>
            </a:r>
            <a:r>
              <a:rPr lang="ru-RU" i="1" dirty="0" err="1" smtClean="0"/>
              <a:t>беруть</a:t>
            </a:r>
            <a:r>
              <a:rPr lang="ru-RU" i="1" dirty="0" smtClean="0"/>
              <a:t> 20 </a:t>
            </a:r>
            <a:r>
              <a:rPr lang="ru-RU" i="1" dirty="0"/>
              <a:t>проб по 5 </a:t>
            </a:r>
            <a:r>
              <a:rPr lang="ru-RU" i="1" dirty="0" err="1"/>
              <a:t>колосів</a:t>
            </a:r>
            <a:r>
              <a:rPr lang="ru-RU" i="1" dirty="0"/>
              <a:t> </a:t>
            </a:r>
            <a:r>
              <a:rPr lang="ru-RU" i="1" dirty="0" smtClean="0"/>
              <a:t>через 50 </a:t>
            </a:r>
            <a:r>
              <a:rPr lang="ru-RU" i="1" dirty="0" err="1"/>
              <a:t>кроків</a:t>
            </a:r>
            <a:r>
              <a:rPr lang="ru-RU" i="1" dirty="0"/>
              <a:t> одна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одної</a:t>
            </a:r>
            <a:r>
              <a:rPr lang="ru-RU" i="1" dirty="0"/>
              <a:t>. </a:t>
            </a: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 err="1" smtClean="0"/>
              <a:t>вміщують</a:t>
            </a:r>
            <a:r>
              <a:rPr lang="ru-RU" i="1" dirty="0" smtClean="0"/>
              <a:t> </a:t>
            </a:r>
            <a:r>
              <a:rPr lang="ru-RU" i="1" dirty="0"/>
              <a:t>у </a:t>
            </a:r>
            <a:r>
              <a:rPr lang="ru-RU" i="1" dirty="0" err="1"/>
              <a:t>окремі</a:t>
            </a:r>
            <a:r>
              <a:rPr lang="ru-RU" i="1" dirty="0"/>
              <a:t> </a:t>
            </a:r>
            <a:r>
              <a:rPr lang="ru-RU" i="1" dirty="0" err="1"/>
              <a:t>пакети</a:t>
            </a:r>
            <a:r>
              <a:rPr lang="ru-RU" i="1" dirty="0"/>
              <a:t> і </a:t>
            </a:r>
            <a:r>
              <a:rPr lang="ru-RU" i="1" dirty="0" err="1" smtClean="0"/>
              <a:t>аналізують</a:t>
            </a:r>
            <a:r>
              <a:rPr lang="ru-RU" i="1" dirty="0" smtClean="0"/>
              <a:t> в </a:t>
            </a:r>
            <a:r>
              <a:rPr lang="ru-RU" i="1" dirty="0" err="1" smtClean="0"/>
              <a:t>лабораторії</a:t>
            </a:r>
            <a:endParaRPr lang="ru-RU" i="1" dirty="0" smtClean="0"/>
          </a:p>
          <a:p>
            <a:pPr marL="0" indent="0">
              <a:buNone/>
            </a:pPr>
            <a:endParaRPr lang="ru-RU" i="1" dirty="0" smtClean="0"/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трипсів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 smtClean="0"/>
              <a:t> </a:t>
            </a:r>
            <a:r>
              <a:rPr lang="ru-RU" dirty="0"/>
              <a:t>./колос</a:t>
            </a:r>
            <a:r>
              <a:rPr lang="ru-RU" dirty="0" smtClean="0"/>
              <a:t>),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знаючи</a:t>
            </a:r>
            <a:r>
              <a:rPr lang="ru-RU" dirty="0" smtClean="0"/>
              <a:t> густоту </a:t>
            </a:r>
            <a:r>
              <a:rPr lang="ru-RU" dirty="0" err="1" smtClean="0"/>
              <a:t>стеблостою</a:t>
            </a:r>
            <a:r>
              <a:rPr lang="ru-RU" dirty="0" smtClean="0"/>
              <a:t> на </a:t>
            </a:r>
            <a:r>
              <a:rPr lang="ru-RU" dirty="0" err="1"/>
              <a:t>полі</a:t>
            </a:r>
            <a:r>
              <a:rPr lang="ru-RU" dirty="0"/>
              <a:t>,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на </a:t>
            </a:r>
            <a:r>
              <a:rPr lang="ru-RU" dirty="0"/>
              <a:t>1 м2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Максимальна </a:t>
            </a:r>
            <a:r>
              <a:rPr lang="ru-RU" dirty="0" err="1" smtClean="0">
                <a:solidFill>
                  <a:srgbClr val="FF0000"/>
                </a:solidFill>
              </a:rPr>
              <a:t>чисельність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трипсів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озимих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відмічається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>
                <a:solidFill>
                  <a:srgbClr val="FF0000"/>
                </a:solidFill>
              </a:rPr>
              <a:t>початку </a:t>
            </a:r>
            <a:r>
              <a:rPr lang="ru-RU" dirty="0" err="1">
                <a:solidFill>
                  <a:srgbClr val="FF0000"/>
                </a:solidFill>
              </a:rPr>
              <a:t>фази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колосіння</a:t>
            </a:r>
            <a:r>
              <a:rPr lang="ru-RU" dirty="0" smtClean="0">
                <a:solidFill>
                  <a:srgbClr val="FF0000"/>
                </a:solidFill>
              </a:rPr>
              <a:t>, особливо </a:t>
            </a:r>
            <a:r>
              <a:rPr lang="ru-RU" dirty="0">
                <a:solidFill>
                  <a:srgbClr val="FF0000"/>
                </a:solidFill>
              </a:rPr>
              <a:t>по </a:t>
            </a:r>
            <a:r>
              <a:rPr lang="ru-RU" dirty="0" err="1" smtClean="0">
                <a:solidFill>
                  <a:srgbClr val="FF0000"/>
                </a:solidFill>
              </a:rPr>
              <a:t>стерньових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попередниках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 smtClean="0">
                <a:solidFill>
                  <a:srgbClr val="FF0000"/>
                </a:solidFill>
              </a:rPr>
              <a:t>Заселення</a:t>
            </a:r>
            <a:r>
              <a:rPr lang="ru-RU" dirty="0" smtClean="0">
                <a:solidFill>
                  <a:srgbClr val="FF0000"/>
                </a:solidFill>
              </a:rPr>
              <a:t> носить </a:t>
            </a:r>
            <a:r>
              <a:rPr lang="ru-RU" dirty="0" err="1">
                <a:solidFill>
                  <a:srgbClr val="FF0000"/>
                </a:solidFill>
              </a:rPr>
              <a:t>крайовий</a:t>
            </a:r>
            <a:r>
              <a:rPr lang="ru-RU" dirty="0">
                <a:solidFill>
                  <a:srgbClr val="FF0000"/>
                </a:solidFill>
              </a:rPr>
              <a:t> характер.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щільності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трипсів</a:t>
            </a:r>
            <a:r>
              <a:rPr lang="ru-RU" dirty="0" smtClean="0">
                <a:solidFill>
                  <a:srgbClr val="FF0000"/>
                </a:solidFill>
              </a:rPr>
              <a:t> 20—30  </a:t>
            </a:r>
            <a:r>
              <a:rPr lang="ru-RU" dirty="0" err="1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./колос </a:t>
            </a:r>
            <a:r>
              <a:rPr lang="ru-RU" dirty="0" err="1" smtClean="0">
                <a:solidFill>
                  <a:srgbClr val="FF0000"/>
                </a:solidFill>
              </a:rPr>
              <a:t>втрати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врожаю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сягають</a:t>
            </a:r>
            <a:r>
              <a:rPr lang="ru-RU" dirty="0">
                <a:solidFill>
                  <a:srgbClr val="FF0000"/>
                </a:solidFill>
              </a:rPr>
              <a:t> до 14 %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5449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Червень І—ІІ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 </a:t>
            </a:r>
            <a:r>
              <a:rPr lang="ru-RU" dirty="0"/>
              <a:t>личинок </a:t>
            </a:r>
            <a:r>
              <a:rPr lang="ru-RU" dirty="0" err="1" smtClean="0"/>
              <a:t>трипсів</a:t>
            </a:r>
            <a:r>
              <a:rPr lang="ru-RU" dirty="0" smtClean="0"/>
              <a:t> на </a:t>
            </a:r>
            <a:r>
              <a:rPr lang="ru-RU" dirty="0" err="1"/>
              <a:t>колоссі</a:t>
            </a:r>
            <a:r>
              <a:rPr lang="ru-RU" dirty="0"/>
              <a:t>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шкодочинності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 err="1" smtClean="0"/>
              <a:t>кінці</a:t>
            </a:r>
            <a:r>
              <a:rPr lang="ru-RU" dirty="0" smtClean="0"/>
              <a:t> </a:t>
            </a:r>
            <a:r>
              <a:rPr lang="ru-RU" dirty="0" err="1" smtClean="0"/>
              <a:t>фази</a:t>
            </a:r>
            <a:r>
              <a:rPr lang="ru-RU" dirty="0" smtClean="0"/>
              <a:t> налив зерна – на початку </a:t>
            </a:r>
            <a:r>
              <a:rPr lang="ru-RU" dirty="0" err="1"/>
              <a:t>молочної</a:t>
            </a:r>
            <a:r>
              <a:rPr lang="ru-RU" dirty="0"/>
              <a:t> </a:t>
            </a:r>
            <a:r>
              <a:rPr lang="ru-RU" dirty="0" err="1"/>
              <a:t>стиглості</a:t>
            </a:r>
            <a:r>
              <a:rPr lang="ru-RU" dirty="0"/>
              <a:t> </a:t>
            </a:r>
            <a:r>
              <a:rPr lang="ru-RU" dirty="0" err="1" smtClean="0"/>
              <a:t>відбирають</a:t>
            </a:r>
            <a:r>
              <a:rPr lang="ru-RU" dirty="0" smtClean="0"/>
              <a:t> 10 </a:t>
            </a:r>
            <a:r>
              <a:rPr lang="ru-RU" dirty="0"/>
              <a:t>проб по 5 </a:t>
            </a:r>
            <a:r>
              <a:rPr lang="ru-RU" dirty="0" err="1"/>
              <a:t>колосів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11376654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у </a:t>
            </a:r>
            <a:r>
              <a:rPr lang="ru-RU" i="1" dirty="0" err="1"/>
              <a:t>лабораторії</a:t>
            </a:r>
            <a:r>
              <a:rPr lang="ru-RU" i="1" dirty="0"/>
              <a:t>. </a:t>
            </a:r>
          </a:p>
          <a:p>
            <a:pPr marL="0" indent="0">
              <a:buNone/>
            </a:pPr>
            <a:r>
              <a:rPr lang="ru-RU" i="1" dirty="0" err="1"/>
              <a:t>Втрати</a:t>
            </a:r>
            <a:r>
              <a:rPr lang="ru-RU" i="1" dirty="0"/>
              <a:t> </a:t>
            </a:r>
            <a:r>
              <a:rPr lang="ru-RU" i="1" dirty="0" err="1"/>
              <a:t>врожаю</a:t>
            </a:r>
            <a:r>
              <a:rPr lang="ru-RU" i="1" dirty="0"/>
              <a:t> </a:t>
            </a:r>
            <a:r>
              <a:rPr lang="ru-RU" i="1" dirty="0" err="1"/>
              <a:t>визначають</a:t>
            </a:r>
            <a:r>
              <a:rPr lang="ru-RU" i="1" dirty="0"/>
              <a:t> за формулою: </a:t>
            </a:r>
          </a:p>
          <a:p>
            <a:pPr marL="0" indent="0" algn="ctr">
              <a:buNone/>
            </a:pPr>
            <a:r>
              <a:rPr lang="ru-RU" i="1" dirty="0"/>
              <a:t>у=0,1*х - 12, </a:t>
            </a:r>
          </a:p>
          <a:p>
            <a:pPr marL="0" indent="0">
              <a:buNone/>
            </a:pPr>
            <a:r>
              <a:rPr lang="ru-RU" i="1" dirty="0"/>
              <a:t>де у </a:t>
            </a:r>
            <a:r>
              <a:rPr lang="ru-RU" b="1" i="1" dirty="0"/>
              <a:t>—</a:t>
            </a:r>
            <a:r>
              <a:rPr lang="ru-RU" i="1" dirty="0" err="1"/>
              <a:t>втрати</a:t>
            </a:r>
            <a:r>
              <a:rPr lang="ru-RU" i="1" dirty="0"/>
              <a:t> зерна, мг/м2; </a:t>
            </a:r>
          </a:p>
          <a:p>
            <a:pPr marL="0" indent="0">
              <a:buNone/>
            </a:pPr>
            <a:r>
              <a:rPr lang="ru-RU" b="1" i="1" dirty="0"/>
              <a:t>х </a:t>
            </a:r>
            <a:r>
              <a:rPr lang="ru-RU" i="1" dirty="0"/>
              <a:t>— </a:t>
            </a:r>
            <a:r>
              <a:rPr lang="ru-RU" i="1" dirty="0" err="1"/>
              <a:t>щільність</a:t>
            </a:r>
            <a:r>
              <a:rPr lang="ru-RU" i="1" dirty="0"/>
              <a:t> личинок, </a:t>
            </a:r>
            <a:r>
              <a:rPr lang="ru-RU" i="1" dirty="0" err="1"/>
              <a:t>екз</a:t>
            </a:r>
            <a:r>
              <a:rPr lang="ru-RU" i="1" dirty="0"/>
              <a:t>/м2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Щільність</a:t>
            </a:r>
            <a:r>
              <a:rPr lang="ru-RU" dirty="0" smtClean="0">
                <a:solidFill>
                  <a:srgbClr val="FF0000"/>
                </a:solidFill>
              </a:rPr>
              <a:t> личинок на </a:t>
            </a:r>
            <a:r>
              <a:rPr lang="ru-RU" dirty="0">
                <a:solidFill>
                  <a:srgbClr val="FF0000"/>
                </a:solidFill>
              </a:rPr>
              <a:t>1 зерно, колос, м2</a:t>
            </a:r>
          </a:p>
        </p:txBody>
      </p:sp>
    </p:spTree>
    <p:extLst>
      <p:ext uri="{BB962C8B-B14F-4D97-AF65-F5344CB8AC3E}">
        <p14:creationId xmlns:p14="http://schemas.microsoft.com/office/powerpoint/2010/main" val="1089135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Липень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ушкодженосгі</a:t>
            </a:r>
            <a:r>
              <a:rPr lang="ru-RU" dirty="0" smtClean="0"/>
              <a:t> </a:t>
            </a:r>
            <a:r>
              <a:rPr lang="ru-RU" dirty="0"/>
              <a:t>зерна </a:t>
            </a:r>
            <a:r>
              <a:rPr lang="ru-RU" dirty="0" smtClean="0"/>
              <a:t>на </a:t>
            </a:r>
            <a:r>
              <a:rPr lang="ru-RU" dirty="0" err="1" smtClean="0"/>
              <a:t>насіннєвих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endParaRPr lang="ru-RU" dirty="0" smtClean="0"/>
          </a:p>
          <a:p>
            <a:pPr marL="0" indent="0">
              <a:buNone/>
            </a:pPr>
            <a:r>
              <a:rPr lang="ru-RU" i="1" dirty="0"/>
              <a:t>У </a:t>
            </a:r>
            <a:r>
              <a:rPr lang="ru-RU" i="1" dirty="0" err="1"/>
              <a:t>фазі</a:t>
            </a:r>
            <a:r>
              <a:rPr lang="ru-RU" i="1" dirty="0"/>
              <a:t> </a:t>
            </a:r>
            <a:r>
              <a:rPr lang="ru-RU" i="1" dirty="0" err="1"/>
              <a:t>воскової</a:t>
            </a:r>
            <a:r>
              <a:rPr lang="ru-RU" i="1" dirty="0"/>
              <a:t> </a:t>
            </a:r>
            <a:r>
              <a:rPr lang="ru-RU" i="1" dirty="0" err="1"/>
              <a:t>стиглості</a:t>
            </a:r>
            <a:r>
              <a:rPr lang="ru-RU" i="1" dirty="0"/>
              <a:t> </a:t>
            </a:r>
            <a:r>
              <a:rPr lang="ru-RU" i="1" dirty="0" smtClean="0"/>
              <a:t>зерна </a:t>
            </a:r>
            <a:r>
              <a:rPr lang="ru-RU" i="1" dirty="0" err="1" smtClean="0"/>
              <a:t>відбирають</a:t>
            </a:r>
            <a:r>
              <a:rPr lang="ru-RU" i="1" dirty="0" smtClean="0"/>
              <a:t> </a:t>
            </a:r>
            <a:r>
              <a:rPr lang="ru-RU" i="1" dirty="0"/>
              <a:t>по 5 </a:t>
            </a:r>
            <a:r>
              <a:rPr lang="ru-RU" i="1" dirty="0" err="1"/>
              <a:t>колосів</a:t>
            </a:r>
            <a:r>
              <a:rPr lang="ru-RU" i="1" dirty="0"/>
              <a:t> у </a:t>
            </a:r>
            <a:r>
              <a:rPr lang="ru-RU" i="1" dirty="0" smtClean="0"/>
              <a:t>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обмолочують</a:t>
            </a:r>
            <a:r>
              <a:rPr lang="ru-RU" i="1" dirty="0"/>
              <a:t> </a:t>
            </a:r>
            <a:r>
              <a:rPr lang="ru-RU" i="1" dirty="0" err="1"/>
              <a:t>їх</a:t>
            </a:r>
            <a:r>
              <a:rPr lang="ru-RU" i="1" dirty="0"/>
              <a:t>. </a:t>
            </a:r>
            <a:r>
              <a:rPr lang="ru-RU" i="1" dirty="0" smtClean="0"/>
              <a:t>Зерно </a:t>
            </a:r>
            <a:r>
              <a:rPr lang="ru-RU" i="1" dirty="0" err="1" smtClean="0"/>
              <a:t>аналізують</a:t>
            </a:r>
            <a:r>
              <a:rPr lang="ru-RU" i="1" dirty="0" smtClean="0"/>
              <a:t> </a:t>
            </a:r>
            <a:r>
              <a:rPr lang="ru-RU" i="1" dirty="0"/>
              <a:t>і за 4-бальною </a:t>
            </a:r>
            <a:r>
              <a:rPr lang="ru-RU" i="1" dirty="0" smtClean="0"/>
              <a:t>шкалою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ушкодженість</a:t>
            </a:r>
            <a:r>
              <a:rPr lang="ru-RU" i="1" dirty="0" smtClean="0"/>
              <a:t> </a:t>
            </a:r>
            <a:r>
              <a:rPr lang="ru-RU" i="1" dirty="0" err="1" smtClean="0"/>
              <a:t>кожної</a:t>
            </a:r>
            <a:r>
              <a:rPr lang="ru-RU" i="1" dirty="0" smtClean="0"/>
              <a:t> </a:t>
            </a:r>
            <a:r>
              <a:rPr lang="ru-RU" i="1" dirty="0" err="1"/>
              <a:t>зернівки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217714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Ушкодженість</a:t>
            </a:r>
            <a:r>
              <a:rPr lang="ru-RU" dirty="0"/>
              <a:t> </a:t>
            </a:r>
            <a:r>
              <a:rPr lang="ru-RU" dirty="0" smtClean="0"/>
              <a:t>зерна(%)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середній</a:t>
            </a:r>
            <a:r>
              <a:rPr lang="ru-RU" dirty="0" smtClean="0"/>
              <a:t>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(бал)</a:t>
            </a:r>
          </a:p>
          <a:p>
            <a:endParaRPr lang="uk-UA" dirty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Маса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посівні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якості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ушкодженого</a:t>
            </a:r>
            <a:r>
              <a:rPr lang="ru-RU" dirty="0" smtClean="0">
                <a:solidFill>
                  <a:srgbClr val="FF0000"/>
                </a:solidFill>
              </a:rPr>
              <a:t> зерна </a:t>
            </a:r>
            <a:r>
              <a:rPr lang="ru-RU" dirty="0" err="1">
                <a:solidFill>
                  <a:srgbClr val="FF0000"/>
                </a:solidFill>
              </a:rPr>
              <a:t>знижуються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50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4464"/>
            <a:ext cx="3888431" cy="311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36280"/>
            <a:ext cx="476250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2639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b="1" dirty="0" err="1"/>
              <a:t>Хлібні</a:t>
            </a:r>
            <a:r>
              <a:rPr lang="ru-RU" b="1" dirty="0"/>
              <a:t> </a:t>
            </a:r>
            <a:r>
              <a:rPr lang="ru-RU" b="1" dirty="0" err="1"/>
              <a:t>блішки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err="1" smtClean="0"/>
              <a:t>Квітень</a:t>
            </a:r>
            <a:r>
              <a:rPr lang="ru-RU" dirty="0" smtClean="0"/>
              <a:t> ІІ—</a:t>
            </a:r>
            <a:r>
              <a:rPr lang="en-US" dirty="0"/>
              <a:t>III </a:t>
            </a:r>
            <a:r>
              <a:rPr lang="ru-RU" dirty="0" smtClean="0"/>
              <a:t>дек.</a:t>
            </a:r>
          </a:p>
          <a:p>
            <a:pPr marL="0" indent="0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динаміки</a:t>
            </a:r>
            <a:r>
              <a:rPr lang="ru-RU" dirty="0" smtClean="0"/>
              <a:t> </a:t>
            </a:r>
            <a:r>
              <a:rPr lang="ru-RU" dirty="0" err="1" smtClean="0"/>
              <a:t>активності</a:t>
            </a:r>
            <a:r>
              <a:rPr lang="ru-RU" dirty="0" smtClean="0"/>
              <a:t> </a:t>
            </a:r>
            <a:r>
              <a:rPr lang="ru-RU" dirty="0" err="1" smtClean="0"/>
              <a:t>блішок</a:t>
            </a:r>
            <a:r>
              <a:rPr lang="ru-RU" dirty="0" smtClean="0"/>
              <a:t>, часу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посівів</a:t>
            </a:r>
            <a:r>
              <a:rPr lang="ru-RU" dirty="0" smtClean="0"/>
              <a:t> </a:t>
            </a:r>
            <a:r>
              <a:rPr lang="ru-RU" dirty="0" err="1" smtClean="0"/>
              <a:t>блішками</a:t>
            </a:r>
            <a:endParaRPr lang="ru-RU" dirty="0" smtClean="0"/>
          </a:p>
          <a:p>
            <a:pPr marL="0" indent="0">
              <a:buNone/>
            </a:pPr>
            <a:r>
              <a:rPr lang="ru-RU" i="1" dirty="0"/>
              <a:t>Метод </a:t>
            </a:r>
            <a:r>
              <a:rPr lang="ru-RU" i="1" dirty="0" err="1"/>
              <a:t>кольорових</a:t>
            </a:r>
            <a:r>
              <a:rPr lang="ru-RU" i="1" dirty="0"/>
              <a:t> </a:t>
            </a:r>
            <a:r>
              <a:rPr lang="ru-RU" i="1" dirty="0" err="1"/>
              <a:t>пасток</a:t>
            </a:r>
            <a:r>
              <a:rPr lang="ru-RU" i="1" dirty="0"/>
              <a:t>. 0,5 </a:t>
            </a:r>
            <a:r>
              <a:rPr lang="ru-RU" i="1" dirty="0" smtClean="0"/>
              <a:t>л банки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err="1"/>
              <a:t>жовтого</a:t>
            </a:r>
            <a:r>
              <a:rPr lang="ru-RU" i="1" dirty="0"/>
              <a:t> </a:t>
            </a:r>
            <a:r>
              <a:rPr lang="ru-RU" i="1" dirty="0" err="1"/>
              <a:t>скла</a:t>
            </a:r>
            <a:r>
              <a:rPr lang="ru-RU" i="1" dirty="0"/>
              <a:t> </a:t>
            </a:r>
            <a:r>
              <a:rPr lang="ru-RU" i="1" dirty="0" err="1" smtClean="0"/>
              <a:t>наповнені</a:t>
            </a:r>
            <a:r>
              <a:rPr lang="ru-RU" i="1" dirty="0" smtClean="0"/>
              <a:t> 2</a:t>
            </a:r>
            <a:r>
              <a:rPr lang="ru-RU" i="1" dirty="0"/>
              <a:t>% </a:t>
            </a:r>
            <a:r>
              <a:rPr lang="ru-RU" i="1" dirty="0" err="1"/>
              <a:t>розчином</a:t>
            </a:r>
            <a:r>
              <a:rPr lang="ru-RU" i="1" dirty="0"/>
              <a:t> </a:t>
            </a:r>
            <a:r>
              <a:rPr lang="ru-RU" i="1" dirty="0" err="1"/>
              <a:t>формаліну</a:t>
            </a:r>
            <a:r>
              <a:rPr lang="ru-RU" i="1" dirty="0"/>
              <a:t> з </a:t>
            </a:r>
            <a:r>
              <a:rPr lang="ru-RU" i="1" dirty="0" err="1" smtClean="0"/>
              <a:t>додаванням</a:t>
            </a:r>
            <a:r>
              <a:rPr lang="ru-RU" i="1" dirty="0" smtClean="0"/>
              <a:t> </a:t>
            </a:r>
            <a:r>
              <a:rPr lang="ru-RU" i="1" dirty="0" err="1" smtClean="0"/>
              <a:t>гліцерину</a:t>
            </a:r>
            <a:r>
              <a:rPr lang="ru-RU" i="1" dirty="0" smtClean="0"/>
              <a:t> </a:t>
            </a:r>
            <a:r>
              <a:rPr lang="ru-RU" i="1" dirty="0" err="1"/>
              <a:t>виставляють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лінію</a:t>
            </a:r>
            <a:r>
              <a:rPr lang="ru-RU" i="1" dirty="0" smtClean="0"/>
              <a:t> </a:t>
            </a:r>
            <a:r>
              <a:rPr lang="ru-RU" i="1" dirty="0"/>
              <a:t>через 10—20 м у </a:t>
            </a:r>
            <a:r>
              <a:rPr lang="ru-RU" i="1" dirty="0" err="1" smtClean="0"/>
              <a:t>кількості</a:t>
            </a:r>
            <a:r>
              <a:rPr lang="ru-RU" i="1" dirty="0" smtClean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10.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Пастки</a:t>
            </a:r>
            <a:r>
              <a:rPr lang="ru-RU" i="1" dirty="0" smtClean="0"/>
              <a:t>  </a:t>
            </a:r>
            <a:r>
              <a:rPr lang="ru-RU" i="1" dirty="0" err="1" smtClean="0"/>
              <a:t>використовують</a:t>
            </a:r>
            <a:r>
              <a:rPr lang="ru-RU" i="1" dirty="0" smtClean="0"/>
              <a:t> до </a:t>
            </a:r>
            <a:r>
              <a:rPr lang="ru-RU" i="1" dirty="0" err="1"/>
              <a:t>фази</a:t>
            </a:r>
            <a:r>
              <a:rPr lang="ru-RU" i="1" dirty="0"/>
              <a:t> </a:t>
            </a:r>
            <a:r>
              <a:rPr lang="ru-RU" i="1" dirty="0" err="1"/>
              <a:t>повних</a:t>
            </a:r>
            <a:r>
              <a:rPr lang="ru-RU" i="1" dirty="0"/>
              <a:t> </a:t>
            </a:r>
            <a:r>
              <a:rPr lang="ru-RU" i="1" dirty="0" err="1" smtClean="0"/>
              <a:t>сходів</a:t>
            </a:r>
            <a:r>
              <a:rPr lang="ru-RU" i="1" dirty="0" smtClean="0"/>
              <a:t> </a:t>
            </a:r>
            <a:r>
              <a:rPr lang="ru-RU" i="1" dirty="0" err="1" smtClean="0"/>
              <a:t>ярих</a:t>
            </a:r>
            <a:r>
              <a:rPr lang="ru-RU" i="1" dirty="0" smtClean="0"/>
              <a:t> </a:t>
            </a:r>
            <a:r>
              <a:rPr lang="ru-RU" i="1" dirty="0" err="1"/>
              <a:t>зернових</a:t>
            </a:r>
            <a:r>
              <a:rPr lang="ru-RU" i="1" dirty="0"/>
              <a:t> культур.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Комах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2 рази на декаду</a:t>
            </a:r>
          </a:p>
        </p:txBody>
      </p:sp>
    </p:spTree>
    <p:extLst>
      <p:ext uri="{BB962C8B-B14F-4D97-AF65-F5344CB8AC3E}">
        <p14:creationId xmlns:p14="http://schemas.microsoft.com/office/powerpoint/2010/main" val="21707839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45638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52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609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Час </a:t>
            </a:r>
            <a:r>
              <a:rPr lang="ru-RU" dirty="0" err="1"/>
              <a:t>заселення</a:t>
            </a:r>
            <a:r>
              <a:rPr lang="ru-RU" dirty="0"/>
              <a:t> </a:t>
            </a:r>
            <a:r>
              <a:rPr lang="ru-RU" dirty="0" err="1" smtClean="0"/>
              <a:t>посівів</a:t>
            </a:r>
            <a:r>
              <a:rPr lang="ru-RU" dirty="0" smtClean="0"/>
              <a:t>, </a:t>
            </a: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блішок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1 </a:t>
            </a:r>
            <a:r>
              <a:rPr lang="ru-RU" dirty="0" err="1" smtClean="0"/>
              <a:t>пастку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.).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Видовий</a:t>
            </a:r>
            <a:r>
              <a:rPr lang="ru-RU" dirty="0" smtClean="0"/>
              <a:t> склад </a:t>
            </a:r>
            <a:r>
              <a:rPr lang="ru-RU" dirty="0" err="1" smtClean="0"/>
              <a:t>блішок</a:t>
            </a:r>
            <a:r>
              <a:rPr lang="ru-RU" dirty="0" smtClean="0"/>
              <a:t>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Рання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весна, </a:t>
            </a:r>
            <a:r>
              <a:rPr lang="ru-RU" dirty="0" err="1">
                <a:solidFill>
                  <a:srgbClr val="FF0000"/>
                </a:solidFill>
              </a:rPr>
              <a:t>високі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температури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посуха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сприяють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ранньому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заселенню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посівів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шкодочинності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блішок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9607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блішок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ярих</a:t>
            </a:r>
            <a:r>
              <a:rPr lang="ru-RU" dirty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 культур.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20—30 </a:t>
            </a:r>
            <a:r>
              <a:rPr lang="ru-RU" dirty="0" err="1" smtClean="0"/>
              <a:t>екз</a:t>
            </a:r>
            <a:r>
              <a:rPr lang="ru-RU" dirty="0"/>
              <a:t>./м2, а для </a:t>
            </a:r>
            <a:r>
              <a:rPr lang="ru-RU" dirty="0" err="1" smtClean="0"/>
              <a:t>хлібної</a:t>
            </a:r>
            <a:r>
              <a:rPr lang="ru-RU" dirty="0" smtClean="0"/>
              <a:t> </a:t>
            </a:r>
            <a:r>
              <a:rPr lang="ru-RU" dirty="0" err="1" smtClean="0"/>
              <a:t>смугастої</a:t>
            </a:r>
            <a:r>
              <a:rPr lang="ru-RU" dirty="0" smtClean="0"/>
              <a:t> </a:t>
            </a:r>
            <a:r>
              <a:rPr lang="ru-RU" dirty="0" err="1"/>
              <a:t>блішки</a:t>
            </a:r>
            <a:r>
              <a:rPr lang="ru-RU" dirty="0"/>
              <a:t> </a:t>
            </a:r>
            <a:r>
              <a:rPr lang="ru-RU" dirty="0" smtClean="0"/>
              <a:t>— 300—400 </a:t>
            </a:r>
            <a:r>
              <a:rPr lang="ru-RU" dirty="0" err="1"/>
              <a:t>екз</a:t>
            </a:r>
            <a:r>
              <a:rPr lang="ru-RU" dirty="0"/>
              <a:t>. на </a:t>
            </a:r>
            <a:r>
              <a:rPr lang="ru-RU" dirty="0" smtClean="0"/>
              <a:t>100 </a:t>
            </a:r>
            <a:r>
              <a:rPr lang="ru-RU" dirty="0" err="1" smtClean="0"/>
              <a:t>помахів</a:t>
            </a:r>
            <a:r>
              <a:rPr lang="ru-RU" dirty="0" smtClean="0"/>
              <a:t> </a:t>
            </a:r>
            <a:r>
              <a:rPr lang="ru-RU" dirty="0"/>
              <a:t>сачком,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з </a:t>
            </a:r>
            <a:r>
              <a:rPr lang="ru-RU" dirty="0" err="1" smtClean="0"/>
              <a:t>ушкодженням</a:t>
            </a:r>
            <a:r>
              <a:rPr lang="ru-RU" dirty="0" smtClean="0"/>
              <a:t> 5— 10</a:t>
            </a:r>
            <a:r>
              <a:rPr lang="ru-RU" dirty="0"/>
              <a:t>% </a:t>
            </a:r>
            <a:r>
              <a:rPr lang="ru-RU" dirty="0" err="1"/>
              <a:t>рослин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252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У </a:t>
            </a:r>
            <a:r>
              <a:rPr lang="ru-RU" i="1" dirty="0" err="1"/>
              <a:t>фазі</a:t>
            </a:r>
            <a:r>
              <a:rPr lang="ru-RU" i="1" dirty="0"/>
              <a:t> </a:t>
            </a:r>
            <a:r>
              <a:rPr lang="ru-RU" i="1" dirty="0" err="1"/>
              <a:t>кущіння</a:t>
            </a:r>
            <a:r>
              <a:rPr lang="ru-RU" i="1" dirty="0"/>
              <a:t> </a:t>
            </a:r>
            <a:r>
              <a:rPr lang="ru-RU" i="1" dirty="0" err="1"/>
              <a:t>озимих</a:t>
            </a:r>
            <a:r>
              <a:rPr lang="ru-RU" i="1" dirty="0"/>
              <a:t> і на </a:t>
            </a:r>
            <a:r>
              <a:rPr lang="ru-RU" i="1" dirty="0" smtClean="0"/>
              <a:t>сходах </a:t>
            </a:r>
            <a:r>
              <a:rPr lang="ru-RU" i="1" dirty="0" err="1" smtClean="0"/>
              <a:t>ярих</a:t>
            </a:r>
            <a:r>
              <a:rPr lang="ru-RU" i="1" dirty="0" smtClean="0"/>
              <a:t> </a:t>
            </a:r>
            <a:r>
              <a:rPr lang="ru-RU" i="1" dirty="0" err="1"/>
              <a:t>зернових</a:t>
            </a:r>
            <a:r>
              <a:rPr lang="ru-RU" i="1" dirty="0"/>
              <a:t> культур </a:t>
            </a:r>
            <a:r>
              <a:rPr lang="ru-RU" i="1" dirty="0" err="1" smtClean="0"/>
              <a:t>використовують</a:t>
            </a:r>
            <a:r>
              <a:rPr lang="ru-RU" i="1" dirty="0" smtClean="0"/>
              <a:t> ящик </a:t>
            </a:r>
            <a:r>
              <a:rPr lang="ru-RU" i="1" dirty="0" err="1"/>
              <a:t>Петлюка</a:t>
            </a:r>
            <a:r>
              <a:rPr lang="ru-RU" i="1" dirty="0"/>
              <a:t>.</a:t>
            </a:r>
          </a:p>
          <a:p>
            <a:r>
              <a:rPr lang="ru-RU" i="1" dirty="0"/>
              <a:t>На </a:t>
            </a:r>
            <a:r>
              <a:rPr lang="ru-RU" i="1" dirty="0" err="1"/>
              <a:t>полі</a:t>
            </a:r>
            <a:r>
              <a:rPr lang="ru-RU" i="1" dirty="0"/>
              <a:t> </a:t>
            </a:r>
            <a:r>
              <a:rPr lang="ru-RU" i="1" dirty="0" err="1"/>
              <a:t>беруть</a:t>
            </a:r>
            <a:r>
              <a:rPr lang="ru-RU" i="1" dirty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</a:t>
            </a:r>
            <a:r>
              <a:rPr lang="ru-RU" i="1" dirty="0" smtClean="0"/>
              <a:t>4-х проб </a:t>
            </a:r>
            <a:r>
              <a:rPr lang="ru-RU" i="1" dirty="0"/>
              <a:t>до </a:t>
            </a:r>
            <a:r>
              <a:rPr lang="ru-RU" i="1" dirty="0" err="1"/>
              <a:t>вилову</a:t>
            </a:r>
            <a:r>
              <a:rPr lang="ru-RU" i="1" dirty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50 </a:t>
            </a:r>
            <a:r>
              <a:rPr lang="ru-RU" i="1" dirty="0" err="1" smtClean="0"/>
              <a:t>екз</a:t>
            </a:r>
            <a:r>
              <a:rPr lang="ru-RU" i="1" dirty="0" smtClean="0"/>
              <a:t>. </a:t>
            </a:r>
            <a:r>
              <a:rPr lang="ru-RU" i="1" dirty="0" err="1" smtClean="0"/>
              <a:t>блішок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smtClean="0"/>
              <a:t>На </a:t>
            </a:r>
            <a:r>
              <a:rPr lang="ru-RU" i="1" dirty="0" err="1"/>
              <a:t>озимих</a:t>
            </a:r>
            <a:r>
              <a:rPr lang="ru-RU" i="1" dirty="0"/>
              <a:t> </a:t>
            </a:r>
            <a:r>
              <a:rPr lang="ru-RU" i="1" dirty="0" smtClean="0"/>
              <a:t>культурах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/>
              <a:t>косіння</a:t>
            </a:r>
            <a:r>
              <a:rPr lang="ru-RU" i="1" dirty="0"/>
              <a:t> сачком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змінними</a:t>
            </a:r>
            <a:r>
              <a:rPr lang="ru-RU" i="1" dirty="0" smtClean="0"/>
              <a:t> </a:t>
            </a:r>
            <a:r>
              <a:rPr lang="ru-RU" i="1" dirty="0" err="1"/>
              <a:t>мішечками</a:t>
            </a:r>
            <a:r>
              <a:rPr lang="ru-RU" i="1" dirty="0"/>
              <a:t> 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поля </a:t>
            </a:r>
            <a:r>
              <a:rPr lang="ru-RU" i="1" dirty="0"/>
              <a:t>по 10 </a:t>
            </a:r>
            <a:r>
              <a:rPr lang="ru-RU" i="1" dirty="0" err="1"/>
              <a:t>змахів</a:t>
            </a:r>
            <a:r>
              <a:rPr lang="ru-RU" i="1" dirty="0"/>
              <a:t> у 10 </a:t>
            </a:r>
            <a:r>
              <a:rPr lang="ru-RU" i="1" dirty="0" err="1" smtClean="0"/>
              <a:t>місцях</a:t>
            </a:r>
            <a:r>
              <a:rPr lang="ru-RU" i="1" dirty="0" smtClean="0"/>
              <a:t>, </a:t>
            </a:r>
            <a:r>
              <a:rPr lang="ru-RU" i="1" dirty="0" err="1" smtClean="0"/>
              <a:t>бажано</a:t>
            </a:r>
            <a:r>
              <a:rPr lang="ru-RU" i="1" dirty="0" smtClean="0"/>
              <a:t> </a:t>
            </a:r>
            <a:r>
              <a:rPr lang="ru-RU" i="1" dirty="0"/>
              <a:t>в теплу погоду </a:t>
            </a:r>
            <a:r>
              <a:rPr lang="ru-RU" i="1" dirty="0" smtClean="0"/>
              <a:t>без </a:t>
            </a:r>
            <a:r>
              <a:rPr lang="ru-RU" i="1" dirty="0" err="1" smtClean="0"/>
              <a:t>вітру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705587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Щільність</a:t>
            </a:r>
            <a:r>
              <a:rPr lang="ru-RU" dirty="0"/>
              <a:t> на 1 </a:t>
            </a:r>
            <a:r>
              <a:rPr lang="ru-RU" dirty="0" smtClean="0"/>
              <a:t>м2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/>
              <a:t>на 100 </a:t>
            </a:r>
            <a:r>
              <a:rPr lang="ru-RU" dirty="0" err="1" smtClean="0"/>
              <a:t>змахів</a:t>
            </a:r>
            <a:r>
              <a:rPr lang="ru-RU" dirty="0" smtClean="0"/>
              <a:t> сачком </a:t>
            </a:r>
            <a:r>
              <a:rPr lang="ru-RU" dirty="0"/>
              <a:t>(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smtClean="0"/>
              <a:t>та максимальна)</a:t>
            </a:r>
          </a:p>
          <a:p>
            <a:r>
              <a:rPr lang="ru-RU" dirty="0" err="1">
                <a:solidFill>
                  <a:srgbClr val="FF0000"/>
                </a:solidFill>
              </a:rPr>
              <a:t>Шкодочинність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виявляється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ослаблених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посівах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ярих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колосових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культур при </a:t>
            </a:r>
            <a:r>
              <a:rPr lang="ru-RU" dirty="0" err="1" smtClean="0">
                <a:solidFill>
                  <a:srgbClr val="FF0000"/>
                </a:solidFill>
              </a:rPr>
              <a:t>посушливій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спекотній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погоді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Блішки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заселяють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спочатку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краї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поля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Необхідний</a:t>
            </a:r>
            <a:r>
              <a:rPr lang="ru-RU" dirty="0" smtClean="0">
                <a:solidFill>
                  <a:srgbClr val="FF0000"/>
                </a:solidFill>
              </a:rPr>
              <a:t> контроль </a:t>
            </a:r>
            <a:r>
              <a:rPr lang="ru-RU" dirty="0" err="1" smtClean="0">
                <a:solidFill>
                  <a:srgbClr val="FF0000"/>
                </a:solidFill>
              </a:rPr>
              <a:t>гідротермічного</a:t>
            </a:r>
            <a:r>
              <a:rPr lang="ru-RU" dirty="0" smtClean="0">
                <a:solidFill>
                  <a:srgbClr val="FF0000"/>
                </a:solidFill>
              </a:rPr>
              <a:t> режиму </a:t>
            </a:r>
            <a:r>
              <a:rPr lang="ru-RU" dirty="0" err="1">
                <a:solidFill>
                  <a:srgbClr val="FF0000"/>
                </a:solidFill>
              </a:rPr>
              <a:t>періоду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сходів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 err="1" smtClean="0">
                <a:solidFill>
                  <a:srgbClr val="FF0000"/>
                </a:solidFill>
              </a:rPr>
              <a:t>кущіння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ярих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зернових</a:t>
            </a:r>
            <a:r>
              <a:rPr lang="ru-RU" dirty="0" smtClean="0">
                <a:solidFill>
                  <a:srgbClr val="FF0000"/>
                </a:solidFill>
              </a:rPr>
              <a:t>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8811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smtClean="0"/>
              <a:t>часу </a:t>
            </a:r>
            <a:r>
              <a:rPr lang="ru-RU" dirty="0" err="1" smtClean="0"/>
              <a:t>виходу</a:t>
            </a:r>
            <a:r>
              <a:rPr lang="ru-RU" dirty="0" smtClean="0"/>
              <a:t> </a:t>
            </a:r>
            <a:r>
              <a:rPr lang="ru-RU" dirty="0" err="1"/>
              <a:t>блішок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верхній</a:t>
            </a:r>
            <a:r>
              <a:rPr lang="ru-RU" dirty="0" smtClean="0"/>
              <a:t> </a:t>
            </a:r>
            <a:r>
              <a:rPr lang="ru-RU" dirty="0"/>
              <a:t>ярус </a:t>
            </a:r>
            <a:r>
              <a:rPr lang="ru-RU" dirty="0" smtClean="0"/>
              <a:t>травостою. </a:t>
            </a:r>
            <a:r>
              <a:rPr lang="ru-RU" dirty="0" err="1" smtClean="0"/>
              <a:t>Облік</a:t>
            </a:r>
            <a:r>
              <a:rPr lang="ru-RU" dirty="0" smtClean="0"/>
              <a:t> </a:t>
            </a:r>
            <a:r>
              <a:rPr lang="ru-RU" dirty="0" err="1" smtClean="0"/>
              <a:t>ушкодженості</a:t>
            </a:r>
            <a:r>
              <a:rPr lang="ru-RU" dirty="0" smtClean="0"/>
              <a:t> </a:t>
            </a:r>
            <a:r>
              <a:rPr lang="ru-RU" dirty="0" err="1"/>
              <a:t>ярих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 культур</a:t>
            </a:r>
          </a:p>
          <a:p>
            <a:pPr marL="0" indent="0">
              <a:buNone/>
            </a:pPr>
            <a:r>
              <a:rPr lang="ru-RU" dirty="0" err="1"/>
              <a:t>Косіння</a:t>
            </a:r>
            <a:r>
              <a:rPr lang="ru-RU" dirty="0"/>
              <a:t> сачком (10 проб по </a:t>
            </a:r>
            <a:r>
              <a:rPr lang="ru-RU" dirty="0" smtClean="0"/>
              <a:t>10 </a:t>
            </a:r>
            <a:r>
              <a:rPr lang="ru-RU" dirty="0" err="1" smtClean="0"/>
              <a:t>змахів</a:t>
            </a:r>
            <a:r>
              <a:rPr lang="ru-RU" dirty="0"/>
              <a:t>). </a:t>
            </a:r>
            <a:r>
              <a:rPr lang="ru-RU" dirty="0" err="1"/>
              <a:t>Ушкодженість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обліковують</a:t>
            </a:r>
            <a:r>
              <a:rPr lang="ru-RU" dirty="0" smtClean="0"/>
              <a:t> </a:t>
            </a:r>
            <a:r>
              <a:rPr lang="ru-RU" dirty="0"/>
              <a:t>у 10 </a:t>
            </a:r>
            <a:r>
              <a:rPr lang="ru-RU" dirty="0" err="1"/>
              <a:t>місцях</a:t>
            </a:r>
            <a:r>
              <a:rPr lang="ru-RU" dirty="0"/>
              <a:t> по </a:t>
            </a:r>
            <a:r>
              <a:rPr lang="ru-RU" dirty="0" smtClean="0"/>
              <a:t>10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оцінкою</a:t>
            </a:r>
            <a:r>
              <a:rPr lang="ru-RU" dirty="0"/>
              <a:t> в балах </a:t>
            </a:r>
            <a:r>
              <a:rPr lang="ru-RU" dirty="0" smtClean="0"/>
              <a:t>за шкалою:</a:t>
            </a:r>
          </a:p>
          <a:p>
            <a:r>
              <a:rPr lang="ru-RU" dirty="0" smtClean="0"/>
              <a:t> </a:t>
            </a:r>
            <a:r>
              <a:rPr lang="ru-RU" dirty="0"/>
              <a:t>1 — </a:t>
            </a:r>
            <a:r>
              <a:rPr lang="ru-RU" dirty="0" err="1"/>
              <a:t>ушкоджено</a:t>
            </a:r>
            <a:r>
              <a:rPr lang="ru-RU" dirty="0"/>
              <a:t> до 5 </a:t>
            </a:r>
            <a:r>
              <a:rPr lang="ru-RU" dirty="0" smtClean="0"/>
              <a:t>%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/>
              <a:t>листя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2</a:t>
            </a:r>
            <a:r>
              <a:rPr lang="ru-RU" b="1" i="1" dirty="0"/>
              <a:t> </a:t>
            </a:r>
            <a:r>
              <a:rPr lang="ru-RU" dirty="0"/>
              <a:t>— </a:t>
            </a:r>
            <a:r>
              <a:rPr lang="ru-RU" dirty="0" err="1"/>
              <a:t>від</a:t>
            </a:r>
            <a:r>
              <a:rPr lang="ru-RU" dirty="0"/>
              <a:t> 5 </a:t>
            </a:r>
            <a:r>
              <a:rPr lang="ru-RU" dirty="0" smtClean="0"/>
              <a:t>до 25 %;</a:t>
            </a:r>
          </a:p>
          <a:p>
            <a:r>
              <a:rPr lang="ru-RU" dirty="0" smtClean="0"/>
              <a:t> </a:t>
            </a:r>
            <a:r>
              <a:rPr lang="ru-RU" dirty="0"/>
              <a:t>3 —</a:t>
            </a:r>
            <a:r>
              <a:rPr lang="ru-RU" dirty="0" err="1"/>
              <a:t>від</a:t>
            </a:r>
            <a:r>
              <a:rPr lang="ru-RU" dirty="0"/>
              <a:t> 25 до 50</a:t>
            </a:r>
            <a:r>
              <a:rPr lang="ru-RU" dirty="0" smtClean="0"/>
              <a:t>%;</a:t>
            </a:r>
          </a:p>
          <a:p>
            <a:r>
              <a:rPr lang="ru-RU" dirty="0" smtClean="0"/>
              <a:t> </a:t>
            </a:r>
            <a:r>
              <a:rPr lang="ru-RU" dirty="0"/>
              <a:t>4 — </a:t>
            </a:r>
            <a:r>
              <a:rPr lang="ru-RU" dirty="0" err="1" smtClean="0"/>
              <a:t>від</a:t>
            </a:r>
            <a:r>
              <a:rPr lang="ru-RU" dirty="0" smtClean="0"/>
              <a:t> 50 </a:t>
            </a:r>
            <a:r>
              <a:rPr lang="ru-RU" dirty="0"/>
              <a:t>до 75 </a:t>
            </a:r>
            <a:r>
              <a:rPr lang="ru-RU" dirty="0" smtClean="0"/>
              <a:t>%;</a:t>
            </a:r>
          </a:p>
          <a:p>
            <a:r>
              <a:rPr lang="ru-RU" dirty="0" smtClean="0"/>
              <a:t> </a:t>
            </a:r>
            <a:r>
              <a:rPr lang="ru-RU" dirty="0"/>
              <a:t>5 — </a:t>
            </a:r>
            <a:r>
              <a:rPr lang="ru-RU" dirty="0" err="1" smtClean="0"/>
              <a:t>ушкоджено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/>
              <a:t>75 %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листя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7451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Час </a:t>
            </a:r>
            <a:r>
              <a:rPr lang="ru-RU" dirty="0" err="1"/>
              <a:t>заселення</a:t>
            </a:r>
            <a:r>
              <a:rPr lang="ru-RU" dirty="0"/>
              <a:t> </a:t>
            </a:r>
            <a:r>
              <a:rPr lang="ru-RU" dirty="0" err="1" smtClean="0"/>
              <a:t>верхнього</a:t>
            </a:r>
            <a:r>
              <a:rPr lang="ru-RU" dirty="0" smtClean="0"/>
              <a:t> ярусу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блішками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ушкодженість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(%, </a:t>
            </a:r>
            <a:r>
              <a:rPr lang="ru-RU" dirty="0" err="1" smtClean="0"/>
              <a:t>ступінь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Густота травостою </a:t>
            </a:r>
            <a:r>
              <a:rPr lang="ru-RU" dirty="0" err="1" smtClean="0">
                <a:solidFill>
                  <a:srgbClr val="FF0000"/>
                </a:solidFill>
              </a:rPr>
              <a:t>зернових</a:t>
            </a:r>
            <a:r>
              <a:rPr lang="ru-RU" dirty="0" smtClean="0">
                <a:solidFill>
                  <a:srgbClr val="FF0000"/>
                </a:solidFill>
              </a:rPr>
              <a:t> культур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гідротермічний</a:t>
            </a:r>
            <a:r>
              <a:rPr lang="ru-RU" dirty="0" smtClean="0">
                <a:solidFill>
                  <a:srgbClr val="FF0000"/>
                </a:solidFill>
              </a:rPr>
              <a:t> режим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143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Жовтень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Розробка</a:t>
            </a:r>
            <a:r>
              <a:rPr lang="ru-RU" b="1" dirty="0"/>
              <a:t> </a:t>
            </a:r>
            <a:r>
              <a:rPr lang="ru-RU" b="1" dirty="0" err="1" smtClean="0"/>
              <a:t>довгострокового</a:t>
            </a:r>
            <a:r>
              <a:rPr lang="ru-RU" b="1" dirty="0" smtClean="0"/>
              <a:t> прогн</a:t>
            </a:r>
            <a:r>
              <a:rPr lang="ru-RU" dirty="0" smtClean="0"/>
              <a:t>озу.</a:t>
            </a:r>
          </a:p>
          <a:p>
            <a:pPr marL="0" indent="0">
              <a:buNone/>
            </a:pPr>
            <a:r>
              <a:rPr lang="ru-RU" i="1" dirty="0" err="1"/>
              <a:t>Порівняння</a:t>
            </a:r>
            <a:r>
              <a:rPr lang="ru-RU" i="1" dirty="0"/>
              <a:t> </a:t>
            </a:r>
            <a:r>
              <a:rPr lang="ru-RU" i="1" dirty="0" err="1"/>
              <a:t>чисельності</a:t>
            </a:r>
            <a:r>
              <a:rPr lang="ru-RU" i="1" dirty="0"/>
              <a:t> </a:t>
            </a:r>
            <a:r>
              <a:rPr lang="ru-RU" i="1" dirty="0" err="1" smtClean="0"/>
              <a:t>блішок</a:t>
            </a:r>
            <a:r>
              <a:rPr lang="ru-RU" i="1" dirty="0" smtClean="0"/>
              <a:t>, </a:t>
            </a:r>
            <a:r>
              <a:rPr lang="ru-RU" i="1" dirty="0" err="1" smtClean="0"/>
              <a:t>шкодочинності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/>
              <a:t>інших</a:t>
            </a:r>
            <a:r>
              <a:rPr lang="ru-RU" i="1" dirty="0"/>
              <a:t> </a:t>
            </a:r>
            <a:r>
              <a:rPr lang="ru-RU" i="1" dirty="0" err="1" smtClean="0"/>
              <a:t>показників</a:t>
            </a:r>
            <a:r>
              <a:rPr lang="ru-RU" i="1" dirty="0" smtClean="0"/>
              <a:t> з </a:t>
            </a:r>
            <a:r>
              <a:rPr lang="ru-RU" i="1" dirty="0" err="1"/>
              <a:t>аналогічними</a:t>
            </a:r>
            <a:r>
              <a:rPr lang="ru-RU" i="1" dirty="0"/>
              <a:t> за </a:t>
            </a:r>
            <a:r>
              <a:rPr lang="ru-RU" i="1" dirty="0" err="1" smtClean="0"/>
              <a:t>попередні</a:t>
            </a:r>
            <a:r>
              <a:rPr lang="ru-RU" i="1" dirty="0" smtClean="0"/>
              <a:t> роки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Обсяги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застосування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інсектицидів</a:t>
            </a:r>
            <a:r>
              <a:rPr lang="ru-RU" dirty="0" smtClean="0">
                <a:solidFill>
                  <a:srgbClr val="FF0000"/>
                </a:solidFill>
              </a:rPr>
              <a:t> та </a:t>
            </a:r>
            <a:r>
              <a:rPr lang="ru-RU" dirty="0" err="1" smtClean="0">
                <a:solidFill>
                  <a:srgbClr val="FF0000"/>
                </a:solidFill>
              </a:rPr>
              <a:t>інших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захисних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заходів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319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Хлібні жуки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II—</a:t>
            </a:r>
            <a:r>
              <a:rPr lang="uk-UA" dirty="0" smtClean="0"/>
              <a:t>ІІІ</a:t>
            </a:r>
            <a:r>
              <a:rPr lang="ru-RU" dirty="0" smtClean="0"/>
              <a:t>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smtClean="0"/>
              <a:t>запасу личинок </a:t>
            </a:r>
            <a:r>
              <a:rPr lang="ru-RU" dirty="0" err="1" smtClean="0"/>
              <a:t>хлібних</a:t>
            </a:r>
            <a:r>
              <a:rPr lang="ru-RU" dirty="0" smtClean="0"/>
              <a:t> </a:t>
            </a:r>
            <a:r>
              <a:rPr lang="ru-RU" dirty="0" err="1" smtClean="0"/>
              <a:t>жуків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пішли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зимівлю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smtClean="0"/>
              <a:t>полях </a:t>
            </a:r>
            <a:r>
              <a:rPr lang="ru-RU" dirty="0" err="1" smtClean="0"/>
              <a:t>сівозміни</a:t>
            </a:r>
            <a:r>
              <a:rPr lang="ru-RU" dirty="0"/>
              <a:t>, 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err="1" smtClean="0"/>
              <a:t>багаторічних</a:t>
            </a:r>
            <a:r>
              <a:rPr lang="ru-RU" dirty="0" smtClean="0"/>
              <a:t> </a:t>
            </a:r>
            <a:r>
              <a:rPr lang="ru-RU" dirty="0"/>
              <a:t>трав.</a:t>
            </a:r>
          </a:p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вікового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личинок,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 smtClean="0"/>
              <a:t>щільністю</a:t>
            </a:r>
            <a:r>
              <a:rPr lang="ru-RU" dirty="0" smtClean="0"/>
              <a:t> &gt;25-30 </a:t>
            </a:r>
            <a:r>
              <a:rPr lang="ru-RU" dirty="0" err="1"/>
              <a:t>екз</a:t>
            </a:r>
            <a:r>
              <a:rPr lang="ru-RU" dirty="0"/>
              <a:t>./м2</a:t>
            </a:r>
          </a:p>
        </p:txBody>
      </p:sp>
    </p:spTree>
    <p:extLst>
      <p:ext uri="{BB962C8B-B14F-4D97-AF65-F5344CB8AC3E}">
        <p14:creationId xmlns:p14="http://schemas.microsoft.com/office/powerpoint/2010/main" val="1858906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err="1" smtClean="0"/>
              <a:t>Огляд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підстилки</a:t>
            </a:r>
            <a:r>
              <a:rPr lang="ru-RU" sz="2400" b="1" i="1" dirty="0" smtClean="0"/>
              <a:t> і </a:t>
            </a:r>
            <a:r>
              <a:rPr lang="ru-RU" sz="2400" b="1" i="1" dirty="0" err="1" smtClean="0"/>
              <a:t>верхнього</a:t>
            </a:r>
            <a:r>
              <a:rPr lang="ru-RU" sz="2400" b="1" i="1" dirty="0" smtClean="0"/>
              <a:t> шару </a:t>
            </a:r>
            <a:r>
              <a:rPr lang="ru-RU" sz="2400" b="1" i="1" dirty="0" err="1"/>
              <a:t>ґрунту</a:t>
            </a:r>
            <a:r>
              <a:rPr lang="ru-RU" sz="2400" b="1" i="1" dirty="0"/>
              <a:t> (до 5 см) в </a:t>
            </a:r>
            <a:r>
              <a:rPr lang="ru-RU" sz="2400" b="1" i="1" dirty="0" smtClean="0"/>
              <a:t>пробах 50*50 </a:t>
            </a:r>
            <a:r>
              <a:rPr lang="ru-RU" sz="2400" b="1" i="1" dirty="0"/>
              <a:t>см</a:t>
            </a:r>
            <a:r>
              <a:rPr lang="ru-RU" sz="2400" b="1" i="1" dirty="0" smtClean="0"/>
              <a:t>.</a:t>
            </a:r>
          </a:p>
          <a:p>
            <a:pPr marL="0" indent="0">
              <a:buNone/>
            </a:pPr>
            <a:r>
              <a:rPr lang="ru-RU" sz="2400" i="1" dirty="0" smtClean="0"/>
              <a:t> </a:t>
            </a:r>
            <a:r>
              <a:rPr lang="ru-RU" sz="2400" b="1" dirty="0"/>
              <a:t>На</a:t>
            </a:r>
            <a:r>
              <a:rPr lang="ru-RU" sz="2400" b="1" i="1" dirty="0"/>
              <a:t> 1 г</a:t>
            </a:r>
            <a:r>
              <a:rPr lang="ru-RU" sz="2400" b="1" dirty="0"/>
              <a:t>а </a:t>
            </a:r>
            <a:r>
              <a:rPr lang="ru-RU" sz="2400" b="1" dirty="0" err="1"/>
              <a:t>лісу</a:t>
            </a:r>
            <a:r>
              <a:rPr lang="ru-RU" sz="2400" b="1" dirty="0"/>
              <a:t> </a:t>
            </a:r>
            <a:r>
              <a:rPr lang="ru-RU" sz="2400" dirty="0" err="1" smtClean="0"/>
              <a:t>беруть</a:t>
            </a:r>
            <a:r>
              <a:rPr lang="ru-RU" sz="2400" dirty="0" smtClean="0"/>
              <a:t> 1 </a:t>
            </a:r>
            <a:r>
              <a:rPr lang="ru-RU" sz="2400" dirty="0"/>
              <a:t>пробу </a:t>
            </a:r>
            <a:r>
              <a:rPr lang="ru-RU" sz="2400" dirty="0" err="1"/>
              <a:t>або</a:t>
            </a:r>
            <a:r>
              <a:rPr lang="ru-RU" sz="2400" dirty="0"/>
              <a:t> 20 проб на 1 </a:t>
            </a:r>
            <a:r>
              <a:rPr lang="ru-RU" sz="2400" dirty="0" smtClean="0"/>
              <a:t>квартал в </a:t>
            </a:r>
            <a:r>
              <a:rPr lang="ru-RU" sz="2400" dirty="0" err="1"/>
              <a:t>шаховому</a:t>
            </a:r>
            <a:r>
              <a:rPr lang="ru-RU" sz="2400" dirty="0"/>
              <a:t> порядку.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b="1" dirty="0" smtClean="0"/>
              <a:t>В </a:t>
            </a:r>
            <a:r>
              <a:rPr lang="ru-RU" sz="2400" b="1" dirty="0" err="1" smtClean="0"/>
              <a:t>лісосмугах</a:t>
            </a:r>
            <a:r>
              <a:rPr lang="ru-RU" sz="2400" b="1" dirty="0" smtClean="0"/>
              <a:t> </a:t>
            </a:r>
            <a:r>
              <a:rPr lang="ru-RU" sz="2400" dirty="0" smtClean="0"/>
              <a:t>1 </a:t>
            </a:r>
            <a:r>
              <a:rPr lang="ru-RU" sz="2400" dirty="0"/>
              <a:t>проба на 0,5 га, але не </a:t>
            </a:r>
            <a:r>
              <a:rPr lang="ru-RU" sz="2400" dirty="0" err="1" smtClean="0"/>
              <a:t>менше</a:t>
            </a:r>
            <a:r>
              <a:rPr lang="ru-RU" sz="2400" dirty="0" smtClean="0"/>
              <a:t> 8 </a:t>
            </a:r>
            <a:r>
              <a:rPr lang="ru-RU" sz="2400" dirty="0"/>
              <a:t>проб на </a:t>
            </a:r>
            <a:r>
              <a:rPr lang="ru-RU" sz="2400" dirty="0" err="1"/>
              <a:t>лісосмугу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err="1" smtClean="0"/>
              <a:t>Проби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розміщують</a:t>
            </a:r>
            <a:r>
              <a:rPr lang="ru-RU" sz="2400" dirty="0" smtClean="0"/>
              <a:t> </a:t>
            </a:r>
            <a:r>
              <a:rPr lang="ru-RU" sz="2400" dirty="0"/>
              <a:t>зигзагом.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 пробах </a:t>
            </a:r>
            <a:r>
              <a:rPr lang="ru-RU" sz="2400" dirty="0" err="1" smtClean="0"/>
              <a:t>вибирають</a:t>
            </a:r>
            <a:r>
              <a:rPr lang="ru-RU" sz="2400" dirty="0" smtClean="0"/>
              <a:t> </a:t>
            </a:r>
            <a:r>
              <a:rPr lang="ru-RU" sz="2400" dirty="0" err="1"/>
              <a:t>живих</a:t>
            </a:r>
            <a:r>
              <a:rPr lang="ru-RU" sz="2400" dirty="0"/>
              <a:t> і </a:t>
            </a:r>
            <a:r>
              <a:rPr lang="ru-RU" sz="2400" dirty="0" err="1" smtClean="0"/>
              <a:t>загиблих</a:t>
            </a:r>
            <a:r>
              <a:rPr lang="ru-RU" sz="2400" dirty="0" smtClean="0"/>
              <a:t> </a:t>
            </a:r>
            <a:r>
              <a:rPr lang="ru-RU" sz="2400" dirty="0" err="1" smtClean="0"/>
              <a:t>клопів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err="1" smtClean="0"/>
              <a:t>Живих</a:t>
            </a:r>
            <a:r>
              <a:rPr lang="ru-RU" sz="2400" dirty="0" smtClean="0"/>
              <a:t> </a:t>
            </a:r>
            <a:r>
              <a:rPr lang="ru-RU" sz="2400" dirty="0" err="1"/>
              <a:t>клопів</a:t>
            </a:r>
            <a:r>
              <a:rPr lang="ru-RU" sz="2400" dirty="0"/>
              <a:t> (не </a:t>
            </a:r>
            <a:r>
              <a:rPr lang="ru-RU" sz="2400" dirty="0" err="1" smtClean="0"/>
              <a:t>менше</a:t>
            </a:r>
            <a:r>
              <a:rPr lang="ru-RU" sz="2400" dirty="0" smtClean="0"/>
              <a:t> 100 </a:t>
            </a:r>
            <a:r>
              <a:rPr lang="ru-RU" sz="2400" dirty="0" err="1"/>
              <a:t>екз</a:t>
            </a:r>
            <a:r>
              <a:rPr lang="ru-RU" sz="2400" dirty="0"/>
              <a:t>.) </a:t>
            </a:r>
            <a:r>
              <a:rPr lang="ru-RU" sz="2400" dirty="0" err="1"/>
              <a:t>зважують</a:t>
            </a:r>
            <a:r>
              <a:rPr lang="ru-RU" sz="2400" dirty="0"/>
              <a:t> і </a:t>
            </a:r>
            <a:r>
              <a:rPr lang="ru-RU" sz="2400" dirty="0" err="1" smtClean="0"/>
              <a:t>розподіляють</a:t>
            </a:r>
            <a:r>
              <a:rPr lang="ru-RU" sz="2400" dirty="0" smtClean="0"/>
              <a:t> по </a:t>
            </a:r>
            <a:r>
              <a:rPr lang="ru-RU" sz="2400" dirty="0" err="1"/>
              <a:t>групам</a:t>
            </a:r>
            <a:r>
              <a:rPr lang="ru-RU" sz="2400" dirty="0"/>
              <a:t>: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1</a:t>
            </a:r>
            <a:r>
              <a:rPr lang="ru-RU" sz="2400" dirty="0"/>
              <a:t>) </a:t>
            </a:r>
            <a:r>
              <a:rPr lang="ru-RU" sz="2400" dirty="0" err="1"/>
              <a:t>клопи</a:t>
            </a:r>
            <a:r>
              <a:rPr lang="ru-RU" sz="2400" dirty="0"/>
              <a:t> з </a:t>
            </a:r>
            <a:r>
              <a:rPr lang="ru-RU" sz="2400" dirty="0" err="1" smtClean="0"/>
              <a:t>масою</a:t>
            </a:r>
            <a:r>
              <a:rPr lang="ru-RU" sz="2400" dirty="0" smtClean="0"/>
              <a:t> </a:t>
            </a:r>
            <a:r>
              <a:rPr lang="ru-RU" sz="2400" dirty="0" err="1" smtClean="0"/>
              <a:t>тіла</a:t>
            </a:r>
            <a:r>
              <a:rPr lang="ru-RU" sz="2400" dirty="0" smtClean="0"/>
              <a:t> </a:t>
            </a:r>
            <a:r>
              <a:rPr lang="ru-RU" sz="2400" dirty="0" err="1"/>
              <a:t>вище</a:t>
            </a:r>
            <a:r>
              <a:rPr lang="ru-RU" sz="2400" dirty="0"/>
              <a:t> 125 мг — </a:t>
            </a:r>
            <a:r>
              <a:rPr lang="ru-RU" sz="2400" dirty="0" err="1"/>
              <a:t>висока</a:t>
            </a:r>
            <a:r>
              <a:rPr lang="ru-RU" sz="2400" dirty="0"/>
              <a:t> </a:t>
            </a:r>
            <a:r>
              <a:rPr lang="ru-RU" sz="2400" dirty="0" err="1"/>
              <a:t>життєздатність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/>
              <a:t>2) 110—125 мг </a:t>
            </a:r>
            <a:r>
              <a:rPr lang="ru-RU" sz="2400" dirty="0" smtClean="0"/>
              <a:t>— </a:t>
            </a:r>
            <a:r>
              <a:rPr lang="ru-RU" sz="2400" dirty="0" err="1" smtClean="0"/>
              <a:t>середня</a:t>
            </a:r>
            <a:r>
              <a:rPr lang="ru-RU" sz="2400" dirty="0"/>
              <a:t>;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3</a:t>
            </a:r>
            <a:r>
              <a:rPr lang="ru-RU" sz="2400" dirty="0"/>
              <a:t>) </a:t>
            </a:r>
            <a:r>
              <a:rPr lang="ru-RU" sz="2400" dirty="0" err="1"/>
              <a:t>менше</a:t>
            </a:r>
            <a:r>
              <a:rPr lang="ru-RU" sz="2400" dirty="0"/>
              <a:t> 110 мг </a:t>
            </a:r>
            <a:r>
              <a:rPr lang="ru-RU" sz="2400" dirty="0" smtClean="0"/>
              <a:t>—</a:t>
            </a:r>
            <a:r>
              <a:rPr lang="ru-RU" sz="2400" dirty="0" err="1" smtClean="0"/>
              <a:t>слабка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9076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995340" cy="299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92896"/>
            <a:ext cx="3960440" cy="3774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5942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446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err="1"/>
              <a:t>Ґрунтові</a:t>
            </a:r>
            <a:r>
              <a:rPr lang="ru-RU" i="1" dirty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, </a:t>
            </a: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en-US" i="1" dirty="0" smtClean="0"/>
              <a:t>50x50*30 </a:t>
            </a:r>
            <a:r>
              <a:rPr lang="ru-RU" i="1" dirty="0"/>
              <a:t>см (12—20 проб</a:t>
            </a:r>
            <a:r>
              <a:rPr lang="ru-RU" i="1" dirty="0" smtClean="0"/>
              <a:t>). Половину </a:t>
            </a:r>
            <a:r>
              <a:rPr lang="ru-RU" i="1" dirty="0"/>
              <a:t>проб </a:t>
            </a:r>
            <a:r>
              <a:rPr lang="ru-RU" i="1" dirty="0" err="1"/>
              <a:t>беруть</a:t>
            </a:r>
            <a:r>
              <a:rPr lang="ru-RU" i="1" dirty="0"/>
              <a:t> на </a:t>
            </a:r>
            <a:r>
              <a:rPr lang="ru-RU" i="1" dirty="0" smtClean="0"/>
              <a:t> </a:t>
            </a:r>
            <a:r>
              <a:rPr lang="ru-RU" i="1" dirty="0" err="1" smtClean="0"/>
              <a:t>райових</a:t>
            </a:r>
            <a:r>
              <a:rPr lang="ru-RU" i="1" dirty="0" smtClean="0"/>
              <a:t> </a:t>
            </a:r>
            <a:r>
              <a:rPr lang="ru-RU" i="1" dirty="0" err="1" smtClean="0"/>
              <a:t>смугах</a:t>
            </a:r>
            <a:r>
              <a:rPr lang="ru-RU" i="1" dirty="0" smtClean="0"/>
              <a:t> </a:t>
            </a:r>
            <a:r>
              <a:rPr lang="ru-RU" i="1" dirty="0"/>
              <a:t>(до 60 м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smtClean="0"/>
              <a:t>краю поля</a:t>
            </a:r>
            <a:r>
              <a:rPr lang="ru-RU" i="1" dirty="0"/>
              <a:t>), </a:t>
            </a:r>
            <a:r>
              <a:rPr lang="ru-RU" i="1" dirty="0" err="1"/>
              <a:t>решту</a:t>
            </a:r>
            <a:r>
              <a:rPr lang="ru-RU" i="1" dirty="0"/>
              <a:t> — 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поля</a:t>
            </a:r>
          </a:p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smtClean="0"/>
              <a:t>личинок (</a:t>
            </a:r>
            <a:r>
              <a:rPr lang="ru-RU" dirty="0" err="1" smtClean="0"/>
              <a:t>екз</a:t>
            </a:r>
            <a:r>
              <a:rPr lang="ru-RU" dirty="0"/>
              <a:t>./м2</a:t>
            </a:r>
            <a:r>
              <a:rPr lang="ru-RU" dirty="0" smtClean="0"/>
              <a:t>),</a:t>
            </a:r>
          </a:p>
          <a:p>
            <a:r>
              <a:rPr lang="ru-RU" dirty="0" err="1" smtClean="0"/>
              <a:t>розподіл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по </a:t>
            </a:r>
            <a:r>
              <a:rPr lang="ru-RU" dirty="0"/>
              <a:t>полях, </a:t>
            </a:r>
            <a:endParaRPr lang="ru-RU" dirty="0" smtClean="0"/>
          </a:p>
          <a:p>
            <a:r>
              <a:rPr lang="ru-RU" dirty="0" err="1" smtClean="0"/>
              <a:t>вікове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личинок </a:t>
            </a:r>
            <a:r>
              <a:rPr lang="ru-RU" dirty="0"/>
              <a:t>(%), К3.</a:t>
            </a:r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/>
              <a:t>чисельністю</a:t>
            </a:r>
            <a:r>
              <a:rPr lang="ru-RU" dirty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ЕПШ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Обстеження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необхідно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проводити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дощів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 smtClean="0">
                <a:solidFill>
                  <a:srgbClr val="FF0000"/>
                </a:solidFill>
              </a:rPr>
              <a:t>Особливу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увагу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приділяють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крайовим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смугам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полів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зернових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просапних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культур, </a:t>
            </a:r>
            <a:r>
              <a:rPr lang="ru-RU" dirty="0" err="1" smtClean="0">
                <a:solidFill>
                  <a:srgbClr val="FF0000"/>
                </a:solidFill>
              </a:rPr>
              <a:t>парів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879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II—</a:t>
            </a:r>
            <a:r>
              <a:rPr lang="ru-RU" dirty="0" smtClean="0"/>
              <a:t>ІІІ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 smtClean="0"/>
              <a:t>контрольних</a:t>
            </a:r>
            <a:r>
              <a:rPr lang="ru-RU" b="1" dirty="0" smtClean="0"/>
              <a:t> </a:t>
            </a:r>
            <a:r>
              <a:rPr lang="ru-RU" b="1" dirty="0" err="1" smtClean="0"/>
              <a:t>розкопок</a:t>
            </a:r>
            <a:r>
              <a:rPr lang="ru-RU" b="1" dirty="0" smtClean="0"/>
              <a:t> в </a:t>
            </a:r>
            <a:r>
              <a:rPr lang="ru-RU" b="1" dirty="0" err="1" smtClean="0"/>
              <a:t>осередках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 smtClean="0"/>
              <a:t> для </a:t>
            </a:r>
            <a:r>
              <a:rPr lang="ru-RU" b="1" dirty="0" err="1"/>
              <a:t>уточнення</a:t>
            </a:r>
            <a:r>
              <a:rPr lang="ru-RU" b="1" dirty="0"/>
              <a:t> </a:t>
            </a:r>
            <a:r>
              <a:rPr lang="ru-RU" b="1" dirty="0" err="1" smtClean="0"/>
              <a:t>його</a:t>
            </a:r>
            <a:r>
              <a:rPr lang="ru-RU" b="1" dirty="0" smtClean="0"/>
              <a:t> стану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 smtClean="0"/>
              <a:t>зимівлі</a:t>
            </a:r>
            <a:r>
              <a:rPr lang="ru-RU" b="1" dirty="0" smtClean="0"/>
              <a:t>. </a:t>
            </a:r>
          </a:p>
          <a:p>
            <a:pPr marL="0" indent="0">
              <a:buNone/>
            </a:pPr>
            <a:r>
              <a:rPr lang="ru-RU" b="1" dirty="0" err="1" smtClean="0"/>
              <a:t>Збір</a:t>
            </a:r>
            <a:r>
              <a:rPr lang="ru-RU" b="1" dirty="0" smtClean="0"/>
              <a:t> </a:t>
            </a:r>
            <a:r>
              <a:rPr lang="ru-RU" b="1" dirty="0"/>
              <a:t>личинок </a:t>
            </a:r>
            <a:r>
              <a:rPr lang="ru-RU" b="1" dirty="0" smtClean="0"/>
              <a:t>для закладки </a:t>
            </a:r>
            <a:r>
              <a:rPr lang="ru-RU" b="1" dirty="0"/>
              <a:t>в </a:t>
            </a:r>
            <a:r>
              <a:rPr lang="ru-RU" b="1" dirty="0" err="1" smtClean="0"/>
              <a:t>польові</a:t>
            </a:r>
            <a:r>
              <a:rPr lang="ru-RU" b="1" dirty="0" smtClean="0"/>
              <a:t> </a:t>
            </a:r>
            <a:r>
              <a:rPr lang="ru-RU" b="1" dirty="0" err="1" smtClean="0"/>
              <a:t>ізолятори</a:t>
            </a:r>
            <a:endParaRPr lang="ru-RU" b="1" dirty="0" smtClean="0"/>
          </a:p>
          <a:p>
            <a:pPr marL="0" indent="0" algn="ctr">
              <a:buNone/>
            </a:pPr>
            <a:r>
              <a:rPr lang="uk-UA" dirty="0" err="1" smtClean="0"/>
              <a:t>Грунтові</a:t>
            </a:r>
            <a:r>
              <a:rPr lang="uk-UA" dirty="0" smtClean="0"/>
              <a:t> розкопки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334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26469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 личинок (</a:t>
            </a:r>
            <a:r>
              <a:rPr lang="ru-RU" dirty="0" err="1"/>
              <a:t>екз</a:t>
            </a:r>
            <a:r>
              <a:rPr lang="ru-RU" dirty="0"/>
              <a:t>./м2),</a:t>
            </a:r>
          </a:p>
          <a:p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по полях, </a:t>
            </a:r>
          </a:p>
          <a:p>
            <a:r>
              <a:rPr lang="ru-RU" dirty="0" err="1"/>
              <a:t>вікове</a:t>
            </a:r>
            <a:r>
              <a:rPr lang="ru-RU" dirty="0"/>
              <a:t> </a:t>
            </a:r>
            <a:r>
              <a:rPr lang="ru-RU" dirty="0" err="1"/>
              <a:t>співвідношення</a:t>
            </a:r>
            <a:r>
              <a:rPr lang="ru-RU" dirty="0"/>
              <a:t> личинок (%), К3.</a:t>
            </a:r>
          </a:p>
          <a:p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осередків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чисельністю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ЕПШ</a:t>
            </a:r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личинок </a:t>
            </a:r>
            <a:r>
              <a:rPr lang="ru-RU" dirty="0"/>
              <a:t>(%), </a:t>
            </a:r>
            <a:endParaRPr lang="ru-RU" dirty="0" smtClean="0"/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личинок 1-го </a:t>
            </a:r>
            <a:r>
              <a:rPr lang="ru-RU" dirty="0"/>
              <a:t>і 2-го року</a:t>
            </a:r>
          </a:p>
          <a:p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глибина</a:t>
            </a:r>
            <a:r>
              <a:rPr lang="ru-RU" dirty="0"/>
              <a:t> </a:t>
            </a:r>
            <a:r>
              <a:rPr lang="ru-RU" dirty="0" err="1" smtClean="0"/>
              <a:t>залягання</a:t>
            </a:r>
            <a:r>
              <a:rPr lang="ru-RU" dirty="0" smtClean="0"/>
              <a:t> личинок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Розкопки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проводять</a:t>
            </a:r>
            <a:r>
              <a:rPr lang="ru-RU" dirty="0">
                <a:solidFill>
                  <a:srgbClr val="FF0000"/>
                </a:solidFill>
              </a:rPr>
              <a:t>, коли температура грунту на </a:t>
            </a:r>
            <a:r>
              <a:rPr lang="ru-RU" dirty="0" err="1">
                <a:solidFill>
                  <a:srgbClr val="FF0000"/>
                </a:solidFill>
              </a:rPr>
              <a:t>глибині</a:t>
            </a:r>
            <a:r>
              <a:rPr lang="ru-RU" dirty="0">
                <a:solidFill>
                  <a:srgbClr val="FF0000"/>
                </a:solidFill>
              </a:rPr>
              <a:t> 15 см </a:t>
            </a:r>
            <a:r>
              <a:rPr lang="ru-RU" dirty="0" err="1">
                <a:solidFill>
                  <a:srgbClr val="FF0000"/>
                </a:solidFill>
              </a:rPr>
              <a:t>досягає</a:t>
            </a:r>
            <a:r>
              <a:rPr lang="ru-RU" dirty="0">
                <a:solidFill>
                  <a:srgbClr val="FF0000"/>
                </a:solidFill>
              </a:rPr>
              <a:t> 10—12 °С.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Для </a:t>
            </a:r>
            <a:r>
              <a:rPr lang="ru-RU" dirty="0" err="1">
                <a:solidFill>
                  <a:srgbClr val="FF0000"/>
                </a:solidFill>
              </a:rPr>
              <a:t>ізоляторів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бажано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зібрати</a:t>
            </a:r>
            <a:r>
              <a:rPr lang="ru-RU" dirty="0">
                <a:solidFill>
                  <a:srgbClr val="FF0000"/>
                </a:solidFill>
              </a:rPr>
              <a:t> &gt;100 личинок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3067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червень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початку і </a:t>
            </a:r>
            <a:r>
              <a:rPr lang="ru-RU" b="1" dirty="0" err="1"/>
              <a:t>динаміки</a:t>
            </a: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err="1" smtClean="0"/>
              <a:t>заляльковування</a:t>
            </a:r>
            <a:r>
              <a:rPr lang="ru-RU" b="1" dirty="0" smtClean="0"/>
              <a:t> личинок. </a:t>
            </a:r>
          </a:p>
          <a:p>
            <a:pPr marL="0" indent="0">
              <a:buNone/>
            </a:pPr>
            <a:r>
              <a:rPr lang="ru-RU" b="1" dirty="0" smtClean="0"/>
              <a:t>Прогноз </a:t>
            </a:r>
            <a:r>
              <a:rPr lang="ru-RU" b="1" dirty="0" err="1" smtClean="0"/>
              <a:t>вильоту</a:t>
            </a:r>
            <a:r>
              <a:rPr lang="ru-RU" b="1" dirty="0" smtClean="0"/>
              <a:t> </a:t>
            </a:r>
            <a:r>
              <a:rPr lang="ru-RU" b="1" dirty="0" err="1" smtClean="0"/>
              <a:t>жуків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/>
              <a:t>Один раз на декаду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спостереження</a:t>
            </a:r>
            <a:r>
              <a:rPr lang="ru-RU" i="1" dirty="0" smtClean="0"/>
              <a:t> </a:t>
            </a:r>
            <a:r>
              <a:rPr lang="ru-RU" i="1" dirty="0"/>
              <a:t>у </a:t>
            </a:r>
            <a:r>
              <a:rPr lang="ru-RU" i="1" dirty="0" err="1"/>
              <a:t>польових</a:t>
            </a:r>
            <a:r>
              <a:rPr lang="ru-RU" i="1" dirty="0"/>
              <a:t>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. </a:t>
            </a:r>
          </a:p>
          <a:p>
            <a:pPr marL="0" indent="0">
              <a:buNone/>
            </a:pPr>
            <a:r>
              <a:rPr lang="ru-RU" i="1" dirty="0" err="1" smtClean="0"/>
              <a:t>Розкопки</a:t>
            </a:r>
            <a:r>
              <a:rPr lang="ru-RU" i="1" dirty="0" smtClean="0"/>
              <a:t> </a:t>
            </a:r>
            <a:r>
              <a:rPr lang="ru-RU" i="1" dirty="0"/>
              <a:t>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 </a:t>
            </a:r>
            <a:r>
              <a:rPr lang="ru-RU" i="1" dirty="0" err="1" smtClean="0"/>
              <a:t>шкідника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глибину</a:t>
            </a:r>
            <a:r>
              <a:rPr lang="ru-RU" i="1" dirty="0"/>
              <a:t> 15—20 </a:t>
            </a:r>
            <a:r>
              <a:rPr lang="ru-RU" i="1" dirty="0" smtClean="0"/>
              <a:t>см. </a:t>
            </a:r>
          </a:p>
          <a:p>
            <a:pPr marL="0" indent="0">
              <a:buNone/>
            </a:pPr>
            <a:r>
              <a:rPr lang="ru-RU" i="1" dirty="0" err="1" smtClean="0"/>
              <a:t>Візуальні</a:t>
            </a:r>
            <a:r>
              <a:rPr lang="ru-RU" i="1" dirty="0" smtClean="0"/>
              <a:t> </a:t>
            </a:r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 </a:t>
            </a:r>
            <a:r>
              <a:rPr lang="ru-RU" i="1" dirty="0" err="1" smtClean="0"/>
              <a:t>хлібних</a:t>
            </a:r>
            <a:r>
              <a:rPr lang="ru-RU" i="1" dirty="0" smtClean="0"/>
              <a:t> </a:t>
            </a:r>
            <a:r>
              <a:rPr lang="ru-RU" i="1" dirty="0" err="1"/>
              <a:t>жуків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4411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Строки початку </a:t>
            </a:r>
            <a:r>
              <a:rPr lang="ru-RU" dirty="0" smtClean="0"/>
              <a:t>і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заляльковування</a:t>
            </a:r>
            <a:r>
              <a:rPr lang="ru-RU" dirty="0" smtClean="0"/>
              <a:t> личинок</a:t>
            </a:r>
            <a:r>
              <a:rPr lang="ru-RU" dirty="0"/>
              <a:t>;</a:t>
            </a:r>
          </a:p>
          <a:p>
            <a:r>
              <a:rPr lang="ru-RU" dirty="0"/>
              <a:t>строки </a:t>
            </a:r>
            <a:r>
              <a:rPr lang="ru-RU" dirty="0" err="1" smtClean="0"/>
              <a:t>вірогідної</a:t>
            </a:r>
            <a:r>
              <a:rPr lang="ru-RU" dirty="0" smtClean="0"/>
              <a:t> </a:t>
            </a:r>
            <a:r>
              <a:rPr lang="ru-RU" dirty="0" err="1" smtClean="0"/>
              <a:t>появи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живлення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Для </a:t>
            </a:r>
            <a:r>
              <a:rPr lang="ru-RU" dirty="0" err="1">
                <a:solidFill>
                  <a:srgbClr val="FF0000"/>
                </a:solidFill>
              </a:rPr>
              <a:t>проходження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стадії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лялечки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необхідна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СЕТ (</a:t>
            </a:r>
            <a:r>
              <a:rPr lang="ru-RU" dirty="0" err="1" smtClean="0">
                <a:solidFill>
                  <a:srgbClr val="FF0000"/>
                </a:solidFill>
              </a:rPr>
              <a:t>поріг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0 °С) 340—400 °</a:t>
            </a:r>
            <a:r>
              <a:rPr lang="ru-RU" dirty="0" smtClean="0">
                <a:solidFill>
                  <a:srgbClr val="FF0000"/>
                </a:solidFill>
              </a:rPr>
              <a:t>С,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15—20 </a:t>
            </a:r>
            <a:r>
              <a:rPr lang="ru-RU" dirty="0" err="1">
                <a:solidFill>
                  <a:srgbClr val="FF0000"/>
                </a:solidFill>
              </a:rPr>
              <a:t>днів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95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Червень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початку і </a:t>
            </a:r>
            <a:r>
              <a:rPr lang="ru-RU" b="1" dirty="0" err="1"/>
              <a:t>динаміки</a:t>
            </a:r>
            <a:r>
              <a:rPr lang="ru-RU" b="1" dirty="0"/>
              <a:t> </a:t>
            </a:r>
            <a:r>
              <a:rPr lang="ru-RU" b="1" dirty="0" err="1" smtClean="0"/>
              <a:t>заселення</a:t>
            </a:r>
            <a:r>
              <a:rPr lang="ru-RU" b="1" dirty="0" smtClean="0"/>
              <a:t> </a:t>
            </a:r>
            <a:r>
              <a:rPr lang="ru-RU" b="1" dirty="0" err="1" smtClean="0"/>
              <a:t>посівів</a:t>
            </a:r>
            <a:r>
              <a:rPr lang="ru-RU" b="1" dirty="0" smtClean="0"/>
              <a:t> </a:t>
            </a:r>
            <a:r>
              <a:rPr lang="ru-RU" b="1" dirty="0" err="1" smtClean="0"/>
              <a:t>зернових</a:t>
            </a:r>
            <a:r>
              <a:rPr lang="ru-RU" b="1" dirty="0" smtClean="0"/>
              <a:t> культур </a:t>
            </a:r>
            <a:r>
              <a:rPr lang="ru-RU" b="1" dirty="0" err="1" smtClean="0"/>
              <a:t>імаго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 smtClean="0"/>
              <a:t> </a:t>
            </a:r>
          </a:p>
          <a:p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заселених</a:t>
            </a:r>
            <a:r>
              <a:rPr lang="ru-RU" b="1" dirty="0" smtClean="0"/>
              <a:t> </a:t>
            </a:r>
            <a:r>
              <a:rPr lang="ru-RU" b="1" dirty="0" err="1" smtClean="0"/>
              <a:t>площ</a:t>
            </a:r>
            <a:r>
              <a:rPr lang="ru-RU" b="1" dirty="0" smtClean="0"/>
              <a:t>,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 err="1"/>
              <a:t>жуків</a:t>
            </a:r>
            <a:r>
              <a:rPr lang="ru-RU" b="1" dirty="0"/>
              <a:t>.</a:t>
            </a:r>
          </a:p>
          <a:p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</a:t>
            </a:r>
            <a:r>
              <a:rPr lang="ru-RU" b="1" dirty="0" err="1" smtClean="0"/>
              <a:t>зі</a:t>
            </a:r>
            <a:r>
              <a:rPr lang="ru-RU" b="1" dirty="0" smtClean="0"/>
              <a:t> </a:t>
            </a:r>
            <a:r>
              <a:rPr lang="ru-RU" b="1" dirty="0" err="1"/>
              <a:t>щільністю</a:t>
            </a:r>
            <a:r>
              <a:rPr lang="ru-RU" b="1" dirty="0"/>
              <a:t> </a:t>
            </a:r>
            <a:r>
              <a:rPr lang="ru-RU" b="1" dirty="0" err="1" smtClean="0"/>
              <a:t>вище</a:t>
            </a:r>
            <a:r>
              <a:rPr lang="ru-RU" b="1" dirty="0" smtClean="0"/>
              <a:t> 3—5 </a:t>
            </a:r>
            <a:r>
              <a:rPr lang="ru-RU" b="1" dirty="0" err="1" smtClean="0"/>
              <a:t>екз</a:t>
            </a:r>
            <a:r>
              <a:rPr lang="ru-RU" b="1" dirty="0" smtClean="0"/>
              <a:t>/м2 </a:t>
            </a:r>
            <a:r>
              <a:rPr lang="ru-RU" b="1" dirty="0"/>
              <a:t>для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в </a:t>
            </a:r>
            <a:r>
              <a:rPr lang="ru-RU" b="1" dirty="0"/>
              <a:t>них </a:t>
            </a:r>
            <a:r>
              <a:rPr lang="ru-RU" b="1" dirty="0" err="1" smtClean="0"/>
              <a:t>винищувальних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774336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/>
              <a:t>3 </a:t>
            </a:r>
            <a:r>
              <a:rPr lang="ru-RU" i="1" dirty="0" err="1"/>
              <a:t>появою</a:t>
            </a:r>
            <a:r>
              <a:rPr lang="ru-RU" i="1" dirty="0"/>
              <a:t> на </a:t>
            </a:r>
            <a:r>
              <a:rPr lang="ru-RU" i="1" dirty="0" err="1"/>
              <a:t>посівах</a:t>
            </a:r>
            <a:r>
              <a:rPr lang="ru-RU" i="1" dirty="0"/>
              <a:t> </a:t>
            </a:r>
            <a:r>
              <a:rPr lang="ru-RU" i="1" dirty="0" err="1"/>
              <a:t>жуків</a:t>
            </a:r>
            <a:r>
              <a:rPr lang="ru-RU" i="1" dirty="0"/>
              <a:t> </a:t>
            </a:r>
            <a:r>
              <a:rPr lang="ru-RU" i="1" dirty="0" err="1" smtClean="0"/>
              <a:t>обліки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2 рази на декаду. 3 </a:t>
            </a:r>
            <a:r>
              <a:rPr lang="ru-RU" i="1" dirty="0" err="1" smtClean="0"/>
              <a:t>високою</a:t>
            </a:r>
            <a:r>
              <a:rPr lang="ru-RU" i="1" dirty="0" smtClean="0"/>
              <a:t> </a:t>
            </a:r>
            <a:r>
              <a:rPr lang="ru-RU" i="1" dirty="0" err="1" smtClean="0"/>
              <a:t>чисельністю</a:t>
            </a:r>
            <a:r>
              <a:rPr lang="ru-RU" i="1" dirty="0" smtClean="0"/>
              <a:t> </a:t>
            </a:r>
            <a:r>
              <a:rPr lang="ru-RU" i="1" dirty="0" err="1"/>
              <a:t>шкідника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полі</a:t>
            </a:r>
            <a:r>
              <a:rPr lang="ru-RU" i="1" dirty="0" smtClean="0"/>
              <a:t> </a:t>
            </a:r>
            <a:r>
              <a:rPr lang="ru-RU" i="1" dirty="0" err="1"/>
              <a:t>площею</a:t>
            </a:r>
            <a:r>
              <a:rPr lang="ru-RU" i="1" dirty="0"/>
              <a:t> до 100 га </a:t>
            </a:r>
            <a:r>
              <a:rPr lang="ru-RU" i="1" dirty="0" err="1" smtClean="0"/>
              <a:t>обстежують</a:t>
            </a:r>
            <a:r>
              <a:rPr lang="ru-RU" i="1" dirty="0" smtClean="0"/>
              <a:t> 16 </a:t>
            </a:r>
            <a:r>
              <a:rPr lang="ru-RU" i="1" dirty="0"/>
              <a:t>проб </a:t>
            </a:r>
            <a:r>
              <a:rPr lang="ru-RU" i="1" dirty="0" err="1"/>
              <a:t>розміром</a:t>
            </a:r>
            <a:r>
              <a:rPr lang="ru-RU" i="1" dirty="0"/>
              <a:t> 50 х 50 см за </a:t>
            </a:r>
            <a:r>
              <a:rPr lang="en-US" b="1" i="1" dirty="0" smtClean="0"/>
              <a:t>Z </a:t>
            </a:r>
            <a:r>
              <a:rPr lang="ru-RU" i="1" dirty="0" err="1" smtClean="0"/>
              <a:t>подібною</a:t>
            </a:r>
            <a:r>
              <a:rPr lang="ru-RU" i="1" dirty="0" smtClean="0"/>
              <a:t> </a:t>
            </a:r>
            <a:r>
              <a:rPr lang="ru-RU" i="1" dirty="0"/>
              <a:t>схемою</a:t>
            </a:r>
            <a:r>
              <a:rPr lang="ru-RU" i="1" dirty="0" smtClean="0"/>
              <a:t>:</a:t>
            </a:r>
            <a:endParaRPr lang="en-US" i="1" dirty="0" smtClean="0"/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>
                <a:solidFill>
                  <a:schemeClr val="tx2"/>
                </a:solidFill>
              </a:rPr>
              <a:t>4 </a:t>
            </a:r>
            <a:r>
              <a:rPr lang="ru-RU" i="1" dirty="0" err="1">
                <a:solidFill>
                  <a:schemeClr val="tx2"/>
                </a:solidFill>
              </a:rPr>
              <a:t>проби</a:t>
            </a:r>
            <a:r>
              <a:rPr lang="ru-RU" i="1" dirty="0">
                <a:solidFill>
                  <a:schemeClr val="tx2"/>
                </a:solidFill>
              </a:rPr>
              <a:t> — </a:t>
            </a:r>
            <a:r>
              <a:rPr lang="ru-RU" i="1" dirty="0" smtClean="0">
                <a:solidFill>
                  <a:schemeClr val="tx2"/>
                </a:solidFill>
              </a:rPr>
              <a:t>у</a:t>
            </a:r>
            <a:r>
              <a:rPr lang="en-US" i="1" dirty="0" smtClean="0">
                <a:solidFill>
                  <a:schemeClr val="tx2"/>
                </a:solidFill>
              </a:rPr>
              <a:t> </a:t>
            </a:r>
            <a:r>
              <a:rPr lang="ru-RU" i="1" dirty="0" err="1" smtClean="0">
                <a:solidFill>
                  <a:schemeClr val="tx2"/>
                </a:solidFill>
              </a:rPr>
              <a:t>крайовій</a:t>
            </a:r>
            <a:r>
              <a:rPr lang="ru-RU" i="1" dirty="0" smtClean="0">
                <a:solidFill>
                  <a:schemeClr val="tx2"/>
                </a:solidFill>
              </a:rPr>
              <a:t> </a:t>
            </a:r>
            <a:r>
              <a:rPr lang="ru-RU" i="1" dirty="0" err="1">
                <a:solidFill>
                  <a:schemeClr val="tx2"/>
                </a:solidFill>
              </a:rPr>
              <a:t>смузі</a:t>
            </a:r>
            <a:r>
              <a:rPr lang="ru-RU" i="1" dirty="0">
                <a:solidFill>
                  <a:schemeClr val="tx2"/>
                </a:solidFill>
              </a:rPr>
              <a:t>, 8 — по </a:t>
            </a:r>
            <a:r>
              <a:rPr lang="ru-RU" i="1" dirty="0" err="1" smtClean="0">
                <a:solidFill>
                  <a:schemeClr val="tx2"/>
                </a:solidFill>
              </a:rPr>
              <a:t>діагоналі</a:t>
            </a:r>
            <a:r>
              <a:rPr lang="en-US" i="1" dirty="0" smtClean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поля </a:t>
            </a:r>
            <a:r>
              <a:rPr lang="ru-RU" i="1" dirty="0">
                <a:solidFill>
                  <a:schemeClr val="tx2"/>
                </a:solidFill>
              </a:rPr>
              <a:t>і 4 — на </a:t>
            </a:r>
            <a:r>
              <a:rPr lang="ru-RU" i="1" dirty="0" err="1">
                <a:solidFill>
                  <a:schemeClr val="tx2"/>
                </a:solidFill>
              </a:rPr>
              <a:t>протилежному</a:t>
            </a: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i="1" dirty="0" err="1">
                <a:solidFill>
                  <a:schemeClr val="tx2"/>
                </a:solidFill>
              </a:rPr>
              <a:t>краї</a:t>
            </a:r>
            <a:r>
              <a:rPr lang="ru-RU" i="1" dirty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i="1" dirty="0"/>
              <a:t>При </a:t>
            </a:r>
            <a:r>
              <a:rPr lang="ru-RU" i="1" dirty="0" err="1"/>
              <a:t>середній</a:t>
            </a:r>
            <a:r>
              <a:rPr lang="ru-RU" i="1" dirty="0"/>
              <a:t> </a:t>
            </a:r>
            <a:r>
              <a:rPr lang="ru-RU" i="1" dirty="0" err="1"/>
              <a:t>щільності</a:t>
            </a:r>
            <a:r>
              <a:rPr lang="ru-RU" i="1" dirty="0"/>
              <a:t> </a:t>
            </a:r>
            <a:r>
              <a:rPr lang="ru-RU" i="1" dirty="0" err="1"/>
              <a:t>жуків</a:t>
            </a:r>
            <a:r>
              <a:rPr lang="ru-RU" i="1" dirty="0"/>
              <a:t> </a:t>
            </a:r>
            <a:r>
              <a:rPr lang="ru-RU" i="1" dirty="0" err="1" smtClean="0"/>
              <a:t>облік</a:t>
            </a:r>
            <a:r>
              <a:rPr lang="en-US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у першу </a:t>
            </a:r>
            <a:r>
              <a:rPr lang="ru-RU" i="1" dirty="0" err="1"/>
              <a:t>чергу</a:t>
            </a:r>
            <a:r>
              <a:rPr lang="ru-RU" i="1" dirty="0"/>
              <a:t> </a:t>
            </a:r>
            <a:r>
              <a:rPr lang="ru-RU" i="1" dirty="0" smtClean="0"/>
              <a:t>на</a:t>
            </a:r>
            <a:r>
              <a:rPr lang="en-US" i="1" dirty="0" smtClean="0"/>
              <a:t> </a:t>
            </a:r>
            <a:r>
              <a:rPr lang="ru-RU" i="1" dirty="0" err="1" smtClean="0"/>
              <a:t>крайових</a:t>
            </a:r>
            <a:r>
              <a:rPr lang="ru-RU" i="1" dirty="0" smtClean="0"/>
              <a:t> </a:t>
            </a:r>
            <a:r>
              <a:rPr lang="ru-RU" i="1" dirty="0" err="1"/>
              <a:t>смугах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0594091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61662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Початок </a:t>
            </a:r>
            <a:r>
              <a:rPr lang="ru-RU" dirty="0" err="1" smtClean="0"/>
              <a:t>заселення</a:t>
            </a:r>
            <a:r>
              <a:rPr lang="en-US" dirty="0" smtClean="0"/>
              <a:t> </a:t>
            </a:r>
            <a:r>
              <a:rPr lang="ru-RU" dirty="0" smtClean="0"/>
              <a:t>жуками </a:t>
            </a:r>
            <a:r>
              <a:rPr lang="ru-RU" dirty="0" err="1"/>
              <a:t>посівів</a:t>
            </a:r>
            <a:r>
              <a:rPr lang="ru-RU" dirty="0"/>
              <a:t>, </a:t>
            </a:r>
            <a:endParaRPr lang="en-US" dirty="0" smtClean="0"/>
          </a:p>
          <a:p>
            <a:r>
              <a:rPr lang="ru-RU" dirty="0" err="1" smtClean="0"/>
              <a:t>Динаміка</a:t>
            </a:r>
            <a:r>
              <a:rPr lang="en-US" dirty="0" smtClean="0"/>
              <a:t> </a:t>
            </a:r>
            <a:r>
              <a:rPr lang="ru-RU" dirty="0" err="1" smtClean="0"/>
              <a:t>заселення</a:t>
            </a:r>
            <a:r>
              <a:rPr lang="ru-RU" dirty="0"/>
              <a:t>,</a:t>
            </a:r>
          </a:p>
          <a:p>
            <a:r>
              <a:rPr lang="uk-UA" dirty="0" smtClean="0"/>
              <a:t>п</a:t>
            </a:r>
            <a:r>
              <a:rPr lang="ru-RU" dirty="0" err="1" smtClean="0"/>
              <a:t>еріод</a:t>
            </a:r>
            <a:r>
              <a:rPr lang="ru-RU" dirty="0" smtClean="0"/>
              <a:t> </a:t>
            </a:r>
            <a:r>
              <a:rPr lang="ru-RU" dirty="0" err="1"/>
              <a:t>масового</a:t>
            </a:r>
            <a:r>
              <a:rPr lang="ru-RU" dirty="0"/>
              <a:t> </a:t>
            </a:r>
            <a:r>
              <a:rPr lang="ru-RU" dirty="0" err="1" smtClean="0"/>
              <a:t>живлення</a:t>
            </a:r>
            <a:r>
              <a:rPr lang="en-US" dirty="0" smtClean="0"/>
              <a:t> </a:t>
            </a:r>
            <a:r>
              <a:rPr lang="ru-RU" dirty="0" err="1" smtClean="0"/>
              <a:t>жуків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err="1" smtClean="0"/>
              <a:t>Щільність</a:t>
            </a:r>
            <a:r>
              <a:rPr lang="en-US" dirty="0" smtClean="0"/>
              <a:t> </a:t>
            </a:r>
            <a:r>
              <a:rPr lang="ru-RU" dirty="0" err="1" smtClean="0"/>
              <a:t>жуків</a:t>
            </a:r>
            <a:r>
              <a:rPr lang="ru-RU" dirty="0"/>
              <a:t>: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smtClean="0"/>
              <a:t>і</a:t>
            </a:r>
            <a:r>
              <a:rPr lang="en-US" dirty="0" smtClean="0"/>
              <a:t> </a:t>
            </a:r>
            <a:r>
              <a:rPr lang="ru-RU" dirty="0" smtClean="0"/>
              <a:t>максимальна </a:t>
            </a:r>
            <a:r>
              <a:rPr lang="ru-RU" dirty="0"/>
              <a:t>(</a:t>
            </a:r>
            <a:r>
              <a:rPr lang="ru-RU" dirty="0" err="1" smtClean="0"/>
              <a:t>екз</a:t>
            </a:r>
            <a:r>
              <a:rPr lang="en-US" dirty="0" smtClean="0"/>
              <a:t>/</a:t>
            </a:r>
            <a:r>
              <a:rPr lang="uk-UA" dirty="0" smtClean="0"/>
              <a:t>м</a:t>
            </a:r>
            <a:r>
              <a:rPr lang="en-US" dirty="0" smtClean="0"/>
              <a:t>2</a:t>
            </a:r>
            <a:r>
              <a:rPr lang="ru-RU" dirty="0" smtClean="0"/>
              <a:t>),</a:t>
            </a:r>
            <a:endParaRPr lang="ru-RU" dirty="0"/>
          </a:p>
          <a:p>
            <a:r>
              <a:rPr lang="ru-RU" dirty="0" err="1"/>
              <a:t>площі</a:t>
            </a:r>
            <a:r>
              <a:rPr lang="ru-RU" dirty="0"/>
              <a:t> </a:t>
            </a:r>
            <a:r>
              <a:rPr lang="ru-RU" dirty="0" err="1"/>
              <a:t>посівів</a:t>
            </a:r>
            <a:r>
              <a:rPr lang="ru-RU" dirty="0"/>
              <a:t>, </a:t>
            </a:r>
            <a:r>
              <a:rPr lang="ru-RU" dirty="0" err="1" smtClean="0"/>
              <a:t>що</a:t>
            </a:r>
            <a:r>
              <a:rPr lang="en-US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хімобробці</a:t>
            </a:r>
            <a:r>
              <a:rPr lang="ru-RU" dirty="0" smtClean="0"/>
              <a:t> </a:t>
            </a:r>
            <a:r>
              <a:rPr lang="ru-RU" dirty="0"/>
              <a:t>(га). </a:t>
            </a:r>
            <a:r>
              <a:rPr lang="ru-RU" dirty="0" err="1" smtClean="0"/>
              <a:t>Видовий</a:t>
            </a:r>
            <a:r>
              <a:rPr lang="en-US" dirty="0" smtClean="0"/>
              <a:t> </a:t>
            </a:r>
            <a:r>
              <a:rPr lang="ru-RU" dirty="0" smtClean="0"/>
              <a:t>склад </a:t>
            </a:r>
            <a:r>
              <a:rPr lang="ru-RU" dirty="0" err="1"/>
              <a:t>хлібних</a:t>
            </a:r>
            <a:r>
              <a:rPr lang="ru-RU" dirty="0"/>
              <a:t> </a:t>
            </a:r>
            <a:r>
              <a:rPr lang="ru-RU" dirty="0" err="1"/>
              <a:t>жуків</a:t>
            </a:r>
            <a:r>
              <a:rPr lang="ru-RU" dirty="0"/>
              <a:t>.</a:t>
            </a:r>
          </a:p>
          <a:p>
            <a:r>
              <a:rPr lang="ru-RU" dirty="0"/>
              <a:t>Характер </a:t>
            </a:r>
            <a:r>
              <a:rPr lang="ru-RU" dirty="0" err="1" smtClean="0"/>
              <a:t>розподілу</a:t>
            </a:r>
            <a:r>
              <a:rPr lang="en-US" dirty="0" smtClean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полях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Обліки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чисельності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жуків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0 11—13 </a:t>
            </a:r>
            <a:r>
              <a:rPr lang="ru-RU" dirty="0" smtClean="0">
                <a:solidFill>
                  <a:srgbClr val="FF0000"/>
                </a:solidFill>
              </a:rPr>
              <a:t>год. дня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щільності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 краях </a:t>
            </a:r>
            <a:r>
              <a:rPr lang="ru-RU" dirty="0">
                <a:solidFill>
                  <a:srgbClr val="FF0000"/>
                </a:solidFill>
              </a:rPr>
              <a:t>поля </a:t>
            </a:r>
            <a:r>
              <a:rPr lang="ru-RU" dirty="0" err="1">
                <a:solidFill>
                  <a:srgbClr val="FF0000"/>
                </a:solidFill>
              </a:rPr>
              <a:t>вище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ЕПШ, </a:t>
            </a:r>
            <a:r>
              <a:rPr lang="ru-RU" dirty="0" err="1" smtClean="0">
                <a:solidFill>
                  <a:srgbClr val="FF0000"/>
                </a:solidFill>
              </a:rPr>
              <a:t>додатково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обліковують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 10 пробах </a:t>
            </a:r>
            <a:r>
              <a:rPr lang="ru-RU" dirty="0" err="1" smtClean="0">
                <a:solidFill>
                  <a:srgbClr val="FF0000"/>
                </a:solidFill>
              </a:rPr>
              <a:t>площею</a:t>
            </a:r>
            <a:r>
              <a:rPr lang="ru-RU" dirty="0" smtClean="0">
                <a:solidFill>
                  <a:srgbClr val="FF0000"/>
                </a:solidFill>
              </a:rPr>
              <a:t> 1 </a:t>
            </a:r>
            <a:r>
              <a:rPr lang="ru-RU" dirty="0">
                <a:solidFill>
                  <a:srgbClr val="FF0000"/>
                </a:solidFill>
              </a:rPr>
              <a:t>м2 по </a:t>
            </a:r>
            <a:r>
              <a:rPr lang="ru-RU" dirty="0" err="1">
                <a:solidFill>
                  <a:srgbClr val="FF0000"/>
                </a:solidFill>
              </a:rPr>
              <a:t>діагоналі</a:t>
            </a:r>
            <a:r>
              <a:rPr lang="ru-RU" dirty="0">
                <a:solidFill>
                  <a:srgbClr val="FF0000"/>
                </a:solidFill>
              </a:rPr>
              <a:t> поля</a:t>
            </a:r>
          </a:p>
        </p:txBody>
      </p:sp>
    </p:spTree>
    <p:extLst>
      <p:ext uri="{BB962C8B-B14F-4D97-AF65-F5344CB8AC3E}">
        <p14:creationId xmlns:p14="http://schemas.microsoft.com/office/powerpoint/2010/main" val="19927994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Червень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липень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/>
              <a:t>зерна </a:t>
            </a:r>
            <a:r>
              <a:rPr lang="ru-RU" b="1" dirty="0" smtClean="0"/>
              <a:t>жуками,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відродження</a:t>
            </a:r>
            <a:r>
              <a:rPr lang="ru-RU" b="1" dirty="0" smtClean="0"/>
              <a:t> личинок, </a:t>
            </a:r>
            <a:r>
              <a:rPr lang="ru-RU" b="1" dirty="0" err="1" smtClean="0"/>
              <a:t>біологічної</a:t>
            </a:r>
            <a:r>
              <a:rPr lang="ru-RU" b="1" dirty="0" smtClean="0"/>
              <a:t>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проведених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endParaRPr lang="ru-RU" b="1" dirty="0" smtClean="0"/>
          </a:p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ушкоджених</a:t>
            </a:r>
            <a:r>
              <a:rPr lang="ru-RU" i="1" dirty="0"/>
              <a:t> та </a:t>
            </a:r>
            <a:r>
              <a:rPr lang="ru-RU" i="1" dirty="0" err="1"/>
              <a:t>вибитих</a:t>
            </a:r>
            <a:r>
              <a:rPr lang="ru-RU" i="1" dirty="0"/>
              <a:t> </a:t>
            </a:r>
            <a:r>
              <a:rPr lang="ru-RU" i="1" dirty="0" smtClean="0"/>
              <a:t>жуками </a:t>
            </a:r>
            <a:r>
              <a:rPr lang="ru-RU" i="1" dirty="0" err="1" smtClean="0"/>
              <a:t>зернівок</a:t>
            </a:r>
            <a:r>
              <a:rPr lang="ru-RU" i="1" dirty="0" smtClean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перед </a:t>
            </a:r>
            <a:r>
              <a:rPr lang="ru-RU" i="1" dirty="0" err="1" smtClean="0"/>
              <a:t>збиранням</a:t>
            </a:r>
            <a:r>
              <a:rPr lang="ru-RU" i="1" dirty="0" smtClean="0"/>
              <a:t> </a:t>
            </a:r>
            <a:r>
              <a:rPr lang="ru-RU" i="1" dirty="0" err="1" smtClean="0"/>
              <a:t>врожаю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smtClean="0"/>
              <a:t>На </a:t>
            </a:r>
            <a:r>
              <a:rPr lang="ru-RU" i="1" dirty="0" err="1"/>
              <a:t>полі</a:t>
            </a:r>
            <a:r>
              <a:rPr lang="ru-RU" i="1" dirty="0"/>
              <a:t> в 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</a:t>
            </a:r>
            <a:r>
              <a:rPr lang="ru-RU" i="1" dirty="0" err="1" smtClean="0"/>
              <a:t>відбнраюгь</a:t>
            </a:r>
            <a:r>
              <a:rPr lang="ru-RU" i="1" dirty="0" smtClean="0"/>
              <a:t> </a:t>
            </a:r>
            <a:r>
              <a:rPr lang="ru-RU" i="1" dirty="0"/>
              <a:t>по 100 </a:t>
            </a:r>
            <a:r>
              <a:rPr lang="ru-RU" i="1" dirty="0" err="1"/>
              <a:t>колосів</a:t>
            </a:r>
            <a:r>
              <a:rPr lang="ru-RU" i="1" dirty="0"/>
              <a:t>.</a:t>
            </a:r>
          </a:p>
          <a:p>
            <a:r>
              <a:rPr lang="ru-RU" i="1" dirty="0"/>
              <a:t>Половину проб </a:t>
            </a:r>
            <a:r>
              <a:rPr lang="ru-RU" i="1" dirty="0" err="1"/>
              <a:t>беруть</a:t>
            </a:r>
            <a:r>
              <a:rPr lang="ru-RU" i="1" dirty="0"/>
              <a:t> у </a:t>
            </a:r>
            <a:r>
              <a:rPr lang="ru-RU" i="1" dirty="0" smtClean="0"/>
              <a:t>краях поля</a:t>
            </a:r>
            <a:r>
              <a:rPr lang="ru-RU" i="1" dirty="0"/>
              <a:t>, а </a:t>
            </a:r>
            <a:r>
              <a:rPr lang="ru-RU" i="1" dirty="0" err="1"/>
              <a:t>решту</a:t>
            </a:r>
            <a:r>
              <a:rPr lang="ru-RU" i="1" dirty="0"/>
              <a:t> — в </a:t>
            </a:r>
            <a:r>
              <a:rPr lang="ru-RU" i="1" dirty="0" err="1"/>
              <a:t>середині</a:t>
            </a:r>
            <a:r>
              <a:rPr lang="ru-RU" i="1" dirty="0"/>
              <a:t> поля.</a:t>
            </a:r>
          </a:p>
          <a:p>
            <a:r>
              <a:rPr lang="ru-RU" i="1" dirty="0" err="1"/>
              <a:t>Колосся</a:t>
            </a:r>
            <a:r>
              <a:rPr lang="ru-RU" i="1" dirty="0"/>
              <a:t> </a:t>
            </a:r>
            <a:r>
              <a:rPr lang="ru-RU" i="1" dirty="0" err="1"/>
              <a:t>обмолочують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масу</a:t>
            </a:r>
            <a:r>
              <a:rPr lang="ru-RU" i="1" dirty="0"/>
              <a:t> </a:t>
            </a:r>
            <a:r>
              <a:rPr lang="ru-RU" i="1" dirty="0" err="1"/>
              <a:t>ушкодженого</a:t>
            </a:r>
            <a:r>
              <a:rPr lang="ru-RU" i="1" dirty="0"/>
              <a:t> і </a:t>
            </a:r>
            <a:r>
              <a:rPr lang="ru-RU" i="1" dirty="0" err="1" smtClean="0"/>
              <a:t>неушкодженого</a:t>
            </a:r>
            <a:r>
              <a:rPr lang="ru-RU" i="1" dirty="0" smtClean="0"/>
              <a:t> </a:t>
            </a:r>
            <a:r>
              <a:rPr lang="ru-RU" i="1" dirty="0"/>
              <a:t>зерна. </a:t>
            </a:r>
            <a:endParaRPr lang="ru-RU" i="1" dirty="0" smtClean="0"/>
          </a:p>
          <a:p>
            <a:r>
              <a:rPr lang="ru-RU" i="1" dirty="0" err="1" smtClean="0"/>
              <a:t>Одночасно</a:t>
            </a:r>
            <a:r>
              <a:rPr lang="ru-RU" i="1" dirty="0" smtClean="0"/>
              <a:t> на полях </a:t>
            </a:r>
            <a:r>
              <a:rPr lang="ru-RU" i="1" dirty="0" err="1"/>
              <a:t>оглядають</a:t>
            </a:r>
            <a:r>
              <a:rPr lang="ru-RU" i="1" dirty="0"/>
              <a:t> </a:t>
            </a:r>
            <a:r>
              <a:rPr lang="ru-RU" i="1" dirty="0" err="1"/>
              <a:t>поверхню</a:t>
            </a:r>
            <a:r>
              <a:rPr lang="ru-RU" i="1" dirty="0"/>
              <a:t> </a:t>
            </a:r>
            <a:r>
              <a:rPr lang="ru-RU" i="1" dirty="0" smtClean="0"/>
              <a:t>грунту на </a:t>
            </a:r>
            <a:r>
              <a:rPr lang="ru-RU" i="1" dirty="0"/>
              <a:t>20 площадках по 1 м2, </a:t>
            </a:r>
            <a:r>
              <a:rPr lang="ru-RU" i="1" dirty="0" err="1" smtClean="0"/>
              <a:t>збирають</a:t>
            </a:r>
            <a:r>
              <a:rPr lang="ru-RU" i="1" dirty="0" smtClean="0"/>
              <a:t>,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зважують</a:t>
            </a:r>
            <a:r>
              <a:rPr lang="ru-RU" i="1" dirty="0"/>
              <a:t> </a:t>
            </a:r>
            <a:r>
              <a:rPr lang="ru-RU" i="1" dirty="0" err="1" smtClean="0"/>
              <a:t>вибите</a:t>
            </a:r>
            <a:r>
              <a:rPr lang="ru-RU" i="1" dirty="0" smtClean="0"/>
              <a:t> жуками </a:t>
            </a:r>
            <a:r>
              <a:rPr lang="ru-RU" i="1" dirty="0"/>
              <a:t>зерно</a:t>
            </a:r>
          </a:p>
        </p:txBody>
      </p:sp>
    </p:spTree>
    <p:extLst>
      <p:ext uri="{BB962C8B-B14F-4D97-AF65-F5344CB8AC3E}">
        <p14:creationId xmlns:p14="http://schemas.microsoft.com/office/powerpoint/2010/main" val="392018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площ</a:t>
            </a:r>
            <a:r>
              <a:rPr lang="ru-RU" dirty="0" smtClean="0"/>
              <a:t> (%) </a:t>
            </a:r>
            <a:r>
              <a:rPr lang="ru-RU" dirty="0" err="1" smtClean="0"/>
              <a:t>чисельність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./м2), К3.</a:t>
            </a:r>
          </a:p>
          <a:p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клопів</a:t>
            </a:r>
            <a:r>
              <a:rPr lang="ru-RU" dirty="0" smtClean="0"/>
              <a:t> </a:t>
            </a:r>
            <a:r>
              <a:rPr lang="ru-RU" dirty="0"/>
              <a:t>(%), </a:t>
            </a:r>
            <a:r>
              <a:rPr lang="ru-RU" dirty="0" smtClean="0"/>
              <a:t>причини </a:t>
            </a:r>
            <a:r>
              <a:rPr lang="ru-RU" dirty="0" err="1" smtClean="0"/>
              <a:t>загибелі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Розподіл</a:t>
            </a:r>
            <a:r>
              <a:rPr lang="ru-RU" dirty="0" smtClean="0"/>
              <a:t> </a:t>
            </a:r>
            <a:r>
              <a:rPr lang="ru-RU" dirty="0" err="1" smtClean="0"/>
              <a:t>особин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 smtClean="0"/>
              <a:t>масою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групах</a:t>
            </a:r>
            <a:r>
              <a:rPr lang="ru-RU" dirty="0"/>
              <a:t> (%).</a:t>
            </a:r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/>
              <a:t>, </a:t>
            </a:r>
            <a:r>
              <a:rPr lang="ru-RU" dirty="0" err="1"/>
              <a:t>статевий</a:t>
            </a:r>
            <a:r>
              <a:rPr lang="ru-RU" dirty="0"/>
              <a:t> </a:t>
            </a:r>
            <a:r>
              <a:rPr lang="ru-RU" dirty="0" err="1"/>
              <a:t>індекс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1593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Втрати</a:t>
            </a:r>
            <a:r>
              <a:rPr lang="ru-RU" dirty="0"/>
              <a:t> зерна (ц/га),</a:t>
            </a:r>
          </a:p>
          <a:p>
            <a:r>
              <a:rPr lang="ru-RU" dirty="0" err="1"/>
              <a:t>ушкоджене</a:t>
            </a:r>
            <a:r>
              <a:rPr lang="ru-RU" dirty="0"/>
              <a:t> </a:t>
            </a:r>
            <a:r>
              <a:rPr lang="ru-RU" dirty="0" smtClean="0"/>
              <a:t>жуками зерно </a:t>
            </a:r>
            <a:r>
              <a:rPr lang="ru-RU" dirty="0"/>
              <a:t>(%), </a:t>
            </a:r>
            <a:endParaRPr lang="ru-RU" dirty="0" smtClean="0"/>
          </a:p>
          <a:p>
            <a:r>
              <a:rPr lang="ru-RU" dirty="0" err="1" smtClean="0"/>
              <a:t>біологічна</a:t>
            </a:r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/>
              <a:t>заходів</a:t>
            </a:r>
            <a:r>
              <a:rPr lang="ru-RU" dirty="0"/>
              <a:t>.</a:t>
            </a:r>
          </a:p>
          <a:p>
            <a:r>
              <a:rPr lang="ru-RU" dirty="0"/>
              <a:t>Строки </a:t>
            </a:r>
            <a:r>
              <a:rPr lang="ru-RU" dirty="0" err="1" smtClean="0"/>
              <a:t>відродження</a:t>
            </a:r>
            <a:r>
              <a:rPr lang="ru-RU" dirty="0" smtClean="0"/>
              <a:t> личинок нового </a:t>
            </a:r>
            <a:r>
              <a:rPr lang="ru-RU" dirty="0" err="1" smtClean="0"/>
              <a:t>покоління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щільностіі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3—6 </a:t>
            </a:r>
            <a:r>
              <a:rPr lang="ru-RU" dirty="0" err="1" smtClean="0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./м2 </a:t>
            </a:r>
            <a:r>
              <a:rPr lang="ru-RU" dirty="0" err="1">
                <a:solidFill>
                  <a:srgbClr val="FF0000"/>
                </a:solidFill>
              </a:rPr>
              <a:t>втрати</a:t>
            </a:r>
            <a:r>
              <a:rPr lang="ru-RU" dirty="0">
                <a:solidFill>
                  <a:srgbClr val="FF0000"/>
                </a:solidFill>
              </a:rPr>
              <a:t> зерна </a:t>
            </a:r>
            <a:r>
              <a:rPr lang="ru-RU" dirty="0" err="1" smtClean="0">
                <a:solidFill>
                  <a:srgbClr val="FF0000"/>
                </a:solidFill>
              </a:rPr>
              <a:t>становлять</a:t>
            </a:r>
            <a:r>
              <a:rPr lang="ru-RU" dirty="0" smtClean="0">
                <a:solidFill>
                  <a:srgbClr val="FF0000"/>
                </a:solidFill>
              </a:rPr>
              <a:t> 0,5</a:t>
            </a:r>
            <a:r>
              <a:rPr lang="ru-RU" dirty="0">
                <a:solidFill>
                  <a:srgbClr val="FF0000"/>
                </a:solidFill>
              </a:rPr>
              <a:t>— 1,0 ц/га</a:t>
            </a:r>
          </a:p>
        </p:txBody>
      </p:sp>
    </p:spTree>
    <p:extLst>
      <p:ext uri="{BB962C8B-B14F-4D97-AF65-F5344CB8AC3E}">
        <p14:creationId xmlns:p14="http://schemas.microsoft.com/office/powerpoint/2010/main" val="15439584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Жовтень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Розробка</a:t>
            </a:r>
            <a:r>
              <a:rPr lang="ru-RU" b="1" dirty="0"/>
              <a:t> </a:t>
            </a:r>
            <a:r>
              <a:rPr lang="ru-RU" b="1" dirty="0" err="1" smtClean="0"/>
              <a:t>довгострокового</a:t>
            </a:r>
            <a:r>
              <a:rPr lang="ru-RU" b="1" dirty="0" smtClean="0"/>
              <a:t> прогнозу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/>
              <a:t>хлібних</a:t>
            </a:r>
            <a:r>
              <a:rPr lang="ru-RU" b="1" dirty="0"/>
              <a:t> </a:t>
            </a:r>
            <a:r>
              <a:rPr lang="ru-RU" b="1" dirty="0" err="1" smtClean="0"/>
              <a:t>жуків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/>
              <a:t>фітосанітарної</a:t>
            </a:r>
            <a:r>
              <a:rPr lang="ru-RU" i="1" dirty="0"/>
              <a:t> </a:t>
            </a:r>
            <a:r>
              <a:rPr lang="ru-RU" i="1" dirty="0" err="1" smtClean="0"/>
              <a:t>інформації</a:t>
            </a:r>
            <a:r>
              <a:rPr lang="ru-RU" i="1" dirty="0" smtClean="0"/>
              <a:t> за </a:t>
            </a:r>
            <a:r>
              <a:rPr lang="ru-RU" i="1" dirty="0" err="1"/>
              <a:t>минулий</a:t>
            </a:r>
            <a:r>
              <a:rPr lang="ru-RU" i="1" dirty="0"/>
              <a:t> </a:t>
            </a:r>
            <a:r>
              <a:rPr lang="ru-RU" i="1" dirty="0" err="1"/>
              <a:t>рік</a:t>
            </a:r>
            <a:r>
              <a:rPr lang="ru-RU" i="1" dirty="0"/>
              <a:t> у </a:t>
            </a:r>
            <a:r>
              <a:rPr lang="ru-RU" i="1" dirty="0" err="1"/>
              <a:t>порівнянні</a:t>
            </a:r>
            <a:r>
              <a:rPr lang="ru-RU" i="1" dirty="0"/>
              <a:t> </a:t>
            </a:r>
            <a:r>
              <a:rPr lang="ru-RU" i="1" dirty="0" smtClean="0"/>
              <a:t>з </a:t>
            </a:r>
            <a:r>
              <a:rPr lang="ru-RU" i="1" dirty="0" err="1" smtClean="0"/>
              <a:t>аналогічною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/>
              <a:t>попередні</a:t>
            </a:r>
            <a:r>
              <a:rPr lang="ru-RU" i="1" dirty="0"/>
              <a:t> </a:t>
            </a:r>
            <a:r>
              <a:rPr lang="ru-RU" i="1" dirty="0" smtClean="0"/>
              <a:t>роки</a:t>
            </a:r>
          </a:p>
          <a:p>
            <a:r>
              <a:rPr lang="ru-RU" dirty="0" err="1"/>
              <a:t>Вірогідна</a:t>
            </a:r>
            <a:r>
              <a:rPr lang="ru-RU" dirty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і </a:t>
            </a:r>
            <a:r>
              <a:rPr lang="ru-RU" dirty="0" err="1"/>
              <a:t>шкодочинність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обсяги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Враховується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погодний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режим </a:t>
            </a:r>
            <a:r>
              <a:rPr lang="ru-RU" dirty="0" err="1" smtClean="0">
                <a:solidFill>
                  <a:srgbClr val="FF0000"/>
                </a:solidFill>
              </a:rPr>
              <a:t>майбутньої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зимівлі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обсяг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ефективність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проведених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винищувальних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заходів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361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Хлібна</a:t>
            </a:r>
            <a:r>
              <a:rPr lang="ru-RU" b="1" dirty="0"/>
              <a:t> </a:t>
            </a:r>
            <a:r>
              <a:rPr lang="ru-RU" b="1"/>
              <a:t>жужелиця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err="1" smtClean="0"/>
              <a:t>Серпень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/>
              <a:t>за </a:t>
            </a:r>
            <a:r>
              <a:rPr lang="ru-RU" dirty="0" smtClean="0"/>
              <a:t>30—40 </a:t>
            </a:r>
            <a:r>
              <a:rPr lang="ru-RU" dirty="0" err="1" smtClean="0"/>
              <a:t>днів</a:t>
            </a:r>
            <a:r>
              <a:rPr lang="ru-RU" dirty="0" smtClean="0"/>
              <a:t> до </a:t>
            </a:r>
            <a:r>
              <a:rPr lang="ru-RU" dirty="0" err="1" smtClean="0"/>
              <a:t>сівби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 культур)</a:t>
            </a:r>
          </a:p>
          <a:p>
            <a:pPr marL="0" indent="0">
              <a:buNone/>
            </a:pP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жуків</a:t>
            </a:r>
            <a:r>
              <a:rPr lang="ru-RU" dirty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 </a:t>
            </a:r>
            <a:r>
              <a:rPr lang="ru-RU" dirty="0" err="1" smtClean="0"/>
              <a:t>скупчень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термінів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; </a:t>
            </a:r>
            <a:r>
              <a:rPr lang="ru-RU" dirty="0" err="1" smtClean="0"/>
              <a:t>відродження</a:t>
            </a:r>
            <a:r>
              <a:rPr lang="ru-RU" dirty="0" smtClean="0"/>
              <a:t> личинок </a:t>
            </a:r>
            <a:r>
              <a:rPr lang="ru-RU" dirty="0"/>
              <a:t>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живлення</a:t>
            </a:r>
            <a:r>
              <a:rPr lang="ru-RU" dirty="0"/>
              <a:t> на </a:t>
            </a:r>
            <a:r>
              <a:rPr lang="ru-RU" dirty="0" err="1" smtClean="0"/>
              <a:t>падалиці</a:t>
            </a:r>
            <a:r>
              <a:rPr lang="ru-RU" dirty="0" smtClean="0"/>
              <a:t> на </a:t>
            </a:r>
            <a:r>
              <a:rPr lang="ru-RU" dirty="0"/>
              <a:t>полях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 smtClean="0"/>
              <a:t>озимі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err="1" smtClean="0"/>
              <a:t>Збір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 для </a:t>
            </a:r>
            <a:r>
              <a:rPr lang="ru-RU" dirty="0" err="1" smtClean="0"/>
              <a:t>розміщення</a:t>
            </a:r>
            <a:r>
              <a:rPr lang="ru-RU" dirty="0" smtClean="0"/>
              <a:t> в </a:t>
            </a:r>
            <a:r>
              <a:rPr lang="ru-RU" dirty="0" err="1" smtClean="0"/>
              <a:t>польових</a:t>
            </a:r>
            <a:r>
              <a:rPr lang="ru-RU" dirty="0" smtClean="0"/>
              <a:t> </a:t>
            </a:r>
            <a:r>
              <a:rPr lang="ru-RU" dirty="0" err="1" smtClean="0"/>
              <a:t>ізоляторах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плодючості</a:t>
            </a:r>
            <a:r>
              <a:rPr lang="ru-RU" dirty="0" smtClean="0"/>
              <a:t> </a:t>
            </a:r>
            <a:r>
              <a:rPr lang="ru-RU" dirty="0"/>
              <a:t>самок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 smtClean="0"/>
              <a:t>Розробка</a:t>
            </a:r>
            <a:r>
              <a:rPr lang="ru-RU" dirty="0" smtClean="0"/>
              <a:t> прогнозу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жужелиці</a:t>
            </a:r>
            <a:r>
              <a:rPr lang="ru-RU" dirty="0" smtClean="0"/>
              <a:t> на </a:t>
            </a:r>
            <a:r>
              <a:rPr lang="ru-RU" dirty="0" err="1"/>
              <a:t>осінній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9470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4139505" cy="34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9381"/>
            <a:ext cx="3910077" cy="391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76221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r>
              <a:rPr lang="ru-RU" i="1" dirty="0" err="1"/>
              <a:t>Пастки</a:t>
            </a:r>
            <a:r>
              <a:rPr lang="ru-RU" i="1" dirty="0"/>
              <a:t> </a:t>
            </a:r>
            <a:r>
              <a:rPr lang="ru-RU" i="1" dirty="0" err="1"/>
              <a:t>Барбера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Візуальні</a:t>
            </a:r>
            <a:r>
              <a:rPr lang="ru-RU" i="1" dirty="0" smtClean="0"/>
              <a:t> </a:t>
            </a:r>
            <a:r>
              <a:rPr lang="ru-RU" i="1" dirty="0" err="1"/>
              <a:t>спостереження</a:t>
            </a:r>
            <a:r>
              <a:rPr lang="ru-RU" i="1" dirty="0"/>
              <a:t>.</a:t>
            </a:r>
          </a:p>
          <a:p>
            <a:r>
              <a:rPr lang="ru-RU" i="1" dirty="0" err="1"/>
              <a:t>Ґрунтові</a:t>
            </a:r>
            <a:r>
              <a:rPr lang="ru-RU" i="1" dirty="0"/>
              <a:t>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 в </a:t>
            </a:r>
            <a:r>
              <a:rPr lang="ru-RU" i="1" dirty="0" err="1"/>
              <a:t>осередках</a:t>
            </a:r>
            <a:r>
              <a:rPr lang="ru-RU" i="1" dirty="0"/>
              <a:t> </a:t>
            </a:r>
            <a:r>
              <a:rPr lang="ru-RU" i="1" dirty="0" err="1"/>
              <a:t>шкідника</a:t>
            </a:r>
            <a:r>
              <a:rPr lang="ru-RU" i="1" dirty="0"/>
              <a:t>, </a:t>
            </a:r>
            <a:r>
              <a:rPr lang="ru-RU" i="1" dirty="0" err="1" smtClean="0"/>
              <a:t>проби</a:t>
            </a:r>
            <a:r>
              <a:rPr lang="ru-RU" i="1" dirty="0" smtClean="0"/>
              <a:t> 0,1 </a:t>
            </a:r>
            <a:r>
              <a:rPr lang="ru-RU" i="1" dirty="0"/>
              <a:t>м2 (33x33x15 см</a:t>
            </a:r>
            <a:r>
              <a:rPr lang="ru-RU" i="1" dirty="0" smtClean="0"/>
              <a:t>).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Плодючість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шляхом </a:t>
            </a:r>
            <a:r>
              <a:rPr lang="ru-RU" i="1" dirty="0" err="1" smtClean="0"/>
              <a:t>розтину</a:t>
            </a:r>
            <a:r>
              <a:rPr lang="ru-RU" i="1" dirty="0" smtClean="0"/>
              <a:t> 25 </a:t>
            </a:r>
            <a:r>
              <a:rPr lang="ru-RU" i="1" dirty="0"/>
              <a:t>самок і </a:t>
            </a:r>
            <a:r>
              <a:rPr lang="ru-RU" i="1" dirty="0" err="1"/>
              <a:t>підрахунку</a:t>
            </a:r>
            <a:r>
              <a:rPr lang="ru-RU" i="1" dirty="0"/>
              <a:t> </a:t>
            </a:r>
            <a:r>
              <a:rPr lang="ru-RU" i="1" dirty="0" err="1" smtClean="0"/>
              <a:t>яєць</a:t>
            </a:r>
            <a:r>
              <a:rPr lang="ru-RU" i="1" dirty="0" smtClean="0"/>
              <a:t> в </a:t>
            </a:r>
            <a:r>
              <a:rPr lang="ru-RU" i="1" dirty="0" err="1"/>
              <a:t>яйцевих</a:t>
            </a:r>
            <a:r>
              <a:rPr lang="ru-RU" i="1" dirty="0"/>
              <a:t> трубках</a:t>
            </a:r>
          </a:p>
        </p:txBody>
      </p:sp>
    </p:spTree>
    <p:extLst>
      <p:ext uri="{BB962C8B-B14F-4D97-AF65-F5344CB8AC3E}">
        <p14:creationId xmlns:p14="http://schemas.microsoft.com/office/powerpoint/2010/main" val="5602601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 (га</a:t>
            </a:r>
            <a:r>
              <a:rPr lang="ru-RU" dirty="0" smtClean="0"/>
              <a:t>, %),</a:t>
            </a:r>
          </a:p>
          <a:p>
            <a:r>
              <a:rPr lang="ru-RU" dirty="0" smtClean="0"/>
              <a:t> </a:t>
            </a:r>
            <a:r>
              <a:rPr lang="ru-RU" dirty="0" err="1"/>
              <a:t>осередки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,</a:t>
            </a:r>
          </a:p>
          <a:p>
            <a:r>
              <a:rPr lang="ru-RU" dirty="0" err="1"/>
              <a:t>терміни</a:t>
            </a:r>
            <a:r>
              <a:rPr lang="ru-RU" dirty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відродження</a:t>
            </a:r>
            <a:r>
              <a:rPr lang="ru-RU" dirty="0" smtClean="0"/>
              <a:t> і </a:t>
            </a:r>
            <a:r>
              <a:rPr lang="ru-RU" dirty="0" err="1" smtClean="0"/>
              <a:t>живлення</a:t>
            </a:r>
            <a:r>
              <a:rPr lang="ru-RU" dirty="0" smtClean="0"/>
              <a:t> личинок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плодючість</a:t>
            </a:r>
            <a:r>
              <a:rPr lang="ru-RU" dirty="0" smtClean="0"/>
              <a:t> самок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рогноз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жужелиці</a:t>
            </a:r>
            <a:r>
              <a:rPr lang="ru-RU" dirty="0" smtClean="0"/>
              <a:t> на </a:t>
            </a:r>
            <a:r>
              <a:rPr lang="ru-RU" dirty="0" err="1"/>
              <a:t>осінній</a:t>
            </a:r>
            <a:r>
              <a:rPr lang="ru-RU" dirty="0"/>
              <a:t> </a:t>
            </a:r>
            <a:r>
              <a:rPr lang="ru-RU" dirty="0" err="1" smtClean="0"/>
              <a:t>період</a:t>
            </a:r>
            <a:endParaRPr lang="ru-RU" dirty="0" smtClean="0"/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Жуків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виявляють</a:t>
            </a:r>
            <a:r>
              <a:rPr lang="ru-RU" dirty="0">
                <a:solidFill>
                  <a:srgbClr val="FF0000"/>
                </a:solidFill>
              </a:rPr>
              <a:t> з 9 до 13 </a:t>
            </a:r>
            <a:r>
              <a:rPr lang="ru-RU" dirty="0" smtClean="0">
                <a:solidFill>
                  <a:srgbClr val="FF0000"/>
                </a:solidFill>
              </a:rPr>
              <a:t>год 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рослинними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рештками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по краях </a:t>
            </a:r>
            <a:r>
              <a:rPr lang="ru-RU" dirty="0">
                <a:solidFill>
                  <a:srgbClr val="FF0000"/>
                </a:solidFill>
              </a:rPr>
              <a:t>поля.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яєць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вологості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ірунту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9%, при </a:t>
            </a:r>
            <a:r>
              <a:rPr lang="ru-RU" dirty="0" err="1">
                <a:solidFill>
                  <a:srgbClr val="FF0000"/>
                </a:solidFill>
              </a:rPr>
              <a:t>вологості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13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плодючість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збільшується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>
                <a:solidFill>
                  <a:srgbClr val="FF0000"/>
                </a:solidFill>
              </a:rPr>
              <a:t>10 </a:t>
            </a:r>
            <a:r>
              <a:rPr lang="ru-RU" dirty="0" err="1">
                <a:solidFill>
                  <a:srgbClr val="FF0000"/>
                </a:solidFill>
              </a:rPr>
              <a:t>разів</a:t>
            </a:r>
            <a:r>
              <a:rPr lang="ru-RU" dirty="0">
                <a:solidFill>
                  <a:srgbClr val="FF0000"/>
                </a:solidFill>
              </a:rPr>
              <a:t>. Температура +</a:t>
            </a:r>
            <a:r>
              <a:rPr lang="ru-RU" dirty="0" smtClean="0">
                <a:solidFill>
                  <a:srgbClr val="FF0000"/>
                </a:solidFill>
              </a:rPr>
              <a:t>19—24 </a:t>
            </a:r>
            <a:r>
              <a:rPr lang="ru-RU" dirty="0">
                <a:solidFill>
                  <a:srgbClr val="FF0000"/>
                </a:solidFill>
              </a:rPr>
              <a:t>°С і </a:t>
            </a:r>
            <a:r>
              <a:rPr lang="ru-RU" dirty="0" smtClean="0">
                <a:solidFill>
                  <a:srgbClr val="FF0000"/>
                </a:solidFill>
              </a:rPr>
              <a:t>опади </a:t>
            </a:r>
            <a:r>
              <a:rPr lang="ru-RU" dirty="0">
                <a:solidFill>
                  <a:srgbClr val="FF0000"/>
                </a:solidFill>
              </a:rPr>
              <a:t>&gt;30 мм та </a:t>
            </a:r>
            <a:r>
              <a:rPr lang="ru-RU" dirty="0" err="1" smtClean="0">
                <a:solidFill>
                  <a:srgbClr val="FF0000"/>
                </a:solidFill>
              </a:rPr>
              <a:t>наявність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падалиці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сприяють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187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 smtClean="0"/>
              <a:t>Серпень</a:t>
            </a:r>
            <a:r>
              <a:rPr lang="ru-RU" sz="3000" dirty="0" smtClean="0"/>
              <a:t> </a:t>
            </a:r>
            <a:r>
              <a:rPr lang="en-US" sz="3000" dirty="0" smtClean="0"/>
              <a:t>III </a:t>
            </a:r>
            <a:r>
              <a:rPr lang="ru-RU" sz="3000" dirty="0"/>
              <a:t>дек. </a:t>
            </a:r>
            <a:r>
              <a:rPr lang="ru-RU" sz="3000" dirty="0" smtClean="0"/>
              <a:t>— </a:t>
            </a:r>
            <a:r>
              <a:rPr lang="ru-RU" sz="3000" dirty="0" err="1" smtClean="0"/>
              <a:t>вересень</a:t>
            </a:r>
            <a:r>
              <a:rPr lang="ru-RU" sz="3000" dirty="0" smtClean="0"/>
              <a:t> І, </a:t>
            </a:r>
            <a:r>
              <a:rPr lang="en-US" sz="3000" dirty="0" smtClean="0"/>
              <a:t>II </a:t>
            </a:r>
            <a:r>
              <a:rPr lang="ru-RU" sz="3000" dirty="0"/>
              <a:t>дек</a:t>
            </a:r>
            <a:r>
              <a:rPr lang="ru-RU" sz="3000" dirty="0" smtClean="0"/>
              <a:t>. (перед </a:t>
            </a:r>
            <a:r>
              <a:rPr lang="ru-RU" sz="3000" dirty="0" err="1" smtClean="0"/>
              <a:t>посівом</a:t>
            </a:r>
            <a:r>
              <a:rPr lang="ru-RU" sz="3000" dirty="0" smtClean="0"/>
              <a:t> </a:t>
            </a:r>
            <a:r>
              <a:rPr lang="ru-RU" sz="3000" dirty="0" err="1" smtClean="0"/>
              <a:t>озимих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личинок</a:t>
            </a:r>
            <a:r>
              <a:rPr lang="ru-RU" b="1" dirty="0"/>
              <a:t>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 smtClean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 smtClean="0"/>
              <a:t>щільністю</a:t>
            </a:r>
            <a:r>
              <a:rPr lang="ru-RU" b="1" dirty="0" smtClean="0"/>
              <a:t> личинок </a:t>
            </a:r>
            <a:r>
              <a:rPr lang="ru-RU" b="1" dirty="0"/>
              <a:t>&gt;</a:t>
            </a:r>
            <a:r>
              <a:rPr lang="ru-RU" b="1" dirty="0" smtClean="0"/>
              <a:t>1-3 </a:t>
            </a:r>
            <a:r>
              <a:rPr lang="ru-RU" b="1" dirty="0" err="1"/>
              <a:t>екз</a:t>
            </a:r>
            <a:r>
              <a:rPr lang="ru-RU" b="1" dirty="0"/>
              <a:t>./м2 на полях </a:t>
            </a:r>
            <a:r>
              <a:rPr lang="ru-RU" b="1" dirty="0" err="1" smtClean="0"/>
              <a:t>під</a:t>
            </a:r>
            <a:r>
              <a:rPr lang="ru-RU" b="1" dirty="0" smtClean="0"/>
              <a:t> </a:t>
            </a:r>
            <a:r>
              <a:rPr lang="ru-RU" b="1" dirty="0" err="1"/>
              <a:t>озимі</a:t>
            </a:r>
            <a:r>
              <a:rPr lang="ru-RU" b="1" dirty="0"/>
              <a:t> та </a:t>
            </a:r>
            <a:r>
              <a:rPr lang="ru-RU" b="1" dirty="0" err="1" smtClean="0"/>
              <a:t>прилягаючих</a:t>
            </a:r>
            <a:r>
              <a:rPr lang="ru-RU" b="1" dirty="0" smtClean="0"/>
              <a:t> до </a:t>
            </a:r>
            <a:r>
              <a:rPr lang="ru-RU" b="1" dirty="0"/>
              <a:t>них </a:t>
            </a:r>
            <a:r>
              <a:rPr lang="ru-RU" b="1" dirty="0" smtClean="0"/>
              <a:t>полях</a:t>
            </a:r>
          </a:p>
          <a:p>
            <a:pPr marL="0" indent="0">
              <a:buNone/>
            </a:pPr>
            <a:r>
              <a:rPr lang="ru-RU" i="1" dirty="0" err="1"/>
              <a:t>Ґрунтові</a:t>
            </a:r>
            <a:r>
              <a:rPr lang="ru-RU" i="1" dirty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. На полях </a:t>
            </a:r>
            <a:r>
              <a:rPr lang="ru-RU" i="1" dirty="0" smtClean="0"/>
              <a:t>до 100 </a:t>
            </a:r>
            <a:r>
              <a:rPr lang="ru-RU" i="1" dirty="0"/>
              <a:t>га </a:t>
            </a:r>
            <a:r>
              <a:rPr lang="ru-RU" i="1" dirty="0" err="1"/>
              <a:t>беруть</a:t>
            </a:r>
            <a:r>
              <a:rPr lang="ru-RU" i="1" dirty="0"/>
              <a:t> 16 проб (</a:t>
            </a:r>
            <a:r>
              <a:rPr lang="ru-RU" i="1" dirty="0" smtClean="0"/>
              <a:t>50x50x30 см</a:t>
            </a:r>
            <a:r>
              <a:rPr lang="ru-RU" i="1" dirty="0"/>
              <a:t>) у </a:t>
            </a:r>
            <a:r>
              <a:rPr lang="ru-RU" i="1" dirty="0" err="1"/>
              <a:t>шаховому</a:t>
            </a:r>
            <a:r>
              <a:rPr lang="ru-RU" i="1" dirty="0"/>
              <a:t> порядку. </a:t>
            </a:r>
            <a:r>
              <a:rPr lang="ru-RU" i="1" dirty="0" smtClean="0"/>
              <a:t>Особливо </a:t>
            </a:r>
            <a:r>
              <a:rPr lang="ru-RU" i="1" dirty="0" err="1" smtClean="0"/>
              <a:t>ретельно</a:t>
            </a:r>
            <a:r>
              <a:rPr lang="ru-RU" i="1" dirty="0" smtClean="0"/>
              <a:t> </a:t>
            </a:r>
            <a:r>
              <a:rPr lang="ru-RU" i="1" dirty="0" err="1"/>
              <a:t>обстежують</a:t>
            </a:r>
            <a:r>
              <a:rPr lang="ru-RU" i="1" dirty="0"/>
              <a:t> </a:t>
            </a:r>
            <a:r>
              <a:rPr lang="ru-RU" i="1" dirty="0" smtClean="0"/>
              <a:t>поля </a:t>
            </a:r>
            <a:r>
              <a:rPr lang="ru-RU" i="1" dirty="0" err="1" smtClean="0"/>
              <a:t>зі</a:t>
            </a:r>
            <a:r>
              <a:rPr lang="ru-RU" i="1" dirty="0" smtClean="0"/>
              <a:t> </a:t>
            </a:r>
            <a:r>
              <a:rPr lang="ru-RU" i="1" dirty="0" err="1"/>
              <a:t>стерньовими</a:t>
            </a:r>
            <a:r>
              <a:rPr lang="ru-RU" i="1" dirty="0"/>
              <a:t> </a:t>
            </a:r>
            <a:r>
              <a:rPr lang="ru-RU" i="1" dirty="0" err="1"/>
              <a:t>попередниками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9552565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smtClean="0"/>
              <a:t>личинок (</a:t>
            </a:r>
            <a:r>
              <a:rPr lang="ru-RU" dirty="0" err="1" smtClean="0"/>
              <a:t>екз</a:t>
            </a:r>
            <a:r>
              <a:rPr lang="ru-RU" dirty="0" smtClean="0"/>
              <a:t>/м2),</a:t>
            </a:r>
          </a:p>
          <a:p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хімічним</a:t>
            </a:r>
            <a:r>
              <a:rPr lang="ru-RU" dirty="0" smtClean="0"/>
              <a:t> </a:t>
            </a:r>
            <a:r>
              <a:rPr lang="ru-RU" dirty="0" err="1" smtClean="0"/>
              <a:t>обробкам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характер </a:t>
            </a:r>
            <a:r>
              <a:rPr lang="ru-RU" dirty="0" err="1" smtClean="0"/>
              <a:t>розподілу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у межах поля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запасі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вологи</a:t>
            </a:r>
            <a:r>
              <a:rPr lang="ru-RU" dirty="0">
                <a:solidFill>
                  <a:srgbClr val="FF0000"/>
                </a:solidFill>
              </a:rPr>
              <a:t> в </a:t>
            </a:r>
            <a:r>
              <a:rPr lang="ru-RU" dirty="0" err="1" smtClean="0">
                <a:solidFill>
                  <a:srgbClr val="FF0000"/>
                </a:solidFill>
              </a:rPr>
              <a:t>ґрунті</a:t>
            </a:r>
            <a:r>
              <a:rPr lang="ru-RU" dirty="0" smtClean="0">
                <a:solidFill>
                  <a:srgbClr val="FF0000"/>
                </a:solidFill>
              </a:rPr>
              <a:t> &lt;10 </a:t>
            </a:r>
            <a:r>
              <a:rPr lang="ru-RU" dirty="0">
                <a:solidFill>
                  <a:srgbClr val="FF0000"/>
                </a:solidFill>
              </a:rPr>
              <a:t>мм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вологості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ґрунту</a:t>
            </a:r>
            <a:r>
              <a:rPr lang="ru-RU" dirty="0" smtClean="0">
                <a:solidFill>
                  <a:srgbClr val="FF0000"/>
                </a:solidFill>
              </a:rPr>
              <a:t> &lt;10—13</a:t>
            </a:r>
            <a:r>
              <a:rPr lang="ru-RU" dirty="0">
                <a:solidFill>
                  <a:srgbClr val="FF0000"/>
                </a:solidFill>
              </a:rPr>
              <a:t>% личинки гинуть.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Першими </a:t>
            </a:r>
            <a:r>
              <a:rPr lang="ru-RU" dirty="0" err="1">
                <a:solidFill>
                  <a:srgbClr val="FF0000"/>
                </a:solidFill>
              </a:rPr>
              <a:t>обстежують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посіви</a:t>
            </a:r>
            <a:r>
              <a:rPr lang="ru-RU" dirty="0" smtClean="0">
                <a:solidFill>
                  <a:srgbClr val="FF0000"/>
                </a:solidFill>
              </a:rPr>
              <a:t> по </a:t>
            </a:r>
            <a:r>
              <a:rPr lang="ru-RU" dirty="0" err="1">
                <a:solidFill>
                  <a:srgbClr val="FF0000"/>
                </a:solidFill>
              </a:rPr>
              <a:t>стерньових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попередниках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1681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.— </a:t>
            </a:r>
            <a:r>
              <a:rPr lang="ru-RU" dirty="0" err="1" smtClean="0"/>
              <a:t>жовтень</a:t>
            </a:r>
            <a:r>
              <a:rPr lang="ru-RU" dirty="0" smtClean="0"/>
              <a:t> І, </a:t>
            </a:r>
            <a:r>
              <a:rPr lang="en-US" dirty="0" smtClean="0"/>
              <a:t>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 smtClean="0"/>
              <a:t>повні</a:t>
            </a:r>
            <a:r>
              <a:rPr lang="ru-RU" dirty="0" smtClean="0"/>
              <a:t> сходи- </a:t>
            </a:r>
            <a:r>
              <a:rPr lang="ru-RU" dirty="0" err="1" smtClean="0"/>
              <a:t>кущіння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Уточнення</a:t>
            </a:r>
            <a:r>
              <a:rPr lang="ru-RU" b="1" dirty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личинок </a:t>
            </a:r>
            <a:r>
              <a:rPr lang="ru-RU" b="1" dirty="0" err="1" smtClean="0"/>
              <a:t>шкідника</a:t>
            </a:r>
            <a:r>
              <a:rPr lang="ru-RU" b="1" dirty="0" smtClean="0"/>
              <a:t>,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і </a:t>
            </a:r>
            <a:r>
              <a:rPr lang="ru-RU" b="1" dirty="0" err="1"/>
              <a:t>вікового</a:t>
            </a:r>
            <a:r>
              <a:rPr lang="ru-RU" b="1" dirty="0"/>
              <a:t> </a:t>
            </a:r>
            <a:r>
              <a:rPr lang="ru-RU" b="1" dirty="0" err="1" smtClean="0"/>
              <a:t>співвідношення</a:t>
            </a:r>
            <a:r>
              <a:rPr lang="ru-RU" b="1" dirty="0" smtClean="0"/>
              <a:t> личинок</a:t>
            </a:r>
            <a:r>
              <a:rPr lang="ru-RU" b="1" dirty="0"/>
              <a:t>,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проведених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/>
              <a:t>Метод </a:t>
            </a:r>
            <a:r>
              <a:rPr lang="ru-RU" i="1" dirty="0" err="1"/>
              <a:t>розкопок</a:t>
            </a:r>
            <a:r>
              <a:rPr lang="ru-RU" i="1" dirty="0"/>
              <a:t>. </a:t>
            </a:r>
            <a:r>
              <a:rPr lang="ru-RU" i="1" dirty="0" err="1" smtClean="0"/>
              <a:t>Ушкодженність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err="1"/>
              <a:t>визначають</a:t>
            </a:r>
            <a:r>
              <a:rPr lang="ru-RU" i="1" dirty="0"/>
              <a:t> в </a:t>
            </a:r>
            <a:r>
              <a:rPr lang="ru-RU" i="1" dirty="0" smtClean="0"/>
              <a:t>10 пробах </a:t>
            </a:r>
            <a:r>
              <a:rPr lang="ru-RU" i="1" dirty="0"/>
              <a:t>по 0,25 м2 </a:t>
            </a:r>
            <a:r>
              <a:rPr lang="ru-RU" i="1" dirty="0" err="1"/>
              <a:t>кожна</a:t>
            </a:r>
            <a:r>
              <a:rPr lang="ru-RU" i="1" dirty="0"/>
              <a:t>. </a:t>
            </a:r>
            <a:r>
              <a:rPr lang="ru-RU" i="1" dirty="0" smtClean="0"/>
              <a:t>При </a:t>
            </a:r>
            <a:r>
              <a:rPr lang="ru-RU" i="1" dirty="0" err="1" smtClean="0"/>
              <a:t>наявності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посівах</a:t>
            </a:r>
            <a:r>
              <a:rPr lang="ru-RU" i="1" dirty="0"/>
              <a:t> </a:t>
            </a:r>
            <a:r>
              <a:rPr lang="ru-RU" i="1" dirty="0" err="1" smtClean="0"/>
              <a:t>плішин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/>
              <a:t>площу</a:t>
            </a:r>
            <a:r>
              <a:rPr lang="ru-RU" i="1" dirty="0"/>
              <a:t>. </a:t>
            </a:r>
            <a:r>
              <a:rPr lang="ru-RU" i="1" dirty="0" err="1"/>
              <a:t>Вік</a:t>
            </a:r>
            <a:r>
              <a:rPr lang="ru-RU" i="1" dirty="0"/>
              <a:t> </a:t>
            </a:r>
            <a:r>
              <a:rPr lang="ru-RU" i="1" dirty="0" smtClean="0"/>
              <a:t>личинок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по </a:t>
            </a:r>
            <a:r>
              <a:rPr lang="ru-RU" i="1" dirty="0" err="1"/>
              <a:t>ширині</a:t>
            </a:r>
            <a:r>
              <a:rPr lang="ru-RU" i="1" dirty="0"/>
              <a:t> </a:t>
            </a:r>
            <a:r>
              <a:rPr lang="ru-RU" i="1" dirty="0" err="1" smtClean="0"/>
              <a:t>головної</a:t>
            </a:r>
            <a:r>
              <a:rPr lang="ru-RU" i="1" dirty="0" smtClean="0"/>
              <a:t> </a:t>
            </a:r>
            <a:r>
              <a:rPr lang="ru-RU" i="1" dirty="0" err="1" smtClean="0"/>
              <a:t>капсули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довжині</a:t>
            </a:r>
            <a:r>
              <a:rPr lang="ru-RU" i="1" dirty="0"/>
              <a:t> </a:t>
            </a:r>
            <a:r>
              <a:rPr lang="ru-RU" i="1" dirty="0" err="1"/>
              <a:t>тіла</a:t>
            </a:r>
            <a:endParaRPr lang="uk-UA" b="1" i="1" dirty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6967277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5544616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/>
              <a:t>площі</a:t>
            </a:r>
            <a:r>
              <a:rPr lang="ru-RU" dirty="0"/>
              <a:t> 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smtClean="0"/>
              <a:t>личинок (</a:t>
            </a:r>
            <a:r>
              <a:rPr lang="ru-RU" dirty="0" err="1" smtClean="0"/>
              <a:t>екз</a:t>
            </a:r>
            <a:r>
              <a:rPr lang="ru-RU" dirty="0"/>
              <a:t>./м2), </a:t>
            </a:r>
            <a:endParaRPr lang="ru-RU" dirty="0" smtClean="0"/>
          </a:p>
          <a:p>
            <a:r>
              <a:rPr lang="ru-RU" dirty="0" err="1" smtClean="0"/>
              <a:t>ушкоджені</a:t>
            </a:r>
            <a:r>
              <a:rPr lang="ru-RU" dirty="0" smtClean="0"/>
              <a:t>  та </a:t>
            </a:r>
            <a:r>
              <a:rPr lang="ru-RU" dirty="0" err="1"/>
              <a:t>загиблі</a:t>
            </a:r>
            <a:r>
              <a:rPr lang="ru-RU" dirty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(%), </a:t>
            </a:r>
          </a:p>
          <a:p>
            <a:r>
              <a:rPr lang="ru-RU" dirty="0" err="1" smtClean="0"/>
              <a:t>площа</a:t>
            </a:r>
            <a:r>
              <a:rPr lang="ru-RU" dirty="0" smtClean="0"/>
              <a:t> </a:t>
            </a:r>
            <a:r>
              <a:rPr lang="ru-RU" dirty="0" err="1" smtClean="0"/>
              <a:t>плішин</a:t>
            </a:r>
            <a:r>
              <a:rPr lang="ru-RU" dirty="0" smtClean="0"/>
              <a:t> (га</a:t>
            </a:r>
            <a:r>
              <a:rPr lang="ru-RU" dirty="0"/>
              <a:t>), </a:t>
            </a:r>
            <a:endParaRPr lang="ru-RU" dirty="0" smtClean="0"/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личинок </a:t>
            </a:r>
            <a:r>
              <a:rPr lang="ru-RU" dirty="0"/>
              <a:t>за </a:t>
            </a:r>
            <a:r>
              <a:rPr lang="ru-RU" dirty="0" err="1" smtClean="0"/>
              <a:t>віком</a:t>
            </a:r>
            <a:r>
              <a:rPr lang="ru-RU" dirty="0" smtClean="0"/>
              <a:t>(%)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СЕТ для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личинок 1-го </a:t>
            </a:r>
            <a:r>
              <a:rPr lang="ru-RU" dirty="0" err="1">
                <a:solidFill>
                  <a:srgbClr val="FF0000"/>
                </a:solidFill>
              </a:rPr>
              <a:t>віку</a:t>
            </a:r>
            <a:r>
              <a:rPr lang="ru-RU" dirty="0">
                <a:solidFill>
                  <a:srgbClr val="FF0000"/>
                </a:solidFill>
              </a:rPr>
              <a:t> — 340 </a:t>
            </a:r>
            <a:r>
              <a:rPr lang="ru-RU" dirty="0" smtClean="0">
                <a:solidFill>
                  <a:srgbClr val="FF0000"/>
                </a:solidFill>
              </a:rPr>
              <a:t>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2-го </a:t>
            </a:r>
            <a:r>
              <a:rPr lang="ru-RU" dirty="0" smtClean="0">
                <a:solidFill>
                  <a:srgbClr val="FF0000"/>
                </a:solidFill>
              </a:rPr>
              <a:t>— 380</a:t>
            </a:r>
            <a:r>
              <a:rPr lang="ru-RU" dirty="0">
                <a:solidFill>
                  <a:srgbClr val="FF0000"/>
                </a:solidFill>
              </a:rPr>
              <a:t>°,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3-го </a:t>
            </a:r>
            <a:r>
              <a:rPr lang="ru-RU" dirty="0">
                <a:solidFill>
                  <a:srgbClr val="FF0000"/>
                </a:solidFill>
              </a:rPr>
              <a:t>— 475°.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Одна самка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дати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потомство, яке </a:t>
            </a:r>
            <a:r>
              <a:rPr lang="ru-RU" dirty="0" err="1">
                <a:solidFill>
                  <a:srgbClr val="FF0000"/>
                </a:solidFill>
              </a:rPr>
              <a:t>знищить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 err="1" smtClean="0">
                <a:solidFill>
                  <a:srgbClr val="FF0000"/>
                </a:solidFill>
              </a:rPr>
              <a:t>площі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2—3 м 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Особливо </a:t>
            </a:r>
            <a:r>
              <a:rPr lang="ru-RU" dirty="0" err="1" smtClean="0">
                <a:solidFill>
                  <a:srgbClr val="FF0000"/>
                </a:solidFill>
              </a:rPr>
              <a:t>небезпечний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шкідник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за </a:t>
            </a:r>
            <a:r>
              <a:rPr lang="ru-RU" dirty="0" err="1" smtClean="0">
                <a:solidFill>
                  <a:srgbClr val="FF0000"/>
                </a:solidFill>
              </a:rPr>
              <a:t>умови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раннього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його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8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/>
              <a:t>Клопи</a:t>
            </a:r>
            <a:r>
              <a:rPr lang="ru-RU" b="1" dirty="0" smtClean="0"/>
              <a:t> </a:t>
            </a:r>
            <a:r>
              <a:rPr lang="ru-RU" b="1" dirty="0" err="1" smtClean="0"/>
              <a:t>концентруються</a:t>
            </a:r>
            <a:r>
              <a:rPr lang="ru-RU" b="1" dirty="0" smtClean="0"/>
              <a:t> на </a:t>
            </a:r>
            <a:r>
              <a:rPr lang="ru-RU" b="1" dirty="0" err="1" smtClean="0"/>
              <a:t>зимівлю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err="1" smtClean="0"/>
              <a:t>розріджених</a:t>
            </a:r>
            <a:r>
              <a:rPr lang="ru-RU" b="1" dirty="0" smtClean="0"/>
              <a:t> </a:t>
            </a:r>
            <a:r>
              <a:rPr lang="ru-RU" b="1" dirty="0" err="1" smtClean="0"/>
              <a:t>лісосмугах</a:t>
            </a:r>
            <a:r>
              <a:rPr lang="ru-RU" b="1" dirty="0"/>
              <a:t>, </a:t>
            </a:r>
            <a:r>
              <a:rPr lang="ru-RU" b="1" dirty="0" err="1"/>
              <a:t>лісах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i="1" dirty="0" err="1">
                <a:solidFill>
                  <a:srgbClr val="FF0000"/>
                </a:solidFill>
              </a:rPr>
              <a:t>Хімічні</a:t>
            </a:r>
            <a:r>
              <a:rPr lang="ru-RU" b="1" i="1" dirty="0">
                <a:solidFill>
                  <a:srgbClr val="FF0000"/>
                </a:solidFill>
              </a:rPr>
              <a:t> заходи </a:t>
            </a:r>
            <a:r>
              <a:rPr lang="ru-RU" b="1" i="1" dirty="0" err="1">
                <a:solidFill>
                  <a:srgbClr val="FF0000"/>
                </a:solidFill>
              </a:rPr>
              <a:t>проти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клопів</a:t>
            </a:r>
            <a:r>
              <a:rPr lang="ru-RU" b="1" i="1" dirty="0" smtClean="0">
                <a:solidFill>
                  <a:srgbClr val="FF0000"/>
                </a:solidFill>
              </a:rPr>
              <a:t> не </a:t>
            </a:r>
            <a:r>
              <a:rPr lang="ru-RU" b="1" i="1" dirty="0" err="1">
                <a:solidFill>
                  <a:srgbClr val="FF0000"/>
                </a:solidFill>
              </a:rPr>
              <a:t>планують</a:t>
            </a:r>
            <a:r>
              <a:rPr lang="ru-RU" b="1" i="1" dirty="0">
                <a:solidFill>
                  <a:srgbClr val="FF0000"/>
                </a:solidFill>
              </a:rPr>
              <a:t>, </a:t>
            </a:r>
            <a:r>
              <a:rPr lang="ru-RU" b="1" i="1" dirty="0" err="1">
                <a:solidFill>
                  <a:srgbClr val="FF0000"/>
                </a:solidFill>
              </a:rPr>
              <a:t>якщо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заселеність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клопів</a:t>
            </a:r>
            <a:r>
              <a:rPr lang="ru-RU" b="1" i="1" dirty="0" smtClean="0">
                <a:solidFill>
                  <a:srgbClr val="FF0000"/>
                </a:solidFill>
              </a:rPr>
              <a:t> паразитами </a:t>
            </a:r>
            <a:r>
              <a:rPr lang="ru-RU" b="1" i="1" dirty="0" err="1" smtClean="0">
                <a:solidFill>
                  <a:srgbClr val="FF0000"/>
                </a:solidFill>
              </a:rPr>
              <a:t>вище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50 %, </a:t>
            </a:r>
            <a:r>
              <a:rPr lang="ru-RU" b="1" i="1" dirty="0" err="1">
                <a:solidFill>
                  <a:srgbClr val="FF0000"/>
                </a:solidFill>
              </a:rPr>
              <a:t>або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щільність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клопів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не </a:t>
            </a:r>
            <a:r>
              <a:rPr lang="ru-RU" b="1" i="1" dirty="0" err="1">
                <a:solidFill>
                  <a:srgbClr val="FF0000"/>
                </a:solidFill>
              </a:rPr>
              <a:t>більше</a:t>
            </a:r>
            <a:r>
              <a:rPr lang="ru-RU" b="1" i="1" dirty="0">
                <a:solidFill>
                  <a:srgbClr val="FF0000"/>
                </a:solidFill>
              </a:rPr>
              <a:t> 2 </a:t>
            </a:r>
            <a:r>
              <a:rPr lang="ru-RU" b="1" i="1" dirty="0" err="1">
                <a:solidFill>
                  <a:srgbClr val="FF0000"/>
                </a:solidFill>
              </a:rPr>
              <a:t>екз</a:t>
            </a:r>
            <a:r>
              <a:rPr lang="ru-RU" b="1" i="1" dirty="0">
                <a:solidFill>
                  <a:srgbClr val="FF0000"/>
                </a:solidFill>
              </a:rPr>
              <a:t>./м2</a:t>
            </a:r>
          </a:p>
        </p:txBody>
      </p:sp>
    </p:spTree>
    <p:extLst>
      <p:ext uri="{BB962C8B-B14F-4D97-AF65-F5344CB8AC3E}">
        <p14:creationId xmlns:p14="http://schemas.microsoft.com/office/powerpoint/2010/main" val="33598834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Жовтень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закінчення</a:t>
            </a:r>
            <a:r>
              <a:rPr lang="ru-RU" dirty="0" smtClean="0"/>
              <a:t> </a:t>
            </a:r>
            <a:r>
              <a:rPr lang="ru-RU" dirty="0" err="1" smtClean="0"/>
              <a:t>осінньої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 smtClean="0"/>
              <a:t>віку</a:t>
            </a:r>
            <a:r>
              <a:rPr lang="ru-RU" b="1" dirty="0" smtClean="0"/>
              <a:t> личинок </a:t>
            </a:r>
            <a:r>
              <a:rPr lang="ru-RU" b="1" dirty="0"/>
              <a:t>перед </a:t>
            </a:r>
            <a:r>
              <a:rPr lang="ru-RU" b="1" dirty="0" err="1" smtClean="0"/>
              <a:t>зимівлею</a:t>
            </a:r>
            <a:r>
              <a:rPr lang="ru-RU" b="1" dirty="0" smtClean="0"/>
              <a:t> з </a:t>
            </a:r>
            <a:r>
              <a:rPr lang="ru-RU" b="1" dirty="0"/>
              <a:t>метою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можливості</a:t>
            </a:r>
            <a:r>
              <a:rPr lang="ru-RU" b="1" dirty="0" smtClean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 smtClean="0"/>
              <a:t>масового</a:t>
            </a:r>
            <a:r>
              <a:rPr lang="ru-RU" b="1" dirty="0" smtClean="0"/>
              <a:t> </a:t>
            </a:r>
            <a:r>
              <a:rPr lang="ru-RU" b="1" dirty="0" err="1" smtClean="0"/>
              <a:t>живлення</a:t>
            </a:r>
            <a:r>
              <a:rPr lang="ru-RU" b="1" dirty="0" smtClean="0"/>
              <a:t> </a:t>
            </a:r>
            <a:r>
              <a:rPr lang="ru-RU" b="1" dirty="0" err="1" smtClean="0"/>
              <a:t>навесні</a:t>
            </a:r>
            <a:r>
              <a:rPr lang="ru-RU" b="1" dirty="0"/>
              <a:t>. </a:t>
            </a:r>
            <a:r>
              <a:rPr lang="ru-RU" b="1" dirty="0" err="1" smtClean="0"/>
              <a:t>Осередки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endParaRPr lang="ru-RU" b="1" dirty="0" smtClean="0"/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/>
              <a:t>личинками </a:t>
            </a:r>
            <a:r>
              <a:rPr lang="en-US" dirty="0"/>
              <a:t>II </a:t>
            </a:r>
            <a:r>
              <a:rPr lang="ru-RU" dirty="0" smtClean="0"/>
              <a:t>і </a:t>
            </a:r>
            <a:r>
              <a:rPr lang="en-US" dirty="0" smtClean="0"/>
              <a:t>III </a:t>
            </a:r>
            <a:r>
              <a:rPr lang="ru-RU" dirty="0" err="1"/>
              <a:t>віку</a:t>
            </a:r>
            <a:r>
              <a:rPr lang="ru-RU" dirty="0"/>
              <a:t> (%), </a:t>
            </a:r>
            <a:endParaRPr lang="ru-RU" dirty="0" smtClean="0"/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личинок</a:t>
            </a:r>
            <a:r>
              <a:rPr lang="ru-RU" dirty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закінчили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(%)</a:t>
            </a:r>
          </a:p>
          <a:p>
            <a:r>
              <a:rPr lang="ru-RU" dirty="0">
                <a:solidFill>
                  <a:srgbClr val="FF0000"/>
                </a:solidFill>
              </a:rPr>
              <a:t>Личинки,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живляться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— </a:t>
            </a:r>
            <a:r>
              <a:rPr lang="ru-RU" dirty="0" err="1" smtClean="0">
                <a:solidFill>
                  <a:srgbClr val="FF0000"/>
                </a:solidFill>
              </a:rPr>
              <a:t>зеленувато-сірі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ті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закінчили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живлення</a:t>
            </a:r>
            <a:r>
              <a:rPr lang="ru-RU" dirty="0">
                <a:solidFill>
                  <a:srgbClr val="FF0000"/>
                </a:solidFill>
              </a:rPr>
              <a:t>, — </a:t>
            </a:r>
            <a:r>
              <a:rPr lang="ru-RU" dirty="0" err="1" smtClean="0">
                <a:solidFill>
                  <a:srgbClr val="FF0000"/>
                </a:solidFill>
              </a:rPr>
              <a:t>білі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кремові</a:t>
            </a:r>
            <a:r>
              <a:rPr lang="ru-RU" dirty="0">
                <a:solidFill>
                  <a:srgbClr val="FF0000"/>
                </a:solidFill>
              </a:rPr>
              <a:t>. Одна </a:t>
            </a:r>
            <a:r>
              <a:rPr lang="ru-RU" dirty="0" smtClean="0">
                <a:solidFill>
                  <a:srgbClr val="FF0000"/>
                </a:solidFill>
              </a:rPr>
              <a:t>личинка з </a:t>
            </a:r>
            <a:r>
              <a:rPr lang="ru-RU" dirty="0">
                <a:solidFill>
                  <a:srgbClr val="FF0000"/>
                </a:solidFill>
              </a:rPr>
              <a:t>’</a:t>
            </a:r>
            <a:r>
              <a:rPr lang="ru-RU" dirty="0" err="1">
                <a:solidFill>
                  <a:srgbClr val="FF0000"/>
                </a:solidFill>
              </a:rPr>
              <a:t>їдає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площею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близько</a:t>
            </a:r>
            <a:r>
              <a:rPr lang="ru-RU" dirty="0" smtClean="0">
                <a:solidFill>
                  <a:srgbClr val="FF0000"/>
                </a:solidFill>
              </a:rPr>
              <a:t> 100 </a:t>
            </a:r>
            <a:r>
              <a:rPr lang="ru-RU" dirty="0">
                <a:solidFill>
                  <a:srgbClr val="FF0000"/>
                </a:solidFill>
              </a:rPr>
              <a:t>см2.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854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 smtClean="0"/>
              <a:t>весняних</a:t>
            </a:r>
            <a:r>
              <a:rPr lang="ru-RU" b="1" dirty="0" smtClean="0"/>
              <a:t> </a:t>
            </a:r>
            <a:r>
              <a:rPr lang="ru-RU" b="1" dirty="0" err="1" smtClean="0"/>
              <a:t>контрольних</a:t>
            </a:r>
            <a:r>
              <a:rPr lang="ru-RU" b="1" dirty="0" smtClean="0"/>
              <a:t> </a:t>
            </a:r>
            <a:r>
              <a:rPr lang="ru-RU" b="1" dirty="0" err="1" smtClean="0"/>
              <a:t>обстежень</a:t>
            </a:r>
            <a:r>
              <a:rPr lang="ru-RU" b="1" dirty="0" smtClean="0"/>
              <a:t> в </a:t>
            </a:r>
            <a:r>
              <a:rPr lang="ru-RU" b="1" dirty="0" err="1" smtClean="0"/>
              <a:t>осередках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 smtClean="0"/>
              <a:t> </a:t>
            </a:r>
            <a:r>
              <a:rPr lang="ru-RU" b="1" dirty="0"/>
              <a:t>з </a:t>
            </a:r>
            <a:r>
              <a:rPr lang="ru-RU" b="1" dirty="0" smtClean="0"/>
              <a:t>метою </a:t>
            </a:r>
            <a:r>
              <a:rPr lang="ru-RU" b="1" dirty="0" err="1" smtClean="0"/>
              <a:t>уточнення</a:t>
            </a:r>
            <a:r>
              <a:rPr lang="ru-RU" b="1" dirty="0" smtClean="0"/>
              <a:t> </a:t>
            </a:r>
            <a:r>
              <a:rPr lang="ru-RU" b="1" dirty="0"/>
              <a:t>стану </a:t>
            </a:r>
            <a:r>
              <a:rPr lang="ru-RU" b="1" dirty="0" err="1" smtClean="0"/>
              <a:t>популяції</a:t>
            </a:r>
            <a:r>
              <a:rPr lang="ru-RU" b="1" dirty="0" smtClean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 smtClean="0"/>
              <a:t>зимівлі</a:t>
            </a:r>
            <a:r>
              <a:rPr lang="ru-RU" b="1" dirty="0" smtClean="0"/>
              <a:t>. </a:t>
            </a:r>
            <a:r>
              <a:rPr lang="ru-RU" b="1" dirty="0" err="1" smtClean="0"/>
              <a:t>Розробка</a:t>
            </a:r>
            <a:r>
              <a:rPr lang="ru-RU" b="1" dirty="0" smtClean="0"/>
              <a:t> прогнозу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 smtClean="0"/>
              <a:t> на </a:t>
            </a:r>
            <a:r>
              <a:rPr lang="ru-RU" b="1" dirty="0" err="1"/>
              <a:t>весняний</a:t>
            </a:r>
            <a:r>
              <a:rPr lang="ru-RU" b="1" dirty="0"/>
              <a:t> </a:t>
            </a:r>
            <a:r>
              <a:rPr lang="ru-RU" b="1" dirty="0" err="1" smtClean="0"/>
              <a:t>період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Ґрунтові</a:t>
            </a:r>
            <a:r>
              <a:rPr lang="ru-RU" i="1" dirty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 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, </a:t>
            </a: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/>
              <a:t>личинок. </a:t>
            </a:r>
            <a:r>
              <a:rPr lang="ru-RU" i="1" dirty="0" err="1"/>
              <a:t>Обліки</a:t>
            </a:r>
            <a:r>
              <a:rPr lang="ru-RU" i="1" dirty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/>
              <a:t>досягнення</a:t>
            </a:r>
            <a:r>
              <a:rPr lang="ru-RU" i="1" dirty="0"/>
              <a:t> </a:t>
            </a:r>
            <a:r>
              <a:rPr lang="ru-RU" i="1" dirty="0" err="1" smtClean="0"/>
              <a:t>температури</a:t>
            </a:r>
            <a:r>
              <a:rPr lang="ru-RU" i="1" dirty="0" smtClean="0"/>
              <a:t> </a:t>
            </a:r>
            <a:r>
              <a:rPr lang="ru-RU" i="1" dirty="0" err="1" smtClean="0"/>
              <a:t>ґрунту</a:t>
            </a:r>
            <a:r>
              <a:rPr lang="ru-RU" i="1" dirty="0" smtClean="0"/>
              <a:t> </a:t>
            </a:r>
            <a:r>
              <a:rPr lang="ru-RU" i="1" dirty="0"/>
              <a:t>10—12 °С.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Хімічному</a:t>
            </a:r>
            <a:r>
              <a:rPr lang="ru-RU" i="1" dirty="0" smtClean="0"/>
              <a:t> </a:t>
            </a:r>
            <a:r>
              <a:rPr lang="ru-RU" i="1" dirty="0" err="1" smtClean="0"/>
              <a:t>захисту</a:t>
            </a:r>
            <a:r>
              <a:rPr lang="ru-RU" i="1" dirty="0" smtClean="0"/>
              <a:t> </a:t>
            </a:r>
            <a:r>
              <a:rPr lang="ru-RU" i="1" dirty="0" err="1"/>
              <a:t>підлягають</a:t>
            </a:r>
            <a:r>
              <a:rPr lang="ru-RU" i="1" dirty="0"/>
              <a:t> </a:t>
            </a:r>
            <a:r>
              <a:rPr lang="ru-RU" i="1" dirty="0" err="1"/>
              <a:t>посіви</a:t>
            </a:r>
            <a:r>
              <a:rPr lang="ru-RU" i="1" dirty="0"/>
              <a:t>, </a:t>
            </a:r>
            <a:r>
              <a:rPr lang="ru-RU" i="1" dirty="0" smtClean="0"/>
              <a:t>де </a:t>
            </a:r>
            <a:r>
              <a:rPr lang="ru-RU" i="1" dirty="0" err="1" smtClean="0"/>
              <a:t>щільність</a:t>
            </a:r>
            <a:r>
              <a:rPr lang="ru-RU" i="1" dirty="0" smtClean="0"/>
              <a:t> </a:t>
            </a:r>
            <a:r>
              <a:rPr lang="ru-RU" i="1" dirty="0"/>
              <a:t>личинок, </a:t>
            </a:r>
            <a:r>
              <a:rPr lang="ru-RU" i="1" dirty="0" err="1"/>
              <a:t>які</a:t>
            </a:r>
            <a:r>
              <a:rPr lang="ru-RU" i="1" dirty="0"/>
              <a:t> </a:t>
            </a:r>
            <a:r>
              <a:rPr lang="ru-RU" i="1" dirty="0" err="1" smtClean="0"/>
              <a:t>будуть</a:t>
            </a:r>
            <a:r>
              <a:rPr lang="ru-RU" i="1" dirty="0" smtClean="0"/>
              <a:t> </a:t>
            </a:r>
            <a:r>
              <a:rPr lang="ru-RU" i="1" dirty="0" err="1" smtClean="0"/>
              <a:t>живитися</a:t>
            </a:r>
            <a:r>
              <a:rPr lang="ru-RU" i="1" dirty="0"/>
              <a:t>, становить </a:t>
            </a:r>
            <a:r>
              <a:rPr lang="ru-RU" i="1" dirty="0">
                <a:solidFill>
                  <a:srgbClr val="FF0000"/>
                </a:solidFill>
              </a:rPr>
              <a:t>2—3 </a:t>
            </a:r>
            <a:r>
              <a:rPr lang="ru-RU" i="1" dirty="0" err="1">
                <a:solidFill>
                  <a:srgbClr val="FF0000"/>
                </a:solidFill>
              </a:rPr>
              <a:t>екз</a:t>
            </a:r>
            <a:r>
              <a:rPr lang="ru-RU" i="1" dirty="0">
                <a:solidFill>
                  <a:srgbClr val="FF0000"/>
                </a:solidFill>
              </a:rPr>
              <a:t>./м2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8371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Уточнена </a:t>
            </a:r>
            <a:r>
              <a:rPr lang="ru-RU" dirty="0" err="1" smtClean="0"/>
              <a:t>щільність</a:t>
            </a:r>
            <a:r>
              <a:rPr lang="ru-RU" dirty="0" smtClean="0"/>
              <a:t> личинок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./м2),</a:t>
            </a:r>
          </a:p>
          <a:p>
            <a:r>
              <a:rPr lang="ru-RU" dirty="0" err="1"/>
              <a:t>загиблих</a:t>
            </a:r>
            <a:r>
              <a:rPr lang="ru-RU" dirty="0"/>
              <a:t> личинок </a:t>
            </a:r>
            <a:r>
              <a:rPr lang="ru-RU" dirty="0" smtClean="0"/>
              <a:t>у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/>
              <a:t>зимівлі</a:t>
            </a:r>
            <a:r>
              <a:rPr lang="ru-RU" dirty="0"/>
              <a:t> (%),</a:t>
            </a:r>
          </a:p>
          <a:p>
            <a:r>
              <a:rPr lang="ru-RU" dirty="0" err="1"/>
              <a:t>співвідношення</a:t>
            </a:r>
            <a:r>
              <a:rPr lang="ru-RU" dirty="0"/>
              <a:t> </a:t>
            </a:r>
            <a:r>
              <a:rPr lang="ru-RU" dirty="0" smtClean="0"/>
              <a:t>личинок за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smtClean="0"/>
              <a:t>(%)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півдні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України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живлення</a:t>
            </a:r>
            <a:r>
              <a:rPr lang="ru-RU" dirty="0" smtClean="0">
                <a:solidFill>
                  <a:srgbClr val="FF0000"/>
                </a:solidFill>
              </a:rPr>
              <a:t> личинок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проходити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>
                <a:solidFill>
                  <a:srgbClr val="FF0000"/>
                </a:solidFill>
              </a:rPr>
              <a:t>в зимовий </a:t>
            </a: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err="1" smtClean="0">
                <a:solidFill>
                  <a:srgbClr val="FF0000"/>
                </a:solidFill>
              </a:rPr>
              <a:t>окремі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роки </a:t>
            </a:r>
            <a:r>
              <a:rPr lang="ru-RU" dirty="0" err="1">
                <a:solidFill>
                  <a:srgbClr val="FF0000"/>
                </a:solidFill>
              </a:rPr>
              <a:t>частина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личинок </a:t>
            </a:r>
            <a:r>
              <a:rPr lang="ru-RU" dirty="0" err="1" smtClean="0">
                <a:solidFill>
                  <a:srgbClr val="FF0000"/>
                </a:solidFill>
              </a:rPr>
              <a:t>гине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низьких</a:t>
            </a:r>
            <a:r>
              <a:rPr lang="ru-RU" dirty="0" smtClean="0">
                <a:solidFill>
                  <a:srgbClr val="FF0000"/>
                </a:solidFill>
              </a:rPr>
              <a:t> температур </a:t>
            </a:r>
            <a:r>
              <a:rPr lang="ru-RU" dirty="0" err="1">
                <a:solidFill>
                  <a:srgbClr val="FF0000"/>
                </a:solidFill>
              </a:rPr>
              <a:t>ґрунту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 smtClean="0">
                <a:solidFill>
                  <a:srgbClr val="FF0000"/>
                </a:solidFill>
              </a:rPr>
              <a:t>нижче</a:t>
            </a:r>
            <a:r>
              <a:rPr lang="ru-RU" dirty="0" smtClean="0">
                <a:solidFill>
                  <a:srgbClr val="FF0000"/>
                </a:solidFill>
              </a:rPr>
              <a:t> -1 </a:t>
            </a:r>
            <a:r>
              <a:rPr lang="ru-RU" dirty="0">
                <a:solidFill>
                  <a:srgbClr val="FF0000"/>
                </a:solidFill>
              </a:rPr>
              <a:t>2 °С)</a:t>
            </a:r>
          </a:p>
        </p:txBody>
      </p:sp>
    </p:spTree>
    <p:extLst>
      <p:ext uri="{BB962C8B-B14F-4D97-AF65-F5344CB8AC3E}">
        <p14:creationId xmlns:p14="http://schemas.microsoft.com/office/powerpoint/2010/main" val="249730759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 smtClean="0"/>
              <a:t>відновлення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відновлення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живлення</a:t>
            </a:r>
            <a:r>
              <a:rPr lang="ru-RU" b="1" dirty="0" smtClean="0"/>
              <a:t> личинок </a:t>
            </a:r>
            <a:r>
              <a:rPr lang="ru-RU" b="1" dirty="0"/>
              <a:t>в </a:t>
            </a:r>
            <a:r>
              <a:rPr lang="ru-RU" b="1" dirty="0" err="1" smtClean="0"/>
              <a:t>осередках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/>
              <a:t>. </a:t>
            </a:r>
            <a:r>
              <a:rPr lang="ru-RU" b="1" dirty="0" err="1" smtClean="0"/>
              <a:t>Сигналізація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винищувальних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Візуальне</a:t>
            </a:r>
            <a:r>
              <a:rPr lang="ru-RU" i="1" dirty="0"/>
              <a:t> </a:t>
            </a:r>
            <a:r>
              <a:rPr lang="ru-RU" i="1" dirty="0" err="1"/>
              <a:t>обстеження</a:t>
            </a:r>
            <a:r>
              <a:rPr lang="ru-RU" i="1" dirty="0"/>
              <a:t> </a:t>
            </a:r>
            <a:r>
              <a:rPr lang="ru-RU" i="1" dirty="0" err="1" smtClean="0"/>
              <a:t>посівів</a:t>
            </a:r>
            <a:r>
              <a:rPr lang="ru-RU" i="1" dirty="0" smtClean="0"/>
              <a:t> і </a:t>
            </a:r>
            <a:r>
              <a:rPr lang="ru-RU" i="1" dirty="0" err="1"/>
              <a:t>проведення</a:t>
            </a:r>
            <a:r>
              <a:rPr lang="ru-RU" i="1" dirty="0"/>
              <a:t> </a:t>
            </a:r>
            <a:r>
              <a:rPr lang="ru-RU" i="1" dirty="0" err="1"/>
              <a:t>розкопок</a:t>
            </a:r>
            <a:r>
              <a:rPr lang="ru-RU" i="1" dirty="0"/>
              <a:t> 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 </a:t>
            </a:r>
            <a:r>
              <a:rPr lang="ru-RU" i="1" dirty="0" err="1" smtClean="0"/>
              <a:t>шкідника</a:t>
            </a:r>
            <a:endParaRPr lang="ru-RU" i="1" dirty="0" smtClean="0"/>
          </a:p>
          <a:p>
            <a:pPr marL="0" indent="0">
              <a:buNone/>
            </a:pPr>
            <a:r>
              <a:rPr lang="ru-RU" dirty="0"/>
              <a:t>Дата початку </a:t>
            </a:r>
            <a:r>
              <a:rPr lang="ru-RU" dirty="0" err="1" smtClean="0"/>
              <a:t>живлення</a:t>
            </a:r>
            <a:r>
              <a:rPr lang="ru-RU" dirty="0" smtClean="0"/>
              <a:t> личинок і строки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інсектицидів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локальному </a:t>
            </a:r>
            <a:r>
              <a:rPr lang="ru-RU" dirty="0" err="1" smtClean="0">
                <a:solidFill>
                  <a:srgbClr val="FF0000"/>
                </a:solidFill>
              </a:rPr>
              <a:t>заселенні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посівів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проводять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обприскування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інсектицидами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тільки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err="1" smtClean="0">
                <a:solidFill>
                  <a:srgbClr val="FF0000"/>
                </a:solidFill>
              </a:rPr>
              <a:t>осередках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5237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заляльковування</a:t>
            </a:r>
            <a:r>
              <a:rPr lang="ru-RU" b="1" dirty="0" smtClean="0"/>
              <a:t> личинок </a:t>
            </a:r>
            <a:r>
              <a:rPr lang="ru-RU" b="1" dirty="0" err="1" smtClean="0"/>
              <a:t>жужелиці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err="1"/>
              <a:t>польових</a:t>
            </a:r>
            <a:r>
              <a:rPr lang="ru-RU" i="1" dirty="0"/>
              <a:t>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і </a:t>
            </a:r>
            <a:r>
              <a:rPr lang="ru-RU" i="1" dirty="0" err="1"/>
              <a:t>проведення</a:t>
            </a:r>
            <a:r>
              <a:rPr lang="ru-RU" i="1" dirty="0"/>
              <a:t> </a:t>
            </a:r>
            <a:r>
              <a:rPr lang="ru-RU" i="1" dirty="0" err="1"/>
              <a:t>розкопок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 </a:t>
            </a:r>
            <a:r>
              <a:rPr lang="ru-RU" i="1" dirty="0" err="1" smtClean="0"/>
              <a:t>шкідника</a:t>
            </a:r>
            <a:endParaRPr lang="ru-RU" i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Дата </a:t>
            </a:r>
            <a:r>
              <a:rPr lang="ru-RU" dirty="0"/>
              <a:t>початку і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заляльковування</a:t>
            </a:r>
            <a:r>
              <a:rPr lang="ru-RU" dirty="0" smtClean="0"/>
              <a:t> личинок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44660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Червень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строку </a:t>
            </a:r>
            <a:r>
              <a:rPr lang="ru-RU" b="1" dirty="0" err="1" smtClean="0"/>
              <a:t>виходу</a:t>
            </a:r>
            <a:r>
              <a:rPr lang="ru-RU" b="1" dirty="0" smtClean="0"/>
              <a:t> </a:t>
            </a:r>
            <a:r>
              <a:rPr lang="ru-RU" b="1" dirty="0" err="1"/>
              <a:t>жуків</a:t>
            </a:r>
            <a:r>
              <a:rPr lang="ru-RU" b="1" dirty="0"/>
              <a:t> </a:t>
            </a:r>
            <a:r>
              <a:rPr lang="ru-RU" b="1" dirty="0" smtClean="0"/>
              <a:t>для </a:t>
            </a:r>
            <a:r>
              <a:rPr lang="ru-RU" b="1" dirty="0" err="1" smtClean="0"/>
              <a:t>живлення</a:t>
            </a:r>
            <a:r>
              <a:rPr lang="ru-RU" b="1" dirty="0"/>
              <a:t>,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шкодочинності</a:t>
            </a:r>
            <a:r>
              <a:rPr lang="ru-RU" b="1" dirty="0" smtClean="0"/>
              <a:t> та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жуків</a:t>
            </a:r>
            <a:r>
              <a:rPr lang="ru-RU" b="1" dirty="0" smtClean="0"/>
              <a:t>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, де </a:t>
            </a:r>
            <a:r>
              <a:rPr lang="ru-RU" b="1" dirty="0" err="1"/>
              <a:t>щільність</a:t>
            </a:r>
            <a:r>
              <a:rPr lang="ru-RU" b="1" dirty="0"/>
              <a:t> </a:t>
            </a:r>
            <a:r>
              <a:rPr lang="ru-RU" b="1" dirty="0" err="1" smtClean="0"/>
              <a:t>перевищує</a:t>
            </a:r>
            <a:r>
              <a:rPr lang="ru-RU" b="1" dirty="0" smtClean="0"/>
              <a:t> 3—5 </a:t>
            </a:r>
            <a:r>
              <a:rPr lang="ru-RU" b="1" dirty="0" err="1"/>
              <a:t>екз</a:t>
            </a:r>
            <a:r>
              <a:rPr lang="ru-RU" b="1" dirty="0"/>
              <a:t>./</a:t>
            </a:r>
            <a:r>
              <a:rPr lang="ru-RU" b="1" dirty="0" smtClean="0"/>
              <a:t>м2 для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 smtClean="0"/>
              <a:t>хімічних</a:t>
            </a:r>
            <a:r>
              <a:rPr lang="ru-RU" b="1" dirty="0" smtClean="0"/>
              <a:t> </a:t>
            </a:r>
            <a:r>
              <a:rPr lang="ru-RU" b="1" dirty="0" err="1" smtClean="0"/>
              <a:t>обробок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468047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 err="1"/>
              <a:t>Візуальні</a:t>
            </a:r>
            <a:r>
              <a:rPr lang="ru-RU" i="1" dirty="0"/>
              <a:t> </a:t>
            </a:r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і </a:t>
            </a:r>
            <a:r>
              <a:rPr lang="ru-RU" i="1" dirty="0"/>
              <a:t>в </a:t>
            </a:r>
            <a:r>
              <a:rPr lang="ru-RU" i="1" dirty="0" err="1"/>
              <a:t>осередках</a:t>
            </a:r>
            <a:r>
              <a:rPr lang="ru-RU" i="1" dirty="0"/>
              <a:t> з 7 до </a:t>
            </a:r>
            <a:r>
              <a:rPr lang="ru-RU" i="1" dirty="0" smtClean="0"/>
              <a:t>10 </a:t>
            </a:r>
            <a:r>
              <a:rPr lang="ru-RU" i="1" dirty="0" err="1" smtClean="0"/>
              <a:t>години</a:t>
            </a:r>
            <a:r>
              <a:rPr lang="ru-RU" i="1" dirty="0" smtClean="0"/>
              <a:t> </a:t>
            </a:r>
            <a:r>
              <a:rPr lang="ru-RU" i="1" dirty="0"/>
              <a:t>і з 17 до 19 </a:t>
            </a:r>
            <a:r>
              <a:rPr lang="ru-RU" i="1" dirty="0" err="1"/>
              <a:t>години</a:t>
            </a:r>
            <a:r>
              <a:rPr lang="ru-RU" i="1" dirty="0"/>
              <a:t>, </a:t>
            </a:r>
            <a:r>
              <a:rPr lang="ru-RU" i="1" dirty="0" smtClean="0"/>
              <a:t>коли жуки </a:t>
            </a:r>
            <a:r>
              <a:rPr lang="ru-RU" i="1" dirty="0" err="1"/>
              <a:t>вилазять</a:t>
            </a:r>
            <a:r>
              <a:rPr lang="ru-RU" i="1" dirty="0"/>
              <a:t> на </a:t>
            </a:r>
            <a:r>
              <a:rPr lang="ru-RU" i="1" dirty="0" err="1"/>
              <a:t>колосся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ділянках</a:t>
            </a:r>
            <a:r>
              <a:rPr lang="ru-RU" i="1" dirty="0"/>
              <a:t> </a:t>
            </a:r>
            <a:r>
              <a:rPr lang="ru-RU" i="1" dirty="0" err="1" smtClean="0"/>
              <a:t>площею</a:t>
            </a:r>
            <a:r>
              <a:rPr lang="ru-RU" i="1" dirty="0" smtClean="0"/>
              <a:t> 0,25 </a:t>
            </a:r>
            <a:r>
              <a:rPr lang="ru-RU" i="1" dirty="0"/>
              <a:t>м2 </a:t>
            </a:r>
            <a:r>
              <a:rPr lang="ru-RU" i="1" dirty="0" err="1"/>
              <a:t>або</a:t>
            </a:r>
            <a:r>
              <a:rPr lang="ru-RU" i="1" dirty="0"/>
              <a:t> 1 м2, </a:t>
            </a:r>
            <a:r>
              <a:rPr lang="ru-RU" i="1" dirty="0" err="1"/>
              <a:t>які</a:t>
            </a:r>
            <a:r>
              <a:rPr lang="ru-RU" i="1" dirty="0"/>
              <a:t> </a:t>
            </a:r>
            <a:r>
              <a:rPr lang="ru-RU" i="1" dirty="0" err="1" smtClean="0"/>
              <a:t>розміщують</a:t>
            </a:r>
            <a:r>
              <a:rPr lang="ru-RU" i="1" dirty="0" smtClean="0"/>
              <a:t> перш </a:t>
            </a:r>
            <a:r>
              <a:rPr lang="ru-RU" i="1" dirty="0"/>
              <a:t>за все у </a:t>
            </a:r>
            <a:r>
              <a:rPr lang="ru-RU" i="1" dirty="0" err="1"/>
              <a:t>крайових</a:t>
            </a:r>
            <a:r>
              <a:rPr lang="ru-RU" i="1" dirty="0"/>
              <a:t> </a:t>
            </a:r>
            <a:r>
              <a:rPr lang="ru-RU" i="1" dirty="0" err="1" smtClean="0"/>
              <a:t>смугах</a:t>
            </a:r>
            <a:r>
              <a:rPr lang="ru-RU" i="1" dirty="0" smtClean="0"/>
              <a:t> </a:t>
            </a:r>
            <a:r>
              <a:rPr lang="ru-RU" i="1" dirty="0" err="1" smtClean="0"/>
              <a:t>полів</a:t>
            </a:r>
            <a:r>
              <a:rPr lang="ru-RU" i="1" dirty="0" smtClean="0"/>
              <a:t> </a:t>
            </a:r>
            <a:r>
              <a:rPr lang="ru-RU" i="1" dirty="0" err="1"/>
              <a:t>озимих</a:t>
            </a:r>
            <a:r>
              <a:rPr lang="ru-RU" i="1" dirty="0"/>
              <a:t> </a:t>
            </a:r>
            <a:r>
              <a:rPr lang="ru-RU" i="1" dirty="0" err="1"/>
              <a:t>зернових</a:t>
            </a:r>
            <a:r>
              <a:rPr lang="ru-RU" i="1" dirty="0"/>
              <a:t> </a:t>
            </a:r>
            <a:r>
              <a:rPr lang="ru-RU" i="1" dirty="0" smtClean="0"/>
              <a:t>культур. </a:t>
            </a:r>
            <a:r>
              <a:rPr lang="ru-RU" i="1" dirty="0" err="1" smtClean="0"/>
              <a:t>Ушкодженість</a:t>
            </a:r>
            <a:r>
              <a:rPr lang="ru-RU" i="1" dirty="0" smtClean="0"/>
              <a:t> </a:t>
            </a:r>
            <a:r>
              <a:rPr lang="ru-RU" i="1" dirty="0"/>
              <a:t>зерна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на </a:t>
            </a:r>
            <a:r>
              <a:rPr lang="ru-RU" i="1" dirty="0"/>
              <a:t>50—100 </a:t>
            </a:r>
            <a:r>
              <a:rPr lang="ru-RU" i="1" dirty="0" err="1"/>
              <a:t>колосах</a:t>
            </a:r>
            <a:r>
              <a:rPr lang="ru-RU" i="1" dirty="0"/>
              <a:t> у 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поля.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 err="1"/>
              <a:t>Колосся</a:t>
            </a:r>
            <a:r>
              <a:rPr lang="ru-RU" i="1" dirty="0"/>
              <a:t> </a:t>
            </a:r>
            <a:r>
              <a:rPr lang="ru-RU" i="1" dirty="0" err="1" smtClean="0"/>
              <a:t>обмолочують</a:t>
            </a:r>
            <a:r>
              <a:rPr lang="ru-RU" i="1" dirty="0" smtClean="0"/>
              <a:t> і </a:t>
            </a:r>
            <a:r>
              <a:rPr lang="ru-RU" i="1" dirty="0" err="1"/>
              <a:t>підраховують</a:t>
            </a:r>
            <a:r>
              <a:rPr lang="ru-RU" i="1" dirty="0"/>
              <a:t>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 smtClean="0"/>
              <a:t>цілого</a:t>
            </a:r>
            <a:r>
              <a:rPr lang="ru-RU" i="1" dirty="0" smtClean="0"/>
              <a:t> і </a:t>
            </a:r>
            <a:r>
              <a:rPr lang="ru-RU" i="1" dirty="0" err="1"/>
              <a:t>ушкодженого</a:t>
            </a:r>
            <a:r>
              <a:rPr lang="ru-RU" i="1" dirty="0"/>
              <a:t> жуками </a:t>
            </a:r>
            <a:r>
              <a:rPr lang="ru-RU" i="1" dirty="0" err="1" smtClean="0"/>
              <a:t>жужелиці</a:t>
            </a:r>
            <a:r>
              <a:rPr lang="ru-RU" i="1" dirty="0" smtClean="0"/>
              <a:t> зерна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4924281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4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дата </a:t>
            </a:r>
            <a:r>
              <a:rPr lang="ru-RU" dirty="0"/>
              <a:t>початку і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щільність</a:t>
            </a:r>
            <a:r>
              <a:rPr lang="ru-RU" dirty="0"/>
              <a:t> (</a:t>
            </a:r>
            <a:r>
              <a:rPr lang="ru-RU" dirty="0" err="1" smtClean="0"/>
              <a:t>екз</a:t>
            </a:r>
            <a:r>
              <a:rPr lang="ru-RU" dirty="0" smtClean="0"/>
              <a:t>/м2</a:t>
            </a:r>
            <a:r>
              <a:rPr lang="ru-RU" dirty="0"/>
              <a:t>),</a:t>
            </a:r>
          </a:p>
          <a:p>
            <a:r>
              <a:rPr lang="ru-RU" dirty="0" err="1"/>
              <a:t>розподіл</a:t>
            </a:r>
            <a:r>
              <a:rPr lang="ru-RU" dirty="0"/>
              <a:t> по полях,</a:t>
            </a:r>
          </a:p>
          <a:p>
            <a:r>
              <a:rPr lang="ru-RU" dirty="0" err="1"/>
              <a:t>площі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обробкам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 smtClean="0"/>
              <a:t> (га),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втрати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 (ц/га)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Один </a:t>
            </a:r>
            <a:r>
              <a:rPr lang="ru-RU" dirty="0">
                <a:solidFill>
                  <a:srgbClr val="FF0000"/>
                </a:solidFill>
              </a:rPr>
              <a:t>жук </a:t>
            </a:r>
            <a:r>
              <a:rPr lang="ru-RU" dirty="0" err="1">
                <a:solidFill>
                  <a:srgbClr val="FF0000"/>
                </a:solidFill>
              </a:rPr>
              <a:t>хлібної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жужелиці</a:t>
            </a:r>
            <a:r>
              <a:rPr lang="ru-RU" dirty="0">
                <a:solidFill>
                  <a:srgbClr val="FF0000"/>
                </a:solidFill>
              </a:rPr>
              <a:t> з ’</a:t>
            </a:r>
            <a:r>
              <a:rPr lang="ru-RU" dirty="0" err="1">
                <a:solidFill>
                  <a:srgbClr val="FF0000"/>
                </a:solidFill>
              </a:rPr>
              <a:t>їдає</a:t>
            </a:r>
            <a:r>
              <a:rPr lang="ru-RU" dirty="0">
                <a:solidFill>
                  <a:srgbClr val="FF0000"/>
                </a:solidFill>
              </a:rPr>
              <a:t> в </a:t>
            </a:r>
            <a:r>
              <a:rPr lang="ru-RU" dirty="0" err="1">
                <a:solidFill>
                  <a:srgbClr val="FF0000"/>
                </a:solidFill>
              </a:rPr>
              <a:t>середньому</a:t>
            </a:r>
            <a:r>
              <a:rPr lang="ru-RU" dirty="0">
                <a:solidFill>
                  <a:srgbClr val="FF0000"/>
                </a:solidFill>
              </a:rPr>
              <a:t> 55 </a:t>
            </a:r>
            <a:r>
              <a:rPr lang="ru-RU" dirty="0" err="1">
                <a:solidFill>
                  <a:srgbClr val="FF0000"/>
                </a:solidFill>
              </a:rPr>
              <a:t>зернівок</a:t>
            </a:r>
            <a:r>
              <a:rPr lang="ru-RU" dirty="0">
                <a:solidFill>
                  <a:srgbClr val="FF0000"/>
                </a:solidFill>
              </a:rPr>
              <a:t>. Температура </a:t>
            </a:r>
            <a:r>
              <a:rPr lang="ru-RU" dirty="0" err="1">
                <a:solidFill>
                  <a:srgbClr val="FF0000"/>
                </a:solidFill>
              </a:rPr>
              <a:t>повітря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нижче</a:t>
            </a:r>
            <a:r>
              <a:rPr lang="ru-RU" dirty="0">
                <a:solidFill>
                  <a:srgbClr val="FF0000"/>
                </a:solidFill>
              </a:rPr>
              <a:t> 15 °С і </a:t>
            </a:r>
            <a:r>
              <a:rPr lang="ru-RU" dirty="0" err="1">
                <a:solidFill>
                  <a:srgbClr val="FF0000"/>
                </a:solidFill>
              </a:rPr>
              <a:t>низька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вологість</a:t>
            </a:r>
            <a:r>
              <a:rPr lang="ru-RU" dirty="0">
                <a:solidFill>
                  <a:srgbClr val="FF0000"/>
                </a:solidFill>
              </a:rPr>
              <a:t> грунту </a:t>
            </a:r>
            <a:r>
              <a:rPr lang="ru-RU" dirty="0" err="1">
                <a:solidFill>
                  <a:srgbClr val="FF0000"/>
                </a:solidFill>
              </a:rPr>
              <a:t>затруднює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вихід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розселення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138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Хлібні</a:t>
            </a:r>
            <a:r>
              <a:rPr lang="ru-RU" b="1" dirty="0"/>
              <a:t> </a:t>
            </a:r>
            <a:r>
              <a:rPr lang="ru-RU" b="1" dirty="0" err="1"/>
              <a:t>п’явиці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err="1"/>
              <a:t>Квітень</a:t>
            </a:r>
            <a:r>
              <a:rPr lang="ru-RU" dirty="0"/>
              <a:t> </a:t>
            </a:r>
            <a:r>
              <a:rPr lang="en-US" dirty="0" smtClean="0"/>
              <a:t>II—</a:t>
            </a:r>
            <a:r>
              <a:rPr lang="uk-UA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(</a:t>
            </a:r>
            <a:r>
              <a:rPr lang="ru-RU" dirty="0" smtClean="0"/>
              <a:t>початок </a:t>
            </a:r>
            <a:r>
              <a:rPr lang="ru-RU" dirty="0" err="1" smtClean="0"/>
              <a:t>кущіння</a:t>
            </a:r>
            <a:r>
              <a:rPr lang="ru-RU" dirty="0" smtClean="0"/>
              <a:t> </a:t>
            </a:r>
            <a:r>
              <a:rPr lang="ru-RU" dirty="0" err="1" smtClean="0"/>
              <a:t>ярих</a:t>
            </a:r>
            <a:r>
              <a:rPr lang="ru-RU" dirty="0" smtClean="0"/>
              <a:t> і </a:t>
            </a:r>
            <a:r>
              <a:rPr lang="ru-RU" dirty="0" err="1"/>
              <a:t>виходу</a:t>
            </a:r>
            <a:r>
              <a:rPr lang="ru-RU" dirty="0"/>
              <a:t> </a:t>
            </a:r>
            <a:r>
              <a:rPr lang="ru-RU" dirty="0" smtClean="0"/>
              <a:t>в трубку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початку і </a:t>
            </a:r>
            <a:r>
              <a:rPr lang="ru-RU" b="1" dirty="0" err="1"/>
              <a:t>тривалості</a:t>
            </a:r>
            <a:r>
              <a:rPr lang="ru-RU" b="1" dirty="0"/>
              <a:t> </a:t>
            </a:r>
            <a:r>
              <a:rPr lang="ru-RU" b="1" dirty="0" err="1" smtClean="0"/>
              <a:t>періоду</a:t>
            </a:r>
            <a:r>
              <a:rPr lang="ru-RU" b="1" dirty="0" smtClean="0"/>
              <a:t> </a:t>
            </a:r>
            <a:r>
              <a:rPr lang="ru-RU" b="1" dirty="0" err="1" smtClean="0"/>
              <a:t>масового</a:t>
            </a:r>
            <a:r>
              <a:rPr lang="ru-RU" b="1" dirty="0" smtClean="0"/>
              <a:t> </a:t>
            </a:r>
            <a:r>
              <a:rPr lang="ru-RU" b="1" dirty="0" err="1" smtClean="0"/>
              <a:t>заселення</a:t>
            </a:r>
            <a:r>
              <a:rPr lang="ru-RU" b="1" dirty="0" smtClean="0"/>
              <a:t> жуками </a:t>
            </a:r>
            <a:r>
              <a:rPr lang="ru-RU" b="1" dirty="0" err="1" smtClean="0"/>
              <a:t>посівів</a:t>
            </a:r>
            <a:r>
              <a:rPr lang="ru-RU" b="1" dirty="0" smtClean="0"/>
              <a:t> </a:t>
            </a:r>
            <a:r>
              <a:rPr lang="ru-RU" b="1" dirty="0" err="1" smtClean="0"/>
              <a:t>озимих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ярих</a:t>
            </a:r>
            <a:r>
              <a:rPr lang="ru-RU" b="1" dirty="0"/>
              <a:t> </a:t>
            </a:r>
            <a:r>
              <a:rPr lang="ru-RU" b="1" dirty="0" err="1" smtClean="0"/>
              <a:t>колосових</a:t>
            </a:r>
            <a:r>
              <a:rPr lang="ru-RU" b="1" dirty="0" smtClean="0"/>
              <a:t> </a:t>
            </a:r>
            <a:r>
              <a:rPr lang="ru-RU" b="1" dirty="0" err="1" smtClean="0"/>
              <a:t>зернових</a:t>
            </a:r>
            <a:r>
              <a:rPr lang="ru-RU" b="1" dirty="0" smtClean="0"/>
              <a:t> культур. </a:t>
            </a:r>
            <a:r>
              <a:rPr lang="ru-RU" b="1" dirty="0" err="1" smtClean="0"/>
              <a:t>Збір</a:t>
            </a:r>
            <a:r>
              <a:rPr lang="ru-RU" b="1" dirty="0" smtClean="0"/>
              <a:t> </a:t>
            </a:r>
            <a:r>
              <a:rPr lang="ru-RU" b="1" dirty="0" err="1"/>
              <a:t>жуків</a:t>
            </a:r>
            <a:r>
              <a:rPr lang="ru-RU" b="1" dirty="0"/>
              <a:t> </a:t>
            </a:r>
            <a:r>
              <a:rPr lang="ru-RU" b="1" dirty="0" smtClean="0"/>
              <a:t>для </a:t>
            </a:r>
            <a:r>
              <a:rPr lang="ru-RU" b="1" dirty="0" err="1" smtClean="0"/>
              <a:t>польових</a:t>
            </a:r>
            <a:r>
              <a:rPr lang="ru-RU" b="1" dirty="0" smtClean="0"/>
              <a:t> </a:t>
            </a:r>
            <a:r>
              <a:rPr lang="ru-RU" b="1" dirty="0" err="1" smtClean="0"/>
              <a:t>ізоляторів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Встановлення</a:t>
            </a:r>
            <a:r>
              <a:rPr lang="ru-RU" i="1" dirty="0"/>
              <a:t> </a:t>
            </a:r>
            <a:r>
              <a:rPr lang="ru-RU" i="1" dirty="0" smtClean="0"/>
              <a:t>початку і </a:t>
            </a:r>
            <a:r>
              <a:rPr lang="ru-RU" i="1" dirty="0" err="1"/>
              <a:t>тривалості</a:t>
            </a:r>
            <a:r>
              <a:rPr lang="ru-RU" i="1" dirty="0"/>
              <a:t> </a:t>
            </a:r>
            <a:r>
              <a:rPr lang="ru-RU" i="1" dirty="0" err="1" smtClean="0"/>
              <a:t>періоду</a:t>
            </a:r>
            <a:r>
              <a:rPr lang="ru-RU" i="1" dirty="0" smtClean="0"/>
              <a:t> </a:t>
            </a:r>
            <a:r>
              <a:rPr lang="ru-RU" i="1" dirty="0" err="1" smtClean="0"/>
              <a:t>масового</a:t>
            </a:r>
            <a:r>
              <a:rPr lang="ru-RU" i="1" dirty="0" smtClean="0"/>
              <a:t> </a:t>
            </a:r>
            <a:r>
              <a:rPr lang="ru-RU" i="1" dirty="0" err="1" smtClean="0"/>
              <a:t>заселення</a:t>
            </a:r>
            <a:r>
              <a:rPr lang="ru-RU" i="1" dirty="0" smtClean="0"/>
              <a:t> жуками </a:t>
            </a:r>
            <a:r>
              <a:rPr lang="ru-RU" i="1" dirty="0" err="1" smtClean="0"/>
              <a:t>посівів</a:t>
            </a:r>
            <a:r>
              <a:rPr lang="ru-RU" i="1" dirty="0" smtClean="0"/>
              <a:t> </a:t>
            </a:r>
            <a:r>
              <a:rPr lang="ru-RU" i="1" dirty="0" err="1" smtClean="0"/>
              <a:t>озимих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ярих</a:t>
            </a:r>
            <a:r>
              <a:rPr lang="ru-RU" i="1" dirty="0"/>
              <a:t> </a:t>
            </a:r>
            <a:r>
              <a:rPr lang="ru-RU" i="1" dirty="0" err="1" smtClean="0"/>
              <a:t>колосових</a:t>
            </a:r>
            <a:r>
              <a:rPr lang="ru-RU" i="1" dirty="0" smtClean="0"/>
              <a:t> </a:t>
            </a:r>
            <a:r>
              <a:rPr lang="ru-RU" i="1" dirty="0" err="1" smtClean="0"/>
              <a:t>зернових</a:t>
            </a:r>
            <a:r>
              <a:rPr lang="ru-RU" i="1" dirty="0" smtClean="0"/>
              <a:t> культур. </a:t>
            </a:r>
          </a:p>
          <a:p>
            <a:pPr marL="0" indent="0">
              <a:buNone/>
            </a:pPr>
            <a:r>
              <a:rPr lang="ru-RU" i="1" dirty="0" err="1" smtClean="0"/>
              <a:t>Збір</a:t>
            </a:r>
            <a:r>
              <a:rPr lang="ru-RU" i="1" dirty="0" smtClean="0"/>
              <a:t> </a:t>
            </a:r>
            <a:r>
              <a:rPr lang="ru-RU" i="1" dirty="0" err="1"/>
              <a:t>жуків</a:t>
            </a:r>
            <a:r>
              <a:rPr lang="ru-RU" i="1" dirty="0"/>
              <a:t> </a:t>
            </a:r>
            <a:r>
              <a:rPr lang="ru-RU" i="1" dirty="0" smtClean="0"/>
              <a:t>для </a:t>
            </a:r>
            <a:r>
              <a:rPr lang="ru-RU" i="1" dirty="0" err="1" smtClean="0"/>
              <a:t>польових</a:t>
            </a:r>
            <a:r>
              <a:rPr lang="ru-RU" i="1" dirty="0" smtClean="0"/>
              <a:t> </a:t>
            </a:r>
            <a:r>
              <a:rPr lang="ru-RU" i="1" dirty="0" err="1"/>
              <a:t>ізоляторів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4360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237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Уточнення</a:t>
            </a:r>
            <a:r>
              <a:rPr lang="ru-RU" dirty="0"/>
              <a:t> </a:t>
            </a:r>
            <a:r>
              <a:rPr lang="ru-RU" dirty="0" smtClean="0"/>
              <a:t>стану </a:t>
            </a:r>
            <a:r>
              <a:rPr lang="ru-RU" dirty="0" err="1" smtClean="0"/>
              <a:t>популяції</a:t>
            </a:r>
            <a:r>
              <a:rPr lang="ru-RU" dirty="0" smtClean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 smtClean="0"/>
              <a:t>зимівлі</a:t>
            </a:r>
            <a:r>
              <a:rPr lang="ru-RU" dirty="0" smtClean="0"/>
              <a:t>. В </a:t>
            </a:r>
            <a:r>
              <a:rPr lang="ru-RU" dirty="0" err="1"/>
              <a:t>осередках</a:t>
            </a:r>
            <a:r>
              <a:rPr lang="ru-RU" dirty="0"/>
              <a:t> </a:t>
            </a:r>
            <a:r>
              <a:rPr lang="ru-RU" dirty="0" err="1" smtClean="0"/>
              <a:t>шкідника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За методикою </a:t>
            </a:r>
            <a:r>
              <a:rPr lang="ru-RU" b="1" i="1" dirty="0" err="1">
                <a:solidFill>
                  <a:srgbClr val="FF0000"/>
                </a:solidFill>
              </a:rPr>
              <a:t>осінніх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обстежень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u="sng" dirty="0" err="1" smtClean="0"/>
              <a:t>Уточнення</a:t>
            </a:r>
            <a:r>
              <a:rPr lang="ru-RU" u="sng" dirty="0" smtClean="0"/>
              <a:t> </a:t>
            </a:r>
            <a:r>
              <a:rPr lang="ru-RU" u="sng" dirty="0" err="1" smtClean="0"/>
              <a:t>даних</a:t>
            </a:r>
            <a:r>
              <a:rPr lang="ru-RU" u="sng" dirty="0" smtClean="0"/>
              <a:t> </a:t>
            </a:r>
            <a:r>
              <a:rPr lang="ru-RU" u="sng" dirty="0" err="1" smtClean="0"/>
              <a:t>осінніх</a:t>
            </a:r>
            <a:r>
              <a:rPr lang="ru-RU" u="sng" dirty="0" smtClean="0"/>
              <a:t> </a:t>
            </a:r>
            <a:r>
              <a:rPr lang="ru-RU" u="sng" dirty="0" err="1" smtClean="0"/>
              <a:t>обстежень</a:t>
            </a:r>
            <a:endParaRPr lang="ru-RU" u="sng" dirty="0" smtClean="0"/>
          </a:p>
          <a:p>
            <a:pPr marL="0" indent="0">
              <a:buNone/>
            </a:pPr>
            <a:r>
              <a:rPr lang="ru-RU" i="1" dirty="0" err="1"/>
              <a:t>Проводять</a:t>
            </a:r>
            <a:r>
              <a:rPr lang="ru-RU" i="1" dirty="0"/>
              <a:t>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 smtClean="0"/>
              <a:t>підсихання</a:t>
            </a:r>
            <a:r>
              <a:rPr lang="ru-RU" i="1" dirty="0" smtClean="0"/>
              <a:t> грунту </a:t>
            </a:r>
            <a:r>
              <a:rPr lang="ru-RU" i="1" dirty="0"/>
              <a:t>при </a:t>
            </a:r>
            <a:r>
              <a:rPr lang="ru-RU" i="1" dirty="0" err="1"/>
              <a:t>температурі</a:t>
            </a:r>
            <a:r>
              <a:rPr lang="ru-RU" i="1" dirty="0"/>
              <a:t> </a:t>
            </a:r>
            <a:r>
              <a:rPr lang="ru-RU" i="1" dirty="0" smtClean="0"/>
              <a:t>5-6 </a:t>
            </a:r>
            <a:r>
              <a:rPr lang="ru-RU" i="1" dirty="0"/>
              <a:t>С</a:t>
            </a:r>
            <a:endParaRPr lang="ru-RU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042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Дата початку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посівів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Тривалість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жуками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Жуки особливо </a:t>
            </a:r>
            <a:r>
              <a:rPr lang="ru-RU" dirty="0" err="1" smtClean="0">
                <a:solidFill>
                  <a:srgbClr val="FF0000"/>
                </a:solidFill>
              </a:rPr>
              <a:t>небезпечні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ярих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зернових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культурах у </a:t>
            </a:r>
            <a:r>
              <a:rPr lang="ru-RU" dirty="0" err="1">
                <a:solidFill>
                  <a:srgbClr val="FF0000"/>
                </a:solidFill>
              </a:rPr>
              <a:t>посушливі</a:t>
            </a:r>
            <a:r>
              <a:rPr lang="ru-RU" dirty="0">
                <a:solidFill>
                  <a:srgbClr val="FF0000"/>
                </a:solidFill>
              </a:rPr>
              <a:t> роки. </a:t>
            </a:r>
            <a:r>
              <a:rPr lang="ru-RU" dirty="0" err="1" smtClean="0">
                <a:solidFill>
                  <a:srgbClr val="FF0000"/>
                </a:solidFill>
              </a:rPr>
              <a:t>Заселення</a:t>
            </a:r>
            <a:r>
              <a:rPr lang="ru-RU" dirty="0" smtClean="0">
                <a:solidFill>
                  <a:srgbClr val="FF0000"/>
                </a:solidFill>
              </a:rPr>
              <a:t> жуками </a:t>
            </a:r>
            <a:r>
              <a:rPr lang="ru-RU" dirty="0" err="1">
                <a:solidFill>
                  <a:srgbClr val="FF0000"/>
                </a:solidFill>
              </a:rPr>
              <a:t>посівів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крайовий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осередковий</a:t>
            </a:r>
            <a:r>
              <a:rPr lang="ru-RU" dirty="0">
                <a:solidFill>
                  <a:srgbClr val="FF0000"/>
                </a:solidFill>
              </a:rPr>
              <a:t> характер</a:t>
            </a:r>
          </a:p>
        </p:txBody>
      </p:sp>
    </p:spTree>
    <p:extLst>
      <p:ext uri="{BB962C8B-B14F-4D97-AF65-F5344CB8AC3E}">
        <p14:creationId xmlns:p14="http://schemas.microsoft.com/office/powerpoint/2010/main" val="379009270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 </a:t>
            </a:r>
            <a:r>
              <a:rPr lang="ru-RU" dirty="0"/>
              <a:t>дек. (</a:t>
            </a:r>
            <a:r>
              <a:rPr lang="ru-RU" dirty="0" err="1" smtClean="0"/>
              <a:t>кущіння</a:t>
            </a:r>
            <a:r>
              <a:rPr lang="ru-RU" dirty="0" smtClean="0"/>
              <a:t> </a:t>
            </a:r>
            <a:r>
              <a:rPr lang="ru-RU" dirty="0" err="1" smtClean="0"/>
              <a:t>ярих</a:t>
            </a:r>
            <a:r>
              <a:rPr lang="ru-RU" dirty="0"/>
              <a:t>, </a:t>
            </a:r>
            <a:r>
              <a:rPr lang="ru-RU" dirty="0" err="1" smtClean="0"/>
              <a:t>вихід</a:t>
            </a:r>
            <a:r>
              <a:rPr lang="ru-RU" dirty="0" smtClean="0"/>
              <a:t> у трубку </a:t>
            </a:r>
            <a:r>
              <a:rPr lang="ru-RU" dirty="0" err="1" smtClean="0"/>
              <a:t>озимих</a:t>
            </a:r>
            <a:r>
              <a:rPr lang="ru-RU" dirty="0" smtClean="0"/>
              <a:t>  </a:t>
            </a:r>
            <a:r>
              <a:rPr lang="ru-RU" dirty="0" err="1" smtClean="0"/>
              <a:t>зернових</a:t>
            </a:r>
            <a:r>
              <a:rPr lang="ru-RU" dirty="0" smtClean="0"/>
              <a:t> культур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жуків</a:t>
            </a:r>
            <a:r>
              <a:rPr lang="ru-RU" b="1" dirty="0"/>
              <a:t>,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характеру </a:t>
            </a:r>
            <a:r>
              <a:rPr lang="ru-RU" b="1" dirty="0" err="1" smtClean="0"/>
              <a:t>розподілу</a:t>
            </a:r>
            <a:r>
              <a:rPr lang="ru-RU" b="1" dirty="0" smtClean="0"/>
              <a:t> </a:t>
            </a:r>
            <a:r>
              <a:rPr lang="ru-RU" b="1" dirty="0" err="1"/>
              <a:t>жуків</a:t>
            </a:r>
            <a:r>
              <a:rPr lang="ru-RU" b="1" dirty="0"/>
              <a:t> </a:t>
            </a:r>
            <a:r>
              <a:rPr lang="ru-RU" b="1" dirty="0" smtClean="0"/>
              <a:t>на </a:t>
            </a:r>
            <a:r>
              <a:rPr lang="ru-RU" b="1" dirty="0" err="1" smtClean="0"/>
              <a:t>різних</a:t>
            </a:r>
            <a:r>
              <a:rPr lang="ru-RU" b="1" dirty="0" smtClean="0"/>
              <a:t> </a:t>
            </a:r>
            <a:r>
              <a:rPr lang="ru-RU" b="1" dirty="0"/>
              <a:t>культурах </a:t>
            </a:r>
            <a:r>
              <a:rPr lang="ru-RU" b="1" dirty="0" smtClean="0"/>
              <a:t>і полях</a:t>
            </a:r>
            <a:r>
              <a:rPr lang="ru-RU" b="1" dirty="0"/>
              <a:t>.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</a:t>
            </a:r>
            <a:r>
              <a:rPr lang="ru-RU" b="1" dirty="0" err="1"/>
              <a:t>зі</a:t>
            </a:r>
            <a:r>
              <a:rPr lang="ru-RU" b="1" dirty="0"/>
              <a:t> </a:t>
            </a:r>
            <a:r>
              <a:rPr lang="ru-RU" b="1" dirty="0" err="1" smtClean="0"/>
              <a:t>щільністю</a:t>
            </a:r>
            <a:r>
              <a:rPr lang="ru-RU" b="1" dirty="0" smtClean="0"/>
              <a:t>  </a:t>
            </a:r>
            <a:r>
              <a:rPr lang="ru-RU" b="1" dirty="0" err="1" smtClean="0"/>
              <a:t>жуків</a:t>
            </a:r>
            <a:r>
              <a:rPr lang="ru-RU" b="1" dirty="0" smtClean="0"/>
              <a:t> 8— 10 </a:t>
            </a:r>
            <a:r>
              <a:rPr lang="ru-RU" b="1" dirty="0" err="1" smtClean="0"/>
              <a:t>особин</a:t>
            </a:r>
            <a:r>
              <a:rPr lang="ru-RU" b="1" dirty="0" smtClean="0"/>
              <a:t>/м2 (ЕПШ)</a:t>
            </a:r>
          </a:p>
          <a:p>
            <a:pPr marL="0" indent="0">
              <a:buNone/>
            </a:pPr>
            <a:r>
              <a:rPr lang="ru-RU" i="1" dirty="0" err="1"/>
              <a:t>Відбирають</a:t>
            </a:r>
            <a:r>
              <a:rPr lang="ru-RU" i="1" dirty="0"/>
              <a:t> 20 проб </a:t>
            </a:r>
            <a:r>
              <a:rPr lang="ru-RU" i="1" dirty="0" err="1" smtClean="0"/>
              <a:t>розміром</a:t>
            </a:r>
            <a:r>
              <a:rPr lang="ru-RU" i="1" dirty="0" smtClean="0"/>
              <a:t> 50^50 </a:t>
            </a:r>
            <a:r>
              <a:rPr lang="ru-RU" i="1" dirty="0"/>
              <a:t>см по 2-подібній </a:t>
            </a:r>
            <a:r>
              <a:rPr lang="ru-RU" i="1" dirty="0" err="1" smtClean="0"/>
              <a:t>лінії</a:t>
            </a:r>
            <a:r>
              <a:rPr lang="ru-RU" i="1" dirty="0" smtClean="0"/>
              <a:t>, </a:t>
            </a:r>
            <a:r>
              <a:rPr lang="ru-RU" i="1" dirty="0" err="1" smtClean="0"/>
              <a:t>відступивши</a:t>
            </a:r>
            <a:r>
              <a:rPr lang="ru-RU" i="1" dirty="0" smtClean="0"/>
              <a:t> </a:t>
            </a:r>
            <a:r>
              <a:rPr lang="ru-RU" i="1" dirty="0"/>
              <a:t>10 м </a:t>
            </a:r>
            <a:r>
              <a:rPr lang="ru-RU" i="1" dirty="0" err="1"/>
              <a:t>від</a:t>
            </a:r>
            <a:r>
              <a:rPr lang="ru-RU" i="1" dirty="0"/>
              <a:t> краю </a:t>
            </a:r>
            <a:r>
              <a:rPr lang="ru-RU" i="1" dirty="0" smtClean="0"/>
              <a:t>поля, </a:t>
            </a:r>
            <a:r>
              <a:rPr lang="ru-RU" i="1" dirty="0" err="1" smtClean="0"/>
              <a:t>частину</a:t>
            </a:r>
            <a:r>
              <a:rPr lang="ru-RU" i="1" dirty="0" smtClean="0"/>
              <a:t> </a:t>
            </a:r>
            <a:r>
              <a:rPr lang="ru-RU" i="1" dirty="0" err="1"/>
              <a:t>облікового</a:t>
            </a:r>
            <a:r>
              <a:rPr lang="ru-RU" i="1" dirty="0"/>
              <a:t> </a:t>
            </a:r>
            <a:r>
              <a:rPr lang="ru-RU" i="1" dirty="0" smtClean="0"/>
              <a:t>маршруту </a:t>
            </a:r>
            <a:r>
              <a:rPr lang="ru-RU" i="1" dirty="0" err="1" smtClean="0"/>
              <a:t>розташовують</a:t>
            </a:r>
            <a:r>
              <a:rPr lang="ru-RU" i="1" dirty="0" smtClean="0"/>
              <a:t> </a:t>
            </a:r>
            <a:r>
              <a:rPr lang="ru-RU" i="1" dirty="0" err="1"/>
              <a:t>уздовж</a:t>
            </a:r>
            <a:r>
              <a:rPr lang="ru-RU" i="1" dirty="0"/>
              <a:t> </a:t>
            </a:r>
            <a:r>
              <a:rPr lang="ru-RU" i="1" dirty="0" err="1" smtClean="0"/>
              <a:t>лісосмуги</a:t>
            </a:r>
            <a:r>
              <a:rPr lang="ru-RU" i="1" dirty="0" smtClean="0"/>
              <a:t>. За </a:t>
            </a:r>
            <a:r>
              <a:rPr lang="ru-RU" i="1" dirty="0" err="1"/>
              <a:t>низької</a:t>
            </a:r>
            <a:r>
              <a:rPr lang="ru-RU" i="1" dirty="0"/>
              <a:t> </a:t>
            </a:r>
            <a:r>
              <a:rPr lang="ru-RU" i="1" dirty="0" err="1"/>
              <a:t>чисельності</a:t>
            </a:r>
            <a:r>
              <a:rPr lang="ru-RU" i="1" dirty="0"/>
              <a:t> </a:t>
            </a:r>
            <a:r>
              <a:rPr lang="ru-RU" i="1" dirty="0" err="1" smtClean="0"/>
              <a:t>шкідника</a:t>
            </a:r>
            <a:r>
              <a:rPr lang="ru-RU" i="1" dirty="0" smtClean="0"/>
              <a:t>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</a:t>
            </a:r>
            <a:r>
              <a:rPr lang="ru-RU" i="1" dirty="0" err="1"/>
              <a:t>осередків</a:t>
            </a:r>
            <a:r>
              <a:rPr lang="ru-RU" i="1" dirty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косінням</a:t>
            </a:r>
            <a:r>
              <a:rPr lang="ru-RU" i="1" dirty="0" smtClean="0"/>
              <a:t> </a:t>
            </a:r>
            <a:r>
              <a:rPr lang="ru-RU" i="1" dirty="0"/>
              <a:t>сачком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90414273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472608"/>
          </a:xfrm>
        </p:spPr>
        <p:txBody>
          <a:bodyPr>
            <a:normAutofit/>
          </a:bodyPr>
          <a:lstStyle/>
          <a:p>
            <a:r>
              <a:rPr lang="ru-RU" dirty="0" err="1"/>
              <a:t>Середня</a:t>
            </a:r>
            <a:r>
              <a:rPr lang="ru-RU" dirty="0"/>
              <a:t> і </a:t>
            </a:r>
            <a:r>
              <a:rPr lang="ru-RU" dirty="0" smtClean="0"/>
              <a:t>максимальна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 (</a:t>
            </a:r>
            <a:r>
              <a:rPr lang="ru-RU" dirty="0" err="1" smtClean="0"/>
              <a:t>особин</a:t>
            </a:r>
            <a:r>
              <a:rPr lang="ru-RU" dirty="0" smtClean="0"/>
              <a:t>/м </a:t>
            </a:r>
            <a:r>
              <a:rPr lang="ru-RU" dirty="0"/>
              <a:t>),</a:t>
            </a:r>
          </a:p>
          <a:p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на </a:t>
            </a:r>
            <a:r>
              <a:rPr lang="ru-RU" dirty="0" smtClean="0"/>
              <a:t>культурах і </a:t>
            </a:r>
            <a:r>
              <a:rPr lang="ru-RU" dirty="0"/>
              <a:t>полях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обробці</a:t>
            </a:r>
            <a:r>
              <a:rPr lang="ru-RU" dirty="0" smtClean="0"/>
              <a:t>  </a:t>
            </a:r>
            <a:r>
              <a:rPr lang="ru-RU" dirty="0" err="1" smtClean="0"/>
              <a:t>інсектицидами</a:t>
            </a:r>
            <a:r>
              <a:rPr lang="ru-RU" dirty="0" smtClean="0"/>
              <a:t> (га)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щільності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7—8 </a:t>
            </a:r>
            <a:r>
              <a:rPr lang="ru-RU" dirty="0" err="1" smtClean="0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./м2 </a:t>
            </a:r>
            <a:r>
              <a:rPr lang="ru-RU" dirty="0" err="1">
                <a:solidFill>
                  <a:srgbClr val="FF0000"/>
                </a:solidFill>
              </a:rPr>
              <a:t>втрачається</a:t>
            </a:r>
            <a:r>
              <a:rPr lang="ru-RU" dirty="0">
                <a:solidFill>
                  <a:srgbClr val="FF0000"/>
                </a:solidFill>
              </a:rPr>
              <a:t> до </a:t>
            </a:r>
            <a:r>
              <a:rPr lang="ru-RU" dirty="0" smtClean="0">
                <a:solidFill>
                  <a:srgbClr val="FF0000"/>
                </a:solidFill>
              </a:rPr>
              <a:t>15% </a:t>
            </a:r>
            <a:r>
              <a:rPr lang="ru-RU" dirty="0" err="1" smtClean="0">
                <a:solidFill>
                  <a:srgbClr val="FF0000"/>
                </a:solidFill>
              </a:rPr>
              <a:t>листової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поверхні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Косіння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сачком </a:t>
            </a:r>
            <a:r>
              <a:rPr lang="ru-RU" dirty="0" err="1" smtClean="0">
                <a:solidFill>
                  <a:srgbClr val="FF0000"/>
                </a:solidFill>
              </a:rPr>
              <a:t>необхідне</a:t>
            </a:r>
            <a:r>
              <a:rPr lang="ru-RU" dirty="0" smtClean="0">
                <a:solidFill>
                  <a:srgbClr val="FF0000"/>
                </a:solidFill>
              </a:rPr>
              <a:t> для </a:t>
            </a:r>
            <a:r>
              <a:rPr lang="ru-RU" dirty="0" err="1">
                <a:solidFill>
                  <a:srgbClr val="FF0000"/>
                </a:solidFill>
              </a:rPr>
              <a:t>порівняльної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характеристики </a:t>
            </a:r>
            <a:r>
              <a:rPr lang="ru-RU" dirty="0" err="1" smtClean="0">
                <a:solidFill>
                  <a:srgbClr val="FF0000"/>
                </a:solidFill>
              </a:rPr>
              <a:t>чисельності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й </a:t>
            </a:r>
            <a:r>
              <a:rPr lang="ru-RU" dirty="0" err="1" smtClean="0">
                <a:solidFill>
                  <a:srgbClr val="FF0000"/>
                </a:solidFill>
              </a:rPr>
              <a:t>розподілу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полях</a:t>
            </a:r>
          </a:p>
        </p:txBody>
      </p:sp>
    </p:spTree>
    <p:extLst>
      <p:ext uri="{BB962C8B-B14F-4D97-AF65-F5344CB8AC3E}">
        <p14:creationId xmlns:p14="http://schemas.microsoft.com/office/powerpoint/2010/main" val="84226447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smtClean="0"/>
              <a:t>початку і </a:t>
            </a:r>
            <a:r>
              <a:rPr lang="ru-RU" b="1" dirty="0" err="1"/>
              <a:t>періоду</a:t>
            </a:r>
            <a:r>
              <a:rPr lang="ru-RU" b="1" dirty="0"/>
              <a:t> </a:t>
            </a:r>
            <a:r>
              <a:rPr lang="ru-RU" b="1" dirty="0" err="1" smtClean="0"/>
              <a:t>масового</a:t>
            </a:r>
            <a:r>
              <a:rPr lang="ru-RU" b="1" dirty="0" smtClean="0"/>
              <a:t> </a:t>
            </a:r>
            <a:r>
              <a:rPr lang="ru-RU" b="1" dirty="0" err="1" smtClean="0"/>
              <a:t>відкладання</a:t>
            </a:r>
            <a:r>
              <a:rPr lang="ru-RU" b="1" dirty="0" smtClean="0"/>
              <a:t> </a:t>
            </a:r>
            <a:r>
              <a:rPr lang="ru-RU" b="1" dirty="0" err="1"/>
              <a:t>яєць</a:t>
            </a:r>
            <a:r>
              <a:rPr lang="ru-RU" b="1" dirty="0"/>
              <a:t>,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кладок</a:t>
            </a:r>
            <a:r>
              <a:rPr lang="ru-RU" b="1" dirty="0"/>
              <a:t>, </a:t>
            </a:r>
            <a:r>
              <a:rPr lang="ru-RU" b="1" dirty="0" smtClean="0"/>
              <a:t>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відродження</a:t>
            </a:r>
            <a:r>
              <a:rPr lang="ru-RU" b="1" dirty="0" smtClean="0"/>
              <a:t> личинок.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жуками </a:t>
            </a:r>
            <a:r>
              <a:rPr lang="ru-RU" b="1" dirty="0"/>
              <a:t>та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ентомофагів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і </a:t>
            </a:r>
            <a:r>
              <a:rPr lang="ru-RU" i="1" dirty="0" err="1"/>
              <a:t>обліки</a:t>
            </a:r>
            <a:r>
              <a:rPr lang="ru-RU" i="1" dirty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 err="1" smtClean="0"/>
              <a:t>одночасно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/>
              <a:t>обліком</a:t>
            </a:r>
            <a:r>
              <a:rPr lang="ru-RU" i="1" dirty="0"/>
              <a:t> </a:t>
            </a:r>
            <a:r>
              <a:rPr lang="ru-RU" i="1" dirty="0" err="1" smtClean="0"/>
              <a:t>жуків</a:t>
            </a:r>
            <a:r>
              <a:rPr lang="ru-RU" i="1" dirty="0" smtClean="0"/>
              <a:t> за </a:t>
            </a:r>
            <a:r>
              <a:rPr lang="ru-RU" i="1" dirty="0"/>
              <a:t>такою ж методикою. </a:t>
            </a:r>
            <a:r>
              <a:rPr lang="ru-RU" i="1" dirty="0" err="1" smtClean="0"/>
              <a:t>Ушкодженість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 жуками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у </a:t>
            </a:r>
            <a:r>
              <a:rPr lang="ru-RU" i="1" dirty="0"/>
              <a:t>20 пробах по 10 </a:t>
            </a:r>
            <a:r>
              <a:rPr lang="ru-RU" i="1" dirty="0" err="1" smtClean="0"/>
              <a:t>рослин</a:t>
            </a:r>
            <a:r>
              <a:rPr lang="ru-RU" i="1" dirty="0" smtClean="0"/>
              <a:t> за </a:t>
            </a:r>
            <a:r>
              <a:rPr lang="ru-RU" i="1" dirty="0" err="1"/>
              <a:t>відповідною</a:t>
            </a:r>
            <a:r>
              <a:rPr lang="ru-RU" i="1" dirty="0"/>
              <a:t> шкалою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26254319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 шт</a:t>
            </a:r>
            <a:r>
              <a:rPr lang="ru-RU" dirty="0"/>
              <a:t>./м2, шт./</a:t>
            </a:r>
            <a:r>
              <a:rPr lang="ru-RU" dirty="0" err="1" smtClean="0"/>
              <a:t>рослину</a:t>
            </a:r>
            <a:r>
              <a:rPr lang="ru-RU" dirty="0" smtClean="0"/>
              <a:t>),</a:t>
            </a:r>
          </a:p>
          <a:p>
            <a:r>
              <a:rPr lang="ru-RU" dirty="0" smtClean="0"/>
              <a:t> </a:t>
            </a:r>
            <a:r>
              <a:rPr lang="ru-RU" dirty="0"/>
              <a:t>дата </a:t>
            </a:r>
            <a:r>
              <a:rPr lang="ru-RU" dirty="0" err="1" smtClean="0"/>
              <a:t>відродження</a:t>
            </a:r>
            <a:r>
              <a:rPr lang="ru-RU" dirty="0" smtClean="0"/>
              <a:t> личинок</a:t>
            </a:r>
            <a:r>
              <a:rPr lang="ru-RU" dirty="0"/>
              <a:t>.</a:t>
            </a:r>
          </a:p>
          <a:p>
            <a:r>
              <a:rPr lang="ru-RU" dirty="0"/>
              <a:t>Роль </a:t>
            </a:r>
            <a:r>
              <a:rPr lang="ru-RU" dirty="0" err="1"/>
              <a:t>ентомофагів</a:t>
            </a:r>
            <a:r>
              <a:rPr lang="ru-RU" dirty="0"/>
              <a:t>.</a:t>
            </a:r>
          </a:p>
          <a:p>
            <a:r>
              <a:rPr lang="ru-RU" dirty="0"/>
              <a:t>Прогноз </a:t>
            </a:r>
            <a:r>
              <a:rPr lang="ru-RU" dirty="0" err="1" smtClean="0"/>
              <a:t>чисельності</a:t>
            </a:r>
            <a:r>
              <a:rPr lang="ru-RU" dirty="0" smtClean="0"/>
              <a:t> та </a:t>
            </a:r>
            <a:r>
              <a:rPr lang="ru-RU" dirty="0" err="1" smtClean="0"/>
              <a:t>шкодочинності</a:t>
            </a:r>
            <a:r>
              <a:rPr lang="ru-RU" dirty="0" smtClean="0"/>
              <a:t> личинок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температури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+12</a:t>
            </a:r>
            <a:r>
              <a:rPr lang="ru-RU" dirty="0">
                <a:solidFill>
                  <a:srgbClr val="FF0000"/>
                </a:solidFill>
              </a:rPr>
              <a:t>— 17°С, </a:t>
            </a:r>
            <a:r>
              <a:rPr lang="ru-RU" dirty="0" err="1">
                <a:solidFill>
                  <a:srgbClr val="FF0000"/>
                </a:solidFill>
              </a:rPr>
              <a:t>вологості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60— 70</a:t>
            </a:r>
            <a:r>
              <a:rPr lang="ru-RU" dirty="0">
                <a:solidFill>
                  <a:srgbClr val="FF0000"/>
                </a:solidFill>
              </a:rPr>
              <a:t>%, ГТК 0,8—1,1 </a:t>
            </a:r>
            <a:r>
              <a:rPr lang="ru-RU" dirty="0" err="1" smtClean="0">
                <a:solidFill>
                  <a:srgbClr val="FF0000"/>
                </a:solidFill>
              </a:rPr>
              <a:t>підвищується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плодючість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самок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виживаність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. За </a:t>
            </a:r>
            <a:r>
              <a:rPr lang="ru-RU" dirty="0" err="1" smtClean="0">
                <a:solidFill>
                  <a:srgbClr val="FF0000"/>
                </a:solidFill>
              </a:rPr>
              <a:t>температури</a:t>
            </a:r>
            <a:r>
              <a:rPr lang="ru-RU" dirty="0" smtClean="0">
                <a:solidFill>
                  <a:srgbClr val="FF0000"/>
                </a:solidFill>
              </a:rPr>
              <a:t> до </a:t>
            </a:r>
            <a:r>
              <a:rPr lang="ru-RU" dirty="0">
                <a:solidFill>
                  <a:srgbClr val="FF0000"/>
                </a:solidFill>
              </a:rPr>
              <a:t>+12°С і ГТК </a:t>
            </a:r>
            <a:r>
              <a:rPr lang="ru-RU" dirty="0" smtClean="0">
                <a:solidFill>
                  <a:srgbClr val="FF0000"/>
                </a:solidFill>
              </a:rPr>
              <a:t>0,2—0,6 </a:t>
            </a:r>
            <a:r>
              <a:rPr lang="ru-RU" dirty="0" err="1">
                <a:solidFill>
                  <a:srgbClr val="FF0000"/>
                </a:solidFill>
              </a:rPr>
              <a:t>значна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частина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яєць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гине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68263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</a:t>
            </a:r>
            <a:r>
              <a:rPr lang="ru-RU" dirty="0" smtClean="0"/>
              <a:t>.- </a:t>
            </a:r>
            <a:r>
              <a:rPr lang="ru-RU" dirty="0" err="1" smtClean="0"/>
              <a:t>червень</a:t>
            </a:r>
            <a:r>
              <a:rPr lang="ru-RU" dirty="0" smtClean="0"/>
              <a:t> І—П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личинок,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з </a:t>
            </a:r>
            <a:r>
              <a:rPr lang="ru-RU" b="1" dirty="0" err="1" smtClean="0"/>
              <a:t>щільністю</a:t>
            </a:r>
            <a:r>
              <a:rPr lang="ru-RU" b="1" dirty="0" smtClean="0"/>
              <a:t> личинок 30—40 </a:t>
            </a:r>
            <a:r>
              <a:rPr lang="ru-RU" b="1" dirty="0" err="1" smtClean="0"/>
              <a:t>екз</a:t>
            </a:r>
            <a:r>
              <a:rPr lang="ru-RU" b="1" dirty="0" smtClean="0"/>
              <a:t>/м2</a:t>
            </a:r>
          </a:p>
          <a:p>
            <a:pPr marL="0" indent="0">
              <a:buNone/>
            </a:pPr>
            <a:r>
              <a:rPr lang="ru-RU" i="1" dirty="0" err="1" smtClean="0"/>
              <a:t>Оглядають</a:t>
            </a:r>
            <a:r>
              <a:rPr lang="ru-RU" i="1" dirty="0" smtClean="0"/>
              <a:t> у </a:t>
            </a:r>
            <a:r>
              <a:rPr lang="ru-RU" i="1" dirty="0"/>
              <a:t>20 </a:t>
            </a:r>
            <a:r>
              <a:rPr lang="ru-RU" i="1" dirty="0" err="1"/>
              <a:t>місцях</a:t>
            </a:r>
            <a:r>
              <a:rPr lang="ru-RU" i="1" dirty="0"/>
              <a:t> поля по 10 </a:t>
            </a:r>
            <a:r>
              <a:rPr lang="ru-RU" i="1" dirty="0" err="1" smtClean="0"/>
              <a:t>рослин</a:t>
            </a:r>
            <a:r>
              <a:rPr lang="ru-RU" i="1" dirty="0" smtClean="0"/>
              <a:t>. </a:t>
            </a:r>
            <a:r>
              <a:rPr lang="ru-RU" i="1" dirty="0" err="1" smtClean="0"/>
              <a:t>Основну</a:t>
            </a:r>
            <a:r>
              <a:rPr lang="ru-RU" i="1" dirty="0" smtClean="0"/>
              <a:t> </a:t>
            </a:r>
            <a:r>
              <a:rPr lang="ru-RU" i="1" dirty="0" err="1"/>
              <a:t>увагу</a:t>
            </a:r>
            <a:r>
              <a:rPr lang="ru-RU" i="1" dirty="0"/>
              <a:t> </a:t>
            </a:r>
            <a:r>
              <a:rPr lang="ru-RU" i="1" dirty="0" err="1"/>
              <a:t>приділяють</a:t>
            </a:r>
            <a:r>
              <a:rPr lang="ru-RU" i="1" dirty="0"/>
              <a:t> </a:t>
            </a:r>
            <a:r>
              <a:rPr lang="ru-RU" i="1" dirty="0" err="1" smtClean="0"/>
              <a:t>двом</a:t>
            </a:r>
            <a:r>
              <a:rPr lang="ru-RU" i="1" dirty="0" smtClean="0"/>
              <a:t> </a:t>
            </a:r>
            <a:r>
              <a:rPr lang="ru-RU" i="1" dirty="0" err="1" smtClean="0"/>
              <a:t>верхнім</a:t>
            </a:r>
            <a:r>
              <a:rPr lang="ru-RU" i="1" dirty="0" smtClean="0"/>
              <a:t> листкам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04808749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smtClean="0"/>
              <a:t>личинок (</a:t>
            </a:r>
            <a:r>
              <a:rPr lang="ru-RU" dirty="0" err="1" smtClean="0"/>
              <a:t>екз</a:t>
            </a:r>
            <a:r>
              <a:rPr lang="ru-RU" dirty="0"/>
              <a:t>./м2), </a:t>
            </a:r>
            <a:endParaRPr lang="ru-RU" dirty="0" smtClean="0"/>
          </a:p>
          <a:p>
            <a:r>
              <a:rPr lang="ru-RU" dirty="0" err="1" smtClean="0"/>
              <a:t>Розподіл</a:t>
            </a:r>
            <a:r>
              <a:rPr lang="ru-RU" dirty="0" smtClean="0"/>
              <a:t> на </a:t>
            </a:r>
            <a:r>
              <a:rPr lang="ru-RU" dirty="0"/>
              <a:t>полях, </a:t>
            </a:r>
            <a:endParaRPr lang="ru-RU" dirty="0" smtClean="0"/>
          </a:p>
          <a:p>
            <a:r>
              <a:rPr lang="ru-RU" dirty="0" err="1" smtClean="0"/>
              <a:t>площі</a:t>
            </a:r>
            <a:r>
              <a:rPr lang="ru-RU" dirty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err="1">
                <a:solidFill>
                  <a:srgbClr val="FF0000"/>
                </a:solidFill>
              </a:rPr>
              <a:t>залежності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характеру </a:t>
            </a:r>
            <a:r>
              <a:rPr lang="ru-RU" dirty="0" err="1" smtClean="0">
                <a:solidFill>
                  <a:srgbClr val="FF0000"/>
                </a:solidFill>
              </a:rPr>
              <a:t>заселення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полів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суцільні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крайові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обробки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посівів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6645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Червень ІІ—ІІІ </a:t>
            </a:r>
            <a:r>
              <a:rPr lang="ru-RU" dirty="0"/>
              <a:t>дек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личинками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ентомофагів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проведених</a:t>
            </a:r>
            <a:r>
              <a:rPr lang="ru-RU" b="1" dirty="0" smtClean="0"/>
              <a:t> </a:t>
            </a:r>
            <a:r>
              <a:rPr lang="ru-RU" b="1" dirty="0" err="1" smtClean="0"/>
              <a:t>обробок</a:t>
            </a:r>
            <a:r>
              <a:rPr lang="ru-RU" b="1" dirty="0" smtClean="0"/>
              <a:t>  </a:t>
            </a:r>
            <a:r>
              <a:rPr lang="ru-RU" b="1" dirty="0" err="1" smtClean="0"/>
              <a:t>інсектицидами</a:t>
            </a:r>
            <a:r>
              <a:rPr lang="ru-RU" b="1" dirty="0" smtClean="0"/>
              <a:t>.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строку початку </a:t>
            </a:r>
            <a:r>
              <a:rPr lang="ru-RU" b="1" dirty="0" err="1" smtClean="0"/>
              <a:t>заляльковування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i="1" dirty="0"/>
              <a:t>У 20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err="1"/>
              <a:t>оглядають</a:t>
            </a:r>
            <a:r>
              <a:rPr lang="ru-RU" i="1" dirty="0"/>
              <a:t> по </a:t>
            </a:r>
            <a:r>
              <a:rPr lang="ru-RU" i="1" dirty="0" smtClean="0"/>
              <a:t>10 </a:t>
            </a:r>
            <a:r>
              <a:rPr lang="ru-RU" i="1" dirty="0" err="1" smtClean="0"/>
              <a:t>рослин</a:t>
            </a:r>
            <a:r>
              <a:rPr lang="ru-RU" i="1" dirty="0"/>
              <a:t>.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</a:t>
            </a:r>
            <a:r>
              <a:rPr lang="ru-RU" i="1" dirty="0" err="1" smtClean="0"/>
              <a:t>оцінюють</a:t>
            </a:r>
            <a:r>
              <a:rPr lang="ru-RU" i="1" dirty="0" smtClean="0"/>
              <a:t> </a:t>
            </a:r>
            <a:r>
              <a:rPr lang="ru-RU" i="1" dirty="0"/>
              <a:t>за шкалою: </a:t>
            </a:r>
            <a:endParaRPr lang="ru-RU" i="1" dirty="0" smtClean="0"/>
          </a:p>
          <a:p>
            <a:r>
              <a:rPr lang="ru-RU" b="1" i="1" dirty="0" smtClean="0"/>
              <a:t>1 </a:t>
            </a:r>
            <a:r>
              <a:rPr lang="ru-RU" i="1" dirty="0"/>
              <a:t>бал </a:t>
            </a:r>
            <a:r>
              <a:rPr lang="ru-RU" i="1" dirty="0" smtClean="0"/>
              <a:t>— </a:t>
            </a:r>
            <a:r>
              <a:rPr lang="ru-RU" i="1" dirty="0" err="1" smtClean="0"/>
              <a:t>поодинокі</a:t>
            </a:r>
            <a:r>
              <a:rPr lang="ru-RU" i="1" dirty="0" smtClean="0"/>
              <a:t> </a:t>
            </a:r>
            <a:r>
              <a:rPr lang="ru-RU" i="1" dirty="0" err="1"/>
              <a:t>вигризи</a:t>
            </a:r>
            <a:r>
              <a:rPr lang="ru-RU" i="1" dirty="0"/>
              <a:t>; </a:t>
            </a:r>
            <a:endParaRPr lang="ru-RU" i="1" dirty="0" smtClean="0"/>
          </a:p>
          <a:p>
            <a:r>
              <a:rPr lang="ru-RU" i="1" dirty="0" smtClean="0"/>
              <a:t>2 </a:t>
            </a:r>
            <a:r>
              <a:rPr lang="ru-RU" i="1" dirty="0"/>
              <a:t>— </a:t>
            </a:r>
            <a:r>
              <a:rPr lang="ru-RU" i="1" dirty="0" err="1" smtClean="0"/>
              <a:t>невеликі</a:t>
            </a:r>
            <a:r>
              <a:rPr lang="ru-RU" i="1" dirty="0" smtClean="0"/>
              <a:t> </a:t>
            </a:r>
            <a:r>
              <a:rPr lang="ru-RU" i="1" dirty="0" err="1" smtClean="0"/>
              <a:t>вузькі</a:t>
            </a:r>
            <a:r>
              <a:rPr lang="ru-RU" i="1" dirty="0" smtClean="0"/>
              <a:t> </a:t>
            </a:r>
            <a:r>
              <a:rPr lang="ru-RU" i="1" dirty="0" err="1"/>
              <a:t>вигризи</a:t>
            </a:r>
            <a:r>
              <a:rPr lang="ru-RU" i="1" dirty="0"/>
              <a:t> на 1—2 </a:t>
            </a:r>
            <a:r>
              <a:rPr lang="ru-RU" i="1" dirty="0" smtClean="0"/>
              <a:t>листках, на </a:t>
            </a:r>
            <a:r>
              <a:rPr lang="ru-RU" i="1" dirty="0" err="1"/>
              <a:t>стеблі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 </a:t>
            </a:r>
            <a:r>
              <a:rPr lang="ru-RU" i="1" dirty="0"/>
              <a:t>3 — те ж на </a:t>
            </a:r>
            <a:r>
              <a:rPr lang="ru-RU" i="1" dirty="0" err="1" smtClean="0"/>
              <a:t>більшості</a:t>
            </a:r>
            <a:r>
              <a:rPr lang="ru-RU" i="1" dirty="0" smtClean="0"/>
              <a:t> </a:t>
            </a:r>
            <a:r>
              <a:rPr lang="ru-RU" i="1" dirty="0" err="1" smtClean="0"/>
              <a:t>листків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 </a:t>
            </a:r>
            <a:r>
              <a:rPr lang="ru-RU" i="1" dirty="0"/>
              <a:t>4 — </a:t>
            </a:r>
            <a:r>
              <a:rPr lang="ru-RU" i="1" dirty="0" err="1"/>
              <a:t>широкі</a:t>
            </a:r>
            <a:r>
              <a:rPr lang="ru-RU" i="1" dirty="0"/>
              <a:t> </a:t>
            </a:r>
            <a:r>
              <a:rPr lang="ru-RU" i="1" dirty="0" err="1" smtClean="0"/>
              <a:t>вигризи</a:t>
            </a:r>
            <a:r>
              <a:rPr lang="ru-RU" i="1" dirty="0" smtClean="0"/>
              <a:t> на </a:t>
            </a:r>
            <a:r>
              <a:rPr lang="ru-RU" i="1" dirty="0"/>
              <a:t>1—2 </a:t>
            </a:r>
            <a:r>
              <a:rPr lang="ru-RU" i="1" dirty="0" err="1"/>
              <a:t>стеблах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 </a:t>
            </a:r>
            <a:r>
              <a:rPr lang="ru-RU" i="1" dirty="0"/>
              <a:t>5 — те </a:t>
            </a:r>
            <a:r>
              <a:rPr lang="ru-RU" i="1" dirty="0" smtClean="0"/>
              <a:t>ж </a:t>
            </a:r>
            <a:r>
              <a:rPr lang="ru-RU" i="1" dirty="0" err="1" smtClean="0"/>
              <a:t>майже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всіх</a:t>
            </a:r>
            <a:r>
              <a:rPr lang="ru-RU" i="1" dirty="0"/>
              <a:t> листках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3736485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Кількість</a:t>
            </a:r>
            <a:r>
              <a:rPr lang="ru-RU" dirty="0"/>
              <a:t> (%) </a:t>
            </a:r>
            <a:r>
              <a:rPr lang="ru-RU" dirty="0" smtClean="0"/>
              <a:t>та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заселеність</a:t>
            </a:r>
            <a:r>
              <a:rPr lang="ru-RU" dirty="0" smtClean="0"/>
              <a:t> паразитами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/>
              <a:t>стадій</a:t>
            </a:r>
            <a:r>
              <a:rPr lang="ru-RU" dirty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(%),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біологічна</a:t>
            </a:r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хімобробок</a:t>
            </a:r>
            <a:r>
              <a:rPr lang="ru-RU" dirty="0" smtClean="0"/>
              <a:t> </a:t>
            </a:r>
            <a:r>
              <a:rPr lang="ru-RU" dirty="0"/>
              <a:t>(%). </a:t>
            </a:r>
            <a:endParaRPr lang="ru-RU" dirty="0" smtClean="0"/>
          </a:p>
          <a:p>
            <a:r>
              <a:rPr lang="ru-RU" dirty="0" smtClean="0"/>
              <a:t>Дата початку </a:t>
            </a:r>
            <a:r>
              <a:rPr lang="ru-RU" dirty="0" err="1" smtClean="0"/>
              <a:t>заляльковування</a:t>
            </a:r>
            <a:r>
              <a:rPr lang="ru-RU" dirty="0" smtClean="0"/>
              <a:t> личинок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ГТК </a:t>
            </a:r>
            <a:r>
              <a:rPr lang="ru-RU" dirty="0" err="1">
                <a:solidFill>
                  <a:srgbClr val="FF0000"/>
                </a:solidFill>
              </a:rPr>
              <a:t>періоду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лялькування</a:t>
            </a:r>
            <a:r>
              <a:rPr lang="ru-RU" dirty="0" smtClean="0">
                <a:solidFill>
                  <a:srgbClr val="FF0000"/>
                </a:solidFill>
              </a:rPr>
              <a:t> 0,8—1,1 </a:t>
            </a:r>
            <a:r>
              <a:rPr lang="ru-RU" dirty="0" err="1">
                <a:solidFill>
                  <a:srgbClr val="FF0000"/>
                </a:solidFill>
              </a:rPr>
              <a:t>сприяє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плодючості</a:t>
            </a:r>
            <a:r>
              <a:rPr lang="ru-RU" dirty="0" smtClean="0">
                <a:solidFill>
                  <a:srgbClr val="FF0000"/>
                </a:solidFill>
              </a:rPr>
              <a:t> самок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життєздатності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. За </a:t>
            </a:r>
            <a:r>
              <a:rPr lang="ru-RU" dirty="0">
                <a:solidFill>
                  <a:srgbClr val="FF0000"/>
                </a:solidFill>
              </a:rPr>
              <a:t>ГТК 0,5—0,7 </a:t>
            </a:r>
            <a:r>
              <a:rPr lang="ru-RU" dirty="0" smtClean="0">
                <a:solidFill>
                  <a:srgbClr val="FF0000"/>
                </a:solidFill>
              </a:rPr>
              <a:t>—</a:t>
            </a:r>
            <a:r>
              <a:rPr lang="ru-RU" dirty="0" err="1" smtClean="0">
                <a:solidFill>
                  <a:srgbClr val="FF0000"/>
                </a:solidFill>
              </a:rPr>
              <a:t>умови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несприятливі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для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>
                <a:solidFill>
                  <a:srgbClr val="FF0000"/>
                </a:solidFill>
              </a:rPr>
              <a:t>, 0,2—0,4 — </a:t>
            </a:r>
            <a:r>
              <a:rPr lang="ru-RU" dirty="0" err="1" smtClean="0">
                <a:solidFill>
                  <a:srgbClr val="FF0000"/>
                </a:solidFill>
              </a:rPr>
              <a:t>екстремальні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умови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46730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Липень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smtClean="0"/>
              <a:t>строку </a:t>
            </a:r>
            <a:r>
              <a:rPr lang="ru-RU" b="1" dirty="0" err="1" smtClean="0"/>
              <a:t>живлення</a:t>
            </a:r>
            <a:r>
              <a:rPr lang="ru-RU" b="1" dirty="0" smtClean="0"/>
              <a:t> </a:t>
            </a:r>
            <a:r>
              <a:rPr lang="ru-RU" b="1" dirty="0" err="1" smtClean="0"/>
              <a:t>молодих</a:t>
            </a:r>
            <a:r>
              <a:rPr lang="ru-RU" b="1" dirty="0" smtClean="0"/>
              <a:t> </a:t>
            </a:r>
            <a:r>
              <a:rPr lang="ru-RU" b="1" dirty="0" err="1" smtClean="0"/>
              <a:t>жуків</a:t>
            </a:r>
            <a:r>
              <a:rPr lang="ru-RU" b="1" dirty="0"/>
              <a:t>,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на </a:t>
            </a:r>
            <a:r>
              <a:rPr lang="ru-RU" b="1" dirty="0" err="1"/>
              <a:t>посівах</a:t>
            </a:r>
            <a:r>
              <a:rPr lang="ru-RU" b="1" dirty="0"/>
              <a:t> </a:t>
            </a:r>
            <a:r>
              <a:rPr lang="ru-RU" b="1" dirty="0" err="1" smtClean="0"/>
              <a:t>пізньостиглих</a:t>
            </a:r>
            <a:r>
              <a:rPr lang="ru-RU" b="1" dirty="0" smtClean="0"/>
              <a:t> </a:t>
            </a:r>
            <a:r>
              <a:rPr lang="ru-RU" b="1" dirty="0" err="1" smtClean="0"/>
              <a:t>ярих</a:t>
            </a:r>
            <a:r>
              <a:rPr lang="ru-RU" b="1" dirty="0" smtClean="0"/>
              <a:t> </a:t>
            </a:r>
            <a:r>
              <a:rPr lang="ru-RU" b="1" dirty="0" err="1"/>
              <a:t>зернових</a:t>
            </a:r>
            <a:r>
              <a:rPr lang="ru-RU" b="1" dirty="0"/>
              <a:t> </a:t>
            </a:r>
            <a:r>
              <a:rPr lang="ru-RU" b="1" dirty="0" smtClean="0"/>
              <a:t>і </a:t>
            </a:r>
            <a:r>
              <a:rPr lang="ru-RU" b="1" dirty="0" err="1" smtClean="0"/>
              <a:t>кукурудзи</a:t>
            </a:r>
            <a:r>
              <a:rPr lang="ru-RU" b="1" dirty="0"/>
              <a:t>, </a:t>
            </a:r>
            <a:r>
              <a:rPr lang="ru-RU" b="1" dirty="0" err="1" smtClean="0"/>
              <a:t>життєздатності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</a:t>
            </a:r>
            <a:r>
              <a:rPr lang="ru-RU" b="1" dirty="0"/>
              <a:t>. </a:t>
            </a:r>
            <a:r>
              <a:rPr lang="ru-RU" b="1" dirty="0" err="1" smtClean="0"/>
              <a:t>Збір</a:t>
            </a:r>
            <a:r>
              <a:rPr lang="ru-RU" b="1" dirty="0" smtClean="0"/>
              <a:t> </a:t>
            </a:r>
            <a:r>
              <a:rPr lang="ru-RU" b="1" dirty="0" err="1" smtClean="0"/>
              <a:t>жуків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подальших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досліджень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і </a:t>
            </a:r>
            <a:r>
              <a:rPr lang="ru-RU" i="1" dirty="0" err="1"/>
              <a:t>обліки</a:t>
            </a:r>
            <a:r>
              <a:rPr lang="ru-RU" i="1" dirty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за </a:t>
            </a:r>
            <a:r>
              <a:rPr lang="ru-RU" i="1" dirty="0" err="1"/>
              <a:t>вищевикладеними</a:t>
            </a:r>
            <a:r>
              <a:rPr lang="ru-RU" i="1" dirty="0"/>
              <a:t> </a:t>
            </a:r>
            <a:r>
              <a:rPr lang="ru-RU" i="1" dirty="0" smtClean="0"/>
              <a:t>методиками. </a:t>
            </a:r>
            <a:r>
              <a:rPr lang="ru-RU" i="1" dirty="0" err="1" smtClean="0"/>
              <a:t>Визначення</a:t>
            </a:r>
            <a:r>
              <a:rPr lang="ru-RU" i="1" dirty="0" smtClean="0"/>
              <a:t> </a:t>
            </a:r>
            <a:r>
              <a:rPr lang="ru-RU" i="1" dirty="0" err="1"/>
              <a:t>маси</a:t>
            </a:r>
            <a:r>
              <a:rPr lang="ru-RU" i="1" dirty="0"/>
              <a:t> </a:t>
            </a:r>
            <a:r>
              <a:rPr lang="ru-RU" i="1" dirty="0" smtClean="0"/>
              <a:t>не </a:t>
            </a:r>
            <a:r>
              <a:rPr lang="ru-RU" i="1" dirty="0" err="1" smtClean="0"/>
              <a:t>менше</a:t>
            </a:r>
            <a:r>
              <a:rPr lang="ru-RU" i="1" dirty="0" smtClean="0"/>
              <a:t> </a:t>
            </a:r>
            <a:r>
              <a:rPr lang="ru-RU" i="1" dirty="0"/>
              <a:t>100 </a:t>
            </a:r>
            <a:r>
              <a:rPr lang="ru-RU" i="1" dirty="0" err="1"/>
              <a:t>жуків</a:t>
            </a:r>
            <a:r>
              <a:rPr lang="ru-RU" i="1" dirty="0"/>
              <a:t>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 smtClean="0"/>
              <a:t>закінчення</a:t>
            </a:r>
            <a:r>
              <a:rPr lang="ru-RU" i="1" dirty="0" smtClean="0"/>
              <a:t> </a:t>
            </a:r>
            <a:r>
              <a:rPr lang="ru-RU" i="1" dirty="0" err="1" smtClean="0"/>
              <a:t>живлення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99147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smtClean="0"/>
              <a:t> </a:t>
            </a:r>
            <a:r>
              <a:rPr lang="en-US" smtClean="0"/>
              <a:t>II—III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Встановлення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строків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переселення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клопів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>
                <a:solidFill>
                  <a:srgbClr val="FF0000"/>
                </a:solidFill>
              </a:rPr>
              <a:t>поля </a:t>
            </a:r>
            <a:r>
              <a:rPr lang="ru-RU" b="1" dirty="0" err="1" smtClean="0">
                <a:solidFill>
                  <a:srgbClr val="FF0000"/>
                </a:solidFill>
              </a:rPr>
              <a:t>озимих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зернових</a:t>
            </a:r>
            <a:r>
              <a:rPr lang="ru-RU" b="1" dirty="0" smtClean="0">
                <a:solidFill>
                  <a:srgbClr val="FF0000"/>
                </a:solidFill>
              </a:rPr>
              <a:t> культур</a:t>
            </a:r>
          </a:p>
          <a:p>
            <a:pPr marL="0" indent="0">
              <a:buNone/>
            </a:pPr>
            <a:r>
              <a:rPr lang="ru-RU" dirty="0" err="1"/>
              <a:t>Спостереження</a:t>
            </a:r>
            <a:r>
              <a:rPr lang="ru-RU" dirty="0"/>
              <a:t> в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 smtClean="0"/>
              <a:t>зимівлі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</a:t>
            </a:r>
            <a:r>
              <a:rPr lang="ru-RU" dirty="0"/>
              <a:t>та на полях </a:t>
            </a:r>
            <a:r>
              <a:rPr lang="ru-RU" dirty="0" err="1" smtClean="0"/>
              <a:t>озимини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межують</a:t>
            </a:r>
            <a:r>
              <a:rPr lang="ru-RU" dirty="0"/>
              <a:t> з ними.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 smtClean="0"/>
              <a:t>Спостереження</a:t>
            </a:r>
            <a:r>
              <a:rPr lang="ru-RU" i="1" dirty="0" smtClean="0"/>
              <a:t> </a:t>
            </a:r>
            <a:r>
              <a:rPr lang="ru-RU" i="1" dirty="0" err="1" smtClean="0"/>
              <a:t>починають</a:t>
            </a:r>
            <a:r>
              <a:rPr lang="ru-RU" i="1" dirty="0" smtClean="0"/>
              <a:t> </a:t>
            </a:r>
            <a:r>
              <a:rPr lang="ru-RU" i="1" dirty="0"/>
              <a:t>при </a:t>
            </a:r>
            <a:r>
              <a:rPr lang="ru-RU" i="1" dirty="0" err="1" smtClean="0"/>
              <a:t>настанні</a:t>
            </a:r>
            <a:r>
              <a:rPr lang="ru-RU" i="1" dirty="0" smtClean="0"/>
              <a:t> </a:t>
            </a:r>
            <a:r>
              <a:rPr lang="ru-RU" i="1" dirty="0" err="1" smtClean="0"/>
              <a:t>середньодобових</a:t>
            </a:r>
            <a:r>
              <a:rPr lang="ru-RU" i="1" dirty="0" smtClean="0"/>
              <a:t> температур +12</a:t>
            </a:r>
            <a:r>
              <a:rPr lang="ru-RU" i="1" dirty="0"/>
              <a:t>—+13°С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857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/>
              <a:t>виходу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живлення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,</a:t>
            </a:r>
          </a:p>
          <a:p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smtClean="0"/>
              <a:t>жука (мг)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Щільність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r>
              <a:rPr lang="ru-RU" dirty="0">
                <a:solidFill>
                  <a:srgbClr val="FF0000"/>
                </a:solidFill>
              </a:rPr>
              <a:t> &gt;6 </a:t>
            </a:r>
            <a:r>
              <a:rPr lang="ru-RU" dirty="0" err="1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</a:t>
            </a:r>
            <a:r>
              <a:rPr lang="ru-RU" dirty="0" smtClean="0">
                <a:solidFill>
                  <a:srgbClr val="FF0000"/>
                </a:solidFill>
              </a:rPr>
              <a:t>м2 та </a:t>
            </a:r>
            <a:r>
              <a:rPr lang="ru-RU" dirty="0" err="1">
                <a:solidFill>
                  <a:srgbClr val="FF0000"/>
                </a:solidFill>
              </a:rPr>
              <a:t>середня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маса</a:t>
            </a:r>
            <a:r>
              <a:rPr lang="ru-RU" dirty="0">
                <a:solidFill>
                  <a:srgbClr val="FF0000"/>
                </a:solidFill>
              </a:rPr>
              <a:t> жука &gt;7 </a:t>
            </a:r>
            <a:r>
              <a:rPr lang="ru-RU" dirty="0" smtClean="0">
                <a:solidFill>
                  <a:srgbClr val="FF0000"/>
                </a:solidFill>
              </a:rPr>
              <a:t>мг </a:t>
            </a:r>
            <a:r>
              <a:rPr lang="ru-RU" dirty="0" err="1" smtClean="0">
                <a:solidFill>
                  <a:srgbClr val="FF0000"/>
                </a:solidFill>
              </a:rPr>
              <a:t>свідчать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про </a:t>
            </a:r>
            <a:r>
              <a:rPr lang="ru-RU" dirty="0" err="1" smtClean="0">
                <a:solidFill>
                  <a:srgbClr val="FF0000"/>
                </a:solidFill>
              </a:rPr>
              <a:t>підвищену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небезпечність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п’явиць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наступному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році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124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Стеблові</a:t>
            </a:r>
            <a:r>
              <a:rPr lang="ru-RU" b="1" dirty="0"/>
              <a:t> </a:t>
            </a:r>
            <a:r>
              <a:rPr lang="ru-RU" b="1" dirty="0" err="1"/>
              <a:t>хлібні</a:t>
            </a:r>
            <a:r>
              <a:rPr lang="ru-RU" b="1" dirty="0"/>
              <a:t> пильщики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3456384" cy="347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433294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58441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червень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 smtClean="0"/>
              <a:t>колосіння</a:t>
            </a:r>
            <a:r>
              <a:rPr lang="ru-RU" dirty="0" smtClean="0"/>
              <a:t> </a:t>
            </a:r>
            <a:r>
              <a:rPr lang="ru-RU" dirty="0" err="1" smtClean="0"/>
              <a:t>пшениці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початку і </a:t>
            </a:r>
            <a:r>
              <a:rPr lang="ru-RU" dirty="0" err="1"/>
              <a:t>динаміки</a:t>
            </a:r>
            <a:r>
              <a:rPr lang="ru-RU" dirty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імаго</a:t>
            </a:r>
            <a:r>
              <a:rPr lang="ru-RU" dirty="0"/>
              <a:t>, </a:t>
            </a:r>
            <a:r>
              <a:rPr lang="ru-RU" dirty="0" err="1" smtClean="0"/>
              <a:t>чисельності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площ</a:t>
            </a:r>
            <a:r>
              <a:rPr lang="ru-RU" dirty="0"/>
              <a:t>, де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пильщиків</a:t>
            </a:r>
            <a:r>
              <a:rPr lang="ru-RU" dirty="0" smtClean="0"/>
              <a:t> </a:t>
            </a:r>
            <a:r>
              <a:rPr lang="ru-RU" dirty="0" err="1" smtClean="0"/>
              <a:t>перевищує</a:t>
            </a:r>
            <a:r>
              <a:rPr lang="ru-RU" dirty="0" smtClean="0"/>
              <a:t> ЕПШ </a:t>
            </a:r>
            <a:r>
              <a:rPr lang="ru-RU" dirty="0"/>
              <a:t>(4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/>
              <a:t>40—50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100 </a:t>
            </a:r>
            <a:r>
              <a:rPr lang="ru-RU" dirty="0" err="1" smtClean="0"/>
              <a:t>помахів</a:t>
            </a:r>
            <a:r>
              <a:rPr lang="ru-RU" dirty="0" smtClean="0"/>
              <a:t> </a:t>
            </a:r>
            <a:r>
              <a:rPr lang="ru-RU" dirty="0"/>
              <a:t>сачком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i="1" dirty="0"/>
              <a:t>На полях до 500 га </a:t>
            </a:r>
            <a:r>
              <a:rPr lang="ru-RU" i="1" dirty="0" err="1"/>
              <a:t>відбирають</a:t>
            </a:r>
            <a:r>
              <a:rPr lang="ru-RU" i="1" dirty="0"/>
              <a:t> </a:t>
            </a:r>
            <a:r>
              <a:rPr lang="ru-RU" i="1" dirty="0" smtClean="0"/>
              <a:t>4 </a:t>
            </a: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/>
              <a:t>по 100 </a:t>
            </a:r>
            <a:r>
              <a:rPr lang="ru-RU" i="1" dirty="0" err="1"/>
              <a:t>помахів</a:t>
            </a:r>
            <a:r>
              <a:rPr lang="ru-RU" i="1" dirty="0"/>
              <a:t> сачком (</a:t>
            </a:r>
            <a:r>
              <a:rPr lang="ru-RU" i="1" dirty="0" smtClean="0"/>
              <a:t>5 раз </a:t>
            </a:r>
            <a:r>
              <a:rPr lang="ru-RU" i="1" dirty="0"/>
              <a:t>по 20 </a:t>
            </a:r>
            <a:r>
              <a:rPr lang="ru-RU" i="1" dirty="0" err="1"/>
              <a:t>або</a:t>
            </a:r>
            <a:r>
              <a:rPr lang="ru-RU" i="1" dirty="0"/>
              <a:t> 10 раз по 10 </a:t>
            </a:r>
            <a:r>
              <a:rPr lang="ru-RU" i="1" dirty="0" err="1"/>
              <a:t>помахів</a:t>
            </a:r>
            <a:r>
              <a:rPr lang="ru-RU" i="1" dirty="0" smtClean="0"/>
              <a:t>). Першу </a:t>
            </a:r>
            <a:r>
              <a:rPr lang="ru-RU" i="1" dirty="0"/>
              <a:t>пробу </a:t>
            </a:r>
            <a:r>
              <a:rPr lang="ru-RU" i="1" dirty="0" err="1"/>
              <a:t>беруть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відстані</a:t>
            </a:r>
            <a:r>
              <a:rPr lang="ru-RU" i="1" dirty="0" smtClean="0"/>
              <a:t> </a:t>
            </a:r>
            <a:r>
              <a:rPr lang="ru-RU" i="1" dirty="0"/>
              <a:t>8—10 м </a:t>
            </a:r>
            <a:r>
              <a:rPr lang="ru-RU" i="1" dirty="0" err="1"/>
              <a:t>від</a:t>
            </a:r>
            <a:r>
              <a:rPr lang="ru-RU" i="1" dirty="0"/>
              <a:t> краю поля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3688398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/>
              <a:t>льоту</a:t>
            </a:r>
            <a:r>
              <a:rPr lang="ru-RU" dirty="0"/>
              <a:t>, </a:t>
            </a: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полів</a:t>
            </a:r>
            <a:r>
              <a:rPr lang="ru-RU" dirty="0" smtClean="0"/>
              <a:t> </a:t>
            </a:r>
            <a:r>
              <a:rPr lang="ru-RU" dirty="0"/>
              <a:t>(%),</a:t>
            </a:r>
          </a:p>
          <a:p>
            <a:r>
              <a:rPr lang="ru-RU" dirty="0" err="1"/>
              <a:t>щільність</a:t>
            </a:r>
            <a:r>
              <a:rPr lang="ru-RU" dirty="0"/>
              <a:t> (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/>
              <a:t>на 100 </a:t>
            </a:r>
            <a:r>
              <a:rPr lang="ru-RU" dirty="0" err="1" smtClean="0"/>
              <a:t>помахів</a:t>
            </a:r>
            <a:r>
              <a:rPr lang="ru-RU" dirty="0" smtClean="0"/>
              <a:t> сачком</a:t>
            </a:r>
            <a:r>
              <a:rPr lang="ru-RU" dirty="0"/>
              <a:t>), </a:t>
            </a:r>
            <a:endParaRPr lang="ru-RU" dirty="0" smtClean="0"/>
          </a:p>
          <a:p>
            <a:r>
              <a:rPr lang="ru-RU" dirty="0" err="1" smtClean="0"/>
              <a:t>розподіл</a:t>
            </a:r>
            <a:r>
              <a:rPr lang="ru-RU" dirty="0" smtClean="0"/>
              <a:t> у </a:t>
            </a:r>
            <a:r>
              <a:rPr lang="ru-RU" dirty="0"/>
              <a:t>полях,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потребують</a:t>
            </a:r>
            <a:r>
              <a:rPr lang="ru-RU" dirty="0" smtClean="0"/>
              <a:t> </a:t>
            </a:r>
            <a:r>
              <a:rPr lang="ru-RU" dirty="0" err="1" smtClean="0"/>
              <a:t>хімічних</a:t>
            </a:r>
            <a:r>
              <a:rPr lang="ru-RU" dirty="0" smtClean="0"/>
              <a:t> </a:t>
            </a:r>
            <a:r>
              <a:rPr lang="ru-RU" dirty="0" err="1" smtClean="0"/>
              <a:t>обробок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Обліки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проводять</a:t>
            </a:r>
            <a:r>
              <a:rPr lang="ru-RU" dirty="0">
                <a:solidFill>
                  <a:srgbClr val="FF0000"/>
                </a:solidFill>
              </a:rPr>
              <a:t> о 12— </a:t>
            </a:r>
            <a:r>
              <a:rPr lang="ru-RU" dirty="0" smtClean="0">
                <a:solidFill>
                  <a:srgbClr val="FF0000"/>
                </a:solidFill>
              </a:rPr>
              <a:t>15 год</a:t>
            </a:r>
            <a:r>
              <a:rPr lang="ru-RU" dirty="0">
                <a:solidFill>
                  <a:srgbClr val="FF0000"/>
                </a:solidFill>
              </a:rPr>
              <a:t>. 2—3 рази за декаду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9895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Червень </a:t>
            </a:r>
            <a:r>
              <a:rPr lang="en-US" dirty="0" smtClean="0"/>
              <a:t>II</a:t>
            </a:r>
            <a:r>
              <a:rPr lang="en-US" dirty="0"/>
              <a:t>— 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/>
              <a:t>молочна</a:t>
            </a:r>
            <a:r>
              <a:rPr lang="ru-RU" dirty="0"/>
              <a:t> </a:t>
            </a:r>
            <a:r>
              <a:rPr lang="ru-RU" dirty="0" smtClean="0"/>
              <a:t>— молочно- </a:t>
            </a:r>
            <a:r>
              <a:rPr lang="ru-RU" dirty="0" err="1" smtClean="0"/>
              <a:t>воскова</a:t>
            </a:r>
            <a:r>
              <a:rPr lang="ru-RU" dirty="0" smtClean="0"/>
              <a:t> </a:t>
            </a:r>
            <a:r>
              <a:rPr lang="ru-RU" dirty="0" err="1" smtClean="0"/>
              <a:t>стиглість</a:t>
            </a:r>
            <a:r>
              <a:rPr lang="ru-RU" dirty="0" smtClean="0"/>
              <a:t> зерна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ушкодженості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smtClean="0"/>
              <a:t>на полях</a:t>
            </a:r>
            <a:r>
              <a:rPr lang="ru-RU" dirty="0"/>
              <a:t>, де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 smtClean="0"/>
              <a:t>виявлений</a:t>
            </a:r>
            <a:r>
              <a:rPr lang="ru-RU" dirty="0" smtClean="0"/>
              <a:t> </a:t>
            </a:r>
            <a:r>
              <a:rPr lang="ru-RU" dirty="0" err="1" smtClean="0"/>
              <a:t>шкідник</a:t>
            </a:r>
            <a:r>
              <a:rPr lang="ru-RU" dirty="0"/>
              <a:t>, </a:t>
            </a:r>
            <a:r>
              <a:rPr lang="ru-RU" dirty="0" smtClean="0"/>
              <a:t>і особливо </a:t>
            </a:r>
            <a:r>
              <a:rPr lang="ru-RU" dirty="0"/>
              <a:t>в </a:t>
            </a:r>
            <a:r>
              <a:rPr lang="ru-RU" dirty="0" err="1" smtClean="0"/>
              <a:t>осередках</a:t>
            </a:r>
            <a:r>
              <a:rPr lang="ru-RU" dirty="0" smtClean="0"/>
              <a:t> з </a:t>
            </a:r>
            <a:r>
              <a:rPr lang="ru-RU" dirty="0" err="1"/>
              <a:t>чисельністю</a:t>
            </a:r>
            <a:r>
              <a:rPr lang="ru-RU" dirty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ЕПШ</a:t>
            </a:r>
          </a:p>
          <a:p>
            <a:pPr marL="0" indent="0">
              <a:buNone/>
            </a:pPr>
            <a:r>
              <a:rPr lang="ru-RU" i="1" dirty="0" err="1"/>
              <a:t>Відбирають</a:t>
            </a:r>
            <a:r>
              <a:rPr lang="ru-RU" i="1" dirty="0"/>
              <a:t> 16 проб по 0,5 </a:t>
            </a:r>
            <a:r>
              <a:rPr lang="ru-RU" i="1" dirty="0" smtClean="0"/>
              <a:t>м </a:t>
            </a:r>
            <a:r>
              <a:rPr lang="ru-RU" i="1" dirty="0" err="1" smtClean="0"/>
              <a:t>довжини</a:t>
            </a:r>
            <a:r>
              <a:rPr lang="ru-RU" i="1" dirty="0" smtClean="0"/>
              <a:t> </a:t>
            </a:r>
            <a:r>
              <a:rPr lang="ru-RU" i="1" dirty="0"/>
              <a:t>рядка. </a:t>
            </a:r>
            <a:r>
              <a:rPr lang="ru-RU" i="1" dirty="0" err="1"/>
              <a:t>Перші</a:t>
            </a:r>
            <a:r>
              <a:rPr lang="ru-RU" i="1" dirty="0"/>
              <a:t> 4 </a:t>
            </a: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 err="1" smtClean="0"/>
              <a:t>відбирають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відстані</a:t>
            </a:r>
            <a:r>
              <a:rPr lang="ru-RU" i="1" dirty="0"/>
              <a:t> 8—10 </a:t>
            </a:r>
            <a:r>
              <a:rPr lang="ru-RU" i="1" dirty="0" smtClean="0"/>
              <a:t>м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/>
              <a:t>краю поля, 8 — 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поля </a:t>
            </a:r>
            <a:r>
              <a:rPr lang="ru-RU" i="1" dirty="0"/>
              <a:t>і 4 — на </a:t>
            </a:r>
            <a:r>
              <a:rPr lang="ru-RU" i="1" dirty="0" err="1" smtClean="0"/>
              <a:t>протилежному</a:t>
            </a:r>
            <a:r>
              <a:rPr lang="ru-RU" i="1" dirty="0" smtClean="0"/>
              <a:t> краю </a:t>
            </a:r>
            <a:r>
              <a:rPr lang="ru-RU" i="1" dirty="0"/>
              <a:t>поля. Скальпелем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smtClean="0"/>
              <a:t>бритвою </a:t>
            </a:r>
            <a:r>
              <a:rPr lang="ru-RU" i="1" dirty="0" err="1" smtClean="0"/>
              <a:t>стебло</a:t>
            </a:r>
            <a:r>
              <a:rPr lang="ru-RU" i="1" dirty="0" smtClean="0"/>
              <a:t> </a:t>
            </a:r>
            <a:r>
              <a:rPr lang="ru-RU" i="1" dirty="0" err="1"/>
              <a:t>розтинають</a:t>
            </a:r>
            <a:r>
              <a:rPr lang="ru-RU" i="1" dirty="0"/>
              <a:t> </a:t>
            </a:r>
            <a:r>
              <a:rPr lang="ru-RU" i="1" dirty="0" err="1"/>
              <a:t>уздовж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43109281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Ушкоджені</a:t>
            </a:r>
            <a:r>
              <a:rPr lang="ru-RU" dirty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(%),</a:t>
            </a:r>
          </a:p>
          <a:p>
            <a:r>
              <a:rPr lang="ru-RU" dirty="0" smtClean="0"/>
              <a:t>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,</a:t>
            </a:r>
          </a:p>
          <a:p>
            <a:r>
              <a:rPr lang="ru-RU" dirty="0" err="1" smtClean="0"/>
              <a:t>втрати</a:t>
            </a:r>
            <a:r>
              <a:rPr lang="ru-RU" dirty="0" smtClean="0"/>
              <a:t> урожаю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За результатами </a:t>
            </a:r>
            <a:r>
              <a:rPr lang="ru-RU" dirty="0" err="1" smtClean="0"/>
              <a:t>обстежень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поля для </a:t>
            </a:r>
            <a:r>
              <a:rPr lang="ru-RU" dirty="0" err="1" smtClean="0"/>
              <a:t>першочергового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ширині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міжрядь</a:t>
            </a:r>
            <a:r>
              <a:rPr lang="ru-RU" dirty="0" smtClean="0">
                <a:solidFill>
                  <a:srgbClr val="FF0000"/>
                </a:solidFill>
              </a:rPr>
              <a:t> 12,5 </a:t>
            </a:r>
            <a:r>
              <a:rPr lang="ru-RU" dirty="0">
                <a:solidFill>
                  <a:srgbClr val="FF0000"/>
                </a:solidFill>
              </a:rPr>
              <a:t>см 16 проб </a:t>
            </a:r>
            <a:r>
              <a:rPr lang="ru-RU" dirty="0" smtClean="0">
                <a:solidFill>
                  <a:srgbClr val="FF0000"/>
                </a:solidFill>
              </a:rPr>
              <a:t>становить 1 </a:t>
            </a:r>
            <a:r>
              <a:rPr lang="ru-RU" dirty="0">
                <a:solidFill>
                  <a:srgbClr val="FF0000"/>
                </a:solidFill>
              </a:rPr>
              <a:t>м . При </a:t>
            </a:r>
            <a:r>
              <a:rPr lang="ru-RU" dirty="0" err="1">
                <a:solidFill>
                  <a:srgbClr val="FF0000"/>
                </a:solidFill>
              </a:rPr>
              <a:t>розтині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стебла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личинок і </a:t>
            </a:r>
            <a:r>
              <a:rPr lang="ru-RU" dirty="0" err="1" smtClean="0">
                <a:solidFill>
                  <a:srgbClr val="FF0000"/>
                </a:solidFill>
              </a:rPr>
              <a:t>червоточини</a:t>
            </a:r>
            <a:r>
              <a:rPr lang="ru-RU" dirty="0" smtClean="0">
                <a:solidFill>
                  <a:srgbClr val="FF0000"/>
                </a:solidFill>
              </a:rPr>
              <a:t>. В </a:t>
            </a:r>
            <a:r>
              <a:rPr lang="ru-RU" dirty="0">
                <a:solidFill>
                  <a:srgbClr val="FF0000"/>
                </a:solidFill>
              </a:rPr>
              <a:t>першу </a:t>
            </a:r>
            <a:r>
              <a:rPr lang="ru-RU" dirty="0" err="1">
                <a:solidFill>
                  <a:srgbClr val="FF0000"/>
                </a:solidFill>
              </a:rPr>
              <a:t>чергу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обліковують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поламані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стебла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08925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Липень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серпень</a:t>
            </a:r>
            <a:r>
              <a:rPr lang="ru-RU" dirty="0" smtClean="0"/>
              <a:t> І </a:t>
            </a:r>
            <a:r>
              <a:rPr lang="ru-RU" dirty="0"/>
              <a:t>дек. (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smtClean="0"/>
              <a:t>запасу </a:t>
            </a:r>
            <a:r>
              <a:rPr lang="ru-RU" dirty="0" err="1" smtClean="0"/>
              <a:t>шкідника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smtClean="0"/>
              <a:t>личинок,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зимують</a:t>
            </a:r>
            <a:r>
              <a:rPr lang="ru-RU" dirty="0"/>
              <a:t>), </a:t>
            </a:r>
            <a:r>
              <a:rPr lang="ru-RU" dirty="0" err="1" smtClean="0"/>
              <a:t>ураженість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паразитами,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площ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Відбирають</a:t>
            </a:r>
            <a:r>
              <a:rPr lang="ru-RU" i="1" dirty="0"/>
              <a:t> 16 проб </a:t>
            </a:r>
            <a:r>
              <a:rPr lang="ru-RU" i="1" dirty="0" err="1"/>
              <a:t>стерні</a:t>
            </a:r>
            <a:r>
              <a:rPr lang="ru-RU" i="1" dirty="0"/>
              <a:t> </a:t>
            </a:r>
            <a:r>
              <a:rPr lang="ru-RU" i="1" dirty="0" smtClean="0"/>
              <a:t>по 0,5 </a:t>
            </a:r>
            <a:r>
              <a:rPr lang="ru-RU" i="1" dirty="0"/>
              <a:t>м рядка. Стерню </a:t>
            </a:r>
            <a:r>
              <a:rPr lang="ru-RU" i="1" dirty="0" err="1" smtClean="0"/>
              <a:t>викопують</a:t>
            </a:r>
            <a:r>
              <a:rPr lang="ru-RU" i="1" dirty="0" smtClean="0"/>
              <a:t>, пеньки </a:t>
            </a:r>
            <a:r>
              <a:rPr lang="ru-RU" i="1" dirty="0" err="1"/>
              <a:t>розтинають</a:t>
            </a:r>
            <a:r>
              <a:rPr lang="ru-RU" i="1" dirty="0"/>
              <a:t>. </a:t>
            </a:r>
            <a:r>
              <a:rPr lang="ru-RU" i="1" dirty="0" smtClean="0"/>
              <a:t>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загальну</a:t>
            </a:r>
            <a:r>
              <a:rPr lang="ru-RU" i="1" dirty="0" smtClean="0"/>
              <a:t>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 smtClean="0"/>
              <a:t>пеньків</a:t>
            </a:r>
            <a:r>
              <a:rPr lang="ru-RU" i="1" dirty="0" smtClean="0"/>
              <a:t>, в </a:t>
            </a:r>
            <a:r>
              <a:rPr lang="ru-RU" i="1" dirty="0"/>
              <a:t>т. ч. </a:t>
            </a:r>
            <a:r>
              <a:rPr lang="ru-RU" i="1" dirty="0" err="1"/>
              <a:t>заселених</a:t>
            </a:r>
            <a:r>
              <a:rPr lang="ru-RU" i="1" dirty="0"/>
              <a:t> личинками </a:t>
            </a:r>
            <a:r>
              <a:rPr lang="ru-RU" i="1" dirty="0" err="1" smtClean="0"/>
              <a:t>пильщиків</a:t>
            </a:r>
            <a:r>
              <a:rPr lang="ru-RU" i="1" dirty="0" smtClean="0"/>
              <a:t>.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личинок, </a:t>
            </a:r>
            <a:r>
              <a:rPr lang="ru-RU" i="1" dirty="0" err="1" smtClean="0"/>
              <a:t>які</a:t>
            </a:r>
            <a:r>
              <a:rPr lang="ru-RU" i="1" dirty="0" smtClean="0"/>
              <a:t> </a:t>
            </a:r>
            <a:r>
              <a:rPr lang="ru-RU" i="1" dirty="0" err="1"/>
              <a:t>заселені</a:t>
            </a:r>
            <a:r>
              <a:rPr lang="ru-RU" i="1" dirty="0"/>
              <a:t> паразитами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893340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личинок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./м2),</a:t>
            </a:r>
          </a:p>
          <a:p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smtClean="0"/>
              <a:t>личинок </a:t>
            </a:r>
            <a:r>
              <a:rPr lang="ru-RU" dirty="0" err="1" smtClean="0"/>
              <a:t>шкідника</a:t>
            </a:r>
            <a:r>
              <a:rPr lang="ru-RU" dirty="0" smtClean="0"/>
              <a:t> паразитами (%)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>
                <a:solidFill>
                  <a:srgbClr val="FF0000"/>
                </a:solidFill>
              </a:rPr>
              <a:t>полях з </a:t>
            </a:r>
            <a:r>
              <a:rPr lang="ru-RU" dirty="0" err="1">
                <a:solidFill>
                  <a:srgbClr val="FF0000"/>
                </a:solidFill>
              </a:rPr>
              <a:t>високою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чисельністю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раннє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якісне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лущіння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стерні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глибоку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оранку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5013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/>
          <a:lstStyle/>
          <a:p>
            <a:r>
              <a:rPr lang="uk-UA" dirty="0" smtClean="0"/>
              <a:t>Злакові мухи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4" y="1052736"/>
            <a:ext cx="381642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76872"/>
            <a:ext cx="4032448" cy="399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07294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smtClean="0"/>
              <a:t>початку, </a:t>
            </a:r>
            <a:r>
              <a:rPr lang="ru-RU" dirty="0" err="1" smtClean="0"/>
              <a:t>динаміки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інтенсивності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імаго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Збір</a:t>
            </a:r>
            <a:r>
              <a:rPr lang="ru-RU" dirty="0"/>
              <a:t> на </a:t>
            </a:r>
            <a:r>
              <a:rPr lang="ru-RU" dirty="0" err="1" smtClean="0"/>
              <a:t>злакових</a:t>
            </a:r>
            <a:r>
              <a:rPr lang="ru-RU" dirty="0" smtClean="0"/>
              <a:t> </a:t>
            </a:r>
            <a:r>
              <a:rPr lang="ru-RU" dirty="0" err="1" smtClean="0"/>
              <a:t>бур’янах</a:t>
            </a:r>
            <a:r>
              <a:rPr lang="ru-RU" dirty="0" smtClean="0"/>
              <a:t> </a:t>
            </a:r>
            <a:r>
              <a:rPr lang="ru-RU" dirty="0" err="1" smtClean="0"/>
              <a:t>пупаріїв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 smtClean="0"/>
              <a:t>ізоляторів</a:t>
            </a:r>
            <a:endParaRPr lang="ru-RU" dirty="0" smtClean="0"/>
          </a:p>
          <a:p>
            <a:r>
              <a:rPr lang="ru-RU" i="1" dirty="0" err="1"/>
              <a:t>Пошукові</a:t>
            </a:r>
            <a:r>
              <a:rPr lang="ru-RU" i="1" dirty="0"/>
              <a:t> та </a:t>
            </a:r>
            <a:r>
              <a:rPr lang="ru-RU" i="1" dirty="0" err="1"/>
              <a:t>облікові</a:t>
            </a:r>
            <a:r>
              <a:rPr lang="ru-RU" i="1" dirty="0"/>
              <a:t> </a:t>
            </a:r>
            <a:r>
              <a:rPr lang="ru-RU" i="1" dirty="0" err="1" smtClean="0"/>
              <a:t>косіння</a:t>
            </a:r>
            <a:r>
              <a:rPr lang="ru-RU" i="1" dirty="0" smtClean="0"/>
              <a:t> сачком.</a:t>
            </a:r>
          </a:p>
          <a:p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полі</a:t>
            </a:r>
            <a:r>
              <a:rPr lang="ru-RU" i="1" dirty="0"/>
              <a:t> </a:t>
            </a:r>
            <a:r>
              <a:rPr lang="ru-RU" i="1" dirty="0" err="1"/>
              <a:t>виконують</a:t>
            </a:r>
            <a:r>
              <a:rPr lang="ru-RU" i="1" dirty="0"/>
              <a:t> </a:t>
            </a:r>
            <a:r>
              <a:rPr lang="ru-RU" i="1" dirty="0" smtClean="0"/>
              <a:t>100 </a:t>
            </a:r>
            <a:r>
              <a:rPr lang="ru-RU" i="1" dirty="0" err="1" smtClean="0"/>
              <a:t>помахів</a:t>
            </a:r>
            <a:r>
              <a:rPr lang="ru-RU" i="1" dirty="0" smtClean="0"/>
              <a:t> </a:t>
            </a:r>
            <a:r>
              <a:rPr lang="ru-RU" i="1" dirty="0"/>
              <a:t>(10 проб по 10 </a:t>
            </a:r>
            <a:r>
              <a:rPr lang="ru-RU" i="1" dirty="0" err="1" smtClean="0"/>
              <a:t>помахів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/>
              <a:t>5 — по 20 </a:t>
            </a:r>
            <a:r>
              <a:rPr lang="ru-RU" i="1" dirty="0" err="1"/>
              <a:t>помахів</a:t>
            </a:r>
            <a:r>
              <a:rPr lang="ru-RU" i="1" dirty="0" smtClean="0"/>
              <a:t>).</a:t>
            </a:r>
          </a:p>
          <a:p>
            <a:r>
              <a:rPr lang="ru-RU" i="1" dirty="0" err="1" smtClean="0"/>
              <a:t>Фенологічні</a:t>
            </a:r>
            <a:r>
              <a:rPr lang="ru-RU" i="1" dirty="0" smtClean="0"/>
              <a:t> </a:t>
            </a:r>
            <a:r>
              <a:rPr lang="ru-RU" i="1" dirty="0" err="1" smtClean="0"/>
              <a:t>спостереження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Розтин</a:t>
            </a:r>
            <a:r>
              <a:rPr lang="ru-RU" i="1" dirty="0" smtClean="0"/>
              <a:t> 30 </a:t>
            </a:r>
            <a:r>
              <a:rPr lang="ru-RU" i="1" dirty="0" err="1" smtClean="0"/>
              <a:t>пупаріїв</a:t>
            </a:r>
            <a:r>
              <a:rPr lang="ru-RU" i="1" dirty="0" smtClean="0"/>
              <a:t> і </a:t>
            </a:r>
            <a:r>
              <a:rPr lang="ru-RU" i="1" dirty="0" err="1"/>
              <a:t>аналізу</a:t>
            </a:r>
            <a:r>
              <a:rPr lang="ru-RU" i="1" dirty="0"/>
              <a:t> стану </a:t>
            </a:r>
            <a:r>
              <a:rPr lang="ru-RU" i="1" dirty="0" err="1"/>
              <a:t>популяції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012671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7039</Words>
  <Application>Microsoft Office PowerPoint</Application>
  <PresentationFormat>Экран (4:3)</PresentationFormat>
  <Paragraphs>691</Paragraphs>
  <Slides>156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156</vt:i4>
      </vt:variant>
    </vt:vector>
  </HeadingPairs>
  <TitlesOfParts>
    <vt:vector size="157" baseType="lpstr">
      <vt:lpstr>Тема Office</vt:lpstr>
      <vt:lpstr>Лекція 3</vt:lpstr>
      <vt:lpstr>План</vt:lpstr>
      <vt:lpstr>Клоп шкідлива черепашка та інші хлібні клопи</vt:lpstr>
      <vt:lpstr>Презентация PowerPoint</vt:lpstr>
      <vt:lpstr>Презентация PowerPoint</vt:lpstr>
      <vt:lpstr>Презентация PowerPoint</vt:lpstr>
      <vt:lpstr>Презентация PowerPoint</vt:lpstr>
      <vt:lpstr>Квітень І—II дек.</vt:lpstr>
      <vt:lpstr>Квітень II—III дек.</vt:lpstr>
      <vt:lpstr>Презентация PowerPoint</vt:lpstr>
      <vt:lpstr>Травень І—II дек.</vt:lpstr>
      <vt:lpstr>Презентация PowerPoint</vt:lpstr>
      <vt:lpstr>Травень II— III дек.</vt:lpstr>
      <vt:lpstr>Презентация PowerPoint</vt:lpstr>
      <vt:lpstr>Червень</vt:lpstr>
      <vt:lpstr>Презентация PowerPoint</vt:lpstr>
      <vt:lpstr>Липень</vt:lpstr>
      <vt:lpstr>Презентация PowerPoint</vt:lpstr>
      <vt:lpstr>Презентация PowerPoint</vt:lpstr>
      <vt:lpstr>Злакові попелиці</vt:lpstr>
      <vt:lpstr>Презентация PowerPoint</vt:lpstr>
      <vt:lpstr>Презентация PowerPoint</vt:lpstr>
      <vt:lpstr>Квітень</vt:lpstr>
      <vt:lpstr>Травень II дек.</vt:lpstr>
      <vt:lpstr>Презентация PowerPoint</vt:lpstr>
      <vt:lpstr>Презентация PowerPoint</vt:lpstr>
      <vt:lpstr>Презентация PowerPoint</vt:lpstr>
      <vt:lpstr>Червень І—II дек.</vt:lpstr>
      <vt:lpstr>Презентация PowerPoint</vt:lpstr>
      <vt:lpstr>Презентация PowerPoint</vt:lpstr>
      <vt:lpstr>Пшеничний та інші трипси</vt:lpstr>
      <vt:lpstr>Презентация PowerPoint</vt:lpstr>
      <vt:lpstr>Презентация PowerPoint</vt:lpstr>
      <vt:lpstr>Травень III дек.— червень І дек.</vt:lpstr>
      <vt:lpstr>Презентация PowerPoint</vt:lpstr>
      <vt:lpstr>Червень І—ІІ дек.</vt:lpstr>
      <vt:lpstr>Презентация PowerPoint</vt:lpstr>
      <vt:lpstr>Липень І дек.</vt:lpstr>
      <vt:lpstr>Презентация PowerPoint</vt:lpstr>
      <vt:lpstr>Хлібні блішки</vt:lpstr>
      <vt:lpstr>Презентация PowerPoint</vt:lpstr>
      <vt:lpstr>Презентация PowerPoint</vt:lpstr>
      <vt:lpstr>Квітень III дек.</vt:lpstr>
      <vt:lpstr>Презентация PowerPoint</vt:lpstr>
      <vt:lpstr>Презентация PowerPoint</vt:lpstr>
      <vt:lpstr>Травень І—II дек.</vt:lpstr>
      <vt:lpstr>Презентация PowerPoint</vt:lpstr>
      <vt:lpstr>Жовтень І дек.</vt:lpstr>
      <vt:lpstr>Хлібні жуки</vt:lpstr>
      <vt:lpstr>Презентация PowerPoint</vt:lpstr>
      <vt:lpstr>Презентация PowerPoint</vt:lpstr>
      <vt:lpstr>Квітень II—ІІІ дек.</vt:lpstr>
      <vt:lpstr>Презентация PowerPoint</vt:lpstr>
      <vt:lpstr>Травень III дек. — червень І дек.</vt:lpstr>
      <vt:lpstr>Презентация PowerPoint</vt:lpstr>
      <vt:lpstr>Червень І—II дек.</vt:lpstr>
      <vt:lpstr>Презентация PowerPoint</vt:lpstr>
      <vt:lpstr>Презентация PowerPoint</vt:lpstr>
      <vt:lpstr>Червень III дек. — липень І дек.</vt:lpstr>
      <vt:lpstr>Презентация PowerPoint</vt:lpstr>
      <vt:lpstr>Жовтень І дек.</vt:lpstr>
      <vt:lpstr>Хлібна жужелиця</vt:lpstr>
      <vt:lpstr>Презентация PowerPoint</vt:lpstr>
      <vt:lpstr>Презентация PowerPoint</vt:lpstr>
      <vt:lpstr>Презентация PowerPoint</vt:lpstr>
      <vt:lpstr>Серпень III дек. — вересень І, II дек. (перед посівом озимих)</vt:lpstr>
      <vt:lpstr>Презентация PowerPoint</vt:lpstr>
      <vt:lpstr>Вересень III дек.— жовтень І, II дек. (повні сходи- кущіння озимих)</vt:lpstr>
      <vt:lpstr>Презентация PowerPoint</vt:lpstr>
      <vt:lpstr>Жовтень III дек.  (закінчення осінньої вегетації озимих)</vt:lpstr>
      <vt:lpstr>Квітень І дек.</vt:lpstr>
      <vt:lpstr>Презентация PowerPoint</vt:lpstr>
      <vt:lpstr>Квітень II дек. (після відновлення вегетації озимих)</vt:lpstr>
      <vt:lpstr>Травень І—II дек.</vt:lpstr>
      <vt:lpstr>Червень І—II дек.</vt:lpstr>
      <vt:lpstr>Презентация PowerPoint</vt:lpstr>
      <vt:lpstr>Презентация PowerPoint</vt:lpstr>
      <vt:lpstr>Хлібні п’явиці</vt:lpstr>
      <vt:lpstr>Презентация PowerPoint</vt:lpstr>
      <vt:lpstr>Презентация PowerPoint</vt:lpstr>
      <vt:lpstr>Травень І дек. (кущіння ярих, вихід у трубку озимих  зернових культур)</vt:lpstr>
      <vt:lpstr>Презентация PowerPoint</vt:lpstr>
      <vt:lpstr>Травень II—III дек.</vt:lpstr>
      <vt:lpstr>Презентация PowerPoint</vt:lpstr>
      <vt:lpstr>Травень III дек.- червень І—П дек.</vt:lpstr>
      <vt:lpstr>Презентация PowerPoint</vt:lpstr>
      <vt:lpstr>Червень ІІ—ІІІ дек</vt:lpstr>
      <vt:lpstr>Презентация PowerPoint</vt:lpstr>
      <vt:lpstr>Липень І—II дек.</vt:lpstr>
      <vt:lpstr>Презентация PowerPoint</vt:lpstr>
      <vt:lpstr>Стеблові хлібні пильщики</vt:lpstr>
      <vt:lpstr>Травень III дек. — червень І—II дек. (колосіння пшениці)</vt:lpstr>
      <vt:lpstr>Презентация PowerPoint</vt:lpstr>
      <vt:lpstr>Червень II— III дек. (молочна — молочно- воскова стиглість зерна)</vt:lpstr>
      <vt:lpstr>Презентация PowerPoint</vt:lpstr>
      <vt:lpstr>Липень III дек. — серпень І дек. (після збирання)</vt:lpstr>
      <vt:lpstr>Презентация PowerPoint</vt:lpstr>
      <vt:lpstr>Злакові мухи</vt:lpstr>
      <vt:lpstr>Вересень II—III дек.</vt:lpstr>
      <vt:lpstr>Презентация PowerPoint</vt:lpstr>
      <vt:lpstr>Жовтень II—III дек. (кінець осінньої вегетації озимих)</vt:lpstr>
      <vt:lpstr>Презентация PowerPoint</vt:lpstr>
      <vt:lpstr>Презентация PowerPoint</vt:lpstr>
      <vt:lpstr>Квітень 1 дек.</vt:lpstr>
      <vt:lpstr>Презентация PowerPoint</vt:lpstr>
      <vt:lpstr>Квітень III дек.- травень І—II дек</vt:lpstr>
      <vt:lpstr>Презентация PowerPoint</vt:lpstr>
      <vt:lpstr>Травень II—III дек.</vt:lpstr>
      <vt:lpstr>Презентация PowerPoint</vt:lpstr>
      <vt:lpstr>Червень II—III дек. (молочна стиглість зерна)</vt:lpstr>
      <vt:lpstr>Презентация PowerPoint</vt:lpstr>
      <vt:lpstr>Вересень III дек</vt:lpstr>
      <vt:lpstr>Презентация PowerPoint</vt:lpstr>
      <vt:lpstr>Презентация PowerPoint</vt:lpstr>
      <vt:lpstr>Серпень</vt:lpstr>
      <vt:lpstr>Методи </vt:lpstr>
      <vt:lpstr>Презентация PowerPoint</vt:lpstr>
      <vt:lpstr>Презентация PowerPoint</vt:lpstr>
      <vt:lpstr>Серпень II—III дек.</vt:lpstr>
      <vt:lpstr>Презентация PowerPoint</vt:lpstr>
      <vt:lpstr>Вересень III дек. — жовтень І, II дек. (сходи-кущіння озимих)</vt:lpstr>
      <vt:lpstr>Презентация PowerPoint</vt:lpstr>
      <vt:lpstr>Презентация PowerPoint</vt:lpstr>
      <vt:lpstr>Презентация PowerPoint</vt:lpstr>
      <vt:lpstr>Квітень II дек.  (відновлення вегетації озимих)</vt:lpstr>
      <vt:lpstr>Квітень III дек.— травень І дек.</vt:lpstr>
      <vt:lpstr>Травень II— III дек.  (вихід у трубку— колосіння озимих)</vt:lpstr>
      <vt:lpstr>Презентация PowerPoint</vt:lpstr>
      <vt:lpstr>Презентация PowerPoint</vt:lpstr>
      <vt:lpstr>Червень І—ІІ дек. (цвітіння— молочна стиглість зерна)</vt:lpstr>
      <vt:lpstr>Презентация PowerPoint</vt:lpstr>
      <vt:lpstr>Презентация PowerPoint</vt:lpstr>
      <vt:lpstr>Червень ІІІ дек. — липень І дек. (молочно воскова стиглість— воскова стиглість зерна)</vt:lpstr>
      <vt:lpstr>Презентация PowerPoint</vt:lpstr>
      <vt:lpstr>Презентация PowerPoint</vt:lpstr>
      <vt:lpstr>Липень II—III дек. (збирання урожаю —   післязбиральний період)</vt:lpstr>
      <vt:lpstr>Презентация PowerPoint</vt:lpstr>
      <vt:lpstr>Презентация PowerPoint</vt:lpstr>
      <vt:lpstr>Презентация PowerPoint</vt:lpstr>
      <vt:lpstr>Вересень</vt:lpstr>
      <vt:lpstr>Презентация PowerPoint</vt:lpstr>
      <vt:lpstr>Жовтень (після збирання врожаю)</vt:lpstr>
      <vt:lpstr>Жовтень (на току)</vt:lpstr>
      <vt:lpstr>Презентация PowerPoint</vt:lpstr>
      <vt:lpstr>Квітень І—II дек.</vt:lpstr>
      <vt:lpstr>Презентация PowerPoint</vt:lpstr>
      <vt:lpstr>Травень II— III дек. (фаза сходів)</vt:lpstr>
      <vt:lpstr>Презентация PowerPoint</vt:lpstr>
      <vt:lpstr>Травень III дек.— червень І дек. (фаза 2— 3 листків)</vt:lpstr>
      <vt:lpstr>Презентация PowerPoint</vt:lpstr>
      <vt:lpstr>Червень 1—II дек. (фаза 3—5 листків)</vt:lpstr>
      <vt:lpstr>Липень (фаза 7—8 листків)</vt:lpstr>
      <vt:lpstr>Липень</vt:lpstr>
      <vt:lpstr>Презентация PowerPoint</vt:lpstr>
      <vt:lpstr>Серпень ІІ—ІІІ дек  (молочно-воскова стиглість)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3</dc:title>
  <dc:creator>Ноут_кафедра</dc:creator>
  <cp:lastModifiedBy>Ноут_кафедра</cp:lastModifiedBy>
  <cp:revision>110</cp:revision>
  <dcterms:created xsi:type="dcterms:W3CDTF">2019-10-08T05:57:36Z</dcterms:created>
  <dcterms:modified xsi:type="dcterms:W3CDTF">2019-10-15T11:29:14Z</dcterms:modified>
</cp:coreProperties>
</file>