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73" r:id="rId7"/>
    <p:sldId id="261" r:id="rId8"/>
    <p:sldId id="262" r:id="rId9"/>
    <p:sldId id="263" r:id="rId10"/>
    <p:sldId id="274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5" r:id="rId19"/>
    <p:sldId id="271" r:id="rId20"/>
    <p:sldId id="272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310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Лекція 4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dirty="0" smtClean="0">
                <a:solidFill>
                  <a:srgbClr val="FF0000"/>
                </a:solidFill>
              </a:rPr>
              <a:t>Моніторинг поширення шкідників і хвороб бобових культур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0471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4462"/>
            <a:ext cx="3600400" cy="24510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7115" y="144462"/>
            <a:ext cx="3006254" cy="30062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885" y="2636912"/>
            <a:ext cx="3606284" cy="36062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356992"/>
            <a:ext cx="3853231" cy="2886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159334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uk-UA" dirty="0"/>
              <a:t>Видовий склад шкідників, домінуючі види. </a:t>
            </a:r>
            <a:endParaRPr lang="uk-UA" dirty="0" smtClean="0"/>
          </a:p>
          <a:p>
            <a:pPr>
              <a:buFont typeface="Wingdings" pitchFamily="2" charset="2"/>
              <a:buChar char="Ø"/>
            </a:pPr>
            <a:r>
              <a:rPr lang="uk-UA" dirty="0" smtClean="0"/>
              <a:t>Динаміка </a:t>
            </a:r>
            <a:r>
              <a:rPr lang="uk-UA" dirty="0"/>
              <a:t>чисельності основних шкідників. </a:t>
            </a:r>
            <a:endParaRPr lang="uk-UA" dirty="0" smtClean="0"/>
          </a:p>
          <a:p>
            <a:pPr>
              <a:buFont typeface="Wingdings" pitchFamily="2" charset="2"/>
              <a:buChar char="Ø"/>
            </a:pPr>
            <a:r>
              <a:rPr lang="uk-UA" dirty="0" smtClean="0"/>
              <a:t>Фенологія</a:t>
            </a:r>
            <a:r>
              <a:rPr lang="uk-UA" dirty="0"/>
              <a:t>, співвідношення статей і вікове співвідношення личинок</a:t>
            </a:r>
            <a:r>
              <a:rPr lang="uk-UA" dirty="0" smtClean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uk-UA" dirty="0" smtClean="0"/>
              <a:t> </a:t>
            </a:r>
            <a:r>
              <a:rPr lang="uk-UA" dirty="0" err="1"/>
              <a:t>Ушкодженість</a:t>
            </a:r>
            <a:r>
              <a:rPr lang="uk-UA" dirty="0"/>
              <a:t> рослин (%, бали). </a:t>
            </a:r>
            <a:endParaRPr lang="uk-UA" dirty="0" smtClean="0"/>
          </a:p>
          <a:p>
            <a:pPr>
              <a:buFont typeface="Wingdings" pitchFamily="2" charset="2"/>
              <a:buChar char="Ø"/>
            </a:pPr>
            <a:r>
              <a:rPr lang="uk-UA" dirty="0" smtClean="0"/>
              <a:t>Видовий </a:t>
            </a:r>
            <a:r>
              <a:rPr lang="uk-UA" dirty="0"/>
              <a:t>склад хвороб, їх поширеність і розвиток. </a:t>
            </a:r>
            <a:endParaRPr lang="uk-UA" dirty="0" smtClean="0"/>
          </a:p>
          <a:p>
            <a:pPr>
              <a:buFont typeface="Wingdings" pitchFamily="2" charset="2"/>
              <a:buChar char="Ø"/>
            </a:pPr>
            <a:r>
              <a:rPr lang="uk-UA" dirty="0" smtClean="0"/>
              <a:t>Оптимальні </a:t>
            </a:r>
            <a:r>
              <a:rPr lang="uk-UA" dirty="0"/>
              <a:t>строки проведення захисних заходів (з урахуванням  діяльності природних ворогів шкідливих організмів) та строків збирання урожаю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84154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uk-UA" dirty="0">
                <a:solidFill>
                  <a:srgbClr val="FF0000"/>
                </a:solidFill>
              </a:rPr>
              <a:t>Обстеження в цей період мають вирішальне значення для визначення доцільності проведення хімічного захисту. </a:t>
            </a:r>
            <a:endParaRPr lang="uk-UA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uk-UA" dirty="0" smtClean="0">
                <a:solidFill>
                  <a:srgbClr val="FF0000"/>
                </a:solidFill>
              </a:rPr>
              <a:t>Заселення </a:t>
            </a:r>
            <a:r>
              <a:rPr lang="uk-UA" dirty="0">
                <a:solidFill>
                  <a:srgbClr val="FF0000"/>
                </a:solidFill>
              </a:rPr>
              <a:t>гороху зернівкою починається на початку цвітіння культури за температури &gt;21 °С.  </a:t>
            </a:r>
            <a:endParaRPr lang="uk-UA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uk-UA" dirty="0" smtClean="0">
                <a:solidFill>
                  <a:srgbClr val="FF0000"/>
                </a:solidFill>
              </a:rPr>
              <a:t>Бактеріальні </a:t>
            </a:r>
            <a:r>
              <a:rPr lang="uk-UA" dirty="0">
                <a:solidFill>
                  <a:srgbClr val="FF0000"/>
                </a:solidFill>
              </a:rPr>
              <a:t>гнилі </a:t>
            </a:r>
            <a:r>
              <a:rPr lang="uk-UA" dirty="0" smtClean="0">
                <a:solidFill>
                  <a:srgbClr val="FF0000"/>
                </a:solidFill>
              </a:rPr>
              <a:t>виявляються </a:t>
            </a:r>
            <a:r>
              <a:rPr lang="uk-UA" dirty="0">
                <a:solidFill>
                  <a:srgbClr val="FF0000"/>
                </a:solidFill>
              </a:rPr>
              <a:t>при підвищених температурах і вологості; плямистості — у прохолодну погоду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75222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/>
              <a:t>Червень II— </a:t>
            </a:r>
            <a:r>
              <a:rPr lang="uk-UA" dirty="0" smtClean="0"/>
              <a:t>ІІІ </a:t>
            </a:r>
            <a:r>
              <a:rPr lang="uk-UA" dirty="0"/>
              <a:t>дек</a:t>
            </a:r>
            <a:r>
              <a:rPr lang="uk-UA" dirty="0" smtClean="0"/>
              <a:t>. — </a:t>
            </a:r>
            <a:r>
              <a:rPr lang="uk-UA" dirty="0"/>
              <a:t>липень І дек. (утворення і визрівання бобів)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uk-UA" b="1" dirty="0"/>
              <a:t>Визначення розвитку шкідливих організмів ля встановлення необхідності проведення захисних заходів після цвітіння (період формування урожаю). </a:t>
            </a:r>
            <a:endParaRPr lang="uk-UA" b="1" dirty="0" smtClean="0"/>
          </a:p>
          <a:p>
            <a:pPr marL="0" indent="0">
              <a:buNone/>
            </a:pPr>
            <a:r>
              <a:rPr lang="uk-UA" b="1" dirty="0" smtClean="0"/>
              <a:t>Визначення </a:t>
            </a:r>
            <a:r>
              <a:rPr lang="uk-UA" b="1" dirty="0"/>
              <a:t>ступеня </a:t>
            </a:r>
            <a:r>
              <a:rPr lang="uk-UA" b="1" dirty="0" err="1"/>
              <a:t>ушкодженості</a:t>
            </a:r>
            <a:r>
              <a:rPr lang="uk-UA" b="1" dirty="0"/>
              <a:t> бобів і насіння шкідниками та ураження хворобами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0867552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60648"/>
            <a:ext cx="8229600" cy="4525963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ü"/>
            </a:pPr>
            <a:r>
              <a:rPr lang="uk-UA" i="1" dirty="0"/>
              <a:t>На горосі аналізують 10 проб по 10 бобів на </a:t>
            </a:r>
            <a:r>
              <a:rPr lang="uk-UA" i="1" dirty="0" err="1"/>
              <a:t>ушкодженість</a:t>
            </a:r>
            <a:r>
              <a:rPr lang="uk-UA" i="1" dirty="0"/>
              <a:t> плодожеркою, зернівкою і ураженість аскохітозом. </a:t>
            </a:r>
            <a:endParaRPr lang="uk-UA" i="1" dirty="0" smtClean="0"/>
          </a:p>
          <a:p>
            <a:pPr>
              <a:buFont typeface="Wingdings" pitchFamily="2" charset="2"/>
              <a:buChar char="ü"/>
            </a:pPr>
            <a:r>
              <a:rPr lang="uk-UA" i="1" dirty="0" smtClean="0"/>
              <a:t>Облік </a:t>
            </a:r>
            <a:r>
              <a:rPr lang="uk-UA" i="1" dirty="0"/>
              <a:t>жуків бульбочкових довгоносиків на багаторічних травах проводять на 25 рослинах, які викопують, очищають від ґрунту визначають кількість (%) і ступінь ушкодження за 3-бальною шкалою. </a:t>
            </a:r>
            <a:endParaRPr lang="uk-UA" i="1" dirty="0" smtClean="0"/>
          </a:p>
          <a:p>
            <a:pPr>
              <a:buFont typeface="Wingdings" pitchFamily="2" charset="2"/>
              <a:buChar char="ü"/>
            </a:pPr>
            <a:r>
              <a:rPr lang="uk-UA" i="1" dirty="0"/>
              <a:t>У</a:t>
            </a:r>
            <a:r>
              <a:rPr lang="uk-UA" i="1" dirty="0" smtClean="0"/>
              <a:t>раженість </a:t>
            </a:r>
            <a:r>
              <a:rPr lang="uk-UA" i="1" dirty="0"/>
              <a:t>рослин хворобами обліковують у 20 пробах по 5 рослин за відповідними шкалами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14347862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04664"/>
            <a:ext cx="8640960" cy="4525963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uk-UA" dirty="0"/>
              <a:t>Кількість (%) і ступінь (%, бал) ушкоджених шкідниками і уражених хворобами бобів і насіння. </a:t>
            </a:r>
            <a:endParaRPr lang="uk-UA" dirty="0" smtClean="0"/>
          </a:p>
          <a:p>
            <a:pPr>
              <a:buFont typeface="Wingdings" pitchFamily="2" charset="2"/>
              <a:buChar char="Ø"/>
            </a:pPr>
            <a:r>
              <a:rPr lang="uk-UA" dirty="0" smtClean="0"/>
              <a:t>Втрати </a:t>
            </a:r>
            <a:r>
              <a:rPr lang="uk-UA" dirty="0"/>
              <a:t>урожаю від хвороб і шкідників (%, ц/га). </a:t>
            </a:r>
            <a:endParaRPr lang="uk-UA" dirty="0" smtClean="0"/>
          </a:p>
          <a:p>
            <a:pPr>
              <a:buFont typeface="Wingdings" pitchFamily="2" charset="2"/>
              <a:buChar char="Ø"/>
            </a:pPr>
            <a:r>
              <a:rPr lang="uk-UA" dirty="0" smtClean="0"/>
              <a:t>Щільність </a:t>
            </a:r>
            <a:r>
              <a:rPr lang="uk-UA" dirty="0"/>
              <a:t>жуків нового покоління бульбочкових </a:t>
            </a:r>
            <a:r>
              <a:rPr lang="uk-UA" dirty="0" smtClean="0"/>
              <a:t>довгоносиків </a:t>
            </a:r>
            <a:r>
              <a:rPr lang="uk-UA" dirty="0"/>
              <a:t>(</a:t>
            </a:r>
            <a:r>
              <a:rPr lang="uk-UA" dirty="0" err="1"/>
              <a:t>екз</a:t>
            </a:r>
            <a:r>
              <a:rPr lang="uk-UA" dirty="0"/>
              <a:t>./м</a:t>
            </a:r>
            <a:r>
              <a:rPr lang="uk-UA" baseline="30000" dirty="0"/>
              <a:t>2</a:t>
            </a:r>
            <a:r>
              <a:rPr lang="uk-UA" dirty="0"/>
              <a:t>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74956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332656"/>
            <a:ext cx="8229600" cy="4525963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uk-UA" dirty="0">
                <a:solidFill>
                  <a:srgbClr val="FF0000"/>
                </a:solidFill>
              </a:rPr>
              <a:t>Аскохітоз інтенсивно розвивається, коли опади у червні </a:t>
            </a:r>
            <a:r>
              <a:rPr lang="uk-UA" dirty="0" smtClean="0">
                <a:solidFill>
                  <a:srgbClr val="FF0000"/>
                </a:solidFill>
              </a:rPr>
              <a:t>перевищують </a:t>
            </a:r>
            <a:r>
              <a:rPr lang="uk-UA" dirty="0">
                <a:solidFill>
                  <a:srgbClr val="FF0000"/>
                </a:solidFill>
              </a:rPr>
              <a:t>норму у 1,5—2 рази. </a:t>
            </a:r>
            <a:endParaRPr lang="uk-UA" dirty="0" smtClean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r>
              <a:rPr lang="uk-UA" dirty="0" smtClean="0">
                <a:solidFill>
                  <a:srgbClr val="FF0000"/>
                </a:solidFill>
              </a:rPr>
              <a:t>Розвитку </a:t>
            </a:r>
            <a:r>
              <a:rPr lang="uk-UA" dirty="0">
                <a:solidFill>
                  <a:srgbClr val="FF0000"/>
                </a:solidFill>
              </a:rPr>
              <a:t>бурої </a:t>
            </a:r>
            <a:r>
              <a:rPr lang="uk-UA" dirty="0" smtClean="0">
                <a:solidFill>
                  <a:srgbClr val="FF0000"/>
                </a:solidFill>
              </a:rPr>
              <a:t>плямистості </a:t>
            </a:r>
            <a:r>
              <a:rPr lang="uk-UA" dirty="0">
                <a:solidFill>
                  <a:srgbClr val="FF0000"/>
                </a:solidFill>
              </a:rPr>
              <a:t>сприяють температури +</a:t>
            </a:r>
            <a:r>
              <a:rPr lang="uk-UA" dirty="0" smtClean="0">
                <a:solidFill>
                  <a:srgbClr val="FF0000"/>
                </a:solidFill>
              </a:rPr>
              <a:t>10-15 </a:t>
            </a:r>
            <a:r>
              <a:rPr lang="uk-UA" dirty="0">
                <a:solidFill>
                  <a:srgbClr val="FF0000"/>
                </a:solidFill>
              </a:rPr>
              <a:t>°С при відносній вологості повітря </a:t>
            </a:r>
            <a:r>
              <a:rPr lang="uk-UA" dirty="0" smtClean="0">
                <a:solidFill>
                  <a:srgbClr val="FF0000"/>
                </a:solidFill>
              </a:rPr>
              <a:t>60-75</a:t>
            </a:r>
            <a:r>
              <a:rPr lang="uk-UA" dirty="0">
                <a:solidFill>
                  <a:srgbClr val="FF0000"/>
                </a:solidFill>
              </a:rPr>
              <a:t>%, </a:t>
            </a:r>
            <a:endParaRPr lang="uk-UA" dirty="0" smtClean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r>
              <a:rPr lang="uk-UA" dirty="0" smtClean="0">
                <a:solidFill>
                  <a:srgbClr val="FF0000"/>
                </a:solidFill>
              </a:rPr>
              <a:t>борошнистої </a:t>
            </a:r>
            <a:r>
              <a:rPr lang="uk-UA" dirty="0">
                <a:solidFill>
                  <a:srgbClr val="FF0000"/>
                </a:solidFill>
              </a:rPr>
              <a:t>роси — спекотна і суха погода вдень і прохолодна — вночі</a:t>
            </a:r>
            <a:r>
              <a:rPr lang="uk-UA" dirty="0" smtClean="0">
                <a:solidFill>
                  <a:srgbClr val="FF0000"/>
                </a:solidFill>
              </a:rPr>
              <a:t>,</a:t>
            </a:r>
          </a:p>
          <a:p>
            <a:pPr marL="0" indent="0" algn="just">
              <a:buNone/>
            </a:pPr>
            <a:r>
              <a:rPr lang="uk-UA" dirty="0" smtClean="0">
                <a:solidFill>
                  <a:srgbClr val="FF0000"/>
                </a:solidFill>
              </a:rPr>
              <a:t> </a:t>
            </a:r>
            <a:r>
              <a:rPr lang="uk-UA" dirty="0">
                <a:solidFill>
                  <a:srgbClr val="FF0000"/>
                </a:solidFill>
              </a:rPr>
              <a:t>іржі — спекотна і дощова погода у першій половині вегетації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09276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229600" cy="1143000"/>
          </a:xfrm>
        </p:spPr>
        <p:txBody>
          <a:bodyPr>
            <a:normAutofit/>
          </a:bodyPr>
          <a:lstStyle/>
          <a:p>
            <a:r>
              <a:rPr lang="uk-UA" sz="3000" dirty="0"/>
              <a:t>Липень II—III дек. — серпень (збирання урожаю </a:t>
            </a:r>
            <a:r>
              <a:rPr lang="uk-UA" sz="3000" dirty="0" smtClean="0"/>
              <a:t>— післязбиральний </a:t>
            </a:r>
            <a:r>
              <a:rPr lang="uk-UA" sz="3000" dirty="0"/>
              <a:t>період)</a:t>
            </a:r>
            <a:endParaRPr lang="ru-RU" sz="3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uk-UA" b="1" dirty="0"/>
              <a:t>Визначення заселеності насіння гороху у зерносховищах гороховою зернівкою і її фенології станом на 1.08 і 1.09. </a:t>
            </a:r>
            <a:endParaRPr lang="uk-UA" b="1" dirty="0" smtClean="0"/>
          </a:p>
          <a:p>
            <a:pPr marL="0" indent="0">
              <a:buNone/>
            </a:pPr>
            <a:r>
              <a:rPr lang="uk-UA" b="1" dirty="0" smtClean="0"/>
              <a:t>Виявлення </a:t>
            </a:r>
            <a:r>
              <a:rPr lang="uk-UA" b="1" dirty="0"/>
              <a:t>партій насіння гороху з чисельністю зернівки &gt;10 жуків на 1 кг зерна для проведення фумігації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1698205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92696"/>
            <a:ext cx="5877722" cy="3932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128212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60648"/>
            <a:ext cx="8229600" cy="4525963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uk-UA" dirty="0" smtClean="0"/>
              <a:t>З </a:t>
            </a:r>
            <a:r>
              <a:rPr lang="uk-UA" dirty="0"/>
              <a:t>партії насіння гороху до 10 т відбирають середню пробу, з якої беруть наважку масою 1 кг і аналізують насіння на наявність зернівки. </a:t>
            </a:r>
            <a:endParaRPr lang="uk-UA" dirty="0" smtClean="0"/>
          </a:p>
          <a:p>
            <a:pPr>
              <a:buFont typeface="Wingdings" pitchFamily="2" charset="2"/>
              <a:buChar char="Ø"/>
            </a:pPr>
            <a:r>
              <a:rPr lang="uk-UA" dirty="0" smtClean="0"/>
              <a:t>Ушкоджене </a:t>
            </a:r>
            <a:r>
              <a:rPr lang="uk-UA" dirty="0"/>
              <a:t>насіння відокремлюють і додатково аналізують на встановлення кількості в ньому лялечок і жуків шкідника (%)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89093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Питання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uk-UA" dirty="0" smtClean="0"/>
              <a:t>Моніторинг шкодочинних організмів до посіву</a:t>
            </a:r>
          </a:p>
          <a:p>
            <a:pPr marL="514350" indent="-514350">
              <a:buAutoNum type="arabicPeriod"/>
            </a:pPr>
            <a:r>
              <a:rPr lang="uk-UA" dirty="0" smtClean="0"/>
              <a:t>Моніторинг шкодочинних організмів в період вегетації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6484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60648"/>
            <a:ext cx="8229600" cy="4525963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uk-UA" dirty="0" smtClean="0"/>
              <a:t>заселеність </a:t>
            </a:r>
            <a:r>
              <a:rPr lang="uk-UA" dirty="0"/>
              <a:t>насіння гороху зернівкою (</a:t>
            </a:r>
            <a:r>
              <a:rPr lang="uk-UA" dirty="0" err="1"/>
              <a:t>екз</a:t>
            </a:r>
            <a:r>
              <a:rPr lang="uk-UA" dirty="0"/>
              <a:t>./кг), </a:t>
            </a:r>
            <a:endParaRPr lang="uk-UA" dirty="0" smtClean="0"/>
          </a:p>
          <a:p>
            <a:pPr>
              <a:buFont typeface="Wingdings" pitchFamily="2" charset="2"/>
              <a:buChar char="Ø"/>
            </a:pPr>
            <a:r>
              <a:rPr lang="uk-UA" dirty="0" smtClean="0"/>
              <a:t>співвідношення </a:t>
            </a:r>
            <a:r>
              <a:rPr lang="uk-UA" dirty="0"/>
              <a:t>стадій шкідника (%), </a:t>
            </a:r>
            <a:r>
              <a:rPr lang="uk-UA" dirty="0" smtClean="0"/>
              <a:t> </a:t>
            </a:r>
          </a:p>
          <a:p>
            <a:pPr>
              <a:buFont typeface="Wingdings" pitchFamily="2" charset="2"/>
              <a:buChar char="Ø"/>
            </a:pPr>
            <a:r>
              <a:rPr lang="uk-UA" dirty="0" smtClean="0"/>
              <a:t>маса </a:t>
            </a:r>
            <a:r>
              <a:rPr lang="uk-UA" dirty="0"/>
              <a:t>насіння гороху, що підлягає фумігації (т</a:t>
            </a:r>
            <a:r>
              <a:rPr lang="uk-UA" dirty="0" smtClean="0"/>
              <a:t>)</a:t>
            </a:r>
          </a:p>
          <a:p>
            <a:pPr marL="0" indent="0">
              <a:buNone/>
            </a:pPr>
            <a:r>
              <a:rPr lang="uk-UA" dirty="0">
                <a:solidFill>
                  <a:srgbClr val="FF0000"/>
                </a:solidFill>
              </a:rPr>
              <a:t>Дрібнозернисті сорти гороху ушкоджуються зернівкою менше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66399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Жовтень І дек., квітень І дек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uk-UA" b="1" dirty="0"/>
              <a:t>Встановлення </a:t>
            </a:r>
            <a:r>
              <a:rPr lang="uk-UA" b="1" dirty="0" smtClean="0"/>
              <a:t>щільності </a:t>
            </a:r>
            <a:r>
              <a:rPr lang="uk-UA" b="1" dirty="0"/>
              <a:t>шкідників для</a:t>
            </a:r>
            <a:br>
              <a:rPr lang="uk-UA" b="1" dirty="0"/>
            </a:br>
            <a:r>
              <a:rPr lang="uk-UA" b="1" dirty="0"/>
              <a:t>визначення </a:t>
            </a:r>
            <a:r>
              <a:rPr lang="uk-UA" b="1" dirty="0" smtClean="0"/>
              <a:t>необхідності </a:t>
            </a:r>
            <a:r>
              <a:rPr lang="uk-UA" b="1" dirty="0"/>
              <a:t>проведення</a:t>
            </a:r>
            <a:br>
              <a:rPr lang="uk-UA" b="1" dirty="0"/>
            </a:br>
            <a:r>
              <a:rPr lang="uk-UA" b="1" dirty="0"/>
              <a:t>захисних </a:t>
            </a:r>
            <a:r>
              <a:rPr lang="uk-UA" b="1" dirty="0" smtClean="0"/>
              <a:t>заходів</a:t>
            </a:r>
          </a:p>
          <a:p>
            <a:pPr marL="0" indent="0">
              <a:buNone/>
            </a:pPr>
            <a:r>
              <a:rPr lang="uk-UA" i="1" dirty="0"/>
              <a:t>Косіння сачком на </a:t>
            </a:r>
            <a:r>
              <a:rPr lang="uk-UA" i="1" dirty="0" smtClean="0"/>
              <a:t>багаторічних </a:t>
            </a:r>
            <a:r>
              <a:rPr lang="uk-UA" i="1" dirty="0"/>
              <a:t>травах. </a:t>
            </a:r>
            <a:r>
              <a:rPr lang="uk-UA" i="1" dirty="0" smtClean="0"/>
              <a:t>Проби по </a:t>
            </a:r>
            <a:r>
              <a:rPr lang="uk-UA" i="1" dirty="0"/>
              <a:t>5, 10, 25 змахів. </a:t>
            </a:r>
            <a:r>
              <a:rPr lang="uk-UA" i="1" dirty="0" smtClean="0"/>
              <a:t>Всього </a:t>
            </a:r>
            <a:r>
              <a:rPr lang="uk-UA" i="1" dirty="0"/>
              <a:t>— 100 змахів. </a:t>
            </a:r>
            <a:endParaRPr lang="uk-UA" i="1" dirty="0" smtClean="0"/>
          </a:p>
          <a:p>
            <a:pPr marL="0" indent="0">
              <a:buNone/>
            </a:pPr>
            <a:r>
              <a:rPr lang="uk-UA" i="1" dirty="0" smtClean="0"/>
              <a:t>При невисокий чисельності попелиць проводять візуальний </a:t>
            </a:r>
            <a:r>
              <a:rPr lang="uk-UA" i="1" dirty="0"/>
              <a:t>їх облік </a:t>
            </a:r>
            <a:r>
              <a:rPr lang="uk-UA" i="1" dirty="0" smtClean="0"/>
              <a:t>на ділянках </a:t>
            </a:r>
            <a:r>
              <a:rPr lang="uk-UA" i="1" dirty="0"/>
              <a:t>0,25м</a:t>
            </a:r>
            <a:r>
              <a:rPr lang="uk-UA" i="1" baseline="30000" dirty="0"/>
              <a:t>2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11344640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644237"/>
            <a:ext cx="5328592" cy="3960440"/>
          </a:xfrm>
        </p:spPr>
        <p:txBody>
          <a:bodyPr>
            <a:normAutofit fontScale="92500"/>
          </a:bodyPr>
          <a:lstStyle/>
          <a:p>
            <a:pPr>
              <a:buFont typeface="Wingdings" pitchFamily="2" charset="2"/>
              <a:buChar char="Ø"/>
            </a:pPr>
            <a:r>
              <a:rPr lang="uk-UA" dirty="0"/>
              <a:t>Щільність </a:t>
            </a:r>
            <a:r>
              <a:rPr lang="uk-UA" dirty="0" smtClean="0"/>
              <a:t>шкідників (</a:t>
            </a:r>
            <a:r>
              <a:rPr lang="uk-UA" dirty="0" err="1" smtClean="0"/>
              <a:t>екз</a:t>
            </a:r>
            <a:r>
              <a:rPr lang="uk-UA" dirty="0"/>
              <a:t>./м</a:t>
            </a:r>
            <a:r>
              <a:rPr lang="uk-UA" baseline="30000" dirty="0"/>
              <a:t>2</a:t>
            </a:r>
            <a:r>
              <a:rPr lang="uk-UA" dirty="0"/>
              <a:t>, </a:t>
            </a:r>
            <a:r>
              <a:rPr lang="uk-UA" dirty="0" err="1"/>
              <a:t>екз</a:t>
            </a:r>
            <a:r>
              <a:rPr lang="uk-UA" dirty="0"/>
              <a:t>./100 </a:t>
            </a:r>
            <a:r>
              <a:rPr lang="uk-UA" dirty="0" smtClean="0"/>
              <a:t>змахів сачком</a:t>
            </a:r>
            <a:r>
              <a:rPr lang="uk-UA" dirty="0"/>
              <a:t>). </a:t>
            </a:r>
            <a:endParaRPr lang="uk-UA" dirty="0" smtClean="0"/>
          </a:p>
          <a:p>
            <a:pPr>
              <a:buFont typeface="Wingdings" pitchFamily="2" charset="2"/>
              <a:buChar char="Ø"/>
            </a:pPr>
            <a:r>
              <a:rPr lang="uk-UA" dirty="0" smtClean="0"/>
              <a:t>Площі посіві які </a:t>
            </a:r>
            <a:r>
              <a:rPr lang="uk-UA" dirty="0"/>
              <a:t>підлягають хімічним</a:t>
            </a:r>
            <a:br>
              <a:rPr lang="uk-UA" dirty="0"/>
            </a:br>
            <a:r>
              <a:rPr lang="uk-UA" dirty="0" smtClean="0"/>
              <a:t>обробкам</a:t>
            </a:r>
          </a:p>
          <a:p>
            <a:pPr marL="0" indent="0">
              <a:buNone/>
            </a:pPr>
            <a:r>
              <a:rPr lang="uk-UA" dirty="0" err="1">
                <a:solidFill>
                  <a:srgbClr val="FF0000"/>
                </a:solidFill>
              </a:rPr>
              <a:t>Шкодочинність</a:t>
            </a:r>
            <a:r>
              <a:rPr lang="uk-UA" dirty="0">
                <a:solidFill>
                  <a:srgbClr val="FF0000"/>
                </a:solidFill>
              </a:rPr>
              <a:t> </a:t>
            </a:r>
            <a:r>
              <a:rPr lang="uk-UA" dirty="0" smtClean="0">
                <a:solidFill>
                  <a:srgbClr val="FF0000"/>
                </a:solidFill>
              </a:rPr>
              <a:t>більшості </a:t>
            </a:r>
            <a:r>
              <a:rPr lang="uk-UA" dirty="0">
                <a:solidFill>
                  <a:srgbClr val="FF0000"/>
                </a:solidFill>
              </a:rPr>
              <a:t>видів шкідників </a:t>
            </a:r>
            <a:r>
              <a:rPr lang="uk-UA" dirty="0" smtClean="0">
                <a:solidFill>
                  <a:srgbClr val="FF0000"/>
                </a:solidFill>
              </a:rPr>
              <a:t>підвищується </a:t>
            </a:r>
            <a:r>
              <a:rPr lang="uk-UA" dirty="0">
                <a:solidFill>
                  <a:srgbClr val="FF0000"/>
                </a:solidFill>
              </a:rPr>
              <a:t>при </a:t>
            </a:r>
            <a:r>
              <a:rPr lang="uk-UA" dirty="0" smtClean="0">
                <a:solidFill>
                  <a:srgbClr val="FF0000"/>
                </a:solidFill>
              </a:rPr>
              <a:t>сухій, спекотній </a:t>
            </a:r>
            <a:r>
              <a:rPr lang="uk-UA" dirty="0">
                <a:solidFill>
                  <a:srgbClr val="FF0000"/>
                </a:solidFill>
              </a:rPr>
              <a:t>погоді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31" y="1124744"/>
            <a:ext cx="2857500" cy="2381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0832" y="4221088"/>
            <a:ext cx="4104009" cy="23193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604956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/>
              <a:t>Травень (</a:t>
            </a:r>
            <a:r>
              <a:rPr lang="uk-UA" dirty="0" smtClean="0"/>
              <a:t>стеблування люцерни</a:t>
            </a:r>
            <a:r>
              <a:rPr lang="uk-UA" dirty="0"/>
              <a:t>, 3—6 </a:t>
            </a:r>
            <a:r>
              <a:rPr lang="uk-UA" dirty="0" smtClean="0"/>
              <a:t>листків </a:t>
            </a:r>
            <a:r>
              <a:rPr lang="uk-UA" dirty="0"/>
              <a:t>у гороху)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uk-UA" b="1" dirty="0"/>
              <a:t>Встановлення </a:t>
            </a:r>
            <a:r>
              <a:rPr lang="uk-UA" b="1" dirty="0" smtClean="0"/>
              <a:t>динаміки чисельності шкідників </a:t>
            </a:r>
            <a:r>
              <a:rPr lang="uk-UA" b="1" dirty="0"/>
              <a:t>і </a:t>
            </a:r>
            <a:r>
              <a:rPr lang="uk-UA" b="1" dirty="0" smtClean="0"/>
              <a:t>динаміки </a:t>
            </a:r>
            <a:r>
              <a:rPr lang="uk-UA" b="1" dirty="0"/>
              <a:t>розвитку хвороб.</a:t>
            </a:r>
            <a:br>
              <a:rPr lang="uk-UA" b="1" dirty="0"/>
            </a:br>
            <a:r>
              <a:rPr lang="uk-UA" b="1" dirty="0"/>
              <a:t>Визначення </a:t>
            </a:r>
            <a:r>
              <a:rPr lang="uk-UA" b="1" dirty="0" err="1" smtClean="0"/>
              <a:t>ушкоженості</a:t>
            </a:r>
            <a:r>
              <a:rPr lang="uk-UA" b="1" dirty="0" smtClean="0"/>
              <a:t> </a:t>
            </a:r>
            <a:r>
              <a:rPr lang="uk-UA" b="1" dirty="0"/>
              <a:t>рослин</a:t>
            </a:r>
            <a:br>
              <a:rPr lang="uk-UA" b="1" dirty="0"/>
            </a:br>
            <a:r>
              <a:rPr lang="uk-UA" b="1" dirty="0"/>
              <a:t>бульбочковими </a:t>
            </a:r>
            <a:r>
              <a:rPr lang="uk-UA" b="1" dirty="0" smtClean="0"/>
              <a:t>довгоносиками</a:t>
            </a:r>
          </a:p>
          <a:p>
            <a:pPr marL="0" indent="0">
              <a:buNone/>
            </a:pPr>
            <a:r>
              <a:rPr lang="uk-UA" i="1" dirty="0"/>
              <a:t>Обстеження </a:t>
            </a:r>
            <a:r>
              <a:rPr lang="uk-UA" i="1" dirty="0" smtClean="0"/>
              <a:t>проводять один </a:t>
            </a:r>
            <a:r>
              <a:rPr lang="uk-UA" i="1" dirty="0"/>
              <a:t>раз на декаду. </a:t>
            </a:r>
            <a:r>
              <a:rPr lang="uk-UA" i="1" dirty="0" smtClean="0"/>
              <a:t>Методики </a:t>
            </a:r>
            <a:r>
              <a:rPr lang="uk-UA" i="1" dirty="0"/>
              <a:t>обліку </a:t>
            </a:r>
            <a:r>
              <a:rPr lang="uk-UA" i="1" dirty="0" smtClean="0"/>
              <a:t>шкідників викладені </a:t>
            </a:r>
            <a:r>
              <a:rPr lang="uk-UA" i="1" dirty="0"/>
              <a:t>вище. </a:t>
            </a:r>
            <a:endParaRPr lang="uk-UA" i="1" dirty="0" smtClean="0"/>
          </a:p>
          <a:p>
            <a:pPr marL="0" indent="0">
              <a:buNone/>
            </a:pPr>
            <a:r>
              <a:rPr lang="uk-UA" i="1" dirty="0" smtClean="0"/>
              <a:t>Обліки кореневих </a:t>
            </a:r>
            <a:r>
              <a:rPr lang="uk-UA" i="1" dirty="0"/>
              <a:t>гнилей і </a:t>
            </a:r>
            <a:r>
              <a:rPr lang="uk-UA" i="1" dirty="0" smtClean="0"/>
              <a:t>фузаріозу </a:t>
            </a:r>
            <a:r>
              <a:rPr lang="uk-UA" i="1" dirty="0"/>
              <a:t>проводять у 10</a:t>
            </a:r>
            <a:br>
              <a:rPr lang="uk-UA" i="1" dirty="0"/>
            </a:br>
            <a:r>
              <a:rPr lang="uk-UA" i="1" dirty="0"/>
              <a:t>пробах по 10 стебел.</a:t>
            </a:r>
            <a:br>
              <a:rPr lang="uk-UA" i="1" dirty="0"/>
            </a:br>
            <a:r>
              <a:rPr lang="uk-UA" i="1" dirty="0" err="1"/>
              <a:t>Ушкодженість</a:t>
            </a:r>
            <a:r>
              <a:rPr lang="uk-UA" i="1" dirty="0"/>
              <a:t> </a:t>
            </a:r>
            <a:r>
              <a:rPr lang="uk-UA" i="1" dirty="0" smtClean="0"/>
              <a:t>рослин бульбочковими довгоносиками </a:t>
            </a:r>
            <a:r>
              <a:rPr lang="uk-UA" i="1" dirty="0"/>
              <a:t>визначають </a:t>
            </a:r>
            <a:r>
              <a:rPr lang="uk-UA" i="1" dirty="0" smtClean="0"/>
              <a:t>на 100 </a:t>
            </a:r>
            <a:r>
              <a:rPr lang="uk-UA" i="1" dirty="0"/>
              <a:t>рослинах за </a:t>
            </a:r>
            <a:r>
              <a:rPr lang="uk-UA" i="1" dirty="0" smtClean="0"/>
              <a:t>п’ятибальною </a:t>
            </a:r>
            <a:r>
              <a:rPr lang="uk-UA" i="1" dirty="0"/>
              <a:t>шкалою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24304802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4462"/>
            <a:ext cx="2880320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9357" y="144462"/>
            <a:ext cx="3600400" cy="3000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156" y="3428999"/>
            <a:ext cx="2139662" cy="30501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300914"/>
            <a:ext cx="2088232" cy="3178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13770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5832648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uk-UA" dirty="0"/>
              <a:t>Динаміка </a:t>
            </a:r>
            <a:r>
              <a:rPr lang="uk-UA" dirty="0" smtClean="0"/>
              <a:t>чисельності шкідників </a:t>
            </a:r>
            <a:r>
              <a:rPr lang="uk-UA" dirty="0"/>
              <a:t>і динаміка</a:t>
            </a:r>
            <a:br>
              <a:rPr lang="uk-UA" dirty="0"/>
            </a:br>
            <a:r>
              <a:rPr lang="uk-UA" dirty="0"/>
              <a:t>розвитку основних </a:t>
            </a:r>
            <a:r>
              <a:rPr lang="uk-UA" dirty="0" smtClean="0"/>
              <a:t>хвороб</a:t>
            </a:r>
            <a:r>
              <a:rPr lang="uk-UA" dirty="0"/>
              <a:t>. </a:t>
            </a:r>
            <a:endParaRPr lang="uk-UA" dirty="0" smtClean="0"/>
          </a:p>
          <a:p>
            <a:pPr>
              <a:buFont typeface="Wingdings" pitchFamily="2" charset="2"/>
              <a:buChar char="Ø"/>
            </a:pPr>
            <a:r>
              <a:rPr lang="uk-UA" dirty="0" smtClean="0"/>
              <a:t>Ступінь ушкодження </a:t>
            </a:r>
            <a:r>
              <a:rPr lang="uk-UA" dirty="0"/>
              <a:t>рослин </a:t>
            </a:r>
            <a:r>
              <a:rPr lang="uk-UA" dirty="0" smtClean="0"/>
              <a:t>шкідниками </a:t>
            </a:r>
            <a:r>
              <a:rPr lang="uk-UA" dirty="0"/>
              <a:t>і поширеність </a:t>
            </a:r>
            <a:r>
              <a:rPr lang="uk-UA" dirty="0" smtClean="0"/>
              <a:t>та розвиток </a:t>
            </a:r>
            <a:r>
              <a:rPr lang="uk-UA" dirty="0"/>
              <a:t>хвороб </a:t>
            </a:r>
            <a:r>
              <a:rPr lang="uk-UA" dirty="0" smtClean="0"/>
              <a:t>(%),</a:t>
            </a:r>
          </a:p>
          <a:p>
            <a:pPr>
              <a:buFont typeface="Wingdings" pitchFamily="2" charset="2"/>
              <a:buChar char="Ø"/>
            </a:pPr>
            <a:r>
              <a:rPr lang="uk-UA" dirty="0" smtClean="0"/>
              <a:t>кількість </a:t>
            </a:r>
            <a:r>
              <a:rPr lang="uk-UA" dirty="0"/>
              <a:t>рослин, </a:t>
            </a:r>
            <a:r>
              <a:rPr lang="uk-UA" dirty="0" smtClean="0"/>
              <a:t>які загинули (%)</a:t>
            </a:r>
          </a:p>
          <a:p>
            <a:pPr marL="0" indent="0">
              <a:buNone/>
            </a:pPr>
            <a:r>
              <a:rPr lang="uk-UA" dirty="0">
                <a:solidFill>
                  <a:srgbClr val="FF0000"/>
                </a:solidFill>
              </a:rPr>
              <a:t>В’янення, кореневі </a:t>
            </a:r>
            <a:r>
              <a:rPr lang="uk-UA" dirty="0" smtClean="0">
                <a:solidFill>
                  <a:srgbClr val="FF0000"/>
                </a:solidFill>
              </a:rPr>
              <a:t>гнилі розвиваються </a:t>
            </a:r>
            <a:r>
              <a:rPr lang="uk-UA" dirty="0">
                <a:solidFill>
                  <a:srgbClr val="FF0000"/>
                </a:solidFill>
              </a:rPr>
              <a:t>при </a:t>
            </a:r>
            <a:r>
              <a:rPr lang="uk-UA" dirty="0" smtClean="0">
                <a:solidFill>
                  <a:srgbClr val="FF0000"/>
                </a:solidFill>
              </a:rPr>
              <a:t>спекотній </a:t>
            </a:r>
            <a:r>
              <a:rPr lang="uk-UA" dirty="0">
                <a:solidFill>
                  <a:srgbClr val="FF0000"/>
                </a:solidFill>
              </a:rPr>
              <a:t>погоді і </a:t>
            </a:r>
            <a:r>
              <a:rPr lang="uk-UA" dirty="0" smtClean="0">
                <a:solidFill>
                  <a:srgbClr val="FF0000"/>
                </a:solidFill>
              </a:rPr>
              <a:t>нестійкому режимі зволоження, особливо </a:t>
            </a:r>
            <a:r>
              <a:rPr lang="uk-UA" dirty="0">
                <a:solidFill>
                  <a:srgbClr val="FF0000"/>
                </a:solidFill>
              </a:rPr>
              <a:t>на кислих </a:t>
            </a:r>
            <a:r>
              <a:rPr lang="uk-UA" dirty="0" smtClean="0">
                <a:solidFill>
                  <a:srgbClr val="FF0000"/>
                </a:solidFill>
              </a:rPr>
              <a:t>ґрунтах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10582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/>
              <a:t>Червень 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>(бутонізація—початок </a:t>
            </a:r>
            <a:r>
              <a:rPr lang="uk-UA" dirty="0"/>
              <a:t>цвітіння)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uk-UA" b="1" dirty="0"/>
              <a:t>Визначення </a:t>
            </a:r>
            <a:r>
              <a:rPr lang="uk-UA" b="1" dirty="0" smtClean="0"/>
              <a:t>стану популяцій шкідників</a:t>
            </a:r>
            <a:r>
              <a:rPr lang="uk-UA" b="1" dirty="0"/>
              <a:t>. Виявлення </a:t>
            </a:r>
            <a:r>
              <a:rPr lang="uk-UA" b="1" dirty="0" err="1" smtClean="0"/>
              <a:t>шкодочинності</a:t>
            </a:r>
            <a:r>
              <a:rPr lang="uk-UA" b="1" dirty="0" smtClean="0"/>
              <a:t> </a:t>
            </a:r>
            <a:r>
              <a:rPr lang="uk-UA" b="1" dirty="0"/>
              <a:t>хвороб </a:t>
            </a:r>
            <a:r>
              <a:rPr lang="uk-UA" b="1" dirty="0" smtClean="0"/>
              <a:t>і шкідників</a:t>
            </a:r>
            <a:r>
              <a:rPr lang="uk-UA" b="1" dirty="0"/>
              <a:t>, </a:t>
            </a:r>
            <a:r>
              <a:rPr lang="uk-UA" b="1" dirty="0" smtClean="0"/>
              <a:t>чисельності </a:t>
            </a:r>
            <a:r>
              <a:rPr lang="uk-UA" b="1" dirty="0"/>
              <a:t>ентомофагів </a:t>
            </a:r>
            <a:r>
              <a:rPr lang="uk-UA" b="1" dirty="0" smtClean="0"/>
              <a:t>і розвитку </a:t>
            </a:r>
            <a:r>
              <a:rPr lang="uk-UA" b="1" dirty="0" err="1" smtClean="0"/>
              <a:t>ентомопатогенів</a:t>
            </a:r>
            <a:r>
              <a:rPr lang="uk-UA" b="1" dirty="0"/>
              <a:t>. </a:t>
            </a:r>
            <a:endParaRPr lang="uk-UA" b="1" dirty="0" smtClean="0"/>
          </a:p>
          <a:p>
            <a:pPr marL="0" indent="0">
              <a:buNone/>
            </a:pPr>
            <a:r>
              <a:rPr lang="uk-UA" b="1" dirty="0" smtClean="0"/>
              <a:t>Виявлення осередків повитиці на </a:t>
            </a:r>
            <a:r>
              <a:rPr lang="uk-UA" b="1" dirty="0"/>
              <a:t>багаторічних </a:t>
            </a:r>
            <a:r>
              <a:rPr lang="uk-UA" b="1" dirty="0" smtClean="0"/>
              <a:t>травах</a:t>
            </a:r>
          </a:p>
          <a:p>
            <a:pPr marL="0" indent="0">
              <a:buNone/>
            </a:pP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5062697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04664"/>
            <a:ext cx="8589640" cy="5760640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ü"/>
            </a:pPr>
            <a:r>
              <a:rPr lang="uk-UA" i="1" dirty="0"/>
              <a:t>Косіння </a:t>
            </a:r>
            <a:r>
              <a:rPr lang="uk-UA" i="1" dirty="0" smtClean="0"/>
              <a:t>ентомологічним сачком </a:t>
            </a:r>
            <a:r>
              <a:rPr lang="uk-UA" i="1" dirty="0"/>
              <a:t>5—10 </a:t>
            </a:r>
            <a:r>
              <a:rPr lang="uk-UA" i="1" dirty="0" smtClean="0"/>
              <a:t>помахів </a:t>
            </a:r>
          </a:p>
          <a:p>
            <a:pPr marL="0" indent="0">
              <a:buNone/>
            </a:pPr>
            <a:r>
              <a:rPr lang="uk-UA" i="1" dirty="0" smtClean="0"/>
              <a:t>у </a:t>
            </a:r>
            <a:r>
              <a:rPr lang="uk-UA" i="1" dirty="0"/>
              <a:t>пробі, всього 100 </a:t>
            </a:r>
            <a:r>
              <a:rPr lang="uk-UA" i="1" dirty="0" smtClean="0"/>
              <a:t>помахів.  </a:t>
            </a:r>
            <a:r>
              <a:rPr lang="uk-UA" i="1" dirty="0"/>
              <a:t>Обстеження по </a:t>
            </a:r>
            <a:r>
              <a:rPr lang="uk-UA" i="1" dirty="0" smtClean="0"/>
              <a:t>5 рослин </a:t>
            </a:r>
            <a:r>
              <a:rPr lang="uk-UA" i="1" dirty="0"/>
              <a:t>у 20 місцях. </a:t>
            </a:r>
            <a:endParaRPr lang="uk-UA" i="1" dirty="0" smtClean="0"/>
          </a:p>
          <a:p>
            <a:pPr>
              <a:buFont typeface="Wingdings" pitchFamily="2" charset="2"/>
              <a:buChar char="ü"/>
            </a:pPr>
            <a:r>
              <a:rPr lang="uk-UA" i="1" dirty="0" smtClean="0"/>
              <a:t>Ступінь </a:t>
            </a:r>
            <a:r>
              <a:rPr lang="uk-UA" i="1" dirty="0" err="1"/>
              <a:t>ушкодженості</a:t>
            </a:r>
            <a:r>
              <a:rPr lang="uk-UA" i="1" dirty="0"/>
              <a:t> </a:t>
            </a:r>
            <a:r>
              <a:rPr lang="uk-UA" i="1" dirty="0" smtClean="0"/>
              <a:t>рослин </a:t>
            </a:r>
            <a:r>
              <a:rPr lang="uk-UA" i="1" dirty="0"/>
              <a:t>попелицями і </a:t>
            </a:r>
            <a:r>
              <a:rPr lang="uk-UA" i="1" dirty="0" smtClean="0"/>
              <a:t>фітономусом </a:t>
            </a:r>
            <a:r>
              <a:rPr lang="uk-UA" i="1" dirty="0"/>
              <a:t>визначають </a:t>
            </a:r>
            <a:r>
              <a:rPr lang="uk-UA" i="1" dirty="0" smtClean="0"/>
              <a:t>за 4-бальною шкалою, </a:t>
            </a:r>
            <a:r>
              <a:rPr lang="uk-UA" i="1" dirty="0" err="1" smtClean="0"/>
              <a:t>ушкодженість</a:t>
            </a:r>
            <a:r>
              <a:rPr lang="uk-UA" i="1" dirty="0" smtClean="0"/>
              <a:t> люцерновим </a:t>
            </a:r>
            <a:r>
              <a:rPr lang="uk-UA" i="1" dirty="0"/>
              <a:t>клопом </a:t>
            </a:r>
            <a:r>
              <a:rPr lang="uk-UA" i="1" dirty="0" smtClean="0"/>
              <a:t>визначають на </a:t>
            </a:r>
            <a:r>
              <a:rPr lang="uk-UA" i="1" dirty="0"/>
              <a:t>кожному стеблі </a:t>
            </a:r>
            <a:r>
              <a:rPr lang="uk-UA" i="1" dirty="0" smtClean="0"/>
              <a:t>по кількості </a:t>
            </a:r>
            <a:r>
              <a:rPr lang="uk-UA" i="1" dirty="0"/>
              <a:t>пожовтілих </a:t>
            </a:r>
            <a:r>
              <a:rPr lang="uk-UA" i="1" dirty="0" smtClean="0"/>
              <a:t>і опалих генеративних органів</a:t>
            </a:r>
            <a:r>
              <a:rPr lang="uk-UA" i="1" dirty="0"/>
              <a:t>. </a:t>
            </a:r>
            <a:endParaRPr lang="uk-UA" i="1" dirty="0" smtClean="0"/>
          </a:p>
          <a:p>
            <a:pPr>
              <a:buFont typeface="Wingdings" pitchFamily="2" charset="2"/>
              <a:buChar char="ü"/>
            </a:pPr>
            <a:r>
              <a:rPr lang="uk-UA" i="1" dirty="0" smtClean="0"/>
              <a:t>Метеликів совок і </a:t>
            </a:r>
            <a:r>
              <a:rPr lang="uk-UA" i="1" dirty="0"/>
              <a:t>плодожерки </a:t>
            </a:r>
            <a:r>
              <a:rPr lang="uk-UA" i="1" dirty="0" smtClean="0"/>
              <a:t>обліковують </a:t>
            </a:r>
            <a:r>
              <a:rPr lang="uk-UA" i="1" dirty="0"/>
              <a:t>на ловчі коритця </a:t>
            </a:r>
            <a:r>
              <a:rPr lang="uk-UA" i="1" dirty="0" smtClean="0"/>
              <a:t>з патокою </a:t>
            </a:r>
            <a:r>
              <a:rPr lang="uk-UA" i="1" dirty="0"/>
              <a:t>і </a:t>
            </a:r>
            <a:r>
              <a:rPr lang="uk-UA" i="1" dirty="0" err="1"/>
              <a:t>світлопастки</a:t>
            </a:r>
            <a:r>
              <a:rPr lang="uk-UA" i="1" dirty="0"/>
              <a:t>.</a:t>
            </a:r>
            <a:br>
              <a:rPr lang="uk-UA" i="1" dirty="0"/>
            </a:br>
            <a:r>
              <a:rPr lang="uk-UA" i="1" dirty="0"/>
              <a:t>Обліки хвороб </a:t>
            </a:r>
            <a:r>
              <a:rPr lang="uk-UA" i="1" dirty="0" smtClean="0"/>
              <a:t>проводять </a:t>
            </a:r>
            <a:r>
              <a:rPr lang="uk-UA" i="1" dirty="0"/>
              <a:t>за відповідними</a:t>
            </a:r>
            <a:br>
              <a:rPr lang="uk-UA" i="1" dirty="0"/>
            </a:br>
            <a:r>
              <a:rPr lang="uk-UA" i="1" dirty="0"/>
              <a:t>методиками з </a:t>
            </a:r>
            <a:r>
              <a:rPr lang="uk-UA" i="1" dirty="0" smtClean="0"/>
              <a:t>використанням </a:t>
            </a:r>
            <a:r>
              <a:rPr lang="uk-UA" i="1" dirty="0"/>
              <a:t>спеціальних</a:t>
            </a:r>
            <a:br>
              <a:rPr lang="uk-UA" i="1" dirty="0"/>
            </a:br>
            <a:r>
              <a:rPr lang="uk-UA" i="1" dirty="0"/>
              <a:t>шкал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368905480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562</Words>
  <Application>Microsoft Office PowerPoint</Application>
  <PresentationFormat>Экран (4:3)</PresentationFormat>
  <Paragraphs>58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Лекція 4</vt:lpstr>
      <vt:lpstr>Питання</vt:lpstr>
      <vt:lpstr>Жовтень І дек., квітень І дек</vt:lpstr>
      <vt:lpstr>Презентация PowerPoint</vt:lpstr>
      <vt:lpstr>Травень (стеблування люцерни, 3—6 листків у гороху)</vt:lpstr>
      <vt:lpstr>Презентация PowerPoint</vt:lpstr>
      <vt:lpstr>Презентация PowerPoint</vt:lpstr>
      <vt:lpstr>Червень  (бутонізація—початок цвітіння)</vt:lpstr>
      <vt:lpstr>Презентация PowerPoint</vt:lpstr>
      <vt:lpstr>Презентация PowerPoint</vt:lpstr>
      <vt:lpstr>Презентация PowerPoint</vt:lpstr>
      <vt:lpstr>Презентация PowerPoint</vt:lpstr>
      <vt:lpstr>Червень II— ІІІ дек. — липень І дек. (утворення і визрівання бобів)</vt:lpstr>
      <vt:lpstr>Презентация PowerPoint</vt:lpstr>
      <vt:lpstr>Презентация PowerPoint</vt:lpstr>
      <vt:lpstr>Презентация PowerPoint</vt:lpstr>
      <vt:lpstr>Липень II—III дек. — серпень (збирання урожаю — післязбиральний період)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Лекція 4</dc:title>
  <dc:creator>Ноут_кафедра</dc:creator>
  <cp:lastModifiedBy>Ноут_кафедра</cp:lastModifiedBy>
  <cp:revision>8</cp:revision>
  <dcterms:created xsi:type="dcterms:W3CDTF">2019-10-28T12:39:04Z</dcterms:created>
  <dcterms:modified xsi:type="dcterms:W3CDTF">2019-10-29T10:28:10Z</dcterms:modified>
</cp:coreProperties>
</file>