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9" r:id="rId38"/>
    <p:sldId id="300" r:id="rId39"/>
    <p:sldId id="292" r:id="rId40"/>
    <p:sldId id="293" r:id="rId41"/>
    <p:sldId id="294" r:id="rId42"/>
    <p:sldId id="295" r:id="rId43"/>
    <p:sldId id="296" r:id="rId44"/>
    <p:sldId id="298" r:id="rId45"/>
    <p:sldId id="297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1470025"/>
          </a:xfrm>
        </p:spPr>
        <p:txBody>
          <a:bodyPr/>
          <a:lstStyle/>
          <a:p>
            <a:r>
              <a:rPr lang="uk-UA" dirty="0" smtClean="0"/>
              <a:t>Лекція 5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708920"/>
            <a:ext cx="6400800" cy="1752600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Моніторинг поширення шкідників і хвороб технічних культур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5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>
                <a:solidFill>
                  <a:srgbClr val="FF0000"/>
                </a:solidFill>
              </a:rPr>
              <a:t>Вихід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бурякового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довгоносика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починається</a:t>
            </a:r>
            <a:r>
              <a:rPr lang="ru-RU" dirty="0" smtClean="0">
                <a:solidFill>
                  <a:srgbClr val="FF0000"/>
                </a:solidFill>
              </a:rPr>
              <a:t> при </a:t>
            </a:r>
            <a:r>
              <a:rPr lang="ru-RU" dirty="0" err="1">
                <a:solidFill>
                  <a:srgbClr val="FF0000"/>
                </a:solidFill>
              </a:rPr>
              <a:t>температурі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поверхневого</a:t>
            </a:r>
            <a:r>
              <a:rPr lang="ru-RU" dirty="0" smtClean="0">
                <a:solidFill>
                  <a:srgbClr val="FF0000"/>
                </a:solidFill>
              </a:rPr>
              <a:t> шару </a:t>
            </a:r>
            <a:r>
              <a:rPr lang="ru-RU" dirty="0" err="1" smtClean="0">
                <a:solidFill>
                  <a:srgbClr val="FF0000"/>
                </a:solidFill>
              </a:rPr>
              <a:t>ґрунту</a:t>
            </a:r>
            <a:r>
              <a:rPr lang="ru-RU" dirty="0" smtClean="0">
                <a:solidFill>
                  <a:srgbClr val="FF0000"/>
                </a:solidFill>
              </a:rPr>
              <a:t> +8—10 </a:t>
            </a:r>
            <a:r>
              <a:rPr lang="ru-RU" dirty="0">
                <a:solidFill>
                  <a:srgbClr val="FF0000"/>
                </a:solidFill>
              </a:rPr>
              <a:t>°С.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err="1" smtClean="0">
                <a:solidFill>
                  <a:srgbClr val="FF0000"/>
                </a:solidFill>
              </a:rPr>
              <a:t>Масова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міграція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довгоносика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починається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при </a:t>
            </a:r>
            <a:r>
              <a:rPr lang="ru-RU" dirty="0" err="1" smtClean="0">
                <a:solidFill>
                  <a:srgbClr val="FF0000"/>
                </a:solidFill>
              </a:rPr>
              <a:t>температурі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повітря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+</a:t>
            </a:r>
            <a:r>
              <a:rPr lang="ru-RU" dirty="0" smtClean="0">
                <a:solidFill>
                  <a:srgbClr val="FF0000"/>
                </a:solidFill>
              </a:rPr>
              <a:t>13— 15 </a:t>
            </a:r>
            <a:r>
              <a:rPr lang="ru-RU" dirty="0">
                <a:solidFill>
                  <a:srgbClr val="FF0000"/>
                </a:solidFill>
              </a:rPr>
              <a:t>С.</a:t>
            </a:r>
          </a:p>
          <a:p>
            <a:r>
              <a:rPr lang="ru-RU" dirty="0">
                <a:solidFill>
                  <a:srgbClr val="FF0000"/>
                </a:solidFill>
              </a:rPr>
              <a:t>ЕПШ </a:t>
            </a:r>
            <a:r>
              <a:rPr lang="ru-RU" dirty="0" err="1">
                <a:solidFill>
                  <a:srgbClr val="FF0000"/>
                </a:solidFill>
              </a:rPr>
              <a:t>сірого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довгоносика</a:t>
            </a:r>
            <a:r>
              <a:rPr lang="ru-RU" dirty="0" smtClean="0">
                <a:solidFill>
                  <a:srgbClr val="FF0000"/>
                </a:solidFill>
              </a:rPr>
              <a:t> — </a:t>
            </a:r>
            <a:r>
              <a:rPr lang="ru-RU" dirty="0" err="1" smtClean="0">
                <a:solidFill>
                  <a:srgbClr val="FF0000"/>
                </a:solidFill>
              </a:rPr>
              <a:t>виловлювання</a:t>
            </a:r>
            <a:r>
              <a:rPr lang="ru-RU" dirty="0" smtClean="0">
                <a:solidFill>
                  <a:srgbClr val="FF0000"/>
                </a:solidFill>
              </a:rPr>
              <a:t> на </a:t>
            </a:r>
            <a:r>
              <a:rPr lang="ru-RU" dirty="0" err="1">
                <a:solidFill>
                  <a:srgbClr val="FF0000"/>
                </a:solidFill>
              </a:rPr>
              <a:t>принади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із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зелених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рослин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(</a:t>
            </a:r>
            <a:r>
              <a:rPr lang="ru-RU" dirty="0" err="1" smtClean="0">
                <a:solidFill>
                  <a:srgbClr val="FF0000"/>
                </a:solidFill>
              </a:rPr>
              <a:t>діаметр</a:t>
            </a:r>
            <a:r>
              <a:rPr lang="ru-RU" dirty="0" smtClean="0">
                <a:solidFill>
                  <a:srgbClr val="FF0000"/>
                </a:solidFill>
              </a:rPr>
              <a:t> 1 </a:t>
            </a:r>
            <a:r>
              <a:rPr lang="ru-RU" dirty="0">
                <a:solidFill>
                  <a:srgbClr val="FF0000"/>
                </a:solidFill>
              </a:rPr>
              <a:t>м</a:t>
            </a:r>
            <a:r>
              <a:rPr lang="ru-RU" dirty="0" smtClean="0">
                <a:solidFill>
                  <a:srgbClr val="FF0000"/>
                </a:solidFill>
              </a:rPr>
              <a:t>) — </a:t>
            </a:r>
            <a:r>
              <a:rPr lang="ru-RU" dirty="0">
                <a:solidFill>
                  <a:srgbClr val="FF0000"/>
                </a:solidFill>
              </a:rPr>
              <a:t>25 </a:t>
            </a:r>
            <a:r>
              <a:rPr lang="ru-RU" dirty="0" err="1">
                <a:solidFill>
                  <a:srgbClr val="FF0000"/>
                </a:solidFill>
              </a:rPr>
              <a:t>екз</a:t>
            </a:r>
            <a:r>
              <a:rPr lang="ru-RU" dirty="0">
                <a:solidFill>
                  <a:srgbClr val="FF0000"/>
                </a:solidFill>
              </a:rPr>
              <a:t>./</a:t>
            </a:r>
            <a:r>
              <a:rPr lang="ru-RU" dirty="0" err="1">
                <a:solidFill>
                  <a:srgbClr val="FF0000"/>
                </a:solidFill>
              </a:rPr>
              <a:t>добу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728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err="1"/>
              <a:t>Обстеження</a:t>
            </a:r>
            <a:r>
              <a:rPr lang="ru-RU" b="1" dirty="0"/>
              <a:t> </a:t>
            </a:r>
            <a:r>
              <a:rPr lang="ru-RU" b="1" dirty="0" err="1" smtClean="0"/>
              <a:t>маточних</a:t>
            </a:r>
            <a:r>
              <a:rPr lang="ru-RU" b="1" dirty="0" smtClean="0"/>
              <a:t> </a:t>
            </a:r>
            <a:r>
              <a:rPr lang="ru-RU" b="1" dirty="0" err="1" smtClean="0"/>
              <a:t>коренеплодів</a:t>
            </a:r>
            <a:r>
              <a:rPr lang="ru-RU" b="1" dirty="0" smtClean="0"/>
              <a:t> </a:t>
            </a:r>
            <a:r>
              <a:rPr lang="ru-RU" b="1" dirty="0"/>
              <a:t>в </a:t>
            </a:r>
            <a:r>
              <a:rPr lang="ru-RU" b="1" dirty="0" smtClean="0"/>
              <a:t>кагатах перед </a:t>
            </a:r>
            <a:r>
              <a:rPr lang="ru-RU" b="1" dirty="0" err="1"/>
              <a:t>висадкою</a:t>
            </a:r>
            <a:r>
              <a:rPr lang="ru-RU" b="1" dirty="0"/>
              <a:t> для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ураження</a:t>
            </a:r>
            <a:r>
              <a:rPr lang="ru-RU" b="1" dirty="0" smtClean="0"/>
              <a:t> </a:t>
            </a:r>
            <a:r>
              <a:rPr lang="ru-RU" b="1" dirty="0" err="1" smtClean="0"/>
              <a:t>їх</a:t>
            </a:r>
            <a:r>
              <a:rPr lang="ru-RU" b="1" dirty="0" smtClean="0"/>
              <a:t> хворобами</a:t>
            </a:r>
          </a:p>
          <a:p>
            <a:pPr marL="0" indent="0">
              <a:buNone/>
            </a:pPr>
            <a:r>
              <a:rPr lang="ru-RU" i="1" dirty="0"/>
              <a:t>3 кожного кагата </a:t>
            </a:r>
            <a:r>
              <a:rPr lang="ru-RU" i="1" dirty="0" err="1" smtClean="0"/>
              <a:t>беруть</a:t>
            </a:r>
            <a:r>
              <a:rPr lang="ru-RU" i="1" dirty="0" smtClean="0"/>
              <a:t> 3 </a:t>
            </a:r>
            <a:r>
              <a:rPr lang="ru-RU" i="1" dirty="0" err="1" smtClean="0"/>
              <a:t>проби</a:t>
            </a:r>
            <a:r>
              <a:rPr lang="ru-RU" i="1" dirty="0" smtClean="0"/>
              <a:t> </a:t>
            </a:r>
            <a:r>
              <a:rPr lang="ru-RU" i="1" dirty="0"/>
              <a:t>по 100 </a:t>
            </a:r>
            <a:r>
              <a:rPr lang="ru-RU" i="1" dirty="0" err="1" smtClean="0"/>
              <a:t>коренеплодів</a:t>
            </a:r>
            <a:r>
              <a:rPr lang="ru-RU" i="1" dirty="0" smtClean="0"/>
              <a:t> з </a:t>
            </a:r>
            <a:r>
              <a:rPr lang="ru-RU" i="1" dirty="0" err="1"/>
              <a:t>різних</a:t>
            </a:r>
            <a:r>
              <a:rPr lang="ru-RU" i="1" dirty="0"/>
              <a:t> </a:t>
            </a:r>
            <a:r>
              <a:rPr lang="ru-RU" i="1" dirty="0" err="1" smtClean="0"/>
              <a:t>шарів</a:t>
            </a:r>
            <a:r>
              <a:rPr lang="ru-RU" i="1" dirty="0" smtClean="0"/>
              <a:t> і </a:t>
            </a:r>
            <a:r>
              <a:rPr lang="ru-RU" i="1" dirty="0" err="1"/>
              <a:t>місць</a:t>
            </a:r>
            <a:r>
              <a:rPr lang="ru-RU" i="1" dirty="0"/>
              <a:t>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err="1" smtClean="0"/>
              <a:t>Коренеплоди</a:t>
            </a:r>
            <a:r>
              <a:rPr lang="ru-RU" i="1" dirty="0" smtClean="0"/>
              <a:t> </a:t>
            </a:r>
            <a:r>
              <a:rPr lang="ru-RU" i="1" dirty="0" err="1" smtClean="0"/>
              <a:t>поділяють</a:t>
            </a:r>
            <a:r>
              <a:rPr lang="ru-RU" i="1" dirty="0" smtClean="0"/>
              <a:t> на </a:t>
            </a:r>
            <a:r>
              <a:rPr lang="ru-RU" i="1" dirty="0"/>
              <a:t>три </a:t>
            </a:r>
            <a:r>
              <a:rPr lang="ru-RU" i="1" dirty="0" err="1" smtClean="0"/>
              <a:t>групи</a:t>
            </a:r>
            <a:r>
              <a:rPr lang="ru-RU" i="1" dirty="0" smtClean="0"/>
              <a:t>: </a:t>
            </a:r>
          </a:p>
          <a:p>
            <a:pPr marL="0" indent="0">
              <a:buNone/>
            </a:pPr>
            <a:r>
              <a:rPr lang="ru-RU" b="1" i="1" dirty="0" err="1" smtClean="0"/>
              <a:t>здорові</a:t>
            </a:r>
            <a:r>
              <a:rPr lang="ru-RU" i="1" dirty="0"/>
              <a:t>, </a:t>
            </a:r>
            <a:endParaRPr lang="ru-RU" i="1" dirty="0" smtClean="0"/>
          </a:p>
          <a:p>
            <a:pPr marL="0" indent="0">
              <a:buNone/>
            </a:pPr>
            <a:r>
              <a:rPr lang="ru-RU" b="1" i="1" dirty="0" err="1" smtClean="0"/>
              <a:t>сумнівні</a:t>
            </a:r>
            <a:r>
              <a:rPr lang="ru-RU" i="1" dirty="0" smtClean="0"/>
              <a:t> </a:t>
            </a:r>
            <a:r>
              <a:rPr lang="ru-RU" i="1" dirty="0"/>
              <a:t>(з </a:t>
            </a:r>
            <a:r>
              <a:rPr lang="ru-RU" i="1" dirty="0" err="1" smtClean="0"/>
              <a:t>непророслими</a:t>
            </a:r>
            <a:r>
              <a:rPr lang="ru-RU" i="1" dirty="0" smtClean="0"/>
              <a:t> </a:t>
            </a:r>
            <a:r>
              <a:rPr lang="ru-RU" i="1" dirty="0" err="1" smtClean="0"/>
              <a:t>вічками</a:t>
            </a:r>
            <a:r>
              <a:rPr lang="ru-RU" i="1" dirty="0"/>
              <a:t>) </a:t>
            </a:r>
            <a:endParaRPr lang="ru-RU" i="1" dirty="0" smtClean="0"/>
          </a:p>
          <a:p>
            <a:pPr marL="0" indent="0">
              <a:buNone/>
            </a:pPr>
            <a:r>
              <a:rPr lang="ru-RU" b="1" i="1" dirty="0" err="1" smtClean="0"/>
              <a:t>непридатні</a:t>
            </a:r>
            <a:r>
              <a:rPr lang="ru-RU" b="1" i="1" dirty="0" smtClean="0"/>
              <a:t> </a:t>
            </a:r>
            <a:r>
              <a:rPr lang="ru-RU" b="1" i="1" dirty="0"/>
              <a:t>до посадки </a:t>
            </a:r>
            <a:r>
              <a:rPr lang="ru-RU" i="1" dirty="0"/>
              <a:t>(</a:t>
            </a:r>
            <a:r>
              <a:rPr lang="ru-RU" i="1" dirty="0" smtClean="0"/>
              <a:t>з </a:t>
            </a:r>
            <a:r>
              <a:rPr lang="ru-RU" i="1" dirty="0" err="1" smtClean="0"/>
              <a:t>ураженими</a:t>
            </a:r>
            <a:r>
              <a:rPr lang="ru-RU" i="1" dirty="0" smtClean="0"/>
              <a:t> хворобами </a:t>
            </a:r>
            <a:r>
              <a:rPr lang="ru-RU" i="1" dirty="0" err="1" smtClean="0"/>
              <a:t>головкою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/>
              <a:t>нижньою</a:t>
            </a:r>
            <a:r>
              <a:rPr lang="ru-RU" i="1" dirty="0"/>
              <a:t> </a:t>
            </a:r>
            <a:r>
              <a:rPr lang="ru-RU" i="1" dirty="0" err="1" smtClean="0"/>
              <a:t>частиною</a:t>
            </a:r>
            <a:r>
              <a:rPr lang="ru-RU" i="1" dirty="0" smtClean="0"/>
              <a:t> до </a:t>
            </a:r>
            <a:r>
              <a:rPr lang="ru-RU" i="1" dirty="0"/>
              <a:t>1/3, </a:t>
            </a:r>
            <a:r>
              <a:rPr lang="ru-RU" i="1" dirty="0" err="1" smtClean="0"/>
              <a:t>уражені</a:t>
            </a:r>
            <a:r>
              <a:rPr lang="ru-RU" i="1" dirty="0" smtClean="0"/>
              <a:t> </a:t>
            </a:r>
            <a:r>
              <a:rPr lang="ru-RU" i="1" dirty="0" err="1" smtClean="0"/>
              <a:t>гнилями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/>
              <a:t>різоктоніозом</a:t>
            </a:r>
            <a:r>
              <a:rPr lang="ru-RU" i="1" dirty="0"/>
              <a:t>)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598993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 smtClean="0"/>
              <a:t>непридатних</a:t>
            </a:r>
            <a:r>
              <a:rPr lang="ru-RU" dirty="0" smtClean="0"/>
              <a:t> для </a:t>
            </a:r>
            <a:r>
              <a:rPr lang="ru-RU" dirty="0" err="1"/>
              <a:t>садіння</a:t>
            </a:r>
            <a:r>
              <a:rPr lang="ru-RU" dirty="0"/>
              <a:t> </a:t>
            </a:r>
            <a:r>
              <a:rPr lang="ru-RU" dirty="0" err="1" smtClean="0"/>
              <a:t>коренеплодів</a:t>
            </a:r>
            <a:r>
              <a:rPr lang="ru-RU" dirty="0" smtClean="0"/>
              <a:t> та </a:t>
            </a:r>
            <a:r>
              <a:rPr lang="ru-RU" dirty="0" err="1"/>
              <a:t>сумнівних</a:t>
            </a:r>
            <a:r>
              <a:rPr lang="ru-RU" dirty="0"/>
              <a:t> </a:t>
            </a:r>
            <a:r>
              <a:rPr lang="ru-RU" dirty="0" smtClean="0"/>
              <a:t>(%).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Домінуючі</a:t>
            </a:r>
            <a:r>
              <a:rPr lang="ru-RU" dirty="0" smtClean="0"/>
              <a:t> </a:t>
            </a:r>
            <a:r>
              <a:rPr lang="ru-RU" dirty="0" err="1" smtClean="0"/>
              <a:t>хвороби</a:t>
            </a:r>
            <a:r>
              <a:rPr lang="ru-RU" dirty="0" smtClean="0"/>
              <a:t> </a:t>
            </a:r>
            <a:r>
              <a:rPr lang="ru-RU" dirty="0"/>
              <a:t>(%), </a:t>
            </a:r>
            <a:endParaRPr lang="ru-RU" dirty="0" smtClean="0"/>
          </a:p>
          <a:p>
            <a:r>
              <a:rPr lang="ru-RU" dirty="0" err="1" smtClean="0"/>
              <a:t>Аналіз</a:t>
            </a:r>
            <a:r>
              <a:rPr lang="ru-RU" dirty="0" smtClean="0"/>
              <a:t> причин </a:t>
            </a:r>
            <a:r>
              <a:rPr lang="ru-RU" dirty="0" err="1" smtClean="0"/>
              <a:t>виявлення</a:t>
            </a:r>
            <a:r>
              <a:rPr lang="ru-RU" dirty="0" smtClean="0"/>
              <a:t> хвороб</a:t>
            </a:r>
            <a:r>
              <a:rPr lang="ru-RU" dirty="0"/>
              <a:t>, прогноз </a:t>
            </a:r>
            <a:r>
              <a:rPr lang="ru-RU" dirty="0" err="1" smtClean="0"/>
              <a:t>ураження</a:t>
            </a:r>
            <a:r>
              <a:rPr lang="ru-RU" dirty="0" smtClean="0"/>
              <a:t> хворобами </a:t>
            </a:r>
            <a:r>
              <a:rPr lang="ru-RU" dirty="0" err="1"/>
              <a:t>насінників</a:t>
            </a:r>
            <a:r>
              <a:rPr lang="ru-RU" dirty="0"/>
              <a:t>,</a:t>
            </a:r>
          </a:p>
          <a:p>
            <a:r>
              <a:rPr lang="ru-RU" dirty="0" err="1" smtClean="0"/>
              <a:t>Планування</a:t>
            </a:r>
            <a:r>
              <a:rPr lang="ru-RU" dirty="0" smtClean="0"/>
              <a:t> </a:t>
            </a:r>
            <a:r>
              <a:rPr lang="ru-RU" dirty="0" err="1" smtClean="0"/>
              <a:t>захисних</a:t>
            </a:r>
            <a:r>
              <a:rPr lang="ru-RU" dirty="0" smtClean="0"/>
              <a:t> </a:t>
            </a:r>
            <a:r>
              <a:rPr lang="ru-RU" dirty="0" err="1" smtClean="0"/>
              <a:t>заходів</a:t>
            </a:r>
            <a:endParaRPr lang="ru-RU" dirty="0" smtClean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При </a:t>
            </a:r>
            <a:r>
              <a:rPr lang="ru-RU" dirty="0" err="1">
                <a:solidFill>
                  <a:srgbClr val="FF0000"/>
                </a:solidFill>
              </a:rPr>
              <a:t>проведенні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обліків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фіксують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час </a:t>
            </a:r>
            <a:r>
              <a:rPr lang="ru-RU" dirty="0" err="1" smtClean="0">
                <a:solidFill>
                  <a:srgbClr val="FF0000"/>
                </a:solidFill>
              </a:rPr>
              <a:t>збирання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коренеплодів</a:t>
            </a:r>
            <a:r>
              <a:rPr lang="ru-RU" dirty="0" smtClean="0">
                <a:solidFill>
                  <a:srgbClr val="FF0000"/>
                </a:solidFill>
              </a:rPr>
              <a:t> і </a:t>
            </a:r>
            <a:r>
              <a:rPr lang="ru-RU" dirty="0" err="1">
                <a:solidFill>
                  <a:srgbClr val="FF0000"/>
                </a:solidFill>
              </a:rPr>
              <a:t>тривалість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періоду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їх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зберігання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у кагатах</a:t>
            </a:r>
          </a:p>
        </p:txBody>
      </p:sp>
    </p:spTree>
    <p:extLst>
      <p:ext uri="{BB962C8B-B14F-4D97-AF65-F5344CB8AC3E}">
        <p14:creationId xmlns:p14="http://schemas.microsoft.com/office/powerpoint/2010/main" val="474720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Квітень</a:t>
            </a:r>
            <a:r>
              <a:rPr lang="ru-RU" dirty="0" smtClean="0"/>
              <a:t> </a:t>
            </a:r>
            <a:r>
              <a:rPr lang="en-US" dirty="0" smtClean="0"/>
              <a:t>III </a:t>
            </a:r>
            <a:r>
              <a:rPr lang="ru-RU" dirty="0"/>
              <a:t>дек</a:t>
            </a:r>
            <a:r>
              <a:rPr lang="ru-RU" dirty="0" smtClean="0"/>
              <a:t>.-</a:t>
            </a:r>
            <a:r>
              <a:rPr lang="ru-RU" dirty="0" err="1" smtClean="0"/>
              <a:t>травень</a:t>
            </a:r>
            <a:r>
              <a:rPr lang="ru-RU" dirty="0" smtClean="0"/>
              <a:t> </a:t>
            </a:r>
            <a:r>
              <a:rPr lang="ru-RU" dirty="0"/>
              <a:t>І дек</a:t>
            </a:r>
            <a:r>
              <a:rPr lang="ru-RU" dirty="0" smtClean="0"/>
              <a:t>. (</a:t>
            </a:r>
            <a:r>
              <a:rPr lang="ru-RU" dirty="0"/>
              <a:t>до </a:t>
            </a:r>
            <a:r>
              <a:rPr lang="ru-RU" dirty="0" err="1" smtClean="0"/>
              <a:t>появи</a:t>
            </a:r>
            <a:r>
              <a:rPr lang="ru-RU" dirty="0" smtClean="0"/>
              <a:t> </a:t>
            </a:r>
            <a:r>
              <a:rPr lang="ru-RU" dirty="0" err="1" smtClean="0"/>
              <a:t>сходів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dirty="0" smtClean="0"/>
              <a:t>фаза «вилочка</a:t>
            </a:r>
            <a:r>
              <a:rPr lang="ru-RU" dirty="0"/>
              <a:t>»)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чисельності</a:t>
            </a:r>
            <a:r>
              <a:rPr lang="ru-RU" dirty="0" smtClean="0"/>
              <a:t> </a:t>
            </a:r>
            <a:r>
              <a:rPr lang="ru-RU" dirty="0" err="1" smtClean="0"/>
              <a:t>шкідників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 smtClean="0"/>
              <a:t>бурячищах</a:t>
            </a:r>
            <a:r>
              <a:rPr lang="ru-RU" dirty="0" smtClean="0"/>
              <a:t>  </a:t>
            </a:r>
            <a:r>
              <a:rPr lang="ru-RU" dirty="0"/>
              <a:t>і </a:t>
            </a:r>
            <a:r>
              <a:rPr lang="ru-RU" dirty="0" err="1"/>
              <a:t>посівах</a:t>
            </a:r>
            <a:r>
              <a:rPr lang="ru-RU" dirty="0"/>
              <a:t> </a:t>
            </a:r>
            <a:r>
              <a:rPr lang="ru-RU" dirty="0" err="1"/>
              <a:t>буряка</a:t>
            </a:r>
            <a:r>
              <a:rPr lang="ru-RU" dirty="0"/>
              <a:t>, </a:t>
            </a:r>
            <a:r>
              <a:rPr lang="ru-RU" dirty="0" err="1" smtClean="0"/>
              <a:t>строків</a:t>
            </a:r>
            <a:r>
              <a:rPr lang="ru-RU" dirty="0" smtClean="0"/>
              <a:t> початку </a:t>
            </a:r>
            <a:r>
              <a:rPr lang="ru-RU" dirty="0"/>
              <a:t>і </a:t>
            </a:r>
            <a:r>
              <a:rPr lang="ru-RU" dirty="0" err="1"/>
              <a:t>динаміки</a:t>
            </a:r>
            <a:r>
              <a:rPr lang="ru-RU" dirty="0"/>
              <a:t> </a:t>
            </a:r>
            <a:r>
              <a:rPr lang="ru-RU" dirty="0" err="1" smtClean="0"/>
              <a:t>заселення</a:t>
            </a:r>
            <a:r>
              <a:rPr lang="ru-RU" dirty="0" smtClean="0"/>
              <a:t> ними </a:t>
            </a:r>
            <a:r>
              <a:rPr lang="ru-RU" dirty="0" err="1"/>
              <a:t>посівів</a:t>
            </a:r>
            <a:r>
              <a:rPr lang="ru-RU" dirty="0"/>
              <a:t>, </a:t>
            </a:r>
            <a:r>
              <a:rPr lang="ru-RU" dirty="0" err="1" smtClean="0"/>
              <a:t>доцільності</a:t>
            </a:r>
            <a:r>
              <a:rPr lang="ru-RU" dirty="0" smtClean="0"/>
              <a:t> </a:t>
            </a:r>
            <a:r>
              <a:rPr lang="ru-RU" dirty="0" err="1" smtClean="0"/>
              <a:t>проведення</a:t>
            </a:r>
            <a:r>
              <a:rPr lang="ru-RU" dirty="0" smtClean="0"/>
              <a:t> </a:t>
            </a:r>
            <a:r>
              <a:rPr lang="ru-RU" dirty="0" err="1" smtClean="0"/>
              <a:t>активних</a:t>
            </a:r>
            <a:r>
              <a:rPr lang="ru-RU" dirty="0" smtClean="0"/>
              <a:t> </a:t>
            </a:r>
            <a:r>
              <a:rPr lang="ru-RU" dirty="0" err="1" smtClean="0"/>
              <a:t>захисних</a:t>
            </a:r>
            <a:r>
              <a:rPr lang="ru-RU" dirty="0" smtClean="0"/>
              <a:t> </a:t>
            </a:r>
            <a:r>
              <a:rPr lang="ru-RU" dirty="0" err="1"/>
              <a:t>заходів</a:t>
            </a:r>
            <a:r>
              <a:rPr lang="ru-RU" dirty="0"/>
              <a:t>.</a:t>
            </a:r>
          </a:p>
          <a:p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ступеня</a:t>
            </a:r>
            <a:r>
              <a:rPr lang="ru-RU" dirty="0"/>
              <a:t> </a:t>
            </a:r>
            <a:r>
              <a:rPr lang="ru-RU" dirty="0" err="1" smtClean="0"/>
              <a:t>ураження</a:t>
            </a:r>
            <a:r>
              <a:rPr lang="ru-RU" dirty="0" smtClean="0"/>
              <a:t> </a:t>
            </a:r>
            <a:r>
              <a:rPr lang="ru-RU" dirty="0" err="1" smtClean="0"/>
              <a:t>сходів</a:t>
            </a:r>
            <a:r>
              <a:rPr lang="ru-RU" dirty="0" smtClean="0"/>
              <a:t> </a:t>
            </a:r>
            <a:r>
              <a:rPr lang="ru-RU" dirty="0" err="1" smtClean="0"/>
              <a:t>коренеїдом</a:t>
            </a:r>
            <a:r>
              <a:rPr lang="ru-RU" dirty="0" smtClean="0"/>
              <a:t> та </a:t>
            </a:r>
            <a:r>
              <a:rPr lang="ru-RU" dirty="0" err="1"/>
              <a:t>необхідності</a:t>
            </a:r>
            <a:r>
              <a:rPr lang="ru-RU" dirty="0"/>
              <a:t> </a:t>
            </a:r>
            <a:r>
              <a:rPr lang="ru-RU" dirty="0" err="1" smtClean="0"/>
              <a:t>проведення</a:t>
            </a:r>
            <a:r>
              <a:rPr lang="ru-RU" dirty="0" smtClean="0"/>
              <a:t> </a:t>
            </a:r>
            <a:r>
              <a:rPr lang="ru-RU" dirty="0" err="1" smtClean="0"/>
              <a:t>відповідних</a:t>
            </a:r>
            <a:r>
              <a:rPr lang="ru-RU" dirty="0" smtClean="0"/>
              <a:t> </a:t>
            </a:r>
            <a:r>
              <a:rPr lang="ru-RU" dirty="0" err="1"/>
              <a:t>агрозаходів</a:t>
            </a:r>
            <a:r>
              <a:rPr lang="ru-RU" dirty="0"/>
              <a:t>.</a:t>
            </a:r>
          </a:p>
          <a:p>
            <a:r>
              <a:rPr lang="ru-RU" dirty="0" err="1"/>
              <a:t>Особливу</a:t>
            </a:r>
            <a:r>
              <a:rPr lang="ru-RU" dirty="0"/>
              <a:t> </a:t>
            </a:r>
            <a:r>
              <a:rPr lang="ru-RU" dirty="0" err="1" smtClean="0"/>
              <a:t>увагу</a:t>
            </a:r>
            <a:r>
              <a:rPr lang="ru-RU" dirty="0" smtClean="0"/>
              <a:t> </a:t>
            </a:r>
            <a:r>
              <a:rPr lang="ru-RU" dirty="0" err="1" smtClean="0"/>
              <a:t>звертають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посіви</a:t>
            </a:r>
            <a:r>
              <a:rPr lang="ru-RU" dirty="0"/>
              <a:t> </a:t>
            </a:r>
            <a:r>
              <a:rPr lang="ru-RU" dirty="0" smtClean="0"/>
              <a:t>на слабо </a:t>
            </a:r>
            <a:r>
              <a:rPr lang="ru-RU" dirty="0" err="1"/>
              <a:t>удобрених</a:t>
            </a:r>
            <a:r>
              <a:rPr lang="ru-RU" dirty="0"/>
              <a:t>, </a:t>
            </a:r>
            <a:r>
              <a:rPr lang="ru-RU" dirty="0" smtClean="0"/>
              <a:t>погано </a:t>
            </a:r>
            <a:r>
              <a:rPr lang="ru-RU" dirty="0" err="1" smtClean="0"/>
              <a:t>підготовлених</a:t>
            </a:r>
            <a:r>
              <a:rPr lang="ru-RU" dirty="0" smtClean="0"/>
              <a:t> </a:t>
            </a:r>
            <a:r>
              <a:rPr lang="ru-RU" dirty="0"/>
              <a:t>до </a:t>
            </a:r>
            <a:r>
              <a:rPr lang="ru-RU" dirty="0" err="1" smtClean="0"/>
              <a:t>посіву</a:t>
            </a:r>
            <a:r>
              <a:rPr lang="ru-RU" dirty="0" smtClean="0"/>
              <a:t> полях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3393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 err="1"/>
              <a:t>Обстеження</a:t>
            </a:r>
            <a:r>
              <a:rPr lang="ru-RU" i="1" dirty="0"/>
              <a:t> </a:t>
            </a:r>
            <a:r>
              <a:rPr lang="ru-RU" i="1" dirty="0" err="1"/>
              <a:t>бурячищ</a:t>
            </a:r>
            <a:r>
              <a:rPr lang="ru-RU" i="1" dirty="0"/>
              <a:t> </a:t>
            </a:r>
            <a:r>
              <a:rPr lang="ru-RU" i="1" dirty="0" smtClean="0"/>
              <a:t>і </a:t>
            </a:r>
            <a:r>
              <a:rPr lang="ru-RU" i="1" dirty="0" err="1" smtClean="0"/>
              <a:t>посівів</a:t>
            </a:r>
            <a:r>
              <a:rPr lang="ru-RU" i="1" dirty="0" smtClean="0"/>
              <a:t> </a:t>
            </a:r>
            <a:r>
              <a:rPr lang="ru-RU" i="1" dirty="0" err="1"/>
              <a:t>буряка</a:t>
            </a:r>
            <a:r>
              <a:rPr lang="ru-RU" i="1" dirty="0"/>
              <a:t> не </a:t>
            </a:r>
            <a:r>
              <a:rPr lang="ru-RU" i="1" dirty="0" err="1" smtClean="0"/>
              <a:t>менше</a:t>
            </a:r>
            <a:r>
              <a:rPr lang="ru-RU" i="1" dirty="0" smtClean="0"/>
              <a:t> 1 </a:t>
            </a:r>
            <a:r>
              <a:rPr lang="ru-RU" i="1" dirty="0"/>
              <a:t>разу за </a:t>
            </a:r>
            <a:r>
              <a:rPr lang="ru-RU" i="1" dirty="0" err="1" smtClean="0"/>
              <a:t>пентаду</a:t>
            </a:r>
            <a:r>
              <a:rPr lang="ru-RU" i="1" dirty="0" smtClean="0"/>
              <a:t>. </a:t>
            </a:r>
            <a:r>
              <a:rPr lang="ru-RU" i="1" dirty="0" err="1" smtClean="0"/>
              <a:t>Беруть</a:t>
            </a:r>
            <a:r>
              <a:rPr lang="ru-RU" i="1" dirty="0" smtClean="0"/>
              <a:t> </a:t>
            </a:r>
            <a:r>
              <a:rPr lang="ru-RU" i="1" dirty="0"/>
              <a:t>10—20 проб </a:t>
            </a:r>
            <a:r>
              <a:rPr lang="ru-RU" i="1" dirty="0" smtClean="0"/>
              <a:t>по 1 </a:t>
            </a:r>
            <a:r>
              <a:rPr lang="ru-RU" i="1" dirty="0"/>
              <a:t>М по </a:t>
            </a:r>
            <a:r>
              <a:rPr lang="ru-RU" i="1" dirty="0" err="1"/>
              <a:t>діагоналях</a:t>
            </a:r>
            <a:r>
              <a:rPr lang="ru-RU" i="1" dirty="0"/>
              <a:t> </a:t>
            </a:r>
            <a:r>
              <a:rPr lang="ru-RU" i="1" dirty="0" smtClean="0"/>
              <a:t>поля. </a:t>
            </a:r>
            <a:r>
              <a:rPr lang="ru-RU" i="1" dirty="0" err="1" smtClean="0"/>
              <a:t>Ретельно</a:t>
            </a:r>
            <a:r>
              <a:rPr lang="ru-RU" i="1" dirty="0" smtClean="0"/>
              <a:t> </a:t>
            </a:r>
            <a:r>
              <a:rPr lang="ru-RU" i="1" dirty="0" err="1" smtClean="0"/>
              <a:t>оглядають</a:t>
            </a:r>
            <a:r>
              <a:rPr lang="ru-RU" i="1" dirty="0" smtClean="0"/>
              <a:t> </a:t>
            </a:r>
            <a:r>
              <a:rPr lang="ru-RU" i="1" dirty="0" err="1" smtClean="0"/>
              <a:t>поверхню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 smtClean="0"/>
              <a:t>поверхневий</a:t>
            </a:r>
            <a:r>
              <a:rPr lang="ru-RU" i="1" dirty="0" smtClean="0"/>
              <a:t> шар </a:t>
            </a:r>
            <a:r>
              <a:rPr lang="ru-RU" i="1" dirty="0"/>
              <a:t>грунту. </a:t>
            </a:r>
            <a:endParaRPr lang="ru-RU" i="1" dirty="0" smtClean="0"/>
          </a:p>
          <a:p>
            <a:r>
              <a:rPr lang="ru-RU" i="1" dirty="0" err="1" smtClean="0"/>
              <a:t>Інтенсивність</a:t>
            </a:r>
            <a:r>
              <a:rPr lang="ru-RU" i="1" dirty="0" smtClean="0"/>
              <a:t> </a:t>
            </a:r>
            <a:r>
              <a:rPr lang="ru-RU" i="1" dirty="0" err="1" smtClean="0"/>
              <a:t>льоту</a:t>
            </a:r>
            <a:r>
              <a:rPr lang="ru-RU" i="1" dirty="0" smtClean="0"/>
              <a:t> </a:t>
            </a:r>
            <a:r>
              <a:rPr lang="ru-RU" i="1" dirty="0" err="1" smtClean="0"/>
              <a:t>жуків</a:t>
            </a:r>
            <a:r>
              <a:rPr lang="ru-RU" i="1" dirty="0" smtClean="0"/>
              <a:t> </a:t>
            </a:r>
            <a:r>
              <a:rPr lang="ru-RU" i="1" dirty="0" err="1" smtClean="0"/>
              <a:t>довгоносика</a:t>
            </a:r>
            <a:r>
              <a:rPr lang="ru-RU" i="1" dirty="0" smtClean="0"/>
              <a:t> 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у </a:t>
            </a:r>
            <a:r>
              <a:rPr lang="ru-RU" i="1" dirty="0" err="1"/>
              <a:t>полі</a:t>
            </a:r>
            <a:r>
              <a:rPr lang="ru-RU" i="1" dirty="0"/>
              <a:t> </a:t>
            </a:r>
            <a:r>
              <a:rPr lang="ru-RU" i="1" dirty="0" err="1"/>
              <a:t>зору</a:t>
            </a:r>
            <a:r>
              <a:rPr lang="ru-RU" i="1" dirty="0"/>
              <a:t> за </a:t>
            </a:r>
            <a:r>
              <a:rPr lang="ru-RU" i="1" dirty="0" err="1" smtClean="0"/>
              <a:t>одиницю</a:t>
            </a:r>
            <a:r>
              <a:rPr lang="ru-RU" i="1" dirty="0" smtClean="0"/>
              <a:t> часу </a:t>
            </a:r>
            <a:r>
              <a:rPr lang="ru-RU" i="1" dirty="0"/>
              <a:t>(1 </a:t>
            </a:r>
            <a:r>
              <a:rPr lang="ru-RU" i="1" dirty="0" err="1"/>
              <a:t>хв</a:t>
            </a:r>
            <a:r>
              <a:rPr lang="ru-RU" i="1" dirty="0"/>
              <a:t>., </a:t>
            </a:r>
            <a:r>
              <a:rPr lang="ru-RU" i="1" dirty="0" smtClean="0"/>
              <a:t>10 </a:t>
            </a:r>
            <a:r>
              <a:rPr lang="ru-RU" i="1" dirty="0" err="1" smtClean="0"/>
              <a:t>хв</a:t>
            </a:r>
            <a:r>
              <a:rPr lang="ru-RU" i="1" dirty="0"/>
              <a:t>., 1 год.). </a:t>
            </a:r>
            <a:endParaRPr lang="ru-RU" i="1" dirty="0" smtClean="0"/>
          </a:p>
          <a:p>
            <a:r>
              <a:rPr lang="ru-RU" i="1" dirty="0" err="1" smtClean="0"/>
              <a:t>Блішок</a:t>
            </a:r>
            <a:r>
              <a:rPr lang="ru-RU" i="1" dirty="0" smtClean="0"/>
              <a:t> </a:t>
            </a:r>
            <a:r>
              <a:rPr lang="ru-RU" i="1" dirty="0" err="1" smtClean="0"/>
              <a:t>обліковують</a:t>
            </a:r>
            <a:r>
              <a:rPr lang="ru-RU" i="1" dirty="0" smtClean="0"/>
              <a:t> </a:t>
            </a:r>
            <a:r>
              <a:rPr lang="ru-RU" i="1" dirty="0"/>
              <a:t>на </a:t>
            </a:r>
            <a:r>
              <a:rPr lang="ru-RU" i="1" dirty="0" err="1" smtClean="0"/>
              <a:t>відрізках</a:t>
            </a:r>
            <a:r>
              <a:rPr lang="ru-RU" i="1" dirty="0" smtClean="0"/>
              <a:t> рядка </a:t>
            </a:r>
            <a:r>
              <a:rPr lang="ru-RU" i="1" dirty="0"/>
              <a:t>0,25—0,5 </a:t>
            </a:r>
            <a:r>
              <a:rPr lang="ru-RU" i="1" dirty="0" smtClean="0"/>
              <a:t>м </a:t>
            </a:r>
            <a:r>
              <a:rPr lang="ru-RU" i="1" dirty="0" err="1" smtClean="0"/>
              <a:t>або</a:t>
            </a:r>
            <a:r>
              <a:rPr lang="ru-RU" i="1" dirty="0" smtClean="0"/>
              <a:t> </a:t>
            </a:r>
            <a:r>
              <a:rPr lang="ru-RU" i="1" dirty="0"/>
              <a:t>за </a:t>
            </a:r>
            <a:r>
              <a:rPr lang="ru-RU" i="1" dirty="0" err="1"/>
              <a:t>допомогою</a:t>
            </a:r>
            <a:r>
              <a:rPr lang="ru-RU" i="1" dirty="0"/>
              <a:t> </a:t>
            </a:r>
            <a:r>
              <a:rPr lang="ru-RU" i="1" dirty="0" smtClean="0"/>
              <a:t>ящика </a:t>
            </a:r>
            <a:r>
              <a:rPr lang="ru-RU" i="1" dirty="0" err="1" smtClean="0"/>
              <a:t>Петлюка</a:t>
            </a:r>
            <a:r>
              <a:rPr lang="ru-RU" i="1" dirty="0"/>
              <a:t>. </a:t>
            </a:r>
            <a:r>
              <a:rPr lang="ru-RU" i="1" dirty="0" err="1"/>
              <a:t>Ці</a:t>
            </a:r>
            <a:r>
              <a:rPr lang="ru-RU" i="1" dirty="0"/>
              <a:t> </a:t>
            </a:r>
            <a:r>
              <a:rPr lang="ru-RU" i="1" dirty="0" err="1" smtClean="0"/>
              <a:t>обліки</a:t>
            </a:r>
            <a:r>
              <a:rPr lang="ru-RU" i="1" dirty="0" smtClean="0"/>
              <a:t>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</a:t>
            </a:r>
            <a:r>
              <a:rPr lang="ru-RU" i="1" dirty="0" err="1"/>
              <a:t>вранці</a:t>
            </a:r>
            <a:r>
              <a:rPr lang="ru-RU" i="1" dirty="0"/>
              <a:t> </a:t>
            </a:r>
            <a:r>
              <a:rPr lang="ru-RU" i="1" dirty="0" smtClean="0"/>
              <a:t>в теплу </a:t>
            </a:r>
            <a:r>
              <a:rPr lang="ru-RU" i="1" dirty="0" err="1"/>
              <a:t>тиху</a:t>
            </a:r>
            <a:r>
              <a:rPr lang="ru-RU" i="1" dirty="0"/>
              <a:t> погоду. </a:t>
            </a:r>
            <a:endParaRPr lang="ru-RU" i="1" dirty="0" smtClean="0"/>
          </a:p>
          <a:p>
            <a:r>
              <a:rPr lang="ru-RU" i="1" dirty="0" smtClean="0"/>
              <a:t>Для </a:t>
            </a:r>
            <a:r>
              <a:rPr lang="ru-RU" i="1" dirty="0" err="1" smtClean="0"/>
              <a:t>обліку</a:t>
            </a:r>
            <a:r>
              <a:rPr lang="ru-RU" i="1" dirty="0" smtClean="0"/>
              <a:t> </a:t>
            </a:r>
            <a:r>
              <a:rPr lang="ru-RU" i="1" dirty="0" err="1"/>
              <a:t>коренеїда</a:t>
            </a:r>
            <a:r>
              <a:rPr lang="ru-RU" i="1" dirty="0"/>
              <a:t> </a:t>
            </a:r>
            <a:r>
              <a:rPr lang="ru-RU" i="1" dirty="0" smtClean="0"/>
              <a:t>на </a:t>
            </a:r>
            <a:r>
              <a:rPr lang="ru-RU" i="1" dirty="0" err="1" smtClean="0"/>
              <a:t>кожній</a:t>
            </a:r>
            <a:r>
              <a:rPr lang="ru-RU" i="1" dirty="0" smtClean="0"/>
              <a:t> </a:t>
            </a:r>
            <a:r>
              <a:rPr lang="ru-RU" i="1" dirty="0" err="1"/>
              <a:t>третині</a:t>
            </a:r>
            <a:r>
              <a:rPr lang="ru-RU" i="1" dirty="0"/>
              <a:t> </a:t>
            </a:r>
            <a:r>
              <a:rPr lang="ru-RU" i="1" dirty="0" smtClean="0"/>
              <a:t>поля </a:t>
            </a:r>
            <a:r>
              <a:rPr lang="ru-RU" i="1" dirty="0" err="1" smtClean="0"/>
              <a:t>відбирають</a:t>
            </a:r>
            <a:r>
              <a:rPr lang="ru-RU" i="1" dirty="0" smtClean="0"/>
              <a:t> </a:t>
            </a:r>
            <a:r>
              <a:rPr lang="ru-RU" i="1" dirty="0"/>
              <a:t>по 100 </a:t>
            </a:r>
            <a:r>
              <a:rPr lang="ru-RU" i="1" dirty="0" err="1" smtClean="0"/>
              <a:t>рослин</a:t>
            </a:r>
            <a:r>
              <a:rPr lang="ru-RU" i="1" dirty="0" smtClean="0"/>
              <a:t> у </a:t>
            </a:r>
            <a:r>
              <a:rPr lang="ru-RU" i="1" dirty="0"/>
              <a:t>40—50 </a:t>
            </a:r>
            <a:r>
              <a:rPr lang="ru-RU" i="1" dirty="0" err="1" smtClean="0"/>
              <a:t>рівномірно</a:t>
            </a:r>
            <a:r>
              <a:rPr lang="ru-RU" i="1" dirty="0" smtClean="0"/>
              <a:t> </a:t>
            </a:r>
            <a:r>
              <a:rPr lang="ru-RU" i="1" dirty="0" err="1" smtClean="0"/>
              <a:t>віддалених</a:t>
            </a:r>
            <a:r>
              <a:rPr lang="ru-RU" i="1" dirty="0" smtClean="0"/>
              <a:t> </a:t>
            </a:r>
            <a:r>
              <a:rPr lang="ru-RU" i="1" dirty="0" err="1" smtClean="0"/>
              <a:t>місцях</a:t>
            </a:r>
            <a:r>
              <a:rPr lang="ru-RU" i="1" dirty="0" smtClean="0"/>
              <a:t>. </a:t>
            </a:r>
            <a:r>
              <a:rPr lang="ru-RU" i="1" dirty="0" err="1" smtClean="0"/>
              <a:t>Рослини</a:t>
            </a:r>
            <a:r>
              <a:rPr lang="ru-RU" i="1" dirty="0" smtClean="0"/>
              <a:t> </a:t>
            </a:r>
            <a:r>
              <a:rPr lang="ru-RU" i="1" dirty="0" err="1"/>
              <a:t>аналізують</a:t>
            </a:r>
            <a:r>
              <a:rPr lang="ru-RU" i="1" dirty="0"/>
              <a:t> </a:t>
            </a:r>
            <a:r>
              <a:rPr lang="ru-RU" i="1" dirty="0" smtClean="0"/>
              <a:t>в </a:t>
            </a:r>
            <a:r>
              <a:rPr lang="ru-RU" i="1" dirty="0" err="1" smtClean="0"/>
              <a:t>лабораторії</a:t>
            </a:r>
            <a:r>
              <a:rPr lang="ru-RU" i="1" dirty="0"/>
              <a:t>. </a:t>
            </a:r>
            <a:r>
              <a:rPr lang="ru-RU" i="1" dirty="0" err="1"/>
              <a:t>після</a:t>
            </a:r>
            <a:r>
              <a:rPr lang="ru-RU" i="1" dirty="0"/>
              <a:t> </a:t>
            </a:r>
            <a:r>
              <a:rPr lang="ru-RU" i="1" dirty="0" err="1" smtClean="0"/>
              <a:t>промивання</a:t>
            </a:r>
            <a:r>
              <a:rPr lang="ru-RU" i="1" dirty="0" smtClean="0"/>
              <a:t> </a:t>
            </a:r>
            <a:r>
              <a:rPr lang="ru-RU" i="1" dirty="0" err="1" smtClean="0"/>
              <a:t>рослин</a:t>
            </a:r>
            <a:r>
              <a:rPr lang="ru-RU" i="1" dirty="0" smtClean="0"/>
              <a:t> водою на </a:t>
            </a:r>
            <a:r>
              <a:rPr lang="ru-RU" i="1" dirty="0" err="1"/>
              <a:t>ситі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8699808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Дата початку, </a:t>
            </a:r>
            <a:r>
              <a:rPr lang="ru-RU" dirty="0" err="1" smtClean="0"/>
              <a:t>динаміка</a:t>
            </a:r>
            <a:r>
              <a:rPr lang="ru-RU" dirty="0" smtClean="0"/>
              <a:t> та </a:t>
            </a:r>
            <a:r>
              <a:rPr lang="ru-RU" dirty="0" err="1"/>
              <a:t>інтенсивність</a:t>
            </a:r>
            <a:r>
              <a:rPr lang="ru-RU" dirty="0"/>
              <a:t> </a:t>
            </a:r>
            <a:r>
              <a:rPr lang="ru-RU" dirty="0" err="1" smtClean="0"/>
              <a:t>перельоту</a:t>
            </a:r>
            <a:r>
              <a:rPr lang="ru-RU" dirty="0" smtClean="0"/>
              <a:t> </a:t>
            </a:r>
            <a:r>
              <a:rPr lang="ru-RU" dirty="0" err="1" smtClean="0"/>
              <a:t>жуків</a:t>
            </a:r>
            <a:r>
              <a:rPr lang="ru-RU" dirty="0" smtClean="0"/>
              <a:t> </a:t>
            </a:r>
            <a:r>
              <a:rPr lang="ru-RU" dirty="0" err="1" smtClean="0"/>
              <a:t>довгоносика</a:t>
            </a:r>
            <a:r>
              <a:rPr lang="ru-RU" dirty="0" smtClean="0"/>
              <a:t> на </a:t>
            </a:r>
            <a:r>
              <a:rPr lang="ru-RU" dirty="0" err="1"/>
              <a:t>посіви</a:t>
            </a:r>
            <a:r>
              <a:rPr lang="ru-RU" dirty="0"/>
              <a:t> </a:t>
            </a:r>
            <a:r>
              <a:rPr lang="ru-RU" dirty="0" err="1"/>
              <a:t>буряка</a:t>
            </a:r>
            <a:r>
              <a:rPr lang="ru-RU" dirty="0"/>
              <a:t>.</a:t>
            </a:r>
          </a:p>
          <a:p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жуків</a:t>
            </a:r>
            <a:r>
              <a:rPr lang="ru-RU" dirty="0"/>
              <a:t> у </a:t>
            </a:r>
            <a:r>
              <a:rPr lang="ru-RU" dirty="0" err="1" smtClean="0"/>
              <a:t>полі</a:t>
            </a:r>
            <a:r>
              <a:rPr lang="ru-RU" dirty="0" smtClean="0"/>
              <a:t> </a:t>
            </a:r>
            <a:r>
              <a:rPr lang="ru-RU" dirty="0" err="1" smtClean="0"/>
              <a:t>зору</a:t>
            </a:r>
            <a:r>
              <a:rPr lang="ru-RU" dirty="0" smtClean="0"/>
              <a:t> </a:t>
            </a:r>
            <a:r>
              <a:rPr lang="ru-RU" dirty="0"/>
              <a:t>за </a:t>
            </a:r>
            <a:r>
              <a:rPr lang="ru-RU" dirty="0" err="1"/>
              <a:t>одиницю</a:t>
            </a:r>
            <a:r>
              <a:rPr lang="ru-RU" dirty="0"/>
              <a:t> часу.</a:t>
            </a:r>
          </a:p>
          <a:p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err="1"/>
              <a:t>жуків</a:t>
            </a:r>
            <a:r>
              <a:rPr lang="ru-RU" dirty="0"/>
              <a:t> </a:t>
            </a:r>
            <a:r>
              <a:rPr lang="ru-RU" dirty="0" smtClean="0"/>
              <a:t>на </a:t>
            </a:r>
            <a:r>
              <a:rPr lang="ru-RU" dirty="0" err="1" smtClean="0"/>
              <a:t>посівах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екз</a:t>
            </a:r>
            <a:r>
              <a:rPr lang="ru-RU" dirty="0"/>
              <a:t>./м2), </a:t>
            </a:r>
            <a:r>
              <a:rPr lang="ru-RU" dirty="0" err="1" smtClean="0"/>
              <a:t>наявність</a:t>
            </a:r>
            <a:r>
              <a:rPr lang="ru-RU" dirty="0" smtClean="0"/>
              <a:t> </a:t>
            </a:r>
            <a:r>
              <a:rPr lang="ru-RU" dirty="0" err="1" smtClean="0"/>
              <a:t>вогнищ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Видовий</a:t>
            </a:r>
            <a:r>
              <a:rPr lang="ru-RU" dirty="0" smtClean="0"/>
              <a:t> склад </a:t>
            </a:r>
            <a:r>
              <a:rPr lang="ru-RU" dirty="0" err="1"/>
              <a:t>довгоносиків</a:t>
            </a:r>
            <a:r>
              <a:rPr lang="ru-RU" dirty="0"/>
              <a:t> (%).</a:t>
            </a:r>
          </a:p>
          <a:p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err="1" smtClean="0"/>
              <a:t>бурякових</a:t>
            </a:r>
            <a:r>
              <a:rPr lang="ru-RU" dirty="0" smtClean="0"/>
              <a:t> </a:t>
            </a:r>
            <a:r>
              <a:rPr lang="ru-RU" dirty="0" err="1" smtClean="0"/>
              <a:t>блішок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 smtClean="0"/>
              <a:t>крихітки</a:t>
            </a:r>
            <a:r>
              <a:rPr lang="ru-RU" dirty="0" smtClean="0"/>
              <a:t> (</a:t>
            </a:r>
            <a:r>
              <a:rPr lang="ru-RU" dirty="0" err="1" smtClean="0"/>
              <a:t>екз</a:t>
            </a:r>
            <a:r>
              <a:rPr lang="ru-RU" dirty="0"/>
              <a:t>./м </a:t>
            </a:r>
            <a:r>
              <a:rPr lang="ru-RU" dirty="0" smtClean="0"/>
              <a:t>).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Ушкоджених</a:t>
            </a:r>
            <a:r>
              <a:rPr lang="ru-RU" dirty="0" smtClean="0"/>
              <a:t> і </a:t>
            </a:r>
            <a:r>
              <a:rPr lang="ru-RU" dirty="0" err="1"/>
              <a:t>загиблих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(%),</a:t>
            </a:r>
          </a:p>
          <a:p>
            <a:r>
              <a:rPr lang="ru-RU" dirty="0" err="1"/>
              <a:t>ступінь</a:t>
            </a:r>
            <a:r>
              <a:rPr lang="ru-RU" dirty="0"/>
              <a:t> </a:t>
            </a:r>
            <a:r>
              <a:rPr lang="ru-RU" dirty="0" err="1"/>
              <a:t>ушкодження</a:t>
            </a:r>
            <a:r>
              <a:rPr lang="ru-RU" dirty="0"/>
              <a:t> </a:t>
            </a:r>
            <a:r>
              <a:rPr lang="ru-RU" dirty="0" smtClean="0"/>
              <a:t>і </a:t>
            </a:r>
            <a:r>
              <a:rPr lang="ru-RU" dirty="0" err="1" smtClean="0"/>
              <a:t>ураження</a:t>
            </a:r>
            <a:r>
              <a:rPr lang="ru-RU" dirty="0" smtClean="0"/>
              <a:t> </a:t>
            </a:r>
            <a:r>
              <a:rPr lang="ru-RU" dirty="0"/>
              <a:t>(бал, %).</a:t>
            </a:r>
          </a:p>
          <a:p>
            <a:r>
              <a:rPr lang="ru-RU" dirty="0" err="1"/>
              <a:t>Площі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 smtClean="0"/>
              <a:t>підлягають</a:t>
            </a:r>
            <a:r>
              <a:rPr lang="ru-RU" dirty="0" smtClean="0"/>
              <a:t> </a:t>
            </a:r>
            <a:r>
              <a:rPr lang="ru-RU" dirty="0" err="1" smtClean="0"/>
              <a:t>хімічному</a:t>
            </a:r>
            <a:r>
              <a:rPr lang="ru-RU" dirty="0" smtClean="0"/>
              <a:t> </a:t>
            </a:r>
            <a:r>
              <a:rPr lang="ru-RU" dirty="0" err="1"/>
              <a:t>захисту</a:t>
            </a:r>
            <a:r>
              <a:rPr lang="ru-RU" dirty="0"/>
              <a:t> (га).</a:t>
            </a:r>
          </a:p>
          <a:p>
            <a:r>
              <a:rPr lang="ru-RU" dirty="0" err="1"/>
              <a:t>Оптимальні</a:t>
            </a:r>
            <a:r>
              <a:rPr lang="ru-RU" dirty="0"/>
              <a:t> </a:t>
            </a:r>
            <a:r>
              <a:rPr lang="ru-RU" dirty="0" err="1"/>
              <a:t>види</a:t>
            </a:r>
            <a:r>
              <a:rPr lang="ru-RU" dirty="0"/>
              <a:t> і </a:t>
            </a:r>
            <a:r>
              <a:rPr lang="ru-RU" dirty="0" err="1" smtClean="0"/>
              <a:t>норми</a:t>
            </a:r>
            <a:r>
              <a:rPr lang="ru-RU" dirty="0" smtClean="0"/>
              <a:t> </a:t>
            </a:r>
            <a:r>
              <a:rPr lang="ru-RU" dirty="0" err="1" smtClean="0"/>
              <a:t>витрат</a:t>
            </a:r>
            <a:r>
              <a:rPr lang="ru-RU" dirty="0" smtClean="0"/>
              <a:t> </a:t>
            </a:r>
            <a:r>
              <a:rPr lang="ru-RU" dirty="0" err="1"/>
              <a:t>пестицидів</a:t>
            </a:r>
            <a:endParaRPr lang="ru-RU" dirty="0"/>
          </a:p>
          <a:p>
            <a:r>
              <a:rPr lang="ru-RU" dirty="0" err="1"/>
              <a:t>Біологічна</a:t>
            </a:r>
            <a:r>
              <a:rPr lang="ru-RU" dirty="0"/>
              <a:t> </a:t>
            </a:r>
            <a:r>
              <a:rPr lang="ru-RU" dirty="0" err="1" smtClean="0"/>
              <a:t>ефективність</a:t>
            </a:r>
            <a:r>
              <a:rPr lang="ru-RU" dirty="0" smtClean="0"/>
              <a:t> </a:t>
            </a:r>
            <a:r>
              <a:rPr lang="ru-RU" dirty="0" err="1"/>
              <a:t>захисних</a:t>
            </a:r>
            <a:r>
              <a:rPr lang="ru-RU" dirty="0"/>
              <a:t> </a:t>
            </a:r>
            <a:r>
              <a:rPr lang="ru-RU" dirty="0" err="1" smtClean="0"/>
              <a:t>заходів</a:t>
            </a:r>
            <a:r>
              <a:rPr lang="ru-RU" dirty="0" smtClean="0"/>
              <a:t> </a:t>
            </a:r>
            <a:r>
              <a:rPr lang="ru-RU" b="1" dirty="0" smtClean="0"/>
              <a:t>(%)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5981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err="1"/>
              <a:t>Переліт</a:t>
            </a:r>
            <a:r>
              <a:rPr lang="ru-RU" dirty="0"/>
              <a:t> </a:t>
            </a:r>
            <a:r>
              <a:rPr lang="ru-RU" dirty="0" err="1"/>
              <a:t>жуків</a:t>
            </a:r>
            <a:r>
              <a:rPr lang="ru-RU" dirty="0"/>
              <a:t> </a:t>
            </a:r>
            <a:r>
              <a:rPr lang="ru-RU" dirty="0" err="1" smtClean="0"/>
              <a:t>довгоносика</a:t>
            </a:r>
            <a:r>
              <a:rPr lang="ru-RU" dirty="0" smtClean="0"/>
              <a:t> </a:t>
            </a:r>
            <a:r>
              <a:rPr lang="ru-RU" dirty="0" err="1" smtClean="0"/>
              <a:t>починається</a:t>
            </a:r>
            <a:r>
              <a:rPr lang="ru-RU" dirty="0" smtClean="0"/>
              <a:t> при </a:t>
            </a:r>
            <a:r>
              <a:rPr lang="ru-RU" dirty="0"/>
              <a:t>СЕТ (</a:t>
            </a:r>
            <a:r>
              <a:rPr lang="ru-RU" dirty="0" err="1"/>
              <a:t>поріг</a:t>
            </a:r>
            <a:r>
              <a:rPr lang="ru-RU" dirty="0"/>
              <a:t> +</a:t>
            </a:r>
            <a:r>
              <a:rPr lang="ru-RU" dirty="0" smtClean="0"/>
              <a:t>7 0С </a:t>
            </a:r>
            <a:r>
              <a:rPr lang="ru-RU" dirty="0"/>
              <a:t>50—70</a:t>
            </a:r>
            <a:r>
              <a:rPr lang="ru-RU" dirty="0" smtClean="0"/>
              <a:t>°</a:t>
            </a:r>
          </a:p>
          <a:p>
            <a:pPr marL="0" indent="0">
              <a:buNone/>
            </a:pPr>
            <a:r>
              <a:rPr lang="ru-RU" dirty="0" smtClean="0"/>
              <a:t> ЕПШ </a:t>
            </a:r>
            <a:r>
              <a:rPr lang="ru-RU" dirty="0" err="1" smtClean="0"/>
              <a:t>довгоносиків</a:t>
            </a:r>
            <a:r>
              <a:rPr lang="ru-RU" dirty="0" smtClean="0"/>
              <a:t> 0,2_ 0,4 </a:t>
            </a:r>
            <a:r>
              <a:rPr lang="ru-RU" dirty="0"/>
              <a:t>при </a:t>
            </a:r>
            <a:r>
              <a:rPr lang="ru-RU" dirty="0" err="1" smtClean="0"/>
              <a:t>звичайному</a:t>
            </a:r>
            <a:r>
              <a:rPr lang="ru-RU" dirty="0" smtClean="0"/>
              <a:t> </a:t>
            </a:r>
            <a:r>
              <a:rPr lang="ru-RU" dirty="0" err="1" smtClean="0"/>
              <a:t>посіві</a:t>
            </a:r>
            <a:r>
              <a:rPr lang="ru-RU" dirty="0" smtClean="0"/>
              <a:t> </a:t>
            </a:r>
            <a:r>
              <a:rPr lang="ru-RU" dirty="0"/>
              <a:t>та 0, </a:t>
            </a:r>
            <a:r>
              <a:rPr lang="ru-RU" dirty="0" smtClean="0"/>
              <a:t>1—0,2 </a:t>
            </a:r>
            <a:r>
              <a:rPr lang="ru-RU" dirty="0" err="1" smtClean="0"/>
              <a:t>екз</a:t>
            </a:r>
            <a:r>
              <a:rPr lang="ru-RU" dirty="0"/>
              <a:t>./м2 --- при </a:t>
            </a:r>
            <a:r>
              <a:rPr lang="ru-RU" dirty="0" smtClean="0"/>
              <a:t>точному </a:t>
            </a:r>
            <a:r>
              <a:rPr lang="ru-RU" dirty="0" err="1" smtClean="0"/>
              <a:t>висіві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ЕПШ </a:t>
            </a:r>
            <a:r>
              <a:rPr lang="ru-RU" dirty="0" err="1" smtClean="0"/>
              <a:t>блішок</a:t>
            </a:r>
            <a:r>
              <a:rPr lang="ru-RU" dirty="0" smtClean="0"/>
              <a:t>-</a:t>
            </a:r>
            <a:r>
              <a:rPr lang="ru-RU" dirty="0"/>
              <a:t>-- 10 </a:t>
            </a:r>
            <a:r>
              <a:rPr lang="ru-RU" dirty="0" err="1"/>
              <a:t>екз</a:t>
            </a:r>
            <a:r>
              <a:rPr lang="ru-RU" dirty="0"/>
              <a:t>./</a:t>
            </a:r>
            <a:r>
              <a:rPr lang="ru-RU" dirty="0" smtClean="0"/>
              <a:t>м2 при </a:t>
            </a:r>
            <a:r>
              <a:rPr lang="ru-RU" dirty="0"/>
              <a:t>25—30 </a:t>
            </a:r>
            <a:r>
              <a:rPr lang="ru-RU" dirty="0" err="1" smtClean="0"/>
              <a:t>рослинах</a:t>
            </a:r>
            <a:r>
              <a:rPr lang="ru-RU" dirty="0" smtClean="0"/>
              <a:t> на </a:t>
            </a:r>
            <a:r>
              <a:rPr lang="ru-RU" dirty="0"/>
              <a:t>1 м рядка, 3—5 </a:t>
            </a:r>
            <a:r>
              <a:rPr lang="ru-RU" dirty="0" smtClean="0"/>
              <a:t>—при </a:t>
            </a:r>
            <a:r>
              <a:rPr lang="ru-RU" dirty="0" err="1"/>
              <a:t>зріджених</a:t>
            </a:r>
            <a:r>
              <a:rPr lang="ru-RU" dirty="0"/>
              <a:t> </a:t>
            </a:r>
            <a:r>
              <a:rPr lang="ru-RU" dirty="0" smtClean="0"/>
              <a:t>сходах. </a:t>
            </a:r>
          </a:p>
          <a:p>
            <a:pPr marL="0" indent="0">
              <a:buNone/>
            </a:pPr>
            <a:r>
              <a:rPr lang="ru-RU" dirty="0" smtClean="0"/>
              <a:t>ЕПШ </a:t>
            </a:r>
            <a:r>
              <a:rPr lang="ru-RU" dirty="0" err="1" smtClean="0"/>
              <a:t>бурякової</a:t>
            </a:r>
            <a:r>
              <a:rPr lang="ru-RU" dirty="0" smtClean="0"/>
              <a:t> </a:t>
            </a:r>
            <a:r>
              <a:rPr lang="ru-RU" dirty="0" err="1" smtClean="0"/>
              <a:t>крихітки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dirty="0" smtClean="0"/>
              <a:t>50 </a:t>
            </a:r>
            <a:r>
              <a:rPr lang="ru-RU" dirty="0" err="1" smtClean="0"/>
              <a:t>екз</a:t>
            </a:r>
            <a:r>
              <a:rPr lang="ru-RU" dirty="0"/>
              <a:t>./м2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smtClean="0"/>
              <a:t>1,5—2,5 </a:t>
            </a:r>
            <a:r>
              <a:rPr lang="ru-RU" dirty="0" err="1" smtClean="0"/>
              <a:t>екз</a:t>
            </a:r>
            <a:r>
              <a:rPr lang="ru-RU" dirty="0"/>
              <a:t>./дм3 </a:t>
            </a:r>
            <a:r>
              <a:rPr lang="ru-RU" dirty="0" smtClean="0"/>
              <a:t> грунту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Коренеїд</a:t>
            </a:r>
            <a:r>
              <a:rPr lang="ru-RU" dirty="0" smtClean="0"/>
              <a:t> </a:t>
            </a:r>
            <a:r>
              <a:rPr lang="ru-RU" dirty="0" err="1" smtClean="0"/>
              <a:t>сильніше</a:t>
            </a:r>
            <a:r>
              <a:rPr lang="ru-RU" dirty="0" smtClean="0"/>
              <a:t> </a:t>
            </a:r>
            <a:r>
              <a:rPr lang="ru-RU" dirty="0" err="1" smtClean="0"/>
              <a:t>уражує</a:t>
            </a:r>
            <a:r>
              <a:rPr lang="ru-RU" dirty="0" smtClean="0"/>
              <a:t> </a:t>
            </a:r>
            <a:r>
              <a:rPr lang="ru-RU" dirty="0"/>
              <a:t>сходи </a:t>
            </a:r>
            <a:r>
              <a:rPr lang="ru-RU" dirty="0" smtClean="0"/>
              <a:t>на </a:t>
            </a:r>
            <a:r>
              <a:rPr lang="ru-RU" dirty="0" err="1" smtClean="0"/>
              <a:t>перезволожених</a:t>
            </a:r>
            <a:r>
              <a:rPr lang="ru-RU" dirty="0" smtClean="0"/>
              <a:t> грунтах</a:t>
            </a:r>
            <a:r>
              <a:rPr lang="ru-RU" dirty="0"/>
              <a:t>, </a:t>
            </a:r>
            <a:r>
              <a:rPr lang="ru-RU" dirty="0" err="1" smtClean="0"/>
              <a:t>низькому</a:t>
            </a:r>
            <a:r>
              <a:rPr lang="ru-RU" dirty="0" smtClean="0"/>
              <a:t> </a:t>
            </a:r>
            <a:r>
              <a:rPr lang="ru-RU" dirty="0" err="1" smtClean="0"/>
              <a:t>агрофоні</a:t>
            </a:r>
            <a:r>
              <a:rPr lang="ru-RU" dirty="0"/>
              <a:t>, при </a:t>
            </a:r>
            <a:r>
              <a:rPr lang="ru-RU" dirty="0" err="1" smtClean="0"/>
              <a:t>нестачі</a:t>
            </a:r>
            <a:r>
              <a:rPr lang="ru-RU" dirty="0" smtClean="0"/>
              <a:t> </a:t>
            </a:r>
            <a:r>
              <a:rPr lang="ru-RU" dirty="0" err="1" smtClean="0"/>
              <a:t>живильних</a:t>
            </a:r>
            <a:r>
              <a:rPr lang="ru-RU" dirty="0" smtClean="0"/>
              <a:t> </a:t>
            </a:r>
            <a:r>
              <a:rPr lang="ru-RU" dirty="0" err="1" smtClean="0"/>
              <a:t>речовин</a:t>
            </a:r>
            <a:r>
              <a:rPr lang="ru-RU" dirty="0" smtClean="0"/>
              <a:t>, </a:t>
            </a:r>
            <a:r>
              <a:rPr lang="ru-RU" dirty="0" err="1" smtClean="0"/>
              <a:t>коливаннях</a:t>
            </a:r>
            <a:r>
              <a:rPr lang="ru-RU" dirty="0" smtClean="0"/>
              <a:t> </a:t>
            </a:r>
            <a:r>
              <a:rPr lang="ru-RU" dirty="0" err="1" smtClean="0"/>
              <a:t>температури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smtClean="0"/>
              <a:t>10—15 </a:t>
            </a:r>
            <a:r>
              <a:rPr lang="ru-RU" dirty="0"/>
              <a:t>С при </a:t>
            </a:r>
            <a:r>
              <a:rPr lang="ru-RU" dirty="0" err="1" smtClean="0"/>
              <a:t>випаданні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</a:t>
            </a:r>
            <a:r>
              <a:rPr lang="ru-RU" dirty="0"/>
              <a:t>час </a:t>
            </a:r>
            <a:r>
              <a:rPr lang="ru-RU" dirty="0" err="1"/>
              <a:t>сівби</a:t>
            </a:r>
            <a:r>
              <a:rPr lang="ru-RU" dirty="0"/>
              <a:t> </a:t>
            </a:r>
            <a:r>
              <a:rPr lang="ru-RU" dirty="0" err="1" smtClean="0"/>
              <a:t>більше</a:t>
            </a:r>
            <a:r>
              <a:rPr lang="ru-RU" dirty="0" smtClean="0"/>
              <a:t> 20 </a:t>
            </a:r>
            <a:r>
              <a:rPr lang="ru-RU" dirty="0"/>
              <a:t>мм </a:t>
            </a:r>
            <a:r>
              <a:rPr lang="ru-RU" dirty="0" err="1"/>
              <a:t>опадів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23499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Травень</a:t>
            </a:r>
            <a:r>
              <a:rPr lang="ru-RU" dirty="0"/>
              <a:t> </a:t>
            </a:r>
            <a:r>
              <a:rPr lang="en-US" dirty="0" smtClean="0"/>
              <a:t>II—III </a:t>
            </a:r>
            <a:r>
              <a:rPr lang="ru-RU" dirty="0"/>
              <a:t>дек. (</a:t>
            </a:r>
            <a:r>
              <a:rPr lang="ru-RU" dirty="0" smtClean="0"/>
              <a:t>1—2 пари </a:t>
            </a:r>
            <a:r>
              <a:rPr lang="ru-RU" dirty="0" err="1" smtClean="0"/>
              <a:t>справжніх</a:t>
            </a:r>
            <a:r>
              <a:rPr lang="ru-RU" dirty="0" smtClean="0"/>
              <a:t> </a:t>
            </a:r>
            <a:r>
              <a:rPr lang="ru-RU" dirty="0" err="1" smtClean="0"/>
              <a:t>листків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чисельності</a:t>
            </a:r>
            <a:r>
              <a:rPr lang="ru-RU" b="1" dirty="0" smtClean="0"/>
              <a:t>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 </a:t>
            </a:r>
            <a:r>
              <a:rPr lang="ru-RU" b="1" dirty="0"/>
              <a:t>(</a:t>
            </a:r>
            <a:r>
              <a:rPr lang="ru-RU" b="1" dirty="0" err="1" smtClean="0"/>
              <a:t>довгоносиків</a:t>
            </a:r>
            <a:r>
              <a:rPr lang="ru-RU" b="1" dirty="0" smtClean="0"/>
              <a:t>, </a:t>
            </a:r>
            <a:r>
              <a:rPr lang="ru-RU" b="1" dirty="0" err="1" smtClean="0"/>
              <a:t>блішок</a:t>
            </a:r>
            <a:r>
              <a:rPr lang="ru-RU" b="1" dirty="0"/>
              <a:t>, </a:t>
            </a:r>
            <a:r>
              <a:rPr lang="ru-RU" b="1" dirty="0" err="1"/>
              <a:t>мінуючої</a:t>
            </a:r>
            <a:r>
              <a:rPr lang="ru-RU" b="1" dirty="0"/>
              <a:t> </a:t>
            </a:r>
            <a:r>
              <a:rPr lang="ru-RU" b="1" dirty="0" smtClean="0"/>
              <a:t>мухи, щитоносок</a:t>
            </a:r>
            <a:r>
              <a:rPr lang="ru-RU" b="1" dirty="0"/>
              <a:t>, </a:t>
            </a:r>
            <a:r>
              <a:rPr lang="ru-RU" b="1" dirty="0" err="1" smtClean="0"/>
              <a:t>багатоїдних</a:t>
            </a:r>
            <a:r>
              <a:rPr lang="ru-RU" b="1" dirty="0" smtClean="0"/>
              <a:t> </a:t>
            </a:r>
            <a:r>
              <a:rPr lang="ru-RU" b="1" dirty="0" err="1" smtClean="0"/>
              <a:t>шкідників</a:t>
            </a:r>
            <a:r>
              <a:rPr lang="ru-RU" b="1" dirty="0"/>
              <a:t>) та </a:t>
            </a:r>
            <a:r>
              <a:rPr lang="ru-RU" b="1" dirty="0" err="1"/>
              <a:t>розвитку</a:t>
            </a:r>
            <a:r>
              <a:rPr lang="ru-RU" b="1" dirty="0"/>
              <a:t> </a:t>
            </a:r>
            <a:r>
              <a:rPr lang="ru-RU" b="1" dirty="0" smtClean="0"/>
              <a:t>і </a:t>
            </a:r>
            <a:r>
              <a:rPr lang="ru-RU" b="1" dirty="0" err="1" smtClean="0"/>
              <a:t>післядії</a:t>
            </a:r>
            <a:r>
              <a:rPr lang="ru-RU" b="1" dirty="0" smtClean="0"/>
              <a:t> </a:t>
            </a:r>
            <a:r>
              <a:rPr lang="ru-RU" b="1" dirty="0" err="1"/>
              <a:t>коренеїда</a:t>
            </a:r>
            <a:r>
              <a:rPr lang="ru-RU" b="1" dirty="0"/>
              <a:t>. </a:t>
            </a:r>
            <a:endParaRPr lang="ru-RU" b="1" dirty="0" smtClean="0"/>
          </a:p>
          <a:p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їх</a:t>
            </a:r>
            <a:r>
              <a:rPr lang="ru-RU" b="1" dirty="0" smtClean="0"/>
              <a:t> </a:t>
            </a:r>
            <a:r>
              <a:rPr lang="ru-RU" b="1" dirty="0" err="1" smtClean="0"/>
              <a:t>шкодочинності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err="1"/>
              <a:t>біологічної</a:t>
            </a:r>
            <a:r>
              <a:rPr lang="ru-RU" b="1" dirty="0"/>
              <a:t> </a:t>
            </a:r>
            <a:r>
              <a:rPr lang="ru-RU" b="1" dirty="0" err="1" smtClean="0"/>
              <a:t>ефективності</a:t>
            </a:r>
            <a:r>
              <a:rPr lang="ru-RU" b="1" dirty="0" smtClean="0"/>
              <a:t> </a:t>
            </a:r>
            <a:r>
              <a:rPr lang="ru-RU" b="1" dirty="0" err="1" smtClean="0"/>
              <a:t>проведених</a:t>
            </a:r>
            <a:r>
              <a:rPr lang="ru-RU" b="1" dirty="0" smtClean="0"/>
              <a:t> </a:t>
            </a:r>
            <a:r>
              <a:rPr lang="ru-RU" b="1" dirty="0" err="1" smtClean="0"/>
              <a:t>захисних</a:t>
            </a:r>
            <a:r>
              <a:rPr lang="ru-RU" b="1" dirty="0" smtClean="0"/>
              <a:t> </a:t>
            </a:r>
            <a:r>
              <a:rPr lang="ru-RU" b="1" dirty="0" err="1" smtClean="0"/>
              <a:t>заходів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необхідності</a:t>
            </a:r>
            <a:r>
              <a:rPr lang="ru-RU" b="1" dirty="0" smtClean="0"/>
              <a:t> </a:t>
            </a:r>
            <a:r>
              <a:rPr lang="ru-RU" b="1" dirty="0" err="1" smtClean="0"/>
              <a:t>проведення</a:t>
            </a:r>
            <a:r>
              <a:rPr lang="ru-RU" b="1" dirty="0" smtClean="0"/>
              <a:t> </a:t>
            </a:r>
            <a:r>
              <a:rPr lang="ru-RU" b="1" dirty="0" err="1" smtClean="0"/>
              <a:t>додаткових</a:t>
            </a:r>
            <a:r>
              <a:rPr lang="ru-RU" b="1" dirty="0" smtClean="0"/>
              <a:t> </a:t>
            </a:r>
            <a:r>
              <a:rPr lang="ru-RU" b="1" dirty="0" err="1" smtClean="0"/>
              <a:t>агротехнічних</a:t>
            </a:r>
            <a:r>
              <a:rPr lang="ru-RU" b="1" dirty="0" smtClean="0"/>
              <a:t> </a:t>
            </a:r>
            <a:r>
              <a:rPr lang="ru-RU" b="1" dirty="0" err="1" smtClean="0"/>
              <a:t>заходів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605809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За </a:t>
            </a:r>
            <a:r>
              <a:rPr lang="ru-RU" i="1" dirty="0" err="1"/>
              <a:t>тією</a:t>
            </a:r>
            <a:r>
              <a:rPr lang="ru-RU" i="1" dirty="0"/>
              <a:t> ж </a:t>
            </a:r>
            <a:r>
              <a:rPr lang="ru-RU" i="1" dirty="0" smtClean="0"/>
              <a:t>методикою (</a:t>
            </a:r>
            <a:r>
              <a:rPr lang="ru-RU" i="1" dirty="0" err="1" smtClean="0"/>
              <a:t>довгоносики</a:t>
            </a:r>
            <a:r>
              <a:rPr lang="ru-RU" i="1" dirty="0"/>
              <a:t>, щитоноски).</a:t>
            </a:r>
          </a:p>
          <a:p>
            <a:r>
              <a:rPr lang="ru-RU" i="1" dirty="0" err="1"/>
              <a:t>Виліт</a:t>
            </a:r>
            <a:r>
              <a:rPr lang="ru-RU" i="1" dirty="0"/>
              <a:t> </a:t>
            </a:r>
            <a:r>
              <a:rPr lang="ru-RU" i="1" dirty="0" err="1"/>
              <a:t>мінуючої</a:t>
            </a:r>
            <a:r>
              <a:rPr lang="ru-RU" i="1" dirty="0"/>
              <a:t> </a:t>
            </a:r>
            <a:r>
              <a:rPr lang="ru-RU" i="1" dirty="0" smtClean="0"/>
              <a:t>мухи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/>
              <a:t>за </a:t>
            </a:r>
            <a:r>
              <a:rPr lang="ru-RU" i="1" dirty="0" err="1" smtClean="0"/>
              <a:t>допомогою</a:t>
            </a:r>
            <a:r>
              <a:rPr lang="ru-RU" i="1" dirty="0" smtClean="0"/>
              <a:t> </a:t>
            </a:r>
            <a:r>
              <a:rPr lang="ru-RU" i="1" dirty="0" err="1" smtClean="0"/>
              <a:t>коритець</a:t>
            </a:r>
            <a:r>
              <a:rPr lang="ru-RU" i="1" dirty="0" smtClean="0"/>
              <a:t> </a:t>
            </a:r>
            <a:r>
              <a:rPr lang="ru-RU" i="1" dirty="0"/>
              <a:t>з </a:t>
            </a:r>
            <a:r>
              <a:rPr lang="ru-RU" i="1" dirty="0" err="1" smtClean="0"/>
              <a:t>шумуючою</a:t>
            </a:r>
            <a:r>
              <a:rPr lang="ru-RU" i="1" dirty="0" smtClean="0"/>
              <a:t> </a:t>
            </a:r>
            <a:r>
              <a:rPr lang="ru-RU" i="1" dirty="0" err="1" smtClean="0"/>
              <a:t>мелясою</a:t>
            </a:r>
            <a:r>
              <a:rPr lang="ru-RU" i="1" dirty="0" smtClean="0"/>
              <a:t> </a:t>
            </a:r>
            <a:r>
              <a:rPr lang="ru-RU" i="1" dirty="0" err="1"/>
              <a:t>або</a:t>
            </a:r>
            <a:r>
              <a:rPr lang="ru-RU" i="1" dirty="0"/>
              <a:t> </a:t>
            </a:r>
            <a:r>
              <a:rPr lang="ru-RU" i="1" dirty="0" err="1" smtClean="0"/>
              <a:t>косіння</a:t>
            </a:r>
            <a:r>
              <a:rPr lang="ru-RU" i="1" dirty="0" smtClean="0"/>
              <a:t> сачком </a:t>
            </a:r>
            <a:r>
              <a:rPr lang="ru-RU" i="1" dirty="0"/>
              <a:t>на </a:t>
            </a:r>
            <a:r>
              <a:rPr lang="ru-RU" i="1" dirty="0" err="1"/>
              <a:t>ділянках</a:t>
            </a:r>
            <a:r>
              <a:rPr lang="ru-RU" i="1" dirty="0"/>
              <a:t> </a:t>
            </a:r>
            <a:r>
              <a:rPr lang="ru-RU" i="1" dirty="0" smtClean="0"/>
              <a:t>з </a:t>
            </a:r>
            <a:r>
              <a:rPr lang="ru-RU" i="1" dirty="0" err="1" smtClean="0"/>
              <a:t>квітучою</a:t>
            </a:r>
            <a:r>
              <a:rPr lang="ru-RU" i="1" dirty="0" smtClean="0"/>
              <a:t> </a:t>
            </a:r>
            <a:r>
              <a:rPr lang="ru-RU" i="1" dirty="0" err="1"/>
              <a:t>рослинністю</a:t>
            </a:r>
            <a:r>
              <a:rPr lang="ru-RU" i="1" dirty="0"/>
              <a:t>.</a:t>
            </a:r>
          </a:p>
          <a:p>
            <a:r>
              <a:rPr lang="ru-RU" i="1" dirty="0" err="1"/>
              <a:t>Післядію</a:t>
            </a:r>
            <a:r>
              <a:rPr lang="ru-RU" i="1" dirty="0"/>
              <a:t> </a:t>
            </a:r>
            <a:r>
              <a:rPr lang="ru-RU" i="1" dirty="0" err="1"/>
              <a:t>коренеїда</a:t>
            </a:r>
            <a:r>
              <a:rPr lang="ru-RU" i="1" dirty="0"/>
              <a:t>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 err="1" smtClean="0"/>
              <a:t>після</a:t>
            </a:r>
            <a:r>
              <a:rPr lang="ru-RU" i="1" dirty="0" smtClean="0"/>
              <a:t> </a:t>
            </a:r>
            <a:r>
              <a:rPr lang="ru-RU" i="1" dirty="0" err="1" smtClean="0"/>
              <a:t>проріджування</a:t>
            </a:r>
            <a:r>
              <a:rPr lang="ru-RU" i="1" dirty="0" smtClean="0"/>
              <a:t> </a:t>
            </a:r>
            <a:r>
              <a:rPr lang="ru-RU" i="1" dirty="0" err="1" smtClean="0"/>
              <a:t>посівів</a:t>
            </a:r>
            <a:r>
              <a:rPr lang="ru-RU" i="1" dirty="0" smtClean="0"/>
              <a:t> </a:t>
            </a:r>
            <a:r>
              <a:rPr lang="ru-RU" i="1" dirty="0"/>
              <a:t>до </a:t>
            </a:r>
            <a:r>
              <a:rPr lang="ru-RU" i="1" dirty="0" err="1" smtClean="0"/>
              <a:t>змикання</a:t>
            </a:r>
            <a:r>
              <a:rPr lang="ru-RU" i="1" dirty="0" smtClean="0"/>
              <a:t> </a:t>
            </a:r>
            <a:r>
              <a:rPr lang="ru-RU" i="1" dirty="0" err="1" smtClean="0"/>
              <a:t>рядків</a:t>
            </a:r>
            <a:r>
              <a:rPr lang="ru-RU" i="1" dirty="0" smtClean="0"/>
              <a:t> </a:t>
            </a:r>
            <a:r>
              <a:rPr lang="ru-RU" i="1" dirty="0"/>
              <a:t>у 10 </a:t>
            </a:r>
            <a:r>
              <a:rPr lang="ru-RU" i="1" dirty="0" smtClean="0"/>
              <a:t>пробах </a:t>
            </a:r>
            <a:r>
              <a:rPr lang="ru-RU" i="1" dirty="0" err="1" smtClean="0"/>
              <a:t>довжиною</a:t>
            </a:r>
            <a:r>
              <a:rPr lang="ru-RU" i="1" dirty="0" smtClean="0"/>
              <a:t> </a:t>
            </a:r>
            <a:r>
              <a:rPr lang="ru-RU" i="1" dirty="0"/>
              <a:t>по 10 м </a:t>
            </a:r>
            <a:r>
              <a:rPr lang="ru-RU" i="1" dirty="0" err="1" smtClean="0"/>
              <a:t>кожна</a:t>
            </a:r>
            <a:r>
              <a:rPr lang="ru-RU" i="1" dirty="0" smtClean="0"/>
              <a:t>, </a:t>
            </a:r>
            <a:r>
              <a:rPr lang="ru-RU" i="1" dirty="0" err="1" smtClean="0"/>
              <a:t>взятих</a:t>
            </a:r>
            <a:r>
              <a:rPr lang="ru-RU" i="1" dirty="0" smtClean="0"/>
              <a:t> </a:t>
            </a:r>
            <a:r>
              <a:rPr lang="ru-RU" i="1" dirty="0"/>
              <a:t>по </a:t>
            </a:r>
            <a:r>
              <a:rPr lang="ru-RU" i="1" dirty="0" err="1" smtClean="0"/>
              <a:t>діагоналі</a:t>
            </a:r>
            <a:r>
              <a:rPr lang="ru-RU" i="1" dirty="0" smtClean="0"/>
              <a:t> поля </a:t>
            </a:r>
            <a:r>
              <a:rPr lang="ru-RU" i="1" dirty="0"/>
              <a:t>шляхом </a:t>
            </a:r>
            <a:r>
              <a:rPr lang="ru-RU" i="1" dirty="0" err="1" smtClean="0"/>
              <a:t>визначення</a:t>
            </a:r>
            <a:r>
              <a:rPr lang="ru-RU" i="1" dirty="0" smtClean="0"/>
              <a:t> </a:t>
            </a:r>
            <a:r>
              <a:rPr lang="ru-RU" i="1" dirty="0" err="1" smtClean="0"/>
              <a:t>відсотку</a:t>
            </a:r>
            <a:r>
              <a:rPr lang="ru-RU" i="1" dirty="0" smtClean="0"/>
              <a:t> </a:t>
            </a:r>
            <a:r>
              <a:rPr lang="ru-RU" i="1" dirty="0" err="1"/>
              <a:t>рослин</a:t>
            </a:r>
            <a:r>
              <a:rPr lang="ru-RU" i="1" dirty="0"/>
              <a:t> з </a:t>
            </a:r>
            <a:r>
              <a:rPr lang="ru-RU" i="1" dirty="0" smtClean="0"/>
              <a:t>перетяжкою і </a:t>
            </a:r>
            <a:r>
              <a:rPr lang="ru-RU" i="1" dirty="0" err="1"/>
              <a:t>загиблих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292102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 err="1"/>
              <a:t>жуків</a:t>
            </a:r>
            <a:r>
              <a:rPr lang="ru-RU" dirty="0"/>
              <a:t> </a:t>
            </a:r>
            <a:r>
              <a:rPr lang="ru-RU" dirty="0" err="1" smtClean="0"/>
              <a:t>довгоносиків</a:t>
            </a:r>
            <a:r>
              <a:rPr lang="ru-RU" dirty="0" smtClean="0"/>
              <a:t>, щитоносок, </a:t>
            </a:r>
            <a:r>
              <a:rPr lang="ru-RU" dirty="0" err="1" smtClean="0"/>
              <a:t>блішок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екз</a:t>
            </a:r>
            <a:r>
              <a:rPr lang="ru-RU" dirty="0"/>
              <a:t>./м2</a:t>
            </a:r>
            <a:r>
              <a:rPr lang="ru-RU" dirty="0" smtClean="0"/>
              <a:t>),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яйцекладок </a:t>
            </a:r>
            <a:r>
              <a:rPr lang="ru-RU" dirty="0" err="1" smtClean="0"/>
              <a:t>мінуючої</a:t>
            </a:r>
            <a:r>
              <a:rPr lang="ru-RU" dirty="0" smtClean="0"/>
              <a:t> мухи (шт</a:t>
            </a:r>
            <a:r>
              <a:rPr lang="ru-RU" dirty="0"/>
              <a:t>./м2),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r>
              <a:rPr lang="ru-RU" dirty="0" err="1" smtClean="0"/>
              <a:t>ураження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  <a:r>
              <a:rPr lang="ru-RU" dirty="0" err="1" smtClean="0"/>
              <a:t>коренеїдом</a:t>
            </a:r>
            <a:r>
              <a:rPr lang="ru-RU" dirty="0" smtClean="0"/>
              <a:t>, </a:t>
            </a:r>
            <a:r>
              <a:rPr lang="ru-RU" dirty="0" err="1" smtClean="0"/>
              <a:t>загиблих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/>
              <a:t>коренеїда</a:t>
            </a:r>
            <a:r>
              <a:rPr lang="ru-RU" dirty="0"/>
              <a:t> (%)</a:t>
            </a:r>
          </a:p>
        </p:txBody>
      </p:sp>
    </p:spTree>
    <p:extLst>
      <p:ext uri="{BB962C8B-B14F-4D97-AF65-F5344CB8AC3E}">
        <p14:creationId xmlns:p14="http://schemas.microsoft.com/office/powerpoint/2010/main" val="1103035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uk-UA" dirty="0" smtClean="0"/>
              <a:t>Моніторинг поширення шкідників і хвороб цукрових буряків</a:t>
            </a:r>
          </a:p>
          <a:p>
            <a:pPr marL="514350" indent="-514350">
              <a:buAutoNum type="arabicPeriod"/>
            </a:pPr>
            <a:r>
              <a:rPr lang="uk-UA" dirty="0"/>
              <a:t>Моніторинг поширення шкідників і хвороб </a:t>
            </a:r>
            <a:r>
              <a:rPr lang="uk-UA" dirty="0" smtClean="0"/>
              <a:t>соняшнику</a:t>
            </a:r>
          </a:p>
          <a:p>
            <a:pPr marL="514350" indent="-514350">
              <a:buAutoNum type="arabicPeriod"/>
            </a:pPr>
            <a:r>
              <a:rPr lang="uk-UA" dirty="0"/>
              <a:t>Моніторинг поширення шкідників і хвороб </a:t>
            </a:r>
            <a:r>
              <a:rPr lang="uk-UA" dirty="0" smtClean="0"/>
              <a:t>ріпаку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5364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2756"/>
            <a:ext cx="8229600" cy="606054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Кладки </a:t>
            </a:r>
            <a:r>
              <a:rPr lang="ru-RU" dirty="0" err="1">
                <a:solidFill>
                  <a:srgbClr val="FF0000"/>
                </a:solidFill>
              </a:rPr>
              <a:t>яєць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мінуючої</a:t>
            </a:r>
            <a:r>
              <a:rPr lang="ru-RU" dirty="0" smtClean="0">
                <a:solidFill>
                  <a:srgbClr val="FF0000"/>
                </a:solidFill>
              </a:rPr>
              <a:t> мухи </a:t>
            </a:r>
            <a:r>
              <a:rPr lang="ru-RU" dirty="0" err="1">
                <a:solidFill>
                  <a:srgbClr val="FF0000"/>
                </a:solidFill>
              </a:rPr>
              <a:t>виявляють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з </a:t>
            </a:r>
            <a:r>
              <a:rPr lang="ru-RU" dirty="0" err="1" smtClean="0">
                <a:solidFill>
                  <a:srgbClr val="FF0000"/>
                </a:solidFill>
              </a:rPr>
              <a:t>нижнього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боку </a:t>
            </a:r>
            <a:r>
              <a:rPr lang="ru-RU" dirty="0" err="1" smtClean="0">
                <a:solidFill>
                  <a:srgbClr val="FF0000"/>
                </a:solidFill>
              </a:rPr>
              <a:t>листків</a:t>
            </a:r>
            <a:r>
              <a:rPr lang="ru-RU" dirty="0" smtClean="0">
                <a:solidFill>
                  <a:srgbClr val="FF0000"/>
                </a:solidFill>
              </a:rPr>
              <a:t> (ЕПШ </a:t>
            </a:r>
            <a:r>
              <a:rPr lang="ru-RU" dirty="0">
                <a:solidFill>
                  <a:srgbClr val="FF0000"/>
                </a:solidFill>
              </a:rPr>
              <a:t>— 6 і </a:t>
            </a:r>
            <a:r>
              <a:rPr lang="ru-RU" dirty="0" err="1" smtClean="0">
                <a:solidFill>
                  <a:srgbClr val="FF0000"/>
                </a:solidFill>
              </a:rPr>
              <a:t>більше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яєць</a:t>
            </a:r>
            <a:r>
              <a:rPr lang="ru-RU" dirty="0">
                <a:solidFill>
                  <a:srgbClr val="FF0000"/>
                </a:solidFill>
              </a:rPr>
              <a:t>).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ЕПШ </a:t>
            </a:r>
            <a:r>
              <a:rPr lang="ru-RU" dirty="0" err="1" smtClean="0">
                <a:solidFill>
                  <a:srgbClr val="FF0000"/>
                </a:solidFill>
              </a:rPr>
              <a:t>жуків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щитоносок </a:t>
            </a:r>
            <a:r>
              <a:rPr lang="ru-RU" dirty="0" smtClean="0">
                <a:solidFill>
                  <a:srgbClr val="FF0000"/>
                </a:solidFill>
              </a:rPr>
              <a:t>при </a:t>
            </a:r>
            <a:r>
              <a:rPr lang="ru-RU" dirty="0" err="1" smtClean="0">
                <a:solidFill>
                  <a:srgbClr val="FF0000"/>
                </a:solidFill>
              </a:rPr>
              <a:t>густоті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рослин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5—10 на </a:t>
            </a:r>
            <a:r>
              <a:rPr lang="ru-RU" dirty="0">
                <a:solidFill>
                  <a:srgbClr val="FF0000"/>
                </a:solidFill>
              </a:rPr>
              <a:t>1 м — </a:t>
            </a:r>
            <a:r>
              <a:rPr lang="ru-RU" dirty="0" smtClean="0">
                <a:solidFill>
                  <a:srgbClr val="FF0000"/>
                </a:solidFill>
              </a:rPr>
              <a:t>0,5—0,7 </a:t>
            </a:r>
            <a:r>
              <a:rPr lang="ru-RU" dirty="0" err="1" smtClean="0">
                <a:solidFill>
                  <a:srgbClr val="FF0000"/>
                </a:solidFill>
              </a:rPr>
              <a:t>екз</a:t>
            </a:r>
            <a:r>
              <a:rPr lang="ru-RU" dirty="0" smtClean="0">
                <a:solidFill>
                  <a:srgbClr val="FF0000"/>
                </a:solidFill>
              </a:rPr>
              <a:t>/м2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допустимий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ступінь</a:t>
            </a: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dirty="0" err="1" smtClean="0">
                <a:solidFill>
                  <a:srgbClr val="FF0000"/>
                </a:solidFill>
              </a:rPr>
              <a:t>шкодження</a:t>
            </a:r>
            <a:r>
              <a:rPr lang="ru-RU" dirty="0" smtClean="0">
                <a:solidFill>
                  <a:srgbClr val="FF0000"/>
                </a:solidFill>
              </a:rPr>
              <a:t> — </a:t>
            </a:r>
            <a:r>
              <a:rPr lang="ru-RU" dirty="0">
                <a:solidFill>
                  <a:srgbClr val="FF0000"/>
                </a:solidFill>
              </a:rPr>
              <a:t>15—20%; </a:t>
            </a:r>
            <a:r>
              <a:rPr lang="ru-RU" dirty="0" smtClean="0">
                <a:solidFill>
                  <a:srgbClr val="FF0000"/>
                </a:solidFill>
              </a:rPr>
              <a:t>при 11—17 </a:t>
            </a:r>
            <a:r>
              <a:rPr lang="ru-RU" dirty="0" err="1">
                <a:solidFill>
                  <a:srgbClr val="FF0000"/>
                </a:solidFill>
              </a:rPr>
              <a:t>рослинах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—1,2 </a:t>
            </a:r>
            <a:r>
              <a:rPr lang="ru-RU" dirty="0" err="1">
                <a:solidFill>
                  <a:srgbClr val="FF0000"/>
                </a:solidFill>
              </a:rPr>
              <a:t>екз</a:t>
            </a:r>
            <a:r>
              <a:rPr lang="ru-RU" dirty="0">
                <a:solidFill>
                  <a:srgbClr val="FF0000"/>
                </a:solidFill>
              </a:rPr>
              <a:t>./м2; </a:t>
            </a:r>
            <a:r>
              <a:rPr lang="ru-RU" dirty="0" err="1" smtClean="0">
                <a:solidFill>
                  <a:srgbClr val="FF0000"/>
                </a:solidFill>
              </a:rPr>
              <a:t>ступінь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ушкодження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— 30%.</a:t>
            </a:r>
          </a:p>
          <a:p>
            <a:r>
              <a:rPr lang="ru-RU" dirty="0">
                <a:solidFill>
                  <a:srgbClr val="FF0000"/>
                </a:solidFill>
              </a:rPr>
              <a:t>Початок </a:t>
            </a:r>
            <a:r>
              <a:rPr lang="ru-RU" dirty="0" err="1">
                <a:solidFill>
                  <a:srgbClr val="FF0000"/>
                </a:solidFill>
              </a:rPr>
              <a:t>льоту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мухи </a:t>
            </a:r>
            <a:r>
              <a:rPr lang="ru-RU" dirty="0" err="1" smtClean="0">
                <a:solidFill>
                  <a:srgbClr val="FF0000"/>
                </a:solidFill>
              </a:rPr>
              <a:t>збігається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з </a:t>
            </a:r>
            <a:r>
              <a:rPr lang="ru-RU" dirty="0" err="1" smtClean="0">
                <a:solidFill>
                  <a:srgbClr val="FF0000"/>
                </a:solidFill>
              </a:rPr>
              <a:t>цвітінням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вишні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smtClean="0">
                <a:solidFill>
                  <a:srgbClr val="FF0000"/>
                </a:solidFill>
              </a:rPr>
              <a:t>яйцекладки — </a:t>
            </a:r>
            <a:r>
              <a:rPr lang="ru-RU" dirty="0">
                <a:solidFill>
                  <a:srgbClr val="FF0000"/>
                </a:solidFill>
              </a:rPr>
              <a:t>з </a:t>
            </a:r>
            <a:r>
              <a:rPr lang="ru-RU" dirty="0" err="1" smtClean="0">
                <a:solidFill>
                  <a:srgbClr val="FF0000"/>
                </a:solidFill>
              </a:rPr>
              <a:t>цвітінням</a:t>
            </a:r>
            <a:r>
              <a:rPr lang="ru-RU" dirty="0" smtClean="0">
                <a:solidFill>
                  <a:srgbClr val="FF0000"/>
                </a:solidFill>
              </a:rPr>
              <a:t> каштана </a:t>
            </a:r>
            <a:r>
              <a:rPr lang="ru-RU" dirty="0">
                <a:solidFill>
                  <a:srgbClr val="FF0000"/>
                </a:solidFill>
              </a:rPr>
              <a:t>при </a:t>
            </a:r>
            <a:r>
              <a:rPr lang="ru-RU" dirty="0" smtClean="0">
                <a:solidFill>
                  <a:srgbClr val="FF0000"/>
                </a:solidFill>
              </a:rPr>
              <a:t>СЕТ 180</a:t>
            </a:r>
            <a:r>
              <a:rPr lang="ru-RU" dirty="0">
                <a:solidFill>
                  <a:srgbClr val="FF0000"/>
                </a:solidFill>
              </a:rPr>
              <a:t>° (</a:t>
            </a:r>
            <a:r>
              <a:rPr lang="ru-RU" dirty="0" err="1">
                <a:solidFill>
                  <a:srgbClr val="FF0000"/>
                </a:solidFill>
              </a:rPr>
              <a:t>поріг</a:t>
            </a:r>
            <a:r>
              <a:rPr lang="ru-RU" dirty="0">
                <a:solidFill>
                  <a:srgbClr val="FF0000"/>
                </a:solidFill>
              </a:rPr>
              <a:t> 5°).</a:t>
            </a:r>
          </a:p>
        </p:txBody>
      </p:sp>
    </p:spTree>
    <p:extLst>
      <p:ext uri="{BB962C8B-B14F-4D97-AF65-F5344CB8AC3E}">
        <p14:creationId xmlns:p14="http://schemas.microsoft.com/office/powerpoint/2010/main" val="39444839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Виявлення</a:t>
            </a:r>
            <a:r>
              <a:rPr lang="ru-RU" b="1" dirty="0"/>
              <a:t> </a:t>
            </a:r>
            <a:r>
              <a:rPr lang="ru-RU" b="1" dirty="0" err="1"/>
              <a:t>першого</a:t>
            </a:r>
            <a:r>
              <a:rPr lang="ru-RU" b="1" dirty="0"/>
              <a:t> </a:t>
            </a:r>
            <a:r>
              <a:rPr lang="ru-RU" b="1" dirty="0" err="1" smtClean="0"/>
              <a:t>прояву</a:t>
            </a:r>
            <a:r>
              <a:rPr lang="ru-RU" b="1" dirty="0" smtClean="0"/>
              <a:t> </a:t>
            </a:r>
            <a:r>
              <a:rPr lang="ru-RU" b="1" dirty="0" err="1" smtClean="0"/>
              <a:t>пероноспорозу</a:t>
            </a:r>
            <a:r>
              <a:rPr lang="ru-RU" b="1" dirty="0" smtClean="0"/>
              <a:t> та </a:t>
            </a:r>
            <a:r>
              <a:rPr lang="ru-RU" b="1" dirty="0" err="1" smtClean="0"/>
              <a:t>інших</a:t>
            </a:r>
            <a:r>
              <a:rPr lang="ru-RU" b="1" dirty="0" smtClean="0"/>
              <a:t> </a:t>
            </a:r>
            <a:r>
              <a:rPr lang="ru-RU" b="1" dirty="0" err="1"/>
              <a:t>специфічних</a:t>
            </a:r>
            <a:r>
              <a:rPr lang="ru-RU" b="1" dirty="0"/>
              <a:t> </a:t>
            </a:r>
            <a:r>
              <a:rPr lang="ru-RU" b="1" dirty="0" smtClean="0"/>
              <a:t>хвороб (</a:t>
            </a:r>
            <a:r>
              <a:rPr lang="ru-RU" b="1" dirty="0" err="1" smtClean="0"/>
              <a:t>несхожість</a:t>
            </a:r>
            <a:r>
              <a:rPr lang="ru-RU" b="1" dirty="0"/>
              <a:t>, </a:t>
            </a:r>
            <a:r>
              <a:rPr lang="ru-RU" b="1" dirty="0" err="1" smtClean="0"/>
              <a:t>усихання</a:t>
            </a:r>
            <a:r>
              <a:rPr lang="ru-RU" b="1" dirty="0" smtClean="0"/>
              <a:t> </a:t>
            </a:r>
            <a:r>
              <a:rPr lang="ru-RU" b="1" dirty="0" err="1" smtClean="0"/>
              <a:t>тощо</a:t>
            </a:r>
            <a:r>
              <a:rPr lang="ru-RU" b="1" dirty="0"/>
              <a:t>) на </a:t>
            </a:r>
            <a:r>
              <a:rPr lang="ru-RU" b="1" dirty="0" err="1" smtClean="0"/>
              <a:t>насінниках</a:t>
            </a:r>
            <a:endParaRPr lang="ru-RU" b="1" dirty="0" smtClean="0"/>
          </a:p>
          <a:p>
            <a:r>
              <a:rPr lang="ru-RU" i="1" dirty="0" err="1"/>
              <a:t>Відбирають</a:t>
            </a:r>
            <a:r>
              <a:rPr lang="ru-RU" i="1" dirty="0"/>
              <a:t> 20 проб </a:t>
            </a:r>
            <a:r>
              <a:rPr lang="ru-RU" i="1" dirty="0" smtClean="0"/>
              <a:t>по 25 </a:t>
            </a:r>
            <a:r>
              <a:rPr lang="ru-RU" i="1" dirty="0" err="1"/>
              <a:t>рослин</a:t>
            </a:r>
            <a:r>
              <a:rPr lang="ru-RU" i="1" dirty="0"/>
              <a:t> по </a:t>
            </a:r>
            <a:r>
              <a:rPr lang="ru-RU" i="1" dirty="0" err="1"/>
              <a:t>діагоналі</a:t>
            </a:r>
            <a:r>
              <a:rPr lang="ru-RU" i="1" dirty="0"/>
              <a:t>.</a:t>
            </a:r>
          </a:p>
          <a:p>
            <a:r>
              <a:rPr lang="ru-RU" i="1" dirty="0" err="1"/>
              <a:t>Визначають</a:t>
            </a:r>
            <a:r>
              <a:rPr lang="ru-RU" i="1" dirty="0"/>
              <a:t> </a:t>
            </a:r>
            <a:r>
              <a:rPr lang="ru-RU" i="1" dirty="0" err="1" smtClean="0"/>
              <a:t>кількість</a:t>
            </a:r>
            <a:r>
              <a:rPr lang="ru-RU" i="1" dirty="0" smtClean="0"/>
              <a:t> </a:t>
            </a:r>
            <a:r>
              <a:rPr lang="ru-RU" i="1" dirty="0" err="1" smtClean="0"/>
              <a:t>рослин</a:t>
            </a:r>
            <a:r>
              <a:rPr lang="ru-RU" i="1" dirty="0" smtClean="0"/>
              <a:t> </a:t>
            </a:r>
            <a:r>
              <a:rPr lang="ru-RU" i="1" dirty="0"/>
              <a:t>та </a:t>
            </a:r>
            <a:r>
              <a:rPr lang="ru-RU" i="1" dirty="0" err="1"/>
              <a:t>ступінь</a:t>
            </a:r>
            <a:r>
              <a:rPr lang="ru-RU" i="1" dirty="0"/>
              <a:t> </a:t>
            </a:r>
            <a:r>
              <a:rPr lang="ru-RU" i="1" dirty="0" err="1" smtClean="0"/>
              <a:t>усихання</a:t>
            </a:r>
            <a:r>
              <a:rPr lang="ru-RU" i="1" dirty="0" smtClean="0"/>
              <a:t> за </a:t>
            </a:r>
            <a:r>
              <a:rPr lang="ru-RU" i="1" dirty="0" err="1" smtClean="0"/>
              <a:t>спеціальною</a:t>
            </a:r>
            <a:r>
              <a:rPr lang="ru-RU" i="1" dirty="0" smtClean="0"/>
              <a:t> шкалою</a:t>
            </a:r>
            <a:r>
              <a:rPr lang="ru-RU" i="1" dirty="0"/>
              <a:t>, </a:t>
            </a:r>
            <a:endParaRPr lang="ru-RU" i="1" dirty="0" smtClean="0"/>
          </a:p>
          <a:p>
            <a:r>
              <a:rPr lang="ru-RU" i="1" dirty="0" err="1" smtClean="0"/>
              <a:t>Аналізують</a:t>
            </a:r>
            <a:r>
              <a:rPr lang="ru-RU" i="1" dirty="0" smtClean="0"/>
              <a:t> причини </a:t>
            </a:r>
            <a:r>
              <a:rPr lang="ru-RU" i="1" dirty="0" err="1"/>
              <a:t>їх</a:t>
            </a:r>
            <a:r>
              <a:rPr lang="ru-RU" i="1" dirty="0"/>
              <a:t> </a:t>
            </a:r>
            <a:r>
              <a:rPr lang="ru-RU" i="1" dirty="0" err="1"/>
              <a:t>виникнення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194529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7667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 smtClean="0"/>
              <a:t>уражених</a:t>
            </a:r>
            <a:r>
              <a:rPr lang="ru-RU" dirty="0" smtClean="0"/>
              <a:t>, несхожих </a:t>
            </a:r>
            <a:r>
              <a:rPr lang="ru-RU" dirty="0" err="1" smtClean="0"/>
              <a:t>насінників</a:t>
            </a:r>
            <a:r>
              <a:rPr lang="ru-RU" dirty="0" smtClean="0"/>
              <a:t> (%,)</a:t>
            </a:r>
          </a:p>
          <a:p>
            <a:r>
              <a:rPr lang="ru-RU" dirty="0" smtClean="0"/>
              <a:t> </a:t>
            </a:r>
            <a:r>
              <a:rPr lang="ru-RU" dirty="0" err="1"/>
              <a:t>середній</a:t>
            </a:r>
            <a:r>
              <a:rPr lang="ru-RU" dirty="0"/>
              <a:t> бал </a:t>
            </a:r>
            <a:r>
              <a:rPr lang="ru-RU" dirty="0" err="1" smtClean="0"/>
              <a:t>ураження</a:t>
            </a:r>
            <a:r>
              <a:rPr lang="ru-RU" dirty="0" smtClean="0"/>
              <a:t>, </a:t>
            </a:r>
          </a:p>
          <a:p>
            <a:r>
              <a:rPr lang="ru-RU" dirty="0" smtClean="0"/>
              <a:t>план </a:t>
            </a:r>
            <a:r>
              <a:rPr lang="ru-RU" dirty="0" err="1" smtClean="0"/>
              <a:t>проведення</a:t>
            </a:r>
            <a:r>
              <a:rPr lang="ru-RU" dirty="0" smtClean="0"/>
              <a:t> </a:t>
            </a:r>
            <a:r>
              <a:rPr lang="ru-RU" dirty="0" err="1" smtClean="0"/>
              <a:t>додаткових</a:t>
            </a:r>
            <a:r>
              <a:rPr lang="ru-RU" dirty="0" smtClean="0"/>
              <a:t> </a:t>
            </a:r>
            <a:r>
              <a:rPr lang="ru-RU" dirty="0" err="1" smtClean="0"/>
              <a:t>заходів</a:t>
            </a:r>
            <a:r>
              <a:rPr lang="ru-RU" dirty="0" smtClean="0"/>
              <a:t> </a:t>
            </a:r>
            <a:r>
              <a:rPr lang="ru-RU" dirty="0" err="1" smtClean="0"/>
              <a:t>захисту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endParaRPr lang="ru-RU" dirty="0" smtClean="0"/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Розвитку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пероноспорозу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сприяє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помірно</a:t>
            </a:r>
            <a:r>
              <a:rPr lang="ru-RU" dirty="0" smtClean="0">
                <a:solidFill>
                  <a:srgbClr val="FF0000"/>
                </a:solidFill>
              </a:rPr>
              <a:t>- тепла </a:t>
            </a:r>
            <a:r>
              <a:rPr lang="ru-RU" dirty="0">
                <a:solidFill>
                  <a:srgbClr val="FF0000"/>
                </a:solidFill>
              </a:rPr>
              <a:t>(16-20°С) </a:t>
            </a:r>
            <a:r>
              <a:rPr lang="ru-RU" dirty="0" err="1" smtClean="0">
                <a:solidFill>
                  <a:srgbClr val="FF0000"/>
                </a:solidFill>
              </a:rPr>
              <a:t>волога</a:t>
            </a:r>
            <a:r>
              <a:rPr lang="ru-RU" dirty="0" smtClean="0">
                <a:solidFill>
                  <a:srgbClr val="FF0000"/>
                </a:solidFill>
              </a:rPr>
              <a:t> погода</a:t>
            </a:r>
            <a:r>
              <a:rPr lang="ru-RU" dirty="0">
                <a:solidFill>
                  <a:srgbClr val="FF0000"/>
                </a:solidFill>
              </a:rPr>
              <a:t>. </a:t>
            </a:r>
            <a:r>
              <a:rPr lang="ru-RU" dirty="0" smtClean="0">
                <a:solidFill>
                  <a:srgbClr val="FF0000"/>
                </a:solidFill>
              </a:rPr>
              <a:t>Причини </a:t>
            </a:r>
            <a:r>
              <a:rPr lang="ru-RU" dirty="0" err="1" smtClean="0">
                <a:solidFill>
                  <a:srgbClr val="FF0000"/>
                </a:solidFill>
              </a:rPr>
              <a:t>несхожості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насінників</a:t>
            </a:r>
            <a:r>
              <a:rPr lang="ru-RU" dirty="0" smtClean="0">
                <a:solidFill>
                  <a:srgbClr val="FF0000"/>
                </a:solidFill>
              </a:rPr>
              <a:t> — неправильна </a:t>
            </a:r>
            <a:r>
              <a:rPr lang="ru-RU" dirty="0" err="1" smtClean="0">
                <a:solidFill>
                  <a:srgbClr val="FF0000"/>
                </a:solidFill>
              </a:rPr>
              <a:t>висадка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коренеплодів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посуха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та </a:t>
            </a:r>
            <a:r>
              <a:rPr lang="ru-RU" dirty="0" err="1">
                <a:solidFill>
                  <a:srgbClr val="FF0000"/>
                </a:solidFill>
              </a:rPr>
              <a:t>ін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38627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Червень </a:t>
            </a:r>
            <a:r>
              <a:rPr lang="ru-RU" dirty="0" smtClean="0"/>
              <a:t>І—</a:t>
            </a:r>
            <a:r>
              <a:rPr lang="en-US" dirty="0" smtClean="0"/>
              <a:t>III </a:t>
            </a:r>
            <a:r>
              <a:rPr lang="ru-RU" dirty="0"/>
              <a:t>дек. </a:t>
            </a:r>
            <a:r>
              <a:rPr lang="ru-RU" dirty="0" smtClean="0"/>
              <a:t>(3 пари </a:t>
            </a:r>
            <a:r>
              <a:rPr lang="ru-RU" dirty="0" err="1" smtClean="0"/>
              <a:t>листків-змикання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у </a:t>
            </a:r>
            <a:r>
              <a:rPr lang="ru-RU" dirty="0"/>
              <a:t>рядках)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err="1"/>
              <a:t>Виявлення</a:t>
            </a:r>
            <a:r>
              <a:rPr lang="ru-RU" b="1" dirty="0"/>
              <a:t> </a:t>
            </a:r>
            <a:r>
              <a:rPr lang="ru-RU" b="1" dirty="0" err="1" smtClean="0"/>
              <a:t>заселеності</a:t>
            </a:r>
            <a:r>
              <a:rPr lang="ru-RU" b="1" dirty="0" smtClean="0"/>
              <a:t> </a:t>
            </a:r>
            <a:r>
              <a:rPr lang="ru-RU" b="1" dirty="0" err="1" smtClean="0"/>
              <a:t>рослин</a:t>
            </a:r>
            <a:r>
              <a:rPr lang="ru-RU" b="1" dirty="0" smtClean="0"/>
              <a:t> </a:t>
            </a:r>
            <a:r>
              <a:rPr lang="ru-RU" b="1" dirty="0" err="1"/>
              <a:t>шкідниками</a:t>
            </a:r>
            <a:r>
              <a:rPr lang="ru-RU" b="1" dirty="0"/>
              <a:t> (</a:t>
            </a:r>
            <a:r>
              <a:rPr lang="ru-RU" b="1" dirty="0" err="1" smtClean="0"/>
              <a:t>лучний</a:t>
            </a:r>
            <a:r>
              <a:rPr lang="ru-RU" b="1" dirty="0" smtClean="0"/>
              <a:t> </a:t>
            </a:r>
            <a:r>
              <a:rPr lang="ru-RU" b="1" dirty="0" err="1" smtClean="0"/>
              <a:t>метелик</a:t>
            </a:r>
            <a:r>
              <a:rPr lang="ru-RU" b="1" dirty="0"/>
              <a:t>, </a:t>
            </a:r>
            <a:r>
              <a:rPr lang="ru-RU" b="1" dirty="0" smtClean="0"/>
              <a:t>совки, </a:t>
            </a:r>
            <a:r>
              <a:rPr lang="ru-RU" b="1" dirty="0" err="1" smtClean="0"/>
              <a:t>бурякові</a:t>
            </a:r>
            <a:r>
              <a:rPr lang="ru-RU" b="1" dirty="0" smtClean="0"/>
              <a:t> </a:t>
            </a:r>
            <a:r>
              <a:rPr lang="ru-RU" b="1" dirty="0" err="1"/>
              <a:t>мінуючі</a:t>
            </a:r>
            <a:r>
              <a:rPr lang="ru-RU" b="1" dirty="0"/>
              <a:t> муха </a:t>
            </a:r>
            <a:r>
              <a:rPr lang="ru-RU" b="1" dirty="0" smtClean="0"/>
              <a:t>і </a:t>
            </a:r>
            <a:r>
              <a:rPr lang="ru-RU" b="1" dirty="0" err="1" smtClean="0"/>
              <a:t>міль</a:t>
            </a:r>
            <a:r>
              <a:rPr lang="ru-RU" b="1" dirty="0"/>
              <a:t>, щитоноски, </a:t>
            </a:r>
            <a:r>
              <a:rPr lang="ru-RU" b="1" dirty="0" err="1" smtClean="0"/>
              <a:t>листкова</a:t>
            </a:r>
            <a:r>
              <a:rPr lang="ru-RU" b="1" dirty="0" smtClean="0"/>
              <a:t> і </a:t>
            </a:r>
            <a:r>
              <a:rPr lang="ru-RU" b="1" dirty="0" err="1"/>
              <a:t>коренева</a:t>
            </a:r>
            <a:r>
              <a:rPr lang="ru-RU" b="1" dirty="0"/>
              <a:t> </a:t>
            </a:r>
            <a:r>
              <a:rPr lang="ru-RU" b="1" dirty="0" err="1"/>
              <a:t>попелиці</a:t>
            </a:r>
            <a:r>
              <a:rPr lang="ru-RU" b="1" dirty="0" smtClean="0"/>
              <a:t>), </a:t>
            </a:r>
            <a:r>
              <a:rPr lang="ru-RU" b="1" dirty="0" err="1" smtClean="0"/>
              <a:t>їх</a:t>
            </a:r>
            <a:r>
              <a:rPr lang="ru-RU" b="1" dirty="0" smtClean="0"/>
              <a:t> </a:t>
            </a:r>
            <a:r>
              <a:rPr lang="ru-RU" b="1" dirty="0" err="1"/>
              <a:t>чисельності</a:t>
            </a:r>
            <a:r>
              <a:rPr lang="ru-RU" b="1" dirty="0"/>
              <a:t>, </a:t>
            </a:r>
            <a:r>
              <a:rPr lang="ru-RU" b="1" dirty="0" err="1" smtClean="0"/>
              <a:t>ушкодженості</a:t>
            </a:r>
            <a:r>
              <a:rPr lang="ru-RU" b="1" dirty="0" smtClean="0"/>
              <a:t> </a:t>
            </a:r>
            <a:r>
              <a:rPr lang="ru-RU" b="1" dirty="0" err="1"/>
              <a:t>рослин</a:t>
            </a:r>
            <a:r>
              <a:rPr lang="ru-RU" b="1" dirty="0"/>
              <a:t>, </a:t>
            </a:r>
            <a:r>
              <a:rPr lang="ru-RU" b="1" dirty="0" err="1" smtClean="0"/>
              <a:t>розробка</a:t>
            </a:r>
            <a:r>
              <a:rPr lang="ru-RU" b="1" dirty="0" smtClean="0"/>
              <a:t> </a:t>
            </a:r>
            <a:r>
              <a:rPr lang="ru-RU" b="1" dirty="0" err="1" smtClean="0"/>
              <a:t>короткострокового</a:t>
            </a:r>
            <a:r>
              <a:rPr lang="ru-RU" b="1" dirty="0" smtClean="0"/>
              <a:t> прогнозу </a:t>
            </a:r>
            <a:r>
              <a:rPr lang="ru-RU" b="1" dirty="0" err="1" smtClean="0"/>
              <a:t>їх</a:t>
            </a:r>
            <a:r>
              <a:rPr lang="ru-RU" b="1" dirty="0" smtClean="0"/>
              <a:t> </a:t>
            </a:r>
            <a:r>
              <a:rPr lang="ru-RU" b="1" dirty="0" err="1"/>
              <a:t>розвитку</a:t>
            </a:r>
            <a:r>
              <a:rPr lang="ru-RU" b="1" dirty="0"/>
              <a:t> та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необхідності</a:t>
            </a:r>
            <a:r>
              <a:rPr lang="ru-RU" b="1" dirty="0" smtClean="0"/>
              <a:t> </a:t>
            </a:r>
            <a:r>
              <a:rPr lang="ru-RU" b="1" dirty="0" err="1" smtClean="0"/>
              <a:t>проведення</a:t>
            </a:r>
            <a:r>
              <a:rPr lang="ru-RU" b="1" dirty="0" smtClean="0"/>
              <a:t> </a:t>
            </a:r>
            <a:r>
              <a:rPr lang="ru-RU" b="1" dirty="0" err="1" smtClean="0"/>
              <a:t>винищувальних</a:t>
            </a:r>
            <a:r>
              <a:rPr lang="ru-RU" b="1" dirty="0" smtClean="0"/>
              <a:t> </a:t>
            </a:r>
            <a:r>
              <a:rPr lang="ru-RU" b="1" dirty="0" err="1" smtClean="0"/>
              <a:t>заходів</a:t>
            </a:r>
            <a:r>
              <a:rPr lang="ru-RU" b="1" dirty="0"/>
              <a:t>.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err="1" smtClean="0"/>
              <a:t>Встановлення</a:t>
            </a:r>
            <a:r>
              <a:rPr lang="ru-RU" b="1" dirty="0" smtClean="0"/>
              <a:t> </a:t>
            </a:r>
            <a:r>
              <a:rPr lang="ru-RU" b="1" dirty="0" err="1" smtClean="0"/>
              <a:t>строків</a:t>
            </a:r>
            <a:r>
              <a:rPr lang="ru-RU" b="1" dirty="0" smtClean="0"/>
              <a:t> </a:t>
            </a:r>
            <a:r>
              <a:rPr lang="ru-RU" b="1" dirty="0"/>
              <a:t>початку </a:t>
            </a:r>
            <a:r>
              <a:rPr lang="ru-RU" b="1" dirty="0" err="1" smtClean="0"/>
              <a:t>проявлення</a:t>
            </a:r>
            <a:r>
              <a:rPr lang="ru-RU" b="1" dirty="0" smtClean="0"/>
              <a:t> та </a:t>
            </a:r>
            <a:r>
              <a:rPr lang="ru-RU" b="1" dirty="0" err="1"/>
              <a:t>динаміки</a:t>
            </a:r>
            <a:r>
              <a:rPr lang="ru-RU" b="1" dirty="0"/>
              <a:t> </a:t>
            </a:r>
            <a:r>
              <a:rPr lang="ru-RU" b="1" dirty="0" err="1" smtClean="0"/>
              <a:t>розвитку</a:t>
            </a:r>
            <a:r>
              <a:rPr lang="ru-RU" b="1" dirty="0" smtClean="0"/>
              <a:t> </a:t>
            </a:r>
            <a:r>
              <a:rPr lang="ru-RU" b="1" dirty="0" err="1" smtClean="0"/>
              <a:t>пероноспорозу</a:t>
            </a:r>
            <a:r>
              <a:rPr lang="ru-RU" b="1" dirty="0" smtClean="0"/>
              <a:t> та </a:t>
            </a:r>
            <a:r>
              <a:rPr lang="ru-RU" b="1" dirty="0" err="1" smtClean="0"/>
              <a:t>інших</a:t>
            </a:r>
            <a:r>
              <a:rPr lang="ru-RU" b="1" dirty="0" smtClean="0"/>
              <a:t> </a:t>
            </a:r>
            <a:r>
              <a:rPr lang="ru-RU" b="1" dirty="0"/>
              <a:t>хвороб і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необхідності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err="1" smtClean="0"/>
              <a:t>строків</a:t>
            </a:r>
            <a:r>
              <a:rPr lang="ru-RU" b="1" dirty="0" smtClean="0"/>
              <a:t> </a:t>
            </a:r>
            <a:r>
              <a:rPr lang="ru-RU" b="1" dirty="0" err="1" smtClean="0"/>
              <a:t>застосування</a:t>
            </a:r>
            <a:r>
              <a:rPr lang="ru-RU" b="1" dirty="0" smtClean="0"/>
              <a:t> </a:t>
            </a:r>
            <a:r>
              <a:rPr lang="ru-RU" b="1" dirty="0" err="1" smtClean="0"/>
              <a:t>пестицидів</a:t>
            </a:r>
            <a:r>
              <a:rPr lang="ru-RU" b="1" dirty="0" smtClean="0"/>
              <a:t> на </a:t>
            </a:r>
            <a:r>
              <a:rPr lang="ru-RU" b="1" dirty="0" err="1"/>
              <a:t>насінниках</a:t>
            </a:r>
            <a:r>
              <a:rPr lang="ru-RU" b="1" dirty="0"/>
              <a:t> і </a:t>
            </a:r>
            <a:r>
              <a:rPr lang="ru-RU" b="1" dirty="0" err="1" smtClean="0"/>
              <a:t>посівах</a:t>
            </a:r>
            <a:r>
              <a:rPr lang="ru-RU" b="1" dirty="0" smtClean="0"/>
              <a:t> </a:t>
            </a:r>
            <a:r>
              <a:rPr lang="ru-RU" b="1" dirty="0" err="1" smtClean="0"/>
              <a:t>фабричних</a:t>
            </a:r>
            <a:r>
              <a:rPr lang="ru-RU" b="1" dirty="0" smtClean="0"/>
              <a:t> </a:t>
            </a:r>
            <a:r>
              <a:rPr lang="ru-RU" b="1" dirty="0" err="1"/>
              <a:t>буряків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929662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i="1" dirty="0" err="1"/>
              <a:t>Облік</a:t>
            </a:r>
            <a:r>
              <a:rPr lang="ru-RU" i="1" dirty="0"/>
              <a:t> </a:t>
            </a:r>
            <a:r>
              <a:rPr lang="ru-RU" i="1" dirty="0" err="1"/>
              <a:t>чисельності</a:t>
            </a:r>
            <a:r>
              <a:rPr lang="ru-RU" i="1" dirty="0"/>
              <a:t> </a:t>
            </a:r>
            <a:r>
              <a:rPr lang="ru-RU" i="1" dirty="0" err="1" smtClean="0"/>
              <a:t>імаго</a:t>
            </a:r>
            <a:r>
              <a:rPr lang="ru-RU" i="1" dirty="0" smtClean="0"/>
              <a:t> лучного </a:t>
            </a:r>
            <a:r>
              <a:rPr lang="ru-RU" i="1" dirty="0" err="1"/>
              <a:t>метелика</a:t>
            </a:r>
            <a:r>
              <a:rPr lang="ru-RU" i="1" dirty="0"/>
              <a:t>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шляхом </a:t>
            </a:r>
            <a:r>
              <a:rPr lang="ru-RU" i="1" dirty="0" err="1" smtClean="0"/>
              <a:t>підрахунку</a:t>
            </a:r>
            <a:r>
              <a:rPr lang="ru-RU" i="1" dirty="0" smtClean="0"/>
              <a:t> </a:t>
            </a:r>
            <a:r>
              <a:rPr lang="ru-RU" i="1" dirty="0" err="1" smtClean="0"/>
              <a:t>метеликів</a:t>
            </a:r>
            <a:r>
              <a:rPr lang="ru-RU" i="1" dirty="0"/>
              <a:t>, </a:t>
            </a:r>
            <a:r>
              <a:rPr lang="ru-RU" i="1" dirty="0" err="1"/>
              <a:t>що</a:t>
            </a:r>
            <a:r>
              <a:rPr lang="ru-RU" i="1" dirty="0"/>
              <a:t> </a:t>
            </a:r>
            <a:r>
              <a:rPr lang="ru-RU" i="1" dirty="0" err="1"/>
              <a:t>злітають</a:t>
            </a:r>
            <a:r>
              <a:rPr lang="ru-RU" i="1" dirty="0"/>
              <a:t>, </a:t>
            </a:r>
            <a:r>
              <a:rPr lang="ru-RU" i="1" dirty="0" smtClean="0"/>
              <a:t>у 16 </a:t>
            </a:r>
            <a:r>
              <a:rPr lang="ru-RU" i="1" dirty="0"/>
              <a:t>пробах по 10 </a:t>
            </a:r>
            <a:r>
              <a:rPr lang="ru-RU" i="1" dirty="0" err="1"/>
              <a:t>кроків</a:t>
            </a:r>
            <a:r>
              <a:rPr lang="ru-RU" i="1" dirty="0"/>
              <a:t> </a:t>
            </a:r>
            <a:r>
              <a:rPr lang="ru-RU" i="1" dirty="0" smtClean="0"/>
              <a:t>по </a:t>
            </a:r>
            <a:r>
              <a:rPr lang="ru-RU" i="1" dirty="0" err="1" smtClean="0"/>
              <a:t>діагоналі</a:t>
            </a:r>
            <a:r>
              <a:rPr lang="ru-RU" i="1" dirty="0" smtClean="0"/>
              <a:t> </a:t>
            </a:r>
            <a:r>
              <a:rPr lang="ru-RU" i="1" dirty="0"/>
              <a:t>поля. </a:t>
            </a:r>
            <a:endParaRPr lang="ru-RU" i="1" dirty="0" smtClean="0"/>
          </a:p>
          <a:p>
            <a:pPr>
              <a:buFont typeface="Wingdings" pitchFamily="2" charset="2"/>
              <a:buChar char="ü"/>
            </a:pPr>
            <a:r>
              <a:rPr lang="ru-RU" i="1" dirty="0" err="1" smtClean="0"/>
              <a:t>Облік</a:t>
            </a:r>
            <a:r>
              <a:rPr lang="ru-RU" i="1" dirty="0" smtClean="0"/>
              <a:t> </a:t>
            </a:r>
            <a:r>
              <a:rPr lang="ru-RU" i="1" dirty="0" err="1" smtClean="0"/>
              <a:t>метеликів</a:t>
            </a:r>
            <a:r>
              <a:rPr lang="ru-RU" i="1" dirty="0" smtClean="0"/>
              <a:t> </a:t>
            </a:r>
            <a:r>
              <a:rPr lang="ru-RU" i="1" dirty="0"/>
              <a:t>совок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на </a:t>
            </a:r>
            <a:r>
              <a:rPr lang="ru-RU" i="1" dirty="0" err="1"/>
              <a:t>коритця</a:t>
            </a:r>
            <a:r>
              <a:rPr lang="ru-RU" i="1" dirty="0"/>
              <a:t> з </a:t>
            </a:r>
            <a:r>
              <a:rPr lang="ru-RU" i="1" dirty="0" smtClean="0"/>
              <a:t>патокою, </a:t>
            </a:r>
            <a:r>
              <a:rPr lang="ru-RU" i="1" dirty="0" err="1" smtClean="0"/>
              <a:t>світло</a:t>
            </a:r>
            <a:r>
              <a:rPr lang="ru-RU" i="1" dirty="0" smtClean="0"/>
              <a:t>- </a:t>
            </a:r>
            <a:r>
              <a:rPr lang="ru-RU" i="1" dirty="0"/>
              <a:t>та </a:t>
            </a:r>
            <a:r>
              <a:rPr lang="ru-RU" i="1" dirty="0" err="1" smtClean="0"/>
              <a:t>феромонні</a:t>
            </a:r>
            <a:r>
              <a:rPr lang="ru-RU" i="1" dirty="0" smtClean="0"/>
              <a:t> </a:t>
            </a:r>
            <a:r>
              <a:rPr lang="ru-RU" i="1" dirty="0" err="1" smtClean="0"/>
              <a:t>пастки</a:t>
            </a:r>
            <a:r>
              <a:rPr lang="ru-RU" i="1" dirty="0"/>
              <a:t>; </a:t>
            </a:r>
            <a:r>
              <a:rPr lang="ru-RU" i="1" dirty="0" err="1"/>
              <a:t>гусениць</a:t>
            </a:r>
            <a:r>
              <a:rPr lang="ru-RU" i="1" dirty="0"/>
              <a:t> — </a:t>
            </a:r>
            <a:r>
              <a:rPr lang="ru-RU" i="1" dirty="0" smtClean="0"/>
              <a:t>методом </a:t>
            </a:r>
            <a:r>
              <a:rPr lang="ru-RU" i="1" dirty="0" err="1" smtClean="0"/>
              <a:t>розкопок</a:t>
            </a:r>
            <a:r>
              <a:rPr lang="ru-RU" i="1" dirty="0" smtClean="0"/>
              <a:t> </a:t>
            </a:r>
            <a:r>
              <a:rPr lang="ru-RU" i="1" dirty="0"/>
              <a:t>та </a:t>
            </a:r>
            <a:r>
              <a:rPr lang="ru-RU" i="1" dirty="0" err="1" smtClean="0"/>
              <a:t>обліком</a:t>
            </a:r>
            <a:r>
              <a:rPr lang="ru-RU" i="1" dirty="0" smtClean="0"/>
              <a:t> на </a:t>
            </a:r>
            <a:r>
              <a:rPr lang="ru-RU" i="1" dirty="0" err="1"/>
              <a:t>рослинах</a:t>
            </a:r>
            <a:r>
              <a:rPr lang="ru-RU" i="1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i="1" dirty="0" err="1"/>
              <a:t>Облік</a:t>
            </a:r>
            <a:r>
              <a:rPr lang="ru-RU" i="1" dirty="0"/>
              <a:t> </a:t>
            </a:r>
            <a:r>
              <a:rPr lang="ru-RU" i="1" dirty="0" err="1"/>
              <a:t>мінуючої</a:t>
            </a:r>
            <a:r>
              <a:rPr lang="ru-RU" i="1" dirty="0"/>
              <a:t> мухи </a:t>
            </a:r>
            <a:r>
              <a:rPr lang="ru-RU" i="1" dirty="0" smtClean="0"/>
              <a:t>і щитоносок </a:t>
            </a:r>
            <a:r>
              <a:rPr lang="ru-RU" i="1" dirty="0"/>
              <a:t>— за такою </a:t>
            </a:r>
            <a:r>
              <a:rPr lang="ru-RU" i="1" dirty="0" smtClean="0"/>
              <a:t>ж методикою</a:t>
            </a:r>
            <a:r>
              <a:rPr lang="ru-RU" i="1" dirty="0"/>
              <a:t>, як і у </a:t>
            </a:r>
            <a:r>
              <a:rPr lang="ru-RU" i="1" dirty="0" err="1" smtClean="0"/>
              <a:t>попередній</a:t>
            </a:r>
            <a:r>
              <a:rPr lang="ru-RU" i="1" dirty="0" smtClean="0"/>
              <a:t> </a:t>
            </a:r>
            <a:r>
              <a:rPr lang="ru-RU" i="1" dirty="0" err="1" smtClean="0"/>
              <a:t>період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i="1" dirty="0" err="1" smtClean="0"/>
              <a:t>Облік</a:t>
            </a:r>
            <a:r>
              <a:rPr lang="ru-RU" i="1" dirty="0" smtClean="0"/>
              <a:t> </a:t>
            </a:r>
            <a:r>
              <a:rPr lang="ru-RU" i="1" dirty="0" err="1" smtClean="0"/>
              <a:t>листової</a:t>
            </a:r>
            <a:r>
              <a:rPr lang="ru-RU" i="1" dirty="0" smtClean="0"/>
              <a:t> </a:t>
            </a:r>
            <a:r>
              <a:rPr lang="ru-RU" i="1" dirty="0" err="1" smtClean="0"/>
              <a:t>попелиці</a:t>
            </a:r>
            <a:r>
              <a:rPr lang="ru-RU" i="1" dirty="0" smtClean="0"/>
              <a:t>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</a:t>
            </a:r>
            <a:r>
              <a:rPr lang="ru-RU" i="1" dirty="0" err="1" smtClean="0"/>
              <a:t>щодекадно</a:t>
            </a:r>
            <a:r>
              <a:rPr lang="ru-RU" i="1" dirty="0" smtClean="0"/>
              <a:t> </a:t>
            </a:r>
            <a:r>
              <a:rPr lang="ru-RU" i="1" dirty="0"/>
              <a:t>на </a:t>
            </a:r>
            <a:r>
              <a:rPr lang="ru-RU" i="1" dirty="0" err="1" smtClean="0"/>
              <a:t>насінниках</a:t>
            </a:r>
            <a:r>
              <a:rPr lang="ru-RU" i="1" dirty="0" smtClean="0"/>
              <a:t> і </a:t>
            </a:r>
            <a:r>
              <a:rPr lang="ru-RU" i="1" dirty="0" err="1"/>
              <a:t>фабричних</a:t>
            </a:r>
            <a:r>
              <a:rPr lang="ru-RU" i="1" dirty="0"/>
              <a:t> </a:t>
            </a:r>
            <a:r>
              <a:rPr lang="ru-RU" i="1" dirty="0" err="1"/>
              <a:t>посівах</a:t>
            </a:r>
            <a:r>
              <a:rPr lang="ru-RU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678168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229600" cy="4525963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ü"/>
            </a:pPr>
            <a:r>
              <a:rPr lang="ru-RU" i="1" dirty="0" err="1"/>
              <a:t>Оглядають</a:t>
            </a:r>
            <a:r>
              <a:rPr lang="ru-RU" i="1" dirty="0"/>
              <a:t> по 5 </a:t>
            </a:r>
            <a:r>
              <a:rPr lang="ru-RU" i="1" dirty="0" err="1"/>
              <a:t>рослин</a:t>
            </a:r>
            <a:r>
              <a:rPr lang="ru-RU" i="1" dirty="0"/>
              <a:t> </a:t>
            </a:r>
            <a:r>
              <a:rPr lang="ru-RU" i="1" dirty="0" smtClean="0"/>
              <a:t>у 20 </a:t>
            </a:r>
            <a:r>
              <a:rPr lang="ru-RU" i="1" dirty="0" err="1"/>
              <a:t>місцях</a:t>
            </a:r>
            <a:r>
              <a:rPr lang="ru-RU" i="1" dirty="0"/>
              <a:t> по краях та у </a:t>
            </a:r>
            <a:r>
              <a:rPr lang="ru-RU" i="1" dirty="0" smtClean="0"/>
              <a:t>20 </a:t>
            </a:r>
            <a:r>
              <a:rPr lang="ru-RU" i="1" dirty="0" err="1" smtClean="0"/>
              <a:t>місцях</a:t>
            </a:r>
            <a:r>
              <a:rPr lang="ru-RU" i="1" dirty="0" smtClean="0"/>
              <a:t> </a:t>
            </a:r>
            <a:r>
              <a:rPr lang="ru-RU" i="1" dirty="0"/>
              <a:t>по </a:t>
            </a:r>
            <a:r>
              <a:rPr lang="ru-RU" i="1" dirty="0" err="1" smtClean="0"/>
              <a:t>діагоналях</a:t>
            </a:r>
            <a:r>
              <a:rPr lang="ru-RU" i="1" dirty="0" smtClean="0"/>
              <a:t> поля</a:t>
            </a:r>
            <a:r>
              <a:rPr lang="ru-RU" i="1" dirty="0"/>
              <a:t>. </a:t>
            </a:r>
            <a:r>
              <a:rPr lang="ru-RU" i="1" dirty="0" err="1"/>
              <a:t>Ступінь</a:t>
            </a:r>
            <a:r>
              <a:rPr lang="ru-RU" i="1" dirty="0"/>
              <a:t> </a:t>
            </a:r>
            <a:r>
              <a:rPr lang="ru-RU" i="1" dirty="0" err="1" smtClean="0"/>
              <a:t>заселення</a:t>
            </a:r>
            <a:r>
              <a:rPr lang="ru-RU" i="1" dirty="0" smtClean="0"/>
              <a:t>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/>
              <a:t>за </a:t>
            </a:r>
            <a:r>
              <a:rPr lang="ru-RU" i="1" dirty="0" smtClean="0"/>
              <a:t>5-тибальною </a:t>
            </a:r>
            <a:r>
              <a:rPr lang="ru-RU" i="1" dirty="0"/>
              <a:t>шкалою: 1 — </a:t>
            </a:r>
            <a:r>
              <a:rPr lang="ru-RU" i="1" dirty="0" err="1" smtClean="0"/>
              <a:t>поодинокі</a:t>
            </a:r>
            <a:r>
              <a:rPr lang="ru-RU" i="1" dirty="0" smtClean="0"/>
              <a:t> </a:t>
            </a:r>
            <a:r>
              <a:rPr lang="ru-RU" i="1" dirty="0" err="1" smtClean="0"/>
              <a:t>особини</a:t>
            </a:r>
            <a:r>
              <a:rPr lang="ru-RU" i="1" dirty="0"/>
              <a:t>; 2 — </a:t>
            </a:r>
            <a:r>
              <a:rPr lang="ru-RU" i="1" dirty="0" smtClean="0"/>
              <a:t> </a:t>
            </a:r>
            <a:r>
              <a:rPr lang="ru-RU" i="1" dirty="0" err="1" smtClean="0"/>
              <a:t>невеликі</a:t>
            </a:r>
            <a:r>
              <a:rPr lang="ru-RU" i="1" dirty="0" smtClean="0"/>
              <a:t> </a:t>
            </a:r>
            <a:r>
              <a:rPr lang="ru-RU" i="1" dirty="0" err="1" smtClean="0"/>
              <a:t>колонії</a:t>
            </a:r>
            <a:r>
              <a:rPr lang="ru-RU" i="1" dirty="0"/>
              <a:t>; 3 — </a:t>
            </a:r>
            <a:r>
              <a:rPr lang="ru-RU" i="1" dirty="0" err="1" smtClean="0"/>
              <a:t>близько</a:t>
            </a:r>
            <a:r>
              <a:rPr lang="ru-RU" i="1" dirty="0" smtClean="0"/>
              <a:t> 50 </a:t>
            </a:r>
            <a:r>
              <a:rPr lang="ru-RU" i="1" dirty="0"/>
              <a:t>% </a:t>
            </a:r>
            <a:r>
              <a:rPr lang="ru-RU" i="1" dirty="0" err="1"/>
              <a:t>листя</a:t>
            </a:r>
            <a:r>
              <a:rPr lang="ru-RU" i="1" dirty="0"/>
              <a:t> </a:t>
            </a:r>
            <a:r>
              <a:rPr lang="ru-RU" i="1" dirty="0" err="1" smtClean="0"/>
              <a:t>заселено</a:t>
            </a:r>
            <a:r>
              <a:rPr lang="ru-RU" i="1" dirty="0" err="1"/>
              <a:t>колоніями</a:t>
            </a:r>
            <a:r>
              <a:rPr lang="ru-RU" i="1" dirty="0"/>
              <a:t>; 4 — </a:t>
            </a:r>
            <a:r>
              <a:rPr lang="ru-RU" i="1" dirty="0" err="1" smtClean="0"/>
              <a:t>суцільне</a:t>
            </a:r>
            <a:r>
              <a:rPr lang="ru-RU" i="1" dirty="0" smtClean="0"/>
              <a:t> </a:t>
            </a:r>
            <a:r>
              <a:rPr lang="ru-RU" i="1" dirty="0" err="1"/>
              <a:t>заселення</a:t>
            </a:r>
            <a:r>
              <a:rPr lang="ru-RU" i="1" dirty="0"/>
              <a:t> </a:t>
            </a:r>
            <a:r>
              <a:rPr lang="ru-RU" i="1" dirty="0" err="1" smtClean="0"/>
              <a:t>рослини</a:t>
            </a:r>
            <a:r>
              <a:rPr lang="ru-RU" i="1" dirty="0" smtClean="0"/>
              <a:t>; 5 </a:t>
            </a:r>
            <a:r>
              <a:rPr lang="ru-RU" i="1" dirty="0"/>
              <a:t>— </a:t>
            </a:r>
            <a:r>
              <a:rPr lang="ru-RU" i="1" dirty="0" err="1"/>
              <a:t>рослина</a:t>
            </a:r>
            <a:r>
              <a:rPr lang="ru-RU" i="1" dirty="0"/>
              <a:t> </a:t>
            </a:r>
            <a:r>
              <a:rPr lang="ru-RU" i="1" dirty="0" err="1" smtClean="0"/>
              <a:t>зав’яла</a:t>
            </a:r>
            <a:r>
              <a:rPr lang="ru-RU" i="1" dirty="0" smtClean="0"/>
              <a:t> </a:t>
            </a:r>
            <a:r>
              <a:rPr lang="ru-RU" i="1" dirty="0" err="1" smtClean="0"/>
              <a:t>або</a:t>
            </a:r>
            <a:r>
              <a:rPr lang="ru-RU" i="1" dirty="0" smtClean="0"/>
              <a:t> </a:t>
            </a:r>
            <a:r>
              <a:rPr lang="ru-RU" i="1" dirty="0" err="1"/>
              <a:t>загинула</a:t>
            </a:r>
            <a:r>
              <a:rPr lang="ru-RU" i="1" dirty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i="1" dirty="0" err="1"/>
              <a:t>Мінуючу</a:t>
            </a:r>
            <a:r>
              <a:rPr lang="ru-RU" i="1" dirty="0"/>
              <a:t> </a:t>
            </a:r>
            <a:r>
              <a:rPr lang="ru-RU" i="1" dirty="0" err="1"/>
              <a:t>міль</a:t>
            </a:r>
            <a:r>
              <a:rPr lang="ru-RU" i="1" dirty="0"/>
              <a:t> </a:t>
            </a:r>
            <a:r>
              <a:rPr lang="ru-RU" i="1" dirty="0" err="1" smtClean="0"/>
              <a:t>обліковують</a:t>
            </a:r>
            <a:r>
              <a:rPr lang="ru-RU" i="1" dirty="0" smtClean="0"/>
              <a:t> у </a:t>
            </a:r>
            <a:r>
              <a:rPr lang="ru-RU" i="1" dirty="0"/>
              <a:t>20 </a:t>
            </a:r>
            <a:r>
              <a:rPr lang="ru-RU" i="1" dirty="0" err="1"/>
              <a:t>місцях</a:t>
            </a:r>
            <a:r>
              <a:rPr lang="ru-RU" i="1" dirty="0"/>
              <a:t> (</a:t>
            </a:r>
            <a:r>
              <a:rPr lang="ru-RU" i="1" dirty="0" smtClean="0"/>
              <a:t>по 10 </a:t>
            </a:r>
            <a:r>
              <a:rPr lang="ru-RU" i="1" dirty="0" err="1"/>
              <a:t>рослин</a:t>
            </a:r>
            <a:r>
              <a:rPr lang="ru-RU" i="1" dirty="0"/>
              <a:t>) по </a:t>
            </a:r>
            <a:r>
              <a:rPr lang="ru-RU" i="1" dirty="0" err="1" smtClean="0"/>
              <a:t>діагоналі</a:t>
            </a:r>
            <a:r>
              <a:rPr lang="ru-RU" i="1" dirty="0" smtClean="0"/>
              <a:t> поля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663520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6408712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/>
              <a:t>Заселені</a:t>
            </a:r>
            <a:r>
              <a:rPr lang="ru-RU" dirty="0"/>
              <a:t> </a:t>
            </a:r>
            <a:r>
              <a:rPr lang="ru-RU" dirty="0" err="1"/>
              <a:t>площі</a:t>
            </a:r>
            <a:r>
              <a:rPr lang="ru-RU" dirty="0"/>
              <a:t> </a:t>
            </a:r>
            <a:r>
              <a:rPr lang="ru-RU" dirty="0" smtClean="0"/>
              <a:t>(%), </a:t>
            </a:r>
            <a:r>
              <a:rPr lang="ru-RU" dirty="0" err="1" smtClean="0"/>
              <a:t>інтенсивність</a:t>
            </a:r>
            <a:r>
              <a:rPr lang="ru-RU" dirty="0" smtClean="0"/>
              <a:t> </a:t>
            </a:r>
            <a:r>
              <a:rPr lang="ru-RU" dirty="0" err="1" smtClean="0"/>
              <a:t>льоту</a:t>
            </a:r>
            <a:r>
              <a:rPr lang="ru-RU" dirty="0" smtClean="0"/>
              <a:t> </a:t>
            </a:r>
            <a:r>
              <a:rPr lang="ru-RU" dirty="0" err="1" smtClean="0"/>
              <a:t>метеликів</a:t>
            </a:r>
            <a:r>
              <a:rPr lang="ru-RU" dirty="0"/>
              <a:t>, строки </a:t>
            </a:r>
            <a:r>
              <a:rPr lang="ru-RU" dirty="0" smtClean="0"/>
              <a:t>початку </a:t>
            </a:r>
            <a:r>
              <a:rPr lang="ru-RU" dirty="0" err="1" smtClean="0"/>
              <a:t>відкладання</a:t>
            </a:r>
            <a:r>
              <a:rPr lang="ru-RU" dirty="0" smtClean="0"/>
              <a:t> </a:t>
            </a:r>
            <a:r>
              <a:rPr lang="ru-RU" dirty="0" err="1"/>
              <a:t>яєць</a:t>
            </a:r>
            <a:r>
              <a:rPr lang="ru-RU" dirty="0"/>
              <a:t> </a:t>
            </a:r>
            <a:r>
              <a:rPr lang="ru-RU" dirty="0" smtClean="0"/>
              <a:t>і </a:t>
            </a:r>
            <a:r>
              <a:rPr lang="ru-RU" dirty="0" err="1" smtClean="0"/>
              <a:t>відродження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 совок</a:t>
            </a:r>
            <a:r>
              <a:rPr lang="ru-RU" dirty="0"/>
              <a:t>,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 smtClean="0"/>
              <a:t>чисельність</a:t>
            </a:r>
            <a:r>
              <a:rPr lang="ru-RU" dirty="0" smtClean="0"/>
              <a:t>, </a:t>
            </a:r>
            <a:r>
              <a:rPr lang="ru-RU" dirty="0" err="1" smtClean="0"/>
              <a:t>розподіл</a:t>
            </a:r>
            <a:r>
              <a:rPr lang="ru-RU" dirty="0" smtClean="0"/>
              <a:t> </a:t>
            </a:r>
            <a:r>
              <a:rPr lang="ru-RU" dirty="0"/>
              <a:t>на полях і </a:t>
            </a:r>
            <a:r>
              <a:rPr lang="ru-RU" dirty="0" err="1" smtClean="0"/>
              <a:t>наявність</a:t>
            </a:r>
            <a:r>
              <a:rPr lang="ru-RU" dirty="0" smtClean="0"/>
              <a:t> </a:t>
            </a:r>
            <a:r>
              <a:rPr lang="ru-RU" dirty="0" err="1" smtClean="0"/>
              <a:t>вогнищ</a:t>
            </a:r>
            <a:r>
              <a:rPr lang="ru-RU" dirty="0"/>
              <a:t>, </a:t>
            </a:r>
            <a:r>
              <a:rPr lang="ru-RU" dirty="0" err="1" smtClean="0"/>
              <a:t>площі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/>
              <a:t>підлягають</a:t>
            </a:r>
            <a:r>
              <a:rPr lang="ru-RU" dirty="0"/>
              <a:t> </a:t>
            </a:r>
            <a:r>
              <a:rPr lang="ru-RU" dirty="0" err="1" smtClean="0"/>
              <a:t>обробці</a:t>
            </a:r>
            <a:r>
              <a:rPr lang="ru-RU" dirty="0" smtClean="0"/>
              <a:t> </a:t>
            </a:r>
            <a:r>
              <a:rPr lang="ru-RU" dirty="0" err="1" smtClean="0"/>
              <a:t>інсектицидами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 smtClean="0"/>
              <a:t>ефективність</a:t>
            </a:r>
            <a:r>
              <a:rPr lang="ru-RU" dirty="0" smtClean="0"/>
              <a:t> </a:t>
            </a:r>
            <a:r>
              <a:rPr lang="ru-RU" dirty="0" err="1" smtClean="0"/>
              <a:t>обробок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r>
              <a:rPr lang="ru-RU" dirty="0" err="1" smtClean="0"/>
              <a:t>ушкодження</a:t>
            </a:r>
            <a:r>
              <a:rPr lang="ru-RU" dirty="0"/>
              <a:t>,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загиблих</a:t>
            </a:r>
            <a:r>
              <a:rPr lang="ru-RU" dirty="0" smtClean="0"/>
              <a:t> </a:t>
            </a:r>
            <a:r>
              <a:rPr lang="ru-RU" dirty="0" err="1"/>
              <a:t>рослин</a:t>
            </a:r>
            <a:r>
              <a:rPr lang="ru-RU" dirty="0"/>
              <a:t> (%) </a:t>
            </a:r>
            <a:r>
              <a:rPr lang="ru-RU" dirty="0" err="1" smtClean="0"/>
              <a:t>від</a:t>
            </a:r>
            <a:r>
              <a:rPr lang="ru-RU" dirty="0" smtClean="0"/>
              <a:t> лучного </a:t>
            </a:r>
            <a:r>
              <a:rPr lang="ru-RU" dirty="0" err="1"/>
              <a:t>метелика</a:t>
            </a:r>
            <a:r>
              <a:rPr lang="ru-RU" dirty="0"/>
              <a:t> і совок.</a:t>
            </a:r>
          </a:p>
          <a:p>
            <a:r>
              <a:rPr lang="ru-RU" dirty="0" err="1"/>
              <a:t>Чисельність</a:t>
            </a:r>
            <a:r>
              <a:rPr lang="ru-RU" dirty="0"/>
              <a:t> і </a:t>
            </a:r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r>
              <a:rPr lang="ru-RU" dirty="0" err="1" smtClean="0"/>
              <a:t>ушкодження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  <a:r>
              <a:rPr lang="ru-RU" dirty="0" err="1" smtClean="0"/>
              <a:t>мінуючою</a:t>
            </a:r>
            <a:r>
              <a:rPr lang="ru-RU" dirty="0" smtClean="0"/>
              <a:t> </a:t>
            </a:r>
            <a:r>
              <a:rPr lang="ru-RU" dirty="0"/>
              <a:t>мухою, щитоносками.</a:t>
            </a:r>
          </a:p>
          <a:p>
            <a:r>
              <a:rPr lang="ru-RU" dirty="0"/>
              <a:t>Стан </a:t>
            </a:r>
            <a:r>
              <a:rPr lang="ru-RU" dirty="0" err="1" smtClean="0"/>
              <a:t>популяції</a:t>
            </a:r>
            <a:r>
              <a:rPr lang="ru-RU" dirty="0" smtClean="0"/>
              <a:t> </a:t>
            </a:r>
            <a:r>
              <a:rPr lang="ru-RU" dirty="0" err="1" smtClean="0"/>
              <a:t>бурякової</a:t>
            </a:r>
            <a:r>
              <a:rPr lang="ru-RU" dirty="0" smtClean="0"/>
              <a:t> </a:t>
            </a:r>
            <a:r>
              <a:rPr lang="ru-RU" dirty="0" err="1"/>
              <a:t>мінуючої</a:t>
            </a:r>
            <a:r>
              <a:rPr lang="ru-RU" dirty="0"/>
              <a:t> </a:t>
            </a:r>
            <a:r>
              <a:rPr lang="ru-RU" dirty="0" err="1"/>
              <a:t>молі</a:t>
            </a:r>
            <a:r>
              <a:rPr lang="ru-RU" dirty="0"/>
              <a:t>.</a:t>
            </a:r>
          </a:p>
          <a:p>
            <a:r>
              <a:rPr lang="ru-RU" dirty="0"/>
              <a:t>Строки початку </a:t>
            </a:r>
            <a:r>
              <a:rPr lang="ru-RU" dirty="0" err="1" smtClean="0"/>
              <a:t>заселення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 smtClean="0"/>
              <a:t>утворення</a:t>
            </a:r>
            <a:r>
              <a:rPr lang="ru-RU" dirty="0" smtClean="0"/>
              <a:t> </a:t>
            </a:r>
            <a:r>
              <a:rPr lang="ru-RU" dirty="0" err="1" smtClean="0"/>
              <a:t>колоній</a:t>
            </a:r>
            <a:r>
              <a:rPr lang="ru-RU" dirty="0" smtClean="0"/>
              <a:t> </a:t>
            </a:r>
            <a:r>
              <a:rPr lang="ru-RU" dirty="0" err="1"/>
              <a:t>листової</a:t>
            </a:r>
            <a:r>
              <a:rPr lang="ru-RU" dirty="0"/>
              <a:t> </a:t>
            </a:r>
            <a:r>
              <a:rPr lang="ru-RU" dirty="0" err="1" smtClean="0"/>
              <a:t>попелиці</a:t>
            </a:r>
            <a:r>
              <a:rPr lang="ru-RU" dirty="0" smtClean="0"/>
              <a:t>,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заселених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  <a:r>
              <a:rPr lang="ru-RU" dirty="0"/>
              <a:t>(%) і </a:t>
            </a:r>
            <a:r>
              <a:rPr lang="ru-RU" dirty="0" err="1" smtClean="0"/>
              <a:t>інтенсивність</a:t>
            </a:r>
            <a:r>
              <a:rPr lang="ru-RU" dirty="0" smtClean="0"/>
              <a:t> </a:t>
            </a:r>
            <a:r>
              <a:rPr lang="ru-RU" dirty="0" err="1" smtClean="0"/>
              <a:t>заселення</a:t>
            </a:r>
            <a:r>
              <a:rPr lang="ru-RU" dirty="0" smtClean="0"/>
              <a:t> </a:t>
            </a:r>
            <a:r>
              <a:rPr lang="ru-RU" dirty="0"/>
              <a:t>(бал</a:t>
            </a:r>
            <a:r>
              <a:rPr lang="ru-RU" dirty="0" smtClean="0"/>
              <a:t>), характер </a:t>
            </a:r>
            <a:r>
              <a:rPr lang="ru-RU" dirty="0" err="1" smtClean="0"/>
              <a:t>розповсюдження</a:t>
            </a:r>
            <a:r>
              <a:rPr lang="ru-RU" dirty="0" smtClean="0"/>
              <a:t> на </a:t>
            </a:r>
            <a:r>
              <a:rPr lang="ru-RU" dirty="0"/>
              <a:t>полях, </a:t>
            </a:r>
            <a:r>
              <a:rPr lang="ru-RU" dirty="0" err="1" smtClean="0"/>
              <a:t>наявність</a:t>
            </a:r>
            <a:r>
              <a:rPr lang="ru-RU" dirty="0" smtClean="0"/>
              <a:t> </a:t>
            </a:r>
            <a:r>
              <a:rPr lang="ru-RU" dirty="0" err="1" smtClean="0"/>
              <a:t>афідофагів</a:t>
            </a:r>
            <a:r>
              <a:rPr lang="ru-RU" dirty="0"/>
              <a:t>, </a:t>
            </a:r>
            <a:r>
              <a:rPr lang="ru-RU" dirty="0" err="1" smtClean="0"/>
              <a:t>ентомофто</a:t>
            </a:r>
            <a:r>
              <a:rPr lang="ru-RU" dirty="0" err="1"/>
              <a:t>розу</a:t>
            </a:r>
            <a:r>
              <a:rPr lang="ru-RU" dirty="0"/>
              <a:t>, прогноз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попелиці</a:t>
            </a:r>
            <a:r>
              <a:rPr lang="ru-RU" dirty="0"/>
              <a:t>, </a:t>
            </a:r>
            <a:r>
              <a:rPr lang="ru-RU" dirty="0" err="1" smtClean="0"/>
              <a:t>площі</a:t>
            </a:r>
            <a:r>
              <a:rPr lang="ru-RU" dirty="0" smtClean="0"/>
              <a:t>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підлягають</a:t>
            </a:r>
            <a:r>
              <a:rPr lang="ru-RU" dirty="0" smtClean="0"/>
              <a:t> </a:t>
            </a:r>
            <a:r>
              <a:rPr lang="ru-RU" dirty="0" err="1"/>
              <a:t>обробці</a:t>
            </a:r>
            <a:r>
              <a:rPr lang="ru-RU" dirty="0"/>
              <a:t> </a:t>
            </a:r>
            <a:r>
              <a:rPr lang="ru-RU" dirty="0" err="1"/>
              <a:t>інсектицидами</a:t>
            </a:r>
            <a:r>
              <a:rPr lang="ru-RU" dirty="0"/>
              <a:t>.</a:t>
            </a:r>
          </a:p>
          <a:p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 smtClean="0"/>
              <a:t>ушкоджених</a:t>
            </a:r>
            <a:r>
              <a:rPr lang="ru-RU" dirty="0" smtClean="0"/>
              <a:t> </a:t>
            </a:r>
            <a:r>
              <a:rPr lang="ru-RU" dirty="0" err="1" smtClean="0"/>
              <a:t>мінуючою</a:t>
            </a:r>
            <a:r>
              <a:rPr lang="ru-RU" dirty="0" smtClean="0"/>
              <a:t> </a:t>
            </a:r>
            <a:r>
              <a:rPr lang="ru-RU" dirty="0" err="1"/>
              <a:t>міллю</a:t>
            </a:r>
            <a:r>
              <a:rPr lang="ru-RU" dirty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(%), </a:t>
            </a:r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 (</a:t>
            </a:r>
            <a:r>
              <a:rPr lang="ru-RU" dirty="0" err="1" smtClean="0"/>
              <a:t>екз</a:t>
            </a:r>
            <a:r>
              <a:rPr lang="ru-RU" dirty="0"/>
              <a:t>./</a:t>
            </a:r>
            <a:r>
              <a:rPr lang="ru-RU" dirty="0" err="1"/>
              <a:t>рослину</a:t>
            </a:r>
            <a:r>
              <a:rPr lang="ru-R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164780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>
                <a:solidFill>
                  <a:srgbClr val="FF0000"/>
                </a:solidFill>
              </a:rPr>
              <a:t>Початок </a:t>
            </a:r>
            <a:r>
              <a:rPr lang="ru-RU" sz="2200" dirty="0" err="1">
                <a:solidFill>
                  <a:srgbClr val="FF0000"/>
                </a:solidFill>
              </a:rPr>
              <a:t>льоту</a:t>
            </a:r>
            <a:r>
              <a:rPr lang="ru-RU" sz="2200" dirty="0">
                <a:solidFill>
                  <a:srgbClr val="FF0000"/>
                </a:solidFill>
              </a:rPr>
              <a:t> </a:t>
            </a:r>
            <a:r>
              <a:rPr lang="ru-RU" sz="2200" dirty="0" smtClean="0">
                <a:solidFill>
                  <a:srgbClr val="FF0000"/>
                </a:solidFill>
              </a:rPr>
              <a:t>лучного </a:t>
            </a:r>
            <a:r>
              <a:rPr lang="ru-RU" sz="2200" dirty="0" err="1" smtClean="0">
                <a:solidFill>
                  <a:srgbClr val="FF0000"/>
                </a:solidFill>
              </a:rPr>
              <a:t>метелика</a:t>
            </a:r>
            <a:r>
              <a:rPr lang="ru-RU" sz="2200" dirty="0" smtClean="0">
                <a:solidFill>
                  <a:srgbClr val="FF0000"/>
                </a:solidFill>
              </a:rPr>
              <a:t> </a:t>
            </a:r>
            <a:r>
              <a:rPr lang="ru-RU" sz="2200" dirty="0" err="1" smtClean="0">
                <a:solidFill>
                  <a:srgbClr val="FF0000"/>
                </a:solidFill>
              </a:rPr>
              <a:t>збігається</a:t>
            </a:r>
            <a:r>
              <a:rPr lang="ru-RU" sz="2200" dirty="0" smtClean="0">
                <a:solidFill>
                  <a:srgbClr val="FF0000"/>
                </a:solidFill>
              </a:rPr>
              <a:t> з </a:t>
            </a:r>
            <a:r>
              <a:rPr lang="ru-RU" sz="2200" dirty="0" err="1">
                <a:solidFill>
                  <a:srgbClr val="FF0000"/>
                </a:solidFill>
              </a:rPr>
              <a:t>цвітінням</a:t>
            </a:r>
            <a:r>
              <a:rPr lang="ru-RU" sz="2200" dirty="0">
                <a:solidFill>
                  <a:srgbClr val="FF0000"/>
                </a:solidFill>
              </a:rPr>
              <a:t> </a:t>
            </a:r>
            <a:r>
              <a:rPr lang="ru-RU" sz="2200" dirty="0" err="1">
                <a:solidFill>
                  <a:srgbClr val="FF0000"/>
                </a:solidFill>
              </a:rPr>
              <a:t>білої</a:t>
            </a:r>
            <a:r>
              <a:rPr lang="ru-RU" sz="2200" dirty="0">
                <a:solidFill>
                  <a:srgbClr val="FF0000"/>
                </a:solidFill>
              </a:rPr>
              <a:t> </a:t>
            </a:r>
            <a:r>
              <a:rPr lang="ru-RU" sz="2200" dirty="0" err="1" smtClean="0">
                <a:solidFill>
                  <a:srgbClr val="FF0000"/>
                </a:solidFill>
              </a:rPr>
              <a:t>акації</a:t>
            </a:r>
            <a:r>
              <a:rPr lang="ru-RU" sz="2200" dirty="0" smtClean="0">
                <a:solidFill>
                  <a:srgbClr val="FF0000"/>
                </a:solidFill>
              </a:rPr>
              <a:t>. </a:t>
            </a:r>
          </a:p>
          <a:p>
            <a:pPr marL="0" indent="0">
              <a:buNone/>
            </a:pPr>
            <a:r>
              <a:rPr lang="ru-RU" sz="2200" dirty="0" smtClean="0"/>
              <a:t>ЕПШ лучного </a:t>
            </a:r>
            <a:r>
              <a:rPr lang="ru-RU" sz="2200" dirty="0" err="1" smtClean="0"/>
              <a:t>метелика</a:t>
            </a:r>
            <a:r>
              <a:rPr lang="ru-RU" sz="2200" dirty="0" smtClean="0"/>
              <a:t> </a:t>
            </a:r>
            <a:r>
              <a:rPr lang="ru-RU" sz="2200" dirty="0"/>
              <a:t>— 5 </a:t>
            </a:r>
            <a:r>
              <a:rPr lang="ru-RU" sz="2200" dirty="0" err="1" smtClean="0"/>
              <a:t>гусениць</a:t>
            </a:r>
            <a:r>
              <a:rPr lang="ru-RU" sz="2200" dirty="0" smtClean="0"/>
              <a:t>/м2</a:t>
            </a:r>
            <a:r>
              <a:rPr lang="ru-RU" sz="2200" dirty="0"/>
              <a:t>. </a:t>
            </a:r>
            <a:endParaRPr lang="ru-RU" sz="2200" dirty="0" smtClean="0"/>
          </a:p>
          <a:p>
            <a:pPr marL="0" indent="0">
              <a:buNone/>
            </a:pPr>
            <a:r>
              <a:rPr lang="ru-RU" sz="2200" dirty="0" smtClean="0"/>
              <a:t>ЕПШ </a:t>
            </a:r>
            <a:r>
              <a:rPr lang="ru-RU" sz="2200" dirty="0" err="1" smtClean="0"/>
              <a:t>підгризаючих</a:t>
            </a:r>
            <a:r>
              <a:rPr lang="ru-RU" sz="2200" dirty="0" smtClean="0"/>
              <a:t> совок </a:t>
            </a:r>
            <a:r>
              <a:rPr lang="ru-RU" sz="2200" dirty="0"/>
              <a:t>— </a:t>
            </a:r>
            <a:r>
              <a:rPr lang="ru-RU" sz="2200" dirty="0" smtClean="0"/>
              <a:t>3—5 </a:t>
            </a:r>
            <a:r>
              <a:rPr lang="ru-RU" sz="2200" dirty="0" err="1" smtClean="0"/>
              <a:t>гусениць</a:t>
            </a:r>
            <a:r>
              <a:rPr lang="ru-RU" sz="2200" dirty="0" smtClean="0"/>
              <a:t>/м2</a:t>
            </a:r>
            <a:r>
              <a:rPr lang="ru-RU" sz="2200" dirty="0"/>
              <a:t>, </a:t>
            </a:r>
            <a:r>
              <a:rPr lang="ru-RU" sz="2200" dirty="0" err="1" smtClean="0"/>
              <a:t>листогризучих</a:t>
            </a:r>
            <a:r>
              <a:rPr lang="ru-RU" sz="2200" dirty="0" smtClean="0"/>
              <a:t> </a:t>
            </a:r>
            <a:r>
              <a:rPr lang="ru-RU" sz="2200" dirty="0"/>
              <a:t>— 1—2 </a:t>
            </a:r>
            <a:r>
              <a:rPr lang="ru-RU" sz="2200" dirty="0" err="1" smtClean="0"/>
              <a:t>гусениці</a:t>
            </a:r>
            <a:r>
              <a:rPr lang="ru-RU" sz="2200" dirty="0" smtClean="0"/>
              <a:t>/ </a:t>
            </a:r>
            <a:r>
              <a:rPr lang="ru-RU" sz="2200" dirty="0" err="1" smtClean="0"/>
              <a:t>рослину</a:t>
            </a:r>
            <a:r>
              <a:rPr lang="ru-RU" sz="2200" dirty="0" smtClean="0"/>
              <a:t> </a:t>
            </a:r>
            <a:r>
              <a:rPr lang="ru-RU" sz="2200" dirty="0" err="1"/>
              <a:t>або</a:t>
            </a:r>
            <a:r>
              <a:rPr lang="ru-RU" sz="2200" dirty="0"/>
              <a:t> </a:t>
            </a:r>
            <a:r>
              <a:rPr lang="ru-RU" sz="2200" dirty="0" smtClean="0"/>
              <a:t>5— 8 </a:t>
            </a:r>
            <a:r>
              <a:rPr lang="ru-RU" sz="2200" dirty="0" err="1"/>
              <a:t>екз</a:t>
            </a:r>
            <a:r>
              <a:rPr lang="ru-RU" sz="2200" dirty="0"/>
              <a:t>./м2. </a:t>
            </a:r>
            <a:endParaRPr lang="ru-RU" sz="2200" dirty="0" smtClean="0"/>
          </a:p>
          <a:p>
            <a:pPr marL="0" indent="0">
              <a:buNone/>
            </a:pPr>
            <a:r>
              <a:rPr lang="ru-RU" sz="2200" dirty="0" smtClean="0"/>
              <a:t>При </a:t>
            </a:r>
            <a:r>
              <a:rPr lang="ru-RU" sz="2200" dirty="0" err="1" smtClean="0"/>
              <a:t>вилові</a:t>
            </a:r>
            <a:r>
              <a:rPr lang="ru-RU" sz="2200" dirty="0" smtClean="0"/>
              <a:t> 3—4 </a:t>
            </a:r>
            <a:r>
              <a:rPr lang="ru-RU" sz="2200" dirty="0" err="1"/>
              <a:t>самців</a:t>
            </a:r>
            <a:r>
              <a:rPr lang="ru-RU" sz="2200" dirty="0"/>
              <a:t> на </a:t>
            </a:r>
            <a:r>
              <a:rPr lang="ru-RU" sz="2200" dirty="0" err="1" smtClean="0"/>
              <a:t>феромонну</a:t>
            </a:r>
            <a:r>
              <a:rPr lang="ru-RU" sz="2200" dirty="0" smtClean="0"/>
              <a:t> </a:t>
            </a:r>
            <a:r>
              <a:rPr lang="ru-RU" sz="2200" dirty="0" err="1"/>
              <a:t>пастку</a:t>
            </a:r>
            <a:r>
              <a:rPr lang="ru-RU" sz="2200" dirty="0"/>
              <a:t> </a:t>
            </a:r>
            <a:r>
              <a:rPr lang="ru-RU" sz="2200" dirty="0" smtClean="0"/>
              <a:t>через 2—3 </a:t>
            </a:r>
            <a:r>
              <a:rPr lang="ru-RU" sz="2200" dirty="0" err="1"/>
              <a:t>дні</a:t>
            </a:r>
            <a:r>
              <a:rPr lang="ru-RU" sz="2200" dirty="0"/>
              <a:t> </a:t>
            </a:r>
            <a:r>
              <a:rPr lang="ru-RU" sz="2200" dirty="0" err="1" smtClean="0"/>
              <a:t>випускають</a:t>
            </a:r>
            <a:r>
              <a:rPr lang="ru-RU" sz="2200" dirty="0" smtClean="0"/>
              <a:t> </a:t>
            </a:r>
            <a:r>
              <a:rPr lang="ru-RU" sz="2200" dirty="0" err="1" smtClean="0"/>
              <a:t>трихограму</a:t>
            </a:r>
            <a:r>
              <a:rPr lang="ru-RU" sz="2200" dirty="0"/>
              <a:t>. </a:t>
            </a:r>
            <a:endParaRPr lang="ru-RU" sz="2200" dirty="0" smtClean="0"/>
          </a:p>
          <a:p>
            <a:pPr marL="0" indent="0">
              <a:buNone/>
            </a:pPr>
            <a:r>
              <a:rPr lang="ru-RU" sz="2200" dirty="0" err="1" smtClean="0"/>
              <a:t>Облік</a:t>
            </a:r>
            <a:r>
              <a:rPr lang="ru-RU" sz="2200" dirty="0" smtClean="0"/>
              <a:t> </a:t>
            </a:r>
            <a:r>
              <a:rPr lang="ru-RU" sz="2200" dirty="0" err="1" smtClean="0"/>
              <a:t>чисельності</a:t>
            </a:r>
            <a:r>
              <a:rPr lang="ru-RU" sz="2200" dirty="0" smtClean="0"/>
              <a:t> лучного </a:t>
            </a:r>
            <a:r>
              <a:rPr lang="ru-RU" sz="2200" dirty="0" err="1" smtClean="0"/>
              <a:t>метелика</a:t>
            </a:r>
            <a:r>
              <a:rPr lang="ru-RU" sz="2200" dirty="0" smtClean="0"/>
              <a:t> і щитоносок </a:t>
            </a:r>
            <a:r>
              <a:rPr lang="ru-RU" sz="2200" dirty="0" err="1" smtClean="0"/>
              <a:t>проводять</a:t>
            </a:r>
            <a:r>
              <a:rPr lang="ru-RU" sz="2200" dirty="0" smtClean="0"/>
              <a:t> </a:t>
            </a:r>
            <a:r>
              <a:rPr lang="ru-RU" sz="2200" dirty="0"/>
              <a:t>і на </a:t>
            </a:r>
            <a:r>
              <a:rPr lang="ru-RU" sz="2200" dirty="0" err="1" smtClean="0"/>
              <a:t>бур’янах</a:t>
            </a:r>
            <a:r>
              <a:rPr lang="ru-RU" sz="2200" dirty="0" smtClean="0"/>
              <a:t> </a:t>
            </a:r>
            <a:r>
              <a:rPr lang="ru-RU" sz="2200" dirty="0"/>
              <a:t>(</a:t>
            </a:r>
            <a:r>
              <a:rPr lang="ru-RU" sz="2200" dirty="0" err="1"/>
              <a:t>лобода</a:t>
            </a:r>
            <a:r>
              <a:rPr lang="ru-RU" sz="2200" dirty="0"/>
              <a:t>, </a:t>
            </a:r>
            <a:r>
              <a:rPr lang="ru-RU" sz="2200" dirty="0" smtClean="0"/>
              <a:t>марь </a:t>
            </a:r>
            <a:r>
              <a:rPr lang="ru-RU" sz="2200" dirty="0" err="1" smtClean="0"/>
              <a:t>біла</a:t>
            </a:r>
            <a:r>
              <a:rPr lang="ru-RU" sz="2200" dirty="0" smtClean="0"/>
              <a:t> </a:t>
            </a:r>
            <a:r>
              <a:rPr lang="ru-RU" sz="2200" dirty="0" err="1"/>
              <a:t>тощо</a:t>
            </a:r>
            <a:r>
              <a:rPr lang="ru-RU" sz="2200" dirty="0"/>
              <a:t>).</a:t>
            </a:r>
          </a:p>
          <a:p>
            <a:pPr marL="0" indent="0">
              <a:buNone/>
            </a:pPr>
            <a:r>
              <a:rPr lang="ru-RU" sz="2200" dirty="0" err="1"/>
              <a:t>Мінуюча</a:t>
            </a:r>
            <a:r>
              <a:rPr lang="ru-RU" sz="2200" dirty="0"/>
              <a:t> </a:t>
            </a:r>
            <a:r>
              <a:rPr lang="ru-RU" sz="2200" dirty="0" err="1"/>
              <a:t>міль</a:t>
            </a:r>
            <a:r>
              <a:rPr lang="ru-RU" sz="2200" dirty="0"/>
              <a:t> і </a:t>
            </a:r>
            <a:r>
              <a:rPr lang="ru-RU" sz="2200" dirty="0" err="1" smtClean="0"/>
              <a:t>коренева</a:t>
            </a:r>
            <a:r>
              <a:rPr lang="ru-RU" sz="2200" dirty="0" smtClean="0"/>
              <a:t> </a:t>
            </a:r>
            <a:r>
              <a:rPr lang="ru-RU" sz="2200" dirty="0" err="1" smtClean="0"/>
              <a:t>попелиця</a:t>
            </a:r>
            <a:r>
              <a:rPr lang="ru-RU" sz="2200" dirty="0" smtClean="0"/>
              <a:t> </a:t>
            </a:r>
            <a:r>
              <a:rPr lang="ru-RU" sz="2200" dirty="0" err="1" smtClean="0"/>
              <a:t>небезпечні</a:t>
            </a:r>
            <a:r>
              <a:rPr lang="ru-RU" sz="2200" dirty="0" smtClean="0"/>
              <a:t> у </a:t>
            </a:r>
            <a:r>
              <a:rPr lang="ru-RU" sz="2200" dirty="0" err="1" smtClean="0"/>
              <a:t>південних</a:t>
            </a:r>
            <a:r>
              <a:rPr lang="ru-RU" sz="2200" dirty="0" smtClean="0"/>
              <a:t> районах</a:t>
            </a:r>
            <a:r>
              <a:rPr lang="ru-RU" sz="2200" dirty="0"/>
              <a:t>, особливо </a:t>
            </a:r>
            <a:r>
              <a:rPr lang="ru-RU" sz="2200" dirty="0" smtClean="0"/>
              <a:t>у роки </a:t>
            </a:r>
            <a:r>
              <a:rPr lang="ru-RU" sz="2200" dirty="0" err="1"/>
              <a:t>із</a:t>
            </a:r>
            <a:r>
              <a:rPr lang="ru-RU" sz="2200" dirty="0"/>
              <a:t> сухим і </a:t>
            </a:r>
            <a:r>
              <a:rPr lang="ru-RU" sz="2200" dirty="0" err="1" smtClean="0"/>
              <a:t>спекотним</a:t>
            </a:r>
            <a:r>
              <a:rPr lang="ru-RU" sz="2200" dirty="0" smtClean="0"/>
              <a:t> </a:t>
            </a:r>
            <a:r>
              <a:rPr lang="ru-RU" sz="2200" dirty="0" err="1"/>
              <a:t>літом</a:t>
            </a:r>
            <a:r>
              <a:rPr lang="ru-RU" sz="2200" dirty="0" smtClean="0"/>
              <a:t>.</a:t>
            </a:r>
            <a:r>
              <a:rPr lang="ru-RU" sz="2200" dirty="0"/>
              <a:t> </a:t>
            </a:r>
            <a:endParaRPr lang="ru-RU" sz="2200" dirty="0" smtClean="0"/>
          </a:p>
          <a:p>
            <a:pPr marL="0" indent="0">
              <a:buNone/>
            </a:pPr>
            <a:r>
              <a:rPr lang="ru-RU" sz="2200" dirty="0" err="1" smtClean="0"/>
              <a:t>Заселення</a:t>
            </a:r>
            <a:r>
              <a:rPr lang="ru-RU" sz="2200" dirty="0" smtClean="0"/>
              <a:t> </a:t>
            </a:r>
            <a:r>
              <a:rPr lang="ru-RU" sz="2200" dirty="0" err="1"/>
              <a:t>буряка</a:t>
            </a:r>
            <a:r>
              <a:rPr lang="ru-RU" sz="2200" dirty="0"/>
              <a:t> </a:t>
            </a:r>
            <a:r>
              <a:rPr lang="ru-RU" sz="2200" dirty="0" err="1" smtClean="0"/>
              <a:t>листковою</a:t>
            </a:r>
            <a:r>
              <a:rPr lang="ru-RU" sz="2200" dirty="0" smtClean="0"/>
              <a:t> </a:t>
            </a:r>
            <a:r>
              <a:rPr lang="ru-RU" sz="2200" dirty="0" err="1" smtClean="0"/>
              <a:t>попелицею</a:t>
            </a:r>
            <a:r>
              <a:rPr lang="ru-RU" sz="2200" dirty="0" smtClean="0"/>
              <a:t> </a:t>
            </a:r>
            <a:r>
              <a:rPr lang="ru-RU" sz="2200" dirty="0" err="1" smtClean="0"/>
              <a:t>відбувається</a:t>
            </a:r>
            <a:r>
              <a:rPr lang="ru-RU" sz="2200" dirty="0" smtClean="0"/>
              <a:t> </a:t>
            </a:r>
            <a:r>
              <a:rPr lang="ru-RU" sz="2200" dirty="0"/>
              <a:t>через </a:t>
            </a:r>
            <a:r>
              <a:rPr lang="ru-RU" sz="2200" dirty="0" smtClean="0"/>
              <a:t>2—З </a:t>
            </a:r>
            <a:r>
              <a:rPr lang="ru-RU" sz="2200" dirty="0" err="1"/>
              <a:t>доби</a:t>
            </a:r>
            <a:r>
              <a:rPr lang="ru-RU" sz="2200" dirty="0"/>
              <a:t> </a:t>
            </a:r>
            <a:r>
              <a:rPr lang="ru-RU" sz="2200" dirty="0" err="1"/>
              <a:t>після</a:t>
            </a:r>
            <a:r>
              <a:rPr lang="ru-RU" sz="2200" dirty="0"/>
              <a:t> </a:t>
            </a:r>
            <a:r>
              <a:rPr lang="ru-RU" sz="2200" dirty="0" err="1"/>
              <a:t>її</a:t>
            </a:r>
            <a:r>
              <a:rPr lang="ru-RU" sz="2200" dirty="0"/>
              <a:t> </a:t>
            </a:r>
            <a:r>
              <a:rPr lang="ru-RU" sz="2200" dirty="0" err="1" smtClean="0"/>
              <a:t>окрилення</a:t>
            </a:r>
            <a:r>
              <a:rPr lang="ru-RU" sz="2200" dirty="0" smtClean="0"/>
              <a:t> на </a:t>
            </a:r>
            <a:r>
              <a:rPr lang="ru-RU" sz="2200" dirty="0" err="1" smtClean="0"/>
              <a:t>первинних</a:t>
            </a:r>
            <a:r>
              <a:rPr lang="ru-RU" sz="2200" dirty="0" smtClean="0"/>
              <a:t> </a:t>
            </a:r>
            <a:r>
              <a:rPr lang="ru-RU" sz="2200" dirty="0" err="1" smtClean="0"/>
              <a:t>рослинах-хазяїнах</a:t>
            </a:r>
            <a:r>
              <a:rPr lang="ru-RU" sz="2200" dirty="0" smtClean="0"/>
              <a:t>. </a:t>
            </a:r>
          </a:p>
          <a:p>
            <a:pPr marL="0" indent="0">
              <a:buNone/>
            </a:pPr>
            <a:r>
              <a:rPr lang="ru-RU" sz="2200" dirty="0" err="1" smtClean="0"/>
              <a:t>Вологість</a:t>
            </a:r>
            <a:r>
              <a:rPr lang="ru-RU" sz="2200" dirty="0" smtClean="0"/>
              <a:t> </a:t>
            </a:r>
            <a:r>
              <a:rPr lang="ru-RU" sz="2200" dirty="0" err="1" smtClean="0"/>
              <a:t>повітря</a:t>
            </a:r>
            <a:r>
              <a:rPr lang="ru-RU" sz="2200" dirty="0" smtClean="0"/>
              <a:t> &lt;60</a:t>
            </a:r>
            <a:r>
              <a:rPr lang="ru-RU" sz="2200" dirty="0"/>
              <a:t>% </a:t>
            </a:r>
            <a:r>
              <a:rPr lang="ru-RU" sz="2200" dirty="0" err="1"/>
              <a:t>пригнічує</a:t>
            </a:r>
            <a:r>
              <a:rPr lang="ru-RU" sz="2200" dirty="0"/>
              <a:t> </a:t>
            </a:r>
            <a:r>
              <a:rPr lang="ru-RU" sz="2200" dirty="0" err="1" smtClean="0"/>
              <a:t>розвиток</a:t>
            </a:r>
            <a:r>
              <a:rPr lang="ru-RU" sz="2200" dirty="0" smtClean="0"/>
              <a:t> </a:t>
            </a:r>
            <a:r>
              <a:rPr lang="ru-RU" sz="2200" dirty="0" err="1" smtClean="0"/>
              <a:t>попелиці</a:t>
            </a:r>
            <a:r>
              <a:rPr lang="ru-RU" sz="2200" dirty="0"/>
              <a:t>. </a:t>
            </a:r>
            <a:r>
              <a:rPr lang="ru-RU" sz="2200" dirty="0" smtClean="0"/>
              <a:t>ЕПШ __ </a:t>
            </a:r>
            <a:r>
              <a:rPr lang="ru-RU" sz="2200" dirty="0"/>
              <a:t>10% </a:t>
            </a:r>
            <a:r>
              <a:rPr lang="ru-RU" sz="2200" dirty="0" err="1" smtClean="0"/>
              <a:t>заселених</a:t>
            </a:r>
            <a:r>
              <a:rPr lang="ru-RU" sz="2200" dirty="0" smtClean="0"/>
              <a:t> </a:t>
            </a:r>
            <a:r>
              <a:rPr lang="ru-RU" sz="2200" dirty="0" err="1" smtClean="0"/>
              <a:t>рослин</a:t>
            </a:r>
            <a:r>
              <a:rPr lang="ru-RU" sz="2200" dirty="0" smtClean="0"/>
              <a:t> </a:t>
            </a:r>
            <a:r>
              <a:rPr lang="ru-RU" sz="2200" dirty="0" err="1"/>
              <a:t>із</a:t>
            </a:r>
            <a:r>
              <a:rPr lang="ru-RU" sz="2200" dirty="0"/>
              <a:t> </a:t>
            </a:r>
            <a:r>
              <a:rPr lang="ru-RU" sz="2200" dirty="0" err="1" smtClean="0"/>
              <a:t>щільністю</a:t>
            </a:r>
            <a:r>
              <a:rPr lang="ru-RU" sz="2200" dirty="0" smtClean="0"/>
              <a:t> 150 </a:t>
            </a:r>
            <a:r>
              <a:rPr lang="ru-RU" sz="2200" dirty="0" err="1"/>
              <a:t>екв</a:t>
            </a:r>
            <a:r>
              <a:rPr lang="ru-RU" sz="2200" dirty="0"/>
              <a:t>./</a:t>
            </a:r>
            <a:r>
              <a:rPr lang="ru-RU" sz="2200" dirty="0" err="1" smtClean="0"/>
              <a:t>рослину</a:t>
            </a:r>
            <a:r>
              <a:rPr lang="ru-RU" sz="2200" dirty="0" smtClean="0"/>
              <a:t>. ЕПШ </a:t>
            </a:r>
            <a:r>
              <a:rPr lang="ru-RU" sz="2200" dirty="0" err="1"/>
              <a:t>мінуючої</a:t>
            </a:r>
            <a:r>
              <a:rPr lang="ru-RU" sz="2200" dirty="0"/>
              <a:t> </a:t>
            </a:r>
            <a:r>
              <a:rPr lang="ru-RU" sz="2200" dirty="0" err="1" smtClean="0"/>
              <a:t>молі</a:t>
            </a:r>
            <a:r>
              <a:rPr lang="ru-RU" sz="2200" dirty="0" smtClean="0"/>
              <a:t>— </a:t>
            </a:r>
            <a:r>
              <a:rPr lang="ru-RU" sz="2200" dirty="0"/>
              <a:t>2 </a:t>
            </a:r>
            <a:r>
              <a:rPr lang="ru-RU" sz="2200" dirty="0" err="1"/>
              <a:t>гусениці</a:t>
            </a:r>
            <a:r>
              <a:rPr lang="ru-RU" sz="2200" dirty="0"/>
              <a:t>/</a:t>
            </a:r>
            <a:r>
              <a:rPr lang="ru-RU" sz="2200" dirty="0" err="1"/>
              <a:t>рослину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6173347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Липень— </a:t>
            </a:r>
            <a:r>
              <a:rPr lang="ru-RU" dirty="0" err="1" smtClean="0"/>
              <a:t>вересень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 smtClean="0"/>
              <a:t>змикання</a:t>
            </a:r>
            <a:r>
              <a:rPr lang="ru-RU" dirty="0" smtClean="0"/>
              <a:t> </a:t>
            </a:r>
            <a:r>
              <a:rPr lang="ru-RU" dirty="0" err="1" smtClean="0"/>
              <a:t>рядків</a:t>
            </a:r>
            <a:r>
              <a:rPr lang="ru-RU" dirty="0" smtClean="0"/>
              <a:t> - </a:t>
            </a:r>
            <a:r>
              <a:rPr lang="ru-RU" dirty="0" err="1" smtClean="0"/>
              <a:t>ріст</a:t>
            </a:r>
            <a:r>
              <a:rPr lang="ru-RU" dirty="0" smtClean="0"/>
              <a:t> </a:t>
            </a:r>
            <a:r>
              <a:rPr lang="ru-RU" dirty="0" err="1"/>
              <a:t>коренеплодів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розповсюдження</a:t>
            </a:r>
            <a:r>
              <a:rPr lang="ru-RU" b="1" dirty="0" smtClean="0"/>
              <a:t> на </a:t>
            </a:r>
            <a:r>
              <a:rPr lang="ru-RU" b="1" dirty="0" err="1"/>
              <a:t>посівах</a:t>
            </a:r>
            <a:r>
              <a:rPr lang="ru-RU" b="1" dirty="0"/>
              <a:t> </a:t>
            </a:r>
            <a:r>
              <a:rPr lang="ru-RU" b="1" dirty="0" err="1" smtClean="0"/>
              <a:t>буряка</a:t>
            </a:r>
            <a:r>
              <a:rPr lang="ru-RU" b="1" dirty="0" smtClean="0"/>
              <a:t> лучного </a:t>
            </a:r>
            <a:r>
              <a:rPr lang="ru-RU" b="1" dirty="0" err="1"/>
              <a:t>метелика</a:t>
            </a:r>
            <a:r>
              <a:rPr lang="ru-RU" b="1" dirty="0"/>
              <a:t>, </a:t>
            </a:r>
            <a:r>
              <a:rPr lang="ru-RU" b="1" dirty="0" err="1" smtClean="0"/>
              <a:t>листогризучих</a:t>
            </a:r>
            <a:r>
              <a:rPr lang="ru-RU" b="1" dirty="0" smtClean="0"/>
              <a:t> </a:t>
            </a:r>
            <a:r>
              <a:rPr lang="ru-RU" b="1" dirty="0"/>
              <a:t>совок, </a:t>
            </a:r>
            <a:r>
              <a:rPr lang="ru-RU" b="1" dirty="0" err="1" smtClean="0"/>
              <a:t>мінуючої</a:t>
            </a:r>
            <a:r>
              <a:rPr lang="ru-RU" b="1" dirty="0" smtClean="0"/>
              <a:t> мухи </a:t>
            </a:r>
            <a:r>
              <a:rPr lang="ru-RU" b="1" dirty="0"/>
              <a:t>і </a:t>
            </a:r>
            <a:r>
              <a:rPr lang="ru-RU" b="1" dirty="0" err="1"/>
              <a:t>молі</a:t>
            </a:r>
            <a:r>
              <a:rPr lang="ru-RU" b="1" dirty="0"/>
              <a:t>, </a:t>
            </a:r>
            <a:r>
              <a:rPr lang="ru-RU" b="1" dirty="0" err="1"/>
              <a:t>листової</a:t>
            </a:r>
            <a:r>
              <a:rPr lang="ru-RU" b="1" dirty="0"/>
              <a:t> </a:t>
            </a:r>
            <a:r>
              <a:rPr lang="ru-RU" b="1" dirty="0" smtClean="0"/>
              <a:t>і </a:t>
            </a:r>
            <a:r>
              <a:rPr lang="ru-RU" b="1" dirty="0" err="1" smtClean="0"/>
              <a:t>кореневої</a:t>
            </a:r>
            <a:r>
              <a:rPr lang="ru-RU" b="1" dirty="0" smtClean="0"/>
              <a:t> </a:t>
            </a:r>
            <a:r>
              <a:rPr lang="ru-RU" b="1" dirty="0" err="1"/>
              <a:t>попелиці</a:t>
            </a:r>
            <a:r>
              <a:rPr lang="ru-RU" b="1" dirty="0"/>
              <a:t>, </a:t>
            </a:r>
            <a:r>
              <a:rPr lang="ru-RU" b="1" dirty="0" err="1" smtClean="0"/>
              <a:t>заселеності</a:t>
            </a:r>
            <a:r>
              <a:rPr lang="ru-RU" b="1" dirty="0" smtClean="0"/>
              <a:t> ними </a:t>
            </a:r>
            <a:r>
              <a:rPr lang="ru-RU" b="1" dirty="0" err="1"/>
              <a:t>рослин</a:t>
            </a:r>
            <a:r>
              <a:rPr lang="ru-RU" b="1" dirty="0"/>
              <a:t> і </a:t>
            </a:r>
            <a:r>
              <a:rPr lang="ru-RU" b="1" dirty="0" err="1" smtClean="0"/>
              <a:t>їх</a:t>
            </a:r>
            <a:r>
              <a:rPr lang="ru-RU" b="1" dirty="0" smtClean="0"/>
              <a:t> </a:t>
            </a:r>
            <a:r>
              <a:rPr lang="ru-RU" b="1" dirty="0" err="1" smtClean="0"/>
              <a:t>чисельності</a:t>
            </a:r>
            <a:r>
              <a:rPr lang="ru-RU" b="1" dirty="0"/>
              <a:t>. </a:t>
            </a:r>
            <a:endParaRPr lang="ru-RU" b="1" dirty="0" smtClean="0"/>
          </a:p>
          <a:p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 err="1" smtClean="0"/>
              <a:t>ентомофагів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err="1"/>
              <a:t>патогенів</a:t>
            </a:r>
            <a:r>
              <a:rPr lang="ru-RU" b="1" dirty="0"/>
              <a:t> </a:t>
            </a:r>
            <a:r>
              <a:rPr lang="ru-RU" b="1" dirty="0" smtClean="0"/>
              <a:t>і </a:t>
            </a:r>
            <a:r>
              <a:rPr lang="ru-RU" b="1" dirty="0" err="1" smtClean="0"/>
              <a:t>прогнозування</a:t>
            </a:r>
            <a:r>
              <a:rPr lang="ru-RU" b="1" dirty="0" smtClean="0"/>
              <a:t> </a:t>
            </a:r>
            <a:r>
              <a:rPr lang="ru-RU" b="1" dirty="0" err="1"/>
              <a:t>їх</a:t>
            </a:r>
            <a:r>
              <a:rPr lang="ru-RU" b="1" dirty="0"/>
              <a:t> </a:t>
            </a:r>
            <a:r>
              <a:rPr lang="ru-RU" b="1" dirty="0" err="1" smtClean="0"/>
              <a:t>впливу</a:t>
            </a:r>
            <a:r>
              <a:rPr lang="ru-RU" b="1" dirty="0" smtClean="0"/>
              <a:t> на </a:t>
            </a:r>
            <a:r>
              <a:rPr lang="ru-RU" b="1" dirty="0" err="1"/>
              <a:t>шкідників</a:t>
            </a:r>
            <a:r>
              <a:rPr lang="ru-RU" b="1" dirty="0"/>
              <a:t>.</a:t>
            </a:r>
          </a:p>
          <a:p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розвитку</a:t>
            </a:r>
            <a:r>
              <a:rPr lang="ru-RU" b="1" dirty="0" smtClean="0"/>
              <a:t> </a:t>
            </a:r>
            <a:r>
              <a:rPr lang="ru-RU" b="1" dirty="0" err="1" smtClean="0"/>
              <a:t>пероноспорозу</a:t>
            </a:r>
            <a:r>
              <a:rPr lang="ru-RU" b="1" dirty="0"/>
              <a:t>, </a:t>
            </a:r>
            <a:r>
              <a:rPr lang="ru-RU" b="1" dirty="0" err="1" smtClean="0"/>
              <a:t>церкоспорозу</a:t>
            </a:r>
            <a:r>
              <a:rPr lang="ru-RU" b="1" dirty="0" smtClean="0"/>
              <a:t>, </a:t>
            </a:r>
            <a:r>
              <a:rPr lang="ru-RU" b="1" dirty="0" err="1" smtClean="0"/>
              <a:t>борошнистої</a:t>
            </a:r>
            <a:r>
              <a:rPr lang="ru-RU" b="1" dirty="0" smtClean="0"/>
              <a:t> </a:t>
            </a:r>
            <a:r>
              <a:rPr lang="ru-RU" b="1" dirty="0" err="1" smtClean="0"/>
              <a:t>роси</a:t>
            </a:r>
            <a:r>
              <a:rPr lang="ru-RU" b="1" dirty="0"/>
              <a:t>, </a:t>
            </a:r>
            <a:r>
              <a:rPr lang="ru-RU" b="1" dirty="0" err="1"/>
              <a:t>фомозу</a:t>
            </a:r>
            <a:r>
              <a:rPr lang="ru-RU" b="1" dirty="0"/>
              <a:t>, </a:t>
            </a:r>
            <a:r>
              <a:rPr lang="ru-RU" b="1" dirty="0" err="1"/>
              <a:t>іржі</a:t>
            </a:r>
            <a:r>
              <a:rPr lang="ru-RU" b="1" dirty="0"/>
              <a:t>, </a:t>
            </a:r>
            <a:r>
              <a:rPr lang="ru-RU" b="1" dirty="0" err="1" smtClean="0"/>
              <a:t>вірусних</a:t>
            </a:r>
            <a:r>
              <a:rPr lang="ru-RU" b="1" dirty="0" smtClean="0"/>
              <a:t> хвороб </a:t>
            </a:r>
            <a:r>
              <a:rPr lang="ru-RU" b="1" dirty="0"/>
              <a:t>і </a:t>
            </a:r>
            <a:r>
              <a:rPr lang="ru-RU" b="1" dirty="0" err="1" smtClean="0"/>
              <a:t>розробка</a:t>
            </a:r>
            <a:r>
              <a:rPr lang="ru-RU" b="1" dirty="0" smtClean="0"/>
              <a:t> </a:t>
            </a:r>
            <a:r>
              <a:rPr lang="ru-RU" b="1" dirty="0" err="1" smtClean="0"/>
              <a:t>короткострокового</a:t>
            </a:r>
            <a:r>
              <a:rPr lang="ru-RU" b="1" dirty="0" smtClean="0"/>
              <a:t> прогнозу </a:t>
            </a:r>
            <a:r>
              <a:rPr lang="ru-RU" b="1" dirty="0" err="1" smtClean="0"/>
              <a:t>їх</a:t>
            </a:r>
            <a:r>
              <a:rPr lang="ru-RU" b="1" dirty="0" smtClean="0"/>
              <a:t> </a:t>
            </a:r>
            <a:r>
              <a:rPr lang="ru-RU" b="1" dirty="0" err="1"/>
              <a:t>розвитку</a:t>
            </a:r>
            <a:r>
              <a:rPr lang="ru-RU" b="1" dirty="0"/>
              <a:t> та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необхідності</a:t>
            </a:r>
            <a:r>
              <a:rPr lang="ru-RU" b="1" dirty="0" smtClean="0"/>
              <a:t> </a:t>
            </a:r>
            <a:r>
              <a:rPr lang="ru-RU" b="1" dirty="0" err="1" smtClean="0"/>
              <a:t>проведення</a:t>
            </a:r>
            <a:r>
              <a:rPr lang="ru-RU" b="1" dirty="0" smtClean="0"/>
              <a:t> </a:t>
            </a:r>
            <a:r>
              <a:rPr lang="ru-RU" b="1" dirty="0" err="1" smtClean="0"/>
              <a:t>захисних</a:t>
            </a:r>
            <a:r>
              <a:rPr lang="ru-RU" b="1" dirty="0" smtClean="0"/>
              <a:t> </a:t>
            </a:r>
            <a:r>
              <a:rPr lang="ru-RU" b="1" dirty="0" err="1" smtClean="0"/>
              <a:t>заходів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607850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576064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i="1" dirty="0"/>
              <a:t>Яйцекладки і </a:t>
            </a:r>
            <a:r>
              <a:rPr lang="ru-RU" i="1" dirty="0" err="1" smtClean="0"/>
              <a:t>гусениць</a:t>
            </a:r>
            <a:r>
              <a:rPr lang="ru-RU" i="1" dirty="0" smtClean="0"/>
              <a:t> лучного </a:t>
            </a:r>
            <a:r>
              <a:rPr lang="ru-RU" i="1" dirty="0" err="1"/>
              <a:t>метелика</a:t>
            </a:r>
            <a:r>
              <a:rPr lang="ru-RU" i="1" dirty="0"/>
              <a:t> і </a:t>
            </a:r>
            <a:r>
              <a:rPr lang="ru-RU" i="1" dirty="0" smtClean="0"/>
              <a:t>совок </a:t>
            </a:r>
            <a:r>
              <a:rPr lang="ru-RU" i="1" dirty="0" err="1" smtClean="0"/>
              <a:t>обліковують</a:t>
            </a:r>
            <a:r>
              <a:rPr lang="ru-RU" i="1" dirty="0" smtClean="0"/>
              <a:t> </a:t>
            </a:r>
            <a:r>
              <a:rPr lang="ru-RU" i="1" dirty="0"/>
              <a:t>у 8 пробах </a:t>
            </a:r>
            <a:r>
              <a:rPr lang="ru-RU" i="1" dirty="0" smtClean="0"/>
              <a:t>по 0,25 </a:t>
            </a:r>
            <a:r>
              <a:rPr lang="ru-RU" i="1" dirty="0"/>
              <a:t>м2, </a:t>
            </a:r>
            <a:r>
              <a:rPr lang="ru-RU" i="1" dirty="0" err="1"/>
              <a:t>імаго</a:t>
            </a:r>
            <a:r>
              <a:rPr lang="ru-RU" i="1" dirty="0"/>
              <a:t> — на </a:t>
            </a:r>
            <a:r>
              <a:rPr lang="ru-RU" i="1" dirty="0" err="1" smtClean="0"/>
              <a:t>світло</a:t>
            </a:r>
            <a:r>
              <a:rPr lang="ru-RU" i="1" dirty="0" smtClean="0"/>
              <a:t>-та </a:t>
            </a:r>
            <a:r>
              <a:rPr lang="ru-RU" i="1" dirty="0" err="1"/>
              <a:t>феромонні</a:t>
            </a:r>
            <a:r>
              <a:rPr lang="ru-RU" i="1" dirty="0"/>
              <a:t> </a:t>
            </a:r>
            <a:r>
              <a:rPr lang="ru-RU" i="1" dirty="0" err="1"/>
              <a:t>пастки</a:t>
            </a:r>
            <a:r>
              <a:rPr lang="ru-RU" i="1" dirty="0"/>
              <a:t>, </a:t>
            </a:r>
            <a:r>
              <a:rPr lang="ru-RU" i="1" dirty="0" smtClean="0"/>
              <a:t>а </a:t>
            </a:r>
            <a:r>
              <a:rPr lang="ru-RU" i="1" dirty="0" err="1" smtClean="0"/>
              <a:t>також</a:t>
            </a:r>
            <a:r>
              <a:rPr lang="ru-RU" i="1" dirty="0" smtClean="0"/>
              <a:t> </a:t>
            </a:r>
            <a:r>
              <a:rPr lang="ru-RU" i="1" dirty="0"/>
              <a:t>у пробах по 10 </a:t>
            </a:r>
            <a:r>
              <a:rPr lang="ru-RU" i="1" dirty="0" err="1"/>
              <a:t>кроків</a:t>
            </a:r>
            <a:r>
              <a:rPr lang="ru-RU" i="1" dirty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i="1" dirty="0" err="1"/>
              <a:t>Загрозу</a:t>
            </a:r>
            <a:r>
              <a:rPr lang="ru-RU" i="1" dirty="0"/>
              <a:t> </a:t>
            </a:r>
            <a:r>
              <a:rPr lang="ru-RU" i="1" dirty="0" err="1"/>
              <a:t>посівам</a:t>
            </a:r>
            <a:r>
              <a:rPr lang="ru-RU" i="1" dirty="0"/>
              <a:t> </a:t>
            </a:r>
            <a:r>
              <a:rPr lang="ru-RU" i="1" dirty="0" err="1" smtClean="0"/>
              <a:t>від</a:t>
            </a:r>
            <a:r>
              <a:rPr lang="ru-RU" i="1" dirty="0" smtClean="0"/>
              <a:t> лучного </a:t>
            </a:r>
            <a:r>
              <a:rPr lang="ru-RU" i="1" dirty="0" err="1"/>
              <a:t>метелика</a:t>
            </a:r>
            <a:r>
              <a:rPr lang="ru-RU" i="1" dirty="0"/>
              <a:t> </a:t>
            </a:r>
            <a:r>
              <a:rPr lang="ru-RU" i="1" dirty="0" err="1" smtClean="0"/>
              <a:t>оцінюють</a:t>
            </a:r>
            <a:r>
              <a:rPr lang="ru-RU" i="1" dirty="0" smtClean="0"/>
              <a:t> за </a:t>
            </a:r>
            <a:r>
              <a:rPr lang="ru-RU" i="1" dirty="0"/>
              <a:t>шкалою: 1 бал </a:t>
            </a:r>
            <a:r>
              <a:rPr lang="ru-RU" i="1" dirty="0" smtClean="0"/>
              <a:t>— </a:t>
            </a:r>
            <a:r>
              <a:rPr lang="ru-RU" i="1" dirty="0" err="1" smtClean="0"/>
              <a:t>поодинокий</a:t>
            </a:r>
            <a:r>
              <a:rPr lang="ru-RU" i="1" dirty="0" smtClean="0"/>
              <a:t> </a:t>
            </a:r>
            <a:r>
              <a:rPr lang="ru-RU" i="1" dirty="0" err="1"/>
              <a:t>літ</a:t>
            </a:r>
            <a:r>
              <a:rPr lang="ru-RU" i="1" dirty="0"/>
              <a:t> (до </a:t>
            </a:r>
            <a:r>
              <a:rPr lang="ru-RU" i="1" dirty="0" smtClean="0"/>
              <a:t>0,1 </a:t>
            </a:r>
            <a:r>
              <a:rPr lang="ru-RU" i="1" dirty="0" err="1" smtClean="0"/>
              <a:t>метеликів</a:t>
            </a:r>
            <a:r>
              <a:rPr lang="ru-RU" i="1" dirty="0" smtClean="0"/>
              <a:t> </a:t>
            </a:r>
            <a:r>
              <a:rPr lang="ru-RU" i="1" dirty="0"/>
              <a:t>на 10 </a:t>
            </a:r>
            <a:r>
              <a:rPr lang="ru-RU" i="1" dirty="0" err="1"/>
              <a:t>кроків</a:t>
            </a:r>
            <a:r>
              <a:rPr lang="ru-RU" i="1" dirty="0"/>
              <a:t>); </a:t>
            </a:r>
            <a:r>
              <a:rPr lang="ru-RU" i="1" dirty="0" smtClean="0"/>
              <a:t>2 — </a:t>
            </a:r>
            <a:r>
              <a:rPr lang="ru-RU" i="1" dirty="0" err="1"/>
              <a:t>слабкий</a:t>
            </a:r>
            <a:r>
              <a:rPr lang="ru-RU" i="1" dirty="0"/>
              <a:t> </a:t>
            </a:r>
            <a:r>
              <a:rPr lang="ru-RU" i="1" dirty="0" smtClean="0"/>
              <a:t>(0,1 </a:t>
            </a:r>
            <a:r>
              <a:rPr lang="ru-RU" i="1" dirty="0"/>
              <a:t>— 1); 3 </a:t>
            </a:r>
            <a:r>
              <a:rPr lang="ru-RU" i="1" dirty="0" smtClean="0"/>
              <a:t>— </a:t>
            </a:r>
            <a:r>
              <a:rPr lang="ru-RU" i="1" dirty="0" err="1" smtClean="0"/>
              <a:t>середній</a:t>
            </a:r>
            <a:r>
              <a:rPr lang="ru-RU" i="1" dirty="0" smtClean="0"/>
              <a:t> </a:t>
            </a:r>
            <a:r>
              <a:rPr lang="ru-RU" i="1" dirty="0"/>
              <a:t>(1,1 — 10,0); 4 </a:t>
            </a:r>
            <a:r>
              <a:rPr lang="ru-RU" i="1" dirty="0" smtClean="0"/>
              <a:t>— </a:t>
            </a:r>
            <a:r>
              <a:rPr lang="ru-RU" i="1" dirty="0" err="1" smtClean="0"/>
              <a:t>сильний</a:t>
            </a:r>
            <a:r>
              <a:rPr lang="ru-RU" i="1" dirty="0" smtClean="0"/>
              <a:t> </a:t>
            </a:r>
            <a:r>
              <a:rPr lang="ru-RU" i="1" dirty="0"/>
              <a:t>(10,1 — 50,0</a:t>
            </a:r>
            <a:r>
              <a:rPr lang="ru-RU" i="1" dirty="0" smtClean="0"/>
              <a:t>); 5 </a:t>
            </a:r>
            <a:r>
              <a:rPr lang="ru-RU" i="1" dirty="0"/>
              <a:t>— </a:t>
            </a:r>
            <a:r>
              <a:rPr lang="ru-RU" i="1" dirty="0" err="1"/>
              <a:t>масовий</a:t>
            </a:r>
            <a:r>
              <a:rPr lang="ru-RU" i="1" dirty="0"/>
              <a:t> (&gt;50,0</a:t>
            </a:r>
            <a:r>
              <a:rPr lang="ru-RU" i="1" dirty="0" smtClean="0"/>
              <a:t>).</a:t>
            </a:r>
          </a:p>
          <a:p>
            <a:pPr>
              <a:buFont typeface="Wingdings" pitchFamily="2" charset="2"/>
              <a:buChar char="ü"/>
            </a:pPr>
            <a:r>
              <a:rPr lang="ru-RU" i="1" dirty="0" err="1"/>
              <a:t>Облік</a:t>
            </a:r>
            <a:r>
              <a:rPr lang="ru-RU" i="1" dirty="0"/>
              <a:t> </a:t>
            </a:r>
            <a:r>
              <a:rPr lang="ru-RU" i="1" dirty="0" err="1"/>
              <a:t>листової</a:t>
            </a:r>
            <a:r>
              <a:rPr lang="ru-RU" i="1" dirty="0"/>
              <a:t> </a:t>
            </a:r>
            <a:r>
              <a:rPr lang="ru-RU" i="1" dirty="0" err="1"/>
              <a:t>попелиці</a:t>
            </a:r>
            <a:r>
              <a:rPr lang="ru-RU" i="1" dirty="0"/>
              <a:t>, </a:t>
            </a:r>
            <a:r>
              <a:rPr lang="ru-RU" i="1" dirty="0" err="1"/>
              <a:t>мінуючої</a:t>
            </a:r>
            <a:r>
              <a:rPr lang="ru-RU" i="1" dirty="0"/>
              <a:t> мухи та </a:t>
            </a:r>
            <a:r>
              <a:rPr lang="ru-RU" i="1" dirty="0" err="1"/>
              <a:t>молі</a:t>
            </a:r>
            <a:r>
              <a:rPr lang="ru-RU" i="1" dirty="0"/>
              <a:t> </a:t>
            </a:r>
            <a:r>
              <a:rPr lang="ru-RU" i="1" dirty="0" err="1"/>
              <a:t>виконують</a:t>
            </a:r>
            <a:r>
              <a:rPr lang="ru-RU" i="1" dirty="0"/>
              <a:t> за такою ж методикою, </a:t>
            </a:r>
            <a:r>
              <a:rPr lang="ru-RU" i="1" dirty="0" err="1"/>
              <a:t>що</a:t>
            </a:r>
            <a:r>
              <a:rPr lang="ru-RU" i="1" dirty="0"/>
              <a:t> і у </a:t>
            </a:r>
            <a:r>
              <a:rPr lang="ru-RU" i="1" dirty="0" err="1"/>
              <a:t>попередній</a:t>
            </a:r>
            <a:r>
              <a:rPr lang="ru-RU" i="1" dirty="0"/>
              <a:t> </a:t>
            </a:r>
            <a:r>
              <a:rPr lang="ru-RU" i="1" dirty="0" err="1"/>
              <a:t>період</a:t>
            </a:r>
            <a:r>
              <a:rPr lang="ru-RU" i="1" dirty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i="1" dirty="0"/>
              <a:t> Кореневу </a:t>
            </a:r>
            <a:r>
              <a:rPr lang="ru-RU" i="1" dirty="0" err="1"/>
              <a:t>попелицю</a:t>
            </a:r>
            <a:r>
              <a:rPr lang="ru-RU" i="1" dirty="0"/>
              <a:t> </a:t>
            </a:r>
            <a:r>
              <a:rPr lang="ru-RU" i="1" dirty="0" err="1"/>
              <a:t>обліковують</a:t>
            </a:r>
            <a:r>
              <a:rPr lang="ru-RU" i="1" dirty="0"/>
              <a:t> </a:t>
            </a:r>
            <a:r>
              <a:rPr lang="ru-RU" i="1" dirty="0" err="1"/>
              <a:t>розкопками</a:t>
            </a:r>
            <a:r>
              <a:rPr lang="ru-RU" i="1" dirty="0"/>
              <a:t> грунту </a:t>
            </a:r>
            <a:r>
              <a:rPr lang="ru-RU" i="1" dirty="0" err="1"/>
              <a:t>біля</a:t>
            </a:r>
            <a:r>
              <a:rPr lang="ru-RU" i="1" dirty="0"/>
              <a:t> </a:t>
            </a:r>
            <a:r>
              <a:rPr lang="ru-RU" i="1" dirty="0" err="1"/>
              <a:t>коренеплоду</a:t>
            </a:r>
            <a:r>
              <a:rPr lang="ru-RU" i="1" dirty="0"/>
              <a:t> на </a:t>
            </a:r>
            <a:r>
              <a:rPr lang="ru-RU" i="1" dirty="0" err="1"/>
              <a:t>глибину</a:t>
            </a:r>
            <a:r>
              <a:rPr lang="ru-RU" i="1" dirty="0"/>
              <a:t> 5 см (20 проб по 5 </a:t>
            </a:r>
            <a:r>
              <a:rPr lang="ru-RU" i="1" dirty="0" err="1"/>
              <a:t>рослин</a:t>
            </a:r>
            <a:r>
              <a:rPr lang="ru-RU" i="1" dirty="0"/>
              <a:t>).</a:t>
            </a:r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372590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uk-UA" dirty="0" smtClean="0"/>
              <a:t>1. Моніторинг </a:t>
            </a:r>
            <a:r>
              <a:rPr lang="uk-UA" dirty="0"/>
              <a:t>поширення шкідників і хвороб цукрових </a:t>
            </a:r>
            <a:r>
              <a:rPr lang="uk-UA" dirty="0" smtClean="0"/>
              <a:t>буряків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5544616" cy="415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1225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i="1" dirty="0" err="1" smtClean="0"/>
              <a:t>Облік</a:t>
            </a:r>
            <a:r>
              <a:rPr lang="ru-RU" i="1" dirty="0" smtClean="0"/>
              <a:t> </a:t>
            </a:r>
            <a:r>
              <a:rPr lang="ru-RU" i="1" dirty="0"/>
              <a:t>хвороб </a:t>
            </a:r>
            <a:r>
              <a:rPr lang="ru-RU" i="1" dirty="0" err="1" smtClean="0"/>
              <a:t>виконують</a:t>
            </a:r>
            <a:r>
              <a:rPr lang="ru-RU" i="1" dirty="0" smtClean="0"/>
              <a:t> 1 </a:t>
            </a:r>
            <a:r>
              <a:rPr lang="ru-RU" i="1" dirty="0"/>
              <a:t>раз на декаду, </a:t>
            </a:r>
            <a:r>
              <a:rPr lang="ru-RU" i="1" dirty="0" err="1"/>
              <a:t>або</a:t>
            </a:r>
            <a:r>
              <a:rPr lang="ru-RU" i="1" dirty="0"/>
              <a:t> </a:t>
            </a:r>
            <a:r>
              <a:rPr lang="ru-RU" i="1" dirty="0" smtClean="0"/>
              <a:t>2 рази </a:t>
            </a:r>
            <a:r>
              <a:rPr lang="ru-RU" i="1" dirty="0"/>
              <a:t>на </a:t>
            </a:r>
            <a:r>
              <a:rPr lang="ru-RU" i="1" dirty="0" err="1"/>
              <a:t>місяць</a:t>
            </a:r>
            <a:r>
              <a:rPr lang="ru-RU" i="1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 </a:t>
            </a:r>
            <a:r>
              <a:rPr lang="ru-RU" i="1" dirty="0" err="1" smtClean="0"/>
              <a:t>Церкоспороз</a:t>
            </a:r>
            <a:r>
              <a:rPr lang="ru-RU" i="1" dirty="0" smtClean="0"/>
              <a:t> та </a:t>
            </a:r>
            <a:r>
              <a:rPr lang="ru-RU" i="1" dirty="0" err="1"/>
              <a:t>інші</a:t>
            </a:r>
            <a:r>
              <a:rPr lang="ru-RU" i="1" dirty="0"/>
              <a:t> </a:t>
            </a:r>
            <a:r>
              <a:rPr lang="ru-RU" i="1" dirty="0" err="1" smtClean="0"/>
              <a:t>плямис-</a:t>
            </a:r>
            <a:r>
              <a:rPr lang="ru-RU" i="1" dirty="0" err="1"/>
              <a:t>стаціонарних</a:t>
            </a:r>
            <a:r>
              <a:rPr lang="ru-RU" i="1" dirty="0"/>
              <a:t> </a:t>
            </a:r>
            <a:r>
              <a:rPr lang="ru-RU" i="1" dirty="0" err="1" smtClean="0"/>
              <a:t>ділянках</a:t>
            </a:r>
            <a:r>
              <a:rPr lang="ru-RU" i="1" dirty="0" smtClean="0"/>
              <a:t> (5 </a:t>
            </a:r>
            <a:r>
              <a:rPr lang="ru-RU" i="1" dirty="0"/>
              <a:t>проб по 50 </a:t>
            </a:r>
            <a:r>
              <a:rPr lang="ru-RU" i="1" dirty="0" err="1"/>
              <a:t>рослин</a:t>
            </a:r>
            <a:r>
              <a:rPr lang="ru-RU" i="1" dirty="0"/>
              <a:t> </a:t>
            </a:r>
            <a:r>
              <a:rPr lang="ru-RU" i="1" dirty="0" smtClean="0"/>
              <a:t>у одному </a:t>
            </a:r>
            <a:r>
              <a:rPr lang="ru-RU" i="1" dirty="0"/>
              <a:t>рядку по </a:t>
            </a:r>
            <a:r>
              <a:rPr lang="ru-RU" i="1" dirty="0" err="1" smtClean="0"/>
              <a:t>діагоналі</a:t>
            </a:r>
            <a:r>
              <a:rPr lang="ru-RU" i="1" dirty="0" smtClean="0"/>
              <a:t> поля</a:t>
            </a:r>
            <a:r>
              <a:rPr lang="ru-RU" i="1" dirty="0"/>
              <a:t>). </a:t>
            </a:r>
            <a:r>
              <a:rPr lang="ru-RU" i="1" dirty="0" err="1" smtClean="0"/>
              <a:t>Інтенсивність</a:t>
            </a:r>
            <a:r>
              <a:rPr lang="ru-RU" i="1" dirty="0" smtClean="0"/>
              <a:t> </a:t>
            </a:r>
            <a:r>
              <a:rPr lang="ru-RU" i="1" dirty="0" err="1" smtClean="0"/>
              <a:t>розвитку</a:t>
            </a:r>
            <a:r>
              <a:rPr lang="ru-RU" i="1" dirty="0" smtClean="0"/>
              <a:t> хвороб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/>
              <a:t>за </a:t>
            </a:r>
            <a:r>
              <a:rPr lang="ru-RU" i="1" dirty="0" err="1" smtClean="0"/>
              <a:t>спеціальними</a:t>
            </a:r>
            <a:r>
              <a:rPr lang="ru-RU" i="1" dirty="0" smtClean="0"/>
              <a:t> шкалами</a:t>
            </a:r>
            <a:r>
              <a:rPr lang="ru-RU" i="1" dirty="0"/>
              <a:t>. </a:t>
            </a:r>
            <a:endParaRPr lang="ru-RU" i="1" dirty="0" smtClean="0"/>
          </a:p>
          <a:p>
            <a:pPr>
              <a:buFont typeface="Wingdings" pitchFamily="2" charset="2"/>
              <a:buChar char="ü"/>
            </a:pPr>
            <a:r>
              <a:rPr lang="ru-RU" i="1" dirty="0" err="1" smtClean="0"/>
              <a:t>Пероноспороз</a:t>
            </a:r>
            <a:r>
              <a:rPr lang="ru-RU" i="1" dirty="0" smtClean="0"/>
              <a:t> </a:t>
            </a:r>
            <a:r>
              <a:rPr lang="ru-RU" i="1" dirty="0" err="1" smtClean="0"/>
              <a:t>обліковують</a:t>
            </a:r>
            <a:r>
              <a:rPr lang="ru-RU" i="1" dirty="0" smtClean="0"/>
              <a:t> у </a:t>
            </a:r>
            <a:r>
              <a:rPr lang="ru-RU" i="1" dirty="0"/>
              <a:t>10 пробах по </a:t>
            </a:r>
            <a:r>
              <a:rPr lang="ru-RU" i="1" dirty="0" smtClean="0"/>
              <a:t>50 </a:t>
            </a:r>
            <a:r>
              <a:rPr lang="ru-RU" i="1" dirty="0" err="1" smtClean="0"/>
              <a:t>рослин</a:t>
            </a:r>
            <a:r>
              <a:rPr lang="ru-RU" i="1" dirty="0" smtClean="0"/>
              <a:t> </a:t>
            </a:r>
            <a:r>
              <a:rPr lang="ru-RU" i="1" dirty="0"/>
              <a:t>(на </a:t>
            </a:r>
            <a:r>
              <a:rPr lang="ru-RU" i="1" dirty="0" err="1" smtClean="0"/>
              <a:t>насінниках</a:t>
            </a:r>
            <a:r>
              <a:rPr lang="ru-RU" i="1" dirty="0" smtClean="0"/>
              <a:t> по </a:t>
            </a:r>
            <a:r>
              <a:rPr lang="ru-RU" i="1" dirty="0"/>
              <a:t>25) на 3-х </a:t>
            </a:r>
            <a:r>
              <a:rPr lang="ru-RU" i="1" dirty="0" smtClean="0"/>
              <a:t>ярусах </a:t>
            </a:r>
            <a:r>
              <a:rPr lang="ru-RU" i="1" dirty="0" err="1" smtClean="0"/>
              <a:t>листків</a:t>
            </a:r>
            <a:r>
              <a:rPr lang="ru-RU" i="1" dirty="0" smtClean="0"/>
              <a:t> </a:t>
            </a:r>
            <a:r>
              <a:rPr lang="ru-RU" i="1" dirty="0"/>
              <a:t>— </a:t>
            </a:r>
            <a:r>
              <a:rPr lang="ru-RU" i="1" dirty="0" err="1" smtClean="0"/>
              <a:t>верхній</a:t>
            </a:r>
            <a:r>
              <a:rPr lang="ru-RU" i="1" dirty="0" smtClean="0"/>
              <a:t>, </a:t>
            </a:r>
            <a:r>
              <a:rPr lang="ru-RU" i="1" dirty="0" err="1" smtClean="0"/>
              <a:t>середній</a:t>
            </a:r>
            <a:r>
              <a:rPr lang="ru-RU" i="1" dirty="0"/>
              <a:t>, </a:t>
            </a:r>
            <a:r>
              <a:rPr lang="ru-RU" i="1" dirty="0" err="1" smtClean="0"/>
              <a:t>нижній</a:t>
            </a:r>
            <a:r>
              <a:rPr lang="ru-RU" i="1" dirty="0" smtClean="0"/>
              <a:t>. </a:t>
            </a:r>
          </a:p>
          <a:p>
            <a:pPr>
              <a:buFont typeface="Wingdings" pitchFamily="2" charset="2"/>
              <a:buChar char="ü"/>
            </a:pPr>
            <a:r>
              <a:rPr lang="ru-RU" i="1" dirty="0" err="1" smtClean="0"/>
              <a:t>Облік</a:t>
            </a:r>
            <a:r>
              <a:rPr lang="ru-RU" i="1" dirty="0" smtClean="0"/>
              <a:t> </a:t>
            </a:r>
            <a:r>
              <a:rPr lang="ru-RU" i="1" dirty="0" err="1"/>
              <a:t>вірусних</a:t>
            </a:r>
            <a:r>
              <a:rPr lang="ru-RU" i="1" dirty="0"/>
              <a:t> </a:t>
            </a:r>
            <a:r>
              <a:rPr lang="ru-RU" i="1" dirty="0" smtClean="0"/>
              <a:t>хвороб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</a:t>
            </a:r>
            <a:r>
              <a:rPr lang="ru-RU" i="1" dirty="0"/>
              <a:t>за </a:t>
            </a:r>
            <a:r>
              <a:rPr lang="ru-RU" i="1" dirty="0" smtClean="0"/>
              <a:t>шкалою: 1 </a:t>
            </a:r>
            <a:r>
              <a:rPr lang="ru-RU" i="1" dirty="0"/>
              <a:t>бал — </a:t>
            </a:r>
            <a:r>
              <a:rPr lang="ru-RU" i="1" dirty="0" err="1"/>
              <a:t>уражено</a:t>
            </a:r>
            <a:r>
              <a:rPr lang="ru-RU" i="1" dirty="0"/>
              <a:t> до </a:t>
            </a:r>
            <a:r>
              <a:rPr lang="ru-RU" i="1" dirty="0" smtClean="0"/>
              <a:t>25% </a:t>
            </a:r>
            <a:r>
              <a:rPr lang="ru-RU" i="1" dirty="0" err="1" smtClean="0"/>
              <a:t>листків</a:t>
            </a:r>
            <a:r>
              <a:rPr lang="ru-RU" i="1" dirty="0" smtClean="0"/>
              <a:t> </a:t>
            </a:r>
            <a:r>
              <a:rPr lang="ru-RU" i="1" dirty="0" err="1"/>
              <a:t>верхнього</a:t>
            </a:r>
            <a:r>
              <a:rPr lang="ru-RU" i="1" dirty="0"/>
              <a:t> </a:t>
            </a:r>
            <a:r>
              <a:rPr lang="ru-RU" i="1" dirty="0" smtClean="0"/>
              <a:t>ярусу; 2 </a:t>
            </a:r>
            <a:r>
              <a:rPr lang="ru-RU" i="1" dirty="0"/>
              <a:t>— 50%; 3 — 75%; 4 </a:t>
            </a:r>
            <a:r>
              <a:rPr lang="ru-RU" i="1" dirty="0" smtClean="0"/>
              <a:t>—</a:t>
            </a:r>
            <a:r>
              <a:rPr lang="ru-RU" i="1" dirty="0" err="1" smtClean="0"/>
              <a:t>уражені</a:t>
            </a:r>
            <a:r>
              <a:rPr lang="ru-RU" i="1" dirty="0" smtClean="0"/>
              <a:t> </a:t>
            </a:r>
            <a:r>
              <a:rPr lang="ru-RU" i="1" dirty="0" err="1"/>
              <a:t>всі</a:t>
            </a:r>
            <a:r>
              <a:rPr lang="ru-RU" i="1" dirty="0"/>
              <a:t> листки </a:t>
            </a:r>
            <a:r>
              <a:rPr lang="ru-RU" i="1" dirty="0" err="1" smtClean="0"/>
              <a:t>верхнього</a:t>
            </a:r>
            <a:r>
              <a:rPr lang="ru-RU" i="1" dirty="0" smtClean="0"/>
              <a:t> ярусу </a:t>
            </a:r>
            <a:r>
              <a:rPr lang="ru-RU" i="1" dirty="0"/>
              <a:t>і </a:t>
            </a:r>
            <a:r>
              <a:rPr lang="ru-RU" i="1" dirty="0" err="1" smtClean="0"/>
              <a:t>частина</a:t>
            </a:r>
            <a:r>
              <a:rPr lang="ru-RU" i="1" dirty="0" smtClean="0"/>
              <a:t> </a:t>
            </a:r>
            <a:r>
              <a:rPr lang="ru-RU" i="1" dirty="0" err="1" smtClean="0"/>
              <a:t>листків</a:t>
            </a:r>
            <a:r>
              <a:rPr lang="ru-RU" i="1" dirty="0" smtClean="0"/>
              <a:t> </a:t>
            </a:r>
            <a:r>
              <a:rPr lang="ru-RU" i="1" dirty="0" err="1"/>
              <a:t>середнього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6785125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/>
              <a:t>Заселеність</a:t>
            </a:r>
            <a:r>
              <a:rPr lang="ru-RU" dirty="0"/>
              <a:t> </a:t>
            </a:r>
            <a:r>
              <a:rPr lang="ru-RU" dirty="0" err="1" smtClean="0"/>
              <a:t>шкідниками</a:t>
            </a:r>
            <a:r>
              <a:rPr lang="ru-RU" dirty="0" smtClean="0"/>
              <a:t> </a:t>
            </a:r>
            <a:r>
              <a:rPr lang="ru-RU" dirty="0" err="1" smtClean="0"/>
              <a:t>полів</a:t>
            </a:r>
            <a:r>
              <a:rPr lang="ru-RU" dirty="0" smtClean="0"/>
              <a:t> </a:t>
            </a:r>
            <a:r>
              <a:rPr lang="ru-RU" dirty="0"/>
              <a:t>(га), </a:t>
            </a:r>
            <a:r>
              <a:rPr lang="ru-RU" dirty="0" err="1" smtClean="0"/>
              <a:t>рослин</a:t>
            </a:r>
            <a:r>
              <a:rPr lang="ru-RU" dirty="0" smtClean="0"/>
              <a:t> (%), </a:t>
            </a:r>
            <a:r>
              <a:rPr lang="ru-RU" dirty="0" err="1"/>
              <a:t>інтенсивність</a:t>
            </a:r>
            <a:r>
              <a:rPr lang="ru-RU" dirty="0"/>
              <a:t> </a:t>
            </a:r>
            <a:r>
              <a:rPr lang="ru-RU" dirty="0" err="1" smtClean="0"/>
              <a:t>льоту</a:t>
            </a:r>
            <a:r>
              <a:rPr lang="ru-RU" dirty="0" smtClean="0"/>
              <a:t> </a:t>
            </a:r>
            <a:r>
              <a:rPr lang="ru-RU" dirty="0" err="1" smtClean="0"/>
              <a:t>метеликів</a:t>
            </a:r>
            <a:r>
              <a:rPr lang="ru-RU" dirty="0"/>
              <a:t>, </a:t>
            </a:r>
            <a:r>
              <a:rPr lang="ru-RU" dirty="0" err="1" smtClean="0"/>
              <a:t>щільність</a:t>
            </a:r>
            <a:r>
              <a:rPr lang="ru-RU" dirty="0" smtClean="0"/>
              <a:t> яйцекладок </a:t>
            </a:r>
            <a:r>
              <a:rPr lang="ru-RU" dirty="0"/>
              <a:t>і </a:t>
            </a:r>
            <a:r>
              <a:rPr lang="ru-RU" dirty="0" err="1" smtClean="0"/>
              <a:t>гусениць</a:t>
            </a:r>
            <a:r>
              <a:rPr lang="ru-RU" dirty="0" smtClean="0"/>
              <a:t> лучного </a:t>
            </a:r>
            <a:r>
              <a:rPr lang="ru-RU" dirty="0" err="1"/>
              <a:t>метелика</a:t>
            </a:r>
            <a:r>
              <a:rPr lang="ru-RU" dirty="0"/>
              <a:t>, </a:t>
            </a:r>
            <a:r>
              <a:rPr lang="ru-RU" dirty="0" err="1" smtClean="0"/>
              <a:t>листогризучих</a:t>
            </a:r>
            <a:r>
              <a:rPr lang="ru-RU" dirty="0" smtClean="0"/>
              <a:t> совок (</a:t>
            </a:r>
            <a:r>
              <a:rPr lang="ru-RU" dirty="0" err="1" smtClean="0"/>
              <a:t>екз</a:t>
            </a:r>
            <a:r>
              <a:rPr lang="ru-RU" dirty="0"/>
              <a:t>./м2), </a:t>
            </a:r>
            <a:r>
              <a:rPr lang="ru-RU" dirty="0" err="1" smtClean="0"/>
              <a:t>ушкодженість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обсягу</a:t>
            </a:r>
            <a:r>
              <a:rPr lang="ru-RU" dirty="0" smtClean="0"/>
              <a:t> </a:t>
            </a:r>
            <a:r>
              <a:rPr lang="ru-RU" dirty="0" err="1" smtClean="0"/>
              <a:t>біологічних</a:t>
            </a:r>
            <a:r>
              <a:rPr lang="ru-RU" dirty="0" smtClean="0"/>
              <a:t>, </a:t>
            </a:r>
            <a:r>
              <a:rPr lang="ru-RU" dirty="0" err="1" smtClean="0"/>
              <a:t>агротехнічних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 smtClean="0"/>
              <a:t>хімічних</a:t>
            </a:r>
            <a:r>
              <a:rPr lang="ru-RU" dirty="0" smtClean="0"/>
              <a:t> </a:t>
            </a:r>
            <a:r>
              <a:rPr lang="ru-RU" dirty="0" err="1" smtClean="0"/>
              <a:t>заходів</a:t>
            </a:r>
            <a:r>
              <a:rPr lang="ru-RU" dirty="0" smtClean="0"/>
              <a:t> </a:t>
            </a:r>
            <a:r>
              <a:rPr lang="ru-RU" dirty="0" err="1"/>
              <a:t>проти</a:t>
            </a:r>
            <a:r>
              <a:rPr lang="ru-RU" dirty="0"/>
              <a:t> </a:t>
            </a:r>
            <a:r>
              <a:rPr lang="ru-RU" dirty="0" err="1" smtClean="0"/>
              <a:t>виявлених</a:t>
            </a:r>
            <a:r>
              <a:rPr lang="ru-RU" dirty="0" smtClean="0"/>
              <a:t> </a:t>
            </a:r>
            <a:r>
              <a:rPr lang="ru-RU" dirty="0" err="1" smtClean="0"/>
              <a:t>шкідників</a:t>
            </a:r>
            <a:r>
              <a:rPr lang="ru-RU" dirty="0"/>
              <a:t>.</a:t>
            </a:r>
          </a:p>
          <a:p>
            <a:r>
              <a:rPr lang="ru-RU" dirty="0"/>
              <a:t>Строки початку і </a:t>
            </a:r>
            <a:r>
              <a:rPr lang="ru-RU" dirty="0" err="1" smtClean="0"/>
              <a:t>динаміка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/>
              <a:t>хвороб.</a:t>
            </a:r>
          </a:p>
          <a:p>
            <a:r>
              <a:rPr lang="ru-RU" dirty="0" err="1"/>
              <a:t>Площі</a:t>
            </a:r>
            <a:r>
              <a:rPr lang="ru-RU" dirty="0"/>
              <a:t>, на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 smtClean="0"/>
              <a:t>необхідно</a:t>
            </a:r>
            <a:r>
              <a:rPr lang="ru-RU" dirty="0" smtClean="0"/>
              <a:t> провести </a:t>
            </a:r>
            <a:r>
              <a:rPr lang="ru-RU" dirty="0" err="1" smtClean="0"/>
              <a:t>застосування</a:t>
            </a:r>
            <a:r>
              <a:rPr lang="ru-RU" dirty="0" smtClean="0"/>
              <a:t> </a:t>
            </a:r>
            <a:r>
              <a:rPr lang="ru-RU" dirty="0" err="1" smtClean="0"/>
              <a:t>фунгіцидів</a:t>
            </a:r>
            <a:r>
              <a:rPr lang="ru-RU" dirty="0" smtClean="0"/>
              <a:t> (га</a:t>
            </a:r>
            <a:r>
              <a:rPr lang="ru-RU" dirty="0"/>
              <a:t>).</a:t>
            </a:r>
          </a:p>
          <a:p>
            <a:r>
              <a:rPr lang="ru-RU" dirty="0" err="1"/>
              <a:t>Терміни</a:t>
            </a:r>
            <a:r>
              <a:rPr lang="ru-RU" dirty="0"/>
              <a:t> та </a:t>
            </a:r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вірусних</a:t>
            </a:r>
            <a:r>
              <a:rPr lang="ru-RU" dirty="0" smtClean="0"/>
              <a:t> хвороб</a:t>
            </a:r>
            <a:r>
              <a:rPr lang="ru-RU" dirty="0"/>
              <a:t>, </a:t>
            </a:r>
            <a:r>
              <a:rPr lang="ru-RU" dirty="0" err="1"/>
              <a:t>уражених</a:t>
            </a:r>
            <a:r>
              <a:rPr lang="ru-RU" dirty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(%), </a:t>
            </a:r>
            <a:r>
              <a:rPr lang="ru-RU" dirty="0" err="1"/>
              <a:t>середній</a:t>
            </a:r>
            <a:r>
              <a:rPr lang="ru-RU" dirty="0"/>
              <a:t> </a:t>
            </a:r>
            <a:r>
              <a:rPr lang="ru-RU" dirty="0" smtClean="0"/>
              <a:t>бал </a:t>
            </a:r>
            <a:r>
              <a:rPr lang="ru-RU" dirty="0" err="1" smtClean="0"/>
              <a:t>ураження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78866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ЕПШ </a:t>
            </a:r>
            <a:r>
              <a:rPr lang="ru-RU" dirty="0" err="1"/>
              <a:t>гусениць</a:t>
            </a:r>
            <a:r>
              <a:rPr lang="ru-RU" dirty="0"/>
              <a:t> </a:t>
            </a:r>
            <a:r>
              <a:rPr lang="ru-RU" dirty="0" smtClean="0"/>
              <a:t>лучного </a:t>
            </a:r>
            <a:r>
              <a:rPr lang="ru-RU" dirty="0" err="1" smtClean="0"/>
              <a:t>метелика</a:t>
            </a:r>
            <a:r>
              <a:rPr lang="ru-RU" dirty="0" smtClean="0"/>
              <a:t> — 15—20 </a:t>
            </a:r>
            <a:r>
              <a:rPr lang="ru-RU" dirty="0" err="1"/>
              <a:t>екз</a:t>
            </a:r>
            <a:r>
              <a:rPr lang="ru-RU" dirty="0"/>
              <a:t>./м2, </a:t>
            </a:r>
            <a:r>
              <a:rPr lang="ru-RU" dirty="0" err="1" smtClean="0"/>
              <a:t>капустяної</a:t>
            </a:r>
            <a:r>
              <a:rPr lang="ru-RU" dirty="0" smtClean="0"/>
              <a:t> совки </a:t>
            </a:r>
            <a:r>
              <a:rPr lang="ru-RU" dirty="0"/>
              <a:t>— </a:t>
            </a:r>
            <a:r>
              <a:rPr lang="ru-RU" dirty="0" smtClean="0"/>
              <a:t>1—2 </a:t>
            </a:r>
            <a:r>
              <a:rPr lang="ru-RU" dirty="0" err="1" smtClean="0"/>
              <a:t>екз</a:t>
            </a:r>
            <a:r>
              <a:rPr lang="ru-RU" dirty="0"/>
              <a:t>./росл.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smtClean="0"/>
              <a:t>5—8 </a:t>
            </a:r>
            <a:r>
              <a:rPr lang="ru-RU" dirty="0" err="1" smtClean="0"/>
              <a:t>екз</a:t>
            </a:r>
            <a:r>
              <a:rPr lang="ru-RU" dirty="0"/>
              <a:t>./м2.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При </a:t>
            </a:r>
            <a:r>
              <a:rPr lang="ru-RU" dirty="0" err="1" smtClean="0"/>
              <a:t>вилові</a:t>
            </a:r>
            <a:r>
              <a:rPr lang="ru-RU" dirty="0" smtClean="0"/>
              <a:t> 7—8 </a:t>
            </a:r>
            <a:r>
              <a:rPr lang="ru-RU" dirty="0" err="1"/>
              <a:t>самців</a:t>
            </a:r>
            <a:r>
              <a:rPr lang="ru-RU" dirty="0"/>
              <a:t> совки </a:t>
            </a:r>
            <a:r>
              <a:rPr lang="ru-RU" dirty="0" smtClean="0"/>
              <a:t>на </a:t>
            </a:r>
            <a:r>
              <a:rPr lang="ru-RU" dirty="0" err="1" smtClean="0"/>
              <a:t>феромонну</a:t>
            </a:r>
            <a:r>
              <a:rPr lang="ru-RU" dirty="0" smtClean="0"/>
              <a:t> </a:t>
            </a:r>
            <a:r>
              <a:rPr lang="ru-RU" dirty="0" err="1" smtClean="0"/>
              <a:t>пастку</a:t>
            </a:r>
            <a:r>
              <a:rPr lang="ru-RU" dirty="0" smtClean="0"/>
              <a:t> через </a:t>
            </a:r>
            <a:r>
              <a:rPr lang="ru-RU" dirty="0"/>
              <a:t>2—3 </a:t>
            </a:r>
            <a:r>
              <a:rPr lang="ru-RU" dirty="0" err="1"/>
              <a:t>дні</a:t>
            </a:r>
            <a:r>
              <a:rPr lang="ru-RU" dirty="0"/>
              <a:t> </a:t>
            </a:r>
            <a:r>
              <a:rPr lang="ru-RU" dirty="0" err="1" smtClean="0"/>
              <a:t>проводять</a:t>
            </a:r>
            <a:r>
              <a:rPr lang="ru-RU" dirty="0" smtClean="0"/>
              <a:t> </a:t>
            </a:r>
            <a:r>
              <a:rPr lang="ru-RU" dirty="0" err="1" smtClean="0"/>
              <a:t>випуск</a:t>
            </a:r>
            <a:r>
              <a:rPr lang="ru-RU" dirty="0" smtClean="0"/>
              <a:t> </a:t>
            </a:r>
            <a:r>
              <a:rPr lang="ru-RU" dirty="0" err="1" smtClean="0"/>
              <a:t>трихограми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 smtClean="0"/>
              <a:t>ЕПШ </a:t>
            </a:r>
            <a:r>
              <a:rPr lang="ru-RU" dirty="0" err="1"/>
              <a:t>листової</a:t>
            </a:r>
            <a:r>
              <a:rPr lang="ru-RU" dirty="0"/>
              <a:t> і </a:t>
            </a:r>
            <a:r>
              <a:rPr lang="ru-RU" dirty="0" err="1" smtClean="0"/>
              <a:t>кореневої</a:t>
            </a:r>
            <a:r>
              <a:rPr lang="ru-RU" dirty="0" smtClean="0"/>
              <a:t> </a:t>
            </a:r>
            <a:r>
              <a:rPr lang="ru-RU" dirty="0" err="1" smtClean="0"/>
              <a:t>попелиці</a:t>
            </a:r>
            <a:r>
              <a:rPr lang="ru-RU" dirty="0" smtClean="0"/>
              <a:t> --20—30</a:t>
            </a:r>
            <a:r>
              <a:rPr lang="ru-RU" dirty="0"/>
              <a:t>% </a:t>
            </a:r>
            <a:r>
              <a:rPr lang="ru-RU" dirty="0" err="1" smtClean="0"/>
              <a:t>заселених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 smtClean="0"/>
              <a:t>ЕПШ </a:t>
            </a:r>
            <a:r>
              <a:rPr lang="ru-RU" dirty="0" err="1"/>
              <a:t>мінуючої</a:t>
            </a:r>
            <a:r>
              <a:rPr lang="ru-RU" dirty="0"/>
              <a:t> </a:t>
            </a:r>
            <a:r>
              <a:rPr lang="ru-RU" dirty="0" smtClean="0"/>
              <a:t>мухи — </a:t>
            </a:r>
            <a:r>
              <a:rPr lang="ru-RU" dirty="0"/>
              <a:t>15—20 </a:t>
            </a:r>
            <a:r>
              <a:rPr lang="ru-RU" dirty="0" err="1" smtClean="0"/>
              <a:t>яєць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/>
              <a:t>5— 10 </a:t>
            </a:r>
            <a:r>
              <a:rPr lang="ru-RU" dirty="0" smtClean="0"/>
              <a:t>личинок на </a:t>
            </a:r>
            <a:r>
              <a:rPr lang="ru-RU" dirty="0" err="1"/>
              <a:t>рослину</a:t>
            </a:r>
            <a:r>
              <a:rPr lang="ru-RU" dirty="0"/>
              <a:t> при </a:t>
            </a:r>
            <a:r>
              <a:rPr lang="ru-RU" dirty="0" err="1" smtClean="0"/>
              <a:t>заселенні</a:t>
            </a:r>
            <a:r>
              <a:rPr lang="ru-RU" dirty="0" smtClean="0"/>
              <a:t> 40</a:t>
            </a:r>
            <a:r>
              <a:rPr lang="ru-RU" dirty="0"/>
              <a:t>% </a:t>
            </a:r>
            <a:r>
              <a:rPr lang="ru-RU" dirty="0" err="1" smtClean="0"/>
              <a:t>рослин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 err="1" smtClean="0"/>
              <a:t>Оптимальні</a:t>
            </a:r>
            <a:r>
              <a:rPr lang="ru-RU" dirty="0" smtClean="0"/>
              <a:t> </a:t>
            </a:r>
            <a:r>
              <a:rPr lang="ru-RU" dirty="0" err="1" smtClean="0"/>
              <a:t>умови</a:t>
            </a:r>
            <a:r>
              <a:rPr lang="ru-RU" dirty="0" smtClean="0"/>
              <a:t> для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 smtClean="0"/>
              <a:t>церкоспорозу</a:t>
            </a:r>
            <a:r>
              <a:rPr lang="ru-RU" dirty="0" smtClean="0"/>
              <a:t>: температура </a:t>
            </a:r>
            <a:r>
              <a:rPr lang="ru-RU" dirty="0" err="1" smtClean="0"/>
              <a:t>повітря</a:t>
            </a:r>
            <a:r>
              <a:rPr lang="ru-RU" dirty="0" smtClean="0"/>
              <a:t> вдень 20—22°С</a:t>
            </a:r>
            <a:r>
              <a:rPr lang="ru-RU" dirty="0"/>
              <a:t>, </a:t>
            </a:r>
            <a:r>
              <a:rPr lang="ru-RU" dirty="0" err="1"/>
              <a:t>вночі</a:t>
            </a:r>
            <a:r>
              <a:rPr lang="ru-RU" dirty="0"/>
              <a:t> </a:t>
            </a:r>
            <a:r>
              <a:rPr lang="ru-RU" dirty="0" smtClean="0"/>
              <a:t>— &gt;</a:t>
            </a:r>
            <a:r>
              <a:rPr lang="ru-RU" dirty="0"/>
              <a:t>15 С, опади </a:t>
            </a:r>
            <a:r>
              <a:rPr lang="ru-RU" dirty="0" smtClean="0"/>
              <a:t>— &gt;</a:t>
            </a:r>
            <a:r>
              <a:rPr lang="ru-RU" dirty="0"/>
              <a:t>20 </a:t>
            </a:r>
            <a:r>
              <a:rPr lang="ru-RU" dirty="0" smtClean="0"/>
              <a:t>мм, </a:t>
            </a:r>
            <a:r>
              <a:rPr lang="ru-RU" dirty="0" err="1" smtClean="0"/>
              <a:t>повітря</a:t>
            </a:r>
            <a:r>
              <a:rPr lang="ru-RU" dirty="0" smtClean="0"/>
              <a:t> - </a:t>
            </a:r>
            <a:r>
              <a:rPr lang="ru-RU" dirty="0" err="1" smtClean="0"/>
              <a:t>вологість</a:t>
            </a:r>
            <a:r>
              <a:rPr lang="ru-RU" dirty="0" smtClean="0"/>
              <a:t>- </a:t>
            </a:r>
            <a:r>
              <a:rPr lang="ru-RU" dirty="0"/>
              <a:t>&gt;65%.</a:t>
            </a:r>
          </a:p>
        </p:txBody>
      </p:sp>
    </p:spTree>
    <p:extLst>
      <p:ext uri="{BB962C8B-B14F-4D97-AF65-F5344CB8AC3E}">
        <p14:creationId xmlns:p14="http://schemas.microsoft.com/office/powerpoint/2010/main" val="41166722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/>
              <a:t>Епіфітотії</a:t>
            </a:r>
            <a:r>
              <a:rPr lang="ru-RU" dirty="0"/>
              <a:t> </a:t>
            </a:r>
            <a:r>
              <a:rPr lang="ru-RU" dirty="0" err="1" smtClean="0"/>
              <a:t>хвороби</a:t>
            </a:r>
            <a:r>
              <a:rPr lang="ru-RU" dirty="0" smtClean="0"/>
              <a:t> </a:t>
            </a:r>
            <a:r>
              <a:rPr lang="ru-RU" dirty="0" err="1" smtClean="0"/>
              <a:t>передують</a:t>
            </a:r>
            <a:r>
              <a:rPr lang="ru-RU" dirty="0" smtClean="0"/>
              <a:t> </a:t>
            </a:r>
            <a:r>
              <a:rPr lang="ru-RU" dirty="0" err="1" smtClean="0"/>
              <a:t>коливання</a:t>
            </a:r>
            <a:r>
              <a:rPr lang="ru-RU" dirty="0" smtClean="0"/>
              <a:t> </a:t>
            </a:r>
            <a:r>
              <a:rPr lang="ru-RU" dirty="0" err="1" smtClean="0"/>
              <a:t>температури</a:t>
            </a:r>
            <a:r>
              <a:rPr lang="ru-RU" dirty="0" smtClean="0"/>
              <a:t> і </a:t>
            </a:r>
            <a:r>
              <a:rPr lang="ru-RU" dirty="0" err="1" smtClean="0"/>
              <a:t>посуха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Епіфітотія</a:t>
            </a:r>
            <a:r>
              <a:rPr lang="ru-RU" dirty="0" smtClean="0"/>
              <a:t> </a:t>
            </a:r>
            <a:r>
              <a:rPr lang="ru-RU" dirty="0" err="1" smtClean="0"/>
              <a:t>борошнистої</a:t>
            </a:r>
            <a:r>
              <a:rPr lang="ru-RU" dirty="0" smtClean="0"/>
              <a:t> </a:t>
            </a:r>
            <a:r>
              <a:rPr lang="ru-RU" dirty="0" err="1" smtClean="0"/>
              <a:t>роси</a:t>
            </a:r>
            <a:r>
              <a:rPr lang="ru-RU" dirty="0" smtClean="0"/>
              <a:t> </a:t>
            </a:r>
            <a:r>
              <a:rPr lang="ru-RU" dirty="0" err="1" smtClean="0"/>
              <a:t>розвивається</a:t>
            </a:r>
            <a:r>
              <a:rPr lang="ru-RU" dirty="0" smtClean="0"/>
              <a:t> при </a:t>
            </a:r>
            <a:r>
              <a:rPr lang="ru-RU" dirty="0" err="1" smtClean="0"/>
              <a:t>ураженості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err="1" smtClean="0"/>
              <a:t>минулому</a:t>
            </a:r>
            <a:r>
              <a:rPr lang="ru-RU" dirty="0" smtClean="0"/>
              <a:t> </a:t>
            </a:r>
            <a:r>
              <a:rPr lang="ru-RU" dirty="0" err="1" smtClean="0"/>
              <a:t>році</a:t>
            </a:r>
            <a:r>
              <a:rPr lang="ru-RU" dirty="0" smtClean="0"/>
              <a:t> </a:t>
            </a:r>
            <a:r>
              <a:rPr lang="ru-RU" dirty="0"/>
              <a:t>&gt;1 балу,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smtClean="0"/>
              <a:t>у </a:t>
            </a:r>
            <a:r>
              <a:rPr lang="ru-RU" dirty="0" err="1" smtClean="0"/>
              <a:t>червні</a:t>
            </a:r>
            <a:r>
              <a:rPr lang="ru-RU" dirty="0" smtClean="0"/>
              <a:t>—</a:t>
            </a:r>
            <a:r>
              <a:rPr lang="ru-RU" dirty="0" err="1" smtClean="0"/>
              <a:t>липні</a:t>
            </a:r>
            <a:r>
              <a:rPr lang="ru-RU" dirty="0" smtClean="0"/>
              <a:t>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опадів</a:t>
            </a:r>
            <a:r>
              <a:rPr lang="ru-RU" dirty="0" smtClean="0"/>
              <a:t> </a:t>
            </a:r>
            <a:r>
              <a:rPr lang="ru-RU" dirty="0" err="1" smtClean="0"/>
              <a:t>менше</a:t>
            </a:r>
            <a:r>
              <a:rPr lang="ru-RU" dirty="0" smtClean="0"/>
              <a:t> </a:t>
            </a:r>
            <a:r>
              <a:rPr lang="ru-RU" dirty="0" err="1" smtClean="0"/>
              <a:t>норми</a:t>
            </a:r>
            <a:r>
              <a:rPr lang="ru-RU" dirty="0" smtClean="0"/>
              <a:t> </a:t>
            </a:r>
            <a:r>
              <a:rPr lang="ru-RU" dirty="0"/>
              <a:t>і вони </a:t>
            </a:r>
            <a:r>
              <a:rPr lang="ru-RU" dirty="0" err="1" smtClean="0"/>
              <a:t>випадають</a:t>
            </a:r>
            <a:r>
              <a:rPr lang="ru-RU" dirty="0" smtClean="0"/>
              <a:t> не </a:t>
            </a:r>
            <a:r>
              <a:rPr lang="ru-RU" dirty="0" err="1" smtClean="0"/>
              <a:t>частіше</a:t>
            </a:r>
            <a:r>
              <a:rPr lang="ru-RU" dirty="0" smtClean="0"/>
              <a:t> і </a:t>
            </a:r>
            <a:r>
              <a:rPr lang="ru-RU" dirty="0"/>
              <a:t>одного разу за </a:t>
            </a:r>
            <a:r>
              <a:rPr lang="ru-RU" dirty="0" smtClean="0"/>
              <a:t>декаду, температура вдень </a:t>
            </a:r>
            <a:r>
              <a:rPr lang="ru-RU" dirty="0"/>
              <a:t>&gt;25°С.</a:t>
            </a:r>
          </a:p>
          <a:p>
            <a:r>
              <a:rPr lang="ru-RU" dirty="0" err="1"/>
              <a:t>Обприскування</a:t>
            </a:r>
            <a:r>
              <a:rPr lang="ru-RU" dirty="0"/>
              <a:t> </a:t>
            </a:r>
            <a:r>
              <a:rPr lang="ru-RU" dirty="0" err="1" smtClean="0"/>
              <a:t>насінників</a:t>
            </a:r>
            <a:r>
              <a:rPr lang="ru-RU" dirty="0" smtClean="0"/>
              <a:t> </a:t>
            </a:r>
            <a:r>
              <a:rPr lang="ru-RU" dirty="0" err="1" smtClean="0"/>
              <a:t>системними</a:t>
            </a:r>
            <a:r>
              <a:rPr lang="ru-RU" dirty="0" smtClean="0"/>
              <a:t> </a:t>
            </a:r>
            <a:r>
              <a:rPr lang="ru-RU" dirty="0" err="1" smtClean="0"/>
              <a:t>інсектицидами</a:t>
            </a:r>
            <a:r>
              <a:rPr lang="ru-RU" dirty="0" smtClean="0"/>
              <a:t> </a:t>
            </a:r>
            <a:r>
              <a:rPr lang="ru-RU" dirty="0" err="1" smtClean="0"/>
              <a:t>проти</a:t>
            </a:r>
            <a:r>
              <a:rPr lang="ru-RU" dirty="0" smtClean="0"/>
              <a:t> </a:t>
            </a:r>
            <a:r>
              <a:rPr lang="ru-RU" dirty="0" err="1" smtClean="0"/>
              <a:t>переносників</a:t>
            </a:r>
            <a:r>
              <a:rPr lang="ru-RU" dirty="0" smtClean="0"/>
              <a:t> </a:t>
            </a:r>
            <a:r>
              <a:rPr lang="ru-RU" dirty="0" err="1" smtClean="0"/>
              <a:t>вірусів</a:t>
            </a:r>
            <a:r>
              <a:rPr lang="ru-RU" dirty="0" smtClean="0"/>
              <a:t> </a:t>
            </a:r>
            <a:r>
              <a:rPr lang="ru-RU" dirty="0" err="1" smtClean="0"/>
              <a:t>проводять</a:t>
            </a:r>
            <a:r>
              <a:rPr lang="ru-RU" dirty="0" smtClean="0"/>
              <a:t> </a:t>
            </a:r>
            <a:r>
              <a:rPr lang="ru-RU" dirty="0"/>
              <a:t>при </a:t>
            </a:r>
            <a:r>
              <a:rPr lang="ru-RU" dirty="0" err="1" smtClean="0"/>
              <a:t>появі</a:t>
            </a:r>
            <a:r>
              <a:rPr lang="ru-RU" dirty="0" smtClean="0"/>
              <a:t> </a:t>
            </a:r>
            <a:r>
              <a:rPr lang="ru-RU" dirty="0" err="1" smtClean="0"/>
              <a:t>крилатих</a:t>
            </a:r>
            <a:r>
              <a:rPr lang="ru-RU" dirty="0" smtClean="0"/>
              <a:t> </a:t>
            </a:r>
            <a:r>
              <a:rPr lang="ru-RU" dirty="0" err="1" smtClean="0"/>
              <a:t>особин</a:t>
            </a:r>
            <a:r>
              <a:rPr lang="ru-RU" dirty="0" smtClean="0"/>
              <a:t> </a:t>
            </a:r>
            <a:r>
              <a:rPr lang="ru-RU" dirty="0" err="1" smtClean="0"/>
              <a:t>попелиць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89171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Вересень</a:t>
            </a:r>
            <a:r>
              <a:rPr lang="ru-RU" dirty="0"/>
              <a:t> </a:t>
            </a:r>
            <a:r>
              <a:rPr lang="ru-RU" dirty="0" smtClean="0"/>
              <a:t>— </a:t>
            </a:r>
            <a:r>
              <a:rPr lang="ru-RU" dirty="0" err="1" smtClean="0"/>
              <a:t>жовтень</a:t>
            </a:r>
            <a:r>
              <a:rPr lang="ru-RU" dirty="0" smtClean="0"/>
              <a:t> </a:t>
            </a:r>
            <a:r>
              <a:rPr lang="ru-RU" dirty="0"/>
              <a:t>(перед </a:t>
            </a:r>
            <a:r>
              <a:rPr lang="ru-RU" dirty="0" smtClean="0"/>
              <a:t>і </a:t>
            </a:r>
            <a:r>
              <a:rPr lang="ru-RU" dirty="0" err="1" smtClean="0"/>
              <a:t>під</a:t>
            </a:r>
            <a:r>
              <a:rPr lang="ru-RU" dirty="0" smtClean="0"/>
              <a:t> </a:t>
            </a:r>
            <a:r>
              <a:rPr lang="ru-RU" dirty="0"/>
              <a:t>час </a:t>
            </a:r>
            <a:r>
              <a:rPr lang="ru-RU" dirty="0" err="1" smtClean="0"/>
              <a:t>збирання</a:t>
            </a:r>
            <a:r>
              <a:rPr lang="ru-RU" dirty="0" smtClean="0"/>
              <a:t> урожаю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err="1"/>
              <a:t>Обстеження</a:t>
            </a:r>
            <a:r>
              <a:rPr lang="ru-RU" b="1" dirty="0"/>
              <a:t> </a:t>
            </a:r>
            <a:r>
              <a:rPr lang="ru-RU" b="1" dirty="0" err="1" smtClean="0"/>
              <a:t>коренеплодів</a:t>
            </a:r>
            <a:r>
              <a:rPr lang="ru-RU" b="1" dirty="0" smtClean="0"/>
              <a:t> на </a:t>
            </a:r>
            <a:r>
              <a:rPr lang="ru-RU" b="1" dirty="0" err="1"/>
              <a:t>ураженість</a:t>
            </a:r>
            <a:r>
              <a:rPr lang="ru-RU" b="1" dirty="0"/>
              <a:t> </a:t>
            </a:r>
            <a:r>
              <a:rPr lang="ru-RU" b="1" dirty="0" err="1"/>
              <a:t>їх</a:t>
            </a:r>
            <a:r>
              <a:rPr lang="ru-RU" b="1" dirty="0"/>
              <a:t> </a:t>
            </a:r>
            <a:r>
              <a:rPr lang="ru-RU" b="1" dirty="0" smtClean="0"/>
              <a:t>хворобами (</a:t>
            </a:r>
            <a:r>
              <a:rPr lang="ru-RU" b="1" dirty="0" err="1" smtClean="0"/>
              <a:t>фузаріоз</a:t>
            </a:r>
            <a:r>
              <a:rPr lang="ru-RU" b="1" dirty="0"/>
              <a:t>, </a:t>
            </a:r>
            <a:r>
              <a:rPr lang="ru-RU" b="1" dirty="0" err="1" smtClean="0"/>
              <a:t>різоктоніоз</a:t>
            </a:r>
            <a:r>
              <a:rPr lang="ru-RU" b="1" dirty="0"/>
              <a:t>, бура гниль, </a:t>
            </a:r>
            <a:r>
              <a:rPr lang="ru-RU" b="1" dirty="0" err="1" smtClean="0"/>
              <a:t>хвостова</a:t>
            </a:r>
            <a:r>
              <a:rPr lang="ru-RU" b="1" dirty="0" smtClean="0"/>
              <a:t> гниль</a:t>
            </a:r>
            <a:r>
              <a:rPr lang="ru-RU" b="1" dirty="0"/>
              <a:t>, </a:t>
            </a:r>
            <a:r>
              <a:rPr lang="ru-RU" b="1" dirty="0" err="1"/>
              <a:t>бактеріоз</a:t>
            </a:r>
            <a:r>
              <a:rPr lang="ru-RU" b="1" dirty="0"/>
              <a:t> </a:t>
            </a:r>
            <a:r>
              <a:rPr lang="ru-RU" b="1" dirty="0" smtClean="0"/>
              <a:t>та </a:t>
            </a:r>
            <a:r>
              <a:rPr lang="ru-RU" b="1" dirty="0" err="1" smtClean="0"/>
              <a:t>ін</a:t>
            </a:r>
            <a:r>
              <a:rPr lang="ru-RU" b="1" dirty="0" smtClean="0"/>
              <a:t>.)</a:t>
            </a:r>
          </a:p>
          <a:p>
            <a:r>
              <a:rPr lang="ru-RU" i="1" dirty="0" err="1"/>
              <a:t>Основний</a:t>
            </a:r>
            <a:r>
              <a:rPr lang="ru-RU" i="1" dirty="0"/>
              <a:t> </a:t>
            </a:r>
            <a:r>
              <a:rPr lang="ru-RU" i="1" dirty="0" err="1"/>
              <a:t>облік</a:t>
            </a:r>
            <a:r>
              <a:rPr lang="ru-RU" i="1" dirty="0"/>
              <a:t> </a:t>
            </a:r>
            <a:r>
              <a:rPr lang="ru-RU" i="1" dirty="0" smtClean="0"/>
              <a:t>хвороб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</a:t>
            </a:r>
            <a:r>
              <a:rPr lang="ru-RU" i="1" dirty="0" err="1"/>
              <a:t>під</a:t>
            </a:r>
            <a:r>
              <a:rPr lang="ru-RU" i="1" dirty="0"/>
              <a:t> час </a:t>
            </a:r>
            <a:r>
              <a:rPr lang="ru-RU" i="1" dirty="0" err="1" smtClean="0"/>
              <a:t>збирання</a:t>
            </a:r>
            <a:r>
              <a:rPr lang="ru-RU" i="1" dirty="0" smtClean="0"/>
              <a:t> </a:t>
            </a:r>
            <a:r>
              <a:rPr lang="ru-RU" i="1" dirty="0" err="1" smtClean="0"/>
              <a:t>врожаю</a:t>
            </a:r>
            <a:r>
              <a:rPr lang="ru-RU" i="1" dirty="0" smtClean="0"/>
              <a:t> </a:t>
            </a:r>
            <a:r>
              <a:rPr lang="ru-RU" i="1" dirty="0" err="1"/>
              <a:t>коренеплодів</a:t>
            </a:r>
            <a:r>
              <a:rPr lang="ru-RU" i="1" dirty="0"/>
              <a:t>.</a:t>
            </a:r>
          </a:p>
          <a:p>
            <a:r>
              <a:rPr lang="ru-RU" i="1" dirty="0" err="1"/>
              <a:t>Обстежують</a:t>
            </a:r>
            <a:r>
              <a:rPr lang="ru-RU" i="1" dirty="0"/>
              <a:t> </a:t>
            </a:r>
            <a:r>
              <a:rPr lang="ru-RU" i="1" dirty="0" smtClean="0"/>
              <a:t>по 20 </a:t>
            </a:r>
            <a:r>
              <a:rPr lang="ru-RU" i="1" dirty="0" err="1"/>
              <a:t>коренеплодів</a:t>
            </a:r>
            <a:r>
              <a:rPr lang="ru-RU" i="1" dirty="0"/>
              <a:t> у </a:t>
            </a:r>
            <a:r>
              <a:rPr lang="ru-RU" i="1" dirty="0" smtClean="0"/>
              <a:t>20 </a:t>
            </a:r>
            <a:r>
              <a:rPr lang="ru-RU" i="1" dirty="0" err="1" smtClean="0"/>
              <a:t>місцях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err="1" smtClean="0"/>
              <a:t>Ступінь</a:t>
            </a:r>
            <a:r>
              <a:rPr lang="ru-RU" i="1" dirty="0" smtClean="0"/>
              <a:t> </a:t>
            </a:r>
            <a:r>
              <a:rPr lang="ru-RU" i="1" dirty="0" err="1" smtClean="0"/>
              <a:t>ураження</a:t>
            </a:r>
            <a:r>
              <a:rPr lang="ru-RU" i="1" dirty="0" smtClean="0"/>
              <a:t>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за шкалою</a:t>
            </a:r>
            <a:r>
              <a:rPr lang="ru-RU" i="1" dirty="0"/>
              <a:t>: 1 бал — </a:t>
            </a:r>
            <a:r>
              <a:rPr lang="ru-RU" i="1" dirty="0" smtClean="0"/>
              <a:t>гниль </a:t>
            </a:r>
            <a:r>
              <a:rPr lang="ru-RU" i="1" dirty="0" err="1" smtClean="0"/>
              <a:t>охоплює</a:t>
            </a:r>
            <a:r>
              <a:rPr lang="ru-RU" i="1" dirty="0" smtClean="0"/>
              <a:t> </a:t>
            </a:r>
            <a:r>
              <a:rPr lang="ru-RU" i="1" dirty="0"/>
              <a:t>до 15% </a:t>
            </a:r>
            <a:r>
              <a:rPr lang="ru-RU" i="1" dirty="0" err="1" smtClean="0"/>
              <a:t>коренеплодів</a:t>
            </a:r>
            <a:r>
              <a:rPr lang="ru-RU" i="1" dirty="0" smtClean="0"/>
              <a:t>; 2 </a:t>
            </a:r>
            <a:r>
              <a:rPr lang="ru-RU" i="1" dirty="0"/>
              <a:t>— 15—30</a:t>
            </a:r>
            <a:r>
              <a:rPr lang="ru-RU" i="1" dirty="0" smtClean="0"/>
              <a:t>%; 3 </a:t>
            </a:r>
            <a:r>
              <a:rPr lang="ru-RU" i="1" dirty="0"/>
              <a:t>— 31—50%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888954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uk-UA" dirty="0" smtClean="0"/>
              <a:t>Виявлення домінуючих хвороб і аналіз причин їх виникнення. </a:t>
            </a:r>
          </a:p>
          <a:p>
            <a:r>
              <a:rPr lang="uk-UA" dirty="0" smtClean="0"/>
              <a:t>Видовий склад хвороб і ступінь ураження ними коренеплодів (%, бал), площа під осередками (га)</a:t>
            </a:r>
          </a:p>
          <a:p>
            <a:r>
              <a:rPr lang="uk-UA" dirty="0" smtClean="0"/>
              <a:t>Виявленню фузаріозу, сухого </a:t>
            </a:r>
            <a:r>
              <a:rPr lang="uk-UA" dirty="0" err="1" smtClean="0"/>
              <a:t>склероціозу</a:t>
            </a:r>
            <a:r>
              <a:rPr lang="uk-UA" dirty="0" smtClean="0"/>
              <a:t> і бактеріозу сприяють нестача вологи в </a:t>
            </a:r>
            <a:r>
              <a:rPr lang="uk-UA" dirty="0" err="1" smtClean="0"/>
              <a:t>грунті</a:t>
            </a:r>
            <a:r>
              <a:rPr lang="uk-UA" dirty="0" smtClean="0"/>
              <a:t>, прив'ядання коренеплодів.</a:t>
            </a:r>
          </a:p>
          <a:p>
            <a:r>
              <a:rPr lang="uk-UA" dirty="0" smtClean="0"/>
              <a:t>Розвитку </a:t>
            </a:r>
            <a:r>
              <a:rPr lang="uk-UA" dirty="0" err="1" smtClean="0"/>
              <a:t>різоктоніозу</a:t>
            </a:r>
            <a:r>
              <a:rPr lang="uk-UA" dirty="0" smtClean="0"/>
              <a:t>, бурої і хвостової гнилі, парші — перезволоження і ущільнення ґрунту.</a:t>
            </a:r>
          </a:p>
          <a:p>
            <a:r>
              <a:rPr lang="uk-UA" dirty="0" smtClean="0"/>
              <a:t>Рак і туберкульоз уражують ушкоджені і травмовані коренеплоди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694746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dirty="0" smtClean="0"/>
              <a:t>2. Моніторинг </a:t>
            </a:r>
            <a:r>
              <a:rPr lang="uk-UA" sz="3600" dirty="0"/>
              <a:t>поширення шкідників і хвороб соняшнику</a:t>
            </a:r>
            <a:br>
              <a:rPr lang="uk-UA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На </a:t>
            </a:r>
            <a:r>
              <a:rPr lang="ru-RU" dirty="0" err="1"/>
              <a:t>посівах</a:t>
            </a:r>
            <a:r>
              <a:rPr lang="ru-RU" dirty="0"/>
              <a:t> </a:t>
            </a:r>
            <a:r>
              <a:rPr lang="ru-RU" dirty="0" err="1"/>
              <a:t>соняшнику</a:t>
            </a:r>
            <a:r>
              <a:rPr lang="ru-RU" dirty="0"/>
              <a:t> в </a:t>
            </a:r>
            <a:r>
              <a:rPr lang="ru-RU" dirty="0" err="1"/>
              <a:t>країні</a:t>
            </a:r>
            <a:r>
              <a:rPr lang="ru-RU" dirty="0"/>
              <a:t> </a:t>
            </a:r>
            <a:r>
              <a:rPr lang="ru-RU" dirty="0" err="1"/>
              <a:t>зустрічається</a:t>
            </a:r>
            <a:r>
              <a:rPr lang="ru-RU" dirty="0"/>
              <a:t> </a:t>
            </a:r>
            <a:r>
              <a:rPr lang="ru-RU" dirty="0" err="1"/>
              <a:t>близько</a:t>
            </a:r>
            <a:r>
              <a:rPr lang="ru-RU" dirty="0"/>
              <a:t> 60 </a:t>
            </a:r>
            <a:r>
              <a:rPr lang="ru-RU" dirty="0" err="1" smtClean="0"/>
              <a:t>видів</a:t>
            </a:r>
            <a:r>
              <a:rPr lang="ru-RU" dirty="0" smtClean="0"/>
              <a:t> </a:t>
            </a:r>
            <a:r>
              <a:rPr lang="ru-RU" dirty="0" err="1" smtClean="0"/>
              <a:t>шкідників</a:t>
            </a:r>
            <a:r>
              <a:rPr lang="ru-RU" dirty="0"/>
              <a:t>,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значної</a:t>
            </a:r>
            <a:r>
              <a:rPr lang="ru-RU" dirty="0"/>
              <a:t> </a:t>
            </a:r>
            <a:r>
              <a:rPr lang="ru-RU" dirty="0" err="1"/>
              <a:t>шкоди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завдавати</a:t>
            </a:r>
            <a:r>
              <a:rPr lang="ru-RU" dirty="0"/>
              <a:t> 24.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smtClean="0"/>
              <a:t>вони належать </a:t>
            </a:r>
            <a:r>
              <a:rPr lang="ru-RU" dirty="0"/>
              <a:t>до </a:t>
            </a:r>
            <a:r>
              <a:rPr lang="ru-RU" dirty="0" err="1"/>
              <a:t>групи</a:t>
            </a:r>
            <a:r>
              <a:rPr lang="ru-RU" dirty="0"/>
              <a:t> </a:t>
            </a:r>
            <a:r>
              <a:rPr lang="ru-RU" dirty="0" err="1" smtClean="0"/>
              <a:t>різноїдних</a:t>
            </a:r>
            <a:r>
              <a:rPr lang="ru-RU" dirty="0" smtClean="0"/>
              <a:t>. Особливо </a:t>
            </a:r>
            <a:r>
              <a:rPr lang="ru-RU" dirty="0" err="1"/>
              <a:t>важливим</a:t>
            </a:r>
            <a:r>
              <a:rPr lang="ru-RU" dirty="0"/>
              <a:t> </a:t>
            </a:r>
            <a:r>
              <a:rPr lang="ru-RU" dirty="0" err="1"/>
              <a:t>фітосанітарний</a:t>
            </a:r>
            <a:r>
              <a:rPr lang="ru-RU" dirty="0"/>
              <a:t> </a:t>
            </a:r>
            <a:r>
              <a:rPr lang="ru-RU" dirty="0" err="1"/>
              <a:t>моніторинг</a:t>
            </a:r>
            <a:r>
              <a:rPr lang="ru-RU" dirty="0"/>
              <a:t> є для таких </a:t>
            </a:r>
            <a:r>
              <a:rPr lang="ru-RU" dirty="0" err="1" smtClean="0"/>
              <a:t>видів</a:t>
            </a:r>
            <a:r>
              <a:rPr lang="ru-RU" dirty="0" smtClean="0"/>
              <a:t> </a:t>
            </a:r>
            <a:r>
              <a:rPr lang="ru-RU" dirty="0" err="1" smtClean="0"/>
              <a:t>шкідників</a:t>
            </a:r>
            <a:r>
              <a:rPr lang="ru-RU" dirty="0" smtClean="0"/>
              <a:t> </a:t>
            </a:r>
            <a:r>
              <a:rPr lang="ru-RU" dirty="0" err="1"/>
              <a:t>соняшнику</a:t>
            </a:r>
            <a:r>
              <a:rPr lang="ru-RU" dirty="0"/>
              <a:t>: </a:t>
            </a:r>
            <a:r>
              <a:rPr lang="ru-RU" dirty="0" err="1"/>
              <a:t>ховрахи</a:t>
            </a:r>
            <a:r>
              <a:rPr lang="ru-RU" dirty="0"/>
              <a:t>, </a:t>
            </a:r>
            <a:r>
              <a:rPr lang="ru-RU" dirty="0" err="1"/>
              <a:t>дротяники</a:t>
            </a:r>
            <a:r>
              <a:rPr lang="ru-RU" dirty="0"/>
              <a:t> і </a:t>
            </a:r>
            <a:r>
              <a:rPr lang="ru-RU" dirty="0" err="1"/>
              <a:t>несправжні</a:t>
            </a:r>
            <a:r>
              <a:rPr lang="ru-RU" dirty="0"/>
              <a:t> </a:t>
            </a:r>
            <a:r>
              <a:rPr lang="ru-RU" dirty="0" err="1"/>
              <a:t>дротяники</a:t>
            </a:r>
            <a:r>
              <a:rPr lang="ru-RU" dirty="0"/>
              <a:t>, </a:t>
            </a:r>
            <a:r>
              <a:rPr lang="ru-RU" dirty="0" smtClean="0"/>
              <a:t>жуки </a:t>
            </a:r>
            <a:r>
              <a:rPr lang="ru-RU" dirty="0" err="1" smtClean="0"/>
              <a:t>мідляків</a:t>
            </a:r>
            <a:r>
              <a:rPr lang="ru-RU" dirty="0"/>
              <a:t>: </a:t>
            </a:r>
            <a:r>
              <a:rPr lang="ru-RU" dirty="0" err="1"/>
              <a:t>піщаного</a:t>
            </a:r>
            <a:r>
              <a:rPr lang="ru-RU" dirty="0"/>
              <a:t>, </a:t>
            </a:r>
            <a:r>
              <a:rPr lang="ru-RU" dirty="0" err="1"/>
              <a:t>степового</a:t>
            </a:r>
            <a:r>
              <a:rPr lang="ru-RU" dirty="0"/>
              <a:t>, широкогрудого, </a:t>
            </a:r>
            <a:r>
              <a:rPr lang="ru-RU" dirty="0" smtClean="0"/>
              <a:t> </a:t>
            </a:r>
            <a:r>
              <a:rPr lang="ru-RU" dirty="0" err="1" smtClean="0"/>
              <a:t>чорного</a:t>
            </a:r>
            <a:r>
              <a:rPr lang="ru-RU" dirty="0"/>
              <a:t>; </a:t>
            </a:r>
            <a:r>
              <a:rPr lang="ru-RU" dirty="0" err="1" smtClean="0"/>
              <a:t>довгоносики</a:t>
            </a:r>
            <a:r>
              <a:rPr lang="ru-RU" dirty="0" smtClean="0"/>
              <a:t>: </a:t>
            </a:r>
            <a:r>
              <a:rPr lang="ru-RU" dirty="0" err="1" smtClean="0"/>
              <a:t>південний</a:t>
            </a:r>
            <a:r>
              <a:rPr lang="ru-RU" dirty="0" smtClean="0"/>
              <a:t> </a:t>
            </a:r>
            <a:r>
              <a:rPr lang="ru-RU" dirty="0" err="1"/>
              <a:t>сірий</a:t>
            </a:r>
            <a:r>
              <a:rPr lang="ru-RU" dirty="0"/>
              <a:t>, </a:t>
            </a:r>
            <a:r>
              <a:rPr lang="ru-RU" dirty="0" err="1"/>
              <a:t>сірий</a:t>
            </a:r>
            <a:r>
              <a:rPr lang="ru-RU" dirty="0"/>
              <a:t> та </a:t>
            </a:r>
            <a:r>
              <a:rPr lang="ru-RU" dirty="0" err="1"/>
              <a:t>чорний</a:t>
            </a:r>
            <a:r>
              <a:rPr lang="ru-RU" dirty="0"/>
              <a:t> </a:t>
            </a:r>
            <a:r>
              <a:rPr lang="ru-RU" dirty="0" err="1"/>
              <a:t>буряковий</a:t>
            </a:r>
            <a:r>
              <a:rPr lang="ru-RU" dirty="0"/>
              <a:t>, </a:t>
            </a:r>
            <a:r>
              <a:rPr lang="ru-RU" dirty="0" err="1"/>
              <a:t>кравчик</a:t>
            </a:r>
            <a:r>
              <a:rPr lang="ru-RU" dirty="0"/>
              <a:t>, </a:t>
            </a:r>
            <a:r>
              <a:rPr lang="ru-RU" dirty="0" err="1" smtClean="0"/>
              <a:t>капустянка</a:t>
            </a:r>
            <a:r>
              <a:rPr lang="ru-RU" dirty="0" smtClean="0"/>
              <a:t>, </a:t>
            </a:r>
            <a:r>
              <a:rPr lang="ru-RU" dirty="0" err="1" smtClean="0"/>
              <a:t>гусениці</a:t>
            </a:r>
            <a:r>
              <a:rPr lang="ru-RU" dirty="0" smtClean="0"/>
              <a:t> </a:t>
            </a:r>
            <a:r>
              <a:rPr lang="ru-RU" dirty="0" err="1"/>
              <a:t>підгризаючих</a:t>
            </a:r>
            <a:r>
              <a:rPr lang="ru-RU" dirty="0"/>
              <a:t> совок та </a:t>
            </a:r>
            <a:r>
              <a:rPr lang="ru-RU" dirty="0" err="1"/>
              <a:t>ін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44565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На </a:t>
            </a:r>
            <a:r>
              <a:rPr lang="ru-RU" dirty="0" err="1"/>
              <a:t>вегетуючих</a:t>
            </a:r>
            <a:r>
              <a:rPr lang="ru-RU" dirty="0"/>
              <a:t> </a:t>
            </a:r>
            <a:r>
              <a:rPr lang="ru-RU" dirty="0" err="1"/>
              <a:t>рослинах</a:t>
            </a:r>
            <a:r>
              <a:rPr lang="ru-RU" dirty="0"/>
              <a:t> </a:t>
            </a:r>
            <a:r>
              <a:rPr lang="ru-RU" dirty="0" err="1"/>
              <a:t>шкодять</a:t>
            </a:r>
            <a:r>
              <a:rPr lang="ru-RU" dirty="0"/>
              <a:t> </a:t>
            </a:r>
            <a:r>
              <a:rPr lang="ru-RU" dirty="0" err="1"/>
              <a:t>італійський</a:t>
            </a:r>
            <a:r>
              <a:rPr lang="ru-RU" dirty="0"/>
              <a:t> прус і </a:t>
            </a:r>
            <a:r>
              <a:rPr lang="ru-RU" dirty="0" err="1" smtClean="0"/>
              <a:t>степовий</a:t>
            </a:r>
            <a:r>
              <a:rPr lang="ru-RU" dirty="0" smtClean="0"/>
              <a:t> </a:t>
            </a:r>
            <a:r>
              <a:rPr lang="ru-RU" dirty="0" err="1" smtClean="0"/>
              <a:t>цвіркун</a:t>
            </a:r>
            <a:r>
              <a:rPr lang="ru-RU" dirty="0"/>
              <a:t>, </a:t>
            </a:r>
            <a:r>
              <a:rPr lang="ru-RU" dirty="0" err="1"/>
              <a:t>геліхризова</a:t>
            </a:r>
            <a:r>
              <a:rPr lang="ru-RU" dirty="0"/>
              <a:t> та </a:t>
            </a:r>
            <a:r>
              <a:rPr lang="ru-RU" dirty="0" err="1"/>
              <a:t>бурякова</a:t>
            </a:r>
            <a:r>
              <a:rPr lang="ru-RU" dirty="0"/>
              <a:t> </a:t>
            </a:r>
            <a:r>
              <a:rPr lang="ru-RU" dirty="0" err="1"/>
              <a:t>попелиці</a:t>
            </a:r>
            <a:r>
              <a:rPr lang="ru-RU" dirty="0"/>
              <a:t>, </a:t>
            </a:r>
            <a:r>
              <a:rPr lang="ru-RU" dirty="0" err="1"/>
              <a:t>ягідний</a:t>
            </a:r>
            <a:r>
              <a:rPr lang="ru-RU" dirty="0"/>
              <a:t> клоп, </a:t>
            </a:r>
            <a:r>
              <a:rPr lang="ru-RU" dirty="0" err="1" smtClean="0"/>
              <a:t>гусениці</a:t>
            </a:r>
            <a:r>
              <a:rPr lang="ru-RU" dirty="0" smtClean="0"/>
              <a:t> лучного </a:t>
            </a:r>
            <a:r>
              <a:rPr lang="ru-RU" dirty="0" err="1"/>
              <a:t>метелика</a:t>
            </a:r>
            <a:r>
              <a:rPr lang="ru-RU" dirty="0"/>
              <a:t>, </a:t>
            </a:r>
            <a:r>
              <a:rPr lang="ru-RU" dirty="0" err="1"/>
              <a:t>люцернової</a:t>
            </a:r>
            <a:r>
              <a:rPr lang="ru-RU" dirty="0"/>
              <a:t> та </a:t>
            </a:r>
            <a:r>
              <a:rPr lang="ru-RU" dirty="0" err="1"/>
              <a:t>деяких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листогризучих</a:t>
            </a:r>
            <a:r>
              <a:rPr lang="ru-RU" dirty="0"/>
              <a:t> совок.</a:t>
            </a:r>
          </a:p>
          <a:p>
            <a:pPr marL="0" indent="0">
              <a:buNone/>
            </a:pPr>
            <a:r>
              <a:rPr lang="ru-RU" dirty="0" err="1"/>
              <a:t>Облік</a:t>
            </a:r>
            <a:r>
              <a:rPr lang="ru-RU" dirty="0"/>
              <a:t> </a:t>
            </a:r>
            <a:r>
              <a:rPr lang="ru-RU" dirty="0" err="1"/>
              <a:t>щільності</a:t>
            </a:r>
            <a:r>
              <a:rPr lang="ru-RU" dirty="0"/>
              <a:t> </a:t>
            </a:r>
            <a:r>
              <a:rPr lang="ru-RU" dirty="0" err="1"/>
              <a:t>різноїдних</a:t>
            </a:r>
            <a:r>
              <a:rPr lang="ru-RU" dirty="0"/>
              <a:t> </a:t>
            </a:r>
            <a:r>
              <a:rPr lang="ru-RU" dirty="0" err="1"/>
              <a:t>шкідників</a:t>
            </a:r>
            <a:r>
              <a:rPr lang="ru-RU" dirty="0"/>
              <a:t> на </a:t>
            </a:r>
            <a:r>
              <a:rPr lang="ru-RU" dirty="0" err="1"/>
              <a:t>соняшнику</a:t>
            </a:r>
            <a:r>
              <a:rPr lang="ru-RU" dirty="0"/>
              <a:t> </a:t>
            </a:r>
            <a:r>
              <a:rPr lang="ru-RU" dirty="0" err="1"/>
              <a:t>такий</a:t>
            </a:r>
            <a:r>
              <a:rPr lang="ru-RU" dirty="0"/>
              <a:t> </a:t>
            </a:r>
            <a:r>
              <a:rPr lang="ru-RU" dirty="0" err="1" smtClean="0"/>
              <a:t>самий</a:t>
            </a:r>
            <a:r>
              <a:rPr lang="ru-RU" dirty="0" smtClean="0"/>
              <a:t>, як </a:t>
            </a:r>
            <a:r>
              <a:rPr lang="ru-RU" dirty="0"/>
              <a:t>і на </a:t>
            </a:r>
            <a:r>
              <a:rPr lang="ru-RU" dirty="0" err="1"/>
              <a:t>інших</a:t>
            </a:r>
            <a:r>
              <a:rPr lang="ru-RU" dirty="0"/>
              <a:t> культурах.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2857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спеціалізованих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</a:t>
            </a:r>
            <a:r>
              <a:rPr lang="ru-RU" dirty="0" err="1"/>
              <a:t>соняшник</a:t>
            </a:r>
            <a:r>
              <a:rPr lang="ru-RU" dirty="0"/>
              <a:t> </a:t>
            </a: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 smtClean="0"/>
              <a:t>пошкоджують</a:t>
            </a:r>
            <a:r>
              <a:rPr lang="ru-RU" dirty="0" smtClean="0"/>
              <a:t> </a:t>
            </a:r>
            <a:r>
              <a:rPr lang="ru-RU" dirty="0" err="1" smtClean="0"/>
              <a:t>соняшникова</a:t>
            </a:r>
            <a:r>
              <a:rPr lang="ru-RU" dirty="0" smtClean="0"/>
              <a:t> </a:t>
            </a:r>
            <a:r>
              <a:rPr lang="ru-RU" dirty="0" err="1"/>
              <a:t>шипоноска</a:t>
            </a:r>
            <a:r>
              <a:rPr lang="ru-RU" dirty="0"/>
              <a:t>, </a:t>
            </a:r>
            <a:r>
              <a:rPr lang="ru-RU" dirty="0" err="1"/>
              <a:t>соняшниковий</a:t>
            </a:r>
            <a:r>
              <a:rPr lang="ru-RU" dirty="0"/>
              <a:t> </a:t>
            </a:r>
            <a:r>
              <a:rPr lang="ru-RU" dirty="0" err="1"/>
              <a:t>вусач</a:t>
            </a:r>
            <a:r>
              <a:rPr lang="ru-RU" dirty="0"/>
              <a:t>, личинки </a:t>
            </a:r>
            <a:r>
              <a:rPr lang="ru-RU" dirty="0" err="1" smtClean="0"/>
              <a:t>яких</a:t>
            </a:r>
            <a:r>
              <a:rPr lang="ru-RU" dirty="0" smtClean="0"/>
              <a:t> -</a:t>
            </a:r>
            <a:r>
              <a:rPr lang="ru-RU" dirty="0" err="1" smtClean="0"/>
              <a:t>розвиваються</a:t>
            </a:r>
            <a:r>
              <a:rPr lang="ru-RU" dirty="0" smtClean="0"/>
              <a:t> </a:t>
            </a:r>
            <a:r>
              <a:rPr lang="ru-RU" dirty="0"/>
              <a:t>в </a:t>
            </a:r>
            <a:r>
              <a:rPr lang="ru-RU" dirty="0" err="1"/>
              <a:t>стеблах</a:t>
            </a:r>
            <a:r>
              <a:rPr lang="ru-RU" dirty="0"/>
              <a:t>, </a:t>
            </a:r>
            <a:r>
              <a:rPr lang="ru-RU" dirty="0" err="1"/>
              <a:t>виїдаючи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вміст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Обліковують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щільність</a:t>
            </a:r>
            <a:r>
              <a:rPr lang="ru-RU" dirty="0"/>
              <a:t> та </a:t>
            </a:r>
            <a:r>
              <a:rPr lang="ru-RU" dirty="0" err="1"/>
              <a:t>пошкодженість</a:t>
            </a:r>
            <a:r>
              <a:rPr lang="ru-RU" dirty="0"/>
              <a:t> </a:t>
            </a:r>
            <a:r>
              <a:rPr lang="ru-RU" dirty="0" err="1"/>
              <a:t>стебел</a:t>
            </a:r>
            <a:r>
              <a:rPr lang="ru-RU" dirty="0"/>
              <a:t> </a:t>
            </a:r>
            <a:r>
              <a:rPr lang="ru-RU" dirty="0" err="1" smtClean="0"/>
              <a:t>соняшнику</a:t>
            </a:r>
            <a:r>
              <a:rPr lang="ru-RU" dirty="0" smtClean="0"/>
              <a:t>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/>
              <a:t>збирання</a:t>
            </a:r>
            <a:r>
              <a:rPr lang="ru-RU" dirty="0"/>
              <a:t> </a:t>
            </a:r>
            <a:r>
              <a:rPr lang="ru-RU" dirty="0" err="1"/>
              <a:t>врожаю</a:t>
            </a:r>
            <a:r>
              <a:rPr lang="ru-RU" dirty="0"/>
              <a:t>. Для </a:t>
            </a:r>
            <a:r>
              <a:rPr lang="ru-RU" dirty="0" err="1"/>
              <a:t>цього</a:t>
            </a:r>
            <a:r>
              <a:rPr lang="ru-RU" dirty="0"/>
              <a:t> не </a:t>
            </a:r>
            <a:r>
              <a:rPr lang="ru-RU" dirty="0" err="1"/>
              <a:t>менш</a:t>
            </a:r>
            <a:r>
              <a:rPr lang="ru-RU" dirty="0"/>
              <a:t>, як у 20 </a:t>
            </a:r>
            <a:r>
              <a:rPr lang="ru-RU" dirty="0" err="1"/>
              <a:t>місцях</a:t>
            </a:r>
            <a:r>
              <a:rPr lang="ru-RU" dirty="0"/>
              <a:t> поля </a:t>
            </a:r>
            <a:r>
              <a:rPr lang="ru-RU" dirty="0" smtClean="0"/>
              <a:t>на </a:t>
            </a:r>
            <a:r>
              <a:rPr lang="ru-RU" dirty="0" err="1" smtClean="0"/>
              <a:t>ділянках</a:t>
            </a:r>
            <a:r>
              <a:rPr lang="ru-RU" dirty="0" smtClean="0"/>
              <a:t> </a:t>
            </a:r>
            <a:r>
              <a:rPr lang="ru-RU" dirty="0"/>
              <a:t>1x1 м </a:t>
            </a:r>
            <a:r>
              <a:rPr lang="ru-RU" dirty="0" err="1"/>
              <a:t>збирають</a:t>
            </a:r>
            <a:r>
              <a:rPr lang="ru-RU" dirty="0"/>
              <a:t> </a:t>
            </a:r>
            <a:r>
              <a:rPr lang="ru-RU" dirty="0" err="1"/>
              <a:t>стебла</a:t>
            </a:r>
            <a:r>
              <a:rPr lang="ru-RU" dirty="0"/>
              <a:t> і </a:t>
            </a:r>
            <a:r>
              <a:rPr lang="ru-RU" dirty="0" err="1"/>
              <a:t>прикореневі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 smtClean="0"/>
              <a:t>розтинають</a:t>
            </a:r>
            <a:r>
              <a:rPr lang="ru-RU" dirty="0" smtClean="0"/>
              <a:t> </a:t>
            </a:r>
            <a:r>
              <a:rPr lang="ru-RU" dirty="0" err="1" smtClean="0"/>
              <a:t>ножем</a:t>
            </a:r>
            <a:r>
              <a:rPr lang="ru-RU" dirty="0" smtClean="0"/>
              <a:t> </a:t>
            </a:r>
            <a:r>
              <a:rPr lang="ru-RU" dirty="0" err="1"/>
              <a:t>вздовж</a:t>
            </a:r>
            <a:r>
              <a:rPr lang="ru-RU" dirty="0"/>
              <a:t> і </a:t>
            </a:r>
            <a:r>
              <a:rPr lang="ru-RU" dirty="0" err="1"/>
              <a:t>підраховують</a:t>
            </a:r>
            <a:r>
              <a:rPr lang="ru-RU" dirty="0"/>
              <a:t> </a:t>
            </a:r>
            <a:r>
              <a:rPr lang="ru-RU" dirty="0" err="1"/>
              <a:t>кількість</a:t>
            </a:r>
            <a:r>
              <a:rPr lang="ru-RU" dirty="0"/>
              <a:t> личинок та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smtClean="0"/>
              <a:t>у кожному </a:t>
            </a:r>
            <a:r>
              <a:rPr lang="ru-RU" dirty="0" err="1"/>
              <a:t>стеблі</a:t>
            </a:r>
            <a:r>
              <a:rPr lang="ru-RU" dirty="0"/>
              <a:t>. В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вираховують</a:t>
            </a:r>
            <a:r>
              <a:rPr lang="ru-RU" dirty="0"/>
              <a:t> </a:t>
            </a:r>
            <a:r>
              <a:rPr lang="ru-RU" dirty="0" err="1"/>
              <a:t>середню</a:t>
            </a:r>
            <a:r>
              <a:rPr lang="ru-RU" dirty="0"/>
              <a:t> </a:t>
            </a:r>
            <a:r>
              <a:rPr lang="ru-RU" dirty="0" err="1"/>
              <a:t>щільність</a:t>
            </a:r>
            <a:r>
              <a:rPr lang="ru-RU" dirty="0"/>
              <a:t> личинок </a:t>
            </a:r>
            <a:r>
              <a:rPr lang="ru-RU" dirty="0" smtClean="0"/>
              <a:t>на 1 </a:t>
            </a:r>
            <a:r>
              <a:rPr lang="ru-RU" dirty="0"/>
              <a:t>м2.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27148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3. </a:t>
            </a:r>
            <a:r>
              <a:rPr lang="uk-UA" dirty="0"/>
              <a:t>Моніторинг поширення шкідників і хвороб </a:t>
            </a:r>
            <a:r>
              <a:rPr lang="uk-UA" dirty="0" smtClean="0"/>
              <a:t>ріпаку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1844824"/>
            <a:ext cx="22322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/>
              <a:t>Сходи</a:t>
            </a:r>
            <a:endParaRPr lang="ru-RU" sz="3000" dirty="0"/>
          </a:p>
        </p:txBody>
      </p:sp>
      <p:pic>
        <p:nvPicPr>
          <p:cNvPr id="1026" name="Picture 2" descr="E:\Vergeles\МОНІТОРИНГ ПОШИРЕННЯ ШКІДНИКІВ  І ХВОРОБ\ЛЗ\презентації\ЛЗ 5 технічні\сходи ріпаку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84579"/>
            <a:ext cx="7620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0285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Вересень</a:t>
            </a:r>
            <a:r>
              <a:rPr lang="ru-RU" dirty="0" smtClean="0"/>
              <a:t> </a:t>
            </a:r>
            <a:r>
              <a:rPr lang="en-US" dirty="0" smtClean="0"/>
              <a:t>III </a:t>
            </a:r>
            <a:r>
              <a:rPr lang="ru-RU" dirty="0"/>
              <a:t>дек. — </a:t>
            </a:r>
            <a:r>
              <a:rPr lang="ru-RU" dirty="0" err="1" smtClean="0"/>
              <a:t>жовтень</a:t>
            </a:r>
            <a:r>
              <a:rPr lang="ru-RU" dirty="0" smtClean="0"/>
              <a:t> І—</a:t>
            </a:r>
            <a:r>
              <a:rPr lang="en-US" dirty="0"/>
              <a:t>II </a:t>
            </a:r>
            <a:r>
              <a:rPr lang="ru-RU" dirty="0" smtClean="0"/>
              <a:t>дек. </a:t>
            </a:r>
            <a:r>
              <a:rPr lang="ru-RU" dirty="0" err="1" smtClean="0"/>
              <a:t>Післязбиральний</a:t>
            </a:r>
            <a:r>
              <a:rPr lang="ru-RU" dirty="0" smtClean="0"/>
              <a:t> </a:t>
            </a:r>
            <a:r>
              <a:rPr lang="ru-RU" dirty="0" err="1" smtClean="0"/>
              <a:t>період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/>
              <a:t>Виявлення</a:t>
            </a:r>
            <a:r>
              <a:rPr lang="ru-RU" dirty="0"/>
              <a:t> стану </a:t>
            </a:r>
            <a:r>
              <a:rPr lang="ru-RU" dirty="0" err="1" smtClean="0"/>
              <a:t>популяцій</a:t>
            </a:r>
            <a:r>
              <a:rPr lang="ru-RU" dirty="0" smtClean="0"/>
              <a:t> </a:t>
            </a:r>
            <a:r>
              <a:rPr lang="ru-RU" dirty="0" err="1" smtClean="0"/>
              <a:t>бурякових</a:t>
            </a:r>
            <a:r>
              <a:rPr lang="ru-RU" dirty="0" smtClean="0"/>
              <a:t> </a:t>
            </a:r>
            <a:r>
              <a:rPr lang="ru-RU" dirty="0" err="1" smtClean="0"/>
              <a:t>довгоносиків</a:t>
            </a:r>
            <a:r>
              <a:rPr lang="ru-RU" dirty="0" smtClean="0"/>
              <a:t>, </a:t>
            </a:r>
            <a:r>
              <a:rPr lang="ru-RU" dirty="0" err="1" smtClean="0"/>
              <a:t>бурякових</a:t>
            </a:r>
            <a:r>
              <a:rPr lang="ru-RU" dirty="0" smtClean="0"/>
              <a:t> </a:t>
            </a:r>
            <a:r>
              <a:rPr lang="ru-RU" dirty="0"/>
              <a:t>мух </a:t>
            </a:r>
            <a:r>
              <a:rPr lang="ru-RU" dirty="0" smtClean="0"/>
              <a:t>та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/>
              <a:t>грунтових</a:t>
            </a:r>
            <a:r>
              <a:rPr lang="ru-RU" dirty="0"/>
              <a:t> </a:t>
            </a:r>
            <a:r>
              <a:rPr lang="ru-RU" dirty="0" err="1" smtClean="0"/>
              <a:t>шкідників</a:t>
            </a:r>
            <a:r>
              <a:rPr lang="ru-RU" dirty="0" smtClean="0"/>
              <a:t> шляхом </a:t>
            </a:r>
            <a:r>
              <a:rPr lang="ru-RU" dirty="0" err="1" smtClean="0"/>
              <a:t>проведення</a:t>
            </a:r>
            <a:r>
              <a:rPr lang="ru-RU" dirty="0" smtClean="0"/>
              <a:t> </a:t>
            </a:r>
            <a:r>
              <a:rPr lang="ru-RU" dirty="0" err="1" smtClean="0"/>
              <a:t>розкопок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 smtClean="0"/>
              <a:t>бурячищах</a:t>
            </a:r>
            <a:r>
              <a:rPr lang="ru-RU" dirty="0" smtClean="0"/>
              <a:t> та </a:t>
            </a:r>
            <a:r>
              <a:rPr lang="ru-RU" dirty="0" err="1"/>
              <a:t>інших</a:t>
            </a:r>
            <a:r>
              <a:rPr lang="ru-RU" dirty="0"/>
              <a:t> полях </a:t>
            </a:r>
            <a:r>
              <a:rPr lang="ru-RU" dirty="0" err="1" smtClean="0"/>
              <a:t>сівозміни</a:t>
            </a:r>
            <a:r>
              <a:rPr lang="ru-RU" dirty="0" smtClean="0"/>
              <a:t> у </a:t>
            </a:r>
            <a:r>
              <a:rPr lang="ru-RU" dirty="0" err="1"/>
              <a:t>базових</a:t>
            </a:r>
            <a:r>
              <a:rPr lang="ru-RU" dirty="0"/>
              <a:t> та </a:t>
            </a:r>
            <a:r>
              <a:rPr lang="ru-RU" dirty="0" err="1" smtClean="0"/>
              <a:t>стаціонарних</a:t>
            </a:r>
            <a:r>
              <a:rPr lang="ru-RU" dirty="0" smtClean="0"/>
              <a:t> </a:t>
            </a:r>
            <a:r>
              <a:rPr lang="ru-RU" dirty="0" err="1" smtClean="0"/>
              <a:t>господарствах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err="1" smtClean="0"/>
              <a:t>обстеження</a:t>
            </a:r>
            <a:r>
              <a:rPr lang="ru-RU" dirty="0" smtClean="0"/>
              <a:t> </a:t>
            </a:r>
            <a:r>
              <a:rPr lang="ru-RU" dirty="0" err="1" smtClean="0"/>
              <a:t>неорних</a:t>
            </a:r>
            <a:r>
              <a:rPr lang="ru-RU" dirty="0" smtClean="0"/>
              <a:t> земель на </a:t>
            </a:r>
            <a:r>
              <a:rPr lang="ru-RU" dirty="0" err="1"/>
              <a:t>виявлення</a:t>
            </a:r>
            <a:r>
              <a:rPr lang="ru-RU" dirty="0"/>
              <a:t> запасу </a:t>
            </a:r>
            <a:r>
              <a:rPr lang="ru-RU" dirty="0" err="1" smtClean="0"/>
              <a:t>блішок</a:t>
            </a:r>
            <a:r>
              <a:rPr lang="ru-RU" dirty="0" smtClean="0"/>
              <a:t>, щитоносок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err="1" smtClean="0"/>
              <a:t>обстеження</a:t>
            </a:r>
            <a:r>
              <a:rPr lang="ru-RU" dirty="0" smtClean="0"/>
              <a:t> </a:t>
            </a:r>
            <a:r>
              <a:rPr lang="ru-RU" dirty="0" err="1" smtClean="0"/>
              <a:t>кущів</a:t>
            </a:r>
            <a:r>
              <a:rPr lang="ru-RU" dirty="0" smtClean="0"/>
              <a:t> </a:t>
            </a:r>
            <a:r>
              <a:rPr lang="ru-RU" dirty="0" err="1" smtClean="0"/>
              <a:t>калини</a:t>
            </a:r>
            <a:r>
              <a:rPr lang="ru-RU" dirty="0" smtClean="0"/>
              <a:t>, жасмину </a:t>
            </a:r>
            <a:r>
              <a:rPr lang="ru-RU" dirty="0"/>
              <a:t>на </a:t>
            </a:r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 smtClean="0"/>
              <a:t> </a:t>
            </a:r>
            <a:r>
              <a:rPr lang="ru-RU" dirty="0" err="1"/>
              <a:t>листової</a:t>
            </a:r>
            <a:r>
              <a:rPr lang="ru-RU" dirty="0"/>
              <a:t> </a:t>
            </a:r>
            <a:r>
              <a:rPr lang="ru-RU" dirty="0" err="1" smtClean="0"/>
              <a:t>бурякової</a:t>
            </a:r>
            <a:r>
              <a:rPr lang="ru-RU" dirty="0" smtClean="0"/>
              <a:t> </a:t>
            </a:r>
            <a:r>
              <a:rPr lang="ru-RU" dirty="0" err="1" smtClean="0"/>
              <a:t>попелиці</a:t>
            </a:r>
            <a:r>
              <a:rPr lang="ru-RU" dirty="0"/>
              <a:t>;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smtClean="0"/>
              <a:t>на </a:t>
            </a:r>
            <a:r>
              <a:rPr lang="ru-RU" dirty="0" err="1" smtClean="0"/>
              <a:t>бурячищах</a:t>
            </a:r>
            <a:r>
              <a:rPr lang="ru-RU" dirty="0" smtClean="0"/>
              <a:t> </a:t>
            </a:r>
            <a:r>
              <a:rPr lang="ru-RU" dirty="0"/>
              <a:t>запасу </a:t>
            </a:r>
            <a:r>
              <a:rPr lang="ru-RU" dirty="0" err="1" smtClean="0"/>
              <a:t>кореневої</a:t>
            </a:r>
            <a:r>
              <a:rPr lang="ru-RU" dirty="0" smtClean="0"/>
              <a:t> </a:t>
            </a:r>
            <a:r>
              <a:rPr lang="ru-RU" dirty="0" err="1" smtClean="0"/>
              <a:t>бурякової</a:t>
            </a:r>
            <a:r>
              <a:rPr lang="ru-RU" dirty="0" smtClean="0"/>
              <a:t> </a:t>
            </a:r>
            <a:r>
              <a:rPr lang="ru-RU" dirty="0" err="1" smtClean="0"/>
              <a:t>попелиці</a:t>
            </a:r>
            <a:r>
              <a:rPr lang="ru-RU" dirty="0" smtClean="0"/>
              <a:t> і </a:t>
            </a:r>
            <a:r>
              <a:rPr lang="ru-RU" dirty="0" err="1"/>
              <a:t>бурякової</a:t>
            </a:r>
            <a:r>
              <a:rPr lang="ru-RU" dirty="0"/>
              <a:t> </a:t>
            </a:r>
            <a:r>
              <a:rPr lang="ru-RU" dirty="0" err="1"/>
              <a:t>нематоди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87830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Хрестоцвіті</a:t>
            </a:r>
            <a:r>
              <a:rPr lang="ru-RU" dirty="0"/>
              <a:t> </a:t>
            </a:r>
            <a:r>
              <a:rPr lang="ru-RU" dirty="0" err="1" smtClean="0"/>
              <a:t>блішки</a:t>
            </a:r>
            <a:r>
              <a:rPr lang="ru-RU" dirty="0" smtClean="0"/>
              <a:t> 20 </a:t>
            </a:r>
            <a:r>
              <a:rPr lang="ru-RU" dirty="0" err="1"/>
              <a:t>екз</a:t>
            </a:r>
            <a:r>
              <a:rPr lang="ru-RU" dirty="0" smtClean="0"/>
              <a:t>./100 </a:t>
            </a:r>
          </a:p>
          <a:p>
            <a:pPr marL="0" indent="0">
              <a:buNone/>
            </a:pPr>
            <a:r>
              <a:rPr lang="ru-RU" dirty="0" err="1"/>
              <a:t>Капустяний</a:t>
            </a:r>
            <a:r>
              <a:rPr lang="ru-RU" dirty="0"/>
              <a:t> та </a:t>
            </a:r>
            <a:r>
              <a:rPr lang="ru-RU" dirty="0" err="1"/>
              <a:t>ріпний</a:t>
            </a:r>
            <a:r>
              <a:rPr lang="ru-RU" dirty="0"/>
              <a:t> </a:t>
            </a:r>
            <a:r>
              <a:rPr lang="ru-RU" dirty="0" err="1"/>
              <a:t>білани</a:t>
            </a:r>
            <a:r>
              <a:rPr lang="ru-RU" dirty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  <a:r>
              <a:rPr lang="ru-RU" dirty="0"/>
              <a:t>8 </a:t>
            </a:r>
            <a:r>
              <a:rPr lang="ru-RU" dirty="0" err="1"/>
              <a:t>екз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err="1"/>
              <a:t>Капустяна</a:t>
            </a:r>
            <a:r>
              <a:rPr lang="ru-RU" dirty="0"/>
              <a:t> </a:t>
            </a:r>
            <a:r>
              <a:rPr lang="ru-RU" dirty="0" err="1" smtClean="0"/>
              <a:t>міль</a:t>
            </a:r>
            <a:r>
              <a:rPr lang="ru-RU" dirty="0" smtClean="0"/>
              <a:t>  10 </a:t>
            </a:r>
            <a:r>
              <a:rPr lang="ru-RU" dirty="0" err="1"/>
              <a:t>екз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err="1"/>
              <a:t>Капустяна</a:t>
            </a:r>
            <a:r>
              <a:rPr lang="ru-RU" dirty="0"/>
              <a:t> </a:t>
            </a:r>
            <a:r>
              <a:rPr lang="ru-RU" dirty="0" smtClean="0"/>
              <a:t>совка </a:t>
            </a:r>
            <a:r>
              <a:rPr lang="ru-RU" dirty="0"/>
              <a:t>5 </a:t>
            </a:r>
            <a:r>
              <a:rPr lang="ru-RU" dirty="0" err="1"/>
              <a:t>екз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err="1"/>
              <a:t>Ріпаковий</a:t>
            </a:r>
            <a:r>
              <a:rPr lang="ru-RU" dirty="0"/>
              <a:t> </a:t>
            </a:r>
            <a:r>
              <a:rPr lang="ru-RU" dirty="0" smtClean="0"/>
              <a:t>пильщик </a:t>
            </a:r>
            <a:r>
              <a:rPr lang="ru-RU" dirty="0"/>
              <a:t>10 </a:t>
            </a:r>
            <a:r>
              <a:rPr lang="ru-RU" dirty="0" err="1"/>
              <a:t>екз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56966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Фаза розетки</a:t>
            </a:r>
            <a:endParaRPr lang="ru-RU" dirty="0"/>
          </a:p>
        </p:txBody>
      </p:sp>
      <p:pic>
        <p:nvPicPr>
          <p:cNvPr id="2050" name="Picture 2" descr="E:\Vergeles\МОНІТОРИНГ ПОШИРЕННЯ ШКІДНИКІВ  І ХВОРОБ\ЛЗ\презентації\ЛЗ 5 технічні\ріпак розет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056" y="1791882"/>
            <a:ext cx="5455127" cy="313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90495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Капустяний</a:t>
            </a:r>
            <a:r>
              <a:rPr lang="ru-RU" dirty="0"/>
              <a:t> та </a:t>
            </a:r>
            <a:r>
              <a:rPr lang="ru-RU" dirty="0" err="1"/>
              <a:t>ріпний</a:t>
            </a:r>
            <a:r>
              <a:rPr lang="ru-RU" dirty="0"/>
              <a:t> </a:t>
            </a:r>
            <a:r>
              <a:rPr lang="ru-RU" dirty="0" err="1" smtClean="0"/>
              <a:t>білани</a:t>
            </a:r>
            <a:r>
              <a:rPr lang="ru-RU" dirty="0" smtClean="0"/>
              <a:t>  </a:t>
            </a:r>
            <a:r>
              <a:rPr lang="ru-RU" dirty="0"/>
              <a:t>15 </a:t>
            </a:r>
            <a:r>
              <a:rPr lang="ru-RU" dirty="0" err="1"/>
              <a:t>екз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err="1"/>
              <a:t>Капустяна</a:t>
            </a:r>
            <a:r>
              <a:rPr lang="ru-RU" dirty="0"/>
              <a:t> </a:t>
            </a:r>
            <a:r>
              <a:rPr lang="ru-RU" dirty="0" err="1" smtClean="0"/>
              <a:t>міль</a:t>
            </a:r>
            <a:r>
              <a:rPr lang="ru-RU" dirty="0" smtClean="0"/>
              <a:t> 20 </a:t>
            </a:r>
            <a:r>
              <a:rPr lang="ru-RU" dirty="0" err="1" smtClean="0"/>
              <a:t>екз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err="1"/>
              <a:t>Капустяна</a:t>
            </a:r>
            <a:r>
              <a:rPr lang="ru-RU" dirty="0"/>
              <a:t> совка </a:t>
            </a:r>
            <a:r>
              <a:rPr lang="ru-RU" dirty="0" smtClean="0"/>
              <a:t>10 </a:t>
            </a:r>
            <a:r>
              <a:rPr lang="ru-RU" dirty="0" err="1"/>
              <a:t>екз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Ріпаковий</a:t>
            </a:r>
            <a:r>
              <a:rPr lang="ru-RU" dirty="0"/>
              <a:t> пильщик </a:t>
            </a:r>
            <a:r>
              <a:rPr lang="ru-RU" dirty="0" smtClean="0"/>
              <a:t>20 </a:t>
            </a:r>
            <a:r>
              <a:rPr lang="ru-RU" dirty="0" err="1"/>
              <a:t>екз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9708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Бутонізація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64096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Ріпаковий</a:t>
            </a:r>
            <a:r>
              <a:rPr lang="ru-RU" dirty="0"/>
              <a:t> </a:t>
            </a:r>
            <a:r>
              <a:rPr lang="ru-RU" dirty="0" err="1" smtClean="0"/>
              <a:t>квіткоїд</a:t>
            </a:r>
            <a:r>
              <a:rPr lang="ru-RU" dirty="0" smtClean="0"/>
              <a:t> </a:t>
            </a:r>
            <a:r>
              <a:rPr lang="ru-RU" dirty="0"/>
              <a:t>300 </a:t>
            </a:r>
            <a:r>
              <a:rPr lang="ru-RU" dirty="0" err="1"/>
              <a:t>екз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sz="3000" dirty="0" err="1" smtClean="0"/>
              <a:t>Стеблово-капустяний</a:t>
            </a:r>
            <a:r>
              <a:rPr lang="ru-RU" sz="3000" dirty="0" smtClean="0"/>
              <a:t> </a:t>
            </a:r>
            <a:r>
              <a:rPr lang="ru-RU" sz="3000" dirty="0" err="1" smtClean="0"/>
              <a:t>прихованохоботник</a:t>
            </a:r>
            <a:r>
              <a:rPr lang="ru-RU" sz="3000" dirty="0" smtClean="0"/>
              <a:t> </a:t>
            </a:r>
            <a:r>
              <a:rPr lang="ru-RU" sz="3000" dirty="0"/>
              <a:t>100 </a:t>
            </a:r>
            <a:r>
              <a:rPr lang="ru-RU" sz="3000" dirty="0" err="1"/>
              <a:t>екз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err="1" smtClean="0"/>
              <a:t>Попелиця</a:t>
            </a:r>
            <a:r>
              <a:rPr lang="ru-RU" dirty="0" smtClean="0"/>
              <a:t> </a:t>
            </a:r>
            <a:r>
              <a:rPr lang="ru-RU" dirty="0"/>
              <a:t>10 </a:t>
            </a:r>
            <a:r>
              <a:rPr lang="ru-RU" dirty="0" err="1"/>
              <a:t>екз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087790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Кінець</a:t>
            </a:r>
            <a:r>
              <a:rPr lang="ru-RU" dirty="0"/>
              <a:t> </a:t>
            </a:r>
            <a:r>
              <a:rPr lang="ru-RU" dirty="0" err="1"/>
              <a:t>цвітіння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Попелиця</a:t>
            </a:r>
            <a:r>
              <a:rPr lang="ru-RU" dirty="0" smtClean="0"/>
              <a:t> </a:t>
            </a:r>
            <a:r>
              <a:rPr lang="ru-RU" dirty="0"/>
              <a:t>10%-е </a:t>
            </a:r>
            <a:r>
              <a:rPr lang="ru-RU" dirty="0" err="1" smtClean="0"/>
              <a:t>пошкодження</a:t>
            </a:r>
            <a:endParaRPr lang="ru-RU" dirty="0" smtClean="0"/>
          </a:p>
          <a:p>
            <a:pPr marL="0" indent="0">
              <a:buNone/>
            </a:pPr>
            <a:r>
              <a:rPr lang="ru-RU" dirty="0" err="1"/>
              <a:t>Хрестоцвіті</a:t>
            </a:r>
            <a:r>
              <a:rPr lang="ru-RU" dirty="0"/>
              <a:t> </a:t>
            </a:r>
            <a:r>
              <a:rPr lang="ru-RU" dirty="0" err="1" smtClean="0"/>
              <a:t>клопи</a:t>
            </a:r>
            <a:r>
              <a:rPr lang="ru-RU" dirty="0" smtClean="0"/>
              <a:t> </a:t>
            </a:r>
            <a:r>
              <a:rPr lang="ru-RU" dirty="0"/>
              <a:t>60 </a:t>
            </a:r>
            <a:r>
              <a:rPr lang="ru-RU" dirty="0" err="1"/>
              <a:t>екз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945713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Vergeles\МОНІТОРИНГ ПОШИРЕННЯ ШКІДНИКІВ  І ХВОРОБ\ЛЗ\презентації\ЛЗ 5 технічні\динамік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7416824" cy="5557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9837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229600" cy="6336704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/>
              <a:t>Пошарові</a:t>
            </a:r>
            <a:r>
              <a:rPr lang="ru-RU" dirty="0"/>
              <a:t> </a:t>
            </a:r>
            <a:r>
              <a:rPr lang="ru-RU" dirty="0" err="1" smtClean="0"/>
              <a:t>розкопки</a:t>
            </a:r>
            <a:r>
              <a:rPr lang="ru-RU" dirty="0" smtClean="0"/>
              <a:t>. </a:t>
            </a:r>
            <a:r>
              <a:rPr lang="ru-RU" dirty="0" err="1" smtClean="0"/>
              <a:t>Розмір</a:t>
            </a:r>
            <a:r>
              <a:rPr lang="ru-RU" dirty="0" smtClean="0"/>
              <a:t> </a:t>
            </a:r>
            <a:r>
              <a:rPr lang="ru-RU" dirty="0" err="1"/>
              <a:t>проби</a:t>
            </a:r>
            <a:r>
              <a:rPr lang="ru-RU" dirty="0"/>
              <a:t> 50</a:t>
            </a:r>
            <a:r>
              <a:rPr lang="en-US" dirty="0" smtClean="0"/>
              <a:t>x50x45</a:t>
            </a:r>
            <a:r>
              <a:rPr lang="uk-UA" dirty="0" smtClean="0"/>
              <a:t> </a:t>
            </a:r>
            <a:r>
              <a:rPr lang="ru-RU" dirty="0" smtClean="0"/>
              <a:t>см</a:t>
            </a:r>
            <a:r>
              <a:rPr lang="ru-RU" dirty="0"/>
              <a:t>. На </a:t>
            </a:r>
            <a:r>
              <a:rPr lang="ru-RU" dirty="0" err="1"/>
              <a:t>полі</a:t>
            </a:r>
            <a:r>
              <a:rPr lang="ru-RU" dirty="0"/>
              <a:t> </a:t>
            </a:r>
            <a:r>
              <a:rPr lang="ru-RU" dirty="0" err="1"/>
              <a:t>площею</a:t>
            </a:r>
            <a:r>
              <a:rPr lang="ru-RU" dirty="0"/>
              <a:t> </a:t>
            </a:r>
            <a:r>
              <a:rPr lang="ru-RU" dirty="0" smtClean="0"/>
              <a:t>до 100 </a:t>
            </a:r>
            <a:r>
              <a:rPr lang="ru-RU" dirty="0"/>
              <a:t>га </a:t>
            </a:r>
            <a:r>
              <a:rPr lang="ru-RU" dirty="0" err="1"/>
              <a:t>беруть</a:t>
            </a:r>
            <a:r>
              <a:rPr lang="ru-RU" dirty="0"/>
              <a:t> 12 </a:t>
            </a:r>
            <a:r>
              <a:rPr lang="ru-RU" dirty="0" smtClean="0"/>
              <a:t>проб,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/>
              <a:t>площа</a:t>
            </a:r>
            <a:r>
              <a:rPr lang="ru-RU" dirty="0"/>
              <a:t> поля </a:t>
            </a:r>
            <a:r>
              <a:rPr lang="ru-RU" dirty="0" err="1" smtClean="0"/>
              <a:t>більша</a:t>
            </a:r>
            <a:r>
              <a:rPr lang="ru-RU" dirty="0" smtClean="0"/>
              <a:t> 100 </a:t>
            </a:r>
            <a:r>
              <a:rPr lang="ru-RU" dirty="0"/>
              <a:t>га, </a:t>
            </a:r>
            <a:r>
              <a:rPr lang="ru-RU" dirty="0" err="1" smtClean="0"/>
              <a:t>додатково</a:t>
            </a:r>
            <a:r>
              <a:rPr lang="ru-RU" dirty="0" smtClean="0"/>
              <a:t> </a:t>
            </a:r>
            <a:r>
              <a:rPr lang="ru-RU" dirty="0" err="1" smtClean="0"/>
              <a:t>беруть</a:t>
            </a:r>
            <a:r>
              <a:rPr lang="ru-RU" dirty="0" smtClean="0"/>
              <a:t> </a:t>
            </a:r>
            <a:r>
              <a:rPr lang="ru-RU" dirty="0"/>
              <a:t>4 </a:t>
            </a:r>
            <a:r>
              <a:rPr lang="ru-RU" dirty="0" err="1"/>
              <a:t>проби</a:t>
            </a:r>
            <a:r>
              <a:rPr lang="ru-RU" dirty="0"/>
              <a:t>. </a:t>
            </a:r>
            <a:r>
              <a:rPr lang="ru-RU" dirty="0" err="1" smtClean="0"/>
              <a:t>Обстеження</a:t>
            </a:r>
            <a:r>
              <a:rPr lang="ru-RU" dirty="0" smtClean="0"/>
              <a:t> </a:t>
            </a:r>
            <a:r>
              <a:rPr lang="ru-RU" dirty="0" err="1" smtClean="0"/>
              <a:t>рослинної</a:t>
            </a:r>
            <a:r>
              <a:rPr lang="ru-RU" dirty="0" smtClean="0"/>
              <a:t> </a:t>
            </a:r>
            <a:r>
              <a:rPr lang="ru-RU" dirty="0" err="1" smtClean="0"/>
              <a:t>підстилки</a:t>
            </a:r>
            <a:r>
              <a:rPr lang="ru-RU" dirty="0" smtClean="0"/>
              <a:t> на </a:t>
            </a:r>
            <a:r>
              <a:rPr lang="ru-RU" dirty="0" err="1" smtClean="0"/>
              <a:t>неорних</a:t>
            </a:r>
            <a:r>
              <a:rPr lang="ru-RU" dirty="0" smtClean="0"/>
              <a:t> </a:t>
            </a:r>
            <a:r>
              <a:rPr lang="ru-RU" dirty="0" err="1" smtClean="0"/>
              <a:t>трав’янистих</a:t>
            </a:r>
            <a:r>
              <a:rPr lang="ru-RU" dirty="0" smtClean="0"/>
              <a:t> </a:t>
            </a:r>
            <a:r>
              <a:rPr lang="ru-RU" dirty="0" err="1" smtClean="0"/>
              <a:t>ділянках</a:t>
            </a:r>
            <a:r>
              <a:rPr lang="ru-RU" dirty="0" smtClean="0"/>
              <a:t> — </a:t>
            </a:r>
            <a:r>
              <a:rPr lang="ru-RU" dirty="0"/>
              <a:t>8 проб </a:t>
            </a:r>
            <a:r>
              <a:rPr lang="ru-RU" dirty="0" err="1" smtClean="0"/>
              <a:t>розміром</a:t>
            </a:r>
            <a:r>
              <a:rPr lang="ru-RU" dirty="0" smtClean="0"/>
              <a:t> </a:t>
            </a:r>
            <a:r>
              <a:rPr lang="en-US" dirty="0" smtClean="0"/>
              <a:t>25x25 </a:t>
            </a:r>
            <a:r>
              <a:rPr lang="ru-RU" dirty="0"/>
              <a:t>см; </a:t>
            </a:r>
            <a:r>
              <a:rPr lang="ru-RU" dirty="0" err="1" smtClean="0"/>
              <a:t>обстеження</a:t>
            </a:r>
            <a:r>
              <a:rPr lang="ru-RU" dirty="0" smtClean="0"/>
              <a:t> </a:t>
            </a:r>
            <a:r>
              <a:rPr lang="ru-RU" dirty="0" err="1" smtClean="0"/>
              <a:t>бурячищ</a:t>
            </a:r>
            <a:r>
              <a:rPr lang="ru-RU" dirty="0"/>
              <a:t>, </a:t>
            </a:r>
            <a:r>
              <a:rPr lang="ru-RU" dirty="0" err="1" smtClean="0"/>
              <a:t>багаторічних</a:t>
            </a:r>
            <a:r>
              <a:rPr lang="ru-RU" dirty="0" smtClean="0"/>
              <a:t> трав</a:t>
            </a:r>
            <a:r>
              <a:rPr lang="ru-RU" dirty="0"/>
              <a:t>, </a:t>
            </a:r>
            <a:r>
              <a:rPr lang="ru-RU" dirty="0" err="1"/>
              <a:t>лісосмуг</a:t>
            </a:r>
            <a:r>
              <a:rPr lang="ru-RU" dirty="0"/>
              <a:t> — </a:t>
            </a:r>
            <a:r>
              <a:rPr lang="ru-RU" dirty="0" err="1" smtClean="0"/>
              <a:t>розмір</a:t>
            </a:r>
            <a:r>
              <a:rPr lang="ru-RU" dirty="0" smtClean="0"/>
              <a:t> проб </a:t>
            </a:r>
            <a:r>
              <a:rPr lang="ru-RU" dirty="0"/>
              <a:t>25</a:t>
            </a:r>
            <a:r>
              <a:rPr lang="en-US" dirty="0"/>
              <a:t>x25x8 </a:t>
            </a:r>
            <a:r>
              <a:rPr lang="ru-RU" dirty="0"/>
              <a:t>см.</a:t>
            </a:r>
          </a:p>
          <a:p>
            <a:r>
              <a:rPr lang="ru-RU" dirty="0" err="1"/>
              <a:t>Підстилку</a:t>
            </a:r>
            <a:r>
              <a:rPr lang="ru-RU" dirty="0"/>
              <a:t> </a:t>
            </a:r>
            <a:r>
              <a:rPr lang="ru-RU" dirty="0" err="1" smtClean="0"/>
              <a:t>перебирають</a:t>
            </a:r>
            <a:r>
              <a:rPr lang="ru-RU" dirty="0" smtClean="0"/>
              <a:t>, </a:t>
            </a:r>
            <a:r>
              <a:rPr lang="ru-RU" dirty="0" err="1" smtClean="0"/>
              <a:t>проби</a:t>
            </a:r>
            <a:r>
              <a:rPr lang="ru-RU" dirty="0" smtClean="0"/>
              <a:t> </a:t>
            </a:r>
            <a:r>
              <a:rPr lang="ru-RU" dirty="0"/>
              <a:t>грунту </a:t>
            </a:r>
            <a:r>
              <a:rPr lang="ru-RU" dirty="0" err="1" smtClean="0"/>
              <a:t>промивають</a:t>
            </a:r>
            <a:r>
              <a:rPr lang="ru-RU" dirty="0" smtClean="0"/>
              <a:t> і </a:t>
            </a:r>
            <a:r>
              <a:rPr lang="ru-RU" dirty="0" err="1" smtClean="0"/>
              <a:t>підраховують</a:t>
            </a:r>
            <a:r>
              <a:rPr lang="ru-RU" dirty="0" smtClean="0"/>
              <a:t> </a:t>
            </a:r>
            <a:r>
              <a:rPr lang="ru-RU" dirty="0" err="1" smtClean="0"/>
              <a:t>блішок</a:t>
            </a:r>
            <a:r>
              <a:rPr lang="ru-RU" dirty="0"/>
              <a:t>. На кущах </a:t>
            </a:r>
            <a:r>
              <a:rPr lang="ru-RU" dirty="0" err="1" smtClean="0"/>
              <a:t>оглядають</a:t>
            </a:r>
            <a:r>
              <a:rPr lang="ru-RU" dirty="0" smtClean="0"/>
              <a:t> по </a:t>
            </a:r>
            <a:r>
              <a:rPr lang="ru-RU" dirty="0"/>
              <a:t>3—4 </a:t>
            </a:r>
            <a:r>
              <a:rPr lang="ru-RU" dirty="0" err="1" smtClean="0"/>
              <a:t>гілки</a:t>
            </a:r>
            <a:r>
              <a:rPr lang="ru-RU" dirty="0" smtClean="0"/>
              <a:t> </a:t>
            </a:r>
            <a:r>
              <a:rPr lang="ru-RU" dirty="0" err="1" smtClean="0"/>
              <a:t>загальною</a:t>
            </a:r>
            <a:r>
              <a:rPr lang="ru-RU" dirty="0" smtClean="0"/>
              <a:t> </a:t>
            </a:r>
            <a:r>
              <a:rPr lang="ru-RU" dirty="0" err="1" smtClean="0"/>
              <a:t>довжиною</a:t>
            </a:r>
            <a:r>
              <a:rPr lang="ru-RU" dirty="0" smtClean="0"/>
              <a:t> 2 </a:t>
            </a:r>
            <a:r>
              <a:rPr lang="ru-RU" dirty="0"/>
              <a:t>м і </a:t>
            </a:r>
            <a:r>
              <a:rPr lang="ru-RU" dirty="0" err="1" smtClean="0"/>
              <a:t>підраховують</a:t>
            </a:r>
            <a:r>
              <a:rPr lang="ru-RU" dirty="0" smtClean="0"/>
              <a:t> </a:t>
            </a:r>
            <a:r>
              <a:rPr lang="ru-RU" dirty="0" err="1" smtClean="0"/>
              <a:t>яйця</a:t>
            </a:r>
            <a:r>
              <a:rPr lang="ru-RU" dirty="0" smtClean="0"/>
              <a:t> </a:t>
            </a:r>
            <a:r>
              <a:rPr lang="ru-RU" dirty="0" err="1"/>
              <a:t>листкової</a:t>
            </a:r>
            <a:r>
              <a:rPr lang="ru-RU" dirty="0"/>
              <a:t> </a:t>
            </a:r>
            <a:r>
              <a:rPr lang="ru-RU" dirty="0" err="1"/>
              <a:t>попелиці</a:t>
            </a:r>
            <a:r>
              <a:rPr lang="ru-RU" dirty="0"/>
              <a:t>.</a:t>
            </a:r>
          </a:p>
          <a:p>
            <a:r>
              <a:rPr lang="ru-RU" dirty="0"/>
              <a:t>Нематоду </a:t>
            </a:r>
            <a:r>
              <a:rPr lang="ru-RU" dirty="0" err="1" smtClean="0"/>
              <a:t>виявляють</a:t>
            </a:r>
            <a:r>
              <a:rPr lang="ru-RU" dirty="0" smtClean="0"/>
              <a:t> за </a:t>
            </a:r>
            <a:r>
              <a:rPr lang="ru-RU" dirty="0" err="1" smtClean="0"/>
              <a:t>спеціальною</a:t>
            </a:r>
            <a:r>
              <a:rPr lang="ru-RU" dirty="0" smtClean="0"/>
              <a:t> методикою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8437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/>
              <a:t>Видовий</a:t>
            </a:r>
            <a:r>
              <a:rPr lang="ru-RU" dirty="0"/>
              <a:t> склад </a:t>
            </a:r>
            <a:r>
              <a:rPr lang="ru-RU" dirty="0" err="1" smtClean="0"/>
              <a:t>довгоносиків</a:t>
            </a:r>
            <a:r>
              <a:rPr lang="ru-RU" dirty="0" smtClean="0"/>
              <a:t>, </a:t>
            </a:r>
            <a:r>
              <a:rPr lang="ru-RU" dirty="0" err="1" smtClean="0"/>
              <a:t>співвідношення</a:t>
            </a:r>
            <a:r>
              <a:rPr lang="ru-RU" dirty="0" smtClean="0"/>
              <a:t> фаз </a:t>
            </a:r>
            <a:r>
              <a:rPr lang="ru-RU" dirty="0"/>
              <a:t>(%), </a:t>
            </a:r>
            <a:endParaRPr lang="ru-RU" dirty="0" smtClean="0"/>
          </a:p>
          <a:p>
            <a:r>
              <a:rPr lang="ru-RU" dirty="0" err="1" smtClean="0"/>
              <a:t>середня</a:t>
            </a:r>
            <a:r>
              <a:rPr lang="ru-RU" dirty="0" smtClean="0"/>
              <a:t> </a:t>
            </a:r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/>
              <a:t>на 1 м2, </a:t>
            </a:r>
            <a:endParaRPr lang="ru-RU" dirty="0" smtClean="0"/>
          </a:p>
          <a:p>
            <a:r>
              <a:rPr lang="ru-RU" dirty="0" err="1" smtClean="0"/>
              <a:t>глибина</a:t>
            </a:r>
            <a:r>
              <a:rPr lang="ru-RU" dirty="0" smtClean="0"/>
              <a:t> </a:t>
            </a:r>
            <a:r>
              <a:rPr lang="ru-RU" dirty="0" err="1" smtClean="0"/>
              <a:t>залягання</a:t>
            </a:r>
            <a:r>
              <a:rPr lang="ru-RU" dirty="0" smtClean="0"/>
              <a:t> </a:t>
            </a:r>
            <a:r>
              <a:rPr lang="ru-RU" dirty="0"/>
              <a:t>(см</a:t>
            </a:r>
            <a:r>
              <a:rPr lang="ru-RU" dirty="0" smtClean="0"/>
              <a:t>), </a:t>
            </a:r>
          </a:p>
          <a:p>
            <a:r>
              <a:rPr lang="ru-RU" dirty="0" smtClean="0"/>
              <a:t>заселена </a:t>
            </a:r>
            <a:r>
              <a:rPr lang="ru-RU" dirty="0" err="1"/>
              <a:t>площа</a:t>
            </a:r>
            <a:r>
              <a:rPr lang="ru-RU" dirty="0"/>
              <a:t> (%), К3,</a:t>
            </a:r>
          </a:p>
          <a:p>
            <a:r>
              <a:rPr lang="ru-RU" dirty="0" err="1"/>
              <a:t>пупаріїв</a:t>
            </a:r>
            <a:r>
              <a:rPr lang="ru-RU" dirty="0"/>
              <a:t> </a:t>
            </a:r>
            <a:r>
              <a:rPr lang="ru-RU" dirty="0" err="1" smtClean="0"/>
              <a:t>бурякових</a:t>
            </a:r>
            <a:r>
              <a:rPr lang="ru-RU" dirty="0" smtClean="0"/>
              <a:t> мух</a:t>
            </a:r>
            <a:r>
              <a:rPr lang="ru-RU" dirty="0"/>
              <a:t>, </a:t>
            </a:r>
            <a:r>
              <a:rPr lang="ru-RU" dirty="0" err="1"/>
              <a:t>бурякових</a:t>
            </a:r>
            <a:r>
              <a:rPr lang="ru-RU" dirty="0"/>
              <a:t> </a:t>
            </a:r>
            <a:r>
              <a:rPr lang="ru-RU" dirty="0" err="1" smtClean="0"/>
              <a:t>блішок</a:t>
            </a:r>
            <a:r>
              <a:rPr lang="ru-RU" dirty="0" smtClean="0"/>
              <a:t> (</a:t>
            </a:r>
            <a:r>
              <a:rPr lang="ru-RU" dirty="0" err="1" smtClean="0"/>
              <a:t>екз</a:t>
            </a:r>
            <a:r>
              <a:rPr lang="ru-RU" dirty="0"/>
              <a:t>./м ), </a:t>
            </a:r>
            <a:endParaRPr lang="ru-RU" dirty="0" smtClean="0"/>
          </a:p>
          <a:p>
            <a:r>
              <a:rPr lang="ru-RU" dirty="0" err="1" smtClean="0"/>
              <a:t>яєць</a:t>
            </a:r>
            <a:r>
              <a:rPr lang="ru-RU" dirty="0" smtClean="0"/>
              <a:t> </a:t>
            </a:r>
            <a:r>
              <a:rPr lang="ru-RU" dirty="0" err="1" smtClean="0"/>
              <a:t>попелиці</a:t>
            </a:r>
            <a:r>
              <a:rPr lang="ru-RU" dirty="0" smtClean="0"/>
              <a:t> (</a:t>
            </a:r>
            <a:r>
              <a:rPr lang="ru-RU" dirty="0" err="1" smtClean="0"/>
              <a:t>екз</a:t>
            </a:r>
            <a:r>
              <a:rPr lang="ru-RU" dirty="0"/>
              <a:t>./</a:t>
            </a:r>
            <a:r>
              <a:rPr lang="ru-RU" dirty="0" err="1"/>
              <a:t>пагін</a:t>
            </a:r>
            <a:r>
              <a:rPr lang="ru-RU" dirty="0"/>
              <a:t>). </a:t>
            </a:r>
            <a:endParaRPr lang="ru-RU" dirty="0" smtClean="0"/>
          </a:p>
          <a:p>
            <a:r>
              <a:rPr lang="ru-RU" dirty="0" err="1" smtClean="0"/>
              <a:t>Ступінь</a:t>
            </a:r>
            <a:r>
              <a:rPr lang="ru-RU" dirty="0" smtClean="0"/>
              <a:t> і причини </a:t>
            </a:r>
            <a:r>
              <a:rPr lang="ru-RU" dirty="0" err="1"/>
              <a:t>загибелі</a:t>
            </a:r>
            <a:r>
              <a:rPr lang="ru-RU" dirty="0"/>
              <a:t> </a:t>
            </a:r>
            <a:r>
              <a:rPr lang="ru-RU" dirty="0" err="1" smtClean="0"/>
              <a:t>шкідників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біотичних</a:t>
            </a:r>
            <a:r>
              <a:rPr lang="ru-RU" dirty="0" smtClean="0"/>
              <a:t> </a:t>
            </a:r>
            <a:r>
              <a:rPr lang="ru-RU" dirty="0" err="1" smtClean="0"/>
              <a:t>факторів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Кількість</a:t>
            </a:r>
            <a:r>
              <a:rPr lang="ru-RU" dirty="0" smtClean="0"/>
              <a:t> цист </a:t>
            </a:r>
            <a:r>
              <a:rPr lang="ru-RU" dirty="0" err="1"/>
              <a:t>бурякової</a:t>
            </a:r>
            <a:r>
              <a:rPr lang="ru-RU" dirty="0"/>
              <a:t> </a:t>
            </a:r>
            <a:r>
              <a:rPr lang="ru-RU" dirty="0" err="1" smtClean="0"/>
              <a:t>нематоди</a:t>
            </a:r>
            <a:r>
              <a:rPr lang="ru-RU" dirty="0" smtClean="0"/>
              <a:t> на </a:t>
            </a:r>
            <a:r>
              <a:rPr lang="ru-RU" dirty="0"/>
              <a:t>100 см3 грунту</a:t>
            </a:r>
          </a:p>
        </p:txBody>
      </p:sp>
    </p:spTree>
    <p:extLst>
      <p:ext uri="{BB962C8B-B14F-4D97-AF65-F5344CB8AC3E}">
        <p14:creationId xmlns:p14="http://schemas.microsoft.com/office/powerpoint/2010/main" val="1152513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Чим </a:t>
            </a:r>
            <a:r>
              <a:rPr lang="ru-RU" dirty="0" err="1">
                <a:solidFill>
                  <a:srgbClr val="FF0000"/>
                </a:solidFill>
              </a:rPr>
              <a:t>більше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жуків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з твердим </a:t>
            </a:r>
            <a:r>
              <a:rPr lang="ru-RU" dirty="0" err="1" smtClean="0">
                <a:solidFill>
                  <a:srgbClr val="FF0000"/>
                </a:solidFill>
              </a:rPr>
              <a:t>покривом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тіла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тим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більш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стійка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популяція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довгоносиків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Ступінь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загрози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бурякового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довгоносика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оцінюють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за </a:t>
            </a:r>
            <a:r>
              <a:rPr lang="ru-RU" dirty="0" err="1" smtClean="0">
                <a:solidFill>
                  <a:srgbClr val="FF0000"/>
                </a:solidFill>
              </a:rPr>
              <a:t>значенням</a:t>
            </a:r>
            <a:r>
              <a:rPr lang="ru-RU" dirty="0" smtClean="0">
                <a:solidFill>
                  <a:srgbClr val="FF0000"/>
                </a:solidFill>
              </a:rPr>
              <a:t> К3:</a:t>
            </a:r>
          </a:p>
          <a:p>
            <a:r>
              <a:rPr lang="ru-RU" dirty="0" smtClean="0"/>
              <a:t> </a:t>
            </a:r>
            <a:r>
              <a:rPr lang="ru-RU" dirty="0" err="1"/>
              <a:t>незначна</a:t>
            </a:r>
            <a:r>
              <a:rPr lang="ru-RU" dirty="0"/>
              <a:t> </a:t>
            </a:r>
            <a:r>
              <a:rPr lang="ru-RU" dirty="0" smtClean="0"/>
              <a:t>—0,1; </a:t>
            </a:r>
          </a:p>
          <a:p>
            <a:r>
              <a:rPr lang="ru-RU" dirty="0" err="1" smtClean="0"/>
              <a:t>значна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dirty="0" smtClean="0"/>
              <a:t>0,2—0,5;</a:t>
            </a:r>
          </a:p>
          <a:p>
            <a:r>
              <a:rPr lang="ru-RU" dirty="0" smtClean="0"/>
              <a:t> </a:t>
            </a:r>
            <a:r>
              <a:rPr lang="ru-RU" dirty="0"/>
              <a:t>велика — </a:t>
            </a:r>
            <a:r>
              <a:rPr lang="ru-RU" dirty="0" smtClean="0"/>
              <a:t>0,6—2,0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err="1" smtClean="0"/>
              <a:t>дуже</a:t>
            </a:r>
            <a:r>
              <a:rPr lang="ru-RU" dirty="0" smtClean="0"/>
              <a:t> </a:t>
            </a:r>
            <a:r>
              <a:rPr lang="ru-RU" dirty="0"/>
              <a:t>велика </a:t>
            </a:r>
            <a:r>
              <a:rPr lang="ru-RU" dirty="0" smtClean="0"/>
              <a:t>— &gt;</a:t>
            </a:r>
            <a:r>
              <a:rPr lang="ru-RU" dirty="0"/>
              <a:t>2.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Загроза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блішок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  <a:p>
            <a:r>
              <a:rPr lang="ru-RU" dirty="0" err="1"/>
              <a:t>незначна</a:t>
            </a:r>
            <a:r>
              <a:rPr lang="ru-RU" dirty="0"/>
              <a:t> — </a:t>
            </a:r>
            <a:r>
              <a:rPr lang="ru-RU" dirty="0" smtClean="0"/>
              <a:t>при </a:t>
            </a:r>
            <a:r>
              <a:rPr lang="ru-RU" dirty="0" err="1" smtClean="0"/>
              <a:t>щільності</a:t>
            </a:r>
            <a:r>
              <a:rPr lang="ru-RU" dirty="0" smtClean="0"/>
              <a:t> </a:t>
            </a:r>
            <a:r>
              <a:rPr lang="ru-RU" dirty="0"/>
              <a:t>до </a:t>
            </a:r>
            <a:r>
              <a:rPr lang="ru-RU" dirty="0" smtClean="0"/>
              <a:t>10 </a:t>
            </a:r>
            <a:r>
              <a:rPr lang="ru-RU" dirty="0" err="1" smtClean="0"/>
              <a:t>екз</a:t>
            </a:r>
            <a:r>
              <a:rPr lang="ru-RU" dirty="0"/>
              <a:t>./м2, </a:t>
            </a:r>
            <a:endParaRPr lang="ru-RU" dirty="0" smtClean="0"/>
          </a:p>
          <a:p>
            <a:r>
              <a:rPr lang="ru-RU" dirty="0" err="1" smtClean="0"/>
              <a:t>суттєва</a:t>
            </a:r>
            <a:r>
              <a:rPr lang="ru-RU" dirty="0" smtClean="0"/>
              <a:t> —10—25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велика —&gt;</a:t>
            </a:r>
            <a:r>
              <a:rPr lang="ru-RU" dirty="0"/>
              <a:t>25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err="1">
                <a:solidFill>
                  <a:srgbClr val="FF0000"/>
                </a:solidFill>
              </a:rPr>
              <a:t>Загроза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бурякової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мінуючої</a:t>
            </a:r>
            <a:r>
              <a:rPr lang="ru-RU" dirty="0" smtClean="0">
                <a:solidFill>
                  <a:srgbClr val="FF0000"/>
                </a:solidFill>
              </a:rPr>
              <a:t> мухи</a:t>
            </a:r>
            <a:r>
              <a:rPr lang="ru-RU" dirty="0">
                <a:solidFill>
                  <a:srgbClr val="FF0000"/>
                </a:solidFill>
              </a:rPr>
              <a:t>: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err="1" smtClean="0"/>
              <a:t>незначна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dirty="0" smtClean="0"/>
              <a:t>до 4-х </a:t>
            </a:r>
            <a:r>
              <a:rPr lang="ru-RU" dirty="0" err="1"/>
              <a:t>пупаріїв</a:t>
            </a:r>
            <a:r>
              <a:rPr lang="ru-RU" dirty="0"/>
              <a:t> на 1 м2,</a:t>
            </a:r>
          </a:p>
          <a:p>
            <a:r>
              <a:rPr lang="ru-RU" dirty="0" err="1"/>
              <a:t>значна</a:t>
            </a:r>
            <a:r>
              <a:rPr lang="ru-RU" dirty="0"/>
              <a:t> — 4—10,</a:t>
            </a:r>
          </a:p>
          <a:p>
            <a:r>
              <a:rPr lang="ru-RU" dirty="0"/>
              <a:t>велика — &gt;10</a:t>
            </a:r>
          </a:p>
        </p:txBody>
      </p:sp>
    </p:spTree>
    <p:extLst>
      <p:ext uri="{BB962C8B-B14F-4D97-AF65-F5344CB8AC3E}">
        <p14:creationId xmlns:p14="http://schemas.microsoft.com/office/powerpoint/2010/main" val="1807844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Березень</a:t>
            </a:r>
            <a:r>
              <a:rPr lang="ru-RU" dirty="0" smtClean="0"/>
              <a:t> </a:t>
            </a:r>
            <a:r>
              <a:rPr lang="en-US" dirty="0" smtClean="0"/>
              <a:t>III </a:t>
            </a:r>
            <a:r>
              <a:rPr lang="ru-RU" dirty="0"/>
              <a:t>дек. </a:t>
            </a:r>
            <a:r>
              <a:rPr lang="ru-RU" dirty="0" smtClean="0"/>
              <a:t>— </a:t>
            </a:r>
            <a:r>
              <a:rPr lang="ru-RU" dirty="0" err="1" smtClean="0"/>
              <a:t>квітень</a:t>
            </a:r>
            <a:r>
              <a:rPr lang="ru-RU" dirty="0" smtClean="0"/>
              <a:t> І— </a:t>
            </a:r>
            <a:r>
              <a:rPr lang="en-US" dirty="0" smtClean="0"/>
              <a:t>II </a:t>
            </a:r>
            <a:r>
              <a:rPr lang="ru-RU" dirty="0"/>
              <a:t>дек. (до </a:t>
            </a:r>
            <a:r>
              <a:rPr lang="ru-RU" dirty="0" err="1" smtClean="0"/>
              <a:t>посіву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стану </a:t>
            </a:r>
            <a:r>
              <a:rPr lang="ru-RU" b="1" dirty="0" err="1" smtClean="0"/>
              <a:t>популяцій</a:t>
            </a:r>
            <a:r>
              <a:rPr lang="ru-RU" b="1" dirty="0" smtClean="0"/>
              <a:t>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 </a:t>
            </a:r>
            <a:r>
              <a:rPr lang="ru-RU" b="1" dirty="0" err="1" smtClean="0"/>
              <a:t>після</a:t>
            </a:r>
            <a:r>
              <a:rPr lang="ru-RU" b="1" dirty="0" smtClean="0"/>
              <a:t> </a:t>
            </a:r>
            <a:r>
              <a:rPr lang="ru-RU" b="1" dirty="0" err="1" smtClean="0"/>
              <a:t>зимівлі</a:t>
            </a:r>
            <a:r>
              <a:rPr lang="ru-RU" b="1" dirty="0" smtClean="0"/>
              <a:t> </a:t>
            </a:r>
            <a:r>
              <a:rPr lang="ru-RU" b="1" dirty="0"/>
              <a:t>та </a:t>
            </a:r>
            <a:r>
              <a:rPr lang="ru-RU" b="1" dirty="0" err="1" smtClean="0"/>
              <a:t>встановлення</a:t>
            </a:r>
            <a:r>
              <a:rPr lang="ru-RU" b="1" dirty="0" smtClean="0"/>
              <a:t> </a:t>
            </a:r>
            <a:r>
              <a:rPr lang="ru-RU" b="1" dirty="0" err="1" smtClean="0"/>
              <a:t>динаміки</a:t>
            </a:r>
            <a:r>
              <a:rPr lang="ru-RU" b="1" dirty="0" smtClean="0"/>
              <a:t> </a:t>
            </a:r>
            <a:r>
              <a:rPr lang="ru-RU" b="1" dirty="0" err="1"/>
              <a:t>виходу</a:t>
            </a:r>
            <a:r>
              <a:rPr lang="ru-RU" b="1" dirty="0"/>
              <a:t> </a:t>
            </a:r>
            <a:r>
              <a:rPr lang="ru-RU" b="1" dirty="0" err="1"/>
              <a:t>їх</a:t>
            </a:r>
            <a:r>
              <a:rPr lang="ru-RU" b="1" dirty="0"/>
              <a:t> </a:t>
            </a:r>
            <a:r>
              <a:rPr lang="ru-RU" b="1" dirty="0" smtClean="0"/>
              <a:t>з грунту</a:t>
            </a:r>
            <a:r>
              <a:rPr lang="ru-RU" b="1" dirty="0"/>
              <a:t>, початку та </a:t>
            </a:r>
            <a:r>
              <a:rPr lang="ru-RU" b="1" dirty="0" err="1" smtClean="0"/>
              <a:t>інтенсивності</a:t>
            </a:r>
            <a:r>
              <a:rPr lang="ru-RU" b="1" dirty="0" smtClean="0"/>
              <a:t> «</a:t>
            </a:r>
            <a:r>
              <a:rPr lang="ru-RU" b="1" dirty="0" err="1" smtClean="0"/>
              <a:t>пішого</a:t>
            </a:r>
            <a:r>
              <a:rPr lang="ru-RU" b="1" dirty="0" smtClean="0"/>
              <a:t> ходу» </a:t>
            </a:r>
            <a:r>
              <a:rPr lang="ru-RU" b="1" dirty="0" err="1" smtClean="0"/>
              <a:t>довгоносиків</a:t>
            </a:r>
            <a:r>
              <a:rPr lang="ru-RU" b="1" dirty="0" smtClean="0"/>
              <a:t> </a:t>
            </a:r>
            <a:r>
              <a:rPr lang="ru-RU" b="1" dirty="0"/>
              <a:t>на </a:t>
            </a:r>
            <a:r>
              <a:rPr lang="ru-RU" b="1" dirty="0" err="1" smtClean="0"/>
              <a:t>бурячищах</a:t>
            </a:r>
            <a:endParaRPr lang="ru-RU" b="1" dirty="0" smtClean="0"/>
          </a:p>
          <a:p>
            <a:r>
              <a:rPr lang="ru-RU" i="1" dirty="0" err="1"/>
              <a:t>Пошарові</a:t>
            </a:r>
            <a:r>
              <a:rPr lang="ru-RU" i="1" dirty="0"/>
              <a:t> </a:t>
            </a:r>
            <a:r>
              <a:rPr lang="ru-RU" i="1" dirty="0" err="1"/>
              <a:t>ґрунтові</a:t>
            </a:r>
            <a:r>
              <a:rPr lang="ru-RU" i="1" dirty="0"/>
              <a:t> </a:t>
            </a:r>
            <a:r>
              <a:rPr lang="ru-RU" i="1" dirty="0" err="1" smtClean="0"/>
              <a:t>розкопки</a:t>
            </a:r>
            <a:r>
              <a:rPr lang="ru-RU" i="1" dirty="0" smtClean="0"/>
              <a:t> у </a:t>
            </a:r>
            <a:r>
              <a:rPr lang="ru-RU" i="1" dirty="0" err="1"/>
              <a:t>вогнищах</a:t>
            </a:r>
            <a:r>
              <a:rPr lang="ru-RU" i="1" dirty="0"/>
              <a:t> </a:t>
            </a:r>
            <a:r>
              <a:rPr lang="ru-RU" i="1" dirty="0" err="1" smtClean="0"/>
              <a:t>шкідника</a:t>
            </a:r>
            <a:r>
              <a:rPr lang="ru-RU" i="1" dirty="0" smtClean="0"/>
              <a:t> один </a:t>
            </a:r>
            <a:r>
              <a:rPr lang="ru-RU" i="1" dirty="0"/>
              <a:t>раз за </a:t>
            </a:r>
            <a:r>
              <a:rPr lang="ru-RU" i="1" dirty="0" err="1" smtClean="0"/>
              <a:t>пентаду</a:t>
            </a:r>
            <a:r>
              <a:rPr lang="ru-RU" i="1" dirty="0"/>
              <a:t>, </a:t>
            </a:r>
            <a:endParaRPr lang="ru-RU" i="1" dirty="0" smtClean="0"/>
          </a:p>
          <a:p>
            <a:r>
              <a:rPr lang="ru-RU" i="1" dirty="0" err="1" smtClean="0"/>
              <a:t>Спостереження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 smtClean="0"/>
              <a:t>візуальний</a:t>
            </a:r>
            <a:r>
              <a:rPr lang="ru-RU" i="1" dirty="0" smtClean="0"/>
              <a:t> </a:t>
            </a:r>
            <a:r>
              <a:rPr lang="ru-RU" i="1" dirty="0" err="1" smtClean="0"/>
              <a:t>облік</a:t>
            </a:r>
            <a:r>
              <a:rPr lang="ru-RU" i="1" dirty="0" smtClean="0"/>
              <a:t> </a:t>
            </a:r>
            <a:r>
              <a:rPr lang="ru-RU" i="1" dirty="0"/>
              <a:t>на </a:t>
            </a:r>
            <a:r>
              <a:rPr lang="ru-RU" i="1" dirty="0" err="1" smtClean="0"/>
              <a:t>бурячищах</a:t>
            </a:r>
            <a:r>
              <a:rPr lang="ru-RU" i="1" dirty="0" smtClean="0"/>
              <a:t>, метод </a:t>
            </a:r>
            <a:r>
              <a:rPr lang="ru-RU" i="1" dirty="0" err="1"/>
              <a:t>принад</a:t>
            </a:r>
            <a:r>
              <a:rPr lang="ru-RU" i="1" dirty="0"/>
              <a:t>, </a:t>
            </a:r>
            <a:r>
              <a:rPr lang="ru-RU" i="1" dirty="0" smtClean="0"/>
              <a:t>ловчих канавок</a:t>
            </a:r>
            <a:r>
              <a:rPr lang="ru-RU" i="1" dirty="0"/>
              <a:t>, </a:t>
            </a:r>
            <a:r>
              <a:rPr lang="ru-RU" i="1" dirty="0" err="1"/>
              <a:t>пастки</a:t>
            </a:r>
            <a:r>
              <a:rPr lang="ru-RU" i="1" dirty="0"/>
              <a:t> </a:t>
            </a:r>
            <a:r>
              <a:rPr lang="ru-RU" i="1" dirty="0" err="1"/>
              <a:t>Барбера</a:t>
            </a:r>
            <a:r>
              <a:rPr lang="ru-RU" i="1" dirty="0"/>
              <a:t>.</a:t>
            </a:r>
          </a:p>
          <a:p>
            <a:r>
              <a:rPr lang="ru-RU" i="1" dirty="0" err="1"/>
              <a:t>Облікові</a:t>
            </a:r>
            <a:r>
              <a:rPr lang="ru-RU" i="1" dirty="0"/>
              <a:t> </a:t>
            </a:r>
            <a:r>
              <a:rPr lang="ru-RU" i="1" dirty="0" err="1" smtClean="0"/>
              <a:t>відрізки</a:t>
            </a:r>
            <a:r>
              <a:rPr lang="ru-RU" i="1" dirty="0" smtClean="0"/>
              <a:t> канавки</a:t>
            </a:r>
            <a:r>
              <a:rPr lang="ru-RU" i="1" dirty="0"/>
              <a:t>, </a:t>
            </a:r>
            <a:r>
              <a:rPr lang="ru-RU" i="1" dirty="0" err="1"/>
              <a:t>принади</a:t>
            </a:r>
            <a:r>
              <a:rPr lang="ru-RU" i="1" dirty="0"/>
              <a:t> і </a:t>
            </a:r>
            <a:r>
              <a:rPr lang="ru-RU" i="1" dirty="0" err="1" smtClean="0"/>
              <a:t>пастки</a:t>
            </a:r>
            <a:r>
              <a:rPr lang="ru-RU" i="1" dirty="0" smtClean="0"/>
              <a:t> </a:t>
            </a:r>
            <a:r>
              <a:rPr lang="ru-RU" i="1" dirty="0" err="1" smtClean="0"/>
              <a:t>розміщують</a:t>
            </a:r>
            <a:r>
              <a:rPr lang="ru-RU" i="1" dirty="0" smtClean="0"/>
              <a:t> </a:t>
            </a:r>
            <a:r>
              <a:rPr lang="ru-RU" i="1" dirty="0" err="1" smtClean="0"/>
              <a:t>поблизу</a:t>
            </a:r>
            <a:r>
              <a:rPr lang="ru-RU" i="1" dirty="0" smtClean="0"/>
              <a:t> </a:t>
            </a:r>
            <a:r>
              <a:rPr lang="ru-RU" i="1" dirty="0" err="1" smtClean="0"/>
              <a:t>вогнищ</a:t>
            </a:r>
            <a:r>
              <a:rPr lang="ru-RU" i="1" dirty="0" smtClean="0"/>
              <a:t> </a:t>
            </a:r>
            <a:r>
              <a:rPr lang="ru-RU" i="1" dirty="0" err="1"/>
              <a:t>шкідників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 При </a:t>
            </a:r>
            <a:r>
              <a:rPr lang="ru-RU" i="1" dirty="0" err="1" smtClean="0"/>
              <a:t>масовому</a:t>
            </a:r>
            <a:r>
              <a:rPr lang="ru-RU" i="1" dirty="0" smtClean="0"/>
              <a:t> </a:t>
            </a:r>
            <a:r>
              <a:rPr lang="ru-RU" i="1" dirty="0" err="1"/>
              <a:t>виході</a:t>
            </a:r>
            <a:r>
              <a:rPr lang="ru-RU" i="1" dirty="0"/>
              <a:t> </a:t>
            </a:r>
            <a:r>
              <a:rPr lang="ru-RU" i="1" dirty="0" err="1" smtClean="0"/>
              <a:t>шкідників</a:t>
            </a:r>
            <a:r>
              <a:rPr lang="ru-RU" i="1" dirty="0" smtClean="0"/>
              <a:t> </a:t>
            </a:r>
            <a:r>
              <a:rPr lang="ru-RU" i="1" dirty="0" err="1" smtClean="0"/>
              <a:t>обліки</a:t>
            </a:r>
            <a:r>
              <a:rPr lang="ru-RU" i="1" dirty="0" smtClean="0"/>
              <a:t>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</a:t>
            </a:r>
            <a:r>
              <a:rPr lang="ru-RU" i="1" dirty="0" err="1" smtClean="0"/>
              <a:t>щоденно</a:t>
            </a:r>
            <a:r>
              <a:rPr lang="ru-RU" i="1" dirty="0"/>
              <a:t>, в </a:t>
            </a:r>
            <a:r>
              <a:rPr lang="ru-RU" i="1" dirty="0" err="1"/>
              <a:t>інші</a:t>
            </a:r>
            <a:r>
              <a:rPr lang="ru-RU" i="1" dirty="0"/>
              <a:t> </a:t>
            </a:r>
            <a:r>
              <a:rPr lang="ru-RU" i="1" dirty="0" err="1" smtClean="0"/>
              <a:t>періоди</a:t>
            </a:r>
            <a:r>
              <a:rPr lang="ru-RU" i="1" dirty="0" smtClean="0"/>
              <a:t> — </a:t>
            </a:r>
            <a:r>
              <a:rPr lang="ru-RU" i="1" dirty="0"/>
              <a:t>один раз на 3—5 </a:t>
            </a:r>
            <a:r>
              <a:rPr lang="ru-RU" i="1" dirty="0" err="1"/>
              <a:t>днів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830409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/>
              <a:t>Уточнена </a:t>
            </a:r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 err="1" smtClean="0"/>
              <a:t>шкідників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екз</a:t>
            </a:r>
            <a:r>
              <a:rPr lang="ru-RU" dirty="0"/>
              <a:t>./м2), </a:t>
            </a:r>
            <a:r>
              <a:rPr lang="ru-RU" dirty="0" err="1" smtClean="0"/>
              <a:t>глибина</a:t>
            </a:r>
            <a:r>
              <a:rPr lang="ru-RU" dirty="0" smtClean="0"/>
              <a:t> </a:t>
            </a:r>
            <a:r>
              <a:rPr lang="ru-RU" dirty="0" err="1" smtClean="0"/>
              <a:t>залягання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загиблих</a:t>
            </a:r>
            <a:r>
              <a:rPr lang="ru-RU" dirty="0" smtClean="0"/>
              <a:t> </a:t>
            </a:r>
            <a:r>
              <a:rPr lang="ru-RU" dirty="0"/>
              <a:t>(%), </a:t>
            </a:r>
            <a:r>
              <a:rPr lang="ru-RU" dirty="0" smtClean="0"/>
              <a:t>причини </a:t>
            </a:r>
            <a:r>
              <a:rPr lang="ru-RU" dirty="0" err="1" smtClean="0"/>
              <a:t>загибелі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Дата початку </a:t>
            </a:r>
            <a:r>
              <a:rPr lang="ru-RU" dirty="0" err="1" smtClean="0"/>
              <a:t>виходу</a:t>
            </a:r>
            <a:r>
              <a:rPr lang="ru-RU" dirty="0" smtClean="0"/>
              <a:t> </a:t>
            </a:r>
            <a:r>
              <a:rPr lang="ru-RU" dirty="0" err="1"/>
              <a:t>жуків</a:t>
            </a:r>
            <a:r>
              <a:rPr lang="ru-RU" dirty="0"/>
              <a:t> </a:t>
            </a:r>
            <a:r>
              <a:rPr lang="ru-RU" dirty="0" smtClean="0"/>
              <a:t>з </a:t>
            </a:r>
            <a:r>
              <a:rPr lang="ru-RU" dirty="0" err="1" smtClean="0"/>
              <a:t>ґрунту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динаміка</a:t>
            </a:r>
            <a:r>
              <a:rPr lang="ru-RU" dirty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«</a:t>
            </a:r>
            <a:r>
              <a:rPr lang="ru-RU" dirty="0" err="1" smtClean="0"/>
              <a:t>пішого</a:t>
            </a:r>
            <a:r>
              <a:rPr lang="ru-RU" dirty="0" smtClean="0"/>
              <a:t> </a:t>
            </a:r>
            <a:r>
              <a:rPr lang="ru-RU" dirty="0"/>
              <a:t>ходу». </a:t>
            </a:r>
            <a:endParaRPr lang="ru-RU" dirty="0" smtClean="0"/>
          </a:p>
          <a:p>
            <a:r>
              <a:rPr lang="ru-RU" dirty="0" err="1" smtClean="0"/>
              <a:t>Співвідношення</a:t>
            </a:r>
            <a:r>
              <a:rPr lang="ru-RU" dirty="0" smtClean="0"/>
              <a:t> статей </a:t>
            </a:r>
            <a:r>
              <a:rPr lang="ru-RU" dirty="0"/>
              <a:t>(%).</a:t>
            </a:r>
          </a:p>
          <a:p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шкідника</a:t>
            </a:r>
            <a:r>
              <a:rPr lang="ru-RU" dirty="0"/>
              <a:t> </a:t>
            </a:r>
            <a:r>
              <a:rPr lang="ru-RU" dirty="0" smtClean="0"/>
              <a:t>на 1 </a:t>
            </a:r>
            <a:r>
              <a:rPr lang="ru-RU" dirty="0"/>
              <a:t>м </a:t>
            </a:r>
            <a:r>
              <a:rPr lang="ru-RU" dirty="0" err="1"/>
              <a:t>ловчої</a:t>
            </a:r>
            <a:r>
              <a:rPr lang="ru-RU" dirty="0"/>
              <a:t> канавки, </a:t>
            </a:r>
            <a:r>
              <a:rPr lang="ru-RU" dirty="0" smtClean="0"/>
              <a:t>на 1 </a:t>
            </a:r>
            <a:r>
              <a:rPr lang="ru-RU" dirty="0" err="1"/>
              <a:t>пастку</a:t>
            </a:r>
            <a:r>
              <a:rPr lang="ru-RU" dirty="0"/>
              <a:t> </a:t>
            </a:r>
            <a:r>
              <a:rPr lang="ru-RU" dirty="0" err="1"/>
              <a:t>Барбера</a:t>
            </a:r>
            <a:r>
              <a:rPr lang="ru-RU" dirty="0"/>
              <a:t>, </a:t>
            </a:r>
            <a:r>
              <a:rPr lang="ru-RU" dirty="0" smtClean="0"/>
              <a:t>на 1 </a:t>
            </a:r>
            <a:r>
              <a:rPr lang="ru-RU" dirty="0" err="1"/>
              <a:t>принаду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25560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2710</Words>
  <Application>Microsoft Office PowerPoint</Application>
  <PresentationFormat>Экран (4:3)</PresentationFormat>
  <Paragraphs>189</Paragraphs>
  <Slides>45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Тема Office</vt:lpstr>
      <vt:lpstr>Лекція 5</vt:lpstr>
      <vt:lpstr>План</vt:lpstr>
      <vt:lpstr>1. Моніторинг поширення шкідників і хвороб цукрових буряків</vt:lpstr>
      <vt:lpstr>Вересень III дек. — жовтень І—II дек. Післязбиральний період</vt:lpstr>
      <vt:lpstr>Презентация PowerPoint</vt:lpstr>
      <vt:lpstr>Презентация PowerPoint</vt:lpstr>
      <vt:lpstr>Презентация PowerPoint</vt:lpstr>
      <vt:lpstr>Березень III дек. — квітень І— II дек. (до посіву культури)</vt:lpstr>
      <vt:lpstr>Презентация PowerPoint</vt:lpstr>
      <vt:lpstr>Презентация PowerPoint</vt:lpstr>
      <vt:lpstr>Презентация PowerPoint</vt:lpstr>
      <vt:lpstr>Презентация PowerPoint</vt:lpstr>
      <vt:lpstr>Квітень III дек.-травень І дек. (до появи сходів — фаза «вилочка»)</vt:lpstr>
      <vt:lpstr>Презентация PowerPoint</vt:lpstr>
      <vt:lpstr>Презентация PowerPoint</vt:lpstr>
      <vt:lpstr>Презентация PowerPoint</vt:lpstr>
      <vt:lpstr>Травень II—III дек. (1—2 пари справжніх листків)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Червень І—III дек. (3 пари листків-змикання рослин у рядках)</vt:lpstr>
      <vt:lpstr>Презентация PowerPoint</vt:lpstr>
      <vt:lpstr>Презентация PowerPoint</vt:lpstr>
      <vt:lpstr>Презентация PowerPoint</vt:lpstr>
      <vt:lpstr>Презентация PowerPoint</vt:lpstr>
      <vt:lpstr>Липень— вересень (змикання рядків - ріст коренеплодів)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Вересень — жовтень (перед і під час збирання урожаю</vt:lpstr>
      <vt:lpstr>Презентация PowerPoint</vt:lpstr>
      <vt:lpstr>2. Моніторинг поширення шкідників і хвороб соняшнику </vt:lpstr>
      <vt:lpstr>Презентация PowerPoint</vt:lpstr>
      <vt:lpstr>Презентация PowerPoint</vt:lpstr>
      <vt:lpstr>3. Моніторинг поширення шкідників і хвороб ріпаку</vt:lpstr>
      <vt:lpstr>Презентация PowerPoint</vt:lpstr>
      <vt:lpstr>Фаза розетки</vt:lpstr>
      <vt:lpstr>Презентация PowerPoint</vt:lpstr>
      <vt:lpstr>Бутонізація</vt:lpstr>
      <vt:lpstr>Кінець цвітіння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5</dc:title>
  <dc:creator>Ноут_кафедра</dc:creator>
  <cp:lastModifiedBy>Ноут_кафедра</cp:lastModifiedBy>
  <cp:revision>30</cp:revision>
  <dcterms:created xsi:type="dcterms:W3CDTF">2019-11-06T07:06:25Z</dcterms:created>
  <dcterms:modified xsi:type="dcterms:W3CDTF">2019-11-07T13:26:59Z</dcterms:modified>
</cp:coreProperties>
</file>