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9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98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Лекція 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Моніторинг шкідників і хвороб овочевих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1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uk-UA" dirty="0" smtClean="0"/>
              <a:t>І-ІІ декада</a:t>
            </a:r>
            <a:r>
              <a:rPr lang="ru-RU" dirty="0" smtClean="0"/>
              <a:t> (сходи 15-25 см)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виходу</a:t>
            </a:r>
            <a:r>
              <a:rPr lang="ru-RU" b="1" dirty="0" smtClean="0"/>
              <a:t> </a:t>
            </a:r>
            <a:r>
              <a:rPr lang="ru-RU" b="1" dirty="0"/>
              <a:t>з грунту </a:t>
            </a:r>
            <a:r>
              <a:rPr lang="ru-RU" b="1" dirty="0" smtClean="0"/>
              <a:t>і </a:t>
            </a:r>
            <a:r>
              <a:rPr lang="ru-RU" b="1" dirty="0" err="1" smtClean="0"/>
              <a:t>заселення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,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smtClean="0"/>
              <a:t>початку яйцекладки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</a:t>
            </a:r>
            <a:r>
              <a:rPr lang="ru-RU" b="1" dirty="0"/>
              <a:t>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перезимував</a:t>
            </a:r>
            <a:r>
              <a:rPr lang="ru-RU" b="1" dirty="0"/>
              <a:t>. </a:t>
            </a:r>
            <a:r>
              <a:rPr lang="ru-RU" b="1" dirty="0" smtClean="0"/>
              <a:t>Прогноз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наступних</a:t>
            </a:r>
            <a:r>
              <a:rPr lang="ru-RU" b="1" dirty="0" smtClean="0"/>
              <a:t> фаз</a:t>
            </a:r>
            <a:r>
              <a:rPr lang="ru-RU" b="1" dirty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осередків</a:t>
            </a:r>
            <a:r>
              <a:rPr lang="ru-RU" b="1" dirty="0"/>
              <a:t>, </a:t>
            </a:r>
            <a:r>
              <a:rPr lang="ru-RU" b="1" dirty="0" smtClean="0"/>
              <a:t>де заселено </a:t>
            </a:r>
            <a:r>
              <a:rPr lang="ru-RU" b="1" dirty="0" err="1"/>
              <a:t>більше</a:t>
            </a:r>
            <a:r>
              <a:rPr lang="ru-RU" b="1" dirty="0"/>
              <a:t> </a:t>
            </a:r>
            <a:r>
              <a:rPr lang="ru-RU" b="1" dirty="0" smtClean="0"/>
              <a:t>2-5</a:t>
            </a:r>
            <a:r>
              <a:rPr lang="ru-RU" b="1" dirty="0"/>
              <a:t>% </a:t>
            </a:r>
            <a:r>
              <a:rPr lang="ru-RU" b="1" dirty="0" err="1"/>
              <a:t>кущів</a:t>
            </a:r>
            <a:r>
              <a:rPr lang="ru-RU" b="1" dirty="0"/>
              <a:t>, для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обприскувань</a:t>
            </a:r>
            <a:r>
              <a:rPr lang="ru-RU" b="1" dirty="0" smtClean="0"/>
              <a:t> </a:t>
            </a:r>
            <a:r>
              <a:rPr lang="ru-RU" b="1" dirty="0" err="1" smtClean="0"/>
              <a:t>інсектицидами</a:t>
            </a:r>
            <a:r>
              <a:rPr lang="ru-RU" b="1" dirty="0"/>
              <a:t>.</a:t>
            </a:r>
          </a:p>
          <a:p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різоктоніозу</a:t>
            </a:r>
            <a:r>
              <a:rPr lang="ru-RU" b="1" dirty="0" smtClean="0"/>
              <a:t>, </a:t>
            </a:r>
            <a:r>
              <a:rPr lang="ru-RU" b="1" dirty="0" err="1" smtClean="0"/>
              <a:t>чорної</a:t>
            </a:r>
            <a:r>
              <a:rPr lang="ru-RU" b="1" dirty="0" smtClean="0"/>
              <a:t> </a:t>
            </a:r>
            <a:r>
              <a:rPr lang="ru-RU" b="1" dirty="0" err="1"/>
              <a:t>ніжки</a:t>
            </a:r>
            <a:r>
              <a:rPr lang="ru-RU" b="1" dirty="0"/>
              <a:t>, </a:t>
            </a:r>
            <a:r>
              <a:rPr lang="ru-RU" b="1" dirty="0" err="1" smtClean="0"/>
              <a:t>вірусних</a:t>
            </a:r>
            <a:r>
              <a:rPr lang="ru-RU" b="1" dirty="0" smtClean="0"/>
              <a:t> хвороб </a:t>
            </a:r>
            <a:r>
              <a:rPr lang="ru-RU" b="1" dirty="0"/>
              <a:t>на </a:t>
            </a:r>
            <a:r>
              <a:rPr lang="ru-RU" b="1" dirty="0" err="1" smtClean="0"/>
              <a:t>насіннєвих</a:t>
            </a:r>
            <a:r>
              <a:rPr lang="ru-RU" b="1" dirty="0" smtClean="0"/>
              <a:t> </a:t>
            </a:r>
            <a:r>
              <a:rPr lang="ru-RU" b="1" dirty="0" err="1" smtClean="0"/>
              <a:t>ділянках</a:t>
            </a:r>
            <a:r>
              <a:rPr lang="ru-RU" b="1" dirty="0" smtClean="0"/>
              <a:t> для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smtClean="0"/>
              <a:t>прочистки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9806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err="1"/>
              <a:t>Проби</a:t>
            </a:r>
            <a:r>
              <a:rPr lang="ru-RU" i="1" dirty="0"/>
              <a:t> по 10 </a:t>
            </a:r>
            <a:r>
              <a:rPr lang="ru-RU" i="1" dirty="0" err="1"/>
              <a:t>кущів</a:t>
            </a:r>
            <a:r>
              <a:rPr lang="ru-RU" i="1" dirty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по </a:t>
            </a:r>
            <a:r>
              <a:rPr lang="ru-RU" i="1" dirty="0"/>
              <a:t>5 у </a:t>
            </a:r>
            <a:r>
              <a:rPr lang="ru-RU" i="1" dirty="0" err="1"/>
              <a:t>двох</a:t>
            </a:r>
            <a:r>
              <a:rPr lang="ru-RU" i="1" dirty="0"/>
              <a:t> </a:t>
            </a:r>
            <a:r>
              <a:rPr lang="ru-RU" i="1" dirty="0" err="1" smtClean="0"/>
              <a:t>суміжних</a:t>
            </a:r>
            <a:r>
              <a:rPr lang="ru-RU" i="1" dirty="0" smtClean="0"/>
              <a:t> рядках</a:t>
            </a:r>
            <a:r>
              <a:rPr lang="ru-RU" i="1" dirty="0"/>
              <a:t>, </a:t>
            </a:r>
            <a:r>
              <a:rPr lang="ru-RU" i="1" dirty="0" err="1"/>
              <a:t>всього</a:t>
            </a:r>
            <a:r>
              <a:rPr lang="ru-RU" i="1" dirty="0"/>
              <a:t> 100 </a:t>
            </a:r>
            <a:r>
              <a:rPr lang="ru-RU" i="1" dirty="0" err="1" smtClean="0"/>
              <a:t>кущів</a:t>
            </a:r>
            <a:r>
              <a:rPr lang="ru-RU" i="1" dirty="0" smtClean="0"/>
              <a:t> </a:t>
            </a:r>
            <a:r>
              <a:rPr lang="ru-RU" i="1" dirty="0" err="1" smtClean="0"/>
              <a:t>незалежно</a:t>
            </a:r>
            <a:r>
              <a:rPr lang="ru-RU" i="1" dirty="0" smtClean="0"/>
              <a:t>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 smtClean="0"/>
              <a:t>площі</a:t>
            </a:r>
            <a:r>
              <a:rPr lang="ru-RU" i="1" dirty="0" smtClean="0"/>
              <a:t> поля</a:t>
            </a:r>
            <a:r>
              <a:rPr lang="ru-RU" i="1" dirty="0"/>
              <a:t>. </a:t>
            </a:r>
            <a:r>
              <a:rPr lang="ru-RU" i="1" dirty="0" err="1"/>
              <a:t>Підраховують</a:t>
            </a:r>
            <a:r>
              <a:rPr lang="ru-RU" i="1" dirty="0"/>
              <a:t>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заселених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жуками </a:t>
            </a:r>
            <a:r>
              <a:rPr lang="ru-RU" i="1" dirty="0"/>
              <a:t>і яйцекладками.</a:t>
            </a:r>
          </a:p>
          <a:p>
            <a:r>
              <a:rPr lang="ru-RU" i="1" dirty="0" err="1"/>
              <a:t>Обстеження</a:t>
            </a:r>
            <a:r>
              <a:rPr lang="ru-RU" i="1" dirty="0"/>
              <a:t> </a:t>
            </a:r>
            <a:r>
              <a:rPr lang="ru-RU" i="1" dirty="0" err="1" smtClean="0"/>
              <a:t>починають</a:t>
            </a:r>
            <a:r>
              <a:rPr lang="ru-RU" i="1" dirty="0" smtClean="0"/>
              <a:t>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/>
              <a:t>ранньостиглих</a:t>
            </a:r>
            <a:r>
              <a:rPr lang="ru-RU" i="1" dirty="0"/>
              <a:t> </a:t>
            </a:r>
            <a:r>
              <a:rPr lang="ru-RU" i="1" dirty="0" err="1"/>
              <a:t>сортів</a:t>
            </a:r>
            <a:r>
              <a:rPr lang="ru-RU" i="1" dirty="0"/>
              <a:t> </a:t>
            </a:r>
            <a:r>
              <a:rPr lang="ru-RU" i="1" dirty="0" smtClean="0"/>
              <a:t>і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1-2 </a:t>
            </a:r>
            <a:r>
              <a:rPr lang="ru-RU" i="1" dirty="0"/>
              <a:t>рази </a:t>
            </a:r>
            <a:r>
              <a:rPr lang="ru-RU" i="1" dirty="0" smtClean="0"/>
              <a:t>на декаду</a:t>
            </a:r>
            <a:r>
              <a:rPr lang="ru-RU" i="1" dirty="0"/>
              <a:t>.</a:t>
            </a:r>
          </a:p>
          <a:p>
            <a:r>
              <a:rPr lang="ru-RU" i="1" dirty="0"/>
              <a:t>Прогноз </a:t>
            </a:r>
            <a:r>
              <a:rPr lang="ru-RU" i="1" dirty="0" err="1"/>
              <a:t>розвитку</a:t>
            </a:r>
            <a:r>
              <a:rPr lang="ru-RU" i="1" dirty="0"/>
              <a:t> </a:t>
            </a:r>
            <a:r>
              <a:rPr lang="ru-RU" i="1" dirty="0" smtClean="0"/>
              <a:t>жука </a:t>
            </a:r>
            <a:r>
              <a:rPr lang="ru-RU" i="1" dirty="0" err="1" smtClean="0"/>
              <a:t>виконують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smtClean="0"/>
              <a:t>методом </a:t>
            </a:r>
            <a:r>
              <a:rPr lang="ru-RU" i="1" dirty="0" err="1" smtClean="0"/>
              <a:t>суми</a:t>
            </a:r>
            <a:r>
              <a:rPr lang="ru-RU" i="1" dirty="0" smtClean="0"/>
              <a:t> </a:t>
            </a:r>
            <a:r>
              <a:rPr lang="ru-RU" i="1" dirty="0" err="1"/>
              <a:t>відсотків</a:t>
            </a:r>
            <a:r>
              <a:rPr lang="ru-RU" i="1" dirty="0"/>
              <a:t> </a:t>
            </a:r>
            <a:r>
              <a:rPr lang="ru-RU" i="1" dirty="0" err="1" smtClean="0"/>
              <a:t>розвитку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/>
              <a:t>добу</a:t>
            </a:r>
            <a:r>
              <a:rPr lang="ru-RU" i="1" dirty="0"/>
              <a:t>.</a:t>
            </a:r>
          </a:p>
          <a:p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/>
              <a:t>бактеріальних</a:t>
            </a:r>
            <a:r>
              <a:rPr lang="ru-RU" i="1" dirty="0"/>
              <a:t> </a:t>
            </a:r>
            <a:r>
              <a:rPr lang="ru-RU" i="1" dirty="0" smtClean="0"/>
              <a:t>хвороб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smtClean="0"/>
              <a:t>методикою </a:t>
            </a:r>
            <a:r>
              <a:rPr lang="ru-RU" i="1" dirty="0" err="1" smtClean="0"/>
              <a:t>апробації</a:t>
            </a:r>
            <a:r>
              <a:rPr lang="ru-RU" i="1" dirty="0" smtClean="0"/>
              <a:t> </a:t>
            </a:r>
            <a:r>
              <a:rPr lang="ru-RU" i="1" dirty="0"/>
              <a:t>— </a:t>
            </a:r>
            <a:r>
              <a:rPr lang="ru-RU" i="1" dirty="0" smtClean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 err="1"/>
              <a:t>відбирають</a:t>
            </a:r>
            <a:r>
              <a:rPr lang="ru-RU" i="1" dirty="0"/>
              <a:t> </a:t>
            </a:r>
            <a:r>
              <a:rPr lang="ru-RU" i="1" dirty="0" smtClean="0"/>
              <a:t>на полях </a:t>
            </a:r>
            <a:r>
              <a:rPr lang="ru-RU" i="1" dirty="0"/>
              <a:t>до 15 га </a:t>
            </a:r>
            <a:r>
              <a:rPr lang="ru-RU" i="1" dirty="0" smtClean="0"/>
              <a:t>15-25 проб </a:t>
            </a:r>
            <a:r>
              <a:rPr lang="ru-RU" i="1" dirty="0"/>
              <a:t>по 5 </a:t>
            </a:r>
            <a:r>
              <a:rPr lang="ru-RU" i="1" dirty="0" err="1"/>
              <a:t>кущів</a:t>
            </a:r>
            <a:r>
              <a:rPr lang="ru-RU" i="1" dirty="0"/>
              <a:t>. На </a:t>
            </a:r>
            <a:r>
              <a:rPr lang="ru-RU" i="1" dirty="0" err="1" smtClean="0"/>
              <a:t>кожні</a:t>
            </a:r>
            <a:r>
              <a:rPr lang="ru-RU" i="1" dirty="0" smtClean="0"/>
              <a:t> </a:t>
            </a:r>
            <a:r>
              <a:rPr lang="ru-RU" i="1" dirty="0" err="1" smtClean="0"/>
              <a:t>наступні</a:t>
            </a:r>
            <a:r>
              <a:rPr lang="ru-RU" i="1" dirty="0" smtClean="0"/>
              <a:t> </a:t>
            </a:r>
            <a:r>
              <a:rPr lang="ru-RU" i="1" dirty="0"/>
              <a:t>4 га </a:t>
            </a:r>
            <a:r>
              <a:rPr lang="ru-RU" i="1" dirty="0" err="1" smtClean="0"/>
              <a:t>додають</a:t>
            </a:r>
            <a:r>
              <a:rPr lang="ru-RU" i="1" dirty="0" smtClean="0"/>
              <a:t> </a:t>
            </a:r>
            <a:r>
              <a:rPr lang="ru-RU" i="1" dirty="0" err="1" smtClean="0"/>
              <a:t>дві</a:t>
            </a:r>
            <a:r>
              <a:rPr lang="ru-RU" i="1" dirty="0" smtClean="0"/>
              <a:t> </a:t>
            </a:r>
            <a:r>
              <a:rPr lang="ru-RU" i="1" dirty="0" err="1"/>
              <a:t>проби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56817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колорадським</a:t>
            </a:r>
            <a:r>
              <a:rPr lang="ru-RU" dirty="0" smtClean="0"/>
              <a:t> жуком </a:t>
            </a:r>
            <a:r>
              <a:rPr lang="ru-RU" dirty="0" err="1" smtClean="0"/>
              <a:t>кущів</a:t>
            </a:r>
            <a:r>
              <a:rPr lang="ru-RU" dirty="0"/>
              <a:t>, </a:t>
            </a:r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, строки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smtClean="0"/>
              <a:t>початку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/>
              <a:t>личинок.</a:t>
            </a:r>
          </a:p>
          <a:p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оптимальних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личинок.</a:t>
            </a:r>
          </a:p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кущів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 smtClean="0"/>
              <a:t>хворобі</a:t>
            </a:r>
            <a:r>
              <a:rPr lang="ru-RU" dirty="0" smtClean="0"/>
              <a:t> </a:t>
            </a:r>
            <a:r>
              <a:rPr lang="ru-RU" dirty="0" err="1" smtClean="0"/>
              <a:t>окремо</a:t>
            </a:r>
            <a:r>
              <a:rPr lang="ru-RU" dirty="0"/>
              <a:t>.</a:t>
            </a:r>
          </a:p>
          <a:p>
            <a:r>
              <a:rPr lang="ru-RU" dirty="0" err="1"/>
              <a:t>Доцільність</a:t>
            </a:r>
            <a:r>
              <a:rPr lang="ru-RU" dirty="0"/>
              <a:t> </a:t>
            </a:r>
            <a:r>
              <a:rPr lang="ru-RU" dirty="0" smtClean="0"/>
              <a:t>прочистки </a:t>
            </a:r>
            <a:r>
              <a:rPr lang="ru-RU" dirty="0" err="1" smtClean="0"/>
              <a:t>насінників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вірусом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хвороб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362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5904656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Поріг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розвитку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колорадського</a:t>
            </a:r>
            <a:r>
              <a:rPr lang="ru-RU" dirty="0" smtClean="0">
                <a:solidFill>
                  <a:srgbClr val="FF0000"/>
                </a:solidFill>
              </a:rPr>
              <a:t> жука 11,3°С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вихід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>
                <a:solidFill>
                  <a:srgbClr val="FF0000"/>
                </a:solidFill>
              </a:rPr>
              <a:t>сумі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ефективних</a:t>
            </a:r>
            <a:r>
              <a:rPr lang="ru-RU" dirty="0" smtClean="0">
                <a:solidFill>
                  <a:srgbClr val="FF0000"/>
                </a:solidFill>
              </a:rPr>
              <a:t> температур </a:t>
            </a:r>
            <a:r>
              <a:rPr lang="ru-RU" dirty="0">
                <a:solidFill>
                  <a:srgbClr val="FF0000"/>
                </a:solidFill>
              </a:rPr>
              <a:t>52—68°С.</a:t>
            </a:r>
          </a:p>
          <a:p>
            <a:r>
              <a:rPr lang="ru-RU" dirty="0" err="1">
                <a:solidFill>
                  <a:srgbClr val="FF0000"/>
                </a:solidFill>
              </a:rPr>
              <a:t>Він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збігається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масовим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цвітінням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кульбаби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відкладання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яєць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стабільним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переходом </a:t>
            </a:r>
            <a:r>
              <a:rPr lang="ru-RU" dirty="0" err="1" smtClean="0">
                <a:solidFill>
                  <a:srgbClr val="FF0000"/>
                </a:solidFill>
              </a:rPr>
              <a:t>середньодобових</a:t>
            </a:r>
            <a:r>
              <a:rPr lang="ru-RU" dirty="0" smtClean="0">
                <a:solidFill>
                  <a:srgbClr val="FF0000"/>
                </a:solidFill>
              </a:rPr>
              <a:t> температур через +15°С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Початок </a:t>
            </a:r>
            <a:r>
              <a:rPr lang="ru-RU" dirty="0" err="1" smtClean="0">
                <a:solidFill>
                  <a:srgbClr val="FF0000"/>
                </a:solidFill>
              </a:rPr>
              <a:t>відродження</a:t>
            </a:r>
            <a:r>
              <a:rPr lang="ru-RU" dirty="0" smtClean="0">
                <a:solidFill>
                  <a:srgbClr val="FF0000"/>
                </a:solidFill>
              </a:rPr>
              <a:t> личинок проходить у </a:t>
            </a:r>
            <a:r>
              <a:rPr lang="ru-RU" dirty="0">
                <a:solidFill>
                  <a:srgbClr val="FF0000"/>
                </a:solidFill>
              </a:rPr>
              <a:t>6-й </a:t>
            </a:r>
            <a:r>
              <a:rPr lang="ru-RU" dirty="0" err="1" smtClean="0">
                <a:solidFill>
                  <a:srgbClr val="FF0000"/>
                </a:solidFill>
              </a:rPr>
              <a:t>пентаді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травня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Виявленню</a:t>
            </a:r>
            <a:r>
              <a:rPr lang="ru-RU" dirty="0" smtClean="0">
                <a:solidFill>
                  <a:srgbClr val="FF0000"/>
                </a:solidFill>
              </a:rPr>
              <a:t> хвороб </a:t>
            </a:r>
            <a:r>
              <a:rPr lang="ru-RU" dirty="0" err="1">
                <a:solidFill>
                  <a:srgbClr val="FF0000"/>
                </a:solidFill>
              </a:rPr>
              <a:t>сприяє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волога</a:t>
            </a:r>
            <a:r>
              <a:rPr lang="ru-RU" dirty="0" smtClean="0">
                <a:solidFill>
                  <a:srgbClr val="FF0000"/>
                </a:solidFill>
              </a:rPr>
              <a:t> погода </a:t>
            </a:r>
            <a:r>
              <a:rPr lang="ru-RU" dirty="0">
                <a:solidFill>
                  <a:srgbClr val="FF0000"/>
                </a:solidFill>
              </a:rPr>
              <a:t>— ГТК </a:t>
            </a:r>
            <a:r>
              <a:rPr lang="ru-RU" dirty="0" smtClean="0">
                <a:solidFill>
                  <a:srgbClr val="FF0000"/>
                </a:solidFill>
              </a:rPr>
              <a:t>більше1,5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6913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Травень</a:t>
            </a:r>
            <a:r>
              <a:rPr lang="ru-RU" dirty="0"/>
              <a:t> </a:t>
            </a:r>
            <a:r>
              <a:rPr lang="uk-UA" dirty="0"/>
              <a:t>І-ІІ декада</a:t>
            </a:r>
            <a:r>
              <a:rPr lang="ru-RU" dirty="0"/>
              <a:t> (сходи 15-25 см)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сисних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обґрунтування</a:t>
            </a:r>
            <a:r>
              <a:rPr lang="ru-RU" b="1" dirty="0" smtClean="0"/>
              <a:t> </a:t>
            </a:r>
            <a:r>
              <a:rPr lang="ru-RU" b="1" dirty="0" err="1" smtClean="0"/>
              <a:t>заходів</a:t>
            </a:r>
            <a:r>
              <a:rPr lang="ru-RU" b="1" dirty="0" smtClean="0"/>
              <a:t>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переносників</a:t>
            </a:r>
            <a:r>
              <a:rPr lang="ru-RU" b="1" dirty="0" smtClean="0"/>
              <a:t> </a:t>
            </a:r>
            <a:r>
              <a:rPr lang="ru-RU" b="1" dirty="0" err="1" smtClean="0"/>
              <a:t>вірусів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картопляної</a:t>
            </a:r>
            <a:r>
              <a:rPr lang="ru-RU" b="1" dirty="0" smtClean="0"/>
              <a:t> </a:t>
            </a:r>
            <a:r>
              <a:rPr lang="ru-RU" b="1" dirty="0" err="1" smtClean="0"/>
              <a:t>молі</a:t>
            </a:r>
            <a:endParaRPr lang="ru-RU" b="1" dirty="0" smtClean="0"/>
          </a:p>
          <a:p>
            <a:r>
              <a:rPr lang="ru-RU" i="1" dirty="0"/>
              <a:t>Метод </a:t>
            </a:r>
            <a:r>
              <a:rPr lang="ru-RU" i="1" dirty="0" err="1"/>
              <a:t>косіння</a:t>
            </a:r>
            <a:r>
              <a:rPr lang="ru-RU" i="1" dirty="0"/>
              <a:t> сачком.</a:t>
            </a:r>
          </a:p>
          <a:p>
            <a:r>
              <a:rPr lang="ru-RU" i="1" dirty="0"/>
              <a:t>Метод </a:t>
            </a:r>
            <a:r>
              <a:rPr lang="ru-RU" i="1" dirty="0" err="1"/>
              <a:t>жовтих</a:t>
            </a:r>
            <a:r>
              <a:rPr lang="ru-RU" i="1" dirty="0"/>
              <a:t> </a:t>
            </a:r>
            <a:r>
              <a:rPr lang="ru-RU" i="1" dirty="0" err="1" smtClean="0"/>
              <a:t>чашок</a:t>
            </a:r>
            <a:r>
              <a:rPr lang="ru-RU" i="1" dirty="0" smtClean="0"/>
              <a:t> </a:t>
            </a:r>
            <a:r>
              <a:rPr lang="ru-RU" i="1" dirty="0" err="1" smtClean="0"/>
              <a:t>Меріке</a:t>
            </a:r>
            <a:r>
              <a:rPr lang="ru-RU" i="1" dirty="0"/>
              <a:t>, </a:t>
            </a:r>
            <a:r>
              <a:rPr lang="ru-RU" i="1" dirty="0" err="1"/>
              <a:t>збір</a:t>
            </a:r>
            <a:r>
              <a:rPr lang="ru-RU" i="1" dirty="0"/>
              <a:t> комах </a:t>
            </a:r>
            <a:r>
              <a:rPr lang="ru-RU" i="1" dirty="0" smtClean="0"/>
              <a:t>з </a:t>
            </a:r>
            <a:r>
              <a:rPr lang="ru-RU" i="1" dirty="0" err="1" smtClean="0"/>
              <a:t>чашок</a:t>
            </a:r>
            <a:r>
              <a:rPr lang="ru-RU" i="1" dirty="0" smtClean="0"/>
              <a:t> </a:t>
            </a:r>
            <a:r>
              <a:rPr lang="ru-RU" i="1" dirty="0" err="1"/>
              <a:t>щоденно</a:t>
            </a:r>
            <a:r>
              <a:rPr lang="ru-RU" i="1" dirty="0"/>
              <a:t> </a:t>
            </a:r>
            <a:r>
              <a:rPr lang="ru-RU" i="1" dirty="0" err="1"/>
              <a:t>вранці</a:t>
            </a:r>
            <a:r>
              <a:rPr lang="ru-RU" i="1" dirty="0"/>
              <a:t>.</a:t>
            </a:r>
          </a:p>
          <a:p>
            <a:r>
              <a:rPr lang="ru-RU" i="1" dirty="0"/>
              <a:t>Метод 100 </a:t>
            </a:r>
            <a:r>
              <a:rPr lang="ru-RU" i="1" dirty="0" err="1"/>
              <a:t>листків</a:t>
            </a:r>
            <a:r>
              <a:rPr lang="ru-RU" i="1" dirty="0"/>
              <a:t>: </a:t>
            </a:r>
            <a:r>
              <a:rPr lang="ru-RU" i="1" dirty="0" smtClean="0"/>
              <a:t>по </a:t>
            </a:r>
            <a:r>
              <a:rPr lang="ru-RU" i="1" dirty="0" err="1" smtClean="0"/>
              <a:t>діагоналі</a:t>
            </a:r>
            <a:r>
              <a:rPr lang="ru-RU" i="1" dirty="0" smtClean="0"/>
              <a:t> </a:t>
            </a:r>
            <a:r>
              <a:rPr lang="ru-RU" i="1" dirty="0"/>
              <a:t>поля </a:t>
            </a:r>
            <a:r>
              <a:rPr lang="ru-RU" i="1" dirty="0" err="1" smtClean="0"/>
              <a:t>вранці</a:t>
            </a:r>
            <a:r>
              <a:rPr lang="ru-RU" i="1" dirty="0" smtClean="0"/>
              <a:t> </a:t>
            </a:r>
            <a:r>
              <a:rPr lang="ru-RU" i="1" dirty="0" err="1" smtClean="0"/>
              <a:t>зрізають</a:t>
            </a:r>
            <a:r>
              <a:rPr lang="ru-RU" i="1" dirty="0" smtClean="0"/>
              <a:t> </a:t>
            </a:r>
            <a:r>
              <a:rPr lang="ru-RU" i="1" dirty="0"/>
              <a:t>100 </a:t>
            </a:r>
            <a:r>
              <a:rPr lang="ru-RU" i="1" dirty="0" err="1" smtClean="0"/>
              <a:t>листків</a:t>
            </a:r>
            <a:r>
              <a:rPr lang="ru-RU" i="1" dirty="0" smtClean="0"/>
              <a:t> з </a:t>
            </a:r>
            <a:r>
              <a:rPr lang="ru-RU" i="1" dirty="0"/>
              <a:t>3-х </a:t>
            </a:r>
            <a:r>
              <a:rPr lang="ru-RU" i="1" dirty="0" err="1"/>
              <a:t>ярусів</a:t>
            </a:r>
            <a:r>
              <a:rPr lang="ru-RU" i="1" dirty="0"/>
              <a:t> </a:t>
            </a:r>
            <a:r>
              <a:rPr lang="ru-RU" i="1" dirty="0" err="1"/>
              <a:t>рослин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endParaRPr lang="ru-RU" i="1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Строки </a:t>
            </a:r>
            <a:r>
              <a:rPr lang="ru-RU" dirty="0" err="1">
                <a:solidFill>
                  <a:srgbClr val="FF0000"/>
                </a:solidFill>
              </a:rPr>
              <a:t>проведення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хімічного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захисту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попелиць</a:t>
            </a:r>
            <a:endParaRPr lang="ru-RU" dirty="0">
              <a:solidFill>
                <a:srgbClr val="FF0000"/>
              </a:solidFill>
            </a:endParaRP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052704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Червень І—</a:t>
            </a:r>
            <a:r>
              <a:rPr lang="en-US" dirty="0"/>
              <a:t>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бутонізація</a:t>
            </a:r>
            <a:r>
              <a:rPr lang="ru-RU" dirty="0"/>
              <a:t> </a:t>
            </a:r>
            <a:r>
              <a:rPr lang="ru-RU" dirty="0" smtClean="0"/>
              <a:t>—</a:t>
            </a:r>
            <a:r>
              <a:rPr lang="ru-RU" dirty="0" err="1" smtClean="0"/>
              <a:t>цвітіння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заселення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яйцекладками </a:t>
            </a:r>
            <a:r>
              <a:rPr lang="ru-RU" b="1" dirty="0"/>
              <a:t>і </a:t>
            </a:r>
            <a:r>
              <a:rPr lang="ru-RU" b="1" dirty="0" smtClean="0"/>
              <a:t>личинками та </a:t>
            </a:r>
            <a:r>
              <a:rPr lang="ru-RU" b="1" dirty="0" err="1" smtClean="0"/>
              <a:t>оптимальних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обприскувань</a:t>
            </a:r>
            <a:r>
              <a:rPr lang="ru-RU" b="1" dirty="0" smtClean="0"/>
              <a:t>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жука, </a:t>
            </a:r>
            <a:r>
              <a:rPr lang="ru-RU" b="1" dirty="0" err="1" smtClean="0"/>
              <a:t>фітофторозу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інших</a:t>
            </a:r>
            <a:r>
              <a:rPr lang="ru-RU" b="1" dirty="0" smtClean="0"/>
              <a:t> хвороб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вікового</a:t>
            </a:r>
            <a:r>
              <a:rPr lang="ru-RU" b="1" dirty="0"/>
              <a:t> </a:t>
            </a:r>
            <a:r>
              <a:rPr lang="ru-RU" b="1" dirty="0" smtClean="0"/>
              <a:t>складу,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шкодочинності</a:t>
            </a:r>
            <a:r>
              <a:rPr lang="ru-RU" b="1" dirty="0" smtClean="0"/>
              <a:t> личинок жука</a:t>
            </a:r>
          </a:p>
        </p:txBody>
      </p:sp>
    </p:spTree>
    <p:extLst>
      <p:ext uri="{BB962C8B-B14F-4D97-AF65-F5344CB8AC3E}">
        <p14:creationId xmlns:p14="http://schemas.microsoft.com/office/powerpoint/2010/main" val="945930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 err="1"/>
              <a:t>Облік</a:t>
            </a:r>
            <a:r>
              <a:rPr lang="ru-RU" i="1" dirty="0"/>
              <a:t> </a:t>
            </a:r>
            <a:r>
              <a:rPr lang="ru-RU" i="1" dirty="0" err="1" smtClean="0"/>
              <a:t>колорадського</a:t>
            </a:r>
            <a:r>
              <a:rPr lang="ru-RU" i="1" dirty="0" smtClean="0"/>
              <a:t> жука </a:t>
            </a:r>
            <a:r>
              <a:rPr lang="ru-RU" i="1" dirty="0" err="1"/>
              <a:t>проводять</a:t>
            </a:r>
            <a:r>
              <a:rPr lang="ru-RU" i="1" dirty="0"/>
              <a:t> на </a:t>
            </a:r>
            <a:r>
              <a:rPr lang="ru-RU" i="1" dirty="0" smtClean="0"/>
              <a:t>5 кущах </a:t>
            </a:r>
            <a:r>
              <a:rPr lang="ru-RU" i="1" dirty="0"/>
              <a:t>у </a:t>
            </a:r>
            <a:r>
              <a:rPr lang="ru-RU" i="1" dirty="0" err="1"/>
              <a:t>пробі</a:t>
            </a:r>
            <a:r>
              <a:rPr lang="ru-RU" i="1" dirty="0"/>
              <a:t>, </a:t>
            </a:r>
            <a:r>
              <a:rPr lang="ru-RU" i="1" dirty="0" err="1"/>
              <a:t>яких</a:t>
            </a:r>
            <a:r>
              <a:rPr lang="ru-RU" i="1" dirty="0"/>
              <a:t> </a:t>
            </a:r>
            <a:r>
              <a:rPr lang="ru-RU" i="1" dirty="0" err="1" smtClean="0"/>
              <a:t>беруть</a:t>
            </a:r>
            <a:r>
              <a:rPr lang="ru-RU" i="1" dirty="0" smtClean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100 </a:t>
            </a:r>
            <a:r>
              <a:rPr lang="ru-RU" i="1" dirty="0" smtClean="0"/>
              <a:t>на </a:t>
            </a:r>
            <a:r>
              <a:rPr lang="ru-RU" i="1" dirty="0" err="1" smtClean="0"/>
              <a:t>полі</a:t>
            </a:r>
            <a:r>
              <a:rPr lang="ru-RU" i="1" dirty="0"/>
              <a:t>, </a:t>
            </a:r>
            <a:r>
              <a:rPr lang="ru-RU" i="1" dirty="0" err="1"/>
              <a:t>розміщують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smtClean="0"/>
              <a:t>у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</a:t>
            </a:r>
            <a:r>
              <a:rPr lang="ru-RU" i="1" dirty="0"/>
              <a:t>порядку </a:t>
            </a:r>
            <a:r>
              <a:rPr lang="ru-RU" i="1" dirty="0" err="1" smtClean="0"/>
              <a:t>або</a:t>
            </a:r>
            <a:r>
              <a:rPr lang="ru-RU" i="1" dirty="0" smtClean="0"/>
              <a:t> по </a:t>
            </a:r>
            <a:r>
              <a:rPr lang="ru-RU" i="1" dirty="0"/>
              <a:t>г-</a:t>
            </a:r>
            <a:r>
              <a:rPr lang="ru-RU" i="1" dirty="0" err="1"/>
              <a:t>подібній</a:t>
            </a:r>
            <a:r>
              <a:rPr lang="ru-RU" i="1" dirty="0"/>
              <a:t> </a:t>
            </a:r>
            <a:r>
              <a:rPr lang="ru-RU" i="1" dirty="0" err="1"/>
              <a:t>лінії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Підраховують</a:t>
            </a:r>
            <a:r>
              <a:rPr lang="ru-RU" i="1" dirty="0" smtClean="0"/>
              <a:t> число </a:t>
            </a:r>
            <a:r>
              <a:rPr lang="ru-RU" i="1" dirty="0" err="1" smtClean="0"/>
              <a:t>заселених</a:t>
            </a:r>
            <a:r>
              <a:rPr lang="ru-RU" i="1" dirty="0" smtClean="0"/>
              <a:t> </a:t>
            </a:r>
            <a:r>
              <a:rPr lang="ru-RU" i="1" dirty="0" err="1" smtClean="0"/>
              <a:t>кущів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кількість</a:t>
            </a:r>
            <a:r>
              <a:rPr lang="ru-RU" i="1" dirty="0" smtClean="0"/>
              <a:t> </a:t>
            </a:r>
            <a:r>
              <a:rPr lang="ru-RU" i="1" dirty="0" err="1" smtClean="0"/>
              <a:t>усіх</a:t>
            </a:r>
            <a:r>
              <a:rPr lang="ru-RU" i="1" dirty="0" smtClean="0"/>
              <a:t> </a:t>
            </a:r>
            <a:r>
              <a:rPr lang="ru-RU" i="1" dirty="0" err="1"/>
              <a:t>стадій</a:t>
            </a:r>
            <a:r>
              <a:rPr lang="ru-RU" i="1" dirty="0"/>
              <a:t> </a:t>
            </a:r>
            <a:r>
              <a:rPr lang="ru-RU" i="1" dirty="0" err="1"/>
              <a:t>шкідника</a:t>
            </a:r>
            <a:r>
              <a:rPr lang="ru-RU" i="1" dirty="0"/>
              <a:t> </a:t>
            </a:r>
            <a:r>
              <a:rPr lang="ru-RU" i="1" dirty="0" smtClean="0"/>
              <a:t>на них</a:t>
            </a:r>
            <a:r>
              <a:rPr lang="ru-RU" i="1" dirty="0"/>
              <a:t>, </a:t>
            </a:r>
            <a:r>
              <a:rPr lang="ru-RU" i="1" dirty="0" err="1"/>
              <a:t>віковий</a:t>
            </a:r>
            <a:r>
              <a:rPr lang="ru-RU" i="1" dirty="0"/>
              <a:t> склад </a:t>
            </a:r>
            <a:r>
              <a:rPr lang="ru-RU" i="1" dirty="0" smtClean="0"/>
              <a:t>личинок, </a:t>
            </a:r>
            <a:r>
              <a:rPr lang="ru-RU" i="1" dirty="0" err="1" smtClean="0"/>
              <a:t>враховують</a:t>
            </a:r>
            <a:r>
              <a:rPr lang="ru-RU" i="1" dirty="0" smtClean="0"/>
              <a:t> </a:t>
            </a:r>
            <a:r>
              <a:rPr lang="ru-RU" i="1" dirty="0"/>
              <a:t>стан </a:t>
            </a:r>
            <a:r>
              <a:rPr lang="ru-RU" i="1" dirty="0" smtClean="0"/>
              <a:t>та </a:t>
            </a:r>
            <a:r>
              <a:rPr lang="ru-RU" i="1" dirty="0" err="1" smtClean="0"/>
              <a:t>розвиток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.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</a:t>
            </a:r>
            <a:r>
              <a:rPr lang="ru-RU" i="1" dirty="0"/>
              <a:t>1 раз за </a:t>
            </a:r>
            <a:r>
              <a:rPr lang="ru-RU" i="1" dirty="0" smtClean="0"/>
              <a:t>декаду, а </a:t>
            </a:r>
            <a:r>
              <a:rPr lang="ru-RU" i="1" dirty="0"/>
              <a:t>в </a:t>
            </a:r>
            <a:r>
              <a:rPr lang="ru-RU" i="1" dirty="0" err="1"/>
              <a:t>період</a:t>
            </a:r>
            <a:r>
              <a:rPr lang="ru-RU" i="1" dirty="0"/>
              <a:t> </a:t>
            </a:r>
            <a:r>
              <a:rPr lang="ru-RU" i="1" dirty="0" err="1" smtClean="0"/>
              <a:t>масового</a:t>
            </a:r>
            <a:r>
              <a:rPr lang="ru-RU" i="1" dirty="0" smtClean="0"/>
              <a:t> </a:t>
            </a:r>
            <a:r>
              <a:rPr lang="ru-RU" i="1" dirty="0" err="1" smtClean="0"/>
              <a:t>відродження</a:t>
            </a:r>
            <a:r>
              <a:rPr lang="ru-RU" i="1" dirty="0" smtClean="0"/>
              <a:t> </a:t>
            </a:r>
            <a:r>
              <a:rPr lang="ru-RU" i="1" dirty="0"/>
              <a:t>личинок </a:t>
            </a:r>
            <a:r>
              <a:rPr lang="ru-RU" i="1" dirty="0" smtClean="0"/>
              <a:t>—2 </a:t>
            </a:r>
            <a:r>
              <a:rPr lang="ru-RU" i="1" dirty="0"/>
              <a:t>рази</a:t>
            </a:r>
          </a:p>
        </p:txBody>
      </p:sp>
    </p:spTree>
    <p:extLst>
      <p:ext uri="{BB962C8B-B14F-4D97-AF65-F5344CB8AC3E}">
        <p14:creationId xmlns:p14="http://schemas.microsoft.com/office/powerpoint/2010/main" val="2083415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кущів</a:t>
            </a:r>
            <a:r>
              <a:rPr lang="ru-RU" dirty="0"/>
              <a:t>,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стадії</a:t>
            </a:r>
            <a:r>
              <a:rPr lang="ru-RU" dirty="0" smtClean="0"/>
              <a:t> </a:t>
            </a:r>
            <a:r>
              <a:rPr lang="ru-RU" dirty="0" err="1"/>
              <a:t>шкідника</a:t>
            </a:r>
            <a:r>
              <a:rPr lang="ru-RU" dirty="0"/>
              <a:t> </a:t>
            </a:r>
            <a:r>
              <a:rPr lang="ru-RU" dirty="0" smtClean="0"/>
              <a:t>на кущ</a:t>
            </a:r>
            <a:r>
              <a:rPr lang="ru-RU" dirty="0"/>
              <a:t>, </a:t>
            </a:r>
            <a:r>
              <a:rPr lang="ru-RU" dirty="0" err="1"/>
              <a:t>віковий</a:t>
            </a:r>
            <a:r>
              <a:rPr lang="ru-RU" dirty="0"/>
              <a:t> </a:t>
            </a:r>
            <a:r>
              <a:rPr lang="ru-RU" dirty="0" smtClean="0"/>
              <a:t>склад личинок</a:t>
            </a:r>
            <a:r>
              <a:rPr lang="ru-RU" dirty="0"/>
              <a:t>, </a:t>
            </a:r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/>
              <a:t>, </a:t>
            </a:r>
            <a:r>
              <a:rPr lang="ru-RU" dirty="0" err="1" smtClean="0"/>
              <a:t>відсоток</a:t>
            </a:r>
            <a:r>
              <a:rPr lang="ru-RU" dirty="0" smtClean="0"/>
              <a:t> та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 smtClean="0"/>
              <a:t>обробці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/>
              <a:t>, </a:t>
            </a:r>
            <a:r>
              <a:rPr lang="ru-RU" dirty="0" err="1" smtClean="0"/>
              <a:t>оптимальні</a:t>
            </a:r>
            <a:r>
              <a:rPr lang="ru-RU" dirty="0" smtClean="0"/>
              <a:t> строки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в </a:t>
            </a:r>
            <a:r>
              <a:rPr lang="ru-RU" dirty="0" err="1" smtClean="0"/>
              <a:t>залежності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/>
              <a:t>сорту,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обприскувань</a:t>
            </a:r>
            <a:r>
              <a:rPr lang="ru-RU" dirty="0" smtClean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Обстеження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проводять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>
                <a:solidFill>
                  <a:srgbClr val="FF0000"/>
                </a:solidFill>
              </a:rPr>
              <a:t>сухій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теплій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погоді</a:t>
            </a:r>
            <a:r>
              <a:rPr lang="ru-RU" dirty="0" smtClean="0">
                <a:solidFill>
                  <a:srgbClr val="FF0000"/>
                </a:solidFill>
              </a:rPr>
              <a:t> з </a:t>
            </a:r>
            <a:r>
              <a:rPr lang="ru-RU" dirty="0">
                <a:solidFill>
                  <a:srgbClr val="FF0000"/>
                </a:solidFill>
              </a:rPr>
              <a:t>10 до 18 </a:t>
            </a:r>
            <a:r>
              <a:rPr lang="ru-RU" dirty="0" err="1" smtClean="0">
                <a:solidFill>
                  <a:srgbClr val="FF0000"/>
                </a:solidFill>
              </a:rPr>
              <a:t>години</a:t>
            </a:r>
            <a:r>
              <a:rPr lang="ru-RU" dirty="0" smtClean="0">
                <a:solidFill>
                  <a:srgbClr val="FF0000"/>
                </a:solidFill>
              </a:rPr>
              <a:t>. При </a:t>
            </a:r>
            <a:r>
              <a:rPr lang="ru-RU" dirty="0" err="1">
                <a:solidFill>
                  <a:srgbClr val="FF0000"/>
                </a:solidFill>
              </a:rPr>
              <a:t>заселеності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менше</a:t>
            </a:r>
            <a:r>
              <a:rPr lang="ru-RU" dirty="0" smtClean="0">
                <a:solidFill>
                  <a:srgbClr val="FF0000"/>
                </a:solidFill>
              </a:rPr>
              <a:t> 10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кущів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оглядають</a:t>
            </a:r>
            <a:r>
              <a:rPr lang="ru-RU" dirty="0" smtClean="0">
                <a:solidFill>
                  <a:srgbClr val="FF0000"/>
                </a:solidFill>
              </a:rPr>
              <a:t> не </a:t>
            </a:r>
            <a:r>
              <a:rPr lang="ru-RU" dirty="0" err="1">
                <a:solidFill>
                  <a:srgbClr val="FF0000"/>
                </a:solidFill>
              </a:rPr>
              <a:t>менше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4—5%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Обприскування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інсектицидами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розпочинають</a:t>
            </a:r>
            <a:r>
              <a:rPr lang="ru-RU" dirty="0" smtClean="0">
                <a:solidFill>
                  <a:srgbClr val="FF0000"/>
                </a:solidFill>
              </a:rPr>
              <a:t>, коли </a:t>
            </a:r>
            <a:r>
              <a:rPr lang="ru-RU" dirty="0" err="1">
                <a:solidFill>
                  <a:srgbClr val="FF0000"/>
                </a:solidFill>
              </a:rPr>
              <a:t>масово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20</a:t>
            </a:r>
            <a:r>
              <a:rPr lang="ru-RU" dirty="0">
                <a:solidFill>
                  <a:srgbClr val="FF0000"/>
                </a:solidFill>
              </a:rPr>
              <a:t>%) </a:t>
            </a:r>
            <a:r>
              <a:rPr lang="ru-RU" dirty="0" err="1" smtClean="0">
                <a:solidFill>
                  <a:srgbClr val="FF0000"/>
                </a:solidFill>
              </a:rPr>
              <a:t>з’являються</a:t>
            </a:r>
            <a:r>
              <a:rPr lang="ru-RU" dirty="0" smtClean="0">
                <a:solidFill>
                  <a:srgbClr val="FF0000"/>
                </a:solidFill>
              </a:rPr>
              <a:t> личинки 3-го </a:t>
            </a:r>
            <a:r>
              <a:rPr lang="ru-RU" dirty="0" err="1" smtClean="0">
                <a:solidFill>
                  <a:srgbClr val="FF0000"/>
                </a:solidFill>
              </a:rPr>
              <a:t>віку</a:t>
            </a:r>
            <a:r>
              <a:rPr lang="ru-RU" dirty="0">
                <a:solidFill>
                  <a:srgbClr val="FF0000"/>
                </a:solidFill>
              </a:rPr>
              <a:t>, при </a:t>
            </a:r>
            <a:r>
              <a:rPr lang="ru-RU" dirty="0" err="1">
                <a:solidFill>
                  <a:srgbClr val="FF0000"/>
                </a:solidFill>
              </a:rPr>
              <a:t>виявленні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20 і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r>
              <a:rPr lang="ru-RU" dirty="0">
                <a:solidFill>
                  <a:srgbClr val="FF0000"/>
                </a:solidFill>
              </a:rPr>
              <a:t> личинок </a:t>
            </a:r>
            <a:r>
              <a:rPr lang="ru-RU" dirty="0" smtClean="0">
                <a:solidFill>
                  <a:srgbClr val="FF0000"/>
                </a:solidFill>
              </a:rPr>
              <a:t>на 5—8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кущів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45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Червень І—</a:t>
            </a:r>
            <a:r>
              <a:rPr lang="en-US" dirty="0"/>
              <a:t>II </a:t>
            </a:r>
            <a:r>
              <a:rPr lang="ru-RU" dirty="0"/>
              <a:t>дек. (</a:t>
            </a:r>
            <a:r>
              <a:rPr lang="ru-RU" dirty="0" err="1"/>
              <a:t>бутонізація</a:t>
            </a:r>
            <a:r>
              <a:rPr lang="ru-RU" dirty="0"/>
              <a:t> —</a:t>
            </a:r>
            <a:r>
              <a:rPr lang="ru-RU" dirty="0" err="1"/>
              <a:t>цвітіння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Виявлення</a:t>
            </a:r>
            <a:r>
              <a:rPr lang="ru-RU" b="1" dirty="0"/>
              <a:t> </a:t>
            </a:r>
            <a:r>
              <a:rPr lang="ru-RU" b="1" dirty="0" err="1" smtClean="0"/>
              <a:t>плямистостей</a:t>
            </a:r>
            <a:r>
              <a:rPr lang="ru-RU" b="1" dirty="0"/>
              <a:t>, </a:t>
            </a:r>
            <a:r>
              <a:rPr lang="ru-RU" b="1" dirty="0" err="1"/>
              <a:t>білої</a:t>
            </a:r>
            <a:r>
              <a:rPr lang="ru-RU" b="1" dirty="0"/>
              <a:t> та </a:t>
            </a:r>
            <a:r>
              <a:rPr lang="ru-RU" b="1" dirty="0" err="1" smtClean="0"/>
              <a:t>чорної</a:t>
            </a:r>
            <a:r>
              <a:rPr lang="ru-RU" b="1" dirty="0" smtClean="0"/>
              <a:t> </a:t>
            </a:r>
            <a:r>
              <a:rPr lang="ru-RU" b="1" dirty="0" err="1" smtClean="0"/>
              <a:t>ніжки</a:t>
            </a:r>
            <a:r>
              <a:rPr lang="ru-RU" b="1" dirty="0"/>
              <a:t>, в </a:t>
            </a:r>
            <a:r>
              <a:rPr lang="ru-RU" b="1" dirty="0" smtClean="0"/>
              <a:t>’</a:t>
            </a:r>
            <a:r>
              <a:rPr lang="ru-RU" b="1" dirty="0" err="1" smtClean="0"/>
              <a:t>янення</a:t>
            </a:r>
            <a:r>
              <a:rPr lang="ru-RU" b="1" dirty="0" smtClean="0"/>
              <a:t>, </a:t>
            </a:r>
            <a:r>
              <a:rPr lang="ru-RU" b="1" dirty="0" err="1" smtClean="0"/>
              <a:t>гнилей</a:t>
            </a:r>
            <a:r>
              <a:rPr lang="ru-RU" b="1" dirty="0"/>
              <a:t>, </a:t>
            </a:r>
            <a:r>
              <a:rPr lang="ru-RU" b="1" dirty="0" err="1" smtClean="0"/>
              <a:t>вірусних</a:t>
            </a:r>
            <a:r>
              <a:rPr lang="ru-RU" b="1" dirty="0" smtClean="0"/>
              <a:t> хвороб</a:t>
            </a:r>
          </a:p>
          <a:p>
            <a:r>
              <a:rPr lang="ru-RU" i="1" dirty="0" err="1"/>
              <a:t>Альтернаріоз</a:t>
            </a:r>
            <a:r>
              <a:rPr lang="ru-RU" i="1" dirty="0"/>
              <a:t> і </a:t>
            </a:r>
            <a:r>
              <a:rPr lang="ru-RU" i="1" dirty="0" err="1" smtClean="0"/>
              <a:t>фітофтороз</a:t>
            </a:r>
            <a:r>
              <a:rPr lang="ru-RU" i="1" dirty="0" smtClean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smtClean="0"/>
              <a:t>листках </a:t>
            </a:r>
            <a:r>
              <a:rPr lang="ru-RU" i="1" dirty="0" err="1" smtClean="0"/>
              <a:t>нижнього</a:t>
            </a:r>
            <a:r>
              <a:rPr lang="ru-RU" i="1" dirty="0" smtClean="0"/>
              <a:t> </a:t>
            </a:r>
            <a:r>
              <a:rPr lang="ru-RU" i="1" dirty="0"/>
              <a:t>ярусу </a:t>
            </a:r>
            <a:r>
              <a:rPr lang="ru-RU" i="1" dirty="0" err="1" smtClean="0"/>
              <a:t>спочатку</a:t>
            </a:r>
            <a:r>
              <a:rPr lang="ru-RU" i="1" dirty="0" smtClean="0"/>
              <a:t> на </a:t>
            </a:r>
            <a:r>
              <a:rPr lang="ru-RU" i="1" dirty="0" err="1" smtClean="0"/>
              <a:t>ранньостиглих</a:t>
            </a:r>
            <a:r>
              <a:rPr lang="ru-RU" i="1" dirty="0" smtClean="0"/>
              <a:t> сортах.</a:t>
            </a:r>
          </a:p>
          <a:p>
            <a:r>
              <a:rPr lang="ru-RU" i="1" dirty="0" smtClean="0"/>
              <a:t> </a:t>
            </a:r>
            <a:r>
              <a:rPr lang="ru-RU" i="1" dirty="0"/>
              <a:t>Прогноз </a:t>
            </a:r>
            <a:r>
              <a:rPr lang="ru-RU" i="1" dirty="0" err="1" smtClean="0"/>
              <a:t>уявлення</a:t>
            </a:r>
            <a:r>
              <a:rPr lang="ru-RU" i="1" dirty="0" smtClean="0"/>
              <a:t> хвороб </a:t>
            </a:r>
            <a:r>
              <a:rPr lang="ru-RU" i="1" dirty="0"/>
              <a:t>і </a:t>
            </a:r>
            <a:r>
              <a:rPr lang="ru-RU" i="1" dirty="0" err="1"/>
              <a:t>строків</a:t>
            </a:r>
            <a:r>
              <a:rPr lang="ru-RU" i="1" dirty="0"/>
              <a:t> </a:t>
            </a:r>
            <a:r>
              <a:rPr lang="ru-RU" i="1" dirty="0" err="1" smtClean="0"/>
              <a:t>обприскувань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 err="1" smtClean="0"/>
              <a:t>фунгіцидами</a:t>
            </a:r>
            <a:r>
              <a:rPr lang="ru-RU" i="1" dirty="0" smtClean="0"/>
              <a:t> </a:t>
            </a:r>
            <a:r>
              <a:rPr lang="ru-RU" i="1" dirty="0" err="1" smtClean="0"/>
              <a:t>виконують</a:t>
            </a:r>
            <a:r>
              <a:rPr lang="ru-RU" i="1" dirty="0" smtClean="0"/>
              <a:t> за методами </a:t>
            </a:r>
            <a:r>
              <a:rPr lang="ru-RU" i="1" dirty="0"/>
              <a:t>ВІЗР, «</a:t>
            </a:r>
            <a:r>
              <a:rPr lang="ru-RU" i="1" dirty="0" err="1" smtClean="0"/>
              <a:t>метео</a:t>
            </a:r>
            <a:r>
              <a:rPr lang="ru-RU" i="1" dirty="0" smtClean="0"/>
              <a:t>-будки</a:t>
            </a:r>
            <a:r>
              <a:rPr lang="ru-RU" i="1" dirty="0"/>
              <a:t>» </a:t>
            </a:r>
            <a:r>
              <a:rPr lang="ru-RU" i="1" dirty="0" err="1"/>
              <a:t>змінної</a:t>
            </a:r>
            <a:r>
              <a:rPr lang="ru-RU" i="1" dirty="0"/>
              <a:t> </a:t>
            </a:r>
            <a:r>
              <a:rPr lang="ru-RU" i="1" dirty="0" err="1" smtClean="0"/>
              <a:t>середньої</a:t>
            </a:r>
            <a:r>
              <a:rPr lang="ru-RU" i="1" dirty="0" smtClean="0"/>
              <a:t>, </a:t>
            </a:r>
            <a:r>
              <a:rPr lang="ru-RU" i="1" dirty="0" err="1" smtClean="0"/>
              <a:t>сигнальних</a:t>
            </a:r>
            <a:r>
              <a:rPr lang="ru-RU" i="1" dirty="0" smtClean="0"/>
              <a:t> </a:t>
            </a:r>
            <a:r>
              <a:rPr lang="ru-RU" i="1" dirty="0"/>
              <a:t>посадок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51963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-2813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Строки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smtClean="0"/>
              <a:t>хвороб і </a:t>
            </a:r>
            <a:r>
              <a:rPr lang="ru-RU" dirty="0" err="1" smtClean="0"/>
              <a:t>обприскувань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фунгіцидами</a:t>
            </a:r>
            <a:r>
              <a:rPr lang="ru-RU" dirty="0" smtClean="0"/>
              <a:t>, прогноз </a:t>
            </a:r>
            <a:r>
              <a:rPr lang="ru-RU" dirty="0" err="1"/>
              <a:t>динаміки</a:t>
            </a:r>
            <a:r>
              <a:rPr lang="ru-RU" dirty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і </a:t>
            </a:r>
            <a:r>
              <a:rPr lang="ru-RU" dirty="0" err="1" smtClean="0"/>
              <a:t>шкодочинності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Зараження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фітофторозом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можливе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 </a:t>
            </a:r>
            <a:r>
              <a:rPr lang="ru-RU" dirty="0" err="1">
                <a:solidFill>
                  <a:srgbClr val="FF0000"/>
                </a:solidFill>
              </a:rPr>
              <a:t>доби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температура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не </a:t>
            </a:r>
            <a:r>
              <a:rPr lang="ru-RU" dirty="0" err="1">
                <a:solidFill>
                  <a:srgbClr val="FF0000"/>
                </a:solidFill>
              </a:rPr>
              <a:t>нижче</a:t>
            </a:r>
            <a:r>
              <a:rPr lang="ru-RU" dirty="0">
                <a:solidFill>
                  <a:srgbClr val="FF0000"/>
                </a:solidFill>
              </a:rPr>
              <a:t> +</a:t>
            </a:r>
            <a:r>
              <a:rPr lang="ru-RU" dirty="0" smtClean="0">
                <a:solidFill>
                  <a:srgbClr val="FF0000"/>
                </a:solidFill>
              </a:rPr>
              <a:t>10°С, не </a:t>
            </a:r>
            <a:r>
              <a:rPr lang="ru-RU" dirty="0" err="1">
                <a:solidFill>
                  <a:srgbClr val="FF0000"/>
                </a:solidFill>
              </a:rPr>
              <a:t>вище</a:t>
            </a:r>
            <a:r>
              <a:rPr lang="ru-RU" dirty="0">
                <a:solidFill>
                  <a:srgbClr val="FF0000"/>
                </a:solidFill>
              </a:rPr>
              <a:t> +25°С, а </a:t>
            </a:r>
            <a:r>
              <a:rPr lang="ru-RU" dirty="0" err="1" smtClean="0">
                <a:solidFill>
                  <a:srgbClr val="FF0000"/>
                </a:solidFill>
              </a:rPr>
              <a:t>вологість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75%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err="1">
                <a:solidFill>
                  <a:srgbClr val="FF0000"/>
                </a:solidFill>
              </a:rPr>
              <a:t>критерії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Бомона</a:t>
            </a:r>
            <a:r>
              <a:rPr lang="ru-RU" dirty="0">
                <a:solidFill>
                  <a:srgbClr val="FF0000"/>
                </a:solidFill>
              </a:rPr>
              <a:t>),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температура не </a:t>
            </a:r>
            <a:r>
              <a:rPr lang="ru-RU" dirty="0" err="1">
                <a:solidFill>
                  <a:srgbClr val="FF0000"/>
                </a:solidFill>
              </a:rPr>
              <a:t>нижче</a:t>
            </a:r>
            <a:r>
              <a:rPr lang="ru-RU" dirty="0">
                <a:solidFill>
                  <a:srgbClr val="FF0000"/>
                </a:solidFill>
              </a:rPr>
              <a:t> +11°С, </a:t>
            </a:r>
            <a:r>
              <a:rPr lang="ru-RU" dirty="0" err="1" smtClean="0">
                <a:solidFill>
                  <a:srgbClr val="FF0000"/>
                </a:solidFill>
              </a:rPr>
              <a:t>мінімальна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вологість</a:t>
            </a:r>
            <a:r>
              <a:rPr lang="ru-RU" dirty="0" smtClean="0">
                <a:solidFill>
                  <a:srgbClr val="FF0000"/>
                </a:solidFill>
              </a:rPr>
              <a:t> не </a:t>
            </a:r>
            <a:r>
              <a:rPr lang="ru-RU" dirty="0" err="1" smtClean="0">
                <a:solidFill>
                  <a:srgbClr val="FF0000"/>
                </a:solidFill>
              </a:rPr>
              <a:t>нижче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60%, </a:t>
            </a:r>
            <a:r>
              <a:rPr lang="ru-RU" dirty="0" err="1">
                <a:solidFill>
                  <a:srgbClr val="FF0000"/>
                </a:solidFill>
              </a:rPr>
              <a:t>середня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—84</a:t>
            </a:r>
            <a:r>
              <a:rPr lang="ru-RU" dirty="0">
                <a:solidFill>
                  <a:srgbClr val="FF0000"/>
                </a:solidFill>
              </a:rPr>
              <a:t>% (метод </a:t>
            </a:r>
            <a:r>
              <a:rPr lang="ru-RU" dirty="0" err="1">
                <a:solidFill>
                  <a:srgbClr val="FF0000"/>
                </a:solidFill>
              </a:rPr>
              <a:t>Уліга</a:t>
            </a:r>
            <a:r>
              <a:rPr lang="ru-RU" dirty="0">
                <a:solidFill>
                  <a:srgbClr val="FF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7205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dirty="0" smtClean="0"/>
              <a:t>Моніторинг шкідників і хвороб картоплі</a:t>
            </a:r>
          </a:p>
          <a:p>
            <a:pPr marL="514350" indent="-514350">
              <a:buAutoNum type="arabicPeriod"/>
            </a:pPr>
            <a:r>
              <a:rPr lang="uk-UA" dirty="0" smtClean="0"/>
              <a:t>Моніторинг </a:t>
            </a:r>
            <a:r>
              <a:rPr lang="ru-RU" dirty="0" err="1"/>
              <a:t>шкідників</a:t>
            </a:r>
            <a:r>
              <a:rPr lang="ru-RU" dirty="0"/>
              <a:t> і хвороб </a:t>
            </a:r>
            <a:r>
              <a:rPr lang="ru-RU" dirty="0" err="1"/>
              <a:t>капустяних</a:t>
            </a:r>
            <a:r>
              <a:rPr lang="ru-RU" dirty="0"/>
              <a:t> </a:t>
            </a:r>
            <a:r>
              <a:rPr lang="ru-RU" dirty="0" smtClean="0"/>
              <a:t>культур</a:t>
            </a:r>
          </a:p>
          <a:p>
            <a:pPr marL="514350" indent="-514350">
              <a:buAutoNum type="arabicPeriod"/>
            </a:pP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і хвороб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овочевих</a:t>
            </a:r>
            <a:r>
              <a:rPr lang="ru-RU" dirty="0"/>
              <a:t> культур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523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Червень </a:t>
            </a:r>
            <a:r>
              <a:rPr lang="en-US" dirty="0"/>
              <a:t>III </a:t>
            </a:r>
            <a:r>
              <a:rPr lang="en-US" dirty="0" smtClean="0"/>
              <a:t>-</a:t>
            </a:r>
            <a:r>
              <a:rPr lang="uk-UA" dirty="0" smtClean="0"/>
              <a:t> </a:t>
            </a:r>
            <a:r>
              <a:rPr lang="ru-RU" dirty="0" err="1" smtClean="0"/>
              <a:t>липень</a:t>
            </a:r>
            <a:r>
              <a:rPr lang="ru-RU" dirty="0" smtClean="0"/>
              <a:t> </a:t>
            </a:r>
            <a:r>
              <a:rPr lang="ru-RU" dirty="0"/>
              <a:t>І—</a:t>
            </a:r>
            <a:r>
              <a:rPr lang="en-US" dirty="0"/>
              <a:t>III </a:t>
            </a:r>
            <a:r>
              <a:rPr lang="ru-RU" dirty="0"/>
              <a:t>дек</a:t>
            </a:r>
            <a:r>
              <a:rPr lang="ru-RU" dirty="0" smtClean="0"/>
              <a:t>. (</a:t>
            </a:r>
            <a:r>
              <a:rPr lang="ru-RU" dirty="0" err="1"/>
              <a:t>утворення</a:t>
            </a:r>
            <a:r>
              <a:rPr lang="ru-RU" dirty="0"/>
              <a:t> та </a:t>
            </a:r>
            <a:r>
              <a:rPr lang="ru-RU" dirty="0" err="1" smtClean="0"/>
              <a:t>ріст</a:t>
            </a:r>
            <a:r>
              <a:rPr lang="ru-RU" dirty="0" smtClean="0"/>
              <a:t> </a:t>
            </a:r>
            <a:r>
              <a:rPr lang="ru-RU" dirty="0" err="1" smtClean="0"/>
              <a:t>бульб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необхідності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об-</a:t>
            </a:r>
            <a:r>
              <a:rPr lang="ru-RU" b="1" dirty="0" err="1" smtClean="0"/>
              <a:t>прискувань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пестицидами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 </a:t>
            </a:r>
            <a:r>
              <a:rPr lang="ru-RU" b="1" dirty="0"/>
              <a:t>та хвороб.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исельності</a:t>
            </a:r>
            <a:r>
              <a:rPr lang="ru-RU" b="1" dirty="0" smtClean="0"/>
              <a:t>, </a:t>
            </a:r>
            <a:r>
              <a:rPr lang="ru-RU" b="1" dirty="0" err="1" smtClean="0"/>
              <a:t>співвідношення</a:t>
            </a:r>
            <a:r>
              <a:rPr lang="ru-RU" b="1" dirty="0" smtClean="0"/>
              <a:t> </a:t>
            </a:r>
            <a:r>
              <a:rPr lang="ru-RU" b="1" dirty="0" err="1" smtClean="0"/>
              <a:t>фенофаз</a:t>
            </a:r>
            <a:r>
              <a:rPr lang="ru-RU" b="1" dirty="0"/>
              <a:t>, </a:t>
            </a:r>
            <a:r>
              <a:rPr lang="ru-RU" b="1" dirty="0" err="1"/>
              <a:t>строків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личинок жука і </a:t>
            </a:r>
            <a:r>
              <a:rPr lang="ru-RU" b="1" dirty="0" err="1"/>
              <a:t>ступеня</a:t>
            </a:r>
            <a:r>
              <a:rPr lang="ru-RU" b="1" dirty="0"/>
              <a:t> </a:t>
            </a:r>
            <a:r>
              <a:rPr lang="ru-RU" b="1" dirty="0" err="1" smtClean="0"/>
              <a:t>ушкодження</a:t>
            </a:r>
            <a:r>
              <a:rPr lang="ru-RU" b="1" dirty="0" smtClean="0"/>
              <a:t> ними </a:t>
            </a:r>
            <a:r>
              <a:rPr lang="ru-RU" b="1" dirty="0" err="1"/>
              <a:t>рослин</a:t>
            </a:r>
            <a:r>
              <a:rPr lang="ru-RU" b="1" dirty="0"/>
              <a:t>.</a:t>
            </a:r>
          </a:p>
          <a:p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картопляної</a:t>
            </a:r>
            <a:r>
              <a:rPr lang="ru-RU" b="1" dirty="0" smtClean="0"/>
              <a:t> </a:t>
            </a:r>
            <a:r>
              <a:rPr lang="ru-RU" b="1" dirty="0" err="1"/>
              <a:t>молі</a:t>
            </a:r>
            <a:r>
              <a:rPr lang="ru-RU" b="1" dirty="0"/>
              <a:t> </a:t>
            </a:r>
            <a:r>
              <a:rPr lang="ru-RU" b="1" dirty="0" smtClean="0"/>
              <a:t>на </a:t>
            </a:r>
            <a:r>
              <a:rPr lang="ru-RU" b="1" dirty="0" err="1"/>
              <a:t>пізніх</a:t>
            </a:r>
            <a:r>
              <a:rPr lang="ru-RU" b="1" dirty="0"/>
              <a:t> сортах. </a:t>
            </a:r>
            <a:endParaRPr lang="ru-RU" b="1" dirty="0" smtClean="0"/>
          </a:p>
          <a:p>
            <a:r>
              <a:rPr lang="ru-RU" b="1" dirty="0" smtClean="0"/>
              <a:t>Контроль </a:t>
            </a:r>
            <a:r>
              <a:rPr lang="ru-RU" b="1" dirty="0" err="1" smtClean="0"/>
              <a:t>гідротермічного</a:t>
            </a:r>
            <a:r>
              <a:rPr lang="ru-RU" b="1" dirty="0" smtClean="0"/>
              <a:t> режиму </a:t>
            </a:r>
            <a:r>
              <a:rPr lang="ru-RU" b="1" dirty="0"/>
              <a:t>для </a:t>
            </a:r>
            <a:r>
              <a:rPr lang="ru-RU" b="1" dirty="0" smtClean="0"/>
              <a:t>прогнозу </a:t>
            </a:r>
            <a:r>
              <a:rPr lang="ru-RU" b="1" dirty="0" err="1" smtClean="0"/>
              <a:t>епіфітотій</a:t>
            </a:r>
            <a:r>
              <a:rPr lang="ru-RU" b="1" dirty="0" smtClean="0"/>
              <a:t> </a:t>
            </a:r>
            <a:r>
              <a:rPr lang="ru-RU" b="1" dirty="0" err="1" smtClean="0"/>
              <a:t>фітофторозу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Обліки</a:t>
            </a:r>
            <a:r>
              <a:rPr lang="ru-RU" b="1" dirty="0" smtClean="0"/>
              <a:t> хвороб </a:t>
            </a:r>
            <a:r>
              <a:rPr lang="ru-RU" b="1" dirty="0"/>
              <a:t>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9509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 err="1"/>
              <a:t>Обліки</a:t>
            </a:r>
            <a:r>
              <a:rPr lang="ru-RU" i="1" dirty="0"/>
              <a:t> 1 раз на </a:t>
            </a:r>
            <a:r>
              <a:rPr lang="ru-RU" i="1" dirty="0" smtClean="0"/>
              <a:t>декаду. Методика </a:t>
            </a:r>
            <a:r>
              <a:rPr lang="ru-RU" i="1" dirty="0" err="1"/>
              <a:t>така</a:t>
            </a:r>
            <a:r>
              <a:rPr lang="ru-RU" i="1" dirty="0"/>
              <a:t> ж. </a:t>
            </a:r>
            <a:endParaRPr lang="ru-RU" i="1" dirty="0" smtClean="0"/>
          </a:p>
          <a:p>
            <a:r>
              <a:rPr lang="ru-RU" i="1" dirty="0" err="1" smtClean="0"/>
              <a:t>Визначення</a:t>
            </a:r>
            <a:r>
              <a:rPr lang="ru-RU" i="1" dirty="0" smtClean="0"/>
              <a:t> </a:t>
            </a:r>
            <a:r>
              <a:rPr lang="ru-RU" i="1" dirty="0" err="1" smtClean="0"/>
              <a:t>ступеня</a:t>
            </a:r>
            <a:r>
              <a:rPr lang="ru-RU" i="1" dirty="0" smtClean="0"/>
              <a:t> </a:t>
            </a:r>
            <a:r>
              <a:rPr lang="ru-RU" i="1" dirty="0" err="1" smtClean="0"/>
              <a:t>ушкодження</a:t>
            </a:r>
            <a:r>
              <a:rPr lang="ru-RU" i="1" dirty="0" smtClean="0"/>
              <a:t>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/>
              <a:t>— за </a:t>
            </a:r>
            <a:r>
              <a:rPr lang="ru-RU" i="1" dirty="0" err="1" smtClean="0"/>
              <a:t>п’ятибальною</a:t>
            </a:r>
            <a:r>
              <a:rPr lang="ru-RU" i="1" dirty="0" smtClean="0"/>
              <a:t> шкалою</a:t>
            </a:r>
            <a:r>
              <a:rPr lang="ru-RU" i="1" dirty="0"/>
              <a:t>.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 err="1" smtClean="0"/>
              <a:t>молі</a:t>
            </a:r>
            <a:r>
              <a:rPr lang="ru-RU" i="1" dirty="0" smtClean="0"/>
              <a:t> </a:t>
            </a:r>
            <a:r>
              <a:rPr lang="ru-RU" b="1" i="1" dirty="0" err="1"/>
              <a:t>проводять</a:t>
            </a:r>
            <a:r>
              <a:rPr lang="ru-RU" b="1" i="1" dirty="0"/>
              <a:t> </a:t>
            </a:r>
            <a:r>
              <a:rPr lang="ru-RU" i="1" dirty="0" smtClean="0"/>
              <a:t>у 50 </a:t>
            </a:r>
            <a:r>
              <a:rPr lang="ru-RU" i="1" dirty="0" err="1"/>
              <a:t>місцях</a:t>
            </a:r>
            <a:r>
              <a:rPr lang="ru-RU" i="1" dirty="0"/>
              <a:t> поля </a:t>
            </a:r>
            <a:r>
              <a:rPr lang="ru-RU" i="1" dirty="0" err="1" smtClean="0"/>
              <a:t>оглядом</a:t>
            </a:r>
            <a:r>
              <a:rPr lang="ru-RU" i="1" dirty="0" smtClean="0"/>
              <a:t> проб </a:t>
            </a:r>
            <a:r>
              <a:rPr lang="ru-RU" i="1" dirty="0"/>
              <a:t>по 10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smtClean="0"/>
              <a:t>по </a:t>
            </a:r>
            <a:r>
              <a:rPr lang="ru-RU" i="1" dirty="0" err="1" smtClean="0"/>
              <a:t>двох</a:t>
            </a:r>
            <a:r>
              <a:rPr lang="ru-RU" i="1" dirty="0" smtClean="0"/>
              <a:t> </a:t>
            </a:r>
            <a:r>
              <a:rPr lang="ru-RU" i="1" dirty="0" err="1"/>
              <a:t>діагоналях</a:t>
            </a:r>
            <a:r>
              <a:rPr lang="ru-RU" i="1" dirty="0"/>
              <a:t>.</a:t>
            </a:r>
          </a:p>
          <a:p>
            <a:r>
              <a:rPr lang="ru-RU" i="1" dirty="0" err="1"/>
              <a:t>Можливість</a:t>
            </a:r>
            <a:r>
              <a:rPr lang="ru-RU" i="1" dirty="0"/>
              <a:t> </a:t>
            </a:r>
            <a:r>
              <a:rPr lang="ru-RU" i="1" dirty="0" err="1" smtClean="0"/>
              <a:t>епіфітотії</a:t>
            </a:r>
            <a:r>
              <a:rPr lang="ru-RU" i="1" dirty="0" smtClean="0"/>
              <a:t> </a:t>
            </a:r>
            <a:r>
              <a:rPr lang="ru-RU" i="1" dirty="0" err="1" smtClean="0"/>
              <a:t>фітофторозу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</a:t>
            </a:r>
            <a:r>
              <a:rPr lang="ru-RU" i="1" dirty="0"/>
              <a:t>методом </a:t>
            </a:r>
            <a:r>
              <a:rPr lang="ru-RU" i="1" dirty="0" err="1"/>
              <a:t>змінної</a:t>
            </a:r>
            <a:r>
              <a:rPr lang="ru-RU" i="1" dirty="0"/>
              <a:t> </a:t>
            </a:r>
            <a:r>
              <a:rPr lang="ru-RU" i="1" dirty="0" err="1" smtClean="0"/>
              <a:t>середньої</a:t>
            </a:r>
            <a:r>
              <a:rPr lang="ru-RU" i="1" dirty="0" smtClean="0"/>
              <a:t> — </a:t>
            </a:r>
            <a:r>
              <a:rPr lang="ru-RU" i="1" dirty="0"/>
              <a:t>за 10 </a:t>
            </a:r>
            <a:r>
              <a:rPr lang="ru-RU" i="1" dirty="0" err="1"/>
              <a:t>діб</a:t>
            </a:r>
            <a:r>
              <a:rPr lang="ru-RU" i="1" dirty="0"/>
              <a:t> </a:t>
            </a:r>
            <a:r>
              <a:rPr lang="ru-RU" i="1" dirty="0" err="1" smtClean="0"/>
              <a:t>підряд</a:t>
            </a:r>
            <a:r>
              <a:rPr lang="ru-RU" i="1" dirty="0" smtClean="0"/>
              <a:t> температура </a:t>
            </a:r>
            <a:r>
              <a:rPr lang="ru-RU" i="1" dirty="0"/>
              <a:t>+13—20°С,</a:t>
            </a:r>
          </a:p>
        </p:txBody>
      </p:sp>
    </p:spTree>
    <p:extLst>
      <p:ext uri="{BB962C8B-B14F-4D97-AF65-F5344CB8AC3E}">
        <p14:creationId xmlns:p14="http://schemas.microsoft.com/office/powerpoint/2010/main" val="570418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smtClean="0"/>
              <a:t>личинок і </a:t>
            </a:r>
            <a:r>
              <a:rPr lang="ru-RU" dirty="0" err="1"/>
              <a:t>жуків</a:t>
            </a:r>
            <a:r>
              <a:rPr lang="ru-RU" dirty="0"/>
              <a:t>,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м2,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фенофаз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</a:t>
            </a:r>
            <a:r>
              <a:rPr lang="ru-RU" dirty="0"/>
              <a:t>(%); </a:t>
            </a:r>
            <a:endParaRPr lang="ru-RU" dirty="0" smtClean="0"/>
          </a:p>
          <a:p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(бал</a:t>
            </a:r>
            <a:r>
              <a:rPr lang="ru-RU" dirty="0"/>
              <a:t>, %); </a:t>
            </a:r>
            <a:endParaRPr lang="ru-RU" dirty="0" smtClean="0"/>
          </a:p>
          <a:p>
            <a:r>
              <a:rPr lang="ru-RU" dirty="0" smtClean="0"/>
              <a:t>строки </a:t>
            </a:r>
            <a:r>
              <a:rPr lang="ru-RU" dirty="0" err="1" smtClean="0"/>
              <a:t>закінчення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личинок.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/>
              <a:t>захисту</a:t>
            </a:r>
            <a:r>
              <a:rPr lang="ru-RU" dirty="0"/>
              <a:t> (%).</a:t>
            </a:r>
          </a:p>
          <a:p>
            <a:r>
              <a:rPr lang="ru-RU" dirty="0"/>
              <a:t>Строки </a:t>
            </a:r>
            <a:r>
              <a:rPr lang="ru-RU" dirty="0" err="1" smtClean="0"/>
              <a:t>обприскувань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фунгіцидами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/>
              <a:t>фітофторозу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/>
              <a:t>хвороб.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/>
              <a:t>доцільності</a:t>
            </a:r>
            <a:r>
              <a:rPr lang="ru-RU" dirty="0"/>
              <a:t> </a:t>
            </a:r>
            <a:r>
              <a:rPr lang="ru-RU" dirty="0" err="1" smtClean="0"/>
              <a:t>про</a:t>
            </a:r>
            <a:r>
              <a:rPr lang="ru-RU" dirty="0" err="1"/>
              <a:t>ведення</a:t>
            </a:r>
            <a:r>
              <a:rPr lang="ru-RU" dirty="0"/>
              <a:t> прочистки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хворих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 smtClean="0"/>
              <a:t>насіннєвих</a:t>
            </a:r>
            <a:r>
              <a:rPr lang="ru-RU" dirty="0" smtClean="0"/>
              <a:t> </a:t>
            </a:r>
            <a:r>
              <a:rPr lang="ru-RU" dirty="0" err="1" smtClean="0"/>
              <a:t>ділянок</a:t>
            </a:r>
            <a:r>
              <a:rPr lang="ru-RU" dirty="0"/>
              <a:t>.</a:t>
            </a:r>
          </a:p>
          <a:p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,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/>
              <a:t>хвороб </a:t>
            </a:r>
            <a:r>
              <a:rPr lang="ru-RU" dirty="0" smtClean="0"/>
              <a:t>на </a:t>
            </a:r>
            <a:r>
              <a:rPr lang="ru-RU" dirty="0" err="1" smtClean="0"/>
              <a:t>певну</a:t>
            </a:r>
            <a:r>
              <a:rPr lang="ru-RU" dirty="0" smtClean="0"/>
              <a:t> </a:t>
            </a:r>
            <a:r>
              <a:rPr lang="ru-RU" dirty="0"/>
              <a:t>дату</a:t>
            </a:r>
          </a:p>
        </p:txBody>
      </p:sp>
    </p:spTree>
    <p:extLst>
      <p:ext uri="{BB962C8B-B14F-4D97-AF65-F5344CB8AC3E}">
        <p14:creationId xmlns:p14="http://schemas.microsoft.com/office/powerpoint/2010/main" val="4249984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5832648" cy="6408712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 smtClean="0"/>
              <a:t>інкубаційних</a:t>
            </a:r>
            <a:r>
              <a:rPr lang="ru-RU" dirty="0" smtClean="0"/>
              <a:t> </a:t>
            </a:r>
            <a:r>
              <a:rPr lang="ru-RU" dirty="0" err="1" smtClean="0"/>
              <a:t>періодів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за </a:t>
            </a:r>
            <a:r>
              <a:rPr lang="ru-RU" dirty="0" err="1" smtClean="0"/>
              <a:t>показниками</a:t>
            </a:r>
            <a:r>
              <a:rPr lang="ru-RU" dirty="0" smtClean="0"/>
              <a:t> температур </a:t>
            </a:r>
            <a:r>
              <a:rPr lang="ru-RU" dirty="0"/>
              <a:t>за </a:t>
            </a:r>
            <a:r>
              <a:rPr lang="ru-RU" dirty="0" err="1" smtClean="0"/>
              <a:t>номограмою</a:t>
            </a:r>
            <a:r>
              <a:rPr lang="ru-RU" dirty="0" smtClean="0"/>
              <a:t> Н</a:t>
            </a:r>
            <a:r>
              <a:rPr lang="ru-RU" dirty="0"/>
              <a:t>. А. </a:t>
            </a:r>
            <a:r>
              <a:rPr lang="ru-RU" dirty="0" err="1" smtClean="0"/>
              <a:t>Наумової</a:t>
            </a:r>
            <a:r>
              <a:rPr lang="ru-RU" dirty="0"/>
              <a:t>.</a:t>
            </a:r>
          </a:p>
          <a:p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фітофторозу</a:t>
            </a:r>
            <a:r>
              <a:rPr lang="ru-RU" dirty="0" smtClean="0"/>
              <a:t> проходить </a:t>
            </a:r>
            <a:r>
              <a:rPr lang="ru-RU" dirty="0"/>
              <a:t>при </a:t>
            </a:r>
            <a:r>
              <a:rPr lang="ru-RU" dirty="0" err="1" smtClean="0"/>
              <a:t>наявності</a:t>
            </a:r>
            <a:r>
              <a:rPr lang="ru-RU" dirty="0" smtClean="0"/>
              <a:t> </a:t>
            </a:r>
            <a:r>
              <a:rPr lang="ru-RU" dirty="0" err="1" smtClean="0"/>
              <a:t>роси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вологості</a:t>
            </a:r>
            <a:r>
              <a:rPr lang="ru-RU" dirty="0" smtClean="0"/>
              <a:t> </a:t>
            </a:r>
            <a:r>
              <a:rPr lang="ru-RU" dirty="0" err="1" smtClean="0"/>
              <a:t>повітря</a:t>
            </a:r>
            <a:r>
              <a:rPr lang="ru-RU" dirty="0" smtClean="0"/>
              <a:t> </a:t>
            </a:r>
            <a:r>
              <a:rPr lang="ru-RU" dirty="0"/>
              <a:t>95% і </a:t>
            </a:r>
            <a:r>
              <a:rPr lang="ru-RU" dirty="0" err="1"/>
              <a:t>більше</a:t>
            </a:r>
            <a:r>
              <a:rPr lang="ru-RU" dirty="0"/>
              <a:t>.</a:t>
            </a:r>
          </a:p>
          <a:p>
            <a:r>
              <a:rPr lang="ru-RU" dirty="0"/>
              <a:t>При ГТК 1— </a:t>
            </a:r>
            <a:r>
              <a:rPr lang="ru-RU" dirty="0" smtClean="0"/>
              <a:t>1,5 — </a:t>
            </a:r>
            <a:r>
              <a:rPr lang="ru-RU" dirty="0" err="1"/>
              <a:t>помірний</a:t>
            </a:r>
            <a:r>
              <a:rPr lang="ru-RU" dirty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, 1,5—2,0 </a:t>
            </a:r>
            <a:r>
              <a:rPr lang="ru-RU" dirty="0"/>
              <a:t>— </a:t>
            </a:r>
            <a:r>
              <a:rPr lang="ru-RU" dirty="0" err="1" smtClean="0"/>
              <a:t>епіфітотійний</a:t>
            </a:r>
            <a:r>
              <a:rPr lang="ru-RU" dirty="0"/>
              <a:t>. При ТВП -3 5 </a:t>
            </a:r>
            <a:r>
              <a:rPr lang="ru-RU" dirty="0" smtClean="0"/>
              <a:t>і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 smtClean="0"/>
              <a:t>створюється</a:t>
            </a:r>
            <a:r>
              <a:rPr lang="ru-RU" dirty="0" smtClean="0"/>
              <a:t> </a:t>
            </a:r>
            <a:r>
              <a:rPr lang="ru-RU" dirty="0" err="1" smtClean="0"/>
              <a:t>сприятливий</a:t>
            </a:r>
            <a:r>
              <a:rPr lang="ru-RU" dirty="0" smtClean="0"/>
              <a:t> режим для  </a:t>
            </a:r>
            <a:r>
              <a:rPr lang="ru-RU" dirty="0" err="1" smtClean="0"/>
              <a:t>льтернаріозу</a:t>
            </a:r>
            <a:r>
              <a:rPr lang="ru-RU" dirty="0" smtClean="0"/>
              <a:t> 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/>
              <a:t>хвороб. </a:t>
            </a:r>
            <a:r>
              <a:rPr lang="ru-RU" dirty="0" err="1" smtClean="0"/>
              <a:t>Ураженість</a:t>
            </a:r>
            <a:r>
              <a:rPr lang="ru-RU" dirty="0" smtClean="0"/>
              <a:t> </a:t>
            </a:r>
            <a:r>
              <a:rPr lang="ru-RU" dirty="0" err="1" smtClean="0"/>
              <a:t>супереліти</a:t>
            </a:r>
            <a:r>
              <a:rPr lang="ru-RU" dirty="0" smtClean="0"/>
              <a:t> </a:t>
            </a:r>
            <a:r>
              <a:rPr lang="ru-RU" dirty="0" err="1" smtClean="0"/>
              <a:t>вірусними</a:t>
            </a:r>
            <a:r>
              <a:rPr lang="ru-RU" dirty="0" smtClean="0"/>
              <a:t> хворобами </a:t>
            </a:r>
            <a:r>
              <a:rPr lang="ru-RU" dirty="0" err="1" smtClean="0"/>
              <a:t>допускається</a:t>
            </a:r>
            <a:r>
              <a:rPr lang="ru-RU" dirty="0" smtClean="0"/>
              <a:t> не </a:t>
            </a:r>
            <a:r>
              <a:rPr lang="ru-RU" dirty="0" err="1" smtClean="0"/>
              <a:t>більше</a:t>
            </a:r>
            <a:r>
              <a:rPr lang="ru-RU" dirty="0" smtClean="0"/>
              <a:t> 6—10</a:t>
            </a:r>
            <a:r>
              <a:rPr lang="ru-RU" dirty="0"/>
              <a:t>%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425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/>
              <a:t>Серпень</a:t>
            </a:r>
            <a:r>
              <a:rPr lang="ru-RU" sz="3000" dirty="0"/>
              <a:t> </a:t>
            </a:r>
            <a:r>
              <a:rPr lang="ru-RU" sz="3000" dirty="0" smtClean="0"/>
              <a:t>І—</a:t>
            </a:r>
            <a:r>
              <a:rPr lang="en-US" sz="3000" dirty="0" smtClean="0"/>
              <a:t>III </a:t>
            </a:r>
            <a:r>
              <a:rPr lang="ru-RU" sz="3000" dirty="0"/>
              <a:t>дек. (</a:t>
            </a:r>
            <a:r>
              <a:rPr lang="ru-RU" sz="3000" dirty="0" smtClean="0"/>
              <a:t>початок </a:t>
            </a:r>
            <a:r>
              <a:rPr lang="ru-RU" sz="3000" dirty="0" err="1" smtClean="0"/>
              <a:t>відмирання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нижніх</a:t>
            </a:r>
            <a:r>
              <a:rPr lang="ru-RU" sz="3000" dirty="0" smtClean="0"/>
              <a:t> </a:t>
            </a:r>
            <a:r>
              <a:rPr lang="ru-RU" sz="3000" dirty="0" err="1" smtClean="0"/>
              <a:t>листків</a:t>
            </a:r>
            <a:r>
              <a:rPr lang="ru-RU" sz="3000" dirty="0"/>
              <a:t>, </a:t>
            </a:r>
            <a:r>
              <a:rPr lang="ru-RU" sz="3000" dirty="0" err="1" smtClean="0"/>
              <a:t>формування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перидерми</a:t>
            </a:r>
            <a:r>
              <a:rPr lang="ru-RU" sz="3000" dirty="0" smtClean="0"/>
              <a:t> </a:t>
            </a:r>
            <a:r>
              <a:rPr lang="ru-RU" sz="3000" dirty="0" err="1"/>
              <a:t>бульб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виходу</a:t>
            </a:r>
            <a:r>
              <a:rPr lang="ru-RU" b="1" dirty="0" smtClean="0"/>
              <a:t> </a:t>
            </a:r>
            <a:r>
              <a:rPr lang="ru-RU" b="1" dirty="0" err="1"/>
              <a:t>імаго</a:t>
            </a:r>
            <a:r>
              <a:rPr lang="ru-RU" b="1" dirty="0"/>
              <a:t>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 і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на </a:t>
            </a:r>
            <a:r>
              <a:rPr lang="ru-RU" b="1" dirty="0" err="1"/>
              <a:t>пізніх</a:t>
            </a:r>
            <a:r>
              <a:rPr lang="ru-RU" b="1" dirty="0"/>
              <a:t> </a:t>
            </a:r>
            <a:r>
              <a:rPr lang="ru-RU" b="1" dirty="0" smtClean="0"/>
              <a:t>сортах, </a:t>
            </a:r>
            <a:r>
              <a:rPr lang="ru-RU" b="1" dirty="0" err="1" smtClean="0"/>
              <a:t>ступеня</a:t>
            </a:r>
            <a:r>
              <a:rPr lang="ru-RU" b="1" dirty="0" smtClean="0"/>
              <a:t>  </a:t>
            </a:r>
            <a:r>
              <a:rPr lang="ru-RU" b="1" dirty="0" err="1" smtClean="0"/>
              <a:t>раженості</a:t>
            </a:r>
            <a:r>
              <a:rPr lang="ru-RU" b="1" dirty="0" smtClean="0"/>
              <a:t> хворобами — </a:t>
            </a:r>
            <a:r>
              <a:rPr lang="ru-RU" b="1" dirty="0" err="1" smtClean="0"/>
              <a:t>плямистості</a:t>
            </a:r>
            <a:r>
              <a:rPr lang="ru-RU" b="1" dirty="0"/>
              <a:t>, </a:t>
            </a:r>
            <a:r>
              <a:rPr lang="ru-RU" b="1" dirty="0" err="1"/>
              <a:t>біла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чорна</a:t>
            </a:r>
            <a:r>
              <a:rPr lang="ru-RU" b="1" dirty="0" smtClean="0"/>
              <a:t> </a:t>
            </a:r>
            <a:r>
              <a:rPr lang="ru-RU" b="1" dirty="0" err="1"/>
              <a:t>ніжка</a:t>
            </a:r>
            <a:r>
              <a:rPr lang="ru-RU" b="1" dirty="0"/>
              <a:t>, </a:t>
            </a:r>
            <a:r>
              <a:rPr lang="ru-RU" b="1" dirty="0" err="1" smtClean="0"/>
              <a:t>гнилі</a:t>
            </a:r>
            <a:r>
              <a:rPr lang="ru-RU" b="1" dirty="0" smtClean="0"/>
              <a:t>, </a:t>
            </a:r>
            <a:r>
              <a:rPr lang="ru-RU" b="1" dirty="0" err="1" smtClean="0"/>
              <a:t>вірусні</a:t>
            </a:r>
            <a:r>
              <a:rPr lang="ru-RU" b="1" dirty="0" smtClean="0"/>
              <a:t> </a:t>
            </a:r>
            <a:r>
              <a:rPr lang="ru-RU" b="1" dirty="0" err="1" smtClean="0"/>
              <a:t>хвороби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smtClean="0"/>
              <a:t>У </a:t>
            </a:r>
            <a:r>
              <a:rPr lang="ru-RU" i="1" dirty="0" err="1"/>
              <a:t>другій</a:t>
            </a:r>
            <a:r>
              <a:rPr lang="ru-RU" i="1" dirty="0"/>
              <a:t> </a:t>
            </a:r>
            <a:r>
              <a:rPr lang="ru-RU" i="1" dirty="0" err="1" smtClean="0"/>
              <a:t>половині</a:t>
            </a:r>
            <a:r>
              <a:rPr lang="ru-RU" i="1" dirty="0" smtClean="0"/>
              <a:t> </a:t>
            </a:r>
            <a:r>
              <a:rPr lang="ru-RU" i="1" dirty="0" err="1" smtClean="0"/>
              <a:t>серпня</a:t>
            </a:r>
            <a:r>
              <a:rPr lang="ru-RU" i="1" dirty="0" smtClean="0"/>
              <a:t> </a:t>
            </a:r>
            <a:r>
              <a:rPr lang="ru-RU" i="1" dirty="0" err="1"/>
              <a:t>збирають</a:t>
            </a:r>
            <a:r>
              <a:rPr lang="ru-RU" i="1" dirty="0"/>
              <a:t> </a:t>
            </a:r>
            <a:r>
              <a:rPr lang="ru-RU" i="1" dirty="0" smtClean="0"/>
              <a:t>100 </a:t>
            </a:r>
            <a:r>
              <a:rPr lang="ru-RU" i="1" dirty="0" err="1" smtClean="0"/>
              <a:t>жуків</a:t>
            </a:r>
            <a:r>
              <a:rPr lang="ru-RU" i="1" dirty="0" smtClean="0"/>
              <a:t> </a:t>
            </a:r>
            <a:r>
              <a:rPr lang="ru-RU" i="1" dirty="0"/>
              <a:t>для </a:t>
            </a:r>
            <a:r>
              <a:rPr lang="ru-RU" i="1" dirty="0" err="1"/>
              <a:t>визначення</a:t>
            </a:r>
            <a:r>
              <a:rPr lang="ru-RU" i="1" dirty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стану </a:t>
            </a:r>
            <a:r>
              <a:rPr lang="ru-RU" i="1" dirty="0"/>
              <a:t>перед </a:t>
            </a:r>
            <a:r>
              <a:rPr lang="ru-RU" i="1" dirty="0" err="1" smtClean="0"/>
              <a:t>зимівлею</a:t>
            </a:r>
            <a:r>
              <a:rPr lang="ru-RU" i="1" dirty="0" smtClean="0"/>
              <a:t>. Для </a:t>
            </a:r>
            <a:r>
              <a:rPr lang="ru-RU" i="1" dirty="0" err="1"/>
              <a:t>цього</a:t>
            </a:r>
            <a:r>
              <a:rPr lang="ru-RU" i="1" dirty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відсоток</a:t>
            </a:r>
            <a:r>
              <a:rPr lang="ru-RU" i="1" dirty="0" smtClean="0"/>
              <a:t> </a:t>
            </a:r>
            <a:r>
              <a:rPr lang="ru-RU" i="1" dirty="0" err="1"/>
              <a:t>жуків</a:t>
            </a:r>
            <a:r>
              <a:rPr lang="ru-RU" i="1" dirty="0"/>
              <a:t> з </a:t>
            </a:r>
            <a:r>
              <a:rPr lang="ru-RU" i="1" dirty="0" err="1" smtClean="0"/>
              <a:t>твердими</a:t>
            </a:r>
            <a:r>
              <a:rPr lang="ru-RU" i="1" dirty="0" smtClean="0"/>
              <a:t> і </a:t>
            </a:r>
            <a:r>
              <a:rPr lang="ru-RU" i="1" dirty="0" err="1"/>
              <a:t>м’якими</a:t>
            </a:r>
            <a:r>
              <a:rPr lang="ru-RU" i="1" dirty="0"/>
              <a:t> </a:t>
            </a:r>
            <a:r>
              <a:rPr lang="ru-RU" i="1" dirty="0" err="1"/>
              <a:t>покривами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488892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55340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Строки з ’</a:t>
            </a:r>
            <a:r>
              <a:rPr lang="ru-RU" dirty="0" err="1"/>
              <a:t>явлення</a:t>
            </a:r>
            <a:r>
              <a:rPr lang="ru-RU" dirty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та </a:t>
            </a:r>
            <a:r>
              <a:rPr lang="ru-RU" dirty="0" err="1"/>
              <a:t>їх</a:t>
            </a:r>
            <a:r>
              <a:rPr lang="ru-RU" dirty="0"/>
              <a:t> стан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додаткового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в </a:t>
            </a:r>
            <a:r>
              <a:rPr lang="ru-RU" dirty="0" err="1"/>
              <a:t>кінці</a:t>
            </a:r>
            <a:r>
              <a:rPr lang="ru-RU" dirty="0"/>
              <a:t> </a:t>
            </a:r>
            <a:r>
              <a:rPr lang="ru-RU" dirty="0" err="1"/>
              <a:t>вегетації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— </a:t>
            </a:r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особин</a:t>
            </a:r>
            <a:r>
              <a:rPr lang="ru-RU" dirty="0"/>
              <a:t> </a:t>
            </a:r>
            <a:r>
              <a:rPr lang="ru-RU" dirty="0" smtClean="0"/>
              <a:t>з </a:t>
            </a:r>
            <a:r>
              <a:rPr lang="ru-RU" dirty="0" err="1" smtClean="0"/>
              <a:t>м’якими</a:t>
            </a:r>
            <a:r>
              <a:rPr lang="ru-RU" dirty="0" smtClean="0"/>
              <a:t> </a:t>
            </a:r>
            <a:r>
              <a:rPr lang="ru-RU" dirty="0" err="1"/>
              <a:t>покривами</a:t>
            </a:r>
            <a:r>
              <a:rPr lang="ru-RU" dirty="0"/>
              <a:t>.</a:t>
            </a:r>
          </a:p>
          <a:p>
            <a:r>
              <a:rPr lang="ru-RU" dirty="0" err="1"/>
              <a:t>Відсоток</a:t>
            </a:r>
            <a:r>
              <a:rPr lang="ru-RU" dirty="0"/>
              <a:t> та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smtClean="0"/>
              <a:t>хворобами за </a:t>
            </a:r>
            <a:r>
              <a:rPr lang="ru-RU" dirty="0"/>
              <a:t>2— 3 </a:t>
            </a:r>
            <a:r>
              <a:rPr lang="ru-RU" dirty="0" err="1" smtClean="0"/>
              <a:t>тижні</a:t>
            </a:r>
            <a:r>
              <a:rPr lang="ru-RU" dirty="0" smtClean="0"/>
              <a:t> до </a:t>
            </a:r>
            <a:r>
              <a:rPr lang="ru-RU" dirty="0" err="1"/>
              <a:t>збирання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перед </a:t>
            </a:r>
            <a:r>
              <a:rPr lang="ru-RU" dirty="0" err="1" smtClean="0"/>
              <a:t>скошуванням</a:t>
            </a:r>
            <a:r>
              <a:rPr lang="ru-RU" dirty="0" smtClean="0"/>
              <a:t> </a:t>
            </a:r>
            <a:r>
              <a:rPr lang="ru-RU" dirty="0" err="1" smtClean="0"/>
              <a:t>бадилля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Значні</a:t>
            </a:r>
            <a:r>
              <a:rPr lang="ru-RU" dirty="0">
                <a:solidFill>
                  <a:srgbClr val="FF0000"/>
                </a:solidFill>
              </a:rPr>
              <a:t> опади </a:t>
            </a:r>
            <a:r>
              <a:rPr lang="ru-RU" dirty="0" err="1" smtClean="0">
                <a:solidFill>
                  <a:srgbClr val="FF0000"/>
                </a:solidFill>
              </a:rPr>
              <a:t>сприяють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зараженню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бульб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фітофторозом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суттєво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збільшується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гнилей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чорної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порошистої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парші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smtClean="0">
                <a:solidFill>
                  <a:srgbClr val="FF0000"/>
                </a:solidFill>
              </a:rPr>
              <a:t>ГТК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15605925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2. </a:t>
            </a:r>
            <a:r>
              <a:rPr lang="ru-RU" b="1" i="1" dirty="0" err="1" smtClean="0"/>
              <a:t>Моніторинг</a:t>
            </a:r>
            <a:r>
              <a:rPr lang="ru-RU" b="1" i="1" dirty="0" smtClean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 smtClean="0"/>
              <a:t>капустяних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овочевих</a:t>
            </a:r>
            <a:r>
              <a:rPr lang="ru-RU" b="1" i="1" dirty="0" smtClean="0"/>
              <a:t> </a:t>
            </a:r>
            <a:r>
              <a:rPr lang="ru-RU" b="1" i="1" dirty="0"/>
              <a:t>культур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212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жовтень</a:t>
            </a:r>
            <a:r>
              <a:rPr lang="ru-RU" dirty="0" smtClean="0"/>
              <a:t> </a:t>
            </a:r>
            <a:r>
              <a:rPr lang="ru-RU" dirty="0"/>
              <a:t>І дек</a:t>
            </a:r>
            <a:r>
              <a:rPr lang="ru-RU" dirty="0" smtClean="0"/>
              <a:t>. (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зимуючого</a:t>
            </a:r>
            <a:r>
              <a:rPr lang="ru-RU" b="1" dirty="0" smtClean="0"/>
              <a:t> запасу </a:t>
            </a:r>
            <a:r>
              <a:rPr lang="ru-RU" b="1" dirty="0" err="1"/>
              <a:t>лялечок</a:t>
            </a:r>
            <a:r>
              <a:rPr lang="ru-RU" b="1" dirty="0"/>
              <a:t> </a:t>
            </a:r>
            <a:r>
              <a:rPr lang="ru-RU" b="1" dirty="0" err="1" smtClean="0"/>
              <a:t>капустяної</a:t>
            </a:r>
            <a:r>
              <a:rPr lang="ru-RU" b="1" dirty="0" smtClean="0"/>
              <a:t> совки</a:t>
            </a:r>
            <a:r>
              <a:rPr lang="ru-RU" b="1" dirty="0"/>
              <a:t>, </a:t>
            </a:r>
            <a:r>
              <a:rPr lang="ru-RU" b="1" dirty="0" err="1" smtClean="0"/>
              <a:t>пупаріїв</a:t>
            </a:r>
            <a:r>
              <a:rPr lang="ru-RU" b="1" dirty="0" smtClean="0"/>
              <a:t> </a:t>
            </a:r>
            <a:r>
              <a:rPr lang="ru-RU" b="1" dirty="0" err="1" smtClean="0"/>
              <a:t>капустяних</a:t>
            </a:r>
            <a:r>
              <a:rPr lang="ru-RU" b="1" dirty="0" smtClean="0"/>
              <a:t> </a:t>
            </a:r>
            <a:r>
              <a:rPr lang="ru-RU" b="1" dirty="0"/>
              <a:t>мух, </a:t>
            </a:r>
            <a:r>
              <a:rPr lang="ru-RU" b="1" dirty="0" err="1" smtClean="0"/>
              <a:t>дротяників</a:t>
            </a:r>
            <a:r>
              <a:rPr lang="ru-RU" b="1" dirty="0" smtClean="0"/>
              <a:t>, </a:t>
            </a:r>
            <a:r>
              <a:rPr lang="ru-RU" b="1" dirty="0" err="1" smtClean="0"/>
              <a:t>ін</a:t>
            </a:r>
            <a:r>
              <a:rPr lang="ru-RU" b="1" dirty="0"/>
              <a:t>. </a:t>
            </a:r>
            <a:r>
              <a:rPr lang="ru-RU" b="1" dirty="0" err="1"/>
              <a:t>шкідників</a:t>
            </a:r>
            <a:r>
              <a:rPr lang="ru-RU" b="1" dirty="0"/>
              <a:t> </a:t>
            </a:r>
            <a:r>
              <a:rPr lang="ru-RU" b="1" dirty="0" smtClean="0"/>
              <a:t>у </a:t>
            </a:r>
            <a:r>
              <a:rPr lang="ru-RU" b="1" dirty="0" err="1" smtClean="0"/>
              <a:t>грунті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капустянищах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Уточнення</a:t>
            </a:r>
            <a:r>
              <a:rPr lang="ru-RU" b="1" dirty="0" smtClean="0"/>
              <a:t> видового складу</a:t>
            </a:r>
            <a:r>
              <a:rPr lang="ru-RU" b="1" dirty="0"/>
              <a:t>, </a:t>
            </a:r>
            <a:r>
              <a:rPr lang="ru-RU" b="1" dirty="0" err="1"/>
              <a:t>збір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для </a:t>
            </a:r>
            <a:r>
              <a:rPr lang="ru-RU" b="1" dirty="0" err="1" smtClean="0"/>
              <a:t>фенологічних</a:t>
            </a:r>
            <a:r>
              <a:rPr lang="ru-RU" b="1" dirty="0" smtClean="0"/>
              <a:t> </a:t>
            </a:r>
            <a:r>
              <a:rPr lang="ru-RU" b="1" dirty="0" err="1" smtClean="0"/>
              <a:t>спостережень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err="1"/>
              <a:t>ізоляторах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/>
              <a:t>зимують</a:t>
            </a:r>
            <a:r>
              <a:rPr lang="ru-RU" b="1" dirty="0"/>
              <a:t> на </a:t>
            </a:r>
            <a:r>
              <a:rPr lang="ru-RU" b="1" dirty="0" err="1" smtClean="0"/>
              <a:t>рослинних</a:t>
            </a:r>
            <a:r>
              <a:rPr lang="ru-RU" b="1" dirty="0" smtClean="0"/>
              <a:t> </a:t>
            </a:r>
            <a:r>
              <a:rPr lang="ru-RU" b="1" dirty="0" err="1"/>
              <a:t>рештках</a:t>
            </a:r>
            <a:r>
              <a:rPr lang="ru-RU" b="1" dirty="0"/>
              <a:t> </a:t>
            </a:r>
            <a:r>
              <a:rPr lang="ru-RU" b="1" dirty="0" err="1"/>
              <a:t>капусти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2567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i="1" dirty="0" err="1"/>
              <a:t>Розкопки</a:t>
            </a:r>
            <a:r>
              <a:rPr lang="ru-RU" i="1" dirty="0"/>
              <a:t> за </a:t>
            </a:r>
            <a:r>
              <a:rPr lang="ru-RU" i="1" dirty="0" err="1" smtClean="0"/>
              <a:t>звичайною</a:t>
            </a:r>
            <a:r>
              <a:rPr lang="ru-RU" i="1" dirty="0" smtClean="0"/>
              <a:t> методикою.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Яйця</a:t>
            </a:r>
            <a:r>
              <a:rPr lang="ru-RU" i="1" dirty="0"/>
              <a:t> </a:t>
            </a:r>
            <a:r>
              <a:rPr lang="ru-RU" i="1" dirty="0" err="1" smtClean="0"/>
              <a:t>капустяної</a:t>
            </a:r>
            <a:r>
              <a:rPr lang="ru-RU" i="1" dirty="0" smtClean="0"/>
              <a:t> </a:t>
            </a:r>
            <a:r>
              <a:rPr lang="ru-RU" i="1" dirty="0" err="1" smtClean="0"/>
              <a:t>попелиці</a:t>
            </a:r>
            <a:r>
              <a:rPr lang="ru-RU" i="1" dirty="0"/>
              <a:t>, </a:t>
            </a:r>
            <a:r>
              <a:rPr lang="ru-RU" i="1" dirty="0" err="1" smtClean="0"/>
              <a:t>жуків-барид</a:t>
            </a:r>
            <a:r>
              <a:rPr lang="ru-RU" i="1" dirty="0" smtClean="0"/>
              <a:t> та </a:t>
            </a:r>
            <a:r>
              <a:rPr lang="ru-RU" i="1" dirty="0" err="1" smtClean="0"/>
              <a:t>прихованохоботників</a:t>
            </a:r>
            <a:r>
              <a:rPr lang="ru-RU" i="1" dirty="0" smtClean="0"/>
              <a:t>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 smtClean="0"/>
              <a:t>збирання</a:t>
            </a:r>
            <a:r>
              <a:rPr lang="ru-RU" i="1" dirty="0" smtClean="0"/>
              <a:t> </a:t>
            </a:r>
            <a:r>
              <a:rPr lang="ru-RU" i="1" dirty="0" err="1" smtClean="0"/>
              <a:t>врожаю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</a:t>
            </a:r>
            <a:r>
              <a:rPr lang="ru-RU" i="1" dirty="0" err="1"/>
              <a:t>Кочериги</a:t>
            </a:r>
            <a:r>
              <a:rPr lang="ru-RU" i="1" dirty="0"/>
              <a:t> </a:t>
            </a:r>
            <a:r>
              <a:rPr lang="ru-RU" i="1" dirty="0" err="1" smtClean="0"/>
              <a:t>викопують</a:t>
            </a:r>
            <a:r>
              <a:rPr lang="ru-RU" i="1" dirty="0" smtClean="0"/>
              <a:t> по </a:t>
            </a:r>
            <a:r>
              <a:rPr lang="ru-RU" i="1" dirty="0"/>
              <a:t>5 шт. у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,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 err="1" smtClean="0"/>
              <a:t>яйця</a:t>
            </a:r>
            <a:r>
              <a:rPr lang="ru-RU" i="1" dirty="0" smtClean="0"/>
              <a:t> </a:t>
            </a:r>
            <a:r>
              <a:rPr lang="ru-RU" i="1" dirty="0" err="1"/>
              <a:t>попелиць</a:t>
            </a:r>
            <a:r>
              <a:rPr lang="ru-RU" i="1" dirty="0"/>
              <a:t>, </a:t>
            </a:r>
            <a:r>
              <a:rPr lang="ru-RU" i="1" dirty="0" err="1" smtClean="0"/>
              <a:t>розтинають</a:t>
            </a:r>
            <a:r>
              <a:rPr lang="ru-RU" i="1" dirty="0" smtClean="0"/>
              <a:t> і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 smtClean="0"/>
              <a:t>заселеність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/>
              <a:t>жуками</a:t>
            </a:r>
          </a:p>
        </p:txBody>
      </p:sp>
    </p:spTree>
    <p:extLst>
      <p:ext uri="{BB962C8B-B14F-4D97-AF65-F5344CB8AC3E}">
        <p14:creationId xmlns:p14="http://schemas.microsoft.com/office/powerpoint/2010/main" val="35249650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err="1" smtClean="0"/>
              <a:t>шкідників</a:t>
            </a:r>
            <a:r>
              <a:rPr lang="ru-RU" dirty="0" smtClean="0"/>
              <a:t>, </a:t>
            </a:r>
            <a:r>
              <a:rPr lang="ru-RU" dirty="0" err="1" smtClean="0"/>
              <a:t>середня</a:t>
            </a:r>
            <a:r>
              <a:rPr lang="ru-RU" dirty="0" smtClean="0"/>
              <a:t> і максимальна </a:t>
            </a:r>
            <a:r>
              <a:rPr lang="ru-RU" dirty="0" err="1" smtClean="0"/>
              <a:t>щільність</a:t>
            </a:r>
            <a:r>
              <a:rPr lang="ru-RU" dirty="0" smtClean="0"/>
              <a:t>, </a:t>
            </a:r>
            <a:r>
              <a:rPr lang="ru-RU" dirty="0" err="1" smtClean="0"/>
              <a:t>особин</a:t>
            </a:r>
            <a:r>
              <a:rPr lang="ru-RU" dirty="0" smtClean="0"/>
              <a:t>/м2, </a:t>
            </a:r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полях і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 smtClean="0"/>
              <a:t>ділянках</a:t>
            </a:r>
            <a:endParaRPr lang="ru-RU" dirty="0" smtClean="0"/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Видовий</a:t>
            </a:r>
            <a:r>
              <a:rPr lang="ru-RU" dirty="0">
                <a:solidFill>
                  <a:srgbClr val="FF0000"/>
                </a:solidFill>
              </a:rPr>
              <a:t> склад </a:t>
            </a:r>
            <a:r>
              <a:rPr lang="ru-RU" dirty="0" err="1" smtClean="0">
                <a:solidFill>
                  <a:srgbClr val="FF0000"/>
                </a:solidFill>
              </a:rPr>
              <a:t>шкідливих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організмів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різних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зонах схожий.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При </a:t>
            </a:r>
            <a:r>
              <a:rPr lang="ru-RU" dirty="0" err="1">
                <a:solidFill>
                  <a:srgbClr val="FF0000"/>
                </a:solidFill>
              </a:rPr>
              <a:t>виявленні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1 </a:t>
            </a:r>
            <a:r>
              <a:rPr lang="ru-RU" dirty="0" err="1">
                <a:solidFill>
                  <a:srgbClr val="FF0000"/>
                </a:solidFill>
              </a:rPr>
              <a:t>гусениці</a:t>
            </a:r>
            <a:r>
              <a:rPr lang="ru-RU" dirty="0">
                <a:solidFill>
                  <a:srgbClr val="FF0000"/>
                </a:solidFill>
              </a:rPr>
              <a:t> на 1 </a:t>
            </a:r>
            <a:r>
              <a:rPr lang="ru-RU" dirty="0" smtClean="0">
                <a:solidFill>
                  <a:srgbClr val="FF0000"/>
                </a:solidFill>
              </a:rPr>
              <a:t>м2 </a:t>
            </a:r>
            <a:r>
              <a:rPr lang="ru-RU" dirty="0" err="1" smtClean="0">
                <a:solidFill>
                  <a:srgbClr val="FF0000"/>
                </a:solidFill>
              </a:rPr>
              <a:t>підгризаючих</a:t>
            </a:r>
            <a:r>
              <a:rPr lang="ru-RU" dirty="0" smtClean="0">
                <a:solidFill>
                  <a:srgbClr val="FF0000"/>
                </a:solidFill>
              </a:rPr>
              <a:t> совок,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3—5 </a:t>
            </a:r>
            <a:r>
              <a:rPr lang="ru-RU" dirty="0" smtClean="0">
                <a:solidFill>
                  <a:srgbClr val="FF0000"/>
                </a:solidFill>
              </a:rPr>
              <a:t>личинок </a:t>
            </a:r>
            <a:r>
              <a:rPr lang="ru-RU" dirty="0" err="1" smtClean="0">
                <a:solidFill>
                  <a:srgbClr val="FF0000"/>
                </a:solidFill>
              </a:rPr>
              <a:t>дротяників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smtClean="0">
                <a:solidFill>
                  <a:srgbClr val="FF0000"/>
                </a:solidFill>
              </a:rPr>
              <a:t>полях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капусту </a:t>
            </a:r>
            <a:r>
              <a:rPr lang="ru-RU" dirty="0" err="1" smtClean="0">
                <a:solidFill>
                  <a:srgbClr val="FF0000"/>
                </a:solidFill>
              </a:rPr>
              <a:t>доцільна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зміна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попередника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ru-RU" dirty="0" err="1" smtClean="0">
                <a:solidFill>
                  <a:srgbClr val="FF0000"/>
                </a:solidFill>
              </a:rPr>
              <a:t>розташування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культури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наступному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році</a:t>
            </a:r>
            <a:r>
              <a:rPr lang="ru-RU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6361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err="1"/>
              <a:t>Вересень</a:t>
            </a:r>
            <a:r>
              <a:rPr lang="ru-RU" sz="3000" dirty="0"/>
              <a:t> </a:t>
            </a:r>
            <a:r>
              <a:rPr lang="en-US" sz="3000" dirty="0" smtClean="0"/>
              <a:t>II—III</a:t>
            </a:r>
            <a:r>
              <a:rPr lang="uk-UA" sz="3000" dirty="0" smtClean="0"/>
              <a:t> </a:t>
            </a:r>
            <a:r>
              <a:rPr lang="ru-RU" sz="3000" dirty="0" smtClean="0"/>
              <a:t>дек</a:t>
            </a:r>
            <a:r>
              <a:rPr lang="ru-RU" sz="3000" dirty="0"/>
              <a:t>. (</a:t>
            </a:r>
            <a:r>
              <a:rPr lang="ru-RU" sz="3000" dirty="0" err="1"/>
              <a:t>під</a:t>
            </a:r>
            <a:r>
              <a:rPr lang="ru-RU" sz="3000" dirty="0"/>
              <a:t> час </a:t>
            </a:r>
            <a:r>
              <a:rPr lang="ru-RU" sz="3000" dirty="0" smtClean="0"/>
              <a:t>та </a:t>
            </a:r>
            <a:r>
              <a:rPr lang="ru-RU" sz="3000" dirty="0" err="1" smtClean="0"/>
              <a:t>після</a:t>
            </a:r>
            <a:r>
              <a:rPr lang="ru-RU" sz="3000" dirty="0" smtClean="0"/>
              <a:t> </a:t>
            </a:r>
            <a:r>
              <a:rPr lang="ru-RU" sz="3000" dirty="0" err="1" smtClean="0"/>
              <a:t>збирання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врожаю</a:t>
            </a:r>
            <a:r>
              <a:rPr lang="ru-RU" sz="3000" dirty="0"/>
              <a:t>, </a:t>
            </a:r>
            <a:r>
              <a:rPr lang="ru-RU" sz="3000" dirty="0" smtClean="0"/>
              <a:t>перед </a:t>
            </a:r>
            <a:r>
              <a:rPr lang="ru-RU" sz="3000" dirty="0" err="1" smtClean="0"/>
              <a:t>закладкою</a:t>
            </a:r>
            <a:r>
              <a:rPr lang="ru-RU" sz="3000" dirty="0" smtClean="0"/>
              <a:t> </a:t>
            </a:r>
            <a:r>
              <a:rPr lang="ru-RU" sz="3000" dirty="0"/>
              <a:t>та </a:t>
            </a:r>
            <a:r>
              <a:rPr lang="ru-RU" sz="3000" dirty="0" smtClean="0"/>
              <a:t>на початку </a:t>
            </a:r>
            <a:r>
              <a:rPr lang="ru-RU" sz="3000" dirty="0" err="1" smtClean="0"/>
              <a:t>періоду</a:t>
            </a:r>
            <a:r>
              <a:rPr lang="ru-RU" sz="3000" dirty="0" smtClean="0"/>
              <a:t> </a:t>
            </a:r>
            <a:r>
              <a:rPr lang="ru-RU" sz="3000" dirty="0" err="1" smtClean="0"/>
              <a:t>зберігання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бульб</a:t>
            </a:r>
            <a:r>
              <a:rPr lang="ru-RU" sz="3000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бульб</a:t>
            </a:r>
            <a:r>
              <a:rPr lang="ru-RU" b="1" dirty="0" smtClean="0"/>
              <a:t> </a:t>
            </a:r>
            <a:r>
              <a:rPr lang="ru-RU" b="1" dirty="0" err="1" smtClean="0"/>
              <a:t>фітофторозом</a:t>
            </a:r>
            <a:r>
              <a:rPr lang="ru-RU" b="1" dirty="0" smtClean="0"/>
              <a:t>, </a:t>
            </a:r>
            <a:r>
              <a:rPr lang="ru-RU" b="1" dirty="0" err="1" smtClean="0"/>
              <a:t>гнилями</a:t>
            </a:r>
            <a:r>
              <a:rPr lang="ru-RU" b="1" dirty="0" smtClean="0"/>
              <a:t>, </a:t>
            </a:r>
            <a:r>
              <a:rPr lang="ru-RU" b="1" dirty="0" err="1" smtClean="0"/>
              <a:t>чорною</a:t>
            </a:r>
            <a:r>
              <a:rPr lang="ru-RU" b="1" dirty="0" smtClean="0"/>
              <a:t> </a:t>
            </a:r>
            <a:r>
              <a:rPr lang="ru-RU" b="1" dirty="0" err="1" smtClean="0"/>
              <a:t>ніжкою</a:t>
            </a:r>
            <a:r>
              <a:rPr lang="ru-RU" b="1" dirty="0"/>
              <a:t>, </a:t>
            </a:r>
            <a:r>
              <a:rPr lang="ru-RU" b="1" dirty="0" smtClean="0"/>
              <a:t>нематодами </a:t>
            </a:r>
            <a:r>
              <a:rPr lang="ru-RU" b="1" dirty="0" err="1" smtClean="0"/>
              <a:t>проводять</a:t>
            </a:r>
            <a:r>
              <a:rPr lang="ru-RU" b="1" dirty="0" smtClean="0"/>
              <a:t> через </a:t>
            </a:r>
            <a:r>
              <a:rPr lang="ru-RU" b="1" dirty="0"/>
              <a:t>1—2 </a:t>
            </a:r>
            <a:r>
              <a:rPr lang="ru-RU" b="1" dirty="0" err="1" smtClean="0"/>
              <a:t>місяці</a:t>
            </a:r>
            <a:r>
              <a:rPr lang="ru-RU" b="1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збирання</a:t>
            </a:r>
            <a:r>
              <a:rPr lang="ru-RU" b="1" dirty="0" smtClean="0"/>
              <a:t> </a:t>
            </a:r>
            <a:r>
              <a:rPr lang="ru-RU" b="1" dirty="0" err="1" smtClean="0"/>
              <a:t>врожаю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зимуючого</a:t>
            </a:r>
            <a:r>
              <a:rPr lang="ru-RU" b="1" dirty="0" smtClean="0"/>
              <a:t>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</a:t>
            </a:r>
            <a:r>
              <a:rPr lang="ru-RU" b="1" dirty="0"/>
              <a:t>, </a:t>
            </a:r>
            <a:r>
              <a:rPr lang="ru-RU" b="1" dirty="0" err="1" smtClean="0"/>
              <a:t>дротяників</a:t>
            </a:r>
            <a:r>
              <a:rPr lang="ru-RU" b="1" dirty="0" smtClean="0"/>
              <a:t>, совок на </a:t>
            </a:r>
            <a:r>
              <a:rPr lang="ru-RU" b="1" dirty="0" err="1" smtClean="0"/>
              <a:t>картоплянищах</a:t>
            </a:r>
            <a:r>
              <a:rPr lang="ru-RU" b="1" dirty="0" smtClean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картопляної</a:t>
            </a:r>
            <a:r>
              <a:rPr lang="ru-RU" b="1" dirty="0" smtClean="0"/>
              <a:t> </a:t>
            </a:r>
            <a:r>
              <a:rPr lang="ru-RU" b="1" dirty="0" err="1" smtClean="0"/>
              <a:t>молі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 smtClean="0"/>
              <a:t>ураженості</a:t>
            </a:r>
            <a:r>
              <a:rPr lang="ru-RU" b="1" dirty="0" smtClean="0"/>
              <a:t> </a:t>
            </a:r>
            <a:r>
              <a:rPr lang="ru-RU" b="1" dirty="0" err="1" smtClean="0"/>
              <a:t>бульб</a:t>
            </a:r>
            <a:r>
              <a:rPr lang="ru-RU" b="1" dirty="0" smtClean="0"/>
              <a:t> </a:t>
            </a:r>
            <a:r>
              <a:rPr lang="ru-RU" b="1" dirty="0"/>
              <a:t>хворобами.</a:t>
            </a:r>
          </a:p>
        </p:txBody>
      </p:sp>
    </p:spTree>
    <p:extLst>
      <p:ext uri="{BB962C8B-B14F-4D97-AF65-F5344CB8AC3E}">
        <p14:creationId xmlns:p14="http://schemas.microsoft.com/office/powerpoint/2010/main" val="5575094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Квітень</a:t>
            </a:r>
            <a:r>
              <a:rPr lang="ru-RU" dirty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Весняні</a:t>
            </a:r>
            <a:r>
              <a:rPr lang="ru-RU" b="1" dirty="0"/>
              <a:t> </a:t>
            </a:r>
            <a:r>
              <a:rPr lang="ru-RU" b="1" dirty="0" err="1" smtClean="0"/>
              <a:t>контрольні</a:t>
            </a:r>
            <a:r>
              <a:rPr lang="ru-RU" b="1" dirty="0" smtClean="0"/>
              <a:t> </a:t>
            </a:r>
            <a:r>
              <a:rPr lang="ru-RU" b="1" dirty="0" err="1" smtClean="0"/>
              <a:t>розкопки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стану </a:t>
            </a:r>
            <a:r>
              <a:rPr lang="ru-RU" b="1" dirty="0" err="1"/>
              <a:t>шкідників</a:t>
            </a:r>
            <a:r>
              <a:rPr lang="ru-RU" b="1" dirty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 smtClean="0"/>
              <a:t>зимівлі</a:t>
            </a:r>
            <a:r>
              <a:rPr lang="ru-RU" b="1" dirty="0"/>
              <a:t>. </a:t>
            </a:r>
            <a:r>
              <a:rPr lang="ru-RU" b="1" dirty="0" err="1"/>
              <a:t>Розробка</a:t>
            </a:r>
            <a:r>
              <a:rPr lang="ru-RU" b="1" dirty="0"/>
              <a:t> </a:t>
            </a:r>
            <a:r>
              <a:rPr lang="ru-RU" b="1" dirty="0" smtClean="0"/>
              <a:t>прогнозу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у </a:t>
            </a:r>
            <a:r>
              <a:rPr lang="ru-RU" b="1" dirty="0" err="1"/>
              <a:t>першій</a:t>
            </a:r>
            <a:r>
              <a:rPr lang="ru-RU" b="1" dirty="0"/>
              <a:t> </a:t>
            </a:r>
            <a:r>
              <a:rPr lang="ru-RU" b="1" dirty="0" err="1" smtClean="0"/>
              <a:t>пол</a:t>
            </a:r>
            <a:r>
              <a:rPr lang="ru-RU" b="1" dirty="0" err="1"/>
              <a:t>овині</a:t>
            </a:r>
            <a:r>
              <a:rPr lang="ru-RU" b="1" dirty="0"/>
              <a:t> </a:t>
            </a:r>
            <a:r>
              <a:rPr lang="ru-RU" b="1" dirty="0" err="1"/>
              <a:t>вегетації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err="1"/>
              <a:t>Грунтові</a:t>
            </a:r>
            <a:r>
              <a:rPr lang="ru-RU" i="1" dirty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 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, на </a:t>
            </a:r>
            <a:r>
              <a:rPr lang="ru-RU" i="1" dirty="0"/>
              <a:t>полях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smtClean="0"/>
              <a:t>капусту. </a:t>
            </a:r>
          </a:p>
          <a:p>
            <a:pPr marL="0" indent="0">
              <a:buNone/>
            </a:pPr>
            <a:r>
              <a:rPr lang="ru-RU" i="1" dirty="0" err="1" smtClean="0"/>
              <a:t>Спостереження</a:t>
            </a:r>
            <a:r>
              <a:rPr lang="ru-RU" i="1" dirty="0" smtClean="0"/>
              <a:t> </a:t>
            </a:r>
            <a:r>
              <a:rPr lang="ru-RU" i="1" dirty="0"/>
              <a:t>в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за </a:t>
            </a:r>
            <a:r>
              <a:rPr lang="ru-RU" i="1" dirty="0" err="1"/>
              <a:t>лялечками</a:t>
            </a:r>
            <a:r>
              <a:rPr lang="ru-RU" i="1" dirty="0"/>
              <a:t> і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, </a:t>
            </a:r>
            <a:r>
              <a:rPr lang="ru-RU" i="1" dirty="0" err="1" smtClean="0"/>
              <a:t>зібраними</a:t>
            </a:r>
            <a:r>
              <a:rPr lang="ru-RU" i="1" dirty="0" smtClean="0"/>
              <a:t>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smtClean="0"/>
              <a:t>час </a:t>
            </a:r>
            <a:r>
              <a:rPr lang="ru-RU" i="1" dirty="0" err="1"/>
              <a:t>о</a:t>
            </a:r>
            <a:r>
              <a:rPr lang="ru-RU" i="1" dirty="0" err="1" smtClean="0"/>
              <a:t>бстежень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877383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з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загибелі</a:t>
            </a:r>
            <a:r>
              <a:rPr lang="ru-RU" dirty="0" smtClean="0"/>
              <a:t> </a:t>
            </a:r>
            <a:r>
              <a:rPr lang="ru-RU" dirty="0"/>
              <a:t>за зиму.</a:t>
            </a:r>
          </a:p>
          <a:p>
            <a:r>
              <a:rPr lang="ru-RU" dirty="0">
                <a:solidFill>
                  <a:srgbClr val="FF0000"/>
                </a:solidFill>
              </a:rPr>
              <a:t>Час </a:t>
            </a:r>
            <a:r>
              <a:rPr lang="ru-RU" dirty="0" err="1" smtClean="0">
                <a:solidFill>
                  <a:srgbClr val="FF0000"/>
                </a:solidFill>
              </a:rPr>
              <a:t>активізації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відновлення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життєдіяльності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живлення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шкідників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>
                <a:solidFill>
                  <a:srgbClr val="FF0000"/>
                </a:solidFill>
              </a:rPr>
              <a:t>Розвиток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лялечок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капустяної</a:t>
            </a:r>
            <a:r>
              <a:rPr lang="ru-RU" dirty="0" smtClean="0">
                <a:solidFill>
                  <a:srgbClr val="FF0000"/>
                </a:solidFill>
              </a:rPr>
              <a:t> совки </a:t>
            </a:r>
            <a:r>
              <a:rPr lang="ru-RU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dirty="0" smtClean="0">
                <a:solidFill>
                  <a:srgbClr val="FF0000"/>
                </a:solidFill>
              </a:rPr>
              <a:t> з переходом температур через +11 </a:t>
            </a:r>
            <a:r>
              <a:rPr lang="ru-RU" dirty="0">
                <a:solidFill>
                  <a:srgbClr val="FF0000"/>
                </a:solidFill>
              </a:rPr>
              <a:t>°С.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Плодючість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самиць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визначають</a:t>
            </a:r>
            <a:r>
              <a:rPr lang="ru-RU" dirty="0" smtClean="0">
                <a:solidFill>
                  <a:srgbClr val="FF0000"/>
                </a:solidFill>
              </a:rPr>
              <a:t> за </a:t>
            </a:r>
            <a:r>
              <a:rPr lang="ru-RU" dirty="0">
                <a:solidFill>
                  <a:srgbClr val="FF0000"/>
                </a:solidFill>
              </a:rPr>
              <a:t>формулою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у </a:t>
            </a:r>
            <a:r>
              <a:rPr lang="ru-RU" dirty="0" smtClean="0">
                <a:solidFill>
                  <a:srgbClr val="FF0000"/>
                </a:solidFill>
              </a:rPr>
              <a:t>=</a:t>
            </a:r>
            <a:r>
              <a:rPr lang="en-US" b="1" i="1" dirty="0" smtClean="0">
                <a:solidFill>
                  <a:srgbClr val="FF0000"/>
                </a:solidFill>
              </a:rPr>
              <a:t>6,35 </a:t>
            </a:r>
            <a:r>
              <a:rPr lang="en-US" b="1" i="1" dirty="0">
                <a:solidFill>
                  <a:srgbClr val="FF0000"/>
                </a:solidFill>
              </a:rPr>
              <a:t>X - 1481,7 ±17,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де </a:t>
            </a:r>
            <a:r>
              <a:rPr lang="en-US" b="1" i="1" dirty="0">
                <a:solidFill>
                  <a:srgbClr val="FF0000"/>
                </a:solidFill>
              </a:rPr>
              <a:t>X </a:t>
            </a:r>
            <a:r>
              <a:rPr lang="en-US" dirty="0">
                <a:solidFill>
                  <a:srgbClr val="FF0000"/>
                </a:solidFill>
              </a:rPr>
              <a:t>— </a:t>
            </a:r>
            <a:r>
              <a:rPr lang="ru-RU" dirty="0" err="1">
                <a:solidFill>
                  <a:srgbClr val="FF0000"/>
                </a:solidFill>
              </a:rPr>
              <a:t>маса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лялечок</a:t>
            </a:r>
            <a:r>
              <a:rPr lang="ru-RU" dirty="0" smtClean="0">
                <a:solidFill>
                  <a:srgbClr val="FF0000"/>
                </a:solidFill>
              </a:rPr>
              <a:t>, мг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410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/>
              <a:t>Квітень</a:t>
            </a:r>
            <a:r>
              <a:rPr lang="ru-RU" sz="3000" dirty="0"/>
              <a:t> </a:t>
            </a:r>
            <a:r>
              <a:rPr lang="en-US" sz="3000" dirty="0" smtClean="0"/>
              <a:t>II—</a:t>
            </a:r>
            <a:r>
              <a:rPr lang="uk-UA" sz="3000" dirty="0" smtClean="0"/>
              <a:t> </a:t>
            </a:r>
            <a:r>
              <a:rPr lang="en-US" sz="3000" dirty="0" smtClean="0"/>
              <a:t>III </a:t>
            </a:r>
            <a:r>
              <a:rPr lang="ru-RU" sz="3000" dirty="0"/>
              <a:t>дек. (</a:t>
            </a:r>
            <a:r>
              <a:rPr lang="ru-RU" sz="3000" dirty="0" smtClean="0"/>
              <a:t>через 20—25 </a:t>
            </a:r>
            <a:r>
              <a:rPr lang="ru-RU" sz="3000" dirty="0" err="1"/>
              <a:t>днів</a:t>
            </a:r>
            <a:r>
              <a:rPr lang="ru-RU" sz="3000" dirty="0"/>
              <a:t> </a:t>
            </a:r>
            <a:r>
              <a:rPr lang="ru-RU" sz="3000" dirty="0" err="1" smtClean="0"/>
              <a:t>після</a:t>
            </a:r>
            <a:r>
              <a:rPr lang="ru-RU" sz="3000" dirty="0" smtClean="0"/>
              <a:t> </a:t>
            </a:r>
            <a:r>
              <a:rPr lang="ru-RU" sz="3000" dirty="0" err="1" smtClean="0"/>
              <a:t>сівби</a:t>
            </a:r>
            <a:r>
              <a:rPr lang="ru-RU" sz="3000" dirty="0" smtClean="0"/>
              <a:t> </a:t>
            </a:r>
            <a:r>
              <a:rPr lang="ru-RU" sz="3000" dirty="0"/>
              <a:t>та за </a:t>
            </a:r>
            <a:r>
              <a:rPr lang="ru-RU" sz="3000" dirty="0" smtClean="0"/>
              <a:t>2—З </a:t>
            </a:r>
            <a:r>
              <a:rPr lang="ru-RU" sz="3000" dirty="0" err="1" smtClean="0"/>
              <a:t>дні</a:t>
            </a:r>
            <a:r>
              <a:rPr lang="ru-RU" sz="3000" dirty="0" smtClean="0"/>
              <a:t> </a:t>
            </a:r>
            <a:r>
              <a:rPr lang="ru-RU" sz="3000" dirty="0"/>
              <a:t>до </a:t>
            </a:r>
            <a:r>
              <a:rPr lang="ru-RU" sz="3000" dirty="0" err="1" smtClean="0"/>
              <a:t>виборки</a:t>
            </a:r>
            <a:r>
              <a:rPr lang="ru-RU" sz="3000" dirty="0" smtClean="0"/>
              <a:t> </a:t>
            </a:r>
            <a:r>
              <a:rPr lang="ru-RU" sz="3000" dirty="0" err="1" smtClean="0"/>
              <a:t>розсади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/>
              <a:t>парників</a:t>
            </a:r>
            <a:r>
              <a:rPr lang="ru-RU" b="1" dirty="0"/>
              <a:t> </a:t>
            </a:r>
            <a:r>
              <a:rPr lang="ru-RU" b="1" dirty="0" smtClean="0"/>
              <a:t>та </a:t>
            </a:r>
            <a:r>
              <a:rPr lang="ru-RU" b="1" dirty="0" err="1" smtClean="0"/>
              <a:t>теплиць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блішок</a:t>
            </a:r>
            <a:r>
              <a:rPr lang="ru-RU" b="1" dirty="0"/>
              <a:t>, </a:t>
            </a:r>
            <a:r>
              <a:rPr lang="ru-RU" b="1" dirty="0" err="1"/>
              <a:t>капустяної</a:t>
            </a:r>
            <a:r>
              <a:rPr lang="ru-RU" b="1" dirty="0"/>
              <a:t> </a:t>
            </a:r>
            <a:r>
              <a:rPr lang="ru-RU" b="1" dirty="0" smtClean="0"/>
              <a:t>мухи, </a:t>
            </a:r>
            <a:r>
              <a:rPr lang="ru-RU" b="1" dirty="0" err="1" smtClean="0"/>
              <a:t>капустянки</a:t>
            </a:r>
            <a:r>
              <a:rPr lang="ru-RU" b="1" dirty="0"/>
              <a:t>, </a:t>
            </a:r>
            <a:r>
              <a:rPr lang="ru-RU" b="1" dirty="0" err="1" smtClean="0"/>
              <a:t>чорної</a:t>
            </a:r>
            <a:r>
              <a:rPr lang="ru-RU" b="1" dirty="0" smtClean="0"/>
              <a:t> </a:t>
            </a:r>
            <a:r>
              <a:rPr lang="ru-RU" b="1" dirty="0" err="1" smtClean="0"/>
              <a:t>ніжки</a:t>
            </a:r>
            <a:r>
              <a:rPr lang="ru-RU" b="1" dirty="0"/>
              <a:t>, </a:t>
            </a:r>
            <a:r>
              <a:rPr lang="ru-RU" b="1" dirty="0" err="1"/>
              <a:t>кіли</a:t>
            </a:r>
            <a:r>
              <a:rPr lang="ru-RU" b="1" dirty="0"/>
              <a:t>, </a:t>
            </a:r>
            <a:r>
              <a:rPr lang="ru-RU" b="1" dirty="0" err="1" smtClean="0"/>
              <a:t>пероноспорозу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 smtClean="0"/>
              <a:t>У </a:t>
            </a:r>
            <a:r>
              <a:rPr lang="ru-RU" i="1" dirty="0"/>
              <a:t>20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err="1"/>
              <a:t>теплиці</a:t>
            </a:r>
            <a:r>
              <a:rPr lang="ru-RU" i="1" dirty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в </a:t>
            </a:r>
            <a:r>
              <a:rPr lang="ru-RU" i="1" dirty="0"/>
              <a:t>кожному парнику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по </a:t>
            </a:r>
            <a:r>
              <a:rPr lang="ru-RU" i="1" dirty="0"/>
              <a:t>5 </a:t>
            </a:r>
            <a:r>
              <a:rPr lang="ru-RU" i="1" dirty="0" err="1"/>
              <a:t>рослин</a:t>
            </a:r>
            <a:r>
              <a:rPr lang="ru-RU" i="1" dirty="0"/>
              <a:t>, </a:t>
            </a:r>
            <a:r>
              <a:rPr lang="ru-RU" i="1" dirty="0" err="1" smtClean="0"/>
              <a:t>підраховують</a:t>
            </a:r>
            <a:r>
              <a:rPr lang="ru-RU" i="1" dirty="0" smtClean="0"/>
              <a:t> </a:t>
            </a:r>
            <a:r>
              <a:rPr lang="ru-RU" i="1" dirty="0"/>
              <a:t>по видах </a:t>
            </a:r>
            <a:r>
              <a:rPr lang="ru-RU" i="1" dirty="0" err="1" smtClean="0"/>
              <a:t>виявлених</a:t>
            </a:r>
            <a:r>
              <a:rPr lang="ru-RU" i="1" dirty="0" smtClean="0"/>
              <a:t> </a:t>
            </a:r>
            <a:r>
              <a:rPr lang="ru-RU" i="1" dirty="0" err="1" smtClean="0"/>
              <a:t>шкідників</a:t>
            </a:r>
            <a:r>
              <a:rPr lang="ru-RU" i="1" dirty="0"/>
              <a:t>, </a:t>
            </a:r>
            <a:r>
              <a:rPr lang="ru-RU" i="1" dirty="0" err="1" smtClean="0"/>
              <a:t>ушкодженість</a:t>
            </a:r>
            <a:r>
              <a:rPr lang="ru-RU" i="1" dirty="0" smtClean="0"/>
              <a:t> </a:t>
            </a:r>
            <a:r>
              <a:rPr lang="ru-RU" i="1" dirty="0" err="1"/>
              <a:t>рослин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Для </a:t>
            </a:r>
            <a:r>
              <a:rPr lang="ru-RU" i="1" dirty="0" err="1" smtClean="0"/>
              <a:t>обліку</a:t>
            </a:r>
            <a:r>
              <a:rPr lang="ru-RU" i="1" dirty="0" smtClean="0"/>
              <a:t> </a:t>
            </a:r>
            <a:r>
              <a:rPr lang="ru-RU" i="1" dirty="0" err="1" smtClean="0"/>
              <a:t>чорної</a:t>
            </a:r>
            <a:r>
              <a:rPr lang="ru-RU" i="1" dirty="0" smtClean="0"/>
              <a:t> </a:t>
            </a:r>
            <a:r>
              <a:rPr lang="ru-RU" i="1" dirty="0" err="1"/>
              <a:t>ніжки</a:t>
            </a:r>
            <a:r>
              <a:rPr lang="ru-RU" i="1" dirty="0"/>
              <a:t> </a:t>
            </a:r>
            <a:r>
              <a:rPr lang="ru-RU" i="1" dirty="0" err="1"/>
              <a:t>рослини</a:t>
            </a:r>
            <a:r>
              <a:rPr lang="ru-RU" i="1" dirty="0"/>
              <a:t> </a:t>
            </a:r>
            <a:r>
              <a:rPr lang="ru-RU" i="1" dirty="0" err="1"/>
              <a:t>викопують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953506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err="1"/>
              <a:t>Щільність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на </a:t>
            </a:r>
            <a:r>
              <a:rPr lang="ru-RU" b="1" dirty="0"/>
              <a:t>1 </a:t>
            </a:r>
            <a:r>
              <a:rPr lang="ru-RU" b="1" dirty="0" err="1" smtClean="0"/>
              <a:t>рослину</a:t>
            </a:r>
            <a:r>
              <a:rPr lang="ru-RU" b="1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 err="1" smtClean="0"/>
              <a:t>відсоток</a:t>
            </a:r>
            <a:r>
              <a:rPr lang="ru-RU" b="1" dirty="0" smtClean="0"/>
              <a:t> </a:t>
            </a:r>
            <a:r>
              <a:rPr lang="ru-RU" b="1" dirty="0" err="1" smtClean="0"/>
              <a:t>пошкоджених</a:t>
            </a:r>
            <a:r>
              <a:rPr lang="ru-RU" b="1" dirty="0" smtClean="0"/>
              <a:t> </a:t>
            </a:r>
            <a:r>
              <a:rPr lang="ru-RU" b="1" dirty="0" err="1" smtClean="0"/>
              <a:t>шкідниками</a:t>
            </a:r>
            <a:r>
              <a:rPr lang="ru-RU" b="1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/>
              <a:t>уражених</a:t>
            </a:r>
            <a:r>
              <a:rPr lang="ru-RU" b="1" dirty="0" smtClean="0"/>
              <a:t> хворобами і </a:t>
            </a:r>
            <a:r>
              <a:rPr lang="ru-RU" b="1" dirty="0" err="1" smtClean="0"/>
              <a:t>загиблих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/>
              <a:t>, </a:t>
            </a: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err="1" smtClean="0"/>
              <a:t>ступінь</a:t>
            </a:r>
            <a:r>
              <a:rPr lang="ru-RU" b="1" dirty="0" smtClean="0"/>
              <a:t> </a:t>
            </a:r>
            <a:r>
              <a:rPr lang="ru-RU" b="1" dirty="0" err="1" smtClean="0"/>
              <a:t>ураження</a:t>
            </a:r>
            <a:r>
              <a:rPr lang="ru-RU" b="1" dirty="0" smtClean="0"/>
              <a:t>, бал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smtClean="0"/>
              <a:t>%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Сильніший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основних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хвороб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їх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шкодочинність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буває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>
                <a:solidFill>
                  <a:srgbClr val="FF0000"/>
                </a:solidFill>
              </a:rPr>
              <a:t>перезволоженні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знижених</a:t>
            </a:r>
            <a:r>
              <a:rPr lang="ru-RU" dirty="0" smtClean="0">
                <a:solidFill>
                  <a:srgbClr val="FF0000"/>
                </a:solidFill>
              </a:rPr>
              <a:t> температурах;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фузаріозне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в’янення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при </a:t>
            </a:r>
            <a:r>
              <a:rPr lang="ru-RU" dirty="0" err="1" smtClean="0">
                <a:solidFill>
                  <a:srgbClr val="FF0000"/>
                </a:solidFill>
              </a:rPr>
              <a:t>спекотній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погоді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дефіциті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вологи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 err="1">
                <a:solidFill>
                  <a:srgbClr val="FF0000"/>
                </a:solidFill>
              </a:rPr>
              <a:t>грунті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3586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err="1"/>
              <a:t>Травень</a:t>
            </a:r>
            <a:r>
              <a:rPr lang="ru-RU" sz="3000" dirty="0"/>
              <a:t> </a:t>
            </a:r>
            <a:r>
              <a:rPr lang="ru-RU" sz="3000" dirty="0" smtClean="0"/>
              <a:t>І—ІІ </a:t>
            </a:r>
            <a:r>
              <a:rPr lang="ru-RU" sz="3000" dirty="0"/>
              <a:t>дек</a:t>
            </a:r>
            <a:r>
              <a:rPr lang="ru-RU" sz="3000" dirty="0" smtClean="0"/>
              <a:t>. (</a:t>
            </a:r>
            <a:r>
              <a:rPr lang="ru-RU" sz="3000" dirty="0"/>
              <a:t>сходи у </a:t>
            </a:r>
            <a:r>
              <a:rPr lang="ru-RU" sz="3000" dirty="0" smtClean="0"/>
              <a:t> </a:t>
            </a:r>
            <a:r>
              <a:rPr lang="ru-RU" sz="3000" dirty="0" err="1" smtClean="0"/>
              <a:t>відкритому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грунті</a:t>
            </a:r>
            <a:r>
              <a:rPr lang="ru-RU" sz="3000" dirty="0"/>
              <a:t>; </a:t>
            </a:r>
            <a:r>
              <a:rPr lang="ru-RU" sz="3000" dirty="0" err="1" smtClean="0"/>
              <a:t>висадка</a:t>
            </a:r>
            <a:r>
              <a:rPr lang="ru-RU" sz="3000" dirty="0" smtClean="0"/>
              <a:t> і </a:t>
            </a:r>
            <a:r>
              <a:rPr lang="ru-RU" sz="3000" dirty="0" err="1" smtClean="0"/>
              <a:t>приживання</a:t>
            </a:r>
            <a:r>
              <a:rPr lang="ru-RU" sz="3000" dirty="0" smtClean="0"/>
              <a:t> у </a:t>
            </a:r>
            <a:r>
              <a:rPr lang="ru-RU" sz="3000" dirty="0" err="1"/>
              <a:t>грунті</a:t>
            </a:r>
            <a:r>
              <a:rPr lang="ru-RU" sz="30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/>
              <a:t>щільності</a:t>
            </a:r>
            <a:r>
              <a:rPr lang="ru-RU" b="1" dirty="0"/>
              <a:t> та </a:t>
            </a:r>
            <a:r>
              <a:rPr lang="ru-RU" b="1" dirty="0" smtClean="0"/>
              <a:t>характеру </a:t>
            </a:r>
            <a:r>
              <a:rPr lang="ru-RU" b="1" dirty="0" err="1" smtClean="0"/>
              <a:t>розподілу</a:t>
            </a:r>
            <a:r>
              <a:rPr lang="ru-RU" b="1" dirty="0" smtClean="0"/>
              <a:t> на полях </a:t>
            </a:r>
            <a:r>
              <a:rPr lang="ru-RU" b="1" dirty="0" err="1"/>
              <a:t>капусти</a:t>
            </a:r>
            <a:r>
              <a:rPr lang="ru-RU" b="1" dirty="0"/>
              <a:t> </a:t>
            </a:r>
            <a:r>
              <a:rPr lang="ru-RU" b="1" dirty="0" err="1" smtClean="0"/>
              <a:t>хрестоцвітих</a:t>
            </a:r>
            <a:r>
              <a:rPr lang="ru-RU" b="1" dirty="0" smtClean="0"/>
              <a:t> </a:t>
            </a:r>
            <a:r>
              <a:rPr lang="ru-RU" b="1" dirty="0" err="1" smtClean="0"/>
              <a:t>блішок</a:t>
            </a:r>
            <a:r>
              <a:rPr lang="ru-RU" b="1" dirty="0"/>
              <a:t>, </a:t>
            </a:r>
            <a:r>
              <a:rPr lang="ru-RU" b="1" dirty="0" err="1" smtClean="0"/>
              <a:t>капустяної</a:t>
            </a:r>
            <a:r>
              <a:rPr lang="ru-RU" b="1" dirty="0" smtClean="0"/>
              <a:t> мухи</a:t>
            </a:r>
            <a:r>
              <a:rPr lang="ru-RU" b="1" dirty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доцільності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обприскувань</a:t>
            </a:r>
            <a:r>
              <a:rPr lang="ru-RU" b="1" dirty="0"/>
              <a:t>, </a:t>
            </a:r>
            <a:r>
              <a:rPr lang="ru-RU" b="1" dirty="0" smtClean="0"/>
              <a:t>строку </a:t>
            </a:r>
            <a:r>
              <a:rPr lang="ru-RU" b="1" dirty="0" err="1" smtClean="0"/>
              <a:t>льоту</a:t>
            </a:r>
            <a:r>
              <a:rPr lang="ru-RU" b="1" dirty="0" smtClean="0"/>
              <a:t> </a:t>
            </a:r>
            <a:r>
              <a:rPr lang="ru-RU" b="1" dirty="0" err="1"/>
              <a:t>метеликів</a:t>
            </a:r>
            <a:r>
              <a:rPr lang="ru-RU" b="1" dirty="0"/>
              <a:t> </a:t>
            </a:r>
            <a:r>
              <a:rPr lang="ru-RU" b="1" dirty="0" err="1" smtClean="0"/>
              <a:t>капустяної</a:t>
            </a:r>
            <a:r>
              <a:rPr lang="ru-RU" b="1" dirty="0" smtClean="0"/>
              <a:t> совки</a:t>
            </a:r>
          </a:p>
          <a:p>
            <a:r>
              <a:rPr lang="ru-RU" i="1" dirty="0" err="1"/>
              <a:t>Облік</a:t>
            </a:r>
            <a:r>
              <a:rPr lang="ru-RU" i="1" dirty="0"/>
              <a:t> 20 проб по 5 </a:t>
            </a:r>
            <a:r>
              <a:rPr lang="ru-RU" i="1" dirty="0" err="1"/>
              <a:t>рослин</a:t>
            </a:r>
            <a:r>
              <a:rPr lang="ru-RU" i="1" dirty="0"/>
              <a:t>.</a:t>
            </a:r>
          </a:p>
          <a:p>
            <a:r>
              <a:rPr lang="ru-RU" i="1" dirty="0" err="1"/>
              <a:t>Осередки</a:t>
            </a:r>
            <a:r>
              <a:rPr lang="ru-RU" i="1" dirty="0"/>
              <a:t> </a:t>
            </a:r>
            <a:r>
              <a:rPr lang="ru-RU" i="1" dirty="0" err="1"/>
              <a:t>шкідників</a:t>
            </a:r>
            <a:r>
              <a:rPr lang="ru-RU" i="1" dirty="0"/>
              <a:t> </a:t>
            </a:r>
            <a:r>
              <a:rPr lang="ru-RU" i="1" dirty="0" err="1" smtClean="0"/>
              <a:t>виявляють</a:t>
            </a:r>
            <a:r>
              <a:rPr lang="ru-RU" i="1" dirty="0" smtClean="0"/>
              <a:t> по </a:t>
            </a:r>
            <a:r>
              <a:rPr lang="ru-RU" i="1" dirty="0"/>
              <a:t>краях поля </a:t>
            </a:r>
            <a:r>
              <a:rPr lang="ru-RU" i="1" dirty="0" err="1" smtClean="0"/>
              <a:t>біля</a:t>
            </a:r>
            <a:r>
              <a:rPr lang="ru-RU" i="1" dirty="0" smtClean="0"/>
              <a:t> </a:t>
            </a:r>
            <a:r>
              <a:rPr lang="ru-RU" i="1" dirty="0" err="1" smtClean="0"/>
              <a:t>лісосмуг</a:t>
            </a:r>
            <a:r>
              <a:rPr lang="ru-RU" i="1" dirty="0"/>
              <a:t>, </a:t>
            </a:r>
            <a:r>
              <a:rPr lang="ru-RU" i="1" dirty="0" err="1"/>
              <a:t>неорних</a:t>
            </a:r>
            <a:r>
              <a:rPr lang="ru-RU" i="1" dirty="0"/>
              <a:t> земель.</a:t>
            </a:r>
          </a:p>
          <a:p>
            <a:r>
              <a:rPr lang="ru-RU" i="1" dirty="0"/>
              <a:t>Початок </a:t>
            </a:r>
            <a:r>
              <a:rPr lang="ru-RU" i="1" dirty="0" err="1"/>
              <a:t>льоту</a:t>
            </a:r>
            <a:r>
              <a:rPr lang="ru-RU" i="1" dirty="0"/>
              <a:t> совок і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динаміку</a:t>
            </a:r>
            <a:r>
              <a:rPr lang="ru-RU" i="1" dirty="0" smtClean="0"/>
              <a:t>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коритця</a:t>
            </a:r>
            <a:r>
              <a:rPr lang="ru-RU" i="1" dirty="0" smtClean="0"/>
              <a:t> </a:t>
            </a:r>
            <a:r>
              <a:rPr lang="ru-RU" i="1" dirty="0"/>
              <a:t>з патокою,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світлопастки</a:t>
            </a:r>
            <a:r>
              <a:rPr lang="ru-RU" i="1" dirty="0"/>
              <a:t>, </a:t>
            </a:r>
            <a:r>
              <a:rPr lang="ru-RU" i="1" dirty="0" err="1" smtClean="0"/>
              <a:t>спостереженням</a:t>
            </a:r>
            <a:r>
              <a:rPr lang="ru-RU" i="1" dirty="0" smtClean="0"/>
              <a:t> в </a:t>
            </a:r>
            <a:r>
              <a:rPr lang="ru-RU" i="1" dirty="0" err="1"/>
              <a:t>ізоляторах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21075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Молоді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err="1" smtClean="0">
                <a:solidFill>
                  <a:srgbClr val="FF0000"/>
                </a:solidFill>
              </a:rPr>
              <a:t>зволожених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ділянках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можуть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ушкоджувати</a:t>
            </a:r>
            <a:r>
              <a:rPr lang="ru-RU" dirty="0" smtClean="0">
                <a:solidFill>
                  <a:srgbClr val="FF0000"/>
                </a:solidFill>
              </a:rPr>
              <a:t> личинки </a:t>
            </a:r>
            <a:r>
              <a:rPr lang="ru-RU" dirty="0" err="1" smtClean="0">
                <a:solidFill>
                  <a:srgbClr val="FF0000"/>
                </a:solidFill>
              </a:rPr>
              <a:t>довгоніжок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росткової</a:t>
            </a:r>
            <a:r>
              <a:rPr lang="ru-RU" dirty="0" smtClean="0">
                <a:solidFill>
                  <a:srgbClr val="FF0000"/>
                </a:solidFill>
              </a:rPr>
              <a:t> мухи, черешкового комарика, </a:t>
            </a:r>
            <a:r>
              <a:rPr lang="ru-RU" dirty="0" err="1" smtClean="0">
                <a:solidFill>
                  <a:srgbClr val="FF0000"/>
                </a:solidFill>
              </a:rPr>
              <a:t>хрестоцвітної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галиці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весна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збільшенню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кількості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93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Травень</a:t>
            </a:r>
            <a:r>
              <a:rPr lang="ru-RU" dirty="0"/>
              <a:t> </a:t>
            </a:r>
            <a:r>
              <a:rPr lang="en-US" dirty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 </a:t>
            </a:r>
            <a:r>
              <a:rPr lang="ru-RU" dirty="0"/>
              <a:t>І дек</a:t>
            </a:r>
            <a:r>
              <a:rPr lang="ru-RU" dirty="0" smtClean="0"/>
              <a:t>. (</a:t>
            </a:r>
            <a:r>
              <a:rPr lang="ru-RU" dirty="0"/>
              <a:t>фаза </a:t>
            </a:r>
            <a:r>
              <a:rPr lang="ru-RU" dirty="0" err="1"/>
              <a:t>листової</a:t>
            </a:r>
            <a:r>
              <a:rPr lang="ru-RU" dirty="0"/>
              <a:t> розетки)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 smtClean="0"/>
              <a:t>динаміки</a:t>
            </a:r>
            <a:r>
              <a:rPr lang="ru-RU" b="1" dirty="0" smtClean="0"/>
              <a:t> </a:t>
            </a:r>
            <a:r>
              <a:rPr lang="ru-RU" b="1" dirty="0" err="1" smtClean="0"/>
              <a:t>льоту</a:t>
            </a:r>
            <a:r>
              <a:rPr lang="ru-RU" b="1" dirty="0"/>
              <a:t>, </a:t>
            </a:r>
            <a:r>
              <a:rPr lang="ru-RU" b="1" dirty="0" smtClean="0"/>
              <a:t>морфо-</a:t>
            </a:r>
            <a:r>
              <a:rPr lang="ru-RU" b="1" dirty="0" err="1" smtClean="0"/>
              <a:t>фізіологічних</a:t>
            </a:r>
            <a:r>
              <a:rPr lang="ru-RU" b="1" dirty="0" smtClean="0"/>
              <a:t> </a:t>
            </a:r>
            <a:r>
              <a:rPr lang="ru-RU" b="1" dirty="0" err="1"/>
              <a:t>показників</a:t>
            </a:r>
            <a:r>
              <a:rPr lang="ru-RU" b="1" dirty="0"/>
              <a:t>, </a:t>
            </a:r>
            <a:r>
              <a:rPr lang="ru-RU" b="1" dirty="0" smtClean="0"/>
              <a:t>початку і </a:t>
            </a:r>
            <a:r>
              <a:rPr lang="ru-RU" b="1" dirty="0" err="1"/>
              <a:t>періоду</a:t>
            </a:r>
            <a:r>
              <a:rPr lang="ru-RU" b="1" dirty="0"/>
              <a:t> </a:t>
            </a:r>
            <a:r>
              <a:rPr lang="ru-RU" b="1" dirty="0" err="1" smtClean="0"/>
              <a:t>масового</a:t>
            </a:r>
            <a:r>
              <a:rPr lang="ru-RU" b="1" dirty="0" smtClean="0"/>
              <a:t> </a:t>
            </a:r>
            <a:r>
              <a:rPr lang="ru-RU" b="1" dirty="0" err="1" smtClean="0"/>
              <a:t>відкладання</a:t>
            </a:r>
            <a:r>
              <a:rPr lang="ru-RU" b="1" dirty="0" smtClean="0"/>
              <a:t> </a:t>
            </a:r>
            <a:r>
              <a:rPr lang="ru-RU" b="1" dirty="0" err="1" smtClean="0"/>
              <a:t>яєць</a:t>
            </a:r>
            <a:r>
              <a:rPr lang="ru-RU" b="1" dirty="0" smtClean="0"/>
              <a:t> совок</a:t>
            </a:r>
            <a:r>
              <a:rPr lang="ru-RU" b="1" dirty="0"/>
              <a:t>.</a:t>
            </a:r>
          </a:p>
          <a:p>
            <a:r>
              <a:rPr lang="ru-RU" b="1" dirty="0" err="1"/>
              <a:t>Обстеження</a:t>
            </a:r>
            <a:r>
              <a:rPr lang="ru-RU" b="1" dirty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заселеності</a:t>
            </a:r>
            <a:r>
              <a:rPr lang="ru-RU" b="1" dirty="0" smtClean="0"/>
              <a:t>,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, </a:t>
            </a:r>
            <a:r>
              <a:rPr lang="ru-RU" b="1" dirty="0" err="1" smtClean="0"/>
              <a:t>доцільності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обприскувань</a:t>
            </a:r>
            <a:r>
              <a:rPr lang="ru-RU" b="1" dirty="0" smtClean="0"/>
              <a:t> </a:t>
            </a:r>
            <a:r>
              <a:rPr lang="ru-RU" b="1" dirty="0" err="1" smtClean="0"/>
              <a:t>рослин</a:t>
            </a:r>
            <a:r>
              <a:rPr lang="ru-RU" b="1" dirty="0" smtClean="0"/>
              <a:t> </a:t>
            </a:r>
            <a:r>
              <a:rPr lang="ru-RU" b="1" dirty="0" err="1" smtClean="0"/>
              <a:t>інсектицидами</a:t>
            </a:r>
            <a:r>
              <a:rPr lang="ru-RU" b="1" dirty="0" smtClean="0"/>
              <a:t> </a:t>
            </a:r>
            <a:r>
              <a:rPr lang="ru-RU" b="1" dirty="0" err="1" smtClean="0"/>
              <a:t>проти</a:t>
            </a:r>
            <a:r>
              <a:rPr lang="ru-RU" b="1" dirty="0" smtClean="0"/>
              <a:t> </a:t>
            </a:r>
            <a:r>
              <a:rPr lang="ru-RU" b="1" dirty="0" err="1" smtClean="0"/>
              <a:t>блішок</a:t>
            </a:r>
            <a:r>
              <a:rPr lang="ru-RU" b="1" dirty="0" smtClean="0"/>
              <a:t>, </a:t>
            </a:r>
            <a:r>
              <a:rPr lang="ru-RU" b="1" dirty="0" err="1" smtClean="0"/>
              <a:t>капустяних</a:t>
            </a:r>
            <a:r>
              <a:rPr lang="ru-RU" b="1" dirty="0" smtClean="0"/>
              <a:t> </a:t>
            </a:r>
            <a:r>
              <a:rPr lang="ru-RU" b="1" dirty="0"/>
              <a:t>мух, </a:t>
            </a:r>
            <a:r>
              <a:rPr lang="ru-RU" b="1" dirty="0" err="1" smtClean="0"/>
              <a:t>молі</a:t>
            </a:r>
            <a:r>
              <a:rPr lang="ru-RU" b="1" dirty="0" smtClean="0"/>
              <a:t>, </a:t>
            </a:r>
            <a:r>
              <a:rPr lang="ru-RU" b="1" dirty="0" err="1" smtClean="0"/>
              <a:t>біланів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err="1"/>
              <a:t>Облік</a:t>
            </a:r>
            <a:r>
              <a:rPr lang="ru-RU" b="1" dirty="0"/>
              <a:t> </a:t>
            </a:r>
            <a:r>
              <a:rPr lang="ru-RU" b="1" dirty="0" err="1" smtClean="0"/>
              <a:t>щільності</a:t>
            </a:r>
            <a:r>
              <a:rPr lang="ru-RU" b="1" dirty="0" smtClean="0"/>
              <a:t> </a:t>
            </a:r>
            <a:r>
              <a:rPr lang="ru-RU" b="1" dirty="0" err="1" smtClean="0"/>
              <a:t>яєць</a:t>
            </a:r>
            <a:r>
              <a:rPr lang="ru-RU" b="1" dirty="0" smtClean="0"/>
              <a:t> </a:t>
            </a:r>
            <a:r>
              <a:rPr lang="ru-RU" b="1" dirty="0"/>
              <a:t>совок </a:t>
            </a:r>
            <a:r>
              <a:rPr lang="ru-RU" b="1" dirty="0" smtClean="0"/>
              <a:t>для </a:t>
            </a:r>
            <a:r>
              <a:rPr lang="ru-RU" b="1" dirty="0" err="1" smtClean="0"/>
              <a:t>уточнення</a:t>
            </a:r>
            <a:r>
              <a:rPr lang="ru-RU" b="1" dirty="0" smtClean="0"/>
              <a:t> </a:t>
            </a:r>
            <a:r>
              <a:rPr lang="ru-RU" b="1" dirty="0" err="1"/>
              <a:t>строків</a:t>
            </a:r>
            <a:r>
              <a:rPr lang="ru-RU" b="1" dirty="0"/>
              <a:t> </a:t>
            </a:r>
            <a:r>
              <a:rPr lang="ru-RU" b="1" dirty="0" smtClean="0"/>
              <a:t>і </a:t>
            </a:r>
            <a:r>
              <a:rPr lang="ru-RU" b="1" dirty="0" err="1" smtClean="0"/>
              <a:t>норми</a:t>
            </a:r>
            <a:r>
              <a:rPr lang="ru-RU" b="1" dirty="0" smtClean="0"/>
              <a:t> </a:t>
            </a:r>
            <a:r>
              <a:rPr lang="ru-RU" b="1" dirty="0" err="1"/>
              <a:t>випуску</a:t>
            </a:r>
            <a:r>
              <a:rPr lang="ru-RU" b="1" dirty="0"/>
              <a:t> </a:t>
            </a:r>
            <a:r>
              <a:rPr lang="ru-RU" b="1" dirty="0" err="1"/>
              <a:t>трихограми</a:t>
            </a:r>
            <a:r>
              <a:rPr lang="ru-RU" b="1" dirty="0"/>
              <a:t>.</a:t>
            </a:r>
          </a:p>
          <a:p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шкодочинності</a:t>
            </a:r>
            <a:r>
              <a:rPr lang="ru-RU" b="1" dirty="0" smtClean="0"/>
              <a:t> </a:t>
            </a:r>
            <a:r>
              <a:rPr lang="ru-RU" b="1" dirty="0" err="1" smtClean="0"/>
              <a:t>основних</a:t>
            </a:r>
            <a:r>
              <a:rPr lang="ru-RU" b="1" dirty="0" smtClean="0"/>
              <a:t> </a:t>
            </a:r>
            <a:r>
              <a:rPr lang="ru-RU" b="1" dirty="0" err="1"/>
              <a:t>видів</a:t>
            </a:r>
            <a:r>
              <a:rPr lang="ru-RU" b="1" dirty="0"/>
              <a:t> </a:t>
            </a:r>
            <a:r>
              <a:rPr lang="ru-RU" b="1" dirty="0" err="1"/>
              <a:t>шкідників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5075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По </a:t>
            </a:r>
            <a:r>
              <a:rPr lang="ru-RU" i="1" dirty="0" err="1"/>
              <a:t>двох</a:t>
            </a:r>
            <a:r>
              <a:rPr lang="ru-RU" i="1" dirty="0"/>
              <a:t> </a:t>
            </a:r>
            <a:r>
              <a:rPr lang="ru-RU" i="1" dirty="0" err="1"/>
              <a:t>діагоналях</a:t>
            </a:r>
            <a:r>
              <a:rPr lang="ru-RU" i="1" dirty="0"/>
              <a:t> </a:t>
            </a:r>
            <a:r>
              <a:rPr lang="ru-RU" i="1" dirty="0" smtClean="0"/>
              <a:t>поля </a:t>
            </a:r>
            <a:r>
              <a:rPr lang="ru-RU" i="1" dirty="0" err="1" smtClean="0"/>
              <a:t>беруть</a:t>
            </a:r>
            <a:r>
              <a:rPr lang="ru-RU" i="1" dirty="0" smtClean="0"/>
              <a:t> </a:t>
            </a:r>
            <a:r>
              <a:rPr lang="ru-RU" i="1" dirty="0"/>
              <a:t>20 проб по 5 </a:t>
            </a:r>
            <a:r>
              <a:rPr lang="ru-RU" i="1" dirty="0" err="1" smtClean="0"/>
              <a:t>рослин</a:t>
            </a:r>
            <a:r>
              <a:rPr lang="ru-RU" i="1" dirty="0" smtClean="0"/>
              <a:t>. </a:t>
            </a:r>
            <a:r>
              <a:rPr lang="ru-RU" i="1" dirty="0" err="1" smtClean="0"/>
              <a:t>Увагу</a:t>
            </a:r>
            <a:r>
              <a:rPr lang="ru-RU" i="1" dirty="0" smtClean="0"/>
              <a:t> </a:t>
            </a:r>
            <a:r>
              <a:rPr lang="ru-RU" i="1" dirty="0" err="1" smtClean="0"/>
              <a:t>приділяють</a:t>
            </a:r>
            <a:r>
              <a:rPr lang="ru-RU" i="1" dirty="0" smtClean="0"/>
              <a:t> </a:t>
            </a:r>
            <a:r>
              <a:rPr lang="ru-RU" i="1" dirty="0" err="1" smtClean="0"/>
              <a:t>прикореневій</a:t>
            </a:r>
            <a:r>
              <a:rPr lang="ru-RU" i="1" dirty="0" smtClean="0"/>
              <a:t> </a:t>
            </a:r>
            <a:r>
              <a:rPr lang="ru-RU" i="1" dirty="0" err="1"/>
              <a:t>частині</a:t>
            </a:r>
            <a:r>
              <a:rPr lang="ru-RU" i="1" dirty="0"/>
              <a:t> </a:t>
            </a:r>
            <a:r>
              <a:rPr lang="ru-RU" i="1" dirty="0" err="1" smtClean="0"/>
              <a:t>стебла</a:t>
            </a:r>
            <a:r>
              <a:rPr lang="ru-RU" i="1" dirty="0" smtClean="0"/>
              <a:t>, </a:t>
            </a:r>
            <a:r>
              <a:rPr lang="ru-RU" i="1" dirty="0" err="1" smtClean="0"/>
              <a:t>листям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smtClean="0"/>
              <a:t>Для </a:t>
            </a:r>
            <a:r>
              <a:rPr lang="ru-RU" i="1" dirty="0" err="1" smtClean="0"/>
              <a:t>обліку</a:t>
            </a:r>
            <a:r>
              <a:rPr lang="ru-RU" i="1" dirty="0" smtClean="0"/>
              <a:t> </a:t>
            </a:r>
            <a:r>
              <a:rPr lang="ru-RU" i="1" dirty="0" err="1" smtClean="0"/>
              <a:t>блішок</a:t>
            </a:r>
            <a:r>
              <a:rPr lang="ru-RU" i="1" dirty="0" smtClean="0"/>
              <a:t> </a:t>
            </a:r>
            <a:r>
              <a:rPr lang="ru-RU" i="1" dirty="0" err="1" smtClean="0"/>
              <a:t>використовують</a:t>
            </a:r>
            <a:r>
              <a:rPr lang="ru-RU" i="1" dirty="0" smtClean="0"/>
              <a:t> ящик </a:t>
            </a:r>
            <a:r>
              <a:rPr lang="ru-RU" i="1" dirty="0" err="1"/>
              <a:t>Петлюка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Інтенсивність</a:t>
            </a:r>
            <a:r>
              <a:rPr lang="ru-RU" i="1" dirty="0" smtClean="0"/>
              <a:t>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/>
              <a:t>совок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за </a:t>
            </a:r>
            <a:r>
              <a:rPr lang="ru-RU" i="1" dirty="0"/>
              <a:t>такою ж </a:t>
            </a:r>
            <a:r>
              <a:rPr lang="ru-RU" i="1" dirty="0" smtClean="0"/>
              <a:t>методикою,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/>
              <a:t>час </a:t>
            </a:r>
            <a:r>
              <a:rPr lang="ru-RU" i="1" dirty="0" err="1"/>
              <a:t>масового</a:t>
            </a:r>
            <a:r>
              <a:rPr lang="ru-RU" i="1" dirty="0"/>
              <a:t>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 err="1" smtClean="0"/>
              <a:t>встановлюють</a:t>
            </a:r>
            <a:r>
              <a:rPr lang="ru-RU" i="1" dirty="0" smtClean="0"/>
              <a:t> </a:t>
            </a:r>
            <a:r>
              <a:rPr lang="ru-RU" i="1" dirty="0" err="1" smtClean="0"/>
              <a:t>співвідношення</a:t>
            </a:r>
            <a:r>
              <a:rPr lang="ru-RU" i="1" dirty="0" smtClean="0"/>
              <a:t> статей</a:t>
            </a:r>
            <a:r>
              <a:rPr lang="ru-RU" i="1" dirty="0"/>
              <a:t>, </a:t>
            </a:r>
            <a:r>
              <a:rPr lang="ru-RU" i="1" dirty="0" err="1" smtClean="0"/>
              <a:t>плодючість</a:t>
            </a:r>
            <a:r>
              <a:rPr lang="ru-RU" i="1" dirty="0" smtClean="0"/>
              <a:t> самок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933947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 smtClean="0"/>
              <a:t>, %, </a:t>
            </a:r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/>
              <a:t>, </a:t>
            </a:r>
            <a:r>
              <a:rPr lang="ru-RU" dirty="0" err="1"/>
              <a:t>екз</a:t>
            </a:r>
            <a:r>
              <a:rPr lang="ru-RU" dirty="0"/>
              <a:t>. </a:t>
            </a:r>
            <a:r>
              <a:rPr lang="ru-RU" dirty="0" smtClean="0"/>
              <a:t>На 1 </a:t>
            </a:r>
            <a:r>
              <a:rPr lang="ru-RU" dirty="0" err="1"/>
              <a:t>рослину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на  1м 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характер </a:t>
            </a:r>
            <a:r>
              <a:rPr lang="ru-RU" dirty="0" err="1" smtClean="0"/>
              <a:t>розподілу</a:t>
            </a:r>
            <a:r>
              <a:rPr lang="ru-RU" dirty="0" smtClean="0"/>
              <a:t> в межах поля</a:t>
            </a:r>
            <a:r>
              <a:rPr lang="ru-RU" dirty="0"/>
              <a:t>, </a:t>
            </a:r>
            <a:r>
              <a:rPr lang="ru-RU" dirty="0" err="1"/>
              <a:t>площ</a:t>
            </a:r>
            <a:r>
              <a:rPr lang="ru-RU" dirty="0"/>
              <a:t>, </a:t>
            </a:r>
            <a:r>
              <a:rPr lang="ru-RU" dirty="0" smtClean="0"/>
              <a:t>де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випускати</a:t>
            </a:r>
            <a:r>
              <a:rPr lang="ru-RU" dirty="0" smtClean="0"/>
              <a:t> </a:t>
            </a:r>
            <a:r>
              <a:rPr lang="ru-RU" dirty="0" err="1" smtClean="0"/>
              <a:t>трихограму</a:t>
            </a:r>
            <a:r>
              <a:rPr lang="ru-RU" dirty="0" smtClean="0"/>
              <a:t>, </a:t>
            </a:r>
            <a:r>
              <a:rPr lang="ru-RU" dirty="0" err="1" smtClean="0"/>
              <a:t>оптимальні</a:t>
            </a:r>
            <a:r>
              <a:rPr lang="ru-RU" dirty="0" smtClean="0"/>
              <a:t> строки і </a:t>
            </a:r>
            <a:r>
              <a:rPr lang="ru-RU" dirty="0" err="1"/>
              <a:t>норми</a:t>
            </a:r>
            <a:r>
              <a:rPr lang="ru-RU" dirty="0"/>
              <a:t> </a:t>
            </a:r>
            <a:r>
              <a:rPr lang="ru-RU" dirty="0" err="1" smtClean="0"/>
              <a:t>випуску</a:t>
            </a:r>
            <a:r>
              <a:rPr lang="ru-RU" dirty="0" smtClean="0"/>
              <a:t> паразита.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Ділянки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 smtClean="0"/>
              <a:t>обприскувати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/>
              <a:t>.</a:t>
            </a:r>
          </a:p>
          <a:p>
            <a:r>
              <a:rPr lang="ru-RU" dirty="0" err="1" smtClean="0"/>
              <a:t>Відсоток</a:t>
            </a:r>
            <a:r>
              <a:rPr lang="ru-RU" dirty="0" smtClean="0"/>
              <a:t> та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шкідниками</a:t>
            </a:r>
            <a:r>
              <a:rPr lang="ru-RU" dirty="0" smtClean="0"/>
              <a:t> та </a:t>
            </a:r>
            <a:r>
              <a:rPr lang="ru-RU" dirty="0" err="1" smtClean="0"/>
              <a:t>ураження</a:t>
            </a:r>
            <a:r>
              <a:rPr lang="ru-RU" dirty="0" smtClean="0"/>
              <a:t> хворобами </a:t>
            </a:r>
            <a:r>
              <a:rPr lang="ru-RU" dirty="0" err="1"/>
              <a:t>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351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ЕПШ </a:t>
            </a:r>
            <a:r>
              <a:rPr lang="ru-RU" dirty="0" err="1">
                <a:solidFill>
                  <a:srgbClr val="FF0000"/>
                </a:solidFill>
              </a:rPr>
              <a:t>блішок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10 </a:t>
            </a:r>
            <a:r>
              <a:rPr lang="ru-RU" dirty="0" err="1" smtClean="0">
                <a:solidFill>
                  <a:srgbClr val="FF0000"/>
                </a:solidFill>
              </a:rPr>
              <a:t>жуків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1 </a:t>
            </a:r>
            <a:r>
              <a:rPr lang="ru-RU" dirty="0" err="1" smtClean="0">
                <a:solidFill>
                  <a:srgbClr val="FF0000"/>
                </a:solidFill>
              </a:rPr>
              <a:t>рослину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>
                <a:solidFill>
                  <a:srgbClr val="FF0000"/>
                </a:solidFill>
              </a:rPr>
              <a:t>25% </a:t>
            </a:r>
            <a:r>
              <a:rPr lang="ru-RU" dirty="0" err="1">
                <a:solidFill>
                  <a:srgbClr val="FF0000"/>
                </a:solidFill>
              </a:rPr>
              <a:t>заселення</a:t>
            </a:r>
            <a:r>
              <a:rPr lang="ru-RU" dirty="0">
                <a:solidFill>
                  <a:srgbClr val="FF0000"/>
                </a:solidFill>
              </a:rPr>
              <a:t>;</a:t>
            </a:r>
          </a:p>
          <a:p>
            <a:r>
              <a:rPr lang="ru-RU" dirty="0" err="1">
                <a:solidFill>
                  <a:srgbClr val="FF0000"/>
                </a:solidFill>
              </a:rPr>
              <a:t>капустяної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молі</a:t>
            </a:r>
            <a:r>
              <a:rPr lang="ru-RU" dirty="0">
                <a:solidFill>
                  <a:srgbClr val="FF0000"/>
                </a:solidFill>
              </a:rPr>
              <a:t> —</a:t>
            </a:r>
            <a:r>
              <a:rPr lang="ru-RU" dirty="0" smtClean="0">
                <a:solidFill>
                  <a:srgbClr val="FF0000"/>
                </a:solidFill>
              </a:rPr>
              <a:t>2— 5 </a:t>
            </a:r>
            <a:r>
              <a:rPr lang="ru-RU" dirty="0" err="1">
                <a:solidFill>
                  <a:srgbClr val="FF0000"/>
                </a:solidFill>
              </a:rPr>
              <a:t>гусениць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рослину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>
                <a:solidFill>
                  <a:srgbClr val="FF0000"/>
                </a:solidFill>
              </a:rPr>
              <a:t>10% </a:t>
            </a:r>
            <a:r>
              <a:rPr lang="ru-RU" dirty="0" err="1" smtClean="0">
                <a:solidFill>
                  <a:srgbClr val="FF0000"/>
                </a:solidFill>
              </a:rPr>
              <a:t>заселених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біланів</a:t>
            </a:r>
            <a:r>
              <a:rPr lang="ru-RU" dirty="0">
                <a:solidFill>
                  <a:srgbClr val="FF0000"/>
                </a:solidFill>
              </a:rPr>
              <a:t> — </a:t>
            </a:r>
            <a:r>
              <a:rPr lang="ru-RU" dirty="0" smtClean="0">
                <a:solidFill>
                  <a:srgbClr val="FF0000"/>
                </a:solidFill>
              </a:rPr>
              <a:t>2—3 </a:t>
            </a:r>
            <a:r>
              <a:rPr lang="ru-RU" dirty="0" err="1">
                <a:solidFill>
                  <a:srgbClr val="FF0000"/>
                </a:solidFill>
              </a:rPr>
              <a:t>гусениці</a:t>
            </a:r>
            <a:r>
              <a:rPr lang="ru-RU" dirty="0">
                <a:solidFill>
                  <a:srgbClr val="FF0000"/>
                </a:solidFill>
              </a:rPr>
              <a:t> при </a:t>
            </a:r>
            <a:r>
              <a:rPr lang="ru-RU" dirty="0" smtClean="0">
                <a:solidFill>
                  <a:srgbClr val="FF0000"/>
                </a:solidFill>
              </a:rPr>
              <a:t>10% </a:t>
            </a:r>
            <a:r>
              <a:rPr lang="ru-RU" dirty="0" err="1" smtClean="0">
                <a:solidFill>
                  <a:srgbClr val="FF0000"/>
                </a:solidFill>
              </a:rPr>
              <a:t>заселення</a:t>
            </a:r>
            <a:r>
              <a:rPr lang="ru-RU" dirty="0">
                <a:solidFill>
                  <a:srgbClr val="FF0000"/>
                </a:solidFill>
              </a:rPr>
              <a:t>;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Капустяних</a:t>
            </a:r>
            <a:r>
              <a:rPr lang="ru-RU" dirty="0" smtClean="0">
                <a:solidFill>
                  <a:srgbClr val="FF0000"/>
                </a:solidFill>
              </a:rPr>
              <a:t> мух </a:t>
            </a:r>
            <a:r>
              <a:rPr lang="ru-RU" dirty="0">
                <a:solidFill>
                  <a:srgbClr val="FF0000"/>
                </a:solidFill>
              </a:rPr>
              <a:t>— 6— 10 </a:t>
            </a:r>
            <a:r>
              <a:rPr lang="ru-RU" dirty="0" err="1">
                <a:solidFill>
                  <a:srgbClr val="FF0000"/>
                </a:solidFill>
              </a:rPr>
              <a:t>яєць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5—6 </a:t>
            </a:r>
            <a:r>
              <a:rPr lang="ru-RU" dirty="0">
                <a:solidFill>
                  <a:srgbClr val="FF0000"/>
                </a:solidFill>
              </a:rPr>
              <a:t>личинок при </a:t>
            </a:r>
            <a:r>
              <a:rPr lang="ru-RU" dirty="0" smtClean="0">
                <a:solidFill>
                  <a:srgbClr val="FF0000"/>
                </a:solidFill>
              </a:rPr>
              <a:t>5—10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заселення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</a:rPr>
              <a:t>Перший </a:t>
            </a:r>
            <a:r>
              <a:rPr lang="ru-RU" dirty="0" err="1">
                <a:solidFill>
                  <a:srgbClr val="FF0000"/>
                </a:solidFill>
              </a:rPr>
              <a:t>випуск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трихограми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норма </a:t>
            </a:r>
            <a:r>
              <a:rPr lang="ru-RU" dirty="0" smtClean="0">
                <a:solidFill>
                  <a:srgbClr val="FF0000"/>
                </a:solidFill>
              </a:rPr>
              <a:t>20 тис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>
                <a:solidFill>
                  <a:srgbClr val="FF0000"/>
                </a:solidFill>
              </a:rPr>
              <a:t>самиць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другий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співвідношення</a:t>
            </a:r>
            <a:r>
              <a:rPr lang="ru-RU" dirty="0" smtClean="0">
                <a:solidFill>
                  <a:srgbClr val="FF0000"/>
                </a:solidFill>
              </a:rPr>
              <a:t> 1:20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1 </a:t>
            </a:r>
            <a:r>
              <a:rPr lang="ru-RU" dirty="0" smtClean="0">
                <a:solidFill>
                  <a:srgbClr val="FF0000"/>
                </a:solidFill>
              </a:rPr>
              <a:t>кладка </a:t>
            </a:r>
            <a:r>
              <a:rPr lang="ru-RU" dirty="0" err="1" smtClean="0">
                <a:solidFill>
                  <a:srgbClr val="FF0000"/>
                </a:solidFill>
              </a:rPr>
              <a:t>яєць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 </a:t>
            </a:r>
            <a:r>
              <a:rPr lang="ru-RU" dirty="0" err="1">
                <a:solidFill>
                  <a:srgbClr val="FF0000"/>
                </a:solidFill>
              </a:rPr>
              <a:t>рослину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при 10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заселених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. ГТК </a:t>
            </a:r>
            <a:r>
              <a:rPr lang="ru-RU" dirty="0">
                <a:solidFill>
                  <a:srgbClr val="FF0000"/>
                </a:solidFill>
              </a:rPr>
              <a:t>1,1— 1,5 </a:t>
            </a:r>
            <a:r>
              <a:rPr lang="ru-RU" dirty="0" err="1" smtClean="0">
                <a:solidFill>
                  <a:srgbClr val="FF0000"/>
                </a:solidFill>
              </a:rPr>
              <a:t>сприятливий</a:t>
            </a:r>
            <a:r>
              <a:rPr lang="ru-RU" dirty="0" smtClean="0">
                <a:solidFill>
                  <a:srgbClr val="FF0000"/>
                </a:solidFill>
              </a:rPr>
              <a:t> для </a:t>
            </a:r>
            <a:r>
              <a:rPr lang="ru-RU" dirty="0" err="1" smtClean="0">
                <a:solidFill>
                  <a:srgbClr val="FF0000"/>
                </a:solidFill>
              </a:rPr>
              <a:t>розвитку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капустяної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совки</a:t>
            </a:r>
          </a:p>
        </p:txBody>
      </p:sp>
    </p:spTree>
    <p:extLst>
      <p:ext uri="{BB962C8B-B14F-4D97-AF65-F5344CB8AC3E}">
        <p14:creationId xmlns:p14="http://schemas.microsoft.com/office/powerpoint/2010/main" val="220358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30319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421783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7683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Червень </a:t>
            </a:r>
            <a:r>
              <a:rPr lang="en-US" dirty="0" smtClean="0"/>
              <a:t>II—III </a:t>
            </a:r>
            <a:r>
              <a:rPr lang="ru-RU" dirty="0"/>
              <a:t>дек. (фаза </a:t>
            </a:r>
            <a:r>
              <a:rPr lang="ru-RU" dirty="0" err="1"/>
              <a:t>ущільнення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головки)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Моніторинг</a:t>
            </a:r>
            <a:r>
              <a:rPr lang="ru-RU" b="1" dirty="0"/>
              <a:t> тих </a:t>
            </a:r>
            <a:r>
              <a:rPr lang="ru-RU" b="1" dirty="0" smtClean="0"/>
              <a:t>же </a:t>
            </a:r>
            <a:r>
              <a:rPr lang="ru-RU" b="1" dirty="0" err="1" smtClean="0"/>
              <a:t>шкідливих</a:t>
            </a:r>
            <a:r>
              <a:rPr lang="ru-RU" b="1" dirty="0" smtClean="0"/>
              <a:t> </a:t>
            </a:r>
            <a:r>
              <a:rPr lang="ru-RU" b="1" dirty="0" err="1"/>
              <a:t>видів</a:t>
            </a:r>
            <a:r>
              <a:rPr lang="ru-RU" b="1" dirty="0"/>
              <a:t>, </a:t>
            </a:r>
            <a:r>
              <a:rPr lang="ru-RU" b="1" dirty="0" smtClean="0"/>
              <a:t>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строків</a:t>
            </a:r>
            <a:r>
              <a:rPr lang="ru-RU" b="1" dirty="0" smtClean="0"/>
              <a:t> </a:t>
            </a:r>
            <a:r>
              <a:rPr lang="ru-RU" b="1" dirty="0" err="1" smtClean="0"/>
              <a:t>закінчення</a:t>
            </a:r>
            <a:r>
              <a:rPr lang="ru-RU" b="1" dirty="0" smtClean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 </a:t>
            </a:r>
            <a:r>
              <a:rPr lang="ru-RU" b="1" dirty="0"/>
              <a:t>1 </a:t>
            </a:r>
            <a:r>
              <a:rPr lang="ru-RU" b="1" dirty="0" smtClean="0"/>
              <a:t>–</a:t>
            </a:r>
            <a:r>
              <a:rPr lang="ru-RU" b="1" dirty="0" err="1" smtClean="0"/>
              <a:t>го</a:t>
            </a:r>
            <a:r>
              <a:rPr lang="ru-RU" b="1" dirty="0" smtClean="0"/>
              <a:t> </a:t>
            </a:r>
            <a:r>
              <a:rPr lang="ru-RU" b="1" dirty="0" err="1" smtClean="0"/>
              <a:t>покоління</a:t>
            </a:r>
            <a:r>
              <a:rPr lang="ru-RU" b="1" dirty="0" smtClean="0"/>
              <a:t> </a:t>
            </a:r>
            <a:r>
              <a:rPr lang="ru-RU" b="1" dirty="0" err="1" smtClean="0"/>
              <a:t>капустяної</a:t>
            </a:r>
            <a:r>
              <a:rPr lang="ru-RU" b="1" dirty="0" smtClean="0"/>
              <a:t> совки</a:t>
            </a:r>
            <a:r>
              <a:rPr lang="ru-RU" b="1" dirty="0"/>
              <a:t>, </a:t>
            </a:r>
            <a:r>
              <a:rPr lang="ru-RU" b="1" dirty="0" err="1"/>
              <a:t>щільності</a:t>
            </a:r>
            <a:r>
              <a:rPr lang="ru-RU" b="1" dirty="0"/>
              <a:t>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і </a:t>
            </a:r>
            <a:r>
              <a:rPr lang="ru-RU" b="1" dirty="0" err="1" smtClean="0"/>
              <a:t>ушкодженості</a:t>
            </a:r>
            <a:r>
              <a:rPr lang="ru-RU" b="1" dirty="0" smtClean="0"/>
              <a:t> ними </a:t>
            </a:r>
            <a:r>
              <a:rPr lang="ru-RU" b="1" dirty="0" err="1"/>
              <a:t>рослин</a:t>
            </a:r>
            <a:r>
              <a:rPr lang="ru-RU" b="1" dirty="0"/>
              <a:t>,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ефективності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проведених</a:t>
            </a:r>
            <a:r>
              <a:rPr lang="ru-RU" b="1" dirty="0" smtClean="0"/>
              <a:t> </a:t>
            </a:r>
            <a:r>
              <a:rPr lang="ru-RU" b="1" dirty="0" err="1" smtClean="0"/>
              <a:t>захисних</a:t>
            </a:r>
            <a:r>
              <a:rPr lang="ru-RU" b="1" dirty="0" smtClean="0"/>
              <a:t> </a:t>
            </a:r>
            <a:r>
              <a:rPr lang="ru-RU" b="1" dirty="0" err="1"/>
              <a:t>заходів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8462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/>
              <a:t>На полях до 50 га </a:t>
            </a:r>
            <a:r>
              <a:rPr lang="ru-RU" i="1" dirty="0" err="1" smtClean="0"/>
              <a:t>обстежують</a:t>
            </a:r>
            <a:r>
              <a:rPr lang="ru-RU" i="1" dirty="0" smtClean="0"/>
              <a:t> по </a:t>
            </a:r>
            <a:r>
              <a:rPr lang="ru-RU" i="1" dirty="0" err="1"/>
              <a:t>двох</a:t>
            </a:r>
            <a:r>
              <a:rPr lang="ru-RU" i="1" dirty="0"/>
              <a:t> </a:t>
            </a:r>
            <a:r>
              <a:rPr lang="ru-RU" i="1" dirty="0" err="1" smtClean="0"/>
              <a:t>діагоналях</a:t>
            </a:r>
            <a:r>
              <a:rPr lang="ru-RU" i="1" dirty="0" smtClean="0"/>
              <a:t>  по </a:t>
            </a:r>
            <a:r>
              <a:rPr lang="ru-RU" i="1" dirty="0"/>
              <a:t>5 </a:t>
            </a:r>
            <a:r>
              <a:rPr lang="ru-RU" i="1" dirty="0" err="1"/>
              <a:t>рослин</a:t>
            </a:r>
            <a:r>
              <a:rPr lang="ru-RU" i="1" dirty="0"/>
              <a:t> у 20 </a:t>
            </a:r>
            <a:r>
              <a:rPr lang="ru-RU" i="1" dirty="0" err="1" smtClean="0"/>
              <a:t>місцях</a:t>
            </a:r>
            <a:r>
              <a:rPr lang="ru-RU" i="1" dirty="0" smtClean="0"/>
              <a:t>.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світло</a:t>
            </a:r>
            <a:r>
              <a:rPr lang="ru-RU" i="1" dirty="0"/>
              <a:t>- і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/>
              <a:t>пастки</a:t>
            </a:r>
            <a:r>
              <a:rPr lang="ru-RU" i="1" dirty="0"/>
              <a:t>, </a:t>
            </a:r>
            <a:r>
              <a:rPr lang="ru-RU" i="1" dirty="0" err="1" smtClean="0"/>
              <a:t>спостереження</a:t>
            </a:r>
            <a:r>
              <a:rPr lang="ru-RU" i="1" dirty="0" smtClean="0"/>
              <a:t> в </a:t>
            </a:r>
            <a:r>
              <a:rPr lang="ru-RU" i="1" dirty="0" err="1"/>
              <a:t>ізоляторах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i="1" dirty="0" err="1" smtClean="0"/>
              <a:t>Біологічну</a:t>
            </a:r>
            <a:r>
              <a:rPr lang="ru-RU" i="1" dirty="0" smtClean="0"/>
              <a:t> </a:t>
            </a:r>
            <a:r>
              <a:rPr lang="ru-RU" i="1" dirty="0" err="1" smtClean="0"/>
              <a:t>ефективність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результатами </a:t>
            </a:r>
            <a:r>
              <a:rPr lang="ru-RU" i="1" dirty="0" err="1" smtClean="0"/>
              <a:t>обліків</a:t>
            </a:r>
            <a:r>
              <a:rPr lang="ru-RU" i="1" dirty="0" smtClean="0"/>
              <a:t> </a:t>
            </a:r>
            <a:r>
              <a:rPr lang="ru-RU" i="1" dirty="0"/>
              <a:t>до та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 smtClean="0"/>
              <a:t>проведення</a:t>
            </a:r>
            <a:r>
              <a:rPr lang="ru-RU" i="1" dirty="0" smtClean="0"/>
              <a:t> </a:t>
            </a:r>
            <a:r>
              <a:rPr lang="ru-RU" i="1" dirty="0" err="1" smtClean="0"/>
              <a:t>захисних</a:t>
            </a:r>
            <a:r>
              <a:rPr lang="ru-RU" i="1" dirty="0" smtClean="0"/>
              <a:t> </a:t>
            </a:r>
            <a:r>
              <a:rPr lang="ru-RU" i="1" dirty="0" err="1"/>
              <a:t>заходів</a:t>
            </a:r>
            <a:r>
              <a:rPr lang="ru-RU" i="1" dirty="0"/>
              <a:t> </a:t>
            </a:r>
            <a:r>
              <a:rPr lang="ru-RU" i="1" dirty="0" smtClean="0"/>
              <a:t>за формулами </a:t>
            </a:r>
            <a:r>
              <a:rPr lang="ru-RU" i="1" dirty="0" err="1" smtClean="0"/>
              <a:t>Еббота</a:t>
            </a:r>
            <a:endParaRPr lang="ru-RU" i="1" dirty="0" smtClean="0"/>
          </a:p>
          <a:p>
            <a:pPr marL="0" indent="0" algn="ctr">
              <a:buNone/>
            </a:pPr>
            <a:r>
              <a:rPr lang="uk-UA" b="1" i="1" dirty="0" smtClean="0"/>
              <a:t>Е=(А-В)/А</a:t>
            </a:r>
          </a:p>
          <a:p>
            <a:pPr marL="0" indent="0" algn="just">
              <a:buNone/>
            </a:pPr>
            <a:r>
              <a:rPr lang="uk-UA" i="1" dirty="0" smtClean="0"/>
              <a:t>А- чисельність шкодочинних організмів до обробки</a:t>
            </a:r>
          </a:p>
          <a:p>
            <a:pPr marL="0" indent="0" algn="just">
              <a:buNone/>
            </a:pPr>
            <a:r>
              <a:rPr lang="uk-UA" i="1" dirty="0" smtClean="0"/>
              <a:t>В- </a:t>
            </a:r>
            <a:r>
              <a:rPr lang="uk-UA" i="1" dirty="0"/>
              <a:t>чисельність шкодочинних організмів </a:t>
            </a:r>
            <a:r>
              <a:rPr lang="uk-UA" i="1" dirty="0" smtClean="0"/>
              <a:t>після обробки</a:t>
            </a:r>
            <a:endParaRPr lang="uk-UA" i="1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5936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/>
              <a:t>, %, </a:t>
            </a:r>
            <a:endParaRPr lang="ru-RU" dirty="0" smtClean="0"/>
          </a:p>
          <a:p>
            <a:r>
              <a:rPr lang="ru-RU" dirty="0" err="1" smtClean="0"/>
              <a:t>щільність</a:t>
            </a:r>
            <a:r>
              <a:rPr lang="ru-RU" dirty="0" smtClean="0"/>
              <a:t>, </a:t>
            </a:r>
            <a:r>
              <a:rPr lang="ru-RU" dirty="0" err="1" smtClean="0"/>
              <a:t>екз</a:t>
            </a:r>
            <a:r>
              <a:rPr lang="ru-RU" dirty="0"/>
              <a:t>. на 1 </a:t>
            </a:r>
            <a:r>
              <a:rPr lang="ru-RU" dirty="0" err="1" smtClean="0"/>
              <a:t>рослину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 smtClean="0"/>
              <a:t>, %, </a:t>
            </a:r>
            <a:r>
              <a:rPr lang="ru-RU" dirty="0"/>
              <a:t>бал. </a:t>
            </a:r>
            <a:endParaRPr lang="ru-RU" dirty="0" smtClean="0"/>
          </a:p>
          <a:p>
            <a:r>
              <a:rPr lang="ru-RU" dirty="0" smtClean="0"/>
              <a:t>Характер </a:t>
            </a:r>
            <a:r>
              <a:rPr lang="ru-RU" dirty="0" err="1" smtClean="0"/>
              <a:t>розподілу</a:t>
            </a:r>
            <a:r>
              <a:rPr lang="ru-RU" dirty="0" smtClean="0"/>
              <a:t> на полях</a:t>
            </a:r>
            <a:r>
              <a:rPr lang="ru-RU" dirty="0"/>
              <a:t>,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площ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,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обприскувань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інсектицидами</a:t>
            </a:r>
            <a:r>
              <a:rPr lang="ru-RU" dirty="0" smtClean="0"/>
              <a:t>,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0448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ЕПШ </a:t>
            </a:r>
            <a:r>
              <a:rPr lang="ru-RU" dirty="0" err="1" smtClean="0"/>
              <a:t>хрестоцвітих</a:t>
            </a:r>
            <a:r>
              <a:rPr lang="ru-RU" dirty="0" smtClean="0"/>
              <a:t> </a:t>
            </a:r>
            <a:r>
              <a:rPr lang="ru-RU" dirty="0" err="1" smtClean="0"/>
              <a:t>блішок</a:t>
            </a:r>
            <a:r>
              <a:rPr lang="ru-RU" dirty="0" smtClean="0"/>
              <a:t> </a:t>
            </a:r>
            <a:r>
              <a:rPr lang="ru-RU" dirty="0"/>
              <a:t>— 3—5 </a:t>
            </a:r>
            <a:r>
              <a:rPr lang="ru-RU" dirty="0" err="1" smtClean="0"/>
              <a:t>жуків</a:t>
            </a:r>
            <a:r>
              <a:rPr lang="ru-RU" dirty="0" smtClean="0"/>
              <a:t> на </a:t>
            </a:r>
            <a:r>
              <a:rPr lang="ru-RU" dirty="0" err="1"/>
              <a:t>рослину</a:t>
            </a:r>
            <a:r>
              <a:rPr lang="ru-RU" dirty="0"/>
              <a:t> при </a:t>
            </a:r>
            <a:r>
              <a:rPr lang="ru-RU" dirty="0" err="1" smtClean="0"/>
              <a:t>заселеності</a:t>
            </a:r>
            <a:r>
              <a:rPr lang="ru-RU" dirty="0" smtClean="0"/>
              <a:t> 50</a:t>
            </a:r>
            <a:r>
              <a:rPr lang="ru-RU" dirty="0"/>
              <a:t>%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капустяних</a:t>
            </a:r>
            <a:r>
              <a:rPr lang="ru-RU" dirty="0" smtClean="0"/>
              <a:t> </a:t>
            </a:r>
            <a:r>
              <a:rPr lang="ru-RU" dirty="0"/>
              <a:t>мух </a:t>
            </a:r>
            <a:r>
              <a:rPr lang="ru-RU" dirty="0" smtClean="0"/>
              <a:t>—7—8 </a:t>
            </a:r>
            <a:r>
              <a:rPr lang="ru-RU" dirty="0"/>
              <a:t>личинок, </a:t>
            </a:r>
            <a:endParaRPr lang="ru-RU" dirty="0" smtClean="0"/>
          </a:p>
          <a:p>
            <a:r>
              <a:rPr lang="ru-RU" dirty="0" err="1" smtClean="0"/>
              <a:t>капустяних</a:t>
            </a:r>
            <a:r>
              <a:rPr lang="ru-RU" dirty="0" smtClean="0"/>
              <a:t> </a:t>
            </a:r>
            <a:r>
              <a:rPr lang="ru-RU" dirty="0" err="1" smtClean="0"/>
              <a:t>біланів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8—10 </a:t>
            </a:r>
            <a:r>
              <a:rPr lang="ru-RU" dirty="0" err="1"/>
              <a:t>гусениць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совки — </a:t>
            </a:r>
            <a:r>
              <a:rPr lang="ru-RU" dirty="0"/>
              <a:t>1—2, </a:t>
            </a:r>
            <a:r>
              <a:rPr lang="ru-RU" dirty="0" err="1"/>
              <a:t>молі</a:t>
            </a:r>
            <a:r>
              <a:rPr lang="ru-RU" dirty="0"/>
              <a:t> — </a:t>
            </a:r>
            <a:r>
              <a:rPr lang="ru-RU" dirty="0" smtClean="0"/>
              <a:t>5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рослину</a:t>
            </a:r>
            <a:r>
              <a:rPr lang="ru-RU" dirty="0" smtClean="0"/>
              <a:t> при </a:t>
            </a:r>
            <a:r>
              <a:rPr lang="ru-RU" dirty="0"/>
              <a:t>10% </a:t>
            </a:r>
            <a:r>
              <a:rPr lang="ru-RU" dirty="0" err="1" smtClean="0"/>
              <a:t>заселенні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капустяної</a:t>
            </a:r>
            <a:r>
              <a:rPr lang="ru-RU" dirty="0" smtClean="0"/>
              <a:t> </a:t>
            </a:r>
            <a:r>
              <a:rPr lang="ru-RU" dirty="0" err="1" smtClean="0"/>
              <a:t>попелиці</a:t>
            </a:r>
            <a:r>
              <a:rPr lang="ru-RU" dirty="0" smtClean="0"/>
              <a:t> — </a:t>
            </a:r>
            <a:r>
              <a:rPr lang="ru-RU" dirty="0"/>
              <a:t>5— 10% </a:t>
            </a:r>
            <a:r>
              <a:rPr lang="ru-RU" dirty="0" err="1" smtClean="0"/>
              <a:t>заселенихрослин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6665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3. </a:t>
            </a:r>
            <a:r>
              <a:rPr lang="ru-RU" b="1" i="1" dirty="0" err="1" smtClean="0"/>
              <a:t>Моніторинг</a:t>
            </a:r>
            <a:r>
              <a:rPr lang="ru-RU" b="1" i="1" dirty="0" smtClean="0"/>
              <a:t> </a:t>
            </a:r>
            <a:r>
              <a:rPr lang="ru-RU" b="1" i="1" dirty="0" err="1"/>
              <a:t>шкідників</a:t>
            </a:r>
            <a:r>
              <a:rPr lang="ru-RU" b="1" i="1" dirty="0"/>
              <a:t> і хвороб </a:t>
            </a:r>
            <a:r>
              <a:rPr lang="ru-RU" b="1" i="1" dirty="0" err="1"/>
              <a:t>інших</a:t>
            </a:r>
            <a:r>
              <a:rPr lang="ru-RU" b="1" i="1" dirty="0"/>
              <a:t> </a:t>
            </a:r>
            <a:r>
              <a:rPr lang="ru-RU" b="1" i="1" dirty="0" err="1"/>
              <a:t>овочевих</a:t>
            </a:r>
            <a:r>
              <a:rPr lang="ru-RU" b="1" i="1" dirty="0"/>
              <a:t> культур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530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err="1"/>
              <a:t>Розкопки</a:t>
            </a:r>
            <a:r>
              <a:rPr lang="ru-RU" i="1" dirty="0"/>
              <a:t> у 10% </a:t>
            </a:r>
            <a:r>
              <a:rPr lang="ru-RU" i="1" dirty="0" err="1" smtClean="0"/>
              <a:t>господарств</a:t>
            </a:r>
            <a:r>
              <a:rPr lang="ru-RU" i="1" dirty="0" smtClean="0"/>
              <a:t> кожного району на </a:t>
            </a:r>
            <a:r>
              <a:rPr lang="ru-RU" i="1" dirty="0" err="1"/>
              <a:t>картоплянищах</a:t>
            </a:r>
            <a:r>
              <a:rPr lang="ru-RU" i="1" dirty="0"/>
              <a:t> </a:t>
            </a:r>
            <a:r>
              <a:rPr lang="ru-RU" i="1" dirty="0" smtClean="0"/>
              <a:t>за </a:t>
            </a:r>
            <a:r>
              <a:rPr lang="ru-RU" i="1" dirty="0" err="1" smtClean="0"/>
              <a:t>звичайною</a:t>
            </a:r>
            <a:r>
              <a:rPr lang="ru-RU" i="1" dirty="0" smtClean="0"/>
              <a:t> методикою для </a:t>
            </a:r>
            <a:r>
              <a:rPr lang="ru-RU" i="1" dirty="0" err="1"/>
              <a:t>виявлення</a:t>
            </a:r>
            <a:r>
              <a:rPr lang="ru-RU" i="1" dirty="0"/>
              <a:t> </a:t>
            </a:r>
            <a:r>
              <a:rPr lang="ru-RU" i="1" dirty="0" err="1" smtClean="0"/>
              <a:t>колорадського</a:t>
            </a:r>
            <a:r>
              <a:rPr lang="ru-RU" i="1" dirty="0" smtClean="0"/>
              <a:t> жука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err="1" smtClean="0"/>
              <a:t>Зважування</a:t>
            </a:r>
            <a:r>
              <a:rPr lang="ru-RU" i="1" dirty="0" smtClean="0"/>
              <a:t> 50 </a:t>
            </a:r>
            <a:r>
              <a:rPr lang="ru-RU" i="1" dirty="0" err="1"/>
              <a:t>самиць</a:t>
            </a:r>
            <a:r>
              <a:rPr lang="ru-RU" i="1" dirty="0"/>
              <a:t> і </a:t>
            </a:r>
            <a:r>
              <a:rPr lang="ru-RU" i="1" dirty="0" err="1"/>
              <a:t>розподіл</a:t>
            </a:r>
            <a:r>
              <a:rPr lang="ru-RU" i="1" dirty="0"/>
              <a:t>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smtClean="0"/>
              <a:t>за </a:t>
            </a:r>
            <a:r>
              <a:rPr lang="ru-RU" i="1" dirty="0" err="1" smtClean="0"/>
              <a:t>масою</a:t>
            </a:r>
            <a:r>
              <a:rPr lang="ru-RU" i="1" dirty="0" smtClean="0"/>
              <a:t> </a:t>
            </a:r>
            <a:r>
              <a:rPr lang="ru-RU" i="1" dirty="0"/>
              <a:t>на три </a:t>
            </a:r>
            <a:r>
              <a:rPr lang="ru-RU" i="1" dirty="0" err="1"/>
              <a:t>групи</a:t>
            </a:r>
            <a:r>
              <a:rPr lang="ru-RU" i="1" dirty="0"/>
              <a:t>: 1 </a:t>
            </a:r>
            <a:r>
              <a:rPr lang="ru-RU" i="1" dirty="0" smtClean="0"/>
              <a:t>—до </a:t>
            </a:r>
            <a:r>
              <a:rPr lang="ru-RU" i="1" dirty="0"/>
              <a:t>130 мг, 2 — </a:t>
            </a:r>
            <a:r>
              <a:rPr lang="ru-RU" i="1" dirty="0" smtClean="0"/>
              <a:t>131—160 </a:t>
            </a:r>
            <a:r>
              <a:rPr lang="ru-RU" i="1" dirty="0"/>
              <a:t>мг, 3 — </a:t>
            </a:r>
            <a:r>
              <a:rPr lang="ru-RU" i="1" dirty="0" err="1"/>
              <a:t>більше</a:t>
            </a:r>
            <a:r>
              <a:rPr lang="ru-RU" i="1" dirty="0"/>
              <a:t> 160.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/>
              <a:t>Обстеження</a:t>
            </a:r>
            <a:r>
              <a:rPr lang="ru-RU" i="1" dirty="0"/>
              <a:t> 10% </a:t>
            </a:r>
            <a:r>
              <a:rPr lang="ru-RU" i="1" dirty="0" err="1"/>
              <a:t>бульб</a:t>
            </a:r>
            <a:r>
              <a:rPr lang="ru-RU" i="1" dirty="0"/>
              <a:t> </a:t>
            </a:r>
            <a:r>
              <a:rPr lang="ru-RU" i="1" dirty="0" smtClean="0"/>
              <a:t>у </a:t>
            </a:r>
            <a:r>
              <a:rPr lang="ru-RU" i="1" dirty="0" err="1" smtClean="0"/>
              <a:t>сховищах</a:t>
            </a:r>
            <a:r>
              <a:rPr lang="ru-RU" i="1" dirty="0" smtClean="0"/>
              <a:t> </a:t>
            </a:r>
            <a:r>
              <a:rPr lang="ru-RU" i="1" dirty="0" err="1"/>
              <a:t>відібраних</a:t>
            </a:r>
            <a:r>
              <a:rPr lang="ru-RU" i="1" dirty="0"/>
              <a:t> </a:t>
            </a:r>
            <a:r>
              <a:rPr lang="ru-RU" i="1" dirty="0" smtClean="0"/>
              <a:t>у пробах </a:t>
            </a:r>
            <a:r>
              <a:rPr lang="ru-RU" i="1" dirty="0"/>
              <a:t>по 5—8 шт. у </a:t>
            </a:r>
            <a:r>
              <a:rPr lang="ru-RU" i="1" dirty="0" smtClean="0"/>
              <a:t>50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/>
              <a:t>картопляну</a:t>
            </a:r>
            <a:r>
              <a:rPr lang="ru-RU" i="1" dirty="0"/>
              <a:t> </a:t>
            </a:r>
            <a:r>
              <a:rPr lang="ru-RU" i="1" dirty="0" err="1" smtClean="0"/>
              <a:t>міль</a:t>
            </a:r>
            <a:r>
              <a:rPr lang="ru-RU" i="1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 smtClean="0"/>
              <a:t>Виявлення</a:t>
            </a:r>
            <a:r>
              <a:rPr lang="ru-RU" i="1" dirty="0" smtClean="0"/>
              <a:t> </a:t>
            </a:r>
            <a:r>
              <a:rPr lang="ru-RU" i="1" dirty="0"/>
              <a:t>раку </a:t>
            </a:r>
            <a:r>
              <a:rPr lang="ru-RU" i="1" dirty="0" err="1" smtClean="0"/>
              <a:t>картоплі</a:t>
            </a:r>
            <a:r>
              <a:rPr lang="ru-RU" i="1" dirty="0" smtClean="0"/>
              <a:t> за </a:t>
            </a:r>
            <a:r>
              <a:rPr lang="ru-RU" i="1" dirty="0" err="1"/>
              <a:t>спеціальною</a:t>
            </a:r>
            <a:r>
              <a:rPr lang="ru-RU" i="1" dirty="0"/>
              <a:t> </a:t>
            </a:r>
            <a:r>
              <a:rPr lang="ru-RU" i="1" dirty="0" smtClean="0"/>
              <a:t>методикою.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/>
              <a:t>бульб</a:t>
            </a:r>
            <a:r>
              <a:rPr lang="ru-RU" i="1" dirty="0"/>
              <a:t> </a:t>
            </a:r>
            <a:r>
              <a:rPr lang="ru-RU" i="1" dirty="0" err="1" smtClean="0"/>
              <a:t>згідно</a:t>
            </a:r>
            <a:r>
              <a:rPr lang="ru-RU" i="1" dirty="0" smtClean="0"/>
              <a:t> з </a:t>
            </a:r>
            <a:r>
              <a:rPr lang="ru-RU" i="1" dirty="0"/>
              <a:t>ГОСТ 11856-66</a:t>
            </a:r>
          </a:p>
        </p:txBody>
      </p:sp>
    </p:spTree>
    <p:extLst>
      <p:ext uri="{BB962C8B-B14F-4D97-AF65-F5344CB8AC3E}">
        <p14:creationId xmlns:p14="http://schemas.microsoft.com/office/powerpoint/2010/main" val="1803566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та стан </a:t>
            </a:r>
            <a:r>
              <a:rPr lang="ru-RU" dirty="0" err="1" smtClean="0"/>
              <a:t>зимуючих</a:t>
            </a:r>
            <a:r>
              <a:rPr lang="ru-RU" dirty="0" smtClean="0"/>
              <a:t> </a:t>
            </a:r>
            <a:r>
              <a:rPr lang="ru-RU" dirty="0" err="1" smtClean="0"/>
              <a:t>жуків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./м2</a:t>
            </a:r>
            <a:r>
              <a:rPr lang="ru-RU" dirty="0" smtClean="0"/>
              <a:t>), </a:t>
            </a:r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 smtClean="0"/>
              <a:t>життєздатності</a:t>
            </a:r>
            <a:r>
              <a:rPr lang="ru-RU" dirty="0" smtClean="0"/>
              <a:t>, </a:t>
            </a:r>
            <a:r>
              <a:rPr lang="ru-RU" dirty="0" err="1" smtClean="0"/>
              <a:t>маса</a:t>
            </a:r>
            <a:r>
              <a:rPr lang="ru-RU" dirty="0" smtClean="0"/>
              <a:t> </a:t>
            </a:r>
            <a:r>
              <a:rPr lang="ru-RU" dirty="0"/>
              <a:t>— мг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Наявність</a:t>
            </a:r>
            <a:r>
              <a:rPr lang="ru-RU" dirty="0" smtClean="0"/>
              <a:t> та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ушкоджених</a:t>
            </a:r>
            <a:r>
              <a:rPr lang="ru-RU" dirty="0" smtClean="0"/>
              <a:t> </a:t>
            </a:r>
            <a:r>
              <a:rPr lang="ru-RU" dirty="0" err="1" smtClean="0"/>
              <a:t>бульб</a:t>
            </a:r>
            <a:r>
              <a:rPr lang="ru-RU" dirty="0" smtClean="0"/>
              <a:t>, </a:t>
            </a: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молі</a:t>
            </a:r>
            <a:r>
              <a:rPr lang="ru-RU" dirty="0" smtClean="0"/>
              <a:t> </a:t>
            </a:r>
            <a:r>
              <a:rPr lang="ru-RU" dirty="0"/>
              <a:t>на 1 </a:t>
            </a:r>
            <a:r>
              <a:rPr lang="ru-RU" dirty="0" err="1"/>
              <a:t>бульбу</a:t>
            </a:r>
            <a:r>
              <a:rPr lang="ru-RU" dirty="0"/>
              <a:t>.</a:t>
            </a:r>
          </a:p>
          <a:p>
            <a:r>
              <a:rPr lang="ru-RU" dirty="0" err="1"/>
              <a:t>Наявність</a:t>
            </a:r>
            <a:r>
              <a:rPr lang="ru-RU" dirty="0"/>
              <a:t> раку </a:t>
            </a:r>
            <a:r>
              <a:rPr lang="ru-RU" dirty="0" err="1" smtClean="0"/>
              <a:t>картоплі,заражена</a:t>
            </a:r>
            <a:r>
              <a:rPr lang="ru-RU" dirty="0" smtClean="0"/>
              <a:t> </a:t>
            </a:r>
            <a:r>
              <a:rPr lang="ru-RU" dirty="0" err="1"/>
              <a:t>площа</a:t>
            </a:r>
            <a:r>
              <a:rPr lang="ru-RU" dirty="0"/>
              <a:t>, га.</a:t>
            </a:r>
          </a:p>
          <a:p>
            <a:r>
              <a:rPr lang="ru-RU" dirty="0" err="1"/>
              <a:t>Видовий</a:t>
            </a:r>
            <a:r>
              <a:rPr lang="ru-RU" dirty="0"/>
              <a:t> склад </a:t>
            </a:r>
            <a:r>
              <a:rPr lang="ru-RU" dirty="0" smtClean="0"/>
              <a:t>хвороб </a:t>
            </a:r>
            <a:r>
              <a:rPr lang="ru-RU" dirty="0" err="1" smtClean="0"/>
              <a:t>бульб</a:t>
            </a:r>
            <a:r>
              <a:rPr lang="ru-RU" dirty="0"/>
              <a:t>, </a:t>
            </a:r>
            <a:r>
              <a:rPr lang="ru-RU" dirty="0" smtClean="0"/>
              <a:t>(%),</a:t>
            </a:r>
          </a:p>
          <a:p>
            <a:r>
              <a:rPr lang="ru-RU" dirty="0" err="1" smtClean="0"/>
              <a:t>Поширення</a:t>
            </a:r>
            <a:r>
              <a:rPr lang="ru-RU" dirty="0" smtClean="0"/>
              <a:t> та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smtClean="0"/>
              <a:t>хвороб (бал</a:t>
            </a:r>
            <a:r>
              <a:rPr lang="ru-RU" dirty="0"/>
              <a:t>, %)</a:t>
            </a:r>
          </a:p>
        </p:txBody>
      </p:sp>
    </p:spTree>
    <p:extLst>
      <p:ext uri="{BB962C8B-B14F-4D97-AF65-F5344CB8AC3E}">
        <p14:creationId xmlns:p14="http://schemas.microsoft.com/office/powerpoint/2010/main" val="4080168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err="1">
                <a:solidFill>
                  <a:srgbClr val="FF0000"/>
                </a:solidFill>
              </a:rPr>
              <a:t>Розкопки</a:t>
            </a:r>
            <a:r>
              <a:rPr lang="ru-RU" dirty="0">
                <a:solidFill>
                  <a:srgbClr val="FF0000"/>
                </a:solidFill>
              </a:rPr>
              <a:t> при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нижче</a:t>
            </a:r>
            <a:r>
              <a:rPr lang="ru-RU" dirty="0" smtClean="0">
                <a:solidFill>
                  <a:srgbClr val="FF0000"/>
                </a:solidFill>
              </a:rPr>
              <a:t> +9°С.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>
                <a:solidFill>
                  <a:srgbClr val="FF0000"/>
                </a:solidFill>
              </a:rPr>
              <a:t>Маса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зимуючих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особин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залежить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</a:t>
            </a:r>
            <a:r>
              <a:rPr lang="ru-RU" dirty="0" smtClean="0">
                <a:solidFill>
                  <a:srgbClr val="FF0000"/>
                </a:solidFill>
              </a:rPr>
              <a:t> умов </a:t>
            </a:r>
            <a:r>
              <a:rPr lang="ru-RU" dirty="0" err="1">
                <a:solidFill>
                  <a:srgbClr val="FF0000"/>
                </a:solidFill>
              </a:rPr>
              <a:t>живлення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 err="1" smtClean="0">
                <a:solidFill>
                  <a:srgbClr val="FF0000"/>
                </a:solidFill>
              </a:rPr>
              <a:t>масі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самиць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100—130 </a:t>
            </a:r>
            <a:r>
              <a:rPr lang="ru-RU" dirty="0">
                <a:solidFill>
                  <a:srgbClr val="FF0000"/>
                </a:solidFill>
              </a:rPr>
              <a:t>мг </a:t>
            </a:r>
            <a:r>
              <a:rPr lang="ru-RU" dirty="0" err="1" smtClean="0">
                <a:solidFill>
                  <a:srgbClr val="FF0000"/>
                </a:solidFill>
              </a:rPr>
              <a:t>перезимовують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окремі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особини</a:t>
            </a:r>
            <a:r>
              <a:rPr lang="ru-RU" dirty="0" smtClean="0">
                <a:solidFill>
                  <a:srgbClr val="FF0000"/>
                </a:solidFill>
              </a:rPr>
              <a:t>, 130</a:t>
            </a:r>
            <a:r>
              <a:rPr lang="ru-RU" dirty="0">
                <a:solidFill>
                  <a:srgbClr val="FF0000"/>
                </a:solidFill>
              </a:rPr>
              <a:t>— 160 мг — </a:t>
            </a:r>
            <a:r>
              <a:rPr lang="ru-RU" dirty="0" smtClean="0">
                <a:solidFill>
                  <a:srgbClr val="FF0000"/>
                </a:solidFill>
              </a:rPr>
              <a:t>30—69</a:t>
            </a:r>
            <a:r>
              <a:rPr lang="ru-RU" dirty="0">
                <a:solidFill>
                  <a:srgbClr val="FF0000"/>
                </a:solidFill>
              </a:rPr>
              <a:t>% </a:t>
            </a:r>
            <a:r>
              <a:rPr lang="ru-RU" dirty="0" err="1">
                <a:solidFill>
                  <a:srgbClr val="FF0000"/>
                </a:solidFill>
              </a:rPr>
              <a:t>особину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більше</a:t>
            </a:r>
            <a:r>
              <a:rPr lang="ru-RU" dirty="0" smtClean="0">
                <a:solidFill>
                  <a:srgbClr val="FF0000"/>
                </a:solidFill>
              </a:rPr>
              <a:t> 160 </a:t>
            </a:r>
            <a:r>
              <a:rPr lang="ru-RU" dirty="0">
                <a:solidFill>
                  <a:srgbClr val="FF0000"/>
                </a:solidFill>
              </a:rPr>
              <a:t>мг — до 100%.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>
                <a:solidFill>
                  <a:srgbClr val="FF0000"/>
                </a:solidFill>
              </a:rPr>
              <a:t>Ступінь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ураження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бульб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залежить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якості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насіннєвих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бульб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попередника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грунтових</a:t>
            </a:r>
            <a:r>
              <a:rPr lang="ru-RU" dirty="0" smtClean="0">
                <a:solidFill>
                  <a:srgbClr val="FF0000"/>
                </a:solidFill>
              </a:rPr>
              <a:t> умов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err="1" smtClean="0">
                <a:solidFill>
                  <a:srgbClr val="FF0000"/>
                </a:solidFill>
              </a:rPr>
              <a:t>гідротермічногорежиму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Березень-Квітень</a:t>
            </a:r>
            <a:r>
              <a:rPr lang="ru-RU" dirty="0" smtClean="0"/>
              <a:t> </a:t>
            </a:r>
            <a:r>
              <a:rPr lang="ru-RU" dirty="0"/>
              <a:t>(до </a:t>
            </a:r>
            <a:r>
              <a:rPr lang="ru-RU" dirty="0" smtClean="0"/>
              <a:t>посадки за 30—40 </a:t>
            </a:r>
            <a:r>
              <a:rPr lang="ru-RU" dirty="0" err="1"/>
              <a:t>днів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/>
              <a:t>Уточнення</a:t>
            </a:r>
            <a:r>
              <a:rPr lang="ru-RU" b="1" dirty="0"/>
              <a:t> стану </a:t>
            </a:r>
            <a:r>
              <a:rPr lang="ru-RU" b="1" dirty="0" err="1" smtClean="0"/>
              <a:t>популяції</a:t>
            </a:r>
            <a:r>
              <a:rPr lang="ru-RU" b="1" dirty="0" smtClean="0"/>
              <a:t> </a:t>
            </a:r>
            <a:r>
              <a:rPr lang="ru-RU" b="1" dirty="0" err="1" smtClean="0"/>
              <a:t>колорадського</a:t>
            </a:r>
            <a:r>
              <a:rPr lang="ru-RU" b="1" dirty="0" smtClean="0"/>
              <a:t> жука</a:t>
            </a:r>
            <a:r>
              <a:rPr lang="ru-RU" b="1" dirty="0"/>
              <a:t>, прогноз </a:t>
            </a:r>
            <a:r>
              <a:rPr lang="ru-RU" b="1" dirty="0" err="1" smtClean="0"/>
              <a:t>чисельності</a:t>
            </a:r>
            <a:r>
              <a:rPr lang="ru-RU" b="1" dirty="0" smtClean="0"/>
              <a:t> і </a:t>
            </a:r>
            <a:r>
              <a:rPr lang="ru-RU" b="1" dirty="0" err="1"/>
              <a:t>шкодочинності</a:t>
            </a:r>
            <a:r>
              <a:rPr lang="ru-RU" b="1" dirty="0"/>
              <a:t>.</a:t>
            </a:r>
          </a:p>
          <a:p>
            <a:r>
              <a:rPr lang="ru-RU" b="1" dirty="0" err="1"/>
              <a:t>Ураженість</a:t>
            </a:r>
            <a:r>
              <a:rPr lang="ru-RU" b="1" dirty="0"/>
              <a:t> </a:t>
            </a:r>
            <a:r>
              <a:rPr lang="ru-RU" b="1" dirty="0" err="1" smtClean="0"/>
              <a:t>насіннєвих</a:t>
            </a:r>
            <a:r>
              <a:rPr lang="ru-RU" b="1" dirty="0" smtClean="0"/>
              <a:t> </a:t>
            </a:r>
            <a:r>
              <a:rPr lang="ru-RU" b="1" dirty="0" err="1" smtClean="0"/>
              <a:t>бульб</a:t>
            </a:r>
            <a:r>
              <a:rPr lang="ru-RU" b="1" dirty="0" smtClean="0"/>
              <a:t> </a:t>
            </a:r>
            <a:r>
              <a:rPr lang="ru-RU" b="1" dirty="0" err="1" smtClean="0"/>
              <a:t>хвор</a:t>
            </a:r>
            <a:r>
              <a:rPr lang="ru-RU" b="1" dirty="0" err="1"/>
              <a:t>обами,нематодами</a:t>
            </a:r>
            <a:endParaRPr lang="ru-RU" b="1" dirty="0"/>
          </a:p>
          <a:p>
            <a:pPr marL="0" indent="0">
              <a:buNone/>
            </a:pPr>
            <a:r>
              <a:rPr lang="ru-RU" i="1" dirty="0" err="1" smtClean="0"/>
              <a:t>Контрольні</a:t>
            </a:r>
            <a:r>
              <a:rPr lang="ru-RU" i="1" dirty="0" smtClean="0"/>
              <a:t> </a:t>
            </a:r>
            <a:r>
              <a:rPr lang="ru-RU" i="1" dirty="0" err="1"/>
              <a:t>розкопки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осередках</a:t>
            </a:r>
            <a:r>
              <a:rPr lang="ru-RU" i="1" dirty="0"/>
              <a:t>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Вірогідну</a:t>
            </a:r>
            <a:r>
              <a:rPr lang="ru-RU" i="1" dirty="0" smtClean="0"/>
              <a:t> </a:t>
            </a:r>
            <a:r>
              <a:rPr lang="ru-RU" i="1" dirty="0" err="1" smtClean="0"/>
              <a:t>плодючість</a:t>
            </a:r>
            <a:r>
              <a:rPr lang="ru-RU" i="1" dirty="0" smtClean="0"/>
              <a:t>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за формулою</a:t>
            </a:r>
            <a:r>
              <a:rPr lang="ru-RU" i="1" dirty="0"/>
              <a:t>:</a:t>
            </a:r>
          </a:p>
          <a:p>
            <a:pPr marL="0" indent="0" algn="ctr">
              <a:buNone/>
            </a:pPr>
            <a:r>
              <a:rPr lang="ru-RU" i="1" dirty="0"/>
              <a:t>у=11,</a:t>
            </a:r>
            <a:r>
              <a:rPr lang="ru-RU" b="1" i="1" dirty="0"/>
              <a:t>75х — </a:t>
            </a:r>
            <a:r>
              <a:rPr lang="ru-RU" i="1" dirty="0"/>
              <a:t>904,61,</a:t>
            </a:r>
          </a:p>
          <a:p>
            <a:pPr marL="0" indent="0">
              <a:buNone/>
            </a:pPr>
            <a:r>
              <a:rPr lang="ru-RU" i="1" dirty="0"/>
              <a:t>де </a:t>
            </a:r>
            <a:r>
              <a:rPr lang="ru-RU" b="1" i="1" dirty="0"/>
              <a:t>х </a:t>
            </a:r>
            <a:r>
              <a:rPr lang="ru-RU" i="1" dirty="0"/>
              <a:t>— </a:t>
            </a:r>
            <a:r>
              <a:rPr lang="ru-RU" i="1" dirty="0" err="1"/>
              <a:t>середня</a:t>
            </a:r>
            <a:r>
              <a:rPr lang="ru-RU" i="1" dirty="0"/>
              <a:t> </a:t>
            </a:r>
            <a:r>
              <a:rPr lang="ru-RU" i="1" dirty="0" err="1"/>
              <a:t>маса</a:t>
            </a:r>
            <a:r>
              <a:rPr lang="ru-RU" i="1" dirty="0"/>
              <a:t> </a:t>
            </a:r>
            <a:r>
              <a:rPr lang="ru-RU" i="1" dirty="0" err="1" smtClean="0"/>
              <a:t>самиць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98436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, </a:t>
            </a:r>
            <a:r>
              <a:rPr lang="ru-RU" dirty="0" err="1"/>
              <a:t>екз</a:t>
            </a:r>
            <a:r>
              <a:rPr lang="ru-RU" dirty="0"/>
              <a:t>./</a:t>
            </a:r>
            <a:r>
              <a:rPr lang="ru-RU" dirty="0" smtClean="0"/>
              <a:t>м2,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, </a:t>
            </a:r>
            <a:r>
              <a:rPr lang="ru-RU" dirty="0" smtClean="0"/>
              <a:t>у </a:t>
            </a:r>
            <a:r>
              <a:rPr lang="ru-RU" dirty="0" err="1" smtClean="0"/>
              <a:t>т.ч</a:t>
            </a:r>
            <a:r>
              <a:rPr lang="ru-RU" dirty="0"/>
              <a:t>. </a:t>
            </a:r>
            <a:r>
              <a:rPr lang="ru-RU" dirty="0" err="1"/>
              <a:t>від</a:t>
            </a:r>
            <a:r>
              <a:rPr lang="ru-RU" dirty="0"/>
              <a:t> хвороб. </a:t>
            </a:r>
            <a:endParaRPr lang="ru-RU" dirty="0" smtClean="0"/>
          </a:p>
          <a:p>
            <a:r>
              <a:rPr lang="ru-RU" dirty="0" err="1" smtClean="0"/>
              <a:t>Відсоток</a:t>
            </a:r>
            <a:r>
              <a:rPr lang="ru-RU" dirty="0" smtClean="0"/>
              <a:t> та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 smtClean="0"/>
              <a:t>бульб</a:t>
            </a:r>
            <a:r>
              <a:rPr lang="ru-RU" dirty="0" smtClean="0"/>
              <a:t> хворобами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Підвищена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зволоженість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ґрунту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ураженню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жуків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мускардинозом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Жуки </a:t>
            </a:r>
            <a:r>
              <a:rPr lang="ru-RU" dirty="0" smtClean="0">
                <a:solidFill>
                  <a:srgbClr val="FF0000"/>
                </a:solidFill>
              </a:rPr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верхньому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шарі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ґрунту</a:t>
            </a:r>
            <a:r>
              <a:rPr lang="ru-RU" dirty="0" smtClean="0">
                <a:solidFill>
                  <a:srgbClr val="FF0000"/>
                </a:solidFill>
              </a:rPr>
              <a:t> гинуть </a:t>
            </a:r>
            <a:r>
              <a:rPr lang="ru-RU" dirty="0" err="1">
                <a:solidFill>
                  <a:srgbClr val="FF0000"/>
                </a:solidFill>
              </a:rPr>
              <a:t>більше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149080"/>
            <a:ext cx="3312368" cy="247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600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2283</Words>
  <Application>Microsoft Office PowerPoint</Application>
  <PresentationFormat>Экран (4:3)</PresentationFormat>
  <Paragraphs>166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Лекція 6</vt:lpstr>
      <vt:lpstr>План</vt:lpstr>
      <vt:lpstr>Вересень II—III дек. (під час та після збирання врожаю, перед закладкою та на початку періоду зберігання бульб).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Березень-Квітень (до посадки за 30—40 днів)</vt:lpstr>
      <vt:lpstr>Презентация PowerPoint</vt:lpstr>
      <vt:lpstr>Травень І-ІІ декада (сходи 15-25 см)</vt:lpstr>
      <vt:lpstr>Презентация PowerPoint</vt:lpstr>
      <vt:lpstr>Презентация PowerPoint</vt:lpstr>
      <vt:lpstr>Презентация PowerPoint</vt:lpstr>
      <vt:lpstr>Травень І-ІІ декада (сходи 15-25 см)</vt:lpstr>
      <vt:lpstr>Червень І—II дек. (бутонізація —цвітіння</vt:lpstr>
      <vt:lpstr>Презентация PowerPoint</vt:lpstr>
      <vt:lpstr>Презентация PowerPoint</vt:lpstr>
      <vt:lpstr>Червень І—II дек. (бутонізація —цвітіння</vt:lpstr>
      <vt:lpstr>Презентация PowerPoint</vt:lpstr>
      <vt:lpstr>Червень III - липень І—III дек. (утворення та ріст бульб)</vt:lpstr>
      <vt:lpstr>Презентация PowerPoint</vt:lpstr>
      <vt:lpstr>Презентация PowerPoint</vt:lpstr>
      <vt:lpstr>Презентация PowerPoint</vt:lpstr>
      <vt:lpstr>Серпень І—III дек. (початок відмирання нижніх листків, формування перидерми бульб)</vt:lpstr>
      <vt:lpstr>Презентация PowerPoint</vt:lpstr>
      <vt:lpstr>Презентация PowerPoint</vt:lpstr>
      <vt:lpstr>Вересень III дек. — жовтень І дек. (після  збирання врожаю)</vt:lpstr>
      <vt:lpstr>Презентация PowerPoint</vt:lpstr>
      <vt:lpstr>Презентация PowerPoint</vt:lpstr>
      <vt:lpstr>Квітень І—II дек.</vt:lpstr>
      <vt:lpstr>Презентация PowerPoint</vt:lpstr>
      <vt:lpstr>Квітень II— III дек. (через 20—25 днів після сівби та за 2—З дні до виборки розсади)</vt:lpstr>
      <vt:lpstr>Презентация PowerPoint</vt:lpstr>
      <vt:lpstr>Травень І—ІІ дек. (сходи у  відкритому грунті; висадка і приживання у грунті)</vt:lpstr>
      <vt:lpstr>Презентация PowerPoint</vt:lpstr>
      <vt:lpstr>Травень III дек. — червень І дек. (фаза листової розетки)</vt:lpstr>
      <vt:lpstr>Презентация PowerPoint</vt:lpstr>
      <vt:lpstr>Презентация PowerPoint</vt:lpstr>
      <vt:lpstr>Презентация PowerPoint</vt:lpstr>
      <vt:lpstr>Червень II—III дек. (фаза ущільнення головки)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6</dc:title>
  <dc:creator>Ноут_кафедра</dc:creator>
  <cp:lastModifiedBy>Ноут_кафедра</cp:lastModifiedBy>
  <cp:revision>35</cp:revision>
  <dcterms:created xsi:type="dcterms:W3CDTF">2019-11-19T06:52:36Z</dcterms:created>
  <dcterms:modified xsi:type="dcterms:W3CDTF">2019-11-25T06:19:25Z</dcterms:modified>
</cp:coreProperties>
</file>