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7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1470025"/>
          </a:xfrm>
        </p:spPr>
        <p:txBody>
          <a:bodyPr/>
          <a:lstStyle/>
          <a:p>
            <a:r>
              <a:rPr lang="uk-UA" dirty="0" smtClean="0"/>
              <a:t>Лекція 7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852936"/>
            <a:ext cx="6400800" cy="1752600"/>
          </a:xfrm>
        </p:spPr>
        <p:txBody>
          <a:bodyPr/>
          <a:lstStyle/>
          <a:p>
            <a:r>
              <a:rPr lang="uk-UA" dirty="0">
                <a:solidFill>
                  <a:srgbClr val="FF0000"/>
                </a:solidFill>
              </a:rPr>
              <a:t>Моніторинг шкідників і хвороб плодово-ягідних культур і винограду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716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616624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err="1" smtClean="0"/>
              <a:t>Виявляють</a:t>
            </a:r>
            <a:r>
              <a:rPr lang="ru-RU" i="1" dirty="0" smtClean="0"/>
              <a:t> </a:t>
            </a:r>
            <a:r>
              <a:rPr lang="ru-RU" i="1" dirty="0"/>
              <a:t>самок </a:t>
            </a:r>
            <a:r>
              <a:rPr lang="ru-RU" i="1" dirty="0" err="1" smtClean="0"/>
              <a:t>звичайного</a:t>
            </a:r>
            <a:r>
              <a:rPr lang="en-US" i="1" dirty="0" smtClean="0"/>
              <a:t> </a:t>
            </a:r>
            <a:r>
              <a:rPr lang="ru-RU" i="1" dirty="0" smtClean="0"/>
              <a:t>та плодового</a:t>
            </a:r>
            <a:r>
              <a:rPr lang="en-US" i="1" dirty="0" smtClean="0"/>
              <a:t> </a:t>
            </a:r>
            <a:r>
              <a:rPr lang="ru-RU" i="1" dirty="0" err="1" smtClean="0"/>
              <a:t>кліщів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/>
              <a:t>яйця</a:t>
            </a:r>
            <a:r>
              <a:rPr lang="ru-RU" i="1" dirty="0"/>
              <a:t> </a:t>
            </a:r>
            <a:r>
              <a:rPr lang="ru-RU" i="1" dirty="0" err="1" smtClean="0"/>
              <a:t>червоного</a:t>
            </a:r>
            <a:r>
              <a:rPr lang="en-US" i="1" dirty="0" smtClean="0"/>
              <a:t> </a:t>
            </a:r>
            <a:r>
              <a:rPr lang="ru-RU" i="1" dirty="0" smtClean="0"/>
              <a:t>плодового </a:t>
            </a:r>
            <a:r>
              <a:rPr lang="ru-RU" i="1" dirty="0" err="1"/>
              <a:t>кліща</a:t>
            </a:r>
            <a:r>
              <a:rPr lang="ru-RU" i="1" dirty="0"/>
              <a:t>. </a:t>
            </a:r>
            <a:endParaRPr lang="en-US" i="1" dirty="0" smtClean="0"/>
          </a:p>
          <a:p>
            <a:r>
              <a:rPr lang="ru-RU" i="1" dirty="0" err="1" smtClean="0"/>
              <a:t>Яйця</a:t>
            </a:r>
            <a:r>
              <a:rPr lang="en-US" i="1" dirty="0" smtClean="0"/>
              <a:t> </a:t>
            </a:r>
            <a:r>
              <a:rPr lang="ru-RU" i="1" dirty="0" smtClean="0"/>
              <a:t>бурого </a:t>
            </a:r>
            <a:r>
              <a:rPr lang="ru-RU" i="1" dirty="0"/>
              <a:t>плодового і </a:t>
            </a:r>
            <a:r>
              <a:rPr lang="ru-RU" i="1" dirty="0" err="1" smtClean="0"/>
              <a:t>червоного</a:t>
            </a:r>
            <a:r>
              <a:rPr lang="en-US" i="1" dirty="0" smtClean="0"/>
              <a:t> </a:t>
            </a:r>
            <a:r>
              <a:rPr lang="ru-RU" i="1" dirty="0" err="1" smtClean="0"/>
              <a:t>яблуневого</a:t>
            </a:r>
            <a:r>
              <a:rPr lang="ru-RU" i="1" dirty="0" smtClean="0"/>
              <a:t> </a:t>
            </a:r>
            <a:r>
              <a:rPr lang="ru-RU" i="1" dirty="0" err="1" smtClean="0"/>
              <a:t>кліщів</a:t>
            </a:r>
            <a:r>
              <a:rPr lang="en-US" i="1" dirty="0" smtClean="0"/>
              <a:t>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</a:t>
            </a:r>
            <a:r>
              <a:rPr lang="ru-RU" i="1" dirty="0"/>
              <a:t>на 8 </a:t>
            </a:r>
            <a:r>
              <a:rPr lang="ru-RU" i="1" dirty="0" err="1" smtClean="0"/>
              <a:t>плодових</a:t>
            </a:r>
            <a:r>
              <a:rPr lang="en-US" i="1" dirty="0" smtClean="0"/>
              <a:t> </a:t>
            </a:r>
            <a:r>
              <a:rPr lang="ru-RU" i="1" dirty="0" err="1" smtClean="0"/>
              <a:t>гілочках</a:t>
            </a:r>
            <a:r>
              <a:rPr lang="ru-RU" i="1" dirty="0" smtClean="0"/>
              <a:t> </a:t>
            </a:r>
            <a:r>
              <a:rPr lang="ru-RU" i="1" dirty="0" err="1" smtClean="0"/>
              <a:t>довжиною</a:t>
            </a:r>
            <a:r>
              <a:rPr lang="en-US" i="1" dirty="0" smtClean="0"/>
              <a:t> </a:t>
            </a:r>
            <a:r>
              <a:rPr lang="ru-RU" i="1" dirty="0" smtClean="0"/>
              <a:t>10 см.</a:t>
            </a:r>
            <a:r>
              <a:rPr lang="en-US" i="1" dirty="0" smtClean="0"/>
              <a:t> </a:t>
            </a:r>
          </a:p>
          <a:p>
            <a:pPr marL="0" indent="0">
              <a:buNone/>
            </a:pPr>
            <a:r>
              <a:rPr lang="ru-RU" dirty="0" err="1"/>
              <a:t>Видовий</a:t>
            </a:r>
            <a:r>
              <a:rPr lang="ru-RU" dirty="0"/>
              <a:t> склад </a:t>
            </a:r>
            <a:r>
              <a:rPr lang="ru-RU" dirty="0" err="1"/>
              <a:t>кліщів</a:t>
            </a:r>
            <a:r>
              <a:rPr lang="ru-RU" dirty="0"/>
              <a:t>,</a:t>
            </a:r>
            <a:r>
              <a:rPr lang="en-US" dirty="0"/>
              <a:t> </a:t>
            </a: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/>
              <a:t>заселення</a:t>
            </a:r>
            <a:r>
              <a:rPr lang="en-US" dirty="0"/>
              <a:t> </a:t>
            </a:r>
            <a:r>
              <a:rPr lang="ru-RU" dirty="0"/>
              <a:t>(бал). При</a:t>
            </a:r>
            <a:r>
              <a:rPr lang="en-US" dirty="0"/>
              <a:t> </a:t>
            </a:r>
            <a:r>
              <a:rPr lang="ru-RU" dirty="0" err="1"/>
              <a:t>щільності</a:t>
            </a:r>
            <a:r>
              <a:rPr lang="ru-RU" dirty="0"/>
              <a:t> </a:t>
            </a:r>
            <a:r>
              <a:rPr lang="ru-RU" dirty="0" err="1"/>
              <a:t>яєць</a:t>
            </a:r>
            <a:r>
              <a:rPr lang="en-US" dirty="0"/>
              <a:t> </a:t>
            </a:r>
            <a:r>
              <a:rPr lang="ru-RU" dirty="0" err="1"/>
              <a:t>червоного</a:t>
            </a:r>
            <a:r>
              <a:rPr lang="ru-RU" dirty="0"/>
              <a:t> плодового</a:t>
            </a:r>
            <a:r>
              <a:rPr lang="en-US" dirty="0"/>
              <a:t> </a:t>
            </a:r>
            <a:r>
              <a:rPr lang="ru-RU" dirty="0" err="1"/>
              <a:t>кліща</a:t>
            </a:r>
            <a:r>
              <a:rPr lang="ru-RU" dirty="0"/>
              <a:t> &lt;100 </a:t>
            </a:r>
            <a:r>
              <a:rPr lang="ru-RU" dirty="0" err="1"/>
              <a:t>яєць</a:t>
            </a:r>
            <a:r>
              <a:rPr lang="en-US" dirty="0"/>
              <a:t> </a:t>
            </a:r>
            <a:r>
              <a:rPr lang="ru-RU" dirty="0"/>
              <a:t>на 10 см </a:t>
            </a:r>
            <a:r>
              <a:rPr lang="ru-RU" dirty="0" err="1"/>
              <a:t>гілки</a:t>
            </a:r>
            <a:r>
              <a:rPr lang="ru-RU" dirty="0"/>
              <a:t> </a:t>
            </a:r>
            <a:r>
              <a:rPr lang="ru-RU" dirty="0" err="1"/>
              <a:t>обприскування</a:t>
            </a:r>
            <a:r>
              <a:rPr lang="en-US" dirty="0"/>
              <a:t> </a:t>
            </a:r>
            <a:r>
              <a:rPr lang="ru-RU" dirty="0"/>
              <a:t>до </a:t>
            </a:r>
            <a:r>
              <a:rPr lang="ru-RU" dirty="0" err="1"/>
              <a:t>розпускання</a:t>
            </a:r>
            <a:r>
              <a:rPr lang="en-US" dirty="0"/>
              <a:t> </a:t>
            </a:r>
            <a:r>
              <a:rPr lang="ru-RU" dirty="0" err="1"/>
              <a:t>бруньок</a:t>
            </a:r>
            <a:r>
              <a:rPr lang="en-US" dirty="0"/>
              <a:t> </a:t>
            </a:r>
            <a:r>
              <a:rPr lang="ru-RU" dirty="0"/>
              <a:t>не </a:t>
            </a:r>
            <a:r>
              <a:rPr lang="ru-RU" dirty="0" err="1"/>
              <a:t>проводять</a:t>
            </a:r>
            <a:endParaRPr lang="en-US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Зимуючі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стадії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кліщів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часто </a:t>
            </a:r>
            <a:r>
              <a:rPr lang="ru-RU" dirty="0" err="1">
                <a:solidFill>
                  <a:srgbClr val="FF0000"/>
                </a:solidFill>
              </a:rPr>
              <a:t>виявляються</a:t>
            </a:r>
            <a:r>
              <a:rPr lang="ru-RU" dirty="0">
                <a:solidFill>
                  <a:srgbClr val="FF0000"/>
                </a:solidFill>
              </a:rPr>
              <a:t> у </a:t>
            </a:r>
            <a:r>
              <a:rPr lang="ru-RU" dirty="0" err="1">
                <a:solidFill>
                  <a:srgbClr val="FF0000"/>
                </a:solidFill>
              </a:rPr>
              <a:t>місцях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відшарування</a:t>
            </a:r>
            <a:r>
              <a:rPr lang="ru-RU" dirty="0">
                <a:solidFill>
                  <a:srgbClr val="FF0000"/>
                </a:solidFill>
              </a:rPr>
              <a:t> кори,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їх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щільність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визначають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за шкалою: 1 — </a:t>
            </a:r>
            <a:r>
              <a:rPr lang="ru-RU" dirty="0" err="1">
                <a:solidFill>
                  <a:srgbClr val="FF0000"/>
                </a:solidFill>
              </a:rPr>
              <a:t>поодинокі</a:t>
            </a:r>
            <a:r>
              <a:rPr lang="ru-RU" dirty="0">
                <a:solidFill>
                  <a:srgbClr val="FF0000"/>
                </a:solidFill>
              </a:rPr>
              <a:t>,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2 — </a:t>
            </a:r>
            <a:r>
              <a:rPr lang="ru-RU" dirty="0" err="1">
                <a:solidFill>
                  <a:srgbClr val="FF0000"/>
                </a:solidFill>
              </a:rPr>
              <a:t>невеликі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колонії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(до 10), 3 — </a:t>
            </a:r>
            <a:r>
              <a:rPr lang="ru-RU" dirty="0" err="1">
                <a:solidFill>
                  <a:srgbClr val="FF0000"/>
                </a:solidFill>
              </a:rPr>
              <a:t>великі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скупчення</a:t>
            </a:r>
            <a:r>
              <a:rPr lang="ru-RU" dirty="0">
                <a:solidFill>
                  <a:srgbClr val="FF0000"/>
                </a:solidFill>
              </a:rPr>
              <a:t> самок </a:t>
            </a:r>
            <a:r>
              <a:rPr lang="ru-RU" dirty="0" err="1">
                <a:solidFill>
                  <a:srgbClr val="FF0000"/>
                </a:solidFill>
              </a:rPr>
              <a:t>чи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яєць</a:t>
            </a:r>
            <a:endParaRPr lang="ru-RU" dirty="0">
              <a:solidFill>
                <a:srgbClr val="FF0000"/>
              </a:solidFill>
            </a:endParaRPr>
          </a:p>
          <a:p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3249693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525963"/>
          </a:xfrm>
        </p:spPr>
        <p:txBody>
          <a:bodyPr>
            <a:normAutofit/>
          </a:bodyPr>
          <a:lstStyle/>
          <a:p>
            <a:r>
              <a:rPr lang="ru-RU" i="1" dirty="0" err="1"/>
              <a:t>Яйця</a:t>
            </a:r>
            <a:r>
              <a:rPr lang="ru-RU" i="1" dirty="0"/>
              <a:t> </a:t>
            </a:r>
            <a:r>
              <a:rPr lang="ru-RU" i="1" dirty="0" err="1"/>
              <a:t>попелиць</a:t>
            </a:r>
            <a:r>
              <a:rPr lang="ru-RU" i="1" dirty="0"/>
              <a:t> і </a:t>
            </a:r>
            <a:r>
              <a:rPr lang="ru-RU" i="1" dirty="0" err="1"/>
              <a:t>листоблішок</a:t>
            </a:r>
            <a:r>
              <a:rPr lang="en-US" i="1" dirty="0"/>
              <a:t> </a:t>
            </a:r>
            <a:r>
              <a:rPr lang="ru-RU" i="1" dirty="0"/>
              <a:t>— на 4-х </a:t>
            </a:r>
            <a:r>
              <a:rPr lang="ru-RU" i="1" dirty="0" err="1"/>
              <a:t>ростових</a:t>
            </a:r>
            <a:r>
              <a:rPr lang="en-US" i="1" dirty="0"/>
              <a:t> </a:t>
            </a:r>
            <a:r>
              <a:rPr lang="ru-RU" i="1" dirty="0"/>
              <a:t>і 4-х </a:t>
            </a:r>
            <a:r>
              <a:rPr lang="ru-RU" i="1" dirty="0" err="1"/>
              <a:t>плодових</a:t>
            </a:r>
            <a:r>
              <a:rPr lang="ru-RU" i="1" dirty="0"/>
              <a:t> </a:t>
            </a:r>
            <a:r>
              <a:rPr lang="ru-RU" i="1" dirty="0" err="1"/>
              <a:t>гілочках</a:t>
            </a:r>
            <a:r>
              <a:rPr lang="en-US" i="1" dirty="0"/>
              <a:t> </a:t>
            </a:r>
            <a:r>
              <a:rPr lang="ru-RU" i="1" dirty="0"/>
              <a:t>по 10 см </a:t>
            </a:r>
            <a:r>
              <a:rPr lang="ru-RU" i="1" dirty="0" err="1"/>
              <a:t>кожна</a:t>
            </a:r>
            <a:r>
              <a:rPr lang="ru-RU" i="1" dirty="0"/>
              <a:t>. </a:t>
            </a:r>
            <a:endParaRPr lang="en-US" i="1" dirty="0" smtClean="0"/>
          </a:p>
          <a:p>
            <a:r>
              <a:rPr lang="ru-RU" i="1" dirty="0" err="1" smtClean="0"/>
              <a:t>Яйця</a:t>
            </a:r>
            <a:r>
              <a:rPr lang="en-US" i="1" dirty="0" smtClean="0"/>
              <a:t> </a:t>
            </a:r>
            <a:r>
              <a:rPr lang="ru-RU" i="1" dirty="0" err="1"/>
              <a:t>медяниці</a:t>
            </a:r>
            <a:r>
              <a:rPr lang="ru-RU" i="1" dirty="0"/>
              <a:t> — на 2-х пагонах</a:t>
            </a:r>
            <a:r>
              <a:rPr lang="en-US" i="1" dirty="0"/>
              <a:t> </a:t>
            </a:r>
            <a:r>
              <a:rPr lang="ru-RU" i="1" dirty="0"/>
              <a:t>по 10 см</a:t>
            </a:r>
            <a:r>
              <a:rPr lang="ru-RU" i="1" dirty="0" smtClean="0"/>
              <a:t>.</a:t>
            </a:r>
            <a:endParaRPr lang="en-US" i="1" dirty="0" smtClean="0"/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Яйця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попелиць</a:t>
            </a:r>
            <a:r>
              <a:rPr lang="ru-RU" dirty="0">
                <a:solidFill>
                  <a:srgbClr val="FF0000"/>
                </a:solidFill>
              </a:rPr>
              <a:t> і </a:t>
            </a:r>
            <a:r>
              <a:rPr lang="ru-RU" dirty="0" err="1" smtClean="0">
                <a:solidFill>
                  <a:srgbClr val="FF0000"/>
                </a:solidFill>
              </a:rPr>
              <a:t>листоблішок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виявляють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у </a:t>
            </a:r>
            <a:r>
              <a:rPr lang="ru-RU" dirty="0" err="1" smtClean="0">
                <a:solidFill>
                  <a:srgbClr val="FF0000"/>
                </a:solidFill>
              </a:rPr>
              <a:t>основи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або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у пазухах </a:t>
            </a:r>
            <a:r>
              <a:rPr lang="ru-RU" dirty="0" err="1">
                <a:solidFill>
                  <a:srgbClr val="FF0000"/>
                </a:solidFill>
              </a:rPr>
              <a:t>бруньок</a:t>
            </a:r>
            <a:r>
              <a:rPr lang="ru-RU" dirty="0">
                <a:solidFill>
                  <a:srgbClr val="FF0000"/>
                </a:solidFill>
              </a:rPr>
              <a:t>.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endParaRPr lang="en-US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27615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120680"/>
          </a:xfrm>
        </p:spPr>
        <p:txBody>
          <a:bodyPr>
            <a:normAutofit/>
          </a:bodyPr>
          <a:lstStyle/>
          <a:p>
            <a:r>
              <a:rPr lang="ru-RU" i="1" dirty="0" err="1"/>
              <a:t>Щитівки</a:t>
            </a:r>
            <a:r>
              <a:rPr lang="ru-RU" i="1" dirty="0"/>
              <a:t> та </a:t>
            </a:r>
            <a:r>
              <a:rPr lang="ru-RU" i="1" dirty="0" err="1"/>
              <a:t>несправжні</a:t>
            </a:r>
            <a:r>
              <a:rPr lang="en-US" i="1" dirty="0"/>
              <a:t> </a:t>
            </a:r>
            <a:r>
              <a:rPr lang="ru-RU" i="1" dirty="0" err="1"/>
              <a:t>щитівки</a:t>
            </a:r>
            <a:r>
              <a:rPr lang="ru-RU" i="1" dirty="0"/>
              <a:t> </a:t>
            </a:r>
            <a:r>
              <a:rPr lang="ru-RU" i="1" dirty="0" err="1"/>
              <a:t>обліковують</a:t>
            </a:r>
            <a:r>
              <a:rPr lang="ru-RU" i="1" dirty="0"/>
              <a:t> </a:t>
            </a:r>
            <a:r>
              <a:rPr lang="ru-RU" i="1" dirty="0" err="1"/>
              <a:t>оглядом</a:t>
            </a:r>
            <a:r>
              <a:rPr lang="en-US" i="1" dirty="0"/>
              <a:t> </a:t>
            </a:r>
            <a:r>
              <a:rPr lang="ru-RU" i="1" dirty="0" err="1"/>
              <a:t>товстих</a:t>
            </a:r>
            <a:r>
              <a:rPr lang="ru-RU" i="1" dirty="0"/>
              <a:t> </a:t>
            </a:r>
            <a:r>
              <a:rPr lang="ru-RU" i="1" dirty="0" err="1"/>
              <a:t>гілок</a:t>
            </a:r>
            <a:r>
              <a:rPr lang="ru-RU" i="1" dirty="0"/>
              <a:t>, на</a:t>
            </a:r>
            <a:r>
              <a:rPr lang="en-US" i="1" dirty="0"/>
              <a:t> </a:t>
            </a:r>
            <a:r>
              <a:rPr lang="ru-RU" i="1" dirty="0" err="1"/>
              <a:t>яких</a:t>
            </a:r>
            <a:r>
              <a:rPr lang="ru-RU" i="1" dirty="0"/>
              <a:t> </a:t>
            </a:r>
            <a:r>
              <a:rPr lang="ru-RU" i="1" dirty="0" err="1"/>
              <a:t>обліковують</a:t>
            </a:r>
            <a:r>
              <a:rPr lang="ru-RU" i="1" dirty="0"/>
              <a:t> 5 </a:t>
            </a:r>
            <a:r>
              <a:rPr lang="ru-RU" i="1" dirty="0" err="1"/>
              <a:t>місць</a:t>
            </a:r>
            <a:r>
              <a:rPr lang="en-US" i="1" dirty="0"/>
              <a:t> </a:t>
            </a:r>
            <a:r>
              <a:rPr lang="ru-RU" i="1" dirty="0"/>
              <a:t>по 100 см2 з </a:t>
            </a:r>
            <a:r>
              <a:rPr lang="ru-RU" i="1" dirty="0" err="1"/>
              <a:t>оцінкою</a:t>
            </a:r>
            <a:r>
              <a:rPr lang="ru-RU" i="1" dirty="0"/>
              <a:t> за</a:t>
            </a:r>
            <a:r>
              <a:rPr lang="en-US" i="1" dirty="0"/>
              <a:t> </a:t>
            </a:r>
            <a:r>
              <a:rPr lang="ru-RU" i="1" dirty="0" err="1"/>
              <a:t>чотирибальною</a:t>
            </a:r>
            <a:r>
              <a:rPr lang="ru-RU" i="1" dirty="0"/>
              <a:t> шкалою.</a:t>
            </a:r>
          </a:p>
          <a:p>
            <a:r>
              <a:rPr lang="ru-RU" i="1" dirty="0" err="1"/>
              <a:t>Додатково</a:t>
            </a:r>
            <a:r>
              <a:rPr lang="ru-RU" i="1" dirty="0"/>
              <a:t> </a:t>
            </a:r>
            <a:r>
              <a:rPr lang="ru-RU" i="1" dirty="0" err="1"/>
              <a:t>оглядають</a:t>
            </a:r>
            <a:r>
              <a:rPr lang="ru-RU" i="1" dirty="0"/>
              <a:t> 4</a:t>
            </a:r>
            <a:r>
              <a:rPr lang="en-US" i="1" dirty="0"/>
              <a:t> </a:t>
            </a:r>
            <a:r>
              <a:rPr lang="ru-RU" i="1" dirty="0"/>
              <a:t>тонких </a:t>
            </a:r>
            <a:r>
              <a:rPr lang="ru-RU" i="1" dirty="0" err="1"/>
              <a:t>пагони</a:t>
            </a:r>
            <a:r>
              <a:rPr lang="ru-RU" i="1" dirty="0"/>
              <a:t> </a:t>
            </a:r>
            <a:r>
              <a:rPr lang="ru-RU" i="1" dirty="0" err="1"/>
              <a:t>однорічного</a:t>
            </a:r>
            <a:r>
              <a:rPr lang="ru-RU" i="1" dirty="0"/>
              <a:t> </a:t>
            </a:r>
            <a:r>
              <a:rPr lang="ru-RU" i="1" dirty="0" smtClean="0"/>
              <a:t>приросту</a:t>
            </a:r>
            <a:endParaRPr lang="en-US" i="1" dirty="0" smtClean="0"/>
          </a:p>
          <a:p>
            <a:pPr marL="0" indent="0">
              <a:buNone/>
            </a:pPr>
            <a:r>
              <a:rPr lang="ru-RU" dirty="0" err="1"/>
              <a:t>Видовий</a:t>
            </a:r>
            <a:r>
              <a:rPr lang="ru-RU" dirty="0"/>
              <a:t> склад </a:t>
            </a:r>
            <a:r>
              <a:rPr lang="ru-RU" dirty="0" smtClean="0"/>
              <a:t>та</a:t>
            </a:r>
            <a:r>
              <a:rPr lang="en-US" dirty="0" smtClean="0"/>
              <a:t>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заселення</a:t>
            </a:r>
            <a:r>
              <a:rPr lang="en-US" dirty="0" smtClean="0"/>
              <a:t> </a:t>
            </a:r>
            <a:r>
              <a:rPr lang="ru-RU" dirty="0" smtClean="0"/>
              <a:t>дерев </a:t>
            </a:r>
            <a:r>
              <a:rPr lang="ru-RU" dirty="0" err="1" smtClean="0"/>
              <a:t>щитівками</a:t>
            </a:r>
            <a:endParaRPr lang="en-US" dirty="0" smtClean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Щитки </a:t>
            </a:r>
            <a:r>
              <a:rPr lang="ru-RU" dirty="0" err="1">
                <a:solidFill>
                  <a:srgbClr val="FF0000"/>
                </a:solidFill>
              </a:rPr>
              <a:t>піднімають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голкою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і </a:t>
            </a:r>
            <a:r>
              <a:rPr lang="ru-RU" dirty="0" err="1">
                <a:solidFill>
                  <a:srgbClr val="FF0000"/>
                </a:solidFill>
              </a:rPr>
              <a:t>виявляють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ними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яйця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 err="1">
                <a:solidFill>
                  <a:srgbClr val="FF0000"/>
                </a:solidFill>
              </a:rPr>
              <a:t>Минулорічні</a:t>
            </a:r>
            <a:r>
              <a:rPr lang="ru-RU" dirty="0">
                <a:solidFill>
                  <a:srgbClr val="FF0000"/>
                </a:solidFill>
              </a:rPr>
              <a:t> —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враховують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971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612068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err="1"/>
              <a:t>Обліки</a:t>
            </a:r>
            <a:r>
              <a:rPr lang="ru-RU" b="1" dirty="0"/>
              <a:t> </a:t>
            </a:r>
            <a:r>
              <a:rPr lang="ru-RU" b="1" dirty="0" err="1"/>
              <a:t>плодожерок</a:t>
            </a:r>
            <a:r>
              <a:rPr lang="ru-RU" b="1" dirty="0"/>
              <a:t> (</a:t>
            </a:r>
            <a:r>
              <a:rPr lang="ru-RU" b="1" dirty="0" err="1" smtClean="0"/>
              <a:t>яблунева</a:t>
            </a:r>
            <a:r>
              <a:rPr lang="ru-RU" b="1" dirty="0" smtClean="0"/>
              <a:t>,</a:t>
            </a:r>
            <a:r>
              <a:rPr lang="en-US" b="1" dirty="0" smtClean="0"/>
              <a:t> </a:t>
            </a:r>
            <a:r>
              <a:rPr lang="ru-RU" b="1" dirty="0" err="1" smtClean="0"/>
              <a:t>східна</a:t>
            </a:r>
            <a:r>
              <a:rPr lang="ru-RU" b="1" dirty="0"/>
              <a:t>, </a:t>
            </a:r>
            <a:r>
              <a:rPr lang="ru-RU" b="1" dirty="0" err="1" smtClean="0"/>
              <a:t>персикова</a:t>
            </a:r>
            <a:r>
              <a:rPr lang="ru-RU" b="1" dirty="0" smtClean="0"/>
              <a:t>,</a:t>
            </a:r>
            <a:r>
              <a:rPr lang="en-US" b="1" dirty="0" smtClean="0"/>
              <a:t> </a:t>
            </a:r>
            <a:r>
              <a:rPr lang="ru-RU" b="1" dirty="0" err="1" smtClean="0"/>
              <a:t>сливова</a:t>
            </a:r>
            <a:r>
              <a:rPr lang="ru-RU" b="1" dirty="0"/>
              <a:t>, </a:t>
            </a:r>
            <a:r>
              <a:rPr lang="ru-RU" b="1" dirty="0" err="1"/>
              <a:t>грушева</a:t>
            </a:r>
            <a:r>
              <a:rPr lang="ru-RU" b="1" dirty="0" smtClean="0"/>
              <a:t>),</a:t>
            </a:r>
            <a:r>
              <a:rPr lang="en-US" b="1" dirty="0" smtClean="0"/>
              <a:t> </a:t>
            </a:r>
            <a:r>
              <a:rPr lang="ru-RU" b="1" dirty="0" err="1" smtClean="0"/>
              <a:t>американського</a:t>
            </a:r>
            <a:r>
              <a:rPr lang="ru-RU" b="1" dirty="0" smtClean="0"/>
              <a:t> </a:t>
            </a:r>
            <a:r>
              <a:rPr lang="ru-RU" b="1" dirty="0" err="1" smtClean="0"/>
              <a:t>білого</a:t>
            </a:r>
            <a:r>
              <a:rPr lang="en-US" b="1" dirty="0" smtClean="0"/>
              <a:t> </a:t>
            </a:r>
            <a:r>
              <a:rPr lang="ru-RU" b="1" dirty="0" err="1" smtClean="0"/>
              <a:t>метелика</a:t>
            </a:r>
            <a:r>
              <a:rPr lang="ru-RU" b="1" dirty="0"/>
              <a:t>, </a:t>
            </a:r>
            <a:r>
              <a:rPr lang="ru-RU" b="1" dirty="0" err="1" smtClean="0"/>
              <a:t>яблуневого</a:t>
            </a:r>
            <a:r>
              <a:rPr lang="en-US" b="1" dirty="0" smtClean="0"/>
              <a:t> </a:t>
            </a:r>
            <a:r>
              <a:rPr lang="ru-RU" b="1" dirty="0" smtClean="0"/>
              <a:t>пильщика</a:t>
            </a:r>
            <a:r>
              <a:rPr lang="ru-RU" b="1" dirty="0"/>
              <a:t>, </a:t>
            </a:r>
            <a:r>
              <a:rPr lang="ru-RU" b="1" dirty="0" err="1" smtClean="0"/>
              <a:t>вишневоі</a:t>
            </a:r>
            <a:r>
              <a:rPr lang="en-US" b="1" dirty="0" smtClean="0"/>
              <a:t> </a:t>
            </a:r>
            <a:r>
              <a:rPr lang="ru-RU" b="1" dirty="0" smtClean="0"/>
              <a:t>мухи</a:t>
            </a:r>
            <a:endParaRPr lang="en-US" b="1" dirty="0" smtClean="0"/>
          </a:p>
          <a:p>
            <a:r>
              <a:rPr lang="ru-RU" i="1" dirty="0" err="1"/>
              <a:t>Визначають</a:t>
            </a:r>
            <a:r>
              <a:rPr lang="ru-RU" i="1" dirty="0"/>
              <a:t> </a:t>
            </a:r>
            <a:r>
              <a:rPr lang="ru-RU" i="1" dirty="0" err="1"/>
              <a:t>кількість</a:t>
            </a:r>
            <a:r>
              <a:rPr lang="ru-RU" i="1" dirty="0"/>
              <a:t> </a:t>
            </a:r>
            <a:r>
              <a:rPr lang="ru-RU" i="1" dirty="0" err="1" smtClean="0"/>
              <a:t>коконів</a:t>
            </a:r>
            <a:r>
              <a:rPr lang="ru-RU" i="1" dirty="0" smtClean="0"/>
              <a:t> </a:t>
            </a:r>
            <a:r>
              <a:rPr lang="ru-RU" i="1" dirty="0"/>
              <a:t>з </a:t>
            </a:r>
            <a:r>
              <a:rPr lang="ru-RU" i="1" dirty="0" err="1"/>
              <a:t>гусеницями</a:t>
            </a:r>
            <a:r>
              <a:rPr lang="ru-RU" i="1" dirty="0"/>
              <a:t> </a:t>
            </a:r>
            <a:r>
              <a:rPr lang="ru-RU" i="1" dirty="0" smtClean="0"/>
              <a:t>у</a:t>
            </a:r>
            <a:r>
              <a:rPr lang="en-US" i="1" dirty="0" smtClean="0"/>
              <a:t> </a:t>
            </a:r>
            <a:r>
              <a:rPr lang="ru-RU" i="1" dirty="0" err="1" smtClean="0"/>
              <a:t>тріщинах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/>
              <a:t>під</a:t>
            </a:r>
            <a:r>
              <a:rPr lang="ru-RU" i="1" dirty="0"/>
              <a:t> </a:t>
            </a:r>
            <a:r>
              <a:rPr lang="ru-RU" i="1" dirty="0" err="1" smtClean="0"/>
              <a:t>відшаруваннями</a:t>
            </a:r>
            <a:r>
              <a:rPr lang="en-US" i="1" dirty="0" smtClean="0"/>
              <a:t> </a:t>
            </a:r>
            <a:r>
              <a:rPr lang="ru-RU" i="1" dirty="0" smtClean="0"/>
              <a:t>кори </a:t>
            </a:r>
            <a:r>
              <a:rPr lang="ru-RU" i="1" dirty="0" err="1"/>
              <a:t>штамбів</a:t>
            </a:r>
            <a:r>
              <a:rPr lang="ru-RU" i="1" dirty="0"/>
              <a:t> </a:t>
            </a:r>
            <a:r>
              <a:rPr lang="ru-RU" i="1" dirty="0" smtClean="0"/>
              <a:t>на</a:t>
            </a:r>
            <a:r>
              <a:rPr lang="en-US" i="1" dirty="0" smtClean="0"/>
              <a:t> </a:t>
            </a:r>
            <a:r>
              <a:rPr lang="ru-RU" i="1" dirty="0" err="1" smtClean="0"/>
              <a:t>відстані</a:t>
            </a:r>
            <a:r>
              <a:rPr lang="ru-RU" i="1" dirty="0" smtClean="0"/>
              <a:t> </a:t>
            </a:r>
            <a:r>
              <a:rPr lang="ru-RU" i="1" dirty="0"/>
              <a:t>1 м </a:t>
            </a:r>
            <a:r>
              <a:rPr lang="ru-RU" i="1" dirty="0" err="1"/>
              <a:t>від</a:t>
            </a:r>
            <a:r>
              <a:rPr lang="ru-RU" i="1" dirty="0"/>
              <a:t> </a:t>
            </a:r>
            <a:r>
              <a:rPr lang="ru-RU" i="1" dirty="0" err="1" smtClean="0"/>
              <a:t>кореневої</a:t>
            </a:r>
            <a:r>
              <a:rPr lang="en-US" i="1" dirty="0" smtClean="0"/>
              <a:t> </a:t>
            </a:r>
            <a:r>
              <a:rPr lang="ru-RU" i="1" dirty="0" err="1" smtClean="0"/>
              <a:t>шийки</a:t>
            </a:r>
            <a:r>
              <a:rPr lang="ru-RU" i="1" dirty="0"/>
              <a:t>, у ловчих </a:t>
            </a:r>
            <a:r>
              <a:rPr lang="ru-RU" i="1" dirty="0" smtClean="0"/>
              <a:t>поясах,</a:t>
            </a:r>
            <a:r>
              <a:rPr lang="en-US" i="1" dirty="0" smtClean="0"/>
              <a:t> </a:t>
            </a:r>
            <a:r>
              <a:rPr lang="ru-RU" i="1" dirty="0" err="1" smtClean="0"/>
              <a:t>що</a:t>
            </a:r>
            <a:r>
              <a:rPr lang="ru-RU" i="1" dirty="0" smtClean="0"/>
              <a:t> </a:t>
            </a:r>
            <a:r>
              <a:rPr lang="ru-RU" i="1" dirty="0" err="1"/>
              <a:t>накладені</a:t>
            </a:r>
            <a:r>
              <a:rPr lang="ru-RU" i="1" dirty="0"/>
              <a:t> у </a:t>
            </a:r>
            <a:r>
              <a:rPr lang="ru-RU" i="1" dirty="0" err="1" smtClean="0"/>
              <a:t>минулому</a:t>
            </a:r>
            <a:r>
              <a:rPr lang="en-US" i="1" dirty="0" smtClean="0"/>
              <a:t> </a:t>
            </a:r>
            <a:r>
              <a:rPr lang="ru-RU" i="1" dirty="0" err="1" smtClean="0"/>
              <a:t>році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/>
              <a:t>штамби</a:t>
            </a:r>
            <a:r>
              <a:rPr lang="ru-RU" i="1" dirty="0"/>
              <a:t> дерев </a:t>
            </a:r>
            <a:r>
              <a:rPr lang="ru-RU" i="1" dirty="0" smtClean="0"/>
              <a:t>з</a:t>
            </a:r>
            <a:r>
              <a:rPr lang="en-US" i="1" dirty="0" smtClean="0"/>
              <a:t> </a:t>
            </a:r>
            <a:r>
              <a:rPr lang="ru-RU" i="1" dirty="0" smtClean="0"/>
              <a:t>плодами </a:t>
            </a:r>
            <a:r>
              <a:rPr lang="ru-RU" i="1" dirty="0"/>
              <a:t>(50 і </a:t>
            </a:r>
            <a:r>
              <a:rPr lang="ru-RU" i="1" dirty="0" err="1"/>
              <a:t>більше</a:t>
            </a:r>
            <a:r>
              <a:rPr lang="ru-RU" i="1" dirty="0" smtClean="0"/>
              <a:t>).</a:t>
            </a:r>
            <a:r>
              <a:rPr lang="en-US" i="1" dirty="0" smtClean="0"/>
              <a:t> </a:t>
            </a:r>
          </a:p>
          <a:p>
            <a:r>
              <a:rPr lang="ru-RU" i="1" dirty="0" err="1" smtClean="0"/>
              <a:t>Додатково</a:t>
            </a:r>
            <a:r>
              <a:rPr lang="ru-RU" i="1" dirty="0" smtClean="0"/>
              <a:t> </a:t>
            </a:r>
            <a:r>
              <a:rPr lang="ru-RU" i="1" dirty="0" err="1"/>
              <a:t>під</a:t>
            </a:r>
            <a:r>
              <a:rPr lang="ru-RU" i="1" dirty="0"/>
              <a:t> </a:t>
            </a:r>
            <a:r>
              <a:rPr lang="ru-RU" i="1" dirty="0" err="1" smtClean="0"/>
              <a:t>обліковими</a:t>
            </a:r>
            <a:r>
              <a:rPr lang="en-US" i="1" dirty="0" smtClean="0"/>
              <a:t> </a:t>
            </a:r>
            <a:r>
              <a:rPr lang="ru-RU" i="1" dirty="0" smtClean="0"/>
              <a:t>деревами </a:t>
            </a:r>
            <a:r>
              <a:rPr lang="ru-RU" i="1" dirty="0"/>
              <a:t>на 4-х </a:t>
            </a:r>
            <a:r>
              <a:rPr lang="ru-RU" i="1" dirty="0" err="1" smtClean="0"/>
              <a:t>ділянках</a:t>
            </a:r>
            <a:r>
              <a:rPr lang="en-US" i="1" dirty="0" smtClean="0"/>
              <a:t>  </a:t>
            </a:r>
            <a:r>
              <a:rPr lang="ru-RU" i="1" dirty="0" smtClean="0"/>
              <a:t>по </a:t>
            </a:r>
            <a:r>
              <a:rPr lang="ru-RU" i="1" dirty="0"/>
              <a:t>0,25 м2, </a:t>
            </a:r>
            <a:r>
              <a:rPr lang="ru-RU" i="1" dirty="0" err="1"/>
              <a:t>що</a:t>
            </a:r>
            <a:r>
              <a:rPr lang="ru-RU" i="1" dirty="0"/>
              <a:t> </a:t>
            </a:r>
            <a:r>
              <a:rPr lang="en-US" i="1" dirty="0" smtClean="0"/>
              <a:t>h</a:t>
            </a:r>
            <a:r>
              <a:rPr lang="ru-RU" i="1" dirty="0" err="1" smtClean="0"/>
              <a:t>озміщують</a:t>
            </a:r>
            <a:r>
              <a:rPr lang="en-US" i="1" dirty="0" smtClean="0"/>
              <a:t> </a:t>
            </a:r>
            <a:r>
              <a:rPr lang="ru-RU" i="1" dirty="0" smtClean="0"/>
              <a:t>на </a:t>
            </a:r>
            <a:r>
              <a:rPr lang="ru-RU" i="1" dirty="0" err="1"/>
              <a:t>відстані</a:t>
            </a:r>
            <a:r>
              <a:rPr lang="ru-RU" i="1" dirty="0"/>
              <a:t> 1 </a:t>
            </a:r>
            <a:r>
              <a:rPr lang="ru-RU" i="1" dirty="0" smtClean="0"/>
              <a:t>м</a:t>
            </a:r>
            <a:r>
              <a:rPr lang="en-US" i="1" dirty="0" smtClean="0"/>
              <a:t> </a:t>
            </a:r>
            <a:r>
              <a:rPr lang="ru-RU" i="1" dirty="0" err="1" smtClean="0"/>
              <a:t>від</a:t>
            </a:r>
            <a:r>
              <a:rPr lang="ru-RU" i="1" dirty="0" smtClean="0"/>
              <a:t> </a:t>
            </a:r>
            <a:r>
              <a:rPr lang="ru-RU" i="1" dirty="0" err="1"/>
              <a:t>стовбура</a:t>
            </a:r>
            <a:r>
              <a:rPr lang="ru-RU" i="1" dirty="0"/>
              <a:t>, </a:t>
            </a:r>
            <a:r>
              <a:rPr lang="ru-RU" i="1" dirty="0" err="1" smtClean="0"/>
              <a:t>оглядають</a:t>
            </a:r>
            <a:r>
              <a:rPr lang="en-US" i="1" dirty="0" smtClean="0"/>
              <a:t> </a:t>
            </a:r>
            <a:r>
              <a:rPr lang="ru-RU" i="1" dirty="0" err="1" smtClean="0"/>
              <a:t>рослинні</a:t>
            </a:r>
            <a:r>
              <a:rPr lang="ru-RU" i="1" dirty="0" smtClean="0"/>
              <a:t> </a:t>
            </a:r>
            <a:r>
              <a:rPr lang="ru-RU" i="1" dirty="0" err="1"/>
              <a:t>рештки</a:t>
            </a:r>
            <a:r>
              <a:rPr lang="ru-RU" i="1" dirty="0"/>
              <a:t> і </a:t>
            </a:r>
            <a:r>
              <a:rPr lang="ru-RU" i="1" dirty="0" smtClean="0"/>
              <a:t>шар</a:t>
            </a:r>
            <a:r>
              <a:rPr lang="en-US" i="1" dirty="0" smtClean="0"/>
              <a:t> </a:t>
            </a:r>
            <a:r>
              <a:rPr lang="ru-RU" i="1" dirty="0" smtClean="0"/>
              <a:t>грунту </a:t>
            </a:r>
            <a:r>
              <a:rPr lang="ru-RU" i="1" dirty="0"/>
              <a:t>до 10 см </a:t>
            </a:r>
            <a:r>
              <a:rPr lang="ru-RU" i="1" dirty="0" err="1"/>
              <a:t>глибиною</a:t>
            </a:r>
            <a:r>
              <a:rPr lang="ru-RU" i="1" dirty="0"/>
              <a:t>.</a:t>
            </a:r>
          </a:p>
          <a:p>
            <a:r>
              <a:rPr lang="ru-RU" i="1" dirty="0" err="1"/>
              <a:t>Гусениць</a:t>
            </a:r>
            <a:r>
              <a:rPr lang="ru-RU" i="1" dirty="0"/>
              <a:t> </a:t>
            </a:r>
            <a:r>
              <a:rPr lang="ru-RU" i="1" dirty="0" err="1" smtClean="0"/>
              <a:t>грушевої</a:t>
            </a:r>
            <a:r>
              <a:rPr lang="en-US" i="1" dirty="0" smtClean="0"/>
              <a:t> </a:t>
            </a:r>
            <a:r>
              <a:rPr lang="ru-RU" i="1" dirty="0" err="1" smtClean="0"/>
              <a:t>плодожерки</a:t>
            </a:r>
            <a:r>
              <a:rPr lang="ru-RU" i="1" dirty="0" smtClean="0"/>
              <a:t> </a:t>
            </a:r>
            <a:r>
              <a:rPr lang="ru-RU" i="1" dirty="0" err="1" smtClean="0"/>
              <a:t>обліковують</a:t>
            </a:r>
            <a:r>
              <a:rPr lang="en-US" i="1" dirty="0" smtClean="0"/>
              <a:t> </a:t>
            </a:r>
            <a:r>
              <a:rPr lang="ru-RU" i="1" dirty="0" smtClean="0"/>
              <a:t>у </a:t>
            </a:r>
            <a:r>
              <a:rPr lang="ru-RU" i="1" dirty="0"/>
              <a:t>опалому </a:t>
            </a:r>
            <a:r>
              <a:rPr lang="ru-RU" i="1" dirty="0" err="1"/>
              <a:t>листі</a:t>
            </a:r>
            <a:r>
              <a:rPr lang="ru-RU" i="1" dirty="0"/>
              <a:t> і </a:t>
            </a:r>
            <a:r>
              <a:rPr lang="ru-RU" i="1" dirty="0" err="1" smtClean="0"/>
              <a:t>грунті</a:t>
            </a:r>
            <a:r>
              <a:rPr lang="ru-RU" i="1" dirty="0" smtClean="0"/>
              <a:t>,</a:t>
            </a:r>
            <a:r>
              <a:rPr lang="en-US" i="1" dirty="0" smtClean="0"/>
              <a:t> </a:t>
            </a:r>
            <a:r>
              <a:rPr lang="ru-RU" i="1" dirty="0" err="1" smtClean="0"/>
              <a:t>яблуневого</a:t>
            </a:r>
            <a:r>
              <a:rPr lang="ru-RU" i="1" dirty="0" smtClean="0"/>
              <a:t> пильщика,</a:t>
            </a:r>
            <a:r>
              <a:rPr lang="en-US" i="1" dirty="0" smtClean="0"/>
              <a:t> </a:t>
            </a:r>
            <a:r>
              <a:rPr lang="ru-RU" i="1" dirty="0" err="1" smtClean="0"/>
              <a:t>вишневу</a:t>
            </a:r>
            <a:r>
              <a:rPr lang="ru-RU" i="1" dirty="0" smtClean="0"/>
              <a:t> </a:t>
            </a:r>
            <a:r>
              <a:rPr lang="ru-RU" i="1" dirty="0"/>
              <a:t>муху — у </a:t>
            </a:r>
            <a:r>
              <a:rPr lang="ru-RU" i="1" dirty="0" err="1"/>
              <a:t>грунті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170043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 smtClean="0"/>
              <a:t>гусениць</a:t>
            </a:r>
            <a:r>
              <a:rPr lang="en-US" dirty="0" smtClean="0"/>
              <a:t> g</a:t>
            </a:r>
            <a:r>
              <a:rPr lang="ru-RU" dirty="0" err="1" smtClean="0"/>
              <a:t>лодожерок</a:t>
            </a:r>
            <a:r>
              <a:rPr lang="en-US" dirty="0" smtClean="0"/>
              <a:t> </a:t>
            </a:r>
            <a:r>
              <a:rPr lang="ru-RU" dirty="0" smtClean="0"/>
              <a:t>— </a:t>
            </a:r>
            <a:r>
              <a:rPr lang="ru-RU" dirty="0"/>
              <a:t>на дерево, </a:t>
            </a:r>
            <a:r>
              <a:rPr lang="ru-RU" dirty="0" smtClean="0"/>
              <a:t>на</a:t>
            </a:r>
            <a:r>
              <a:rPr lang="en-US" dirty="0" smtClean="0"/>
              <a:t> </a:t>
            </a:r>
            <a:r>
              <a:rPr lang="ru-RU" dirty="0" smtClean="0"/>
              <a:t>1 </a:t>
            </a:r>
            <a:r>
              <a:rPr lang="ru-RU" dirty="0"/>
              <a:t>т </a:t>
            </a:r>
            <a:r>
              <a:rPr lang="ru-RU" dirty="0" err="1" smtClean="0"/>
              <a:t>майбутнього</a:t>
            </a:r>
            <a:r>
              <a:rPr lang="en-US" dirty="0" smtClean="0"/>
              <a:t> </a:t>
            </a:r>
            <a:r>
              <a:rPr lang="ru-RU" dirty="0" smtClean="0"/>
              <a:t>урожаю</a:t>
            </a:r>
            <a:r>
              <a:rPr lang="ru-RU" dirty="0"/>
              <a:t>, на </a:t>
            </a:r>
            <a:r>
              <a:rPr lang="ru-RU" dirty="0" smtClean="0"/>
              <a:t>ловчий</a:t>
            </a:r>
            <a:r>
              <a:rPr lang="en-US" dirty="0" smtClean="0"/>
              <a:t> </a:t>
            </a:r>
            <a:r>
              <a:rPr lang="ru-RU" dirty="0" smtClean="0"/>
              <a:t>пояс</a:t>
            </a:r>
            <a:r>
              <a:rPr lang="ru-RU" dirty="0"/>
              <a:t>.</a:t>
            </a:r>
          </a:p>
          <a:p>
            <a:r>
              <a:rPr lang="ru-RU" dirty="0" err="1"/>
              <a:t>Пупаріїв</a:t>
            </a:r>
            <a:r>
              <a:rPr lang="ru-RU" dirty="0"/>
              <a:t> </a:t>
            </a:r>
            <a:r>
              <a:rPr lang="ru-RU" dirty="0" err="1" smtClean="0"/>
              <a:t>вишневої</a:t>
            </a:r>
            <a:r>
              <a:rPr lang="en-US" dirty="0" smtClean="0"/>
              <a:t> </a:t>
            </a:r>
            <a:r>
              <a:rPr lang="ru-RU" dirty="0" smtClean="0"/>
              <a:t>мухи </a:t>
            </a:r>
            <a:r>
              <a:rPr lang="ru-RU" dirty="0"/>
              <a:t>і </a:t>
            </a:r>
            <a:r>
              <a:rPr lang="ru-RU" dirty="0" err="1"/>
              <a:t>коконів</a:t>
            </a:r>
            <a:r>
              <a:rPr lang="ru-RU" dirty="0"/>
              <a:t> </a:t>
            </a:r>
            <a:r>
              <a:rPr lang="ru-RU" dirty="0" smtClean="0"/>
              <a:t>пильщика</a:t>
            </a:r>
            <a:r>
              <a:rPr lang="en-US" dirty="0" smtClean="0"/>
              <a:t> </a:t>
            </a:r>
            <a:r>
              <a:rPr lang="ru-RU" dirty="0" smtClean="0"/>
              <a:t>— </a:t>
            </a:r>
            <a:r>
              <a:rPr lang="ru-RU" dirty="0" err="1"/>
              <a:t>екз</a:t>
            </a:r>
            <a:r>
              <a:rPr lang="ru-RU" dirty="0"/>
              <a:t>./</a:t>
            </a:r>
            <a:r>
              <a:rPr lang="ru-RU" dirty="0" smtClean="0"/>
              <a:t>м2</a:t>
            </a:r>
            <a:endParaRPr lang="en-US" dirty="0" smtClean="0"/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Лялечки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американського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білого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метелика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виявляють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під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відшаруванням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кори </a:t>
            </a:r>
            <a:r>
              <a:rPr lang="ru-RU" dirty="0">
                <a:solidFill>
                  <a:srgbClr val="FF0000"/>
                </a:solidFill>
              </a:rPr>
              <a:t>і у ловчих поясах.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Інколи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гусениці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східної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та </a:t>
            </a:r>
            <a:r>
              <a:rPr lang="ru-RU" dirty="0" err="1">
                <a:solidFill>
                  <a:srgbClr val="FF0000"/>
                </a:solidFill>
              </a:rPr>
              <a:t>ін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 err="1">
                <a:solidFill>
                  <a:srgbClr val="FF0000"/>
                </a:solidFill>
              </a:rPr>
              <a:t>плодожерок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можуть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бути </a:t>
            </a:r>
            <a:r>
              <a:rPr lang="ru-RU" dirty="0">
                <a:solidFill>
                  <a:srgbClr val="FF0000"/>
                </a:solidFill>
              </a:rPr>
              <a:t>у </a:t>
            </a:r>
            <a:r>
              <a:rPr lang="ru-RU" dirty="0" err="1">
                <a:solidFill>
                  <a:srgbClr val="FF0000"/>
                </a:solidFill>
              </a:rPr>
              <a:t>трубчатих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стеблах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сухих </a:t>
            </a:r>
            <a:r>
              <a:rPr lang="ru-RU" dirty="0" err="1">
                <a:solidFill>
                  <a:srgbClr val="FF0000"/>
                </a:solidFill>
              </a:rPr>
              <a:t>бур’янів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листі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муміфікованих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плодах</a:t>
            </a:r>
          </a:p>
        </p:txBody>
      </p:sp>
    </p:spTree>
    <p:extLst>
      <p:ext uri="{BB962C8B-B14F-4D97-AF65-F5344CB8AC3E}">
        <p14:creationId xmlns:p14="http://schemas.microsoft.com/office/powerpoint/2010/main" val="2029325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 smtClean="0"/>
              <a:t>мишоподібних</a:t>
            </a:r>
            <a:r>
              <a:rPr lang="en-US" b="1" dirty="0" smtClean="0"/>
              <a:t> </a:t>
            </a:r>
            <a:r>
              <a:rPr lang="ru-RU" b="1" dirty="0" err="1" smtClean="0"/>
              <a:t>гризунів</a:t>
            </a:r>
            <a:r>
              <a:rPr lang="ru-RU" b="1" dirty="0" smtClean="0"/>
              <a:t> </a:t>
            </a:r>
            <a:r>
              <a:rPr lang="ru-RU" b="1" dirty="0" err="1"/>
              <a:t>проводять</a:t>
            </a:r>
            <a:r>
              <a:rPr lang="ru-RU" b="1" dirty="0"/>
              <a:t> </a:t>
            </a:r>
            <a:r>
              <a:rPr lang="ru-RU" b="1" dirty="0" smtClean="0"/>
              <a:t>для</a:t>
            </a:r>
            <a:r>
              <a:rPr lang="en-US" b="1" dirty="0" smtClean="0"/>
              <a:t> </a:t>
            </a:r>
            <a:r>
              <a:rPr lang="ru-RU" b="1" dirty="0" err="1" smtClean="0"/>
              <a:t>прийняття</a:t>
            </a:r>
            <a:r>
              <a:rPr lang="ru-RU" b="1" dirty="0" smtClean="0"/>
              <a:t> </a:t>
            </a:r>
            <a:r>
              <a:rPr lang="ru-RU" b="1" dirty="0" err="1" smtClean="0"/>
              <a:t>невідкладних</a:t>
            </a:r>
            <a:r>
              <a:rPr lang="en-US" b="1" dirty="0" smtClean="0"/>
              <a:t> </a:t>
            </a:r>
            <a:r>
              <a:rPr lang="ru-RU" b="1" dirty="0" err="1" smtClean="0"/>
              <a:t>заходів</a:t>
            </a:r>
            <a:r>
              <a:rPr lang="ru-RU" b="1" dirty="0" smtClean="0"/>
              <a:t> </a:t>
            </a:r>
            <a:r>
              <a:rPr lang="ru-RU" b="1" dirty="0"/>
              <a:t>по </a:t>
            </a:r>
            <a:r>
              <a:rPr lang="ru-RU" b="1" dirty="0" err="1"/>
              <a:t>захисту</a:t>
            </a:r>
            <a:r>
              <a:rPr lang="ru-RU" b="1" dirty="0"/>
              <a:t> </a:t>
            </a:r>
            <a:r>
              <a:rPr lang="ru-RU" b="1" dirty="0" err="1" smtClean="0"/>
              <a:t>молодих</a:t>
            </a:r>
            <a:r>
              <a:rPr lang="ru-RU" b="1" dirty="0" smtClean="0"/>
              <a:t> </a:t>
            </a:r>
            <a:r>
              <a:rPr lang="ru-RU" b="1" dirty="0" err="1" smtClean="0"/>
              <a:t>насаджень</a:t>
            </a:r>
            <a:endParaRPr lang="ru-RU" b="1" dirty="0" smtClean="0"/>
          </a:p>
          <a:p>
            <a:pPr marL="0" indent="0">
              <a:buNone/>
            </a:pPr>
            <a:r>
              <a:rPr lang="uk-UA" i="1" dirty="0" smtClean="0"/>
              <a:t>Довжина маршруту 1 км, ширина 5-10 м</a:t>
            </a:r>
          </a:p>
          <a:p>
            <a:pPr marL="0" indent="0">
              <a:buNone/>
            </a:pP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smtClean="0"/>
              <a:t>число </a:t>
            </a:r>
            <a:r>
              <a:rPr lang="ru-RU" dirty="0" err="1" smtClean="0"/>
              <a:t>колоній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жилих</a:t>
            </a:r>
            <a:r>
              <a:rPr lang="ru-RU" dirty="0" smtClean="0"/>
              <a:t> </a:t>
            </a:r>
            <a:r>
              <a:rPr lang="ru-RU" dirty="0" err="1" smtClean="0"/>
              <a:t>нір</a:t>
            </a:r>
            <a:r>
              <a:rPr lang="ru-RU" dirty="0" smtClean="0"/>
              <a:t> </a:t>
            </a:r>
            <a:r>
              <a:rPr lang="ru-RU" dirty="0"/>
              <a:t>на 1 га, </a:t>
            </a:r>
            <a:r>
              <a:rPr lang="ru-RU" dirty="0" err="1" smtClean="0"/>
              <a:t>відсоток</a:t>
            </a:r>
            <a:r>
              <a:rPr lang="ru-RU" dirty="0" smtClean="0"/>
              <a:t> </a:t>
            </a:r>
            <a:r>
              <a:rPr lang="ru-RU" dirty="0" err="1" smtClean="0"/>
              <a:t>ушкоджених</a:t>
            </a:r>
            <a:r>
              <a:rPr lang="ru-RU" dirty="0" smtClean="0"/>
              <a:t> дерев</a:t>
            </a:r>
          </a:p>
          <a:p>
            <a:pPr marL="0" indent="0">
              <a:buNone/>
            </a:pPr>
            <a:r>
              <a:rPr lang="ru-RU" dirty="0"/>
              <a:t>ЕПШ — </a:t>
            </a:r>
            <a:r>
              <a:rPr lang="ru-RU" dirty="0" err="1" smtClean="0"/>
              <a:t>більше</a:t>
            </a:r>
            <a:r>
              <a:rPr lang="ru-RU" dirty="0" smtClean="0"/>
              <a:t> </a:t>
            </a:r>
            <a:r>
              <a:rPr lang="ru-RU" dirty="0"/>
              <a:t>5 </a:t>
            </a:r>
            <a:r>
              <a:rPr lang="ru-RU" dirty="0" err="1" smtClean="0"/>
              <a:t>жилих</a:t>
            </a:r>
            <a:r>
              <a:rPr lang="ru-RU" dirty="0" smtClean="0"/>
              <a:t> </a:t>
            </a:r>
            <a:r>
              <a:rPr lang="ru-RU" dirty="0" err="1" smtClean="0"/>
              <a:t>колоній</a:t>
            </a:r>
            <a:r>
              <a:rPr lang="ru-RU" dirty="0" smtClean="0"/>
              <a:t> </a:t>
            </a:r>
            <a:r>
              <a:rPr lang="ru-RU" dirty="0"/>
              <a:t>на 1 га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5722853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332656"/>
            <a:ext cx="8229600" cy="62646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ступеня</a:t>
            </a:r>
            <a:r>
              <a:rPr lang="ru-RU" b="1" dirty="0" smtClean="0"/>
              <a:t> </a:t>
            </a:r>
            <a:r>
              <a:rPr lang="ru-RU" b="1" dirty="0" err="1" smtClean="0"/>
              <a:t>ураженості</a:t>
            </a:r>
            <a:r>
              <a:rPr lang="ru-RU" b="1" dirty="0" smtClean="0"/>
              <a:t> </a:t>
            </a:r>
            <a:r>
              <a:rPr lang="ru-RU" b="1" dirty="0" err="1" smtClean="0"/>
              <a:t>саджанців</a:t>
            </a:r>
            <a:r>
              <a:rPr lang="ru-RU" b="1" dirty="0" smtClean="0"/>
              <a:t> </a:t>
            </a:r>
            <a:r>
              <a:rPr lang="ru-RU" b="1" dirty="0" err="1" smtClean="0"/>
              <a:t>кореневим</a:t>
            </a:r>
            <a:r>
              <a:rPr lang="ru-RU" b="1" dirty="0" smtClean="0"/>
              <a:t> </a:t>
            </a:r>
            <a:r>
              <a:rPr lang="ru-RU" b="1" dirty="0"/>
              <a:t>раком, </a:t>
            </a:r>
            <a:r>
              <a:rPr lang="ru-RU" b="1" dirty="0" err="1" smtClean="0"/>
              <a:t>пагонів</a:t>
            </a:r>
            <a:r>
              <a:rPr lang="ru-RU" b="1" dirty="0" smtClean="0"/>
              <a:t> </a:t>
            </a:r>
            <a:r>
              <a:rPr lang="ru-RU" b="1" dirty="0" err="1"/>
              <a:t>яблуні</a:t>
            </a:r>
            <a:r>
              <a:rPr lang="ru-RU" b="1" dirty="0"/>
              <a:t> </a:t>
            </a:r>
            <a:r>
              <a:rPr lang="ru-RU" b="1" dirty="0" err="1" smtClean="0"/>
              <a:t>борошнистою</a:t>
            </a:r>
            <a:r>
              <a:rPr lang="ru-RU" b="1" dirty="0" smtClean="0"/>
              <a:t> росою</a:t>
            </a:r>
          </a:p>
          <a:p>
            <a:pPr marL="0" indent="0">
              <a:buNone/>
            </a:pPr>
            <a:r>
              <a:rPr lang="ru-RU" i="1" dirty="0" err="1"/>
              <a:t>Кореневий</a:t>
            </a:r>
            <a:r>
              <a:rPr lang="ru-RU" i="1" dirty="0"/>
              <a:t> рак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у </a:t>
            </a:r>
            <a:r>
              <a:rPr lang="ru-RU" i="1" dirty="0" err="1"/>
              <a:t>розсадниках</a:t>
            </a:r>
            <a:r>
              <a:rPr lang="ru-RU" i="1" dirty="0"/>
              <a:t>, де </a:t>
            </a:r>
            <a:r>
              <a:rPr lang="ru-RU" i="1" dirty="0" smtClean="0"/>
              <a:t>по </a:t>
            </a:r>
            <a:r>
              <a:rPr lang="ru-RU" i="1" dirty="0" err="1" smtClean="0"/>
              <a:t>діагоналі</a:t>
            </a:r>
            <a:r>
              <a:rPr lang="ru-RU" i="1" dirty="0" smtClean="0"/>
              <a:t> </a:t>
            </a:r>
            <a:r>
              <a:rPr lang="ru-RU" i="1" dirty="0" err="1"/>
              <a:t>викопують</a:t>
            </a:r>
            <a:r>
              <a:rPr lang="ru-RU" i="1" dirty="0"/>
              <a:t> у </a:t>
            </a:r>
            <a:r>
              <a:rPr lang="ru-RU" i="1" dirty="0" smtClean="0"/>
              <a:t>10 </a:t>
            </a:r>
            <a:r>
              <a:rPr lang="ru-RU" i="1" dirty="0" err="1" smtClean="0"/>
              <a:t>місцях</a:t>
            </a:r>
            <a:r>
              <a:rPr lang="ru-RU" i="1" dirty="0" smtClean="0"/>
              <a:t> </a:t>
            </a:r>
            <a:r>
              <a:rPr lang="ru-RU" i="1" dirty="0"/>
              <a:t>по 20 </a:t>
            </a:r>
            <a:r>
              <a:rPr lang="ru-RU" i="1" dirty="0" err="1" smtClean="0"/>
              <a:t>саджанців</a:t>
            </a:r>
            <a:r>
              <a:rPr lang="ru-RU" i="1" dirty="0" smtClean="0"/>
              <a:t>, </a:t>
            </a:r>
            <a:r>
              <a:rPr lang="ru-RU" i="1" dirty="0" err="1" smtClean="0"/>
              <a:t>борошнисту</a:t>
            </a:r>
            <a:r>
              <a:rPr lang="ru-RU" i="1" dirty="0" smtClean="0"/>
              <a:t> </a:t>
            </a:r>
            <a:r>
              <a:rPr lang="ru-RU" i="1" dirty="0"/>
              <a:t>росу — </a:t>
            </a:r>
            <a:r>
              <a:rPr lang="ru-RU" i="1" dirty="0" err="1" smtClean="0"/>
              <a:t>обстеженням</a:t>
            </a:r>
            <a:r>
              <a:rPr lang="ru-RU" i="1" dirty="0" smtClean="0"/>
              <a:t> 25 </a:t>
            </a:r>
            <a:r>
              <a:rPr lang="ru-RU" i="1" dirty="0" err="1" smtClean="0"/>
              <a:t>однорічних</a:t>
            </a:r>
            <a:r>
              <a:rPr lang="ru-RU" i="1" dirty="0" smtClean="0"/>
              <a:t> </a:t>
            </a:r>
            <a:r>
              <a:rPr lang="ru-RU" i="1" dirty="0" err="1" smtClean="0"/>
              <a:t>пагонів</a:t>
            </a:r>
            <a:r>
              <a:rPr lang="ru-RU" i="1" dirty="0" smtClean="0"/>
              <a:t> </a:t>
            </a:r>
            <a:r>
              <a:rPr lang="ru-RU" i="1" dirty="0"/>
              <a:t>з 4 х </a:t>
            </a:r>
            <a:r>
              <a:rPr lang="ru-RU" i="1" dirty="0" err="1"/>
              <a:t>боків</a:t>
            </a:r>
            <a:r>
              <a:rPr lang="ru-RU" i="1" dirty="0"/>
              <a:t> </a:t>
            </a:r>
            <a:r>
              <a:rPr lang="ru-RU" i="1" dirty="0" smtClean="0"/>
              <a:t>дерева</a:t>
            </a:r>
          </a:p>
          <a:p>
            <a:r>
              <a:rPr lang="ru-RU" dirty="0" err="1"/>
              <a:t>Відсоток</a:t>
            </a:r>
            <a:r>
              <a:rPr lang="ru-RU" dirty="0"/>
              <a:t> </a:t>
            </a:r>
            <a:r>
              <a:rPr lang="ru-RU" dirty="0" err="1" smtClean="0"/>
              <a:t>уражених</a:t>
            </a:r>
            <a:r>
              <a:rPr lang="ru-RU" dirty="0" smtClean="0"/>
              <a:t> </a:t>
            </a:r>
            <a:r>
              <a:rPr lang="ru-RU" dirty="0" err="1" smtClean="0"/>
              <a:t>саджанців</a:t>
            </a:r>
            <a:r>
              <a:rPr lang="ru-RU" dirty="0"/>
              <a:t>, </a:t>
            </a:r>
            <a:r>
              <a:rPr lang="ru-RU" dirty="0" err="1"/>
              <a:t>пагонів</a:t>
            </a:r>
            <a:r>
              <a:rPr lang="ru-RU" dirty="0"/>
              <a:t>,</a:t>
            </a:r>
          </a:p>
          <a:p>
            <a:r>
              <a:rPr lang="ru-RU" dirty="0"/>
              <a:t>запас </a:t>
            </a:r>
            <a:r>
              <a:rPr lang="ru-RU" dirty="0" err="1" smtClean="0"/>
              <a:t>інфекції</a:t>
            </a:r>
            <a:r>
              <a:rPr lang="ru-RU" dirty="0" smtClean="0"/>
              <a:t> </a:t>
            </a:r>
            <a:r>
              <a:rPr lang="ru-RU" dirty="0" err="1" smtClean="0"/>
              <a:t>борошнистої</a:t>
            </a:r>
            <a:r>
              <a:rPr lang="ru-RU" dirty="0" smtClean="0"/>
              <a:t> </a:t>
            </a:r>
            <a:r>
              <a:rPr lang="ru-RU" dirty="0" err="1" smtClean="0"/>
              <a:t>роси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err="1">
                <a:solidFill>
                  <a:srgbClr val="FF0000"/>
                </a:solidFill>
              </a:rPr>
              <a:t>температурі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нижче</a:t>
            </a:r>
            <a:r>
              <a:rPr lang="ru-RU" dirty="0" smtClean="0">
                <a:solidFill>
                  <a:srgbClr val="FF0000"/>
                </a:solidFill>
              </a:rPr>
              <a:t> -20°С </a:t>
            </a:r>
            <a:r>
              <a:rPr lang="ru-RU" dirty="0" err="1">
                <a:solidFill>
                  <a:srgbClr val="FF0000"/>
                </a:solidFill>
              </a:rPr>
              <a:t>міцелій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борошнистої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гине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при — </a:t>
            </a:r>
            <a:r>
              <a:rPr lang="ru-RU" dirty="0" smtClean="0">
                <a:solidFill>
                  <a:srgbClr val="FF0000"/>
                </a:solidFill>
              </a:rPr>
              <a:t>25-27°С </a:t>
            </a:r>
            <a:r>
              <a:rPr lang="ru-RU" dirty="0" err="1">
                <a:solidFill>
                  <a:srgbClr val="FF0000"/>
                </a:solidFill>
              </a:rPr>
              <a:t>вимерзають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уражені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пагони</a:t>
            </a:r>
            <a:r>
              <a:rPr lang="ru-RU" dirty="0">
                <a:solidFill>
                  <a:srgbClr val="FF0000"/>
                </a:solidFill>
              </a:rPr>
              <a:t>.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ЕПШ </a:t>
            </a:r>
            <a:r>
              <a:rPr lang="ru-RU" dirty="0">
                <a:solidFill>
                  <a:srgbClr val="FF0000"/>
                </a:solidFill>
              </a:rPr>
              <a:t>— </a:t>
            </a:r>
            <a:r>
              <a:rPr lang="ru-RU" dirty="0" smtClean="0">
                <a:solidFill>
                  <a:srgbClr val="FF0000"/>
                </a:solidFill>
              </a:rPr>
              <a:t>3—5% </a:t>
            </a:r>
            <a:r>
              <a:rPr lang="ru-RU" dirty="0" err="1" smtClean="0">
                <a:solidFill>
                  <a:srgbClr val="FF0000"/>
                </a:solidFill>
              </a:rPr>
              <a:t>уражених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однорічних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пагонів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972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Березень</a:t>
            </a:r>
            <a:r>
              <a:rPr lang="ru-RU" dirty="0"/>
              <a:t> </a:t>
            </a:r>
            <a:r>
              <a:rPr lang="en-US" dirty="0" smtClean="0"/>
              <a:t>III</a:t>
            </a:r>
            <a:r>
              <a:rPr lang="uk-UA" dirty="0" smtClean="0"/>
              <a:t> </a:t>
            </a:r>
            <a:r>
              <a:rPr lang="ru-RU" dirty="0" smtClean="0"/>
              <a:t>дек</a:t>
            </a:r>
            <a:r>
              <a:rPr lang="ru-RU" dirty="0"/>
              <a:t>. — </a:t>
            </a:r>
            <a:r>
              <a:rPr lang="ru-RU" dirty="0" err="1" smtClean="0"/>
              <a:t>квітень</a:t>
            </a:r>
            <a:r>
              <a:rPr lang="ru-RU" dirty="0" smtClean="0"/>
              <a:t> І </a:t>
            </a:r>
            <a:r>
              <a:rPr lang="ru-RU" dirty="0"/>
              <a:t>дек. (до </a:t>
            </a:r>
            <a:r>
              <a:rPr lang="ru-RU" dirty="0" err="1" smtClean="0"/>
              <a:t>розпускання</a:t>
            </a:r>
            <a:r>
              <a:rPr lang="ru-RU" dirty="0" smtClean="0"/>
              <a:t> </a:t>
            </a:r>
            <a:r>
              <a:rPr lang="ru-RU" dirty="0" err="1" smtClean="0"/>
              <a:t>бруньок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Контрольні</a:t>
            </a:r>
            <a:r>
              <a:rPr lang="ru-RU" b="1" dirty="0"/>
              <a:t> </a:t>
            </a:r>
            <a:r>
              <a:rPr lang="ru-RU" b="1" dirty="0" err="1" smtClean="0"/>
              <a:t>весняні</a:t>
            </a:r>
            <a:r>
              <a:rPr lang="ru-RU" b="1" dirty="0" smtClean="0"/>
              <a:t> </a:t>
            </a:r>
            <a:r>
              <a:rPr lang="ru-RU" b="1" dirty="0" err="1" smtClean="0"/>
              <a:t>обстеження</a:t>
            </a:r>
            <a:r>
              <a:rPr lang="ru-RU" b="1" dirty="0" smtClean="0"/>
              <a:t> </a:t>
            </a:r>
            <a:r>
              <a:rPr lang="ru-RU" b="1" dirty="0"/>
              <a:t>для </a:t>
            </a:r>
            <a:r>
              <a:rPr lang="ru-RU" b="1" dirty="0" err="1" smtClean="0"/>
              <a:t>уточнення</a:t>
            </a:r>
            <a:r>
              <a:rPr lang="ru-RU" b="1" dirty="0" smtClean="0"/>
              <a:t> запасу </a:t>
            </a:r>
            <a:r>
              <a:rPr lang="ru-RU" b="1" dirty="0" err="1" smtClean="0"/>
              <a:t>шкідливих</a:t>
            </a:r>
            <a:r>
              <a:rPr lang="ru-RU" b="1" dirty="0" smtClean="0"/>
              <a:t> </a:t>
            </a:r>
            <a:r>
              <a:rPr lang="ru-RU" b="1" dirty="0" err="1" smtClean="0"/>
              <a:t>організмів</a:t>
            </a:r>
            <a:r>
              <a:rPr lang="ru-RU" b="1" dirty="0" smtClean="0"/>
              <a:t>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 smtClean="0"/>
              <a:t>зимівлі</a:t>
            </a:r>
            <a:r>
              <a:rPr lang="ru-RU" b="1" dirty="0" smtClean="0"/>
              <a:t>, </a:t>
            </a:r>
            <a:r>
              <a:rPr lang="ru-RU" b="1" dirty="0" err="1" smtClean="0"/>
              <a:t>уточнення</a:t>
            </a:r>
            <a:r>
              <a:rPr lang="ru-RU" b="1" dirty="0" smtClean="0"/>
              <a:t> </a:t>
            </a:r>
            <a:r>
              <a:rPr lang="ru-RU" b="1" dirty="0" err="1" smtClean="0"/>
              <a:t>обсягів</a:t>
            </a:r>
            <a:r>
              <a:rPr lang="ru-RU" b="1" dirty="0" smtClean="0"/>
              <a:t> </a:t>
            </a:r>
            <a:r>
              <a:rPr lang="ru-RU" b="1" dirty="0" err="1" smtClean="0"/>
              <a:t>робіт</a:t>
            </a:r>
            <a:r>
              <a:rPr lang="ru-RU" b="1" dirty="0" smtClean="0"/>
              <a:t> </a:t>
            </a:r>
            <a:r>
              <a:rPr lang="ru-RU" b="1" dirty="0"/>
              <a:t>по </a:t>
            </a:r>
            <a:r>
              <a:rPr lang="ru-RU" b="1" dirty="0" err="1"/>
              <a:t>захисту</a:t>
            </a:r>
            <a:r>
              <a:rPr lang="ru-RU" b="1" dirty="0"/>
              <a:t> </a:t>
            </a:r>
            <a:r>
              <a:rPr lang="ru-RU" b="1" dirty="0" err="1"/>
              <a:t>рослин</a:t>
            </a:r>
            <a:r>
              <a:rPr lang="ru-RU" b="1" dirty="0"/>
              <a:t>.</a:t>
            </a:r>
          </a:p>
          <a:p>
            <a:r>
              <a:rPr lang="ru-RU" b="1" dirty="0" err="1"/>
              <a:t>Збір</a:t>
            </a:r>
            <a:r>
              <a:rPr lang="ru-RU" b="1" dirty="0"/>
              <a:t> </a:t>
            </a:r>
            <a:r>
              <a:rPr lang="ru-RU" b="1" dirty="0" err="1"/>
              <a:t>зимуючих</a:t>
            </a:r>
            <a:r>
              <a:rPr lang="ru-RU" b="1" dirty="0"/>
              <a:t> </a:t>
            </a:r>
            <a:r>
              <a:rPr lang="ru-RU" b="1" dirty="0" err="1" smtClean="0"/>
              <a:t>стадій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</a:t>
            </a:r>
            <a:r>
              <a:rPr lang="ru-RU" b="1" dirty="0"/>
              <a:t>для </a:t>
            </a:r>
            <a:r>
              <a:rPr lang="ru-RU" b="1" dirty="0" smtClean="0"/>
              <a:t>лабораторного </a:t>
            </a:r>
            <a:r>
              <a:rPr lang="ru-RU" b="1" dirty="0" err="1" smtClean="0"/>
              <a:t>аналізу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 smtClean="0"/>
              <a:t>наступних</a:t>
            </a:r>
            <a:r>
              <a:rPr lang="ru-RU" b="1" dirty="0" smtClean="0"/>
              <a:t> </a:t>
            </a:r>
            <a:r>
              <a:rPr lang="ru-RU" b="1" dirty="0" err="1" smtClean="0"/>
              <a:t>фенологічних</a:t>
            </a:r>
            <a:r>
              <a:rPr lang="ru-RU" b="1" dirty="0" smtClean="0"/>
              <a:t> </a:t>
            </a:r>
            <a:r>
              <a:rPr lang="ru-RU" b="1" dirty="0" err="1"/>
              <a:t>спостережень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689671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dirty="0"/>
              <a:t>Методика </a:t>
            </a:r>
            <a:r>
              <a:rPr lang="ru-RU" i="1" dirty="0" err="1"/>
              <a:t>така</a:t>
            </a:r>
            <a:r>
              <a:rPr lang="ru-RU" i="1" dirty="0"/>
              <a:t> ж, </a:t>
            </a:r>
            <a:r>
              <a:rPr lang="ru-RU" i="1" dirty="0" smtClean="0"/>
              <a:t>але </a:t>
            </a:r>
            <a:r>
              <a:rPr lang="ru-RU" i="1" dirty="0" err="1" smtClean="0"/>
              <a:t>об’єм</a:t>
            </a:r>
            <a:r>
              <a:rPr lang="ru-RU" i="1" dirty="0" smtClean="0"/>
              <a:t> </a:t>
            </a:r>
            <a:r>
              <a:rPr lang="ru-RU" i="1" dirty="0" err="1"/>
              <a:t>обліків</a:t>
            </a:r>
            <a:r>
              <a:rPr lang="ru-RU" i="1" dirty="0"/>
              <a:t> у два </a:t>
            </a:r>
            <a:r>
              <a:rPr lang="ru-RU" i="1" dirty="0" smtClean="0"/>
              <a:t>рази </a:t>
            </a:r>
            <a:r>
              <a:rPr lang="ru-RU" i="1" dirty="0" err="1" smtClean="0"/>
              <a:t>менше</a:t>
            </a:r>
            <a:r>
              <a:rPr lang="ru-RU" i="1" dirty="0"/>
              <a:t>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Зібрані</a:t>
            </a:r>
            <a:r>
              <a:rPr lang="ru-RU" i="1" dirty="0" smtClean="0"/>
              <a:t> </a:t>
            </a:r>
            <a:r>
              <a:rPr lang="ru-RU" i="1" dirty="0" err="1" smtClean="0"/>
              <a:t>зимуючі</a:t>
            </a:r>
            <a:r>
              <a:rPr lang="ru-RU" i="1" dirty="0" smtClean="0"/>
              <a:t> </a:t>
            </a:r>
            <a:r>
              <a:rPr lang="ru-RU" i="1" dirty="0" err="1" smtClean="0"/>
              <a:t>стадії</a:t>
            </a:r>
            <a:r>
              <a:rPr lang="ru-RU" i="1" dirty="0" smtClean="0"/>
              <a:t> </a:t>
            </a:r>
            <a:r>
              <a:rPr lang="ru-RU" i="1" dirty="0" err="1"/>
              <a:t>заносять</a:t>
            </a:r>
            <a:r>
              <a:rPr lang="ru-RU" i="1" dirty="0"/>
              <a:t> у </a:t>
            </a:r>
            <a:r>
              <a:rPr lang="ru-RU" i="1" dirty="0" err="1" smtClean="0"/>
              <a:t>приміщення</a:t>
            </a:r>
            <a:r>
              <a:rPr lang="ru-RU" i="1" dirty="0" smtClean="0"/>
              <a:t>  і </a:t>
            </a:r>
            <a:r>
              <a:rPr lang="ru-RU" i="1" dirty="0" err="1"/>
              <a:t>витримують</a:t>
            </a:r>
            <a:r>
              <a:rPr lang="ru-RU" i="1" dirty="0"/>
              <a:t> </a:t>
            </a:r>
            <a:r>
              <a:rPr lang="ru-RU" i="1" dirty="0" smtClean="0"/>
              <a:t>при </a:t>
            </a:r>
            <a:r>
              <a:rPr lang="ru-RU" i="1" dirty="0" err="1" smtClean="0"/>
              <a:t>температурі</a:t>
            </a:r>
            <a:r>
              <a:rPr lang="ru-RU" i="1" dirty="0" smtClean="0"/>
              <a:t> </a:t>
            </a:r>
            <a:r>
              <a:rPr lang="ru-RU" i="1" dirty="0" err="1"/>
              <a:t>близько</a:t>
            </a:r>
            <a:r>
              <a:rPr lang="ru-RU" i="1" dirty="0"/>
              <a:t> +</a:t>
            </a:r>
            <a:r>
              <a:rPr lang="ru-RU" i="1" dirty="0" smtClean="0"/>
              <a:t>20°С до </a:t>
            </a:r>
            <a:r>
              <a:rPr lang="ru-RU" i="1" dirty="0" err="1"/>
              <a:t>закінчення</a:t>
            </a:r>
            <a:r>
              <a:rPr lang="ru-RU" i="1" dirty="0"/>
              <a:t> </a:t>
            </a:r>
            <a:r>
              <a:rPr lang="ru-RU" i="1" dirty="0" err="1"/>
              <a:t>виходу</a:t>
            </a:r>
            <a:r>
              <a:rPr lang="ru-RU" i="1" dirty="0"/>
              <a:t> </a:t>
            </a:r>
            <a:r>
              <a:rPr lang="ru-RU" i="1" dirty="0" err="1" smtClean="0"/>
              <a:t>шкідників</a:t>
            </a:r>
            <a:r>
              <a:rPr lang="ru-RU" i="1" dirty="0" smtClean="0"/>
              <a:t> (5—8 </a:t>
            </a:r>
            <a:r>
              <a:rPr lang="ru-RU" i="1" dirty="0" err="1"/>
              <a:t>днів</a:t>
            </a:r>
            <a:r>
              <a:rPr lang="ru-RU" i="1" dirty="0"/>
              <a:t>).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Підраховують</a:t>
            </a:r>
            <a:r>
              <a:rPr lang="ru-RU" i="1" dirty="0" smtClean="0"/>
              <a:t> </a:t>
            </a:r>
            <a:r>
              <a:rPr lang="ru-RU" i="1" dirty="0" err="1" smtClean="0"/>
              <a:t>живих</a:t>
            </a:r>
            <a:r>
              <a:rPr lang="ru-RU" i="1" dirty="0" smtClean="0"/>
              <a:t> і </a:t>
            </a:r>
            <a:r>
              <a:rPr lang="ru-RU" i="1" dirty="0" err="1"/>
              <a:t>загиблих</a:t>
            </a:r>
            <a:r>
              <a:rPr lang="ru-RU" i="1" dirty="0"/>
              <a:t>,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причини </a:t>
            </a:r>
            <a:r>
              <a:rPr lang="ru-RU" i="1" dirty="0" err="1" smtClean="0"/>
              <a:t>загибелі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r>
              <a:rPr lang="ru-RU" i="1" dirty="0" smtClean="0"/>
              <a:t> </a:t>
            </a:r>
            <a:r>
              <a:rPr lang="ru-RU" i="1" dirty="0" err="1" smtClean="0"/>
              <a:t>Гілочки</a:t>
            </a:r>
            <a:r>
              <a:rPr lang="ru-RU" i="1" dirty="0" smtClean="0"/>
              <a:t> </a:t>
            </a:r>
            <a:r>
              <a:rPr lang="ru-RU" i="1" dirty="0" err="1"/>
              <a:t>із</a:t>
            </a:r>
            <a:r>
              <a:rPr lang="ru-RU" i="1" dirty="0"/>
              <a:t> </a:t>
            </a:r>
            <a:r>
              <a:rPr lang="ru-RU" i="1" dirty="0" smtClean="0"/>
              <a:t>яйцекладками, </a:t>
            </a:r>
            <a:r>
              <a:rPr lang="ru-RU" i="1" dirty="0" err="1" smtClean="0"/>
              <a:t>гніздами</a:t>
            </a:r>
            <a:r>
              <a:rPr lang="ru-RU" i="1" dirty="0" smtClean="0"/>
              <a:t> </a:t>
            </a:r>
            <a:r>
              <a:rPr lang="ru-RU" i="1" dirty="0" err="1"/>
              <a:t>тощо</a:t>
            </a:r>
            <a:r>
              <a:rPr lang="ru-RU" i="1" dirty="0"/>
              <a:t> </a:t>
            </a:r>
            <a:r>
              <a:rPr lang="ru-RU" i="1" dirty="0" err="1"/>
              <a:t>зрізають</a:t>
            </a:r>
            <a:r>
              <a:rPr lang="ru-RU" i="1" dirty="0"/>
              <a:t> </a:t>
            </a:r>
            <a:r>
              <a:rPr lang="ru-RU" i="1" dirty="0" smtClean="0"/>
              <a:t>з дерев</a:t>
            </a:r>
            <a:r>
              <a:rPr lang="ru-RU" i="1" dirty="0"/>
              <a:t>, </a:t>
            </a:r>
            <a:r>
              <a:rPr lang="ru-RU" i="1" dirty="0" err="1"/>
              <a:t>ставлять</a:t>
            </a:r>
            <a:r>
              <a:rPr lang="ru-RU" i="1" dirty="0"/>
              <a:t> у </a:t>
            </a:r>
            <a:r>
              <a:rPr lang="ru-RU" i="1" dirty="0" smtClean="0"/>
              <a:t>воду </a:t>
            </a:r>
            <a:r>
              <a:rPr lang="ru-RU" i="1" dirty="0" err="1" smtClean="0"/>
              <a:t>або</a:t>
            </a:r>
            <a:r>
              <a:rPr lang="ru-RU" i="1" dirty="0" smtClean="0"/>
              <a:t> </a:t>
            </a:r>
            <a:r>
              <a:rPr lang="ru-RU" i="1" dirty="0" err="1"/>
              <a:t>вологий</a:t>
            </a:r>
            <a:r>
              <a:rPr lang="ru-RU" i="1" dirty="0"/>
              <a:t> </a:t>
            </a:r>
            <a:r>
              <a:rPr lang="ru-RU" i="1" dirty="0" err="1"/>
              <a:t>пісок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9404908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err="1"/>
              <a:t>Видовий</a:t>
            </a:r>
            <a:r>
              <a:rPr lang="ru-RU" dirty="0"/>
              <a:t> </a:t>
            </a:r>
            <a:r>
              <a:rPr lang="ru-RU" dirty="0" smtClean="0"/>
              <a:t>склад </a:t>
            </a:r>
            <a:r>
              <a:rPr lang="ru-RU" dirty="0" err="1" smtClean="0"/>
              <a:t>шкідників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Заселеність</a:t>
            </a:r>
            <a:r>
              <a:rPr lang="ru-RU" dirty="0" smtClean="0"/>
              <a:t> дерев </a:t>
            </a:r>
            <a:r>
              <a:rPr lang="ru-RU" dirty="0" err="1"/>
              <a:t>шкідниками</a:t>
            </a:r>
            <a:r>
              <a:rPr lang="ru-RU" dirty="0" smtClean="0"/>
              <a:t>, %, </a:t>
            </a:r>
          </a:p>
          <a:p>
            <a:r>
              <a:rPr lang="ru-RU" dirty="0" err="1" smtClean="0"/>
              <a:t>середня</a:t>
            </a:r>
            <a:r>
              <a:rPr lang="ru-RU" dirty="0" smtClean="0"/>
              <a:t> і максимальна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 smtClean="0"/>
              <a:t>облікову</a:t>
            </a:r>
            <a:r>
              <a:rPr lang="ru-RU" dirty="0" smtClean="0"/>
              <a:t> </a:t>
            </a:r>
            <a:r>
              <a:rPr lang="ru-RU" dirty="0" err="1" smtClean="0"/>
              <a:t>одиницю</a:t>
            </a:r>
            <a:r>
              <a:rPr lang="ru-RU" dirty="0" smtClean="0"/>
              <a:t>, </a:t>
            </a:r>
          </a:p>
          <a:p>
            <a:r>
              <a:rPr lang="ru-RU" dirty="0" err="1" smtClean="0"/>
              <a:t>відсоток</a:t>
            </a:r>
            <a:r>
              <a:rPr lang="ru-RU" dirty="0" smtClean="0"/>
              <a:t> </a:t>
            </a:r>
            <a:r>
              <a:rPr lang="ru-RU" dirty="0" err="1" smtClean="0"/>
              <a:t>загибелі</a:t>
            </a:r>
            <a:r>
              <a:rPr lang="ru-RU" dirty="0" smtClean="0"/>
              <a:t> за </a:t>
            </a:r>
            <a:r>
              <a:rPr lang="ru-RU" dirty="0" err="1" smtClean="0"/>
              <a:t>міжвегетаційний</a:t>
            </a:r>
            <a:r>
              <a:rPr lang="ru-RU" dirty="0" smtClean="0"/>
              <a:t> </a:t>
            </a:r>
            <a:r>
              <a:rPr lang="ru-RU" dirty="0" err="1"/>
              <a:t>період</a:t>
            </a:r>
            <a:r>
              <a:rPr lang="ru-RU" dirty="0"/>
              <a:t>, в </a:t>
            </a:r>
            <a:r>
              <a:rPr lang="ru-RU" dirty="0" err="1" smtClean="0"/>
              <a:t>т.ч</a:t>
            </a:r>
            <a:r>
              <a:rPr lang="ru-RU" dirty="0" smtClean="0"/>
              <a:t>.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/>
              <a:t>хижаків</a:t>
            </a:r>
            <a:r>
              <a:rPr lang="ru-RU" dirty="0"/>
              <a:t>, </a:t>
            </a:r>
            <a:r>
              <a:rPr lang="ru-RU" dirty="0" err="1" smtClean="0"/>
              <a:t>паразитів</a:t>
            </a:r>
            <a:r>
              <a:rPr lang="ru-RU" dirty="0" smtClean="0"/>
              <a:t>, хвороб</a:t>
            </a:r>
            <a:r>
              <a:rPr lang="ru-RU" dirty="0"/>
              <a:t>, </a:t>
            </a:r>
            <a:r>
              <a:rPr lang="ru-RU" dirty="0" err="1" smtClean="0"/>
              <a:t>абіотичних</a:t>
            </a:r>
            <a:r>
              <a:rPr lang="ru-RU" dirty="0" smtClean="0"/>
              <a:t> </a:t>
            </a:r>
            <a:r>
              <a:rPr lang="ru-RU" dirty="0" err="1" smtClean="0"/>
              <a:t>факторів</a:t>
            </a:r>
            <a:r>
              <a:rPr lang="ru-RU" dirty="0"/>
              <a:t>.</a:t>
            </a:r>
          </a:p>
          <a:p>
            <a:r>
              <a:rPr lang="ru-RU" dirty="0" err="1"/>
              <a:t>Відсоток</a:t>
            </a:r>
            <a:r>
              <a:rPr lang="ru-RU" dirty="0"/>
              <a:t> </a:t>
            </a:r>
            <a:r>
              <a:rPr lang="ru-RU" dirty="0" err="1" smtClean="0"/>
              <a:t>уражених</a:t>
            </a:r>
            <a:r>
              <a:rPr lang="ru-RU" dirty="0" smtClean="0"/>
              <a:t> </a:t>
            </a:r>
            <a:r>
              <a:rPr lang="ru-RU" dirty="0" err="1" smtClean="0"/>
              <a:t>борошнистою</a:t>
            </a:r>
            <a:r>
              <a:rPr lang="ru-RU" dirty="0" smtClean="0"/>
              <a:t> росою </a:t>
            </a:r>
            <a:r>
              <a:rPr lang="ru-RU" dirty="0" err="1" smtClean="0"/>
              <a:t>пагонів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9228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err="1" smtClean="0"/>
              <a:t>Моніторинг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і хвороб </a:t>
            </a:r>
            <a:r>
              <a:rPr lang="ru-RU" b="1" dirty="0" err="1" smtClean="0"/>
              <a:t>плодових</a:t>
            </a:r>
            <a:r>
              <a:rPr lang="ru-RU" b="1" dirty="0" smtClean="0"/>
              <a:t> культур</a:t>
            </a:r>
          </a:p>
          <a:p>
            <a:pPr marL="514350" indent="-514350">
              <a:buAutoNum type="arabicPeriod"/>
            </a:pPr>
            <a:r>
              <a:rPr lang="ru-RU" b="1" dirty="0" err="1" smtClean="0"/>
              <a:t>Моніторинг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і хвороб </a:t>
            </a:r>
            <a:r>
              <a:rPr lang="ru-RU" b="1" dirty="0" err="1" smtClean="0"/>
              <a:t>виноградної</a:t>
            </a:r>
            <a:r>
              <a:rPr lang="ru-RU" b="1" dirty="0" smtClean="0"/>
              <a:t> </a:t>
            </a:r>
            <a:r>
              <a:rPr lang="ru-RU" b="1" dirty="0" err="1" smtClean="0"/>
              <a:t>лози</a:t>
            </a:r>
            <a:endParaRPr lang="ru-RU" b="1" dirty="0" smtClean="0"/>
          </a:p>
          <a:p>
            <a:pPr marL="514350" indent="-514350">
              <a:buAutoNum type="arabicPeriod"/>
            </a:pPr>
            <a:r>
              <a:rPr lang="ru-RU" b="1" dirty="0" err="1" smtClean="0"/>
              <a:t>Моніторинг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і хвороб </a:t>
            </a:r>
            <a:r>
              <a:rPr lang="ru-RU" b="1" dirty="0" err="1" smtClean="0"/>
              <a:t>ягідних</a:t>
            </a:r>
            <a:r>
              <a:rPr lang="ru-RU" b="1" dirty="0" smtClean="0"/>
              <a:t> культур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14672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ЕПШ </a:t>
            </a:r>
            <a:r>
              <a:rPr lang="ru-RU" dirty="0" err="1"/>
              <a:t>білана</a:t>
            </a:r>
            <a:r>
              <a:rPr lang="ru-RU" dirty="0"/>
              <a:t> </a:t>
            </a:r>
            <a:r>
              <a:rPr lang="ru-RU" dirty="0" err="1" smtClean="0"/>
              <a:t>жилкуватого</a:t>
            </a:r>
            <a:r>
              <a:rPr lang="ru-RU" dirty="0" smtClean="0"/>
              <a:t>, </a:t>
            </a:r>
            <a:r>
              <a:rPr lang="ru-RU" dirty="0" err="1" smtClean="0"/>
              <a:t>золотогуза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err="1" smtClean="0"/>
              <a:t>одне</a:t>
            </a:r>
            <a:r>
              <a:rPr lang="ru-RU" dirty="0" smtClean="0"/>
              <a:t> </a:t>
            </a:r>
            <a:r>
              <a:rPr lang="ru-RU" dirty="0" err="1" smtClean="0"/>
              <a:t>гніздо</a:t>
            </a:r>
            <a:r>
              <a:rPr lang="ru-RU" dirty="0" smtClean="0"/>
              <a:t> </a:t>
            </a:r>
            <a:r>
              <a:rPr lang="ru-RU" dirty="0"/>
              <a:t>на 2—3 м3 </a:t>
            </a:r>
            <a:r>
              <a:rPr lang="ru-RU" dirty="0" err="1" smtClean="0"/>
              <a:t>крони</a:t>
            </a:r>
            <a:r>
              <a:rPr lang="ru-RU" dirty="0" smtClean="0"/>
              <a:t> (5—6 </a:t>
            </a:r>
            <a:r>
              <a:rPr lang="ru-RU" dirty="0"/>
              <a:t>на дерево).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Поріг</a:t>
            </a:r>
            <a:r>
              <a:rPr lang="ru-RU" dirty="0" smtClean="0"/>
              <a:t> </a:t>
            </a:r>
            <a:r>
              <a:rPr lang="ru-RU" dirty="0" err="1" smtClean="0"/>
              <a:t>шкоди</a:t>
            </a:r>
            <a:r>
              <a:rPr lang="ru-RU" dirty="0" smtClean="0"/>
              <a:t> </a:t>
            </a:r>
            <a:r>
              <a:rPr lang="ru-RU" dirty="0"/>
              <a:t>(ПШ):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листовійки</a:t>
            </a:r>
            <a:r>
              <a:rPr lang="ru-RU" dirty="0" smtClean="0"/>
              <a:t> </a:t>
            </a:r>
            <a:r>
              <a:rPr lang="ru-RU" dirty="0" err="1" smtClean="0"/>
              <a:t>розанової</a:t>
            </a:r>
            <a:r>
              <a:rPr lang="ru-RU" dirty="0" smtClean="0"/>
              <a:t> </a:t>
            </a:r>
            <a:r>
              <a:rPr lang="ru-RU" dirty="0"/>
              <a:t>— 1 кладка </a:t>
            </a:r>
            <a:r>
              <a:rPr lang="ru-RU" dirty="0" smtClean="0"/>
              <a:t>на 2 </a:t>
            </a:r>
            <a:r>
              <a:rPr lang="ru-RU" dirty="0"/>
              <a:t>м </a:t>
            </a:r>
            <a:r>
              <a:rPr lang="ru-RU" dirty="0" err="1"/>
              <a:t>гілок</a:t>
            </a:r>
            <a:r>
              <a:rPr lang="ru-RU" dirty="0"/>
              <a:t>,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яблуневої</a:t>
            </a:r>
            <a:r>
              <a:rPr lang="ru-RU" dirty="0" smtClean="0"/>
              <a:t> </a:t>
            </a:r>
            <a:r>
              <a:rPr lang="ru-RU" dirty="0" err="1" smtClean="0"/>
              <a:t>молі</a:t>
            </a:r>
            <a:r>
              <a:rPr lang="ru-RU" dirty="0" smtClean="0"/>
              <a:t> — </a:t>
            </a:r>
            <a:r>
              <a:rPr lang="ru-RU" dirty="0"/>
              <a:t>2 щитка,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зимового</a:t>
            </a:r>
            <a:r>
              <a:rPr lang="ru-RU" dirty="0" smtClean="0"/>
              <a:t> </a:t>
            </a:r>
            <a:r>
              <a:rPr lang="ru-RU" dirty="0" err="1" smtClean="0"/>
              <a:t>п’ядуна</a:t>
            </a:r>
            <a:r>
              <a:rPr lang="ru-RU" dirty="0" smtClean="0"/>
              <a:t> </a:t>
            </a:r>
            <a:r>
              <a:rPr lang="ru-RU" dirty="0"/>
              <a:t>— 2—5 </a:t>
            </a:r>
            <a:r>
              <a:rPr lang="ru-RU" dirty="0" err="1" smtClean="0"/>
              <a:t>яєць</a:t>
            </a:r>
            <a:r>
              <a:rPr lang="ru-RU" dirty="0" smtClean="0"/>
              <a:t>, 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листовійок</a:t>
            </a:r>
            <a:r>
              <a:rPr lang="ru-RU" dirty="0" smtClean="0"/>
              <a:t> </a:t>
            </a:r>
            <a:r>
              <a:rPr lang="ru-RU" dirty="0"/>
              <a:t>— 3—5 </a:t>
            </a:r>
            <a:r>
              <a:rPr lang="ru-RU" dirty="0" err="1" smtClean="0"/>
              <a:t>гусениць</a:t>
            </a:r>
            <a:r>
              <a:rPr lang="ru-RU" dirty="0" smtClean="0"/>
              <a:t>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err="1" smtClean="0"/>
              <a:t>червоного</a:t>
            </a:r>
            <a:r>
              <a:rPr lang="ru-RU" dirty="0" smtClean="0"/>
              <a:t> плодового </a:t>
            </a:r>
            <a:r>
              <a:rPr lang="ru-RU" dirty="0" err="1" smtClean="0"/>
              <a:t>кліща</a:t>
            </a:r>
            <a:r>
              <a:rPr lang="ru-RU" dirty="0" smtClean="0"/>
              <a:t> </a:t>
            </a:r>
            <a:r>
              <a:rPr lang="ru-RU" dirty="0"/>
              <a:t>— 2 тис. </a:t>
            </a:r>
            <a:r>
              <a:rPr lang="ru-RU" dirty="0" err="1" smtClean="0"/>
              <a:t>яєць</a:t>
            </a:r>
            <a:r>
              <a:rPr lang="ru-RU" dirty="0" smtClean="0"/>
              <a:t>, 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попелиці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smtClean="0"/>
              <a:t>25—30 </a:t>
            </a:r>
            <a:r>
              <a:rPr lang="ru-RU" dirty="0" err="1" smtClean="0"/>
              <a:t>яєць</a:t>
            </a:r>
            <a:r>
              <a:rPr lang="ru-RU" dirty="0" smtClean="0"/>
              <a:t> на </a:t>
            </a:r>
            <a:r>
              <a:rPr lang="ru-RU" dirty="0"/>
              <a:t>2 м,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кільчастого</a:t>
            </a:r>
            <a:r>
              <a:rPr lang="ru-RU" dirty="0" smtClean="0"/>
              <a:t> </a:t>
            </a:r>
            <a:r>
              <a:rPr lang="ru-RU" dirty="0" err="1" smtClean="0"/>
              <a:t>шовкопряда</a:t>
            </a:r>
            <a:r>
              <a:rPr lang="ru-RU" dirty="0" smtClean="0"/>
              <a:t> — </a:t>
            </a:r>
            <a:r>
              <a:rPr lang="ru-RU" dirty="0"/>
              <a:t>2—3 </a:t>
            </a:r>
            <a:r>
              <a:rPr lang="ru-RU" dirty="0" smtClean="0"/>
              <a:t>кладки на </a:t>
            </a:r>
            <a:r>
              <a:rPr lang="ru-RU" dirty="0" err="1"/>
              <a:t>Зм</a:t>
            </a:r>
            <a:r>
              <a:rPr lang="ru-RU" dirty="0"/>
              <a:t> </a:t>
            </a:r>
            <a:r>
              <a:rPr lang="ru-RU" dirty="0" err="1"/>
              <a:t>крони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8844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90465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err="1"/>
              <a:t>Аналіз</a:t>
            </a:r>
            <a:r>
              <a:rPr lang="ru-RU" b="1" dirty="0"/>
              <a:t> </a:t>
            </a:r>
            <a:r>
              <a:rPr lang="ru-RU" b="1" dirty="0" err="1"/>
              <a:t>ураженого</a:t>
            </a:r>
            <a:r>
              <a:rPr lang="ru-RU" b="1" dirty="0"/>
              <a:t> </a:t>
            </a:r>
            <a:r>
              <a:rPr lang="ru-RU" b="1" dirty="0" err="1" smtClean="0"/>
              <a:t>паршою</a:t>
            </a:r>
            <a:r>
              <a:rPr lang="ru-RU" b="1" dirty="0" smtClean="0"/>
              <a:t> </a:t>
            </a:r>
            <a:r>
              <a:rPr lang="ru-RU" b="1" dirty="0" err="1"/>
              <a:t>листя</a:t>
            </a:r>
            <a:r>
              <a:rPr lang="ru-RU" b="1" dirty="0"/>
              <a:t> для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строків</a:t>
            </a:r>
            <a:r>
              <a:rPr lang="ru-RU" b="1" dirty="0" smtClean="0"/>
              <a:t> </a:t>
            </a:r>
            <a:r>
              <a:rPr lang="ru-RU" b="1" dirty="0" err="1" smtClean="0"/>
              <a:t>дозрівання</a:t>
            </a:r>
            <a:r>
              <a:rPr lang="ru-RU" b="1" dirty="0" smtClean="0"/>
              <a:t> </a:t>
            </a:r>
            <a:r>
              <a:rPr lang="ru-RU" b="1" dirty="0" err="1" smtClean="0"/>
              <a:t>аскоспор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 smtClean="0"/>
              <a:t>зараження</a:t>
            </a:r>
            <a:r>
              <a:rPr lang="ru-RU" b="1" dirty="0" smtClean="0"/>
              <a:t> </a:t>
            </a:r>
            <a:r>
              <a:rPr lang="ru-RU" b="1" dirty="0" err="1" smtClean="0"/>
              <a:t>листя</a:t>
            </a:r>
            <a:r>
              <a:rPr lang="ru-RU" b="1" dirty="0" smtClean="0"/>
              <a:t> </a:t>
            </a:r>
            <a:r>
              <a:rPr lang="ru-RU" b="1" dirty="0" err="1"/>
              <a:t>яблуні</a:t>
            </a:r>
            <a:r>
              <a:rPr lang="ru-RU" b="1" dirty="0"/>
              <a:t> </a:t>
            </a:r>
            <a:r>
              <a:rPr lang="ru-RU" b="1" dirty="0" err="1" smtClean="0"/>
              <a:t>аскоспорами</a:t>
            </a:r>
            <a:endParaRPr lang="ru-RU" b="1" dirty="0" smtClean="0"/>
          </a:p>
          <a:p>
            <a:r>
              <a:rPr lang="ru-RU" i="1" dirty="0" err="1"/>
              <a:t>Аналіз</a:t>
            </a:r>
            <a:r>
              <a:rPr lang="ru-RU" i="1" dirty="0"/>
              <a:t> </a:t>
            </a:r>
            <a:r>
              <a:rPr lang="ru-RU" i="1" dirty="0" err="1"/>
              <a:t>починають</a:t>
            </a:r>
            <a:r>
              <a:rPr lang="ru-RU" i="1" dirty="0"/>
              <a:t> </a:t>
            </a:r>
            <a:r>
              <a:rPr lang="ru-RU" i="1" dirty="0" smtClean="0"/>
              <a:t>до </a:t>
            </a:r>
            <a:r>
              <a:rPr lang="ru-RU" i="1" dirty="0" err="1" smtClean="0"/>
              <a:t>періоду</a:t>
            </a:r>
            <a:r>
              <a:rPr lang="ru-RU" i="1" dirty="0" smtClean="0"/>
              <a:t> </a:t>
            </a:r>
            <a:r>
              <a:rPr lang="ru-RU" i="1" dirty="0" err="1"/>
              <a:t>набухання</a:t>
            </a:r>
            <a:r>
              <a:rPr lang="ru-RU" i="1" dirty="0"/>
              <a:t> </a:t>
            </a:r>
            <a:r>
              <a:rPr lang="ru-RU" i="1" dirty="0" err="1"/>
              <a:t>бруньок</a:t>
            </a:r>
            <a:r>
              <a:rPr lang="ru-RU" i="1" dirty="0"/>
              <a:t>.</a:t>
            </a:r>
          </a:p>
          <a:p>
            <a:r>
              <a:rPr lang="ru-RU" i="1" dirty="0"/>
              <a:t>У </a:t>
            </a:r>
            <a:r>
              <a:rPr lang="ru-RU" i="1" dirty="0" err="1"/>
              <a:t>різних</a:t>
            </a:r>
            <a:r>
              <a:rPr lang="ru-RU" i="1" dirty="0"/>
              <a:t> </a:t>
            </a:r>
            <a:r>
              <a:rPr lang="ru-RU" i="1" dirty="0" err="1" smtClean="0"/>
              <a:t>місцях</a:t>
            </a:r>
            <a:r>
              <a:rPr lang="ru-RU" i="1" dirty="0" smtClean="0"/>
              <a:t> саду </a:t>
            </a:r>
            <a:r>
              <a:rPr lang="ru-RU" i="1" dirty="0" err="1"/>
              <a:t>беруть</a:t>
            </a:r>
            <a:r>
              <a:rPr lang="ru-RU" i="1" dirty="0"/>
              <a:t> по 10 </a:t>
            </a:r>
            <a:r>
              <a:rPr lang="ru-RU" i="1" dirty="0" err="1" smtClean="0"/>
              <a:t>листків</a:t>
            </a:r>
            <a:r>
              <a:rPr lang="ru-RU" i="1" dirty="0" smtClean="0"/>
              <a:t> з </a:t>
            </a:r>
            <a:r>
              <a:rPr lang="ru-RU" i="1" dirty="0" err="1"/>
              <a:t>псевдотеціями</a:t>
            </a:r>
            <a:r>
              <a:rPr lang="ru-RU" i="1" dirty="0"/>
              <a:t>, </a:t>
            </a:r>
            <a:r>
              <a:rPr lang="ru-RU" i="1" dirty="0" err="1"/>
              <a:t>які</a:t>
            </a:r>
            <a:r>
              <a:rPr lang="ru-RU" i="1" dirty="0"/>
              <a:t> </a:t>
            </a:r>
            <a:r>
              <a:rPr lang="ru-RU" i="1" dirty="0" smtClean="0"/>
              <a:t>по 5—10 </a:t>
            </a:r>
            <a:r>
              <a:rPr lang="ru-RU" i="1" dirty="0"/>
              <a:t>шт. з кожного </a:t>
            </a:r>
            <a:r>
              <a:rPr lang="ru-RU" i="1" dirty="0" smtClean="0"/>
              <a:t>листка </a:t>
            </a:r>
            <a:r>
              <a:rPr lang="ru-RU" i="1" dirty="0" err="1" smtClean="0"/>
              <a:t>аналізують</a:t>
            </a:r>
            <a:r>
              <a:rPr lang="ru-RU" i="1" dirty="0" smtClean="0"/>
              <a:t> </a:t>
            </a:r>
            <a:r>
              <a:rPr lang="ru-RU" i="1" dirty="0" err="1" smtClean="0"/>
              <a:t>щоденно</a:t>
            </a:r>
            <a:r>
              <a:rPr lang="ru-RU" i="1" dirty="0" smtClean="0"/>
              <a:t> </a:t>
            </a:r>
            <a:r>
              <a:rPr lang="ru-RU" i="1" dirty="0" err="1" smtClean="0"/>
              <a:t>під</a:t>
            </a:r>
            <a:r>
              <a:rPr lang="ru-RU" i="1" dirty="0" smtClean="0"/>
              <a:t> </a:t>
            </a:r>
            <a:r>
              <a:rPr lang="ru-RU" i="1" dirty="0" err="1"/>
              <a:t>мікроскопом</a:t>
            </a:r>
            <a:r>
              <a:rPr lang="ru-RU" i="1" dirty="0"/>
              <a:t> до </a:t>
            </a:r>
            <a:r>
              <a:rPr lang="ru-RU" i="1" dirty="0" err="1" smtClean="0"/>
              <a:t>виявлення</a:t>
            </a:r>
            <a:r>
              <a:rPr lang="ru-RU" i="1" dirty="0" smtClean="0"/>
              <a:t> </a:t>
            </a:r>
            <a:r>
              <a:rPr lang="ru-RU" i="1" dirty="0" err="1" smtClean="0"/>
              <a:t>зрілих</a:t>
            </a:r>
            <a:r>
              <a:rPr lang="ru-RU" i="1" dirty="0" smtClean="0"/>
              <a:t> </a:t>
            </a:r>
            <a:r>
              <a:rPr lang="ru-RU" i="1" dirty="0" err="1"/>
              <a:t>аскоспор</a:t>
            </a:r>
            <a:r>
              <a:rPr lang="ru-RU" i="1" dirty="0"/>
              <a:t>.</a:t>
            </a:r>
          </a:p>
          <a:p>
            <a:r>
              <a:rPr lang="ru-RU" i="1" dirty="0" err="1"/>
              <a:t>Одночасно</a:t>
            </a:r>
            <a:r>
              <a:rPr lang="ru-RU" i="1" dirty="0"/>
              <a:t> </a:t>
            </a:r>
            <a:r>
              <a:rPr lang="ru-RU" i="1" dirty="0" err="1" smtClean="0"/>
              <a:t>фіксують</a:t>
            </a:r>
            <a:r>
              <a:rPr lang="ru-RU" i="1" dirty="0" smtClean="0"/>
              <a:t> </a:t>
            </a:r>
            <a:r>
              <a:rPr lang="ru-RU" i="1" dirty="0" err="1" smtClean="0"/>
              <a:t>фенофази</a:t>
            </a:r>
            <a:r>
              <a:rPr lang="ru-RU" i="1" dirty="0" smtClean="0"/>
              <a:t> </a:t>
            </a:r>
            <a:r>
              <a:rPr lang="ru-RU" i="1" dirty="0" err="1"/>
              <a:t>яблуні</a:t>
            </a:r>
            <a:r>
              <a:rPr lang="ru-RU" i="1" dirty="0"/>
              <a:t> та </a:t>
            </a:r>
            <a:r>
              <a:rPr lang="ru-RU" i="1" dirty="0" err="1" smtClean="0"/>
              <a:t>періоди</a:t>
            </a:r>
            <a:r>
              <a:rPr lang="ru-RU" i="1" dirty="0" smtClean="0"/>
              <a:t> </a:t>
            </a:r>
            <a:r>
              <a:rPr lang="ru-RU" i="1" dirty="0" err="1" smtClean="0"/>
              <a:t>випадання</a:t>
            </a:r>
            <a:r>
              <a:rPr lang="ru-RU" i="1" dirty="0" smtClean="0"/>
              <a:t> </a:t>
            </a:r>
            <a:r>
              <a:rPr lang="ru-RU" i="1" dirty="0" err="1" smtClean="0"/>
              <a:t>дощів</a:t>
            </a:r>
            <a:endParaRPr lang="ru-RU" i="1" dirty="0" smtClean="0"/>
          </a:p>
          <a:p>
            <a:pPr>
              <a:buFont typeface="Wingdings" pitchFamily="2" charset="2"/>
              <a:buChar char="ü"/>
            </a:pPr>
            <a:r>
              <a:rPr lang="ru-RU" dirty="0"/>
              <a:t>Дата </a:t>
            </a:r>
            <a:r>
              <a:rPr lang="ru-RU" dirty="0" err="1" smtClean="0"/>
              <a:t>можливого</a:t>
            </a:r>
            <a:r>
              <a:rPr lang="ru-RU" dirty="0" smtClean="0"/>
              <a:t> </a:t>
            </a:r>
            <a:r>
              <a:rPr lang="ru-RU" dirty="0" err="1" smtClean="0"/>
              <a:t>зараження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обприскування</a:t>
            </a:r>
            <a:r>
              <a:rPr lang="ru-RU" dirty="0" smtClean="0"/>
              <a:t> </a:t>
            </a:r>
            <a:r>
              <a:rPr lang="ru-RU" dirty="0" err="1" smtClean="0"/>
              <a:t>проти</a:t>
            </a:r>
            <a:r>
              <a:rPr lang="ru-RU" dirty="0" smtClean="0"/>
              <a:t> </a:t>
            </a:r>
            <a:r>
              <a:rPr lang="ru-RU" dirty="0" err="1" smtClean="0"/>
              <a:t>парші</a:t>
            </a:r>
            <a:r>
              <a:rPr lang="ru-RU" dirty="0" smtClean="0"/>
              <a:t> </a:t>
            </a:r>
            <a:r>
              <a:rPr lang="ru-RU" dirty="0" err="1"/>
              <a:t>яблуні</a:t>
            </a:r>
            <a:r>
              <a:rPr lang="ru-RU" dirty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/>
              <a:t>Кратність</a:t>
            </a:r>
            <a:r>
              <a:rPr lang="ru-RU" dirty="0"/>
              <a:t> </a:t>
            </a:r>
            <a:r>
              <a:rPr lang="ru-RU" dirty="0" err="1" smtClean="0"/>
              <a:t>обприскувань</a:t>
            </a:r>
            <a:r>
              <a:rPr lang="ru-RU" dirty="0" smtClean="0"/>
              <a:t>, </a:t>
            </a:r>
            <a:r>
              <a:rPr lang="ru-RU" dirty="0" err="1" smtClean="0"/>
              <a:t>оптимальні</a:t>
            </a:r>
            <a:r>
              <a:rPr lang="ru-RU" dirty="0" smtClean="0"/>
              <a:t> </a:t>
            </a:r>
            <a:r>
              <a:rPr lang="ru-RU" dirty="0" err="1" smtClean="0"/>
              <a:t>фунгіциди</a:t>
            </a:r>
            <a:r>
              <a:rPr lang="ru-RU" dirty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0581807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err="1">
                <a:solidFill>
                  <a:srgbClr val="FF0000"/>
                </a:solidFill>
              </a:rPr>
              <a:t>Квітень</a:t>
            </a:r>
            <a:r>
              <a:rPr lang="ru-RU" sz="3000" dirty="0">
                <a:solidFill>
                  <a:srgbClr val="FF0000"/>
                </a:solidFill>
              </a:rPr>
              <a:t> </a:t>
            </a:r>
            <a:r>
              <a:rPr lang="en-US" sz="3000" dirty="0" smtClean="0">
                <a:solidFill>
                  <a:srgbClr val="FF0000"/>
                </a:solidFill>
              </a:rPr>
              <a:t>II—III.</a:t>
            </a:r>
            <a:r>
              <a:rPr lang="uk-UA" sz="3000" dirty="0" smtClean="0">
                <a:solidFill>
                  <a:srgbClr val="FF0000"/>
                </a:solidFill>
              </a:rPr>
              <a:t> </a:t>
            </a:r>
            <a:r>
              <a:rPr lang="ru-RU" sz="3000" dirty="0" smtClean="0">
                <a:solidFill>
                  <a:srgbClr val="FF0000"/>
                </a:solidFill>
              </a:rPr>
              <a:t>дек</a:t>
            </a:r>
            <a:r>
              <a:rPr lang="ru-RU" sz="3000" dirty="0">
                <a:solidFill>
                  <a:srgbClr val="FF0000"/>
                </a:solidFill>
              </a:rPr>
              <a:t>. (</a:t>
            </a:r>
            <a:r>
              <a:rPr lang="ru-RU" sz="3000" dirty="0" err="1" smtClean="0">
                <a:solidFill>
                  <a:srgbClr val="FF0000"/>
                </a:solidFill>
              </a:rPr>
              <a:t>розпускання</a:t>
            </a:r>
            <a:r>
              <a:rPr lang="ru-RU" sz="3000" dirty="0" smtClean="0">
                <a:solidFill>
                  <a:srgbClr val="FF0000"/>
                </a:solidFill>
              </a:rPr>
              <a:t> </a:t>
            </a:r>
            <a:r>
              <a:rPr lang="ru-RU" sz="3000" dirty="0" err="1" smtClean="0">
                <a:solidFill>
                  <a:srgbClr val="FF0000"/>
                </a:solidFill>
              </a:rPr>
              <a:t>бруньок</a:t>
            </a:r>
            <a:r>
              <a:rPr lang="ru-RU" sz="3000" dirty="0" smtClean="0">
                <a:solidFill>
                  <a:srgbClr val="FF0000"/>
                </a:solidFill>
              </a:rPr>
              <a:t> — </a:t>
            </a:r>
            <a:r>
              <a:rPr lang="ru-RU" sz="3000" dirty="0" err="1" smtClean="0">
                <a:solidFill>
                  <a:srgbClr val="FF0000"/>
                </a:solidFill>
              </a:rPr>
              <a:t>зелений</a:t>
            </a:r>
            <a:r>
              <a:rPr lang="ru-RU" sz="3000" dirty="0" smtClean="0">
                <a:solidFill>
                  <a:srgbClr val="FF0000"/>
                </a:solidFill>
              </a:rPr>
              <a:t> конус </a:t>
            </a:r>
            <a:r>
              <a:rPr lang="ru-RU" sz="3000" dirty="0">
                <a:solidFill>
                  <a:srgbClr val="FF0000"/>
                </a:solidFill>
              </a:rPr>
              <a:t>— </a:t>
            </a:r>
            <a:r>
              <a:rPr lang="ru-RU" sz="3000" dirty="0" smtClean="0">
                <a:solidFill>
                  <a:srgbClr val="FF0000"/>
                </a:solidFill>
              </a:rPr>
              <a:t>початок </a:t>
            </a:r>
            <a:r>
              <a:rPr lang="ru-RU" sz="3000" dirty="0" err="1" smtClean="0">
                <a:solidFill>
                  <a:srgbClr val="FF0000"/>
                </a:solidFill>
              </a:rPr>
              <a:t>цвітіння</a:t>
            </a:r>
            <a:r>
              <a:rPr lang="ru-RU" sz="3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err="1"/>
              <a:t>Обстеження</a:t>
            </a:r>
            <a:r>
              <a:rPr lang="ru-RU" b="1" dirty="0"/>
              <a:t> для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видів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, </a:t>
            </a:r>
            <a:r>
              <a:rPr lang="ru-RU" b="1" dirty="0" err="1" smtClean="0"/>
              <a:t>які</a:t>
            </a:r>
            <a:r>
              <a:rPr lang="ru-RU" b="1" dirty="0" smtClean="0"/>
              <a:t> </a:t>
            </a:r>
            <a:r>
              <a:rPr lang="ru-RU" b="1" dirty="0"/>
              <a:t>не </a:t>
            </a:r>
            <a:r>
              <a:rPr lang="ru-RU" b="1" dirty="0" err="1"/>
              <a:t>обліковані</a:t>
            </a:r>
            <a:r>
              <a:rPr lang="ru-RU" b="1" dirty="0"/>
              <a:t> </a:t>
            </a:r>
            <a:r>
              <a:rPr lang="ru-RU" b="1" dirty="0" smtClean="0"/>
              <a:t>до </a:t>
            </a:r>
            <a:r>
              <a:rPr lang="ru-RU" b="1" dirty="0" err="1" smtClean="0"/>
              <a:t>цього</a:t>
            </a:r>
            <a:r>
              <a:rPr lang="ru-RU" b="1" dirty="0" smtClean="0"/>
              <a:t> </a:t>
            </a:r>
            <a:r>
              <a:rPr lang="ru-RU" b="1" dirty="0"/>
              <a:t>часу, та тих, </a:t>
            </a:r>
            <a:r>
              <a:rPr lang="ru-RU" b="1" dirty="0" err="1" smtClean="0"/>
              <a:t>проти</a:t>
            </a:r>
            <a:r>
              <a:rPr lang="ru-RU" b="1" dirty="0" smtClean="0"/>
              <a:t> </a:t>
            </a:r>
            <a:r>
              <a:rPr lang="ru-RU" b="1" dirty="0" err="1" smtClean="0"/>
              <a:t>яких</a:t>
            </a:r>
            <a:r>
              <a:rPr lang="ru-RU" b="1" dirty="0" smtClean="0"/>
              <a:t> </a:t>
            </a:r>
            <a:r>
              <a:rPr lang="ru-RU" b="1" dirty="0" err="1"/>
              <a:t>плануються</a:t>
            </a:r>
            <a:r>
              <a:rPr lang="ru-RU" b="1" dirty="0"/>
              <a:t> </a:t>
            </a:r>
            <a:r>
              <a:rPr lang="ru-RU" b="1" dirty="0" err="1" smtClean="0"/>
              <a:t>винищувальні</a:t>
            </a:r>
            <a:r>
              <a:rPr lang="ru-RU" b="1" dirty="0" smtClean="0"/>
              <a:t> заходи до </a:t>
            </a:r>
            <a:r>
              <a:rPr lang="ru-RU" b="1" dirty="0" err="1" smtClean="0"/>
              <a:t>цвітіння</a:t>
            </a:r>
            <a:r>
              <a:rPr lang="ru-RU" b="1" dirty="0" smtClean="0"/>
              <a:t> </a:t>
            </a:r>
            <a:r>
              <a:rPr lang="ru-RU" b="1" dirty="0"/>
              <a:t>дерев та </a:t>
            </a:r>
            <a:r>
              <a:rPr lang="ru-RU" b="1" dirty="0" err="1" smtClean="0"/>
              <a:t>відразу</a:t>
            </a:r>
            <a:r>
              <a:rPr lang="ru-RU" b="1" dirty="0" smtClean="0"/>
              <a:t> </a:t>
            </a:r>
            <a:r>
              <a:rPr lang="ru-RU" b="1" dirty="0" err="1" smtClean="0"/>
              <a:t>після</a:t>
            </a:r>
            <a:r>
              <a:rPr lang="ru-RU" b="1" dirty="0" smtClean="0"/>
              <a:t> </a:t>
            </a:r>
            <a:r>
              <a:rPr lang="ru-RU" b="1" dirty="0" err="1" smtClean="0"/>
              <a:t>нього</a:t>
            </a:r>
            <a:endParaRPr lang="ru-RU" b="1" dirty="0" smtClean="0"/>
          </a:p>
          <a:p>
            <a:r>
              <a:rPr lang="ru-RU" i="1" dirty="0" err="1"/>
              <a:t>Яблуневий</a:t>
            </a:r>
            <a:r>
              <a:rPr lang="ru-RU" i="1" dirty="0"/>
              <a:t> </a:t>
            </a:r>
            <a:r>
              <a:rPr lang="ru-RU" i="1" dirty="0" err="1"/>
              <a:t>квіткоїд</a:t>
            </a:r>
            <a:r>
              <a:rPr lang="ru-RU" i="1" dirty="0"/>
              <a:t> </a:t>
            </a:r>
            <a:r>
              <a:rPr lang="ru-RU" i="1" dirty="0" smtClean="0"/>
              <a:t>та </a:t>
            </a:r>
            <a:r>
              <a:rPr lang="ru-RU" i="1" dirty="0" err="1" smtClean="0"/>
              <a:t>інші</a:t>
            </a:r>
            <a:r>
              <a:rPr lang="ru-RU" i="1" dirty="0" smtClean="0"/>
              <a:t> </a:t>
            </a:r>
            <a:r>
              <a:rPr lang="ru-RU" i="1" dirty="0" err="1"/>
              <a:t>довгоносики</a:t>
            </a:r>
            <a:r>
              <a:rPr lang="ru-RU" i="1" dirty="0"/>
              <a:t> і </a:t>
            </a:r>
            <a:r>
              <a:rPr lang="ru-RU" i="1" dirty="0" err="1"/>
              <a:t>трубковерти</a:t>
            </a:r>
            <a:r>
              <a:rPr lang="ru-RU" i="1" dirty="0"/>
              <a:t>.</a:t>
            </a:r>
          </a:p>
          <a:p>
            <a:r>
              <a:rPr lang="ru-RU" i="1" dirty="0"/>
              <a:t>3 </a:t>
            </a:r>
            <a:r>
              <a:rPr lang="ru-RU" i="1" dirty="0" err="1"/>
              <a:t>фази</a:t>
            </a:r>
            <a:r>
              <a:rPr lang="ru-RU" i="1" dirty="0"/>
              <a:t> </a:t>
            </a:r>
            <a:r>
              <a:rPr lang="ru-RU" i="1" dirty="0" smtClean="0"/>
              <a:t>зеленого конуса </a:t>
            </a:r>
            <a:r>
              <a:rPr lang="ru-RU" i="1" dirty="0" err="1"/>
              <a:t>кожні</a:t>
            </a:r>
            <a:r>
              <a:rPr lang="ru-RU" i="1" dirty="0"/>
              <a:t> 5 </a:t>
            </a:r>
            <a:r>
              <a:rPr lang="ru-RU" i="1" dirty="0" err="1"/>
              <a:t>днів</a:t>
            </a:r>
            <a:r>
              <a:rPr lang="ru-RU" i="1" dirty="0"/>
              <a:t> </a:t>
            </a:r>
            <a:r>
              <a:rPr lang="ru-RU" i="1" dirty="0" smtClean="0"/>
              <a:t>рано </a:t>
            </a:r>
            <a:r>
              <a:rPr lang="ru-RU" i="1" dirty="0" err="1" smtClean="0"/>
              <a:t>вранці</a:t>
            </a:r>
            <a:r>
              <a:rPr lang="ru-RU" i="1" dirty="0" smtClean="0"/>
              <a:t> </a:t>
            </a:r>
            <a:r>
              <a:rPr lang="ru-RU" i="1" dirty="0" err="1"/>
              <a:t>або</a:t>
            </a:r>
            <a:r>
              <a:rPr lang="ru-RU" i="1" dirty="0"/>
              <a:t> в </a:t>
            </a:r>
            <a:r>
              <a:rPr lang="ru-RU" i="1" dirty="0" err="1"/>
              <a:t>інші</a:t>
            </a:r>
            <a:r>
              <a:rPr lang="ru-RU" i="1" dirty="0"/>
              <a:t> </a:t>
            </a:r>
            <a:r>
              <a:rPr lang="ru-RU" i="1" dirty="0" err="1" smtClean="0"/>
              <a:t>періоди</a:t>
            </a:r>
            <a:r>
              <a:rPr lang="ru-RU" i="1" dirty="0" smtClean="0"/>
              <a:t> дня </a:t>
            </a:r>
            <a:r>
              <a:rPr lang="ru-RU" i="1" dirty="0"/>
              <a:t>з температурою +8</a:t>
            </a:r>
            <a:r>
              <a:rPr lang="ru-RU" i="1" dirty="0" smtClean="0"/>
              <a:t>—+</a:t>
            </a:r>
            <a:r>
              <a:rPr lang="ru-RU" i="1" dirty="0"/>
              <a:t>10°С з 5 дерев </a:t>
            </a:r>
            <a:r>
              <a:rPr lang="ru-RU" i="1" dirty="0" smtClean="0"/>
              <a:t>кожного кварталу </a:t>
            </a:r>
            <a:r>
              <a:rPr lang="ru-RU" i="1" dirty="0" err="1"/>
              <a:t>яблуні</a:t>
            </a:r>
            <a:r>
              <a:rPr lang="ru-RU" i="1" dirty="0"/>
              <a:t>, </a:t>
            </a:r>
            <a:r>
              <a:rPr lang="ru-RU" i="1" dirty="0" err="1" smtClean="0"/>
              <a:t>груші</a:t>
            </a:r>
            <a:r>
              <a:rPr lang="ru-RU" i="1" dirty="0" smtClean="0"/>
              <a:t>, </a:t>
            </a:r>
            <a:r>
              <a:rPr lang="ru-RU" i="1" dirty="0" err="1" smtClean="0"/>
              <a:t>сливи</a:t>
            </a:r>
            <a:r>
              <a:rPr lang="ru-RU" i="1" dirty="0"/>
              <a:t>, </a:t>
            </a:r>
            <a:r>
              <a:rPr lang="ru-RU" i="1" dirty="0" err="1"/>
              <a:t>вишні</a:t>
            </a:r>
            <a:r>
              <a:rPr lang="ru-RU" i="1" dirty="0"/>
              <a:t>, </a:t>
            </a:r>
            <a:r>
              <a:rPr lang="ru-RU" i="1" dirty="0" err="1" smtClean="0"/>
              <a:t>черешні</a:t>
            </a:r>
            <a:r>
              <a:rPr lang="ru-RU" i="1" dirty="0" smtClean="0"/>
              <a:t>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</a:t>
            </a:r>
            <a:r>
              <a:rPr lang="ru-RU" i="1" dirty="0" err="1"/>
              <a:t>жуків</a:t>
            </a:r>
            <a:r>
              <a:rPr lang="ru-RU" i="1" dirty="0"/>
              <a:t> </a:t>
            </a:r>
            <a:r>
              <a:rPr lang="ru-RU" i="1" dirty="0" smtClean="0"/>
              <a:t>методом </a:t>
            </a:r>
            <a:r>
              <a:rPr lang="ru-RU" i="1" dirty="0" err="1" smtClean="0"/>
              <a:t>струшування</a:t>
            </a:r>
            <a:r>
              <a:rPr lang="ru-RU" i="1" dirty="0"/>
              <a:t>.</a:t>
            </a:r>
          </a:p>
          <a:p>
            <a:r>
              <a:rPr lang="ru-RU" i="1" dirty="0"/>
              <a:t>На </a:t>
            </a:r>
            <a:r>
              <a:rPr lang="ru-RU" i="1" dirty="0" err="1"/>
              <a:t>молодих</a:t>
            </a:r>
            <a:r>
              <a:rPr lang="ru-RU" i="1" dirty="0"/>
              <a:t> деревах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усе </a:t>
            </a:r>
            <a:r>
              <a:rPr lang="ru-RU" i="1" dirty="0"/>
              <a:t>дерево, </a:t>
            </a:r>
            <a:r>
              <a:rPr lang="ru-RU" i="1" dirty="0" smtClean="0"/>
              <a:t>на тих</a:t>
            </a:r>
            <a:r>
              <a:rPr lang="ru-RU" i="1" dirty="0"/>
              <a:t>, </a:t>
            </a:r>
            <a:r>
              <a:rPr lang="ru-RU" i="1" dirty="0" err="1"/>
              <a:t>що</a:t>
            </a:r>
            <a:r>
              <a:rPr lang="ru-RU" i="1" dirty="0"/>
              <a:t> </a:t>
            </a:r>
            <a:r>
              <a:rPr lang="ru-RU" i="1" dirty="0" err="1" smtClean="0"/>
              <a:t>плодоносять,струшують</a:t>
            </a:r>
            <a:r>
              <a:rPr lang="ru-RU" i="1" dirty="0" smtClean="0"/>
              <a:t> </a:t>
            </a:r>
            <a:r>
              <a:rPr lang="ru-RU" i="1" dirty="0"/>
              <a:t>з </a:t>
            </a:r>
            <a:r>
              <a:rPr lang="ru-RU" i="1" dirty="0" err="1" smtClean="0"/>
              <a:t>чотирьох</a:t>
            </a:r>
            <a:r>
              <a:rPr lang="ru-RU" i="1" dirty="0" smtClean="0"/>
              <a:t> </a:t>
            </a:r>
            <a:r>
              <a:rPr lang="ru-RU" i="1" dirty="0" err="1"/>
              <a:t>боків</a:t>
            </a:r>
            <a:r>
              <a:rPr lang="ru-RU" i="1" dirty="0"/>
              <a:t> З </a:t>
            </a:r>
            <a:r>
              <a:rPr lang="ru-RU" i="1" dirty="0" err="1"/>
              <a:t>основних</a:t>
            </a:r>
            <a:r>
              <a:rPr lang="ru-RU" i="1" dirty="0"/>
              <a:t> </a:t>
            </a:r>
            <a:r>
              <a:rPr lang="ru-RU" i="1" dirty="0" err="1" smtClean="0"/>
              <a:t>гілок</a:t>
            </a:r>
            <a:r>
              <a:rPr lang="ru-RU" i="1" dirty="0" smtClean="0"/>
              <a:t>, </a:t>
            </a:r>
            <a:r>
              <a:rPr lang="ru-RU" i="1" dirty="0" err="1" smtClean="0"/>
              <a:t>попередньо</a:t>
            </a:r>
            <a:r>
              <a:rPr lang="ru-RU" i="1" dirty="0" smtClean="0"/>
              <a:t> </a:t>
            </a:r>
            <a:r>
              <a:rPr lang="ru-RU" i="1" dirty="0" err="1" smtClean="0"/>
              <a:t>підстиливши</a:t>
            </a:r>
            <a:r>
              <a:rPr lang="ru-RU" i="1" dirty="0" smtClean="0"/>
              <a:t> </a:t>
            </a:r>
            <a:r>
              <a:rPr lang="ru-RU" i="1" dirty="0" err="1" smtClean="0"/>
              <a:t>під</a:t>
            </a:r>
            <a:r>
              <a:rPr lang="ru-RU" i="1" dirty="0" smtClean="0"/>
              <a:t> </a:t>
            </a:r>
            <a:r>
              <a:rPr lang="ru-RU" i="1" dirty="0"/>
              <a:t>них тканину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err="1"/>
              <a:t>плівку</a:t>
            </a:r>
            <a:r>
              <a:rPr lang="ru-RU" i="1" dirty="0"/>
              <a:t>.</a:t>
            </a:r>
          </a:p>
          <a:p>
            <a:r>
              <a:rPr lang="ru-RU" i="1" dirty="0" err="1" smtClean="0"/>
              <a:t>Ушкодженість</a:t>
            </a:r>
            <a:r>
              <a:rPr lang="ru-RU" i="1" dirty="0" smtClean="0"/>
              <a:t> </a:t>
            </a:r>
            <a:r>
              <a:rPr lang="ru-RU" i="1" dirty="0" err="1" smtClean="0"/>
              <a:t>бруньок</a:t>
            </a:r>
            <a:r>
              <a:rPr lang="ru-RU" i="1" dirty="0" smtClean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 err="1"/>
              <a:t>оглядом</a:t>
            </a:r>
            <a:r>
              <a:rPr lang="ru-RU" i="1" dirty="0"/>
              <a:t> </a:t>
            </a:r>
            <a:r>
              <a:rPr lang="ru-RU" i="1" dirty="0" smtClean="0"/>
              <a:t>10 </a:t>
            </a:r>
            <a:r>
              <a:rPr lang="ru-RU" i="1" dirty="0" err="1" smtClean="0"/>
              <a:t>бруньок</a:t>
            </a:r>
            <a:r>
              <a:rPr lang="ru-RU" i="1" dirty="0" smtClean="0"/>
              <a:t>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err="1"/>
              <a:t>квіток</a:t>
            </a:r>
            <a:r>
              <a:rPr lang="ru-RU" i="1" dirty="0"/>
              <a:t> на </a:t>
            </a:r>
            <a:r>
              <a:rPr lang="ru-RU" i="1" dirty="0" smtClean="0"/>
              <a:t>10  </a:t>
            </a:r>
            <a:r>
              <a:rPr lang="ru-RU" i="1" dirty="0" err="1" smtClean="0"/>
              <a:t>гілочках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smtClean="0"/>
              <a:t>кожному </a:t>
            </a:r>
            <a:r>
              <a:rPr lang="ru-RU" i="1" dirty="0" err="1" smtClean="0"/>
              <a:t>дереві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9326029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i="1" dirty="0" err="1">
                <a:solidFill>
                  <a:srgbClr val="002060"/>
                </a:solidFill>
              </a:rPr>
              <a:t>Попелиці</a:t>
            </a:r>
            <a:r>
              <a:rPr lang="ru-RU" i="1" dirty="0">
                <a:solidFill>
                  <a:srgbClr val="002060"/>
                </a:solidFill>
              </a:rPr>
              <a:t> та </a:t>
            </a:r>
            <a:r>
              <a:rPr lang="ru-RU" i="1" dirty="0" err="1">
                <a:solidFill>
                  <a:srgbClr val="002060"/>
                </a:solidFill>
              </a:rPr>
              <a:t>інші</a:t>
            </a:r>
            <a:r>
              <a:rPr lang="ru-RU" i="1" dirty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сисні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шкідники</a:t>
            </a:r>
            <a:r>
              <a:rPr lang="ru-RU" i="1" dirty="0" smtClean="0">
                <a:solidFill>
                  <a:srgbClr val="002060"/>
                </a:solidFill>
              </a:rPr>
              <a:t>.</a:t>
            </a:r>
            <a:r>
              <a:rPr lang="ru-RU" i="1" dirty="0" smtClean="0"/>
              <a:t> </a:t>
            </a:r>
          </a:p>
          <a:p>
            <a:r>
              <a:rPr lang="ru-RU" i="1" dirty="0" smtClean="0"/>
              <a:t>У </a:t>
            </a:r>
            <a:r>
              <a:rPr lang="ru-RU" i="1" dirty="0"/>
              <a:t>фазах «</a:t>
            </a:r>
            <a:r>
              <a:rPr lang="ru-RU" i="1" dirty="0" err="1" smtClean="0"/>
              <a:t>зелений</a:t>
            </a:r>
            <a:r>
              <a:rPr lang="ru-RU" i="1" dirty="0" smtClean="0"/>
              <a:t> конус</a:t>
            </a:r>
            <a:r>
              <a:rPr lang="ru-RU" i="1" dirty="0"/>
              <a:t>» і </a:t>
            </a:r>
            <a:r>
              <a:rPr lang="ru-RU" i="1" dirty="0" err="1" smtClean="0"/>
              <a:t>відокремлення</a:t>
            </a:r>
            <a:r>
              <a:rPr lang="ru-RU" i="1" dirty="0" smtClean="0"/>
              <a:t> </a:t>
            </a:r>
            <a:r>
              <a:rPr lang="ru-RU" i="1" dirty="0" err="1" smtClean="0"/>
              <a:t>бутонів</a:t>
            </a:r>
            <a:r>
              <a:rPr lang="ru-RU" i="1" dirty="0" smtClean="0"/>
              <a:t> </a:t>
            </a:r>
            <a:r>
              <a:rPr lang="ru-RU" i="1" dirty="0" err="1" smtClean="0"/>
              <a:t>візуальний</a:t>
            </a:r>
            <a:r>
              <a:rPr lang="ru-RU" i="1" dirty="0" smtClean="0"/>
              <a:t> </a:t>
            </a:r>
            <a:r>
              <a:rPr lang="ru-RU" i="1" dirty="0" err="1" smtClean="0"/>
              <a:t>облік</a:t>
            </a:r>
            <a:r>
              <a:rPr lang="ru-RU" i="1" dirty="0" smtClean="0"/>
              <a:t> </a:t>
            </a:r>
            <a:r>
              <a:rPr lang="ru-RU" i="1" dirty="0"/>
              <a:t>за </a:t>
            </a:r>
            <a:r>
              <a:rPr lang="ru-RU" i="1" dirty="0" err="1"/>
              <a:t>допомогою</a:t>
            </a:r>
            <a:r>
              <a:rPr lang="ru-RU" i="1" dirty="0"/>
              <a:t> </a:t>
            </a:r>
            <a:r>
              <a:rPr lang="ru-RU" i="1" dirty="0" smtClean="0"/>
              <a:t>лупи на </a:t>
            </a:r>
            <a:r>
              <a:rPr lang="ru-RU" i="1" dirty="0"/>
              <a:t>100 </a:t>
            </a:r>
            <a:r>
              <a:rPr lang="ru-RU" i="1" dirty="0" err="1"/>
              <a:t>бруньках</a:t>
            </a:r>
            <a:r>
              <a:rPr lang="ru-RU" i="1" dirty="0"/>
              <a:t>, </a:t>
            </a:r>
            <a:r>
              <a:rPr lang="ru-RU" i="1" dirty="0" err="1" smtClean="0"/>
              <a:t>суцвіттях</a:t>
            </a:r>
            <a:r>
              <a:rPr lang="ru-RU" i="1" dirty="0" smtClean="0"/>
              <a:t> </a:t>
            </a:r>
            <a:r>
              <a:rPr lang="ru-RU" i="1" dirty="0" err="1" smtClean="0"/>
              <a:t>чи</a:t>
            </a:r>
            <a:r>
              <a:rPr lang="ru-RU" i="1" dirty="0" smtClean="0"/>
              <a:t> </a:t>
            </a:r>
            <a:r>
              <a:rPr lang="ru-RU" i="1" dirty="0"/>
              <a:t>розетках </a:t>
            </a:r>
            <a:r>
              <a:rPr lang="ru-RU" i="1" dirty="0" err="1" smtClean="0"/>
              <a:t>листків</a:t>
            </a:r>
            <a:r>
              <a:rPr lang="ru-RU" i="1" dirty="0" smtClean="0"/>
              <a:t> з </a:t>
            </a:r>
            <a:r>
              <a:rPr lang="ru-RU" i="1" dirty="0"/>
              <a:t>4-х </a:t>
            </a:r>
            <a:r>
              <a:rPr lang="ru-RU" i="1" dirty="0" err="1"/>
              <a:t>боків</a:t>
            </a:r>
            <a:r>
              <a:rPr lang="ru-RU" i="1" dirty="0"/>
              <a:t> дерева за </a:t>
            </a:r>
            <a:r>
              <a:rPr lang="ru-RU" i="1" dirty="0" err="1" smtClean="0"/>
              <a:t>чотирибальною</a:t>
            </a:r>
            <a:r>
              <a:rPr lang="ru-RU" i="1" dirty="0" smtClean="0"/>
              <a:t> шкалою</a:t>
            </a:r>
            <a:r>
              <a:rPr lang="ru-RU" i="1" dirty="0"/>
              <a:t>.</a:t>
            </a:r>
          </a:p>
          <a:p>
            <a:r>
              <a:rPr lang="ru-RU" i="1" dirty="0" err="1"/>
              <a:t>Види</a:t>
            </a:r>
            <a:r>
              <a:rPr lang="ru-RU" i="1" dirty="0"/>
              <a:t> </a:t>
            </a:r>
            <a:r>
              <a:rPr lang="ru-RU" i="1" dirty="0" err="1"/>
              <a:t>попелиць</a:t>
            </a:r>
            <a:r>
              <a:rPr lang="ru-RU" i="1" dirty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за </a:t>
            </a:r>
            <a:r>
              <a:rPr lang="ru-RU" i="1" dirty="0" err="1" smtClean="0"/>
              <a:t>морфологічними</a:t>
            </a:r>
            <a:r>
              <a:rPr lang="ru-RU" i="1" dirty="0" smtClean="0"/>
              <a:t> </a:t>
            </a:r>
            <a:r>
              <a:rPr lang="ru-RU" i="1" dirty="0" err="1" smtClean="0"/>
              <a:t>ознаками</a:t>
            </a:r>
            <a:r>
              <a:rPr lang="ru-RU" i="1" dirty="0" smtClean="0"/>
              <a:t> </a:t>
            </a:r>
            <a:r>
              <a:rPr lang="ru-RU" i="1" dirty="0"/>
              <a:t>та </a:t>
            </a:r>
            <a:r>
              <a:rPr lang="ru-RU" i="1" dirty="0" smtClean="0"/>
              <a:t>характером </a:t>
            </a:r>
            <a:r>
              <a:rPr lang="ru-RU" i="1" dirty="0" err="1" smtClean="0"/>
              <a:t>ушкодження</a:t>
            </a:r>
            <a:r>
              <a:rPr lang="ru-RU" i="1" dirty="0" smtClean="0"/>
              <a:t> </a:t>
            </a:r>
            <a:r>
              <a:rPr lang="ru-RU" i="1" dirty="0" err="1"/>
              <a:t>листків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3048638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76672"/>
            <a:ext cx="8229600" cy="5832648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/>
              <a:t>Відсоток</a:t>
            </a:r>
            <a:r>
              <a:rPr lang="ru-RU" dirty="0"/>
              <a:t> </a:t>
            </a:r>
            <a:r>
              <a:rPr lang="ru-RU" dirty="0" err="1"/>
              <a:t>заселення</a:t>
            </a:r>
            <a:r>
              <a:rPr lang="ru-RU" dirty="0"/>
              <a:t>,</a:t>
            </a:r>
          </a:p>
          <a:p>
            <a:r>
              <a:rPr lang="ru-RU" dirty="0" err="1"/>
              <a:t>середній</a:t>
            </a:r>
            <a:r>
              <a:rPr lang="ru-RU" dirty="0"/>
              <a:t> бал</a:t>
            </a:r>
          </a:p>
          <a:p>
            <a:r>
              <a:rPr lang="ru-RU" dirty="0" err="1"/>
              <a:t>щільності</a:t>
            </a:r>
            <a:r>
              <a:rPr lang="ru-RU" dirty="0"/>
              <a:t> </a:t>
            </a:r>
            <a:r>
              <a:rPr lang="ru-RU" dirty="0" err="1"/>
              <a:t>заселення</a:t>
            </a:r>
            <a:r>
              <a:rPr lang="ru-RU" dirty="0"/>
              <a:t>,</a:t>
            </a:r>
          </a:p>
          <a:p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ділянок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 smtClean="0"/>
              <a:t>перевищенням</a:t>
            </a:r>
            <a:r>
              <a:rPr lang="ru-RU" dirty="0" smtClean="0"/>
              <a:t> порогу </a:t>
            </a:r>
            <a:r>
              <a:rPr lang="ru-RU" dirty="0" err="1" smtClean="0"/>
              <a:t>шкоди</a:t>
            </a:r>
            <a:r>
              <a:rPr lang="ru-RU" dirty="0" smtClean="0"/>
              <a:t> </a:t>
            </a:r>
            <a:r>
              <a:rPr lang="ru-RU" dirty="0"/>
              <a:t>(ПШ).</a:t>
            </a:r>
          </a:p>
          <a:p>
            <a:r>
              <a:rPr lang="ru-RU" dirty="0" err="1" smtClean="0"/>
              <a:t>Оптимальний</a:t>
            </a:r>
            <a:r>
              <a:rPr lang="ru-RU" dirty="0" smtClean="0"/>
              <a:t> строк </a:t>
            </a:r>
            <a:r>
              <a:rPr lang="ru-RU" dirty="0" err="1" smtClean="0"/>
              <a:t>застосування</a:t>
            </a:r>
            <a:r>
              <a:rPr lang="ru-RU" dirty="0" smtClean="0"/>
              <a:t> </a:t>
            </a:r>
            <a:r>
              <a:rPr lang="ru-RU" dirty="0" err="1" smtClean="0"/>
              <a:t>інсектицидів</a:t>
            </a:r>
            <a:r>
              <a:rPr lang="ru-RU" dirty="0" smtClean="0"/>
              <a:t> </a:t>
            </a:r>
            <a:r>
              <a:rPr lang="ru-RU" dirty="0" err="1" smtClean="0"/>
              <a:t>проти</a:t>
            </a:r>
            <a:r>
              <a:rPr lang="ru-RU" dirty="0" smtClean="0"/>
              <a:t> </a:t>
            </a:r>
            <a:r>
              <a:rPr lang="ru-RU" dirty="0" err="1" smtClean="0"/>
              <a:t>попелиць</a:t>
            </a:r>
            <a:r>
              <a:rPr lang="ru-RU" dirty="0" smtClean="0"/>
              <a:t>-</a:t>
            </a:r>
            <a:r>
              <a:rPr lang="ru-RU" dirty="0"/>
              <a:t> </a:t>
            </a:r>
            <a:r>
              <a:rPr lang="ru-RU" dirty="0" smtClean="0">
                <a:solidFill>
                  <a:srgbClr val="FF0000"/>
                </a:solidFill>
              </a:rPr>
              <a:t>фаза </a:t>
            </a:r>
            <a:r>
              <a:rPr lang="ru-RU" dirty="0" err="1" smtClean="0">
                <a:solidFill>
                  <a:srgbClr val="FF0000"/>
                </a:solidFill>
              </a:rPr>
              <a:t>порозовіння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бутонів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Личинки </a:t>
            </a:r>
            <a:r>
              <a:rPr lang="ru-RU" dirty="0" err="1">
                <a:solidFill>
                  <a:srgbClr val="FF0000"/>
                </a:solidFill>
              </a:rPr>
              <a:t>попелиць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листоблішок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після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відродження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скупчуються</a:t>
            </a:r>
            <a:r>
              <a:rPr lang="ru-RU" dirty="0" smtClean="0">
                <a:solidFill>
                  <a:srgbClr val="FF0000"/>
                </a:solidFill>
              </a:rPr>
              <a:t> на </a:t>
            </a:r>
            <a:r>
              <a:rPr lang="ru-RU" dirty="0" err="1" smtClean="0">
                <a:solidFill>
                  <a:srgbClr val="FF0000"/>
                </a:solidFill>
              </a:rPr>
              <a:t>бруньках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потім</a:t>
            </a:r>
            <a:r>
              <a:rPr lang="ru-RU" dirty="0">
                <a:solidFill>
                  <a:srgbClr val="FF0000"/>
                </a:solidFill>
              </a:rPr>
              <a:t> у </a:t>
            </a:r>
            <a:r>
              <a:rPr lang="ru-RU" dirty="0" err="1" smtClean="0">
                <a:solidFill>
                  <a:srgbClr val="FF0000"/>
                </a:solidFill>
              </a:rPr>
              <a:t>листових</a:t>
            </a:r>
            <a:r>
              <a:rPr lang="ru-RU" dirty="0" smtClean="0">
                <a:solidFill>
                  <a:srgbClr val="FF0000"/>
                </a:solidFill>
              </a:rPr>
              <a:t> і </a:t>
            </a:r>
            <a:r>
              <a:rPr lang="ru-RU" dirty="0" err="1">
                <a:solidFill>
                  <a:srgbClr val="FF0000"/>
                </a:solidFill>
              </a:rPr>
              <a:t>квіткових</a:t>
            </a:r>
            <a:r>
              <a:rPr lang="ru-RU" dirty="0">
                <a:solidFill>
                  <a:srgbClr val="FF0000"/>
                </a:solidFill>
              </a:rPr>
              <a:t> розетках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ПШ </a:t>
            </a:r>
            <a:r>
              <a:rPr lang="ru-RU" dirty="0" err="1">
                <a:solidFill>
                  <a:srgbClr val="FF0000"/>
                </a:solidFill>
              </a:rPr>
              <a:t>сірої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яблуневої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попелиці</a:t>
            </a:r>
            <a:r>
              <a:rPr lang="ru-RU" dirty="0" smtClean="0">
                <a:solidFill>
                  <a:srgbClr val="FF0000"/>
                </a:solidFill>
              </a:rPr>
              <a:t> — </a:t>
            </a:r>
            <a:r>
              <a:rPr lang="ru-RU" dirty="0">
                <a:solidFill>
                  <a:srgbClr val="FF0000"/>
                </a:solidFill>
              </a:rPr>
              <a:t>3—5% </a:t>
            </a:r>
            <a:r>
              <a:rPr lang="ru-RU" dirty="0" err="1" smtClean="0">
                <a:solidFill>
                  <a:srgbClr val="FF0000"/>
                </a:solidFill>
              </a:rPr>
              <a:t>ушкоджених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суцвіть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яблуневої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подорожникової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попелиці</a:t>
            </a:r>
            <a:r>
              <a:rPr lang="ru-RU" dirty="0" smtClean="0">
                <a:solidFill>
                  <a:srgbClr val="FF0000"/>
                </a:solidFill>
              </a:rPr>
              <a:t> — </a:t>
            </a:r>
            <a:r>
              <a:rPr lang="ru-RU" dirty="0">
                <a:solidFill>
                  <a:srgbClr val="FF0000"/>
                </a:solidFill>
              </a:rPr>
              <a:t>1—3% </a:t>
            </a:r>
            <a:r>
              <a:rPr lang="ru-RU" dirty="0" err="1">
                <a:solidFill>
                  <a:srgbClr val="FF0000"/>
                </a:solidFill>
              </a:rPr>
              <a:t>суцвіть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зеленої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яблуневої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попелиці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-10—15</a:t>
            </a:r>
            <a:r>
              <a:rPr lang="ru-RU" dirty="0">
                <a:solidFill>
                  <a:srgbClr val="FF0000"/>
                </a:solidFill>
              </a:rPr>
              <a:t>% </a:t>
            </a:r>
            <a:r>
              <a:rPr lang="ru-RU" dirty="0" err="1">
                <a:solidFill>
                  <a:srgbClr val="FF0000"/>
                </a:solidFill>
              </a:rPr>
              <a:t>заселених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листків</a:t>
            </a:r>
            <a:r>
              <a:rPr lang="ru-RU" dirty="0" smtClean="0">
                <a:solidFill>
                  <a:srgbClr val="FF0000"/>
                </a:solidFill>
              </a:rPr>
              <a:t>. ПШ </a:t>
            </a:r>
            <a:r>
              <a:rPr lang="ru-RU" dirty="0" err="1">
                <a:solidFill>
                  <a:srgbClr val="FF0000"/>
                </a:solidFill>
              </a:rPr>
              <a:t>червоного</a:t>
            </a:r>
            <a:r>
              <a:rPr lang="ru-RU" dirty="0">
                <a:solidFill>
                  <a:srgbClr val="FF0000"/>
                </a:solidFill>
              </a:rPr>
              <a:t> та </a:t>
            </a:r>
            <a:r>
              <a:rPr lang="ru-RU" dirty="0" err="1" smtClean="0">
                <a:solidFill>
                  <a:srgbClr val="FF0000"/>
                </a:solidFill>
              </a:rPr>
              <a:t>глодового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кліщів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— </a:t>
            </a:r>
            <a:r>
              <a:rPr lang="ru-RU" dirty="0" smtClean="0">
                <a:solidFill>
                  <a:srgbClr val="FF0000"/>
                </a:solidFill>
              </a:rPr>
              <a:t>3—4 </a:t>
            </a:r>
            <a:r>
              <a:rPr lang="ru-RU" dirty="0" err="1" smtClean="0">
                <a:solidFill>
                  <a:srgbClr val="FF0000"/>
                </a:solidFill>
              </a:rPr>
              <a:t>екз</a:t>
            </a:r>
            <a:r>
              <a:rPr lang="ru-RU" dirty="0">
                <a:solidFill>
                  <a:srgbClr val="FF0000"/>
                </a:solidFill>
              </a:rPr>
              <a:t>./лист</a:t>
            </a:r>
          </a:p>
        </p:txBody>
      </p:sp>
    </p:spTree>
    <p:extLst>
      <p:ext uri="{BB962C8B-B14F-4D97-AF65-F5344CB8AC3E}">
        <p14:creationId xmlns:p14="http://schemas.microsoft.com/office/powerpoint/2010/main" val="21841905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i="1" dirty="0">
                <a:solidFill>
                  <a:srgbClr val="FF0000"/>
                </a:solidFill>
              </a:rPr>
              <a:t>Комплекс </a:t>
            </a:r>
            <a:r>
              <a:rPr lang="ru-RU" i="1" dirty="0" err="1" smtClean="0">
                <a:solidFill>
                  <a:srgbClr val="FF0000"/>
                </a:solidFill>
              </a:rPr>
              <a:t>листогризучих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гусениць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smtClean="0"/>
              <a:t>На кожному </a:t>
            </a:r>
            <a:r>
              <a:rPr lang="ru-RU" i="1" dirty="0" err="1" smtClean="0"/>
              <a:t>дереві</a:t>
            </a:r>
            <a:r>
              <a:rPr lang="ru-RU" i="1" dirty="0" smtClean="0"/>
              <a:t> </a:t>
            </a:r>
            <a:r>
              <a:rPr lang="ru-RU" i="1" dirty="0" err="1"/>
              <a:t>обліковують</a:t>
            </a:r>
            <a:r>
              <a:rPr lang="ru-RU" i="1" dirty="0"/>
              <a:t> </a:t>
            </a:r>
            <a:r>
              <a:rPr lang="ru-RU" i="1" dirty="0" smtClean="0"/>
              <a:t>100 </a:t>
            </a:r>
            <a:r>
              <a:rPr lang="ru-RU" i="1" dirty="0" err="1" smtClean="0"/>
              <a:t>листків</a:t>
            </a:r>
            <a:r>
              <a:rPr lang="ru-RU" i="1" dirty="0" smtClean="0"/>
              <a:t> </a:t>
            </a:r>
            <a:r>
              <a:rPr lang="ru-RU" i="1" dirty="0"/>
              <a:t>(по 25 з 4-х </a:t>
            </a:r>
            <a:r>
              <a:rPr lang="ru-RU" i="1" dirty="0" err="1" smtClean="0"/>
              <a:t>боків</a:t>
            </a:r>
            <a:r>
              <a:rPr lang="ru-RU" i="1" dirty="0" smtClean="0"/>
              <a:t> дерева</a:t>
            </a:r>
            <a:r>
              <a:rPr lang="ru-RU" i="1" dirty="0"/>
              <a:t>). </a:t>
            </a:r>
            <a:endParaRPr lang="ru-RU" i="1" dirty="0" smtClean="0"/>
          </a:p>
          <a:p>
            <a:r>
              <a:rPr lang="ru-RU" i="1" dirty="0" err="1" smtClean="0"/>
              <a:t>Щільність</a:t>
            </a:r>
            <a:r>
              <a:rPr lang="ru-RU" i="1" dirty="0" smtClean="0"/>
              <a:t> </a:t>
            </a:r>
            <a:r>
              <a:rPr lang="ru-RU" i="1" dirty="0" err="1" smtClean="0"/>
              <a:t>яблуневої</a:t>
            </a:r>
            <a:r>
              <a:rPr lang="ru-RU" i="1" dirty="0" smtClean="0"/>
              <a:t> </a:t>
            </a:r>
            <a:r>
              <a:rPr lang="ru-RU" i="1" dirty="0" err="1" smtClean="0"/>
              <a:t>молі</a:t>
            </a:r>
            <a:r>
              <a:rPr lang="ru-RU" i="1" dirty="0" smtClean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перед </a:t>
            </a:r>
            <a:r>
              <a:rPr lang="ru-RU" i="1" dirty="0" err="1"/>
              <a:t>цвітінням</a:t>
            </a:r>
            <a:r>
              <a:rPr lang="ru-RU" i="1" dirty="0"/>
              <a:t> за </a:t>
            </a:r>
            <a:r>
              <a:rPr lang="ru-RU" i="1" dirty="0" err="1" smtClean="0"/>
              <a:t>кількістю</a:t>
            </a:r>
            <a:r>
              <a:rPr lang="ru-RU" i="1" dirty="0" smtClean="0"/>
              <a:t> </a:t>
            </a:r>
            <a:r>
              <a:rPr lang="ru-RU" i="1" dirty="0" err="1" smtClean="0"/>
              <a:t>листків</a:t>
            </a:r>
            <a:r>
              <a:rPr lang="ru-RU" i="1" dirty="0" smtClean="0"/>
              <a:t> </a:t>
            </a:r>
            <a:r>
              <a:rPr lang="ru-RU" i="1" dirty="0"/>
              <a:t>з </a:t>
            </a:r>
            <a:r>
              <a:rPr lang="ru-RU" i="1" dirty="0" err="1" smtClean="0"/>
              <a:t>гусеницями</a:t>
            </a:r>
            <a:r>
              <a:rPr lang="ru-RU" i="1" dirty="0" smtClean="0"/>
              <a:t> в </a:t>
            </a:r>
            <a:r>
              <a:rPr lang="ru-RU" i="1" dirty="0" err="1"/>
              <a:t>мінах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Ступінь</a:t>
            </a:r>
            <a:r>
              <a:rPr lang="ru-RU" i="1" dirty="0" smtClean="0"/>
              <a:t> </a:t>
            </a:r>
            <a:r>
              <a:rPr lang="ru-RU" i="1" dirty="0" err="1" smtClean="0"/>
              <a:t>ушкодження</a:t>
            </a:r>
            <a:r>
              <a:rPr lang="ru-RU" i="1" dirty="0" smtClean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за шкалою</a:t>
            </a:r>
            <a:r>
              <a:rPr lang="ru-RU" i="1" dirty="0"/>
              <a:t>: </a:t>
            </a:r>
            <a:endParaRPr lang="ru-RU" i="1" dirty="0" smtClean="0"/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1 </a:t>
            </a:r>
            <a:r>
              <a:rPr lang="ru-RU" i="1" dirty="0"/>
              <a:t>бал — </a:t>
            </a:r>
            <a:r>
              <a:rPr lang="ru-RU" i="1" dirty="0" err="1" smtClean="0"/>
              <a:t>ушкоджено</a:t>
            </a:r>
            <a:r>
              <a:rPr lang="ru-RU" i="1" dirty="0" smtClean="0"/>
              <a:t> 10</a:t>
            </a:r>
            <a:r>
              <a:rPr lang="ru-RU" i="1" dirty="0"/>
              <a:t>% </a:t>
            </a:r>
            <a:r>
              <a:rPr lang="ru-RU" i="1" dirty="0" err="1"/>
              <a:t>площі</a:t>
            </a:r>
            <a:r>
              <a:rPr lang="ru-RU" i="1" dirty="0"/>
              <a:t> </a:t>
            </a:r>
            <a:r>
              <a:rPr lang="ru-RU" i="1" dirty="0" err="1" smtClean="0"/>
              <a:t>листя</a:t>
            </a:r>
            <a:r>
              <a:rPr lang="ru-RU" i="1" dirty="0" smtClean="0"/>
              <a:t>; 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2 </a:t>
            </a:r>
            <a:r>
              <a:rPr lang="ru-RU" i="1" dirty="0"/>
              <a:t>— до 25%; </a:t>
            </a:r>
            <a:endParaRPr lang="ru-RU" i="1" dirty="0" smtClean="0"/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3</a:t>
            </a:r>
            <a:r>
              <a:rPr lang="ru-RU" i="1" dirty="0"/>
              <a:t>— до 50</a:t>
            </a:r>
            <a:r>
              <a:rPr lang="ru-RU" i="1" dirty="0" smtClean="0"/>
              <a:t>%; 4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 </a:t>
            </a:r>
            <a:r>
              <a:rPr lang="ru-RU" i="1" dirty="0"/>
              <a:t>— &gt;50%</a:t>
            </a:r>
          </a:p>
        </p:txBody>
      </p:sp>
    </p:spTree>
    <p:extLst>
      <p:ext uri="{BB962C8B-B14F-4D97-AF65-F5344CB8AC3E}">
        <p14:creationId xmlns:p14="http://schemas.microsoft.com/office/powerpoint/2010/main" val="5951837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/>
              <a:t>гусениць</a:t>
            </a:r>
            <a:r>
              <a:rPr lang="ru-RU" dirty="0"/>
              <a:t>,</a:t>
            </a:r>
          </a:p>
          <a:p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 smtClean="0"/>
              <a:t>вікове</a:t>
            </a:r>
            <a:r>
              <a:rPr lang="ru-RU" dirty="0" smtClean="0"/>
              <a:t> </a:t>
            </a:r>
            <a:r>
              <a:rPr lang="ru-RU" dirty="0" err="1" smtClean="0"/>
              <a:t>співвідношення</a:t>
            </a:r>
            <a:r>
              <a:rPr lang="ru-RU" dirty="0"/>
              <a:t>,</a:t>
            </a:r>
          </a:p>
          <a:p>
            <a:r>
              <a:rPr lang="ru-RU" dirty="0" err="1"/>
              <a:t>відсоток</a:t>
            </a:r>
            <a:r>
              <a:rPr lang="ru-RU" dirty="0"/>
              <a:t> і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ушкодження</a:t>
            </a:r>
            <a:r>
              <a:rPr lang="ru-RU" dirty="0" smtClean="0"/>
              <a:t> </a:t>
            </a:r>
            <a:r>
              <a:rPr lang="ru-RU" dirty="0" err="1"/>
              <a:t>листя</a:t>
            </a:r>
            <a:r>
              <a:rPr lang="ru-RU" dirty="0"/>
              <a:t>.</a:t>
            </a:r>
          </a:p>
          <a:p>
            <a:r>
              <a:rPr lang="ru-RU" dirty="0" err="1"/>
              <a:t>Площа</a:t>
            </a:r>
            <a:r>
              <a:rPr lang="ru-RU" dirty="0"/>
              <a:t> саду, </a:t>
            </a:r>
            <a:r>
              <a:rPr lang="ru-RU" dirty="0" smtClean="0"/>
              <a:t>на </a:t>
            </a:r>
            <a:r>
              <a:rPr lang="ru-RU" dirty="0" err="1" smtClean="0"/>
              <a:t>якій</a:t>
            </a:r>
            <a:r>
              <a:rPr lang="ru-RU" dirty="0" smtClean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smtClean="0"/>
              <a:t>бути </a:t>
            </a:r>
            <a:r>
              <a:rPr lang="ru-RU" dirty="0" err="1" smtClean="0"/>
              <a:t>перевищений</a:t>
            </a:r>
            <a:r>
              <a:rPr lang="ru-RU" dirty="0" smtClean="0"/>
              <a:t> ПШ та </a:t>
            </a:r>
            <a:r>
              <a:rPr lang="ru-RU" dirty="0"/>
              <a:t>ЕПШ, </a:t>
            </a:r>
            <a:r>
              <a:rPr lang="ru-RU" dirty="0" smtClean="0"/>
              <a:t>га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ПШ комплексу </a:t>
            </a:r>
            <a:r>
              <a:rPr lang="ru-RU" dirty="0" err="1" smtClean="0">
                <a:solidFill>
                  <a:srgbClr val="FF0000"/>
                </a:solidFill>
              </a:rPr>
              <a:t>листогризучих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гусениць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у </a:t>
            </a:r>
            <a:r>
              <a:rPr lang="ru-RU" dirty="0" err="1" smtClean="0">
                <a:solidFill>
                  <a:srgbClr val="FF0000"/>
                </a:solidFill>
              </a:rPr>
              <a:t>дорослих</a:t>
            </a:r>
            <a:r>
              <a:rPr lang="ru-RU" dirty="0" smtClean="0">
                <a:solidFill>
                  <a:srgbClr val="FF0000"/>
                </a:solidFill>
              </a:rPr>
              <a:t> садах </a:t>
            </a:r>
            <a:r>
              <a:rPr lang="ru-RU" dirty="0">
                <a:solidFill>
                  <a:srgbClr val="FF0000"/>
                </a:solidFill>
              </a:rPr>
              <a:t>— до 10%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ушкоджених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суцвіть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листя</a:t>
            </a:r>
            <a:r>
              <a:rPr lang="ru-RU" dirty="0" smtClean="0">
                <a:solidFill>
                  <a:srgbClr val="FF0000"/>
                </a:solidFill>
              </a:rPr>
              <a:t>, у </a:t>
            </a:r>
            <a:r>
              <a:rPr lang="ru-RU" dirty="0" err="1">
                <a:solidFill>
                  <a:srgbClr val="FF0000"/>
                </a:solidFill>
              </a:rPr>
              <a:t>молодих</a:t>
            </a:r>
            <a:r>
              <a:rPr lang="ru-RU" dirty="0">
                <a:solidFill>
                  <a:srgbClr val="FF0000"/>
                </a:solidFill>
              </a:rPr>
              <a:t> — до 25</a:t>
            </a:r>
            <a:r>
              <a:rPr lang="ru-RU" dirty="0" smtClean="0">
                <a:solidFill>
                  <a:srgbClr val="FF0000"/>
                </a:solidFill>
              </a:rPr>
              <a:t>%.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ПШ </a:t>
            </a:r>
            <a:r>
              <a:rPr lang="ru-RU" dirty="0" err="1" smtClean="0">
                <a:solidFill>
                  <a:srgbClr val="FF0000"/>
                </a:solidFill>
              </a:rPr>
              <a:t>листокруток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— 5—10 </a:t>
            </a:r>
            <a:r>
              <a:rPr lang="ru-RU" dirty="0" err="1" smtClean="0">
                <a:solidFill>
                  <a:srgbClr val="FF0000"/>
                </a:solidFill>
              </a:rPr>
              <a:t>гусениць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п’ядунів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золотогуза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білана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жилкуватого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кільчастого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шовкопряда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— </a:t>
            </a:r>
            <a:r>
              <a:rPr lang="ru-RU" dirty="0" smtClean="0">
                <a:solidFill>
                  <a:srgbClr val="FF0000"/>
                </a:solidFill>
              </a:rPr>
              <a:t>8—12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яблуневої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молі</a:t>
            </a:r>
            <a:r>
              <a:rPr lang="ru-RU" dirty="0">
                <a:solidFill>
                  <a:srgbClr val="FF0000"/>
                </a:solidFill>
              </a:rPr>
              <a:t> — </a:t>
            </a:r>
            <a:r>
              <a:rPr lang="ru-RU" dirty="0" smtClean="0">
                <a:solidFill>
                  <a:srgbClr val="FF0000"/>
                </a:solidFill>
              </a:rPr>
              <a:t>20 </a:t>
            </a:r>
            <a:r>
              <a:rPr lang="ru-RU" dirty="0" err="1" smtClean="0">
                <a:solidFill>
                  <a:srgbClr val="FF0000"/>
                </a:solidFill>
              </a:rPr>
              <a:t>екз</a:t>
            </a:r>
            <a:r>
              <a:rPr lang="ru-RU" dirty="0" smtClean="0">
                <a:solidFill>
                  <a:srgbClr val="FF0000"/>
                </a:solidFill>
              </a:rPr>
              <a:t>./</a:t>
            </a:r>
            <a:r>
              <a:rPr lang="ru-RU" dirty="0">
                <a:solidFill>
                  <a:srgbClr val="FF0000"/>
                </a:solidFill>
              </a:rPr>
              <a:t>дерево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7569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72061"/>
            <a:ext cx="8229600" cy="655272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строку </a:t>
            </a:r>
            <a:r>
              <a:rPr lang="ru-RU" b="1" dirty="0" smtClean="0"/>
              <a:t>і </a:t>
            </a:r>
            <a:r>
              <a:rPr lang="ru-RU" b="1" dirty="0" err="1" smtClean="0"/>
              <a:t>динаміки</a:t>
            </a:r>
            <a:r>
              <a:rPr lang="ru-RU" b="1" dirty="0" smtClean="0"/>
              <a:t> </a:t>
            </a:r>
            <a:r>
              <a:rPr lang="ru-RU" b="1" dirty="0" err="1" smtClean="0"/>
              <a:t>лялькування</a:t>
            </a:r>
            <a:r>
              <a:rPr lang="ru-RU" b="1" dirty="0" smtClean="0"/>
              <a:t> та </a:t>
            </a:r>
            <a:r>
              <a:rPr lang="ru-RU" b="1" dirty="0" err="1"/>
              <a:t>льоту</a:t>
            </a:r>
            <a:r>
              <a:rPr lang="ru-RU" b="1" dirty="0"/>
              <a:t> </a:t>
            </a:r>
            <a:r>
              <a:rPr lang="ru-RU" b="1" dirty="0" err="1"/>
              <a:t>метеликів</a:t>
            </a:r>
            <a:r>
              <a:rPr lang="ru-RU" b="1" dirty="0"/>
              <a:t> </a:t>
            </a:r>
            <a:r>
              <a:rPr lang="ru-RU" b="1" dirty="0" err="1" smtClean="0"/>
              <a:t>плодожерок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/>
              <a:t>Метод </a:t>
            </a:r>
            <a:r>
              <a:rPr lang="ru-RU" i="1" dirty="0" err="1"/>
              <a:t>ізоляторів</a:t>
            </a:r>
            <a:r>
              <a:rPr lang="ru-RU" i="1" dirty="0"/>
              <a:t> (</a:t>
            </a:r>
            <a:r>
              <a:rPr lang="ru-RU" i="1" dirty="0" err="1" smtClean="0"/>
              <a:t>пряме</a:t>
            </a:r>
            <a:r>
              <a:rPr lang="ru-RU" i="1" dirty="0" smtClean="0"/>
              <a:t> </a:t>
            </a:r>
            <a:r>
              <a:rPr lang="ru-RU" i="1" dirty="0" err="1" smtClean="0"/>
              <a:t>спостереження</a:t>
            </a:r>
            <a:r>
              <a:rPr lang="ru-RU" i="1" dirty="0"/>
              <a:t>), </a:t>
            </a:r>
            <a:r>
              <a:rPr lang="ru-RU" i="1" dirty="0" err="1" smtClean="0"/>
              <a:t>світло</a:t>
            </a:r>
            <a:r>
              <a:rPr lang="ru-RU" i="1" dirty="0" smtClean="0"/>
              <a:t>- та </a:t>
            </a:r>
            <a:r>
              <a:rPr lang="ru-RU" i="1" dirty="0" err="1"/>
              <a:t>феромонні</a:t>
            </a:r>
            <a:r>
              <a:rPr lang="ru-RU" i="1" dirty="0"/>
              <a:t> </a:t>
            </a:r>
            <a:r>
              <a:rPr lang="ru-RU" i="1" dirty="0" err="1" smtClean="0"/>
              <a:t>пастки</a:t>
            </a:r>
            <a:r>
              <a:rPr lang="ru-RU" i="1" dirty="0" smtClean="0"/>
              <a:t>, метод </a:t>
            </a:r>
            <a:r>
              <a:rPr lang="ru-RU" i="1" dirty="0" err="1"/>
              <a:t>сум</a:t>
            </a:r>
            <a:r>
              <a:rPr lang="ru-RU" i="1" dirty="0"/>
              <a:t> </a:t>
            </a:r>
            <a:r>
              <a:rPr lang="ru-RU" i="1" dirty="0" err="1" smtClean="0"/>
              <a:t>ефективних</a:t>
            </a:r>
            <a:r>
              <a:rPr lang="ru-RU" i="1" dirty="0" smtClean="0"/>
              <a:t> температур</a:t>
            </a:r>
          </a:p>
          <a:p>
            <a:r>
              <a:rPr lang="ru-RU" dirty="0" err="1"/>
              <a:t>Дати</a:t>
            </a:r>
            <a:r>
              <a:rPr lang="ru-RU" dirty="0"/>
              <a:t> початку </a:t>
            </a:r>
            <a:r>
              <a:rPr lang="ru-RU" dirty="0" err="1" smtClean="0"/>
              <a:t>лялькування</a:t>
            </a:r>
            <a:r>
              <a:rPr lang="ru-RU" dirty="0" smtClean="0"/>
              <a:t> і </a:t>
            </a:r>
            <a:r>
              <a:rPr lang="ru-RU" dirty="0" err="1" smtClean="0"/>
              <a:t>вильоту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масового</a:t>
            </a:r>
            <a:r>
              <a:rPr lang="ru-RU" dirty="0" smtClean="0"/>
              <a:t> </a:t>
            </a:r>
            <a:r>
              <a:rPr lang="ru-RU" dirty="0" err="1" smtClean="0"/>
              <a:t>лялькування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 smtClean="0"/>
              <a:t> на </a:t>
            </a:r>
            <a:r>
              <a:rPr lang="ru-RU" dirty="0" err="1" smtClean="0"/>
              <a:t>пастку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 smtClean="0"/>
              <a:t>добу</a:t>
            </a:r>
            <a:r>
              <a:rPr lang="ru-RU" dirty="0" smtClean="0"/>
              <a:t>, </a:t>
            </a:r>
            <a:r>
              <a:rPr lang="ru-RU" dirty="0" err="1" smtClean="0"/>
              <a:t>тиждень</a:t>
            </a:r>
            <a:r>
              <a:rPr lang="ru-RU" dirty="0"/>
              <a:t>, </a:t>
            </a:r>
            <a:r>
              <a:rPr lang="ru-RU" dirty="0" smtClean="0"/>
              <a:t>прогноз </a:t>
            </a:r>
            <a:r>
              <a:rPr lang="ru-RU" dirty="0" err="1" smtClean="0"/>
              <a:t>строків</a:t>
            </a:r>
            <a:r>
              <a:rPr lang="ru-RU" dirty="0" smtClean="0"/>
              <a:t> яйцекладки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Поріг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розвитку</a:t>
            </a:r>
            <a:r>
              <a:rPr lang="ru-RU" dirty="0">
                <a:solidFill>
                  <a:srgbClr val="FF0000"/>
                </a:solidFill>
              </a:rPr>
              <a:t> +</a:t>
            </a:r>
            <a:r>
              <a:rPr lang="ru-RU" dirty="0" smtClean="0">
                <a:solidFill>
                  <a:srgbClr val="FF0000"/>
                </a:solidFill>
              </a:rPr>
              <a:t>10°С, </a:t>
            </a:r>
            <a:r>
              <a:rPr lang="ru-RU" dirty="0" err="1" smtClean="0">
                <a:solidFill>
                  <a:srgbClr val="FF0000"/>
                </a:solidFill>
              </a:rPr>
              <a:t>виліт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метеликів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яблуневої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плодожерки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err="1" smtClean="0">
                <a:solidFill>
                  <a:srgbClr val="FF0000"/>
                </a:solidFill>
              </a:rPr>
              <a:t>сумі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ефективних</a:t>
            </a:r>
            <a:r>
              <a:rPr lang="ru-RU" dirty="0" smtClean="0">
                <a:solidFill>
                  <a:srgbClr val="FF0000"/>
                </a:solidFill>
              </a:rPr>
              <a:t> температур 130</a:t>
            </a:r>
            <a:r>
              <a:rPr lang="ru-RU" dirty="0">
                <a:solidFill>
                  <a:srgbClr val="FF0000"/>
                </a:solidFill>
              </a:rPr>
              <a:t>°, </a:t>
            </a:r>
            <a:r>
              <a:rPr lang="ru-RU" dirty="0" err="1">
                <a:solidFill>
                  <a:srgbClr val="FF0000"/>
                </a:solidFill>
              </a:rPr>
              <a:t>сливової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плодожерки</a:t>
            </a:r>
            <a:r>
              <a:rPr lang="ru-RU" dirty="0" smtClean="0">
                <a:solidFill>
                  <a:srgbClr val="FF0000"/>
                </a:solidFill>
              </a:rPr>
              <a:t> — </a:t>
            </a:r>
            <a:r>
              <a:rPr lang="ru-RU" dirty="0">
                <a:solidFill>
                  <a:srgbClr val="FF0000"/>
                </a:solidFill>
              </a:rPr>
              <a:t>120°, </a:t>
            </a:r>
            <a:r>
              <a:rPr lang="ru-RU" dirty="0" err="1">
                <a:solidFill>
                  <a:srgbClr val="FF0000"/>
                </a:solidFill>
              </a:rPr>
              <a:t>грушевої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—370—400</a:t>
            </a:r>
            <a:r>
              <a:rPr lang="ru-RU" dirty="0">
                <a:solidFill>
                  <a:srgbClr val="FF0000"/>
                </a:solidFill>
              </a:rPr>
              <a:t>°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2847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Розробка</a:t>
            </a:r>
            <a:r>
              <a:rPr lang="ru-RU" b="1" dirty="0"/>
              <a:t> </a:t>
            </a:r>
            <a:r>
              <a:rPr lang="ru-RU" b="1" dirty="0" err="1" smtClean="0"/>
              <a:t>короткострокового</a:t>
            </a:r>
            <a:r>
              <a:rPr lang="ru-RU" b="1" dirty="0" smtClean="0"/>
              <a:t>  прогнозу </a:t>
            </a:r>
            <a:r>
              <a:rPr lang="ru-RU" b="1" dirty="0" err="1" smtClean="0"/>
              <a:t>парші</a:t>
            </a:r>
            <a:r>
              <a:rPr lang="ru-RU" b="1" dirty="0"/>
              <a:t> </a:t>
            </a:r>
            <a:r>
              <a:rPr lang="ru-RU" b="1" dirty="0" err="1" smtClean="0"/>
              <a:t>яблуні</a:t>
            </a:r>
            <a:r>
              <a:rPr lang="ru-RU" b="1" dirty="0"/>
              <a:t>, </a:t>
            </a:r>
            <a:r>
              <a:rPr lang="ru-RU" b="1" dirty="0" err="1"/>
              <a:t>червоної</a:t>
            </a:r>
            <a:r>
              <a:rPr lang="ru-RU" b="1" dirty="0"/>
              <a:t> </a:t>
            </a:r>
            <a:r>
              <a:rPr lang="ru-RU" b="1" dirty="0" err="1" smtClean="0"/>
              <a:t>плямистості</a:t>
            </a:r>
            <a:r>
              <a:rPr lang="ru-RU" b="1" dirty="0" smtClean="0"/>
              <a:t> </a:t>
            </a:r>
            <a:r>
              <a:rPr lang="ru-RU" b="1" dirty="0" err="1" smtClean="0"/>
              <a:t>сливи</a:t>
            </a:r>
            <a:r>
              <a:rPr lang="ru-RU" b="1" dirty="0"/>
              <a:t>, </a:t>
            </a:r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 smtClean="0"/>
              <a:t>ураженості</a:t>
            </a:r>
            <a:r>
              <a:rPr lang="ru-RU" b="1" dirty="0" smtClean="0"/>
              <a:t> </a:t>
            </a:r>
            <a:r>
              <a:rPr lang="ru-RU" b="1" dirty="0" err="1" smtClean="0"/>
              <a:t>суцвіть</a:t>
            </a:r>
            <a:r>
              <a:rPr lang="ru-RU" b="1" dirty="0" smtClean="0"/>
              <a:t> </a:t>
            </a:r>
            <a:r>
              <a:rPr lang="ru-RU" b="1" dirty="0" err="1" smtClean="0"/>
              <a:t>яблуні</a:t>
            </a:r>
            <a:r>
              <a:rPr lang="ru-RU" b="1" dirty="0" smtClean="0"/>
              <a:t> </a:t>
            </a:r>
            <a:r>
              <a:rPr lang="ru-RU" b="1" dirty="0" err="1" smtClean="0"/>
              <a:t>борошнистою</a:t>
            </a:r>
            <a:r>
              <a:rPr lang="ru-RU" b="1" dirty="0" smtClean="0"/>
              <a:t> росою</a:t>
            </a:r>
          </a:p>
          <a:p>
            <a:pPr marL="0" indent="0">
              <a:buNone/>
            </a:pPr>
            <a:r>
              <a:rPr lang="ru-RU" i="1" dirty="0" err="1"/>
              <a:t>Аналіз</a:t>
            </a:r>
            <a:r>
              <a:rPr lang="ru-RU" i="1" dirty="0"/>
              <a:t> </a:t>
            </a:r>
            <a:r>
              <a:rPr lang="ru-RU" i="1" dirty="0" err="1"/>
              <a:t>псевдотеціїв</a:t>
            </a:r>
            <a:r>
              <a:rPr lang="ru-RU" i="1" dirty="0"/>
              <a:t> </a:t>
            </a:r>
            <a:r>
              <a:rPr lang="ru-RU" i="1" dirty="0" smtClean="0"/>
              <a:t>на </a:t>
            </a:r>
            <a:r>
              <a:rPr lang="ru-RU" i="1" dirty="0" err="1" smtClean="0"/>
              <a:t>динаміку</a:t>
            </a:r>
            <a:r>
              <a:rPr lang="ru-RU" i="1" dirty="0" smtClean="0"/>
              <a:t> </a:t>
            </a:r>
            <a:r>
              <a:rPr lang="ru-RU" i="1" dirty="0" err="1"/>
              <a:t>визрівання</a:t>
            </a:r>
            <a:r>
              <a:rPr lang="ru-RU" i="1" dirty="0"/>
              <a:t> </a:t>
            </a:r>
            <a:r>
              <a:rPr lang="ru-RU" i="1" dirty="0" err="1" smtClean="0"/>
              <a:t>аскоспор</a:t>
            </a:r>
            <a:r>
              <a:rPr lang="ru-RU" i="1" dirty="0" smtClean="0"/>
              <a:t>. Методика </a:t>
            </a:r>
            <a:r>
              <a:rPr lang="ru-RU" i="1" dirty="0" err="1"/>
              <a:t>така</a:t>
            </a:r>
            <a:r>
              <a:rPr lang="ru-RU" i="1" dirty="0"/>
              <a:t> </a:t>
            </a:r>
            <a:r>
              <a:rPr lang="ru-RU" i="1" dirty="0" smtClean="0"/>
              <a:t>ж. Для </a:t>
            </a:r>
            <a:r>
              <a:rPr lang="ru-RU" i="1" dirty="0" err="1"/>
              <a:t>обліку</a:t>
            </a:r>
            <a:r>
              <a:rPr lang="ru-RU" i="1" dirty="0"/>
              <a:t> </a:t>
            </a:r>
            <a:r>
              <a:rPr lang="ru-RU" i="1" dirty="0" err="1" smtClean="0"/>
              <a:t>ураженості</a:t>
            </a:r>
            <a:r>
              <a:rPr lang="ru-RU" i="1" dirty="0" smtClean="0"/>
              <a:t> </a:t>
            </a:r>
            <a:r>
              <a:rPr lang="ru-RU" i="1" dirty="0" err="1" smtClean="0"/>
              <a:t>борошнистою</a:t>
            </a:r>
            <a:r>
              <a:rPr lang="ru-RU" i="1" dirty="0" smtClean="0"/>
              <a:t> росою </a:t>
            </a:r>
            <a:r>
              <a:rPr lang="ru-RU" i="1" dirty="0" err="1" smtClean="0"/>
              <a:t>суцвіть</a:t>
            </a:r>
            <a:r>
              <a:rPr lang="ru-RU" i="1" dirty="0" smtClean="0"/>
              <a:t> </a:t>
            </a:r>
            <a:r>
              <a:rPr lang="ru-RU" i="1" dirty="0"/>
              <a:t>з 4-х </a:t>
            </a:r>
            <a:r>
              <a:rPr lang="ru-RU" i="1" dirty="0" err="1"/>
              <a:t>боків</a:t>
            </a:r>
            <a:r>
              <a:rPr lang="ru-RU" i="1" dirty="0"/>
              <a:t> </a:t>
            </a:r>
            <a:r>
              <a:rPr lang="ru-RU" i="1" dirty="0" smtClean="0"/>
              <a:t>дерева </a:t>
            </a:r>
            <a:r>
              <a:rPr lang="ru-RU" i="1" dirty="0" err="1" smtClean="0"/>
              <a:t>оглядають</a:t>
            </a:r>
            <a:r>
              <a:rPr lang="ru-RU" i="1" dirty="0" smtClean="0"/>
              <a:t> </a:t>
            </a:r>
            <a:r>
              <a:rPr lang="ru-RU" i="1" dirty="0"/>
              <a:t>100 </a:t>
            </a:r>
            <a:r>
              <a:rPr lang="ru-RU" i="1" dirty="0" err="1"/>
              <a:t>суцвіть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1171725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>
                <a:solidFill>
                  <a:srgbClr val="FF0000"/>
                </a:solidFill>
              </a:rPr>
              <a:t>Оптимальний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строк </a:t>
            </a:r>
            <a:r>
              <a:rPr lang="ru-RU" dirty="0" err="1" smtClean="0">
                <a:solidFill>
                  <a:srgbClr val="FF0000"/>
                </a:solidFill>
              </a:rPr>
              <a:t>застосування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фунгіцидів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проти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первинного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зараження</a:t>
            </a:r>
            <a:r>
              <a:rPr lang="ru-RU" dirty="0" smtClean="0">
                <a:solidFill>
                  <a:srgbClr val="FF0000"/>
                </a:solidFill>
              </a:rPr>
              <a:t> І </a:t>
            </a:r>
            <a:r>
              <a:rPr lang="ru-RU" dirty="0" err="1" smtClean="0">
                <a:solidFill>
                  <a:srgbClr val="FF0000"/>
                </a:solidFill>
              </a:rPr>
              <a:t>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аскоспорами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парші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червоної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плямистості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err="1" smtClean="0">
                <a:solidFill>
                  <a:srgbClr val="FF0000"/>
                </a:solidFill>
              </a:rPr>
              <a:t>Якщо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проводиться </a:t>
            </a:r>
            <a:r>
              <a:rPr lang="ru-RU" dirty="0" err="1" smtClean="0">
                <a:solidFill>
                  <a:srgbClr val="FF0000"/>
                </a:solidFill>
              </a:rPr>
              <a:t>обприскування</a:t>
            </a:r>
            <a:r>
              <a:rPr lang="ru-RU" dirty="0" smtClean="0">
                <a:solidFill>
                  <a:srgbClr val="FF0000"/>
                </a:solidFill>
              </a:rPr>
              <a:t> 3</a:t>
            </a:r>
            <a:r>
              <a:rPr lang="ru-RU" dirty="0">
                <a:solidFill>
                  <a:srgbClr val="FF0000"/>
                </a:solidFill>
              </a:rPr>
              <a:t>% </a:t>
            </a:r>
            <a:r>
              <a:rPr lang="ru-RU" dirty="0" err="1" smtClean="0">
                <a:solidFill>
                  <a:srgbClr val="FF0000"/>
                </a:solidFill>
              </a:rPr>
              <a:t>бордоською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рідиною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цей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прогноз </a:t>
            </a:r>
            <a:r>
              <a:rPr lang="ru-RU" dirty="0" err="1" smtClean="0">
                <a:solidFill>
                  <a:srgbClr val="FF0000"/>
                </a:solidFill>
              </a:rPr>
              <a:t>недоцільний</a:t>
            </a:r>
            <a:r>
              <a:rPr lang="ru-RU" dirty="0">
                <a:solidFill>
                  <a:srgbClr val="FF0000"/>
                </a:solidFill>
              </a:rPr>
              <a:t>, а </a:t>
            </a:r>
            <a:r>
              <a:rPr lang="ru-RU" dirty="0" err="1" smtClean="0">
                <a:solidFill>
                  <a:srgbClr val="FF0000"/>
                </a:solidFill>
              </a:rPr>
              <a:t>фунгіциди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застосовують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після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цвітіння</a:t>
            </a:r>
            <a:r>
              <a:rPr lang="ru-RU" dirty="0">
                <a:solidFill>
                  <a:srgbClr val="FF0000"/>
                </a:solidFill>
              </a:rPr>
              <a:t>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err="1" smtClean="0">
                <a:solidFill>
                  <a:srgbClr val="FF0000"/>
                </a:solidFill>
              </a:rPr>
              <a:t>Розвиток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червоної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плямистості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збільшується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err="1" smtClean="0">
                <a:solidFill>
                  <a:srgbClr val="FF0000"/>
                </a:solidFill>
              </a:rPr>
              <a:t>підвищеній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вологозабезпеченості</a:t>
            </a:r>
            <a:r>
              <a:rPr lang="ru-RU" dirty="0" smtClean="0">
                <a:solidFill>
                  <a:srgbClr val="FF0000"/>
                </a:solidFill>
              </a:rPr>
              <a:t> у </a:t>
            </a:r>
            <a:r>
              <a:rPr lang="ru-RU" dirty="0" err="1">
                <a:solidFill>
                  <a:srgbClr val="FF0000"/>
                </a:solidFill>
              </a:rPr>
              <a:t>квітні</a:t>
            </a:r>
            <a:r>
              <a:rPr lang="ru-RU" dirty="0">
                <a:solidFill>
                  <a:srgbClr val="FF0000"/>
                </a:solidFill>
              </a:rPr>
              <a:t>—</a:t>
            </a:r>
            <a:r>
              <a:rPr lang="ru-RU" dirty="0" err="1">
                <a:solidFill>
                  <a:srgbClr val="FF0000"/>
                </a:solidFill>
              </a:rPr>
              <a:t>травні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401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Моніторинг</a:t>
            </a:r>
            <a:r>
              <a:rPr lang="ru-RU" b="1" dirty="0"/>
              <a:t> </a:t>
            </a:r>
            <a:r>
              <a:rPr lang="ru-RU" b="1" dirty="0" err="1"/>
              <a:t>шкідників</a:t>
            </a:r>
            <a:r>
              <a:rPr lang="ru-RU" b="1" dirty="0"/>
              <a:t> і хвороб </a:t>
            </a:r>
            <a:r>
              <a:rPr lang="ru-RU" b="1" dirty="0" err="1"/>
              <a:t>плодових</a:t>
            </a:r>
            <a:r>
              <a:rPr lang="ru-RU" b="1" dirty="0"/>
              <a:t> культур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err="1">
                <a:solidFill>
                  <a:srgbClr val="FF0000"/>
                </a:solidFill>
              </a:rPr>
              <a:t>Жовтень</a:t>
            </a:r>
            <a:r>
              <a:rPr lang="ru-RU" dirty="0">
                <a:solidFill>
                  <a:srgbClr val="FF0000"/>
                </a:solidFill>
              </a:rPr>
              <a:t> І—</a:t>
            </a:r>
            <a:r>
              <a:rPr lang="en-US" dirty="0" smtClean="0">
                <a:solidFill>
                  <a:srgbClr val="FF0000"/>
                </a:solidFill>
              </a:rPr>
              <a:t>II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дек</a:t>
            </a:r>
            <a:r>
              <a:rPr lang="ru-RU" dirty="0">
                <a:solidFill>
                  <a:srgbClr val="FF0000"/>
                </a:solidFill>
              </a:rPr>
              <a:t>. (</a:t>
            </a:r>
            <a:r>
              <a:rPr lang="ru-RU" dirty="0" err="1">
                <a:solidFill>
                  <a:srgbClr val="FF0000"/>
                </a:solidFill>
              </a:rPr>
              <a:t>після</a:t>
            </a:r>
            <a:r>
              <a:rPr lang="ru-RU" dirty="0">
                <a:solidFill>
                  <a:srgbClr val="FF0000"/>
                </a:solidFill>
              </a:rPr>
              <a:t> листопаду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 err="1"/>
              <a:t>Осіннє</a:t>
            </a:r>
            <a:r>
              <a:rPr lang="ru-RU" b="1" dirty="0"/>
              <a:t> </a:t>
            </a:r>
            <a:r>
              <a:rPr lang="ru-RU" b="1" dirty="0" err="1"/>
              <a:t>обстеження</a:t>
            </a:r>
            <a:r>
              <a:rPr lang="ru-RU" b="1" dirty="0"/>
              <a:t> </a:t>
            </a:r>
            <a:r>
              <a:rPr lang="ru-RU" b="1" dirty="0" err="1" smtClean="0"/>
              <a:t>садів</a:t>
            </a:r>
            <a:r>
              <a:rPr lang="ru-RU" b="1" dirty="0" smtClean="0"/>
              <a:t> для </a:t>
            </a: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smtClean="0"/>
              <a:t>стану </a:t>
            </a:r>
            <a:r>
              <a:rPr lang="ru-RU" b="1" dirty="0" err="1" smtClean="0"/>
              <a:t>популяцій</a:t>
            </a:r>
            <a:r>
              <a:rPr lang="ru-RU" b="1" dirty="0" smtClean="0"/>
              <a:t> </a:t>
            </a:r>
            <a:r>
              <a:rPr lang="ru-RU" b="1" dirty="0" err="1" smtClean="0"/>
              <a:t>основних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/>
              <a:t>, </a:t>
            </a:r>
            <a:r>
              <a:rPr lang="ru-RU" b="1" dirty="0" err="1"/>
              <a:t>їх</a:t>
            </a:r>
            <a:r>
              <a:rPr lang="ru-RU" b="1" dirty="0"/>
              <a:t> «запасу</a:t>
            </a:r>
            <a:r>
              <a:rPr lang="ru-RU" b="1" dirty="0" smtClean="0"/>
              <a:t>», </a:t>
            </a:r>
            <a:r>
              <a:rPr lang="ru-RU" b="1" dirty="0" err="1" smtClean="0"/>
              <a:t>що</a:t>
            </a:r>
            <a:r>
              <a:rPr lang="ru-RU" b="1" dirty="0" smtClean="0"/>
              <a:t> </a:t>
            </a:r>
            <a:r>
              <a:rPr lang="ru-RU" b="1" dirty="0" err="1"/>
              <a:t>пішов</a:t>
            </a:r>
            <a:r>
              <a:rPr lang="ru-RU" b="1" dirty="0"/>
              <a:t> на </a:t>
            </a:r>
            <a:r>
              <a:rPr lang="ru-RU" b="1" dirty="0" err="1" smtClean="0"/>
              <a:t>зимівлю</a:t>
            </a:r>
            <a:r>
              <a:rPr lang="ru-RU" b="1" dirty="0" smtClean="0"/>
              <a:t>. </a:t>
            </a:r>
          </a:p>
          <a:p>
            <a:r>
              <a:rPr lang="ru-RU" b="1" dirty="0" err="1" smtClean="0"/>
              <a:t>Збір</a:t>
            </a:r>
            <a:r>
              <a:rPr lang="ru-RU" b="1" dirty="0" smtClean="0"/>
              <a:t> </a:t>
            </a:r>
            <a:r>
              <a:rPr lang="ru-RU" b="1" dirty="0" err="1"/>
              <a:t>інформації</a:t>
            </a:r>
            <a:r>
              <a:rPr lang="ru-RU" b="1" dirty="0"/>
              <a:t> </a:t>
            </a:r>
            <a:r>
              <a:rPr lang="ru-RU" b="1" dirty="0" smtClean="0"/>
              <a:t>для </a:t>
            </a:r>
            <a:r>
              <a:rPr lang="ru-RU" b="1" dirty="0" err="1" smtClean="0"/>
              <a:t>розробки</a:t>
            </a:r>
            <a:r>
              <a:rPr lang="ru-RU" b="1" dirty="0" smtClean="0"/>
              <a:t> </a:t>
            </a:r>
            <a:r>
              <a:rPr lang="ru-RU" b="1" dirty="0" err="1" smtClean="0"/>
              <a:t>довгострокового</a:t>
            </a:r>
            <a:r>
              <a:rPr lang="ru-RU" b="1" dirty="0" smtClean="0"/>
              <a:t> прогнозу </a:t>
            </a:r>
            <a:r>
              <a:rPr lang="ru-RU" b="1" dirty="0"/>
              <a:t>і </a:t>
            </a:r>
            <a:r>
              <a:rPr lang="ru-RU" b="1" dirty="0" err="1" smtClean="0"/>
              <a:t>планування</a:t>
            </a:r>
            <a:r>
              <a:rPr lang="ru-RU" b="1" dirty="0" smtClean="0"/>
              <a:t> </a:t>
            </a:r>
            <a:r>
              <a:rPr lang="ru-RU" b="1" dirty="0" err="1" smtClean="0"/>
              <a:t>заходів</a:t>
            </a:r>
            <a:r>
              <a:rPr lang="ru-RU" b="1" dirty="0" smtClean="0"/>
              <a:t> </a:t>
            </a:r>
            <a:r>
              <a:rPr lang="ru-RU" b="1" dirty="0" err="1" smtClean="0"/>
              <a:t>проти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</a:t>
            </a:r>
            <a:r>
              <a:rPr lang="ru-RU" b="1" dirty="0"/>
              <a:t>на </a:t>
            </a:r>
            <a:r>
              <a:rPr lang="ru-RU" b="1" dirty="0" err="1" smtClean="0"/>
              <a:t>наступний</a:t>
            </a:r>
            <a:r>
              <a:rPr lang="ru-RU" b="1" dirty="0" smtClean="0"/>
              <a:t> </a:t>
            </a:r>
            <a:r>
              <a:rPr lang="ru-RU" b="1" dirty="0" err="1" smtClean="0"/>
              <a:t>рік</a:t>
            </a:r>
            <a:r>
              <a:rPr lang="ru-RU" b="1" dirty="0"/>
              <a:t>. </a:t>
            </a:r>
            <a:endParaRPr lang="ru-RU" b="1" dirty="0" smtClean="0"/>
          </a:p>
          <a:p>
            <a:r>
              <a:rPr lang="ru-RU" b="1" dirty="0" err="1" smtClean="0"/>
              <a:t>Вірогідні</a:t>
            </a:r>
            <a:r>
              <a:rPr lang="ru-RU" b="1" dirty="0" smtClean="0"/>
              <a:t> </a:t>
            </a:r>
            <a:r>
              <a:rPr lang="ru-RU" b="1" dirty="0" err="1" smtClean="0"/>
              <a:t>обсяги</a:t>
            </a:r>
            <a:r>
              <a:rPr lang="ru-RU" b="1" dirty="0" smtClean="0"/>
              <a:t> </a:t>
            </a:r>
            <a:r>
              <a:rPr lang="ru-RU" b="1" dirty="0" err="1" smtClean="0"/>
              <a:t>заходів</a:t>
            </a:r>
            <a:r>
              <a:rPr lang="ru-RU" b="1" dirty="0" smtClean="0"/>
              <a:t> </a:t>
            </a:r>
            <a:r>
              <a:rPr lang="ru-RU" b="1" dirty="0"/>
              <a:t>по </a:t>
            </a:r>
            <a:r>
              <a:rPr lang="ru-RU" b="1" dirty="0" err="1"/>
              <a:t>захисту</a:t>
            </a:r>
            <a:r>
              <a:rPr lang="ru-RU" b="1" dirty="0"/>
              <a:t> </a:t>
            </a:r>
            <a:r>
              <a:rPr lang="ru-RU" b="1" dirty="0" smtClean="0"/>
              <a:t>саду, </a:t>
            </a:r>
            <a:r>
              <a:rPr lang="ru-RU" b="1" dirty="0" err="1" smtClean="0"/>
              <a:t>їх</a:t>
            </a:r>
            <a:r>
              <a:rPr lang="ru-RU" b="1" dirty="0" smtClean="0"/>
              <a:t>  </a:t>
            </a:r>
            <a:r>
              <a:rPr lang="ru-RU" b="1" dirty="0" err="1"/>
              <a:t>оптимізація</a:t>
            </a:r>
            <a:r>
              <a:rPr lang="ru-RU" b="1" dirty="0"/>
              <a:t> </a:t>
            </a:r>
            <a:r>
              <a:rPr lang="ru-RU" b="1" dirty="0" err="1" smtClean="0"/>
              <a:t>щодо</a:t>
            </a:r>
            <a:r>
              <a:rPr lang="ru-RU" b="1" dirty="0" smtClean="0"/>
              <a:t> видового </a:t>
            </a:r>
            <a:r>
              <a:rPr lang="ru-RU" b="1" dirty="0"/>
              <a:t>складу </a:t>
            </a:r>
            <a:r>
              <a:rPr lang="ru-RU" b="1" dirty="0" smtClean="0"/>
              <a:t>та </a:t>
            </a:r>
            <a:r>
              <a:rPr lang="ru-RU" b="1" dirty="0" err="1" smtClean="0"/>
              <a:t>щільності</a:t>
            </a:r>
            <a:r>
              <a:rPr lang="ru-RU" b="1" dirty="0" smtClean="0"/>
              <a:t> </a:t>
            </a:r>
            <a:r>
              <a:rPr lang="ru-RU" b="1" dirty="0" err="1"/>
              <a:t>шкідників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381342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err="1"/>
              <a:t>Травень</a:t>
            </a:r>
            <a:r>
              <a:rPr lang="ru-RU" sz="3000" dirty="0"/>
              <a:t> </a:t>
            </a:r>
            <a:r>
              <a:rPr lang="ru-RU" sz="3000" dirty="0" smtClean="0"/>
              <a:t>І—</a:t>
            </a:r>
            <a:r>
              <a:rPr lang="en-US" sz="3000" dirty="0" smtClean="0"/>
              <a:t>III </a:t>
            </a:r>
            <a:r>
              <a:rPr lang="ru-RU" sz="3000" dirty="0"/>
              <a:t>дек. (</a:t>
            </a:r>
            <a:r>
              <a:rPr lang="ru-RU" sz="3000" dirty="0" err="1" smtClean="0"/>
              <a:t>цвітіння</a:t>
            </a:r>
            <a:r>
              <a:rPr lang="ru-RU" sz="3000" dirty="0" smtClean="0"/>
              <a:t> </a:t>
            </a:r>
            <a:r>
              <a:rPr lang="ru-RU" sz="3000" dirty="0"/>
              <a:t>— </a:t>
            </a:r>
            <a:r>
              <a:rPr lang="ru-RU" sz="3000" dirty="0" err="1" smtClean="0"/>
              <a:t>опадання</a:t>
            </a:r>
            <a:r>
              <a:rPr lang="ru-RU" sz="3000" dirty="0" smtClean="0"/>
              <a:t> 3</a:t>
            </a:r>
            <a:r>
              <a:rPr lang="ru-RU" sz="3000" dirty="0"/>
              <a:t>% </a:t>
            </a:r>
            <a:r>
              <a:rPr lang="ru-RU" sz="3000" dirty="0" err="1" smtClean="0"/>
              <a:t>пелюсток</a:t>
            </a:r>
            <a:r>
              <a:rPr lang="ru-RU" sz="3000" dirty="0" smtClean="0"/>
              <a:t>, </a:t>
            </a:r>
            <a:r>
              <a:rPr lang="ru-RU" sz="3000" dirty="0" err="1" smtClean="0"/>
              <a:t>замикання</a:t>
            </a:r>
            <a:r>
              <a:rPr lang="ru-RU" sz="3000" dirty="0" smtClean="0"/>
              <a:t> чашечки</a:t>
            </a:r>
            <a:r>
              <a:rPr lang="ru-RU" sz="3000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щільності</a:t>
            </a:r>
            <a:r>
              <a:rPr lang="ru-RU" b="1" dirty="0" smtClean="0"/>
              <a:t> </a:t>
            </a:r>
            <a:r>
              <a:rPr lang="ru-RU" b="1" dirty="0" err="1" smtClean="0"/>
              <a:t>попелиць</a:t>
            </a:r>
            <a:r>
              <a:rPr lang="ru-RU" b="1" dirty="0"/>
              <a:t>, </a:t>
            </a:r>
            <a:r>
              <a:rPr lang="ru-RU" b="1" dirty="0" err="1"/>
              <a:t>кліщів</a:t>
            </a:r>
            <a:r>
              <a:rPr lang="ru-RU" b="1" dirty="0"/>
              <a:t>, </a:t>
            </a:r>
            <a:r>
              <a:rPr lang="ru-RU" b="1" dirty="0" err="1" smtClean="0"/>
              <a:t>листоблішок</a:t>
            </a:r>
            <a:r>
              <a:rPr lang="ru-RU" b="1" dirty="0" smtClean="0"/>
              <a:t>, </a:t>
            </a:r>
            <a:r>
              <a:rPr lang="ru-RU" b="1" dirty="0" err="1" smtClean="0"/>
              <a:t>листогризучих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/>
              <a:t>, </a:t>
            </a:r>
            <a:r>
              <a:rPr lang="ru-RU" b="1" dirty="0" err="1" smtClean="0"/>
              <a:t>ушкодженості</a:t>
            </a:r>
            <a:r>
              <a:rPr lang="ru-RU" b="1" dirty="0" smtClean="0"/>
              <a:t> </a:t>
            </a:r>
            <a:r>
              <a:rPr lang="ru-RU" b="1" dirty="0" err="1"/>
              <a:t>листя</a:t>
            </a:r>
            <a:r>
              <a:rPr lang="ru-RU" b="1" dirty="0"/>
              <a:t>, </a:t>
            </a:r>
            <a:r>
              <a:rPr lang="ru-RU" b="1" dirty="0" err="1" smtClean="0"/>
              <a:t>квіток</a:t>
            </a:r>
            <a:r>
              <a:rPr lang="ru-RU" b="1" dirty="0" smtClean="0"/>
              <a:t>, числа </a:t>
            </a:r>
            <a:r>
              <a:rPr lang="ru-RU" b="1" dirty="0" err="1"/>
              <a:t>гнізд</a:t>
            </a:r>
            <a:r>
              <a:rPr lang="ru-RU" b="1" dirty="0"/>
              <a:t>, </a:t>
            </a:r>
            <a:r>
              <a:rPr lang="ru-RU" b="1" dirty="0" err="1" smtClean="0"/>
              <a:t>фенофаз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/>
              <a:t>, </a:t>
            </a:r>
            <a:r>
              <a:rPr lang="ru-RU" b="1" dirty="0" err="1" smtClean="0"/>
              <a:t>динаміки</a:t>
            </a:r>
            <a:r>
              <a:rPr lang="ru-RU" b="1" dirty="0" smtClean="0"/>
              <a:t> </a:t>
            </a:r>
            <a:r>
              <a:rPr lang="ru-RU" b="1" dirty="0" err="1" smtClean="0"/>
              <a:t>льоту</a:t>
            </a:r>
            <a:r>
              <a:rPr lang="ru-RU" b="1" dirty="0"/>
              <a:t>, початку </a:t>
            </a:r>
            <a:r>
              <a:rPr lang="ru-RU" b="1" dirty="0" err="1" smtClean="0"/>
              <a:t>відкладання</a:t>
            </a:r>
            <a:r>
              <a:rPr lang="ru-RU" b="1" dirty="0" smtClean="0"/>
              <a:t> </a:t>
            </a:r>
            <a:r>
              <a:rPr lang="ru-RU" b="1" dirty="0" err="1" smtClean="0"/>
              <a:t>яєць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 smtClean="0"/>
              <a:t>відродження</a:t>
            </a:r>
            <a:r>
              <a:rPr lang="ru-RU" b="1" dirty="0" smtClean="0"/>
              <a:t> </a:t>
            </a:r>
            <a:r>
              <a:rPr lang="ru-RU" b="1" dirty="0" err="1" smtClean="0"/>
              <a:t>гусениць</a:t>
            </a:r>
            <a:r>
              <a:rPr lang="ru-RU" b="1" dirty="0" smtClean="0"/>
              <a:t> </a:t>
            </a:r>
            <a:r>
              <a:rPr lang="ru-RU" b="1" dirty="0" err="1" smtClean="0"/>
              <a:t>плодожерок</a:t>
            </a:r>
            <a:r>
              <a:rPr lang="ru-RU" b="1" dirty="0" smtClean="0"/>
              <a:t>. </a:t>
            </a:r>
          </a:p>
          <a:p>
            <a:pPr marL="0" indent="0">
              <a:buNone/>
            </a:pP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строків</a:t>
            </a:r>
            <a:r>
              <a:rPr lang="ru-RU" b="1" dirty="0" smtClean="0"/>
              <a:t>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/>
              <a:t>та </a:t>
            </a:r>
            <a:r>
              <a:rPr lang="ru-RU" b="1" dirty="0" err="1" smtClean="0"/>
              <a:t>ступеня</a:t>
            </a:r>
            <a:r>
              <a:rPr lang="ru-RU" b="1" dirty="0" smtClean="0"/>
              <a:t> </a:t>
            </a:r>
            <a:r>
              <a:rPr lang="ru-RU" b="1" dirty="0" err="1" smtClean="0"/>
              <a:t>ураженості</a:t>
            </a:r>
            <a:r>
              <a:rPr lang="ru-RU" b="1" dirty="0" smtClean="0"/>
              <a:t> </a:t>
            </a:r>
            <a:r>
              <a:rPr lang="ru-RU" b="1" dirty="0" err="1"/>
              <a:t>листя</a:t>
            </a:r>
            <a:r>
              <a:rPr lang="ru-RU" b="1" dirty="0"/>
              <a:t> </a:t>
            </a:r>
            <a:r>
              <a:rPr lang="ru-RU" b="1" dirty="0" err="1" smtClean="0"/>
              <a:t>борошнистою</a:t>
            </a:r>
            <a:r>
              <a:rPr lang="ru-RU" b="1" dirty="0" smtClean="0"/>
              <a:t> росою</a:t>
            </a:r>
            <a:r>
              <a:rPr lang="ru-RU" b="1" dirty="0"/>
              <a:t>, </a:t>
            </a:r>
            <a:r>
              <a:rPr lang="ru-RU" b="1" dirty="0" err="1" smtClean="0"/>
              <a:t>паршею</a:t>
            </a:r>
            <a:r>
              <a:rPr lang="ru-RU" b="1" dirty="0"/>
              <a:t>, </a:t>
            </a:r>
            <a:r>
              <a:rPr lang="ru-RU" b="1" dirty="0" err="1"/>
              <a:t>курчавістю</a:t>
            </a:r>
            <a:r>
              <a:rPr lang="ru-RU" b="1" dirty="0"/>
              <a:t> </a:t>
            </a:r>
            <a:r>
              <a:rPr lang="ru-RU" b="1" dirty="0" err="1" smtClean="0"/>
              <a:t>листя</a:t>
            </a:r>
            <a:r>
              <a:rPr lang="ru-RU" b="1" dirty="0" smtClean="0"/>
              <a:t> персика</a:t>
            </a:r>
            <a:r>
              <a:rPr lang="ru-RU" b="1" dirty="0"/>
              <a:t>, </a:t>
            </a:r>
            <a:r>
              <a:rPr lang="ru-RU" b="1" dirty="0" smtClean="0"/>
              <a:t> </a:t>
            </a:r>
            <a:r>
              <a:rPr lang="ru-RU" b="1" dirty="0" err="1" smtClean="0"/>
              <a:t>моніліальним</a:t>
            </a:r>
            <a:r>
              <a:rPr lang="ru-RU" b="1" dirty="0" smtClean="0"/>
              <a:t> </a:t>
            </a:r>
            <a:r>
              <a:rPr lang="ru-RU" b="1" dirty="0" err="1" smtClean="0"/>
              <a:t>опіком</a:t>
            </a:r>
            <a:r>
              <a:rPr lang="ru-RU" b="1" dirty="0" smtClean="0"/>
              <a:t> </a:t>
            </a:r>
            <a:r>
              <a:rPr lang="ru-RU" b="1" dirty="0" err="1"/>
              <a:t>суцвіть</a:t>
            </a:r>
            <a:r>
              <a:rPr lang="ru-RU" b="1" dirty="0"/>
              <a:t> та </a:t>
            </a:r>
            <a:r>
              <a:rPr lang="ru-RU" b="1" dirty="0" err="1" smtClean="0"/>
              <a:t>ін</a:t>
            </a:r>
            <a:r>
              <a:rPr lang="ru-RU" b="1" dirty="0" smtClean="0"/>
              <a:t>. хворобами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81576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247"/>
            <a:ext cx="8229600" cy="6289073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err="1"/>
              <a:t>Облік</a:t>
            </a:r>
            <a:r>
              <a:rPr lang="ru-RU" i="1" dirty="0"/>
              <a:t> </a:t>
            </a:r>
            <a:r>
              <a:rPr lang="ru-RU" i="1" dirty="0" err="1"/>
              <a:t>сисних</a:t>
            </a:r>
            <a:r>
              <a:rPr lang="ru-RU" i="1" dirty="0"/>
              <a:t> </a:t>
            </a:r>
            <a:r>
              <a:rPr lang="ru-RU" i="1" dirty="0" err="1" smtClean="0"/>
              <a:t>шкідників</a:t>
            </a:r>
            <a:r>
              <a:rPr lang="ru-RU" i="1" dirty="0" smtClean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/>
              <a:t>на 40 </a:t>
            </a:r>
            <a:r>
              <a:rPr lang="ru-RU" i="1" dirty="0" smtClean="0"/>
              <a:t>листках, </a:t>
            </a:r>
            <a:r>
              <a:rPr lang="ru-RU" i="1" dirty="0" err="1" smtClean="0"/>
              <a:t>відібраних</a:t>
            </a:r>
            <a:r>
              <a:rPr lang="ru-RU" i="1" dirty="0" smtClean="0"/>
              <a:t> </a:t>
            </a:r>
            <a:r>
              <a:rPr lang="ru-RU" i="1" dirty="0"/>
              <a:t>з 4-х </a:t>
            </a:r>
            <a:r>
              <a:rPr lang="ru-RU" i="1" dirty="0" err="1" smtClean="0"/>
              <a:t>боків</a:t>
            </a:r>
            <a:r>
              <a:rPr lang="ru-RU" i="1" dirty="0" smtClean="0"/>
              <a:t> </a:t>
            </a:r>
            <a:r>
              <a:rPr lang="ru-RU" i="1" dirty="0" err="1" smtClean="0"/>
              <a:t>кожну</a:t>
            </a:r>
            <a:r>
              <a:rPr lang="ru-RU" i="1" dirty="0" smtClean="0"/>
              <a:t> </a:t>
            </a:r>
            <a:r>
              <a:rPr lang="ru-RU" i="1" dirty="0"/>
              <a:t>декаду. </a:t>
            </a:r>
            <a:endParaRPr lang="ru-RU" i="1" dirty="0" smtClean="0"/>
          </a:p>
          <a:p>
            <a:r>
              <a:rPr lang="ru-RU" i="1" dirty="0" err="1" smtClean="0"/>
              <a:t>Рухливі</a:t>
            </a:r>
            <a:r>
              <a:rPr lang="ru-RU" i="1" dirty="0" smtClean="0"/>
              <a:t> </a:t>
            </a:r>
            <a:r>
              <a:rPr lang="ru-RU" i="1" dirty="0" err="1" smtClean="0"/>
              <a:t>форми</a:t>
            </a:r>
            <a:r>
              <a:rPr lang="ru-RU" i="1" dirty="0" smtClean="0"/>
              <a:t> </a:t>
            </a:r>
            <a:r>
              <a:rPr lang="ru-RU" i="1" dirty="0" err="1"/>
              <a:t>кліщів</a:t>
            </a:r>
            <a:r>
              <a:rPr lang="ru-RU" i="1" dirty="0"/>
              <a:t> </a:t>
            </a:r>
            <a:r>
              <a:rPr lang="ru-RU" i="1" dirty="0" err="1" smtClean="0"/>
              <a:t>можна</a:t>
            </a:r>
            <a:r>
              <a:rPr lang="ru-RU" i="1" dirty="0" smtClean="0"/>
              <a:t> </a:t>
            </a:r>
            <a:r>
              <a:rPr lang="ru-RU" i="1" dirty="0" err="1" smtClean="0"/>
              <a:t>підрахувати</a:t>
            </a:r>
            <a:r>
              <a:rPr lang="ru-RU" i="1" dirty="0" smtClean="0"/>
              <a:t> методом </a:t>
            </a:r>
            <a:r>
              <a:rPr lang="ru-RU" i="1" dirty="0" err="1" smtClean="0"/>
              <a:t>відбитків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smtClean="0"/>
              <a:t>Для </a:t>
            </a:r>
            <a:r>
              <a:rPr lang="ru-RU" i="1" dirty="0" err="1" smtClean="0"/>
              <a:t>гусениць</a:t>
            </a:r>
            <a:r>
              <a:rPr lang="ru-RU" i="1" dirty="0" smtClean="0"/>
              <a:t>, </a:t>
            </a:r>
            <a:r>
              <a:rPr lang="ru-RU" i="1" dirty="0" err="1" smtClean="0"/>
              <a:t>довгоносиків</a:t>
            </a:r>
            <a:r>
              <a:rPr lang="ru-RU" i="1" dirty="0" smtClean="0"/>
              <a:t> </a:t>
            </a:r>
            <a:r>
              <a:rPr lang="ru-RU" i="1" dirty="0" err="1" smtClean="0"/>
              <a:t>застосовують</a:t>
            </a:r>
            <a:r>
              <a:rPr lang="ru-RU" i="1" dirty="0" smtClean="0"/>
              <a:t> </a:t>
            </a:r>
            <a:r>
              <a:rPr lang="ru-RU" i="1" dirty="0" err="1" smtClean="0"/>
              <a:t>візуальний</a:t>
            </a:r>
            <a:r>
              <a:rPr lang="ru-RU" i="1" dirty="0" smtClean="0"/>
              <a:t> </a:t>
            </a:r>
            <a:r>
              <a:rPr lang="ru-RU" i="1" dirty="0" err="1"/>
              <a:t>облік</a:t>
            </a:r>
            <a:r>
              <a:rPr lang="ru-RU" i="1" dirty="0"/>
              <a:t> </a:t>
            </a:r>
            <a:r>
              <a:rPr lang="ru-RU" i="1" dirty="0" smtClean="0"/>
              <a:t>на 100 </a:t>
            </a:r>
            <a:r>
              <a:rPr lang="ru-RU" i="1" dirty="0"/>
              <a:t>листках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err="1" smtClean="0"/>
              <a:t>суцвіттях</a:t>
            </a:r>
            <a:r>
              <a:rPr lang="ru-RU" i="1" dirty="0" smtClean="0"/>
              <a:t>, </a:t>
            </a:r>
            <a:r>
              <a:rPr lang="ru-RU" i="1" dirty="0" err="1" smtClean="0"/>
              <a:t>або</a:t>
            </a:r>
            <a:r>
              <a:rPr lang="ru-RU" i="1" dirty="0" smtClean="0"/>
              <a:t> </a:t>
            </a:r>
            <a:r>
              <a:rPr lang="ru-RU" i="1" dirty="0"/>
              <a:t>метод </a:t>
            </a:r>
            <a:r>
              <a:rPr lang="ru-RU" i="1" dirty="0" err="1" smtClean="0"/>
              <a:t>струшування</a:t>
            </a:r>
            <a:r>
              <a:rPr lang="ru-RU" i="1" dirty="0" smtClean="0"/>
              <a:t> </a:t>
            </a:r>
            <a:r>
              <a:rPr lang="ru-RU" i="1" dirty="0" err="1" smtClean="0"/>
              <a:t>зі</a:t>
            </a:r>
            <a:r>
              <a:rPr lang="ru-RU" i="1" dirty="0" smtClean="0"/>
              <a:t> </a:t>
            </a:r>
            <a:r>
              <a:rPr lang="ru-RU" i="1" dirty="0"/>
              <a:t>100 </a:t>
            </a:r>
            <a:r>
              <a:rPr lang="ru-RU" i="1" dirty="0" err="1"/>
              <a:t>гілок</a:t>
            </a:r>
            <a:r>
              <a:rPr lang="ru-RU" i="1" dirty="0"/>
              <a:t> (на </a:t>
            </a:r>
            <a:r>
              <a:rPr lang="ru-RU" i="1" dirty="0" smtClean="0"/>
              <a:t>25 деревах</a:t>
            </a:r>
            <a:r>
              <a:rPr lang="ru-RU" i="1" dirty="0"/>
              <a:t>, по 4 </a:t>
            </a:r>
            <a:r>
              <a:rPr lang="ru-RU" i="1" dirty="0" err="1"/>
              <a:t>гілки</a:t>
            </a:r>
            <a:r>
              <a:rPr lang="ru-RU" i="1" dirty="0"/>
              <a:t>).</a:t>
            </a:r>
          </a:p>
          <a:p>
            <a:r>
              <a:rPr lang="ru-RU" i="1" dirty="0" err="1"/>
              <a:t>Спостереження</a:t>
            </a:r>
            <a:r>
              <a:rPr lang="ru-RU" i="1" dirty="0"/>
              <a:t> в </a:t>
            </a:r>
            <a:r>
              <a:rPr lang="ru-RU" i="1" dirty="0" err="1" smtClean="0"/>
              <a:t>ізоляторах</a:t>
            </a:r>
            <a:r>
              <a:rPr lang="ru-RU" i="1" dirty="0" smtClean="0"/>
              <a:t> за </a:t>
            </a:r>
            <a:r>
              <a:rPr lang="ru-RU" i="1" dirty="0" err="1" smtClean="0"/>
              <a:t>плодожерками</a:t>
            </a:r>
            <a:r>
              <a:rPr lang="ru-RU" i="1" dirty="0" smtClean="0"/>
              <a:t>, </a:t>
            </a:r>
            <a:r>
              <a:rPr lang="ru-RU" i="1" dirty="0" err="1" smtClean="0"/>
              <a:t>облік</a:t>
            </a:r>
            <a:r>
              <a:rPr lang="ru-RU" i="1" dirty="0" smtClean="0"/>
              <a:t> </a:t>
            </a:r>
            <a:r>
              <a:rPr lang="ru-RU" i="1" dirty="0" err="1"/>
              <a:t>метеликів</a:t>
            </a:r>
            <a:r>
              <a:rPr lang="ru-RU" i="1" dirty="0"/>
              <a:t> на </a:t>
            </a:r>
            <a:r>
              <a:rPr lang="ru-RU" i="1" dirty="0" err="1" smtClean="0"/>
              <a:t>світло</a:t>
            </a:r>
            <a:r>
              <a:rPr lang="ru-RU" i="1" dirty="0" smtClean="0"/>
              <a:t>- і </a:t>
            </a:r>
            <a:r>
              <a:rPr lang="ru-RU" i="1" dirty="0" err="1"/>
              <a:t>феромонні</a:t>
            </a:r>
            <a:r>
              <a:rPr lang="ru-RU" i="1" dirty="0"/>
              <a:t> та </a:t>
            </a:r>
            <a:r>
              <a:rPr lang="ru-RU" i="1" dirty="0" err="1" smtClean="0"/>
              <a:t>інші</a:t>
            </a:r>
            <a:r>
              <a:rPr lang="ru-RU" i="1" dirty="0" smtClean="0"/>
              <a:t> </a:t>
            </a:r>
            <a:r>
              <a:rPr lang="ru-RU" i="1" dirty="0" err="1" smtClean="0"/>
              <a:t>пастки</a:t>
            </a:r>
            <a:endParaRPr lang="ru-RU" i="1" dirty="0" smtClean="0"/>
          </a:p>
          <a:p>
            <a:r>
              <a:rPr lang="ru-RU" i="1" dirty="0" err="1"/>
              <a:t>Розрахунки</a:t>
            </a:r>
            <a:r>
              <a:rPr lang="ru-RU" i="1" dirty="0"/>
              <a:t> за </a:t>
            </a:r>
            <a:r>
              <a:rPr lang="ru-RU" i="1" dirty="0" smtClean="0"/>
              <a:t>методом </a:t>
            </a:r>
            <a:r>
              <a:rPr lang="ru-RU" i="1" dirty="0" err="1" smtClean="0"/>
              <a:t>сум</a:t>
            </a:r>
            <a:r>
              <a:rPr lang="ru-RU" i="1" dirty="0" smtClean="0"/>
              <a:t> </a:t>
            </a:r>
            <a:r>
              <a:rPr lang="ru-RU" i="1" dirty="0" err="1"/>
              <a:t>ефективних</a:t>
            </a:r>
            <a:r>
              <a:rPr lang="ru-RU" i="1" dirty="0"/>
              <a:t> температур.</a:t>
            </a:r>
          </a:p>
          <a:p>
            <a:r>
              <a:rPr lang="ru-RU" i="1" dirty="0"/>
              <a:t>Для </a:t>
            </a:r>
            <a:r>
              <a:rPr lang="ru-RU" i="1" dirty="0" err="1"/>
              <a:t>обліку</a:t>
            </a:r>
            <a:r>
              <a:rPr lang="ru-RU" i="1" dirty="0"/>
              <a:t> </a:t>
            </a:r>
            <a:r>
              <a:rPr lang="ru-RU" i="1" dirty="0" err="1" smtClean="0"/>
              <a:t>метеликів</a:t>
            </a:r>
            <a:r>
              <a:rPr lang="ru-RU" i="1" dirty="0" smtClean="0"/>
              <a:t> </a:t>
            </a:r>
            <a:r>
              <a:rPr lang="ru-RU" i="1" dirty="0" err="1" smtClean="0"/>
              <a:t>плодожерок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 smtClean="0"/>
              <a:t>кожні</a:t>
            </a:r>
            <a:r>
              <a:rPr lang="ru-RU" i="1" dirty="0" smtClean="0"/>
              <a:t> 1,5—5 </a:t>
            </a:r>
            <a:r>
              <a:rPr lang="ru-RU" i="1" dirty="0"/>
              <a:t>га </a:t>
            </a:r>
            <a:r>
              <a:rPr lang="ru-RU" i="1" dirty="0" err="1"/>
              <a:t>розвішують</a:t>
            </a:r>
            <a:r>
              <a:rPr lang="ru-RU" i="1" dirty="0"/>
              <a:t> </a:t>
            </a:r>
            <a:r>
              <a:rPr lang="ru-RU" i="1" dirty="0" smtClean="0"/>
              <a:t>у </a:t>
            </a:r>
            <a:r>
              <a:rPr lang="ru-RU" i="1" dirty="0" err="1" smtClean="0"/>
              <a:t>північній</a:t>
            </a:r>
            <a:r>
              <a:rPr lang="ru-RU" i="1" dirty="0" smtClean="0"/>
              <a:t> </a:t>
            </a:r>
            <a:r>
              <a:rPr lang="ru-RU" i="1" dirty="0" err="1"/>
              <a:t>частині</a:t>
            </a:r>
            <a:r>
              <a:rPr lang="ru-RU" i="1" dirty="0"/>
              <a:t> </a:t>
            </a:r>
            <a:r>
              <a:rPr lang="ru-RU" i="1" dirty="0" err="1" smtClean="0"/>
              <a:t>крони</a:t>
            </a:r>
            <a:r>
              <a:rPr lang="ru-RU" i="1" dirty="0" smtClean="0"/>
              <a:t> дерева </a:t>
            </a:r>
            <a:r>
              <a:rPr lang="ru-RU" i="1" dirty="0"/>
              <a:t>на </a:t>
            </a:r>
            <a:r>
              <a:rPr lang="ru-RU" i="1" dirty="0" err="1"/>
              <a:t>висоті</a:t>
            </a:r>
            <a:r>
              <a:rPr lang="ru-RU" i="1" dirty="0"/>
              <a:t> 1,5—2 </a:t>
            </a:r>
            <a:r>
              <a:rPr lang="ru-RU" i="1" dirty="0" smtClean="0"/>
              <a:t>м </a:t>
            </a:r>
            <a:r>
              <a:rPr lang="ru-RU" i="1" dirty="0" err="1" smtClean="0"/>
              <a:t>феромонну</a:t>
            </a:r>
            <a:r>
              <a:rPr lang="ru-RU" i="1" dirty="0" smtClean="0"/>
              <a:t> </a:t>
            </a:r>
            <a:r>
              <a:rPr lang="ru-RU" i="1" dirty="0" err="1"/>
              <a:t>пастку</a:t>
            </a:r>
            <a:r>
              <a:rPr lang="ru-RU" i="1" dirty="0"/>
              <a:t> </a:t>
            </a:r>
            <a:r>
              <a:rPr lang="ru-RU" i="1" dirty="0" smtClean="0"/>
              <a:t>на </a:t>
            </a:r>
            <a:r>
              <a:rPr lang="ru-RU" i="1" dirty="0" err="1" smtClean="0"/>
              <a:t>відстані</a:t>
            </a:r>
            <a:r>
              <a:rPr lang="ru-RU" i="1" dirty="0" smtClean="0"/>
              <a:t> </a:t>
            </a:r>
            <a:r>
              <a:rPr lang="ru-RU" i="1" dirty="0"/>
              <a:t>не </a:t>
            </a:r>
            <a:r>
              <a:rPr lang="ru-RU" i="1" dirty="0" err="1"/>
              <a:t>менше</a:t>
            </a:r>
            <a:r>
              <a:rPr lang="ru-RU" i="1" dirty="0"/>
              <a:t> 50 </a:t>
            </a:r>
            <a:r>
              <a:rPr lang="ru-RU" i="1" dirty="0" smtClean="0"/>
              <a:t>м одна </a:t>
            </a:r>
            <a:r>
              <a:rPr lang="ru-RU" i="1" dirty="0" err="1"/>
              <a:t>від</a:t>
            </a:r>
            <a:r>
              <a:rPr lang="ru-RU" i="1" dirty="0"/>
              <a:t> </a:t>
            </a:r>
            <a:r>
              <a:rPr lang="ru-RU" i="1" dirty="0" err="1"/>
              <a:t>одної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6948269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229600" cy="6048672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err="1"/>
              <a:t>Відсоток</a:t>
            </a:r>
            <a:r>
              <a:rPr lang="ru-RU" dirty="0"/>
              <a:t> </a:t>
            </a:r>
            <a:r>
              <a:rPr lang="ru-RU" dirty="0" err="1"/>
              <a:t>заселених</a:t>
            </a:r>
            <a:r>
              <a:rPr lang="ru-RU" dirty="0"/>
              <a:t> </a:t>
            </a:r>
            <a:r>
              <a:rPr lang="ru-RU" dirty="0" smtClean="0"/>
              <a:t>і </a:t>
            </a:r>
            <a:r>
              <a:rPr lang="ru-RU" dirty="0" err="1" smtClean="0"/>
              <a:t>ушкоджених</a:t>
            </a:r>
            <a:r>
              <a:rPr lang="ru-RU" dirty="0" smtClean="0"/>
              <a:t> </a:t>
            </a:r>
            <a:r>
              <a:rPr lang="ru-RU" dirty="0" err="1" smtClean="0"/>
              <a:t>листків</a:t>
            </a:r>
            <a:r>
              <a:rPr lang="ru-RU" dirty="0" smtClean="0"/>
              <a:t>, </a:t>
            </a:r>
            <a:r>
              <a:rPr lang="ru-RU" dirty="0" err="1" smtClean="0"/>
              <a:t>квіток</a:t>
            </a:r>
            <a:r>
              <a:rPr lang="ru-RU" dirty="0" smtClean="0"/>
              <a:t>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</a:t>
            </a:r>
            <a:r>
              <a:rPr lang="ru-RU" dirty="0" err="1" smtClean="0"/>
              <a:t>екз</a:t>
            </a:r>
            <a:r>
              <a:rPr lang="ru-RU" dirty="0"/>
              <a:t>./лист,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гнізд</a:t>
            </a:r>
            <a:r>
              <a:rPr lang="ru-RU" dirty="0" smtClean="0"/>
              <a:t>  </a:t>
            </a:r>
            <a:r>
              <a:rPr lang="ru-RU" dirty="0" err="1" smtClean="0"/>
              <a:t>яблуневої</a:t>
            </a:r>
            <a:r>
              <a:rPr lang="ru-RU" dirty="0" smtClean="0"/>
              <a:t> </a:t>
            </a:r>
            <a:r>
              <a:rPr lang="ru-RU" dirty="0" err="1" smtClean="0"/>
              <a:t>молі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smtClean="0"/>
              <a:t>дерево</a:t>
            </a:r>
            <a:r>
              <a:rPr lang="ru-RU" dirty="0"/>
              <a:t>,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ушкодження</a:t>
            </a:r>
            <a:r>
              <a:rPr lang="ru-RU" dirty="0" smtClean="0"/>
              <a:t>, бал</a:t>
            </a:r>
            <a:r>
              <a:rPr lang="ru-RU" dirty="0"/>
              <a:t>,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вікове</a:t>
            </a:r>
            <a:r>
              <a:rPr lang="ru-RU" dirty="0" smtClean="0"/>
              <a:t> </a:t>
            </a:r>
            <a:r>
              <a:rPr lang="ru-RU" dirty="0" err="1" smtClean="0"/>
              <a:t>співвідношення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, 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строків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динаміки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/>
              <a:t>метеликів</a:t>
            </a:r>
            <a:r>
              <a:rPr lang="ru-RU" dirty="0"/>
              <a:t>,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початку </a:t>
            </a:r>
            <a:r>
              <a:rPr lang="ru-RU" dirty="0" err="1" smtClean="0"/>
              <a:t>відродження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</a:t>
            </a:r>
            <a:r>
              <a:rPr lang="ru-RU" dirty="0" err="1" smtClean="0"/>
              <a:t>плодожерок</a:t>
            </a:r>
            <a:r>
              <a:rPr lang="ru-RU" dirty="0" smtClean="0"/>
              <a:t>, 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доцільність</a:t>
            </a:r>
            <a:r>
              <a:rPr lang="ru-RU" dirty="0" smtClean="0"/>
              <a:t> </a:t>
            </a:r>
            <a:r>
              <a:rPr lang="ru-RU" dirty="0" err="1" smtClean="0"/>
              <a:t>обприскування</a:t>
            </a:r>
            <a:r>
              <a:rPr lang="ru-RU" dirty="0" smtClean="0"/>
              <a:t> </a:t>
            </a:r>
            <a:r>
              <a:rPr lang="ru-RU" dirty="0" err="1" smtClean="0"/>
              <a:t>проти</a:t>
            </a:r>
            <a:r>
              <a:rPr lang="ru-RU" dirty="0" smtClean="0"/>
              <a:t> комплексу </a:t>
            </a:r>
            <a:r>
              <a:rPr lang="ru-RU" dirty="0" err="1" smtClean="0"/>
              <a:t>листогризучих</a:t>
            </a:r>
            <a:r>
              <a:rPr lang="ru-RU" dirty="0"/>
              <a:t>, </a:t>
            </a:r>
            <a:r>
              <a:rPr lang="ru-RU" dirty="0" err="1"/>
              <a:t>сисних</a:t>
            </a:r>
            <a:r>
              <a:rPr lang="ru-RU" dirty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цвітіння</a:t>
            </a:r>
            <a:r>
              <a:rPr lang="ru-RU" dirty="0" smtClean="0"/>
              <a:t>,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строк </a:t>
            </a:r>
            <a:r>
              <a:rPr lang="ru-RU" dirty="0" err="1" smtClean="0"/>
              <a:t>першого</a:t>
            </a:r>
            <a:r>
              <a:rPr lang="ru-RU" dirty="0" smtClean="0"/>
              <a:t> </a:t>
            </a:r>
            <a:r>
              <a:rPr lang="ru-RU" dirty="0" err="1" smtClean="0"/>
              <a:t>обприскування</a:t>
            </a:r>
            <a:r>
              <a:rPr lang="ru-RU" dirty="0" smtClean="0"/>
              <a:t> </a:t>
            </a:r>
            <a:r>
              <a:rPr lang="ru-RU" dirty="0" err="1" smtClean="0"/>
              <a:t>проти</a:t>
            </a:r>
            <a:r>
              <a:rPr lang="ru-RU" dirty="0" smtClean="0"/>
              <a:t> </a:t>
            </a:r>
            <a:r>
              <a:rPr lang="ru-RU" dirty="0" err="1" smtClean="0"/>
              <a:t>плодожерок</a:t>
            </a:r>
            <a:r>
              <a:rPr lang="ru-RU" dirty="0" smtClean="0"/>
              <a:t>. 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Динаміка</a:t>
            </a:r>
            <a:r>
              <a:rPr lang="ru-RU" dirty="0" smtClean="0"/>
              <a:t> </a:t>
            </a:r>
            <a:r>
              <a:rPr lang="ru-RU" dirty="0" err="1" smtClean="0"/>
              <a:t>ураження</a:t>
            </a:r>
            <a:r>
              <a:rPr lang="ru-RU" dirty="0" smtClean="0"/>
              <a:t> </a:t>
            </a:r>
            <a:r>
              <a:rPr lang="ru-RU" dirty="0" err="1" smtClean="0"/>
              <a:t>листя</a:t>
            </a:r>
            <a:r>
              <a:rPr lang="ru-RU" dirty="0" smtClean="0"/>
              <a:t> хворобами. 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Площі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/>
              <a:t>підлягають</a:t>
            </a:r>
            <a:r>
              <a:rPr lang="ru-RU" dirty="0"/>
              <a:t> </a:t>
            </a:r>
            <a:r>
              <a:rPr lang="ru-RU" dirty="0" err="1" smtClean="0"/>
              <a:t>хімічному</a:t>
            </a:r>
            <a:r>
              <a:rPr lang="ru-RU" dirty="0" smtClean="0"/>
              <a:t> </a:t>
            </a:r>
            <a:r>
              <a:rPr lang="ru-RU" dirty="0" err="1" smtClean="0"/>
              <a:t>захисту</a:t>
            </a:r>
            <a:r>
              <a:rPr lang="ru-RU" dirty="0" smtClean="0"/>
              <a:t>, </a:t>
            </a:r>
            <a:r>
              <a:rPr lang="ru-RU" dirty="0" err="1" smtClean="0"/>
              <a:t>вибір</a:t>
            </a:r>
            <a:r>
              <a:rPr lang="ru-RU" dirty="0" smtClean="0"/>
              <a:t> </a:t>
            </a:r>
            <a:r>
              <a:rPr lang="ru-RU" dirty="0" err="1" smtClean="0"/>
              <a:t>оптимальних</a:t>
            </a:r>
            <a:r>
              <a:rPr lang="ru-RU" dirty="0" smtClean="0"/>
              <a:t> </a:t>
            </a:r>
            <a:r>
              <a:rPr lang="ru-RU" dirty="0" err="1" smtClean="0"/>
              <a:t>пестицидів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7472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6120680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ПШ </a:t>
            </a:r>
            <a:r>
              <a:rPr lang="ru-RU" dirty="0" err="1">
                <a:solidFill>
                  <a:srgbClr val="FF0000"/>
                </a:solidFill>
              </a:rPr>
              <a:t>яблуневої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молі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5</a:t>
            </a:r>
            <a:r>
              <a:rPr lang="ru-RU" dirty="0">
                <a:solidFill>
                  <a:srgbClr val="FF0000"/>
                </a:solidFill>
              </a:rPr>
              <a:t>% </a:t>
            </a:r>
            <a:r>
              <a:rPr lang="ru-RU" dirty="0" err="1">
                <a:solidFill>
                  <a:srgbClr val="FF0000"/>
                </a:solidFill>
              </a:rPr>
              <a:t>листя</a:t>
            </a:r>
            <a:r>
              <a:rPr lang="ru-RU" dirty="0">
                <a:solidFill>
                  <a:srgbClr val="FF0000"/>
                </a:solidFill>
              </a:rPr>
              <a:t> з </a:t>
            </a:r>
            <a:r>
              <a:rPr lang="ru-RU" dirty="0" err="1">
                <a:solidFill>
                  <a:srgbClr val="FF0000"/>
                </a:solidFill>
              </a:rPr>
              <a:t>гусеницями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у </a:t>
            </a:r>
            <a:r>
              <a:rPr lang="ru-RU" dirty="0" err="1" smtClean="0">
                <a:solidFill>
                  <a:srgbClr val="FF0000"/>
                </a:solidFill>
              </a:rPr>
              <a:t>мінах</a:t>
            </a:r>
            <a:r>
              <a:rPr lang="ru-RU" dirty="0">
                <a:solidFill>
                  <a:srgbClr val="FF0000"/>
                </a:solidFill>
              </a:rPr>
              <a:t>; </a:t>
            </a:r>
            <a:r>
              <a:rPr lang="ru-RU" dirty="0" err="1">
                <a:solidFill>
                  <a:srgbClr val="FF0000"/>
                </a:solidFill>
              </a:rPr>
              <a:t>мінуючих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молей 1 </a:t>
            </a:r>
            <a:r>
              <a:rPr lang="ru-RU" dirty="0" err="1">
                <a:solidFill>
                  <a:srgbClr val="FF0000"/>
                </a:solidFill>
              </a:rPr>
              <a:t>міна</a:t>
            </a:r>
            <a:r>
              <a:rPr lang="ru-RU" dirty="0">
                <a:solidFill>
                  <a:srgbClr val="FF0000"/>
                </a:solidFill>
              </a:rPr>
              <a:t> на лист; </a:t>
            </a:r>
            <a:r>
              <a:rPr lang="ru-RU" dirty="0" err="1" smtClean="0">
                <a:solidFill>
                  <a:srgbClr val="FF0000"/>
                </a:solidFill>
              </a:rPr>
              <a:t>розанової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листовійки</a:t>
            </a:r>
            <a:r>
              <a:rPr lang="ru-RU" dirty="0" smtClean="0">
                <a:solidFill>
                  <a:srgbClr val="FF0000"/>
                </a:solidFill>
              </a:rPr>
              <a:t>—4</a:t>
            </a:r>
            <a:r>
              <a:rPr lang="ru-RU" dirty="0">
                <a:solidFill>
                  <a:srgbClr val="FF0000"/>
                </a:solidFill>
              </a:rPr>
              <a:t>—&lt;5% </a:t>
            </a:r>
            <a:r>
              <a:rPr lang="ru-RU" dirty="0" err="1" smtClean="0">
                <a:solidFill>
                  <a:srgbClr val="FF0000"/>
                </a:solidFill>
              </a:rPr>
              <a:t>ушкоджених</a:t>
            </a:r>
            <a:r>
              <a:rPr lang="ru-RU" dirty="0" smtClean="0">
                <a:solidFill>
                  <a:srgbClr val="FF0000"/>
                </a:solidFill>
              </a:rPr>
              <a:t> су-</a:t>
            </a:r>
            <a:r>
              <a:rPr lang="ru-RU" dirty="0" err="1" smtClean="0">
                <a:solidFill>
                  <a:srgbClr val="FF0000"/>
                </a:solidFill>
              </a:rPr>
              <a:t>цвіть</a:t>
            </a:r>
            <a:r>
              <a:rPr lang="ru-RU" dirty="0">
                <a:solidFill>
                  <a:srgbClr val="FF0000"/>
                </a:solidFill>
              </a:rPr>
              <a:t>; </a:t>
            </a:r>
            <a:r>
              <a:rPr lang="ru-RU" dirty="0" err="1" smtClean="0">
                <a:solidFill>
                  <a:srgbClr val="FF0000"/>
                </a:solidFill>
              </a:rPr>
              <a:t>п’ядунів</a:t>
            </a:r>
            <a:r>
              <a:rPr lang="ru-RU" dirty="0" smtClean="0">
                <a:solidFill>
                  <a:srgbClr val="FF0000"/>
                </a:solidFill>
              </a:rPr>
              <a:t>, непарного </a:t>
            </a:r>
            <a:r>
              <a:rPr lang="ru-RU" dirty="0" err="1">
                <a:solidFill>
                  <a:srgbClr val="FF0000"/>
                </a:solidFill>
              </a:rPr>
              <a:t>шовкопряда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та </a:t>
            </a:r>
            <a:r>
              <a:rPr lang="ru-RU" dirty="0" err="1" smtClean="0">
                <a:solidFill>
                  <a:srgbClr val="FF0000"/>
                </a:solidFill>
              </a:rPr>
              <a:t>ін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 err="1">
                <a:solidFill>
                  <a:srgbClr val="FF0000"/>
                </a:solidFill>
              </a:rPr>
              <a:t>листогризучих</a:t>
            </a:r>
            <a:r>
              <a:rPr lang="ru-RU" dirty="0">
                <a:solidFill>
                  <a:srgbClr val="FF0000"/>
                </a:solidFill>
              </a:rPr>
              <a:t> — </a:t>
            </a:r>
            <a:r>
              <a:rPr lang="ru-RU" dirty="0" smtClean="0">
                <a:solidFill>
                  <a:srgbClr val="FF0000"/>
                </a:solidFill>
              </a:rPr>
              <a:t>5 10</a:t>
            </a:r>
            <a:r>
              <a:rPr lang="ru-RU" dirty="0">
                <a:solidFill>
                  <a:srgbClr val="FF0000"/>
                </a:solidFill>
              </a:rPr>
              <a:t>% </a:t>
            </a:r>
            <a:r>
              <a:rPr lang="ru-RU" dirty="0" err="1">
                <a:solidFill>
                  <a:srgbClr val="FF0000"/>
                </a:solidFill>
              </a:rPr>
              <a:t>суцвіть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r>
              <a:rPr lang="ru-RU" dirty="0">
                <a:solidFill>
                  <a:srgbClr val="FF0000"/>
                </a:solidFill>
              </a:rPr>
              <a:t>ПШ за методом </a:t>
            </a:r>
            <a:r>
              <a:rPr lang="ru-RU" dirty="0" err="1" smtClean="0">
                <a:solidFill>
                  <a:srgbClr val="FF0000"/>
                </a:solidFill>
              </a:rPr>
              <a:t>струшування</a:t>
            </a:r>
            <a:r>
              <a:rPr lang="ru-RU" dirty="0" smtClean="0">
                <a:solidFill>
                  <a:srgbClr val="FF0000"/>
                </a:solidFill>
              </a:rPr>
              <a:t>: 50—100 </a:t>
            </a:r>
            <a:r>
              <a:rPr lang="ru-RU" dirty="0" err="1" smtClean="0">
                <a:solidFill>
                  <a:srgbClr val="FF0000"/>
                </a:solidFill>
              </a:rPr>
              <a:t>попелиць</a:t>
            </a:r>
            <a:r>
              <a:rPr lang="ru-RU" dirty="0" smtClean="0">
                <a:solidFill>
                  <a:srgbClr val="FF0000"/>
                </a:solidFill>
              </a:rPr>
              <a:t> 1000—2000 </a:t>
            </a:r>
            <a:r>
              <a:rPr lang="ru-RU" dirty="0" err="1">
                <a:solidFill>
                  <a:srgbClr val="FF0000"/>
                </a:solidFill>
              </a:rPr>
              <a:t>кліщів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smtClean="0">
                <a:solidFill>
                  <a:srgbClr val="FF0000"/>
                </a:solidFill>
              </a:rPr>
              <a:t>20-30  </a:t>
            </a:r>
            <a:r>
              <a:rPr lang="ru-RU" dirty="0" err="1" smtClean="0">
                <a:solidFill>
                  <a:srgbClr val="FF0000"/>
                </a:solidFill>
              </a:rPr>
              <a:t>гусениць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яблуневої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молі</a:t>
            </a:r>
            <a:r>
              <a:rPr lang="ru-RU" dirty="0">
                <a:solidFill>
                  <a:srgbClr val="FF0000"/>
                </a:solidFill>
              </a:rPr>
              <a:t>, 4—6 </a:t>
            </a:r>
            <a:r>
              <a:rPr lang="ru-RU" dirty="0" err="1" smtClean="0">
                <a:solidFill>
                  <a:srgbClr val="FF0000"/>
                </a:solidFill>
              </a:rPr>
              <a:t>листокруток</a:t>
            </a:r>
            <a:r>
              <a:rPr lang="ru-RU" dirty="0" smtClean="0">
                <a:solidFill>
                  <a:srgbClr val="FF0000"/>
                </a:solidFill>
              </a:rPr>
              <a:t>, 12—15 </a:t>
            </a:r>
            <a:r>
              <a:rPr lang="ru-RU" dirty="0" err="1">
                <a:solidFill>
                  <a:srgbClr val="FF0000"/>
                </a:solidFill>
              </a:rPr>
              <a:t>п’ядунів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білана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жилкуватого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шовкопрядів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ЕПШ </a:t>
            </a:r>
            <a:r>
              <a:rPr lang="ru-RU" dirty="0" err="1">
                <a:solidFill>
                  <a:srgbClr val="FF0000"/>
                </a:solidFill>
              </a:rPr>
              <a:t>яблуневої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плодожерки</a:t>
            </a:r>
            <a:r>
              <a:rPr lang="ru-RU" dirty="0" smtClean="0">
                <a:solidFill>
                  <a:srgbClr val="FF0000"/>
                </a:solidFill>
              </a:rPr>
              <a:t> — </a:t>
            </a:r>
            <a:r>
              <a:rPr lang="ru-RU" dirty="0">
                <a:solidFill>
                  <a:srgbClr val="FF0000"/>
                </a:solidFill>
              </a:rPr>
              <a:t>5 </a:t>
            </a:r>
            <a:r>
              <a:rPr lang="ru-RU" dirty="0" err="1" smtClean="0">
                <a:solidFill>
                  <a:srgbClr val="FF0000"/>
                </a:solidFill>
              </a:rPr>
              <a:t>метеликів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на </a:t>
            </a:r>
            <a:r>
              <a:rPr lang="ru-RU" dirty="0" err="1">
                <a:solidFill>
                  <a:srgbClr val="FF0000"/>
                </a:solidFill>
              </a:rPr>
              <a:t>феромонну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пастку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за </a:t>
            </a:r>
            <a:r>
              <a:rPr lang="ru-RU" dirty="0" err="1" smtClean="0">
                <a:solidFill>
                  <a:srgbClr val="FF0000"/>
                </a:solidFill>
              </a:rPr>
              <a:t>тиждень</a:t>
            </a:r>
            <a:r>
              <a:rPr lang="ru-RU" dirty="0">
                <a:solidFill>
                  <a:srgbClr val="FF0000"/>
                </a:solidFill>
              </a:rPr>
              <a:t>. Сума </a:t>
            </a:r>
            <a:r>
              <a:rPr lang="ru-RU" dirty="0" err="1" smtClean="0">
                <a:solidFill>
                  <a:srgbClr val="FF0000"/>
                </a:solidFill>
              </a:rPr>
              <a:t>ефективних</a:t>
            </a:r>
            <a:r>
              <a:rPr lang="ru-RU" dirty="0" smtClean="0">
                <a:solidFill>
                  <a:srgbClr val="FF0000"/>
                </a:solidFill>
              </a:rPr>
              <a:t> температур </a:t>
            </a:r>
            <a:r>
              <a:rPr lang="ru-RU" dirty="0">
                <a:solidFill>
                  <a:srgbClr val="FF0000"/>
                </a:solidFill>
              </a:rPr>
              <a:t>для </a:t>
            </a:r>
            <a:r>
              <a:rPr lang="ru-RU" dirty="0" smtClean="0">
                <a:solidFill>
                  <a:srgbClr val="FF0000"/>
                </a:solidFill>
              </a:rPr>
              <a:t>початку </a:t>
            </a:r>
            <a:r>
              <a:rPr lang="ru-RU" dirty="0" err="1" smtClean="0">
                <a:solidFill>
                  <a:srgbClr val="FF0000"/>
                </a:solidFill>
              </a:rPr>
              <a:t>відродження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гусениць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сливової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плодожерки</a:t>
            </a:r>
            <a:r>
              <a:rPr lang="ru-RU" dirty="0" smtClean="0">
                <a:solidFill>
                  <a:srgbClr val="FF0000"/>
                </a:solidFill>
              </a:rPr>
              <a:t> — </a:t>
            </a:r>
            <a:r>
              <a:rPr lang="ru-RU" dirty="0">
                <a:solidFill>
                  <a:srgbClr val="FF0000"/>
                </a:solidFill>
              </a:rPr>
              <a:t>190°, </a:t>
            </a:r>
            <a:r>
              <a:rPr lang="ru-RU" dirty="0" err="1">
                <a:solidFill>
                  <a:srgbClr val="FF0000"/>
                </a:solidFill>
              </a:rPr>
              <a:t>яблуневої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— 230</a:t>
            </a:r>
            <a:r>
              <a:rPr lang="ru-RU" dirty="0">
                <a:solidFill>
                  <a:srgbClr val="FF0000"/>
                </a:solidFill>
              </a:rPr>
              <a:t>°, </a:t>
            </a:r>
            <a:r>
              <a:rPr lang="ru-RU" dirty="0" err="1">
                <a:solidFill>
                  <a:srgbClr val="FF0000"/>
                </a:solidFill>
              </a:rPr>
              <a:t>грушевої</a:t>
            </a:r>
            <a:r>
              <a:rPr lang="ru-RU" dirty="0">
                <a:solidFill>
                  <a:srgbClr val="FF0000"/>
                </a:solidFill>
              </a:rPr>
              <a:t> — 557</a:t>
            </a:r>
            <a:r>
              <a:rPr lang="ru-RU" dirty="0"/>
              <a:t>°.</a:t>
            </a:r>
          </a:p>
        </p:txBody>
      </p:sp>
    </p:spTree>
    <p:extLst>
      <p:ext uri="{BB962C8B-B14F-4D97-AF65-F5344CB8AC3E}">
        <p14:creationId xmlns:p14="http://schemas.microsoft.com/office/powerpoint/2010/main" val="25110648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7667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Червень </a:t>
            </a:r>
            <a:r>
              <a:rPr lang="ru-RU" b="1" dirty="0" smtClean="0"/>
              <a:t>— </a:t>
            </a:r>
            <a:r>
              <a:rPr lang="ru-RU" b="1" dirty="0" err="1" smtClean="0"/>
              <a:t>липень</a:t>
            </a:r>
            <a:r>
              <a:rPr lang="ru-RU" b="1" dirty="0" smtClean="0"/>
              <a:t> </a:t>
            </a:r>
            <a:r>
              <a:rPr lang="ru-RU" b="1" dirty="0"/>
              <a:t>(</a:t>
            </a:r>
            <a:r>
              <a:rPr lang="ru-RU" b="1" dirty="0" err="1" smtClean="0"/>
              <a:t>літній</a:t>
            </a:r>
            <a:r>
              <a:rPr lang="ru-RU" b="1" dirty="0" smtClean="0"/>
              <a:t> </a:t>
            </a:r>
            <a:r>
              <a:rPr lang="ru-RU" b="1" dirty="0" err="1" smtClean="0"/>
              <a:t>період</a:t>
            </a:r>
            <a:r>
              <a:rPr lang="ru-RU" b="1" dirty="0" smtClean="0"/>
              <a:t> </a:t>
            </a:r>
            <a:r>
              <a:rPr lang="ru-RU" b="1" dirty="0"/>
              <a:t>— </a:t>
            </a:r>
            <a:r>
              <a:rPr lang="ru-RU" b="1" dirty="0" err="1" smtClean="0"/>
              <a:t>опадання</a:t>
            </a:r>
            <a:r>
              <a:rPr lang="ru-RU" b="1" dirty="0" smtClean="0"/>
              <a:t> </a:t>
            </a:r>
            <a:r>
              <a:rPr lang="ru-RU" b="1" dirty="0" err="1" smtClean="0"/>
              <a:t>зав’язі</a:t>
            </a:r>
            <a:r>
              <a:rPr lang="ru-RU" b="1" dirty="0" smtClean="0"/>
              <a:t>,  </a:t>
            </a:r>
            <a:r>
              <a:rPr lang="ru-RU" b="1" dirty="0" err="1" smtClean="0"/>
              <a:t>утворення</a:t>
            </a:r>
            <a:r>
              <a:rPr lang="ru-RU" b="1" dirty="0" smtClean="0"/>
              <a:t> </a:t>
            </a:r>
            <a:r>
              <a:rPr lang="ru-RU" b="1" dirty="0" err="1" smtClean="0"/>
              <a:t>черешкової</a:t>
            </a:r>
            <a:r>
              <a:rPr lang="ru-RU" b="1" dirty="0" smtClean="0"/>
              <a:t> ямки, </a:t>
            </a:r>
            <a:r>
              <a:rPr lang="ru-RU" b="1" dirty="0" err="1" smtClean="0"/>
              <a:t>ріст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 smtClean="0"/>
              <a:t>визрівання</a:t>
            </a:r>
            <a:r>
              <a:rPr lang="ru-RU" b="1" dirty="0" smtClean="0"/>
              <a:t> </a:t>
            </a:r>
            <a:r>
              <a:rPr lang="ru-RU" b="1" dirty="0" err="1" smtClean="0"/>
              <a:t>плодів</a:t>
            </a:r>
            <a:r>
              <a:rPr lang="ru-RU" b="1" dirty="0"/>
              <a:t>, </a:t>
            </a:r>
            <a:r>
              <a:rPr lang="ru-RU" b="1" dirty="0" err="1" smtClean="0"/>
              <a:t>збір</a:t>
            </a:r>
            <a:r>
              <a:rPr lang="ru-RU" b="1" dirty="0" smtClean="0"/>
              <a:t> урожаю </a:t>
            </a:r>
            <a:r>
              <a:rPr lang="ru-RU" b="1" dirty="0" err="1" smtClean="0"/>
              <a:t>кісточкових</a:t>
            </a:r>
            <a:r>
              <a:rPr lang="ru-RU" b="1" dirty="0" smtClean="0"/>
              <a:t> культур, </a:t>
            </a:r>
            <a:r>
              <a:rPr lang="ru-RU" b="1" dirty="0" err="1" smtClean="0"/>
              <a:t>ранньостиглих</a:t>
            </a:r>
            <a:r>
              <a:rPr lang="ru-RU" b="1" dirty="0" smtClean="0"/>
              <a:t> </a:t>
            </a:r>
            <a:r>
              <a:rPr lang="ru-RU" b="1" dirty="0" err="1" smtClean="0"/>
              <a:t>сортів</a:t>
            </a:r>
            <a:r>
              <a:rPr lang="ru-RU" b="1" dirty="0" smtClean="0"/>
              <a:t> </a:t>
            </a:r>
            <a:r>
              <a:rPr lang="ru-RU" b="1" dirty="0" err="1" smtClean="0"/>
              <a:t>яблуні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/>
              <a:t>груші</a:t>
            </a:r>
            <a:r>
              <a:rPr lang="ru-RU" b="1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3638842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597666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динаміки</a:t>
            </a:r>
            <a:r>
              <a:rPr lang="ru-RU" b="1" dirty="0" smtClean="0"/>
              <a:t> </a:t>
            </a:r>
            <a:r>
              <a:rPr lang="ru-RU" b="1" dirty="0" err="1" smtClean="0"/>
              <a:t>щільності</a:t>
            </a:r>
            <a:r>
              <a:rPr lang="ru-RU" b="1" dirty="0" smtClean="0"/>
              <a:t> </a:t>
            </a:r>
            <a:r>
              <a:rPr lang="ru-RU" b="1" dirty="0" err="1" smtClean="0"/>
              <a:t>попелиць</a:t>
            </a:r>
            <a:r>
              <a:rPr lang="ru-RU" b="1" dirty="0" smtClean="0"/>
              <a:t>, </a:t>
            </a:r>
            <a:r>
              <a:rPr lang="ru-RU" b="1" dirty="0" err="1" smtClean="0"/>
              <a:t>кліщів</a:t>
            </a:r>
            <a:r>
              <a:rPr lang="ru-RU" b="1" dirty="0"/>
              <a:t>, </a:t>
            </a:r>
            <a:r>
              <a:rPr lang="ru-RU" b="1" dirty="0" err="1"/>
              <a:t>щитівок</a:t>
            </a:r>
            <a:r>
              <a:rPr lang="ru-RU" b="1" dirty="0"/>
              <a:t>, </a:t>
            </a:r>
            <a:r>
              <a:rPr lang="ru-RU" b="1" dirty="0" smtClean="0"/>
              <a:t>комплексу </a:t>
            </a:r>
            <a:r>
              <a:rPr lang="ru-RU" b="1" dirty="0" err="1" smtClean="0"/>
              <a:t>листогризучих</a:t>
            </a:r>
            <a:r>
              <a:rPr lang="ru-RU" b="1" dirty="0" smtClean="0"/>
              <a:t>, </a:t>
            </a:r>
            <a:r>
              <a:rPr lang="ru-RU" b="1" dirty="0" err="1" smtClean="0"/>
              <a:t>фенологічні</a:t>
            </a:r>
            <a:r>
              <a:rPr lang="ru-RU" b="1" dirty="0" smtClean="0"/>
              <a:t> </a:t>
            </a:r>
            <a:r>
              <a:rPr lang="ru-RU" b="1" dirty="0" err="1" smtClean="0"/>
              <a:t>спостереження</a:t>
            </a:r>
            <a:r>
              <a:rPr lang="ru-RU" b="1" dirty="0" smtClean="0"/>
              <a:t>, строки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та </a:t>
            </a:r>
            <a:r>
              <a:rPr lang="ru-RU" b="1" dirty="0" err="1"/>
              <a:t>рівень</a:t>
            </a:r>
            <a:r>
              <a:rPr lang="ru-RU" b="1" dirty="0"/>
              <a:t> </a:t>
            </a:r>
            <a:r>
              <a:rPr lang="ru-RU" b="1" dirty="0" err="1"/>
              <a:t>шкоди</a:t>
            </a:r>
            <a:r>
              <a:rPr lang="ru-RU" b="1" dirty="0"/>
              <a:t> </a:t>
            </a:r>
            <a:r>
              <a:rPr lang="ru-RU" b="1" dirty="0" err="1" smtClean="0"/>
              <a:t>гусениць</a:t>
            </a:r>
            <a:r>
              <a:rPr lang="ru-RU" b="1" dirty="0" smtClean="0"/>
              <a:t> </a:t>
            </a:r>
            <a:r>
              <a:rPr lang="ru-RU" b="1" dirty="0" err="1" smtClean="0"/>
              <a:t>плодожерок</a:t>
            </a:r>
            <a:r>
              <a:rPr lang="ru-RU" b="1" dirty="0"/>
              <a:t>, </a:t>
            </a:r>
            <a:r>
              <a:rPr lang="ru-RU" b="1" dirty="0" err="1" smtClean="0"/>
              <a:t>червців</a:t>
            </a:r>
            <a:r>
              <a:rPr lang="ru-RU" b="1" dirty="0" smtClean="0"/>
              <a:t>, личинок </a:t>
            </a:r>
            <a:r>
              <a:rPr lang="ru-RU" b="1" dirty="0" err="1" smtClean="0"/>
              <a:t>яблуневого</a:t>
            </a:r>
            <a:r>
              <a:rPr lang="ru-RU" b="1" dirty="0" smtClean="0"/>
              <a:t> пильщика</a:t>
            </a:r>
            <a:r>
              <a:rPr lang="ru-RU" b="1" dirty="0"/>
              <a:t>, </a:t>
            </a:r>
            <a:r>
              <a:rPr lang="ru-RU" b="1" dirty="0" err="1" smtClean="0"/>
              <a:t>вишневої</a:t>
            </a:r>
            <a:r>
              <a:rPr lang="ru-RU" b="1" dirty="0" smtClean="0"/>
              <a:t> мухи </a:t>
            </a:r>
            <a:r>
              <a:rPr lang="ru-RU" b="1" dirty="0"/>
              <a:t>та </a:t>
            </a:r>
            <a:r>
              <a:rPr lang="ru-RU" b="1" dirty="0" err="1"/>
              <a:t>ін</a:t>
            </a:r>
            <a:r>
              <a:rPr lang="ru-RU" b="1" dirty="0"/>
              <a:t>. </a:t>
            </a:r>
            <a:r>
              <a:rPr lang="ru-RU" b="1" dirty="0" err="1"/>
              <a:t>шкідників</a:t>
            </a:r>
            <a:r>
              <a:rPr lang="ru-RU" b="1" dirty="0"/>
              <a:t>.</a:t>
            </a:r>
          </a:p>
          <a:p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/>
              <a:t>діяльності</a:t>
            </a:r>
            <a:r>
              <a:rPr lang="ru-RU" b="1" dirty="0"/>
              <a:t> </a:t>
            </a:r>
            <a:r>
              <a:rPr lang="ru-RU" b="1" dirty="0" err="1" smtClean="0"/>
              <a:t>корисної</a:t>
            </a:r>
            <a:r>
              <a:rPr lang="ru-RU" b="1" dirty="0" smtClean="0"/>
              <a:t> </a:t>
            </a:r>
            <a:r>
              <a:rPr lang="ru-RU" b="1" dirty="0" err="1" smtClean="0"/>
              <a:t>ентомофауни</a:t>
            </a:r>
            <a:r>
              <a:rPr lang="ru-RU" b="1" dirty="0"/>
              <a:t>,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ефективності</a:t>
            </a:r>
            <a:r>
              <a:rPr lang="ru-RU" b="1" dirty="0" smtClean="0"/>
              <a:t> </a:t>
            </a:r>
            <a:r>
              <a:rPr lang="ru-RU" b="1" dirty="0" err="1" smtClean="0"/>
              <a:t>хімічного</a:t>
            </a:r>
            <a:r>
              <a:rPr lang="ru-RU" b="1" dirty="0" smtClean="0"/>
              <a:t> </a:t>
            </a:r>
            <a:r>
              <a:rPr lang="ru-RU" b="1" dirty="0" err="1"/>
              <a:t>захисту</a:t>
            </a:r>
            <a:r>
              <a:rPr lang="ru-RU" b="1" dirty="0" smtClean="0"/>
              <a:t>.</a:t>
            </a:r>
          </a:p>
          <a:p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ураженості</a:t>
            </a:r>
            <a:r>
              <a:rPr lang="ru-RU" b="1" dirty="0" smtClean="0"/>
              <a:t> </a:t>
            </a:r>
            <a:r>
              <a:rPr lang="ru-RU" b="1" dirty="0" err="1" smtClean="0"/>
              <a:t>багаторічних</a:t>
            </a:r>
            <a:r>
              <a:rPr lang="ru-RU" b="1" dirty="0" smtClean="0"/>
              <a:t> </a:t>
            </a:r>
            <a:r>
              <a:rPr lang="ru-RU" b="1" dirty="0" err="1" smtClean="0"/>
              <a:t>органів</a:t>
            </a:r>
            <a:r>
              <a:rPr lang="ru-RU" b="1" dirty="0" smtClean="0"/>
              <a:t> </a:t>
            </a:r>
            <a:r>
              <a:rPr lang="ru-RU" b="1" dirty="0" err="1" smtClean="0"/>
              <a:t>хронічними</a:t>
            </a:r>
            <a:r>
              <a:rPr lang="ru-RU" b="1" dirty="0" smtClean="0"/>
              <a:t> хворобами (</a:t>
            </a:r>
            <a:r>
              <a:rPr lang="ru-RU" b="1" dirty="0" err="1" smtClean="0"/>
              <a:t>чорний</a:t>
            </a:r>
            <a:r>
              <a:rPr lang="ru-RU" b="1" dirty="0" smtClean="0"/>
              <a:t> </a:t>
            </a:r>
            <a:r>
              <a:rPr lang="ru-RU" b="1" dirty="0"/>
              <a:t>рак, </a:t>
            </a:r>
            <a:r>
              <a:rPr lang="ru-RU" b="1" dirty="0" err="1" smtClean="0"/>
              <a:t>клястероспоріоз</a:t>
            </a:r>
            <a:r>
              <a:rPr lang="ru-RU" b="1" dirty="0"/>
              <a:t>) та </a:t>
            </a:r>
            <a:r>
              <a:rPr lang="ru-RU" b="1" dirty="0" err="1" smtClean="0"/>
              <a:t>динаміки</a:t>
            </a:r>
            <a:r>
              <a:rPr lang="ru-RU" b="1" dirty="0" smtClean="0"/>
              <a:t>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</a:t>
            </a:r>
            <a:r>
              <a:rPr lang="ru-RU" b="1" dirty="0" err="1"/>
              <a:t>сезонних</a:t>
            </a:r>
            <a:r>
              <a:rPr lang="ru-RU" b="1" dirty="0"/>
              <a:t> </a:t>
            </a:r>
            <a:r>
              <a:rPr lang="ru-RU" b="1" dirty="0" smtClean="0"/>
              <a:t>хвороб на </a:t>
            </a:r>
            <a:r>
              <a:rPr lang="ru-RU" b="1" dirty="0" err="1"/>
              <a:t>листях</a:t>
            </a:r>
            <a:r>
              <a:rPr lang="ru-RU" b="1" dirty="0"/>
              <a:t> і </a:t>
            </a:r>
            <a:r>
              <a:rPr lang="ru-RU" b="1" dirty="0" smtClean="0"/>
              <a:t>плодах (3—6 </a:t>
            </a:r>
            <a:r>
              <a:rPr lang="ru-RU" b="1" dirty="0" err="1"/>
              <a:t>обліків</a:t>
            </a:r>
            <a:r>
              <a:rPr lang="ru-RU" b="1" dirty="0"/>
              <a:t>).</a:t>
            </a:r>
          </a:p>
          <a:p>
            <a:r>
              <a:rPr lang="ru-RU" b="1" dirty="0"/>
              <a:t>Установка і </a:t>
            </a:r>
            <a:r>
              <a:rPr lang="ru-RU" b="1" dirty="0" err="1"/>
              <a:t>аналіз</a:t>
            </a:r>
            <a:r>
              <a:rPr lang="ru-RU" b="1" dirty="0"/>
              <a:t> </a:t>
            </a:r>
            <a:r>
              <a:rPr lang="ru-RU" b="1" dirty="0" smtClean="0"/>
              <a:t>ловчих </a:t>
            </a:r>
            <a:r>
              <a:rPr lang="ru-RU" b="1" dirty="0" err="1" smtClean="0"/>
              <a:t>поясів</a:t>
            </a:r>
            <a:r>
              <a:rPr lang="ru-RU" b="1" dirty="0" smtClean="0"/>
              <a:t> </a:t>
            </a:r>
            <a:r>
              <a:rPr lang="ru-RU" b="1" dirty="0"/>
              <a:t>для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строків</a:t>
            </a:r>
            <a:r>
              <a:rPr lang="ru-RU" b="1" dirty="0" smtClean="0"/>
              <a:t>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другого </a:t>
            </a:r>
            <a:r>
              <a:rPr lang="ru-RU" b="1" dirty="0" err="1"/>
              <a:t>покоління</a:t>
            </a:r>
            <a:r>
              <a:rPr lang="ru-RU" b="1" dirty="0"/>
              <a:t> </a:t>
            </a:r>
            <a:r>
              <a:rPr lang="ru-RU" b="1" dirty="0" err="1" smtClean="0"/>
              <a:t>яблуневої</a:t>
            </a:r>
            <a:r>
              <a:rPr lang="ru-RU" b="1" dirty="0" smtClean="0"/>
              <a:t> та </a:t>
            </a:r>
            <a:r>
              <a:rPr lang="ru-RU" b="1" dirty="0" err="1"/>
              <a:t>ін</a:t>
            </a:r>
            <a:r>
              <a:rPr lang="ru-RU" b="1" dirty="0"/>
              <a:t>. </a:t>
            </a:r>
            <a:r>
              <a:rPr lang="ru-RU" b="1" dirty="0" err="1" smtClean="0"/>
              <a:t>плодожерок</a:t>
            </a:r>
            <a:r>
              <a:rPr lang="ru-RU" b="1" dirty="0" smtClean="0"/>
              <a:t>. </a:t>
            </a:r>
            <a:r>
              <a:rPr lang="ru-RU" b="1" dirty="0" err="1" smtClean="0"/>
              <a:t>Маршрутні</a:t>
            </a:r>
            <a:r>
              <a:rPr lang="ru-RU" b="1" dirty="0" smtClean="0"/>
              <a:t> </a:t>
            </a:r>
            <a:r>
              <a:rPr lang="ru-RU" b="1" dirty="0" err="1" smtClean="0"/>
              <a:t>обстеження</a:t>
            </a:r>
            <a:r>
              <a:rPr lang="ru-RU" b="1" dirty="0" smtClean="0"/>
              <a:t> </a:t>
            </a:r>
            <a:r>
              <a:rPr lang="ru-RU" b="1" dirty="0" err="1" smtClean="0"/>
              <a:t>проводять</a:t>
            </a:r>
            <a:r>
              <a:rPr lang="ru-RU" b="1" dirty="0" smtClean="0"/>
              <a:t> </a:t>
            </a:r>
            <a:r>
              <a:rPr lang="ru-RU" b="1" dirty="0"/>
              <a:t>1 </a:t>
            </a:r>
            <a:r>
              <a:rPr lang="ru-RU" b="1" dirty="0" smtClean="0"/>
              <a:t>раз на </a:t>
            </a:r>
            <a:r>
              <a:rPr lang="ru-RU" b="1" dirty="0"/>
              <a:t>сезон </a:t>
            </a: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 smtClean="0"/>
              <a:t>масового</a:t>
            </a:r>
            <a:r>
              <a:rPr lang="ru-RU" b="1" dirty="0" smtClean="0"/>
              <a:t>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шкідливого</a:t>
            </a:r>
            <a:r>
              <a:rPr lang="ru-RU" b="1" dirty="0" smtClean="0"/>
              <a:t> </a:t>
            </a:r>
            <a:r>
              <a:rPr lang="ru-RU" b="1" dirty="0" err="1" smtClean="0"/>
              <a:t>організму</a:t>
            </a:r>
            <a:r>
              <a:rPr lang="ru-RU" b="1" dirty="0"/>
              <a:t>. </a:t>
            </a:r>
            <a:r>
              <a:rPr lang="ru-RU" b="1" dirty="0" err="1" smtClean="0"/>
              <a:t>Обстеженням</a:t>
            </a:r>
            <a:r>
              <a:rPr lang="ru-RU" b="1" dirty="0" smtClean="0"/>
              <a:t> </a:t>
            </a:r>
            <a:r>
              <a:rPr lang="ru-RU" b="1" dirty="0" err="1" smtClean="0"/>
              <a:t>підлягають</a:t>
            </a:r>
            <a:r>
              <a:rPr lang="ru-RU" b="1" dirty="0" smtClean="0"/>
              <a:t> не </a:t>
            </a:r>
            <a:r>
              <a:rPr lang="ru-RU" b="1" dirty="0" err="1" smtClean="0"/>
              <a:t>менше</a:t>
            </a:r>
            <a:r>
              <a:rPr lang="ru-RU" b="1" dirty="0" smtClean="0"/>
              <a:t> </a:t>
            </a:r>
            <a:r>
              <a:rPr lang="ru-RU" b="1" dirty="0"/>
              <a:t>10% </a:t>
            </a:r>
            <a:r>
              <a:rPr lang="ru-RU" b="1" dirty="0" err="1"/>
              <a:t>площі</a:t>
            </a:r>
            <a:r>
              <a:rPr lang="ru-RU" b="1" dirty="0"/>
              <a:t> </a:t>
            </a:r>
            <a:r>
              <a:rPr lang="ru-RU" b="1" dirty="0" err="1"/>
              <a:t>садів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41885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6120680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/>
              <a:t>Для </a:t>
            </a:r>
            <a:r>
              <a:rPr lang="ru-RU" i="1" dirty="0" err="1"/>
              <a:t>обліку</a:t>
            </a:r>
            <a:r>
              <a:rPr lang="ru-RU" i="1" dirty="0"/>
              <a:t> </a:t>
            </a:r>
            <a:r>
              <a:rPr lang="ru-RU" i="1" dirty="0" err="1" smtClean="0"/>
              <a:t>пошкодженості</a:t>
            </a:r>
            <a:r>
              <a:rPr lang="ru-RU" i="1" dirty="0" smtClean="0"/>
              <a:t> </a:t>
            </a:r>
            <a:r>
              <a:rPr lang="ru-RU" i="1" dirty="0" err="1"/>
              <a:t>пагонів</a:t>
            </a:r>
            <a:r>
              <a:rPr lang="ru-RU" i="1" dirty="0"/>
              <a:t> </a:t>
            </a:r>
            <a:r>
              <a:rPr lang="ru-RU" i="1" dirty="0" err="1" smtClean="0"/>
              <a:t>гусеницями</a:t>
            </a:r>
            <a:r>
              <a:rPr lang="ru-RU" i="1" dirty="0" smtClean="0"/>
              <a:t> </a:t>
            </a:r>
            <a:r>
              <a:rPr lang="ru-RU" i="1" dirty="0" err="1" smtClean="0"/>
              <a:t>червиці</a:t>
            </a:r>
            <a:r>
              <a:rPr lang="ru-RU" i="1" dirty="0" smtClean="0"/>
              <a:t> </a:t>
            </a:r>
            <a:r>
              <a:rPr lang="ru-RU" i="1" dirty="0" err="1"/>
              <a:t>в’їдливої</a:t>
            </a:r>
            <a:r>
              <a:rPr lang="ru-RU" i="1" dirty="0"/>
              <a:t> </a:t>
            </a:r>
            <a:r>
              <a:rPr lang="ru-RU" i="1" dirty="0" err="1" smtClean="0"/>
              <a:t>оглядають</a:t>
            </a:r>
            <a:r>
              <a:rPr lang="ru-RU" i="1" dirty="0" smtClean="0"/>
              <a:t> у </a:t>
            </a:r>
            <a:r>
              <a:rPr lang="ru-RU" i="1" dirty="0" err="1"/>
              <a:t>кроні</a:t>
            </a:r>
            <a:r>
              <a:rPr lang="ru-RU" i="1" dirty="0"/>
              <a:t> 100 </a:t>
            </a:r>
            <a:r>
              <a:rPr lang="ru-RU" i="1" dirty="0" err="1" smtClean="0"/>
              <a:t>пагонів</a:t>
            </a:r>
            <a:r>
              <a:rPr lang="ru-RU" i="1" dirty="0" smtClean="0"/>
              <a:t>, </a:t>
            </a:r>
            <a:r>
              <a:rPr lang="ru-RU" i="1" dirty="0" err="1" smtClean="0"/>
              <a:t>виявляють</a:t>
            </a:r>
            <a:r>
              <a:rPr lang="ru-RU" i="1" dirty="0" smtClean="0"/>
              <a:t> </a:t>
            </a:r>
            <a:r>
              <a:rPr lang="ru-RU" i="1" dirty="0" err="1"/>
              <a:t>серед</a:t>
            </a:r>
            <a:r>
              <a:rPr lang="ru-RU" i="1" dirty="0"/>
              <a:t> </a:t>
            </a:r>
            <a:r>
              <a:rPr lang="ru-RU" i="1" dirty="0" smtClean="0"/>
              <a:t>них </a:t>
            </a:r>
            <a:r>
              <a:rPr lang="ru-RU" i="1" dirty="0" err="1" smtClean="0"/>
              <a:t>пагони</a:t>
            </a:r>
            <a:r>
              <a:rPr lang="ru-RU" i="1" dirty="0" smtClean="0"/>
              <a:t> </a:t>
            </a:r>
            <a:r>
              <a:rPr lang="ru-RU" i="1" dirty="0"/>
              <a:t>з </a:t>
            </a:r>
            <a:r>
              <a:rPr lang="ru-RU" i="1" dirty="0" err="1"/>
              <a:t>прив’ялими</a:t>
            </a:r>
            <a:r>
              <a:rPr lang="ru-RU" i="1" dirty="0"/>
              <a:t> </a:t>
            </a:r>
            <a:r>
              <a:rPr lang="ru-RU" i="1" dirty="0" err="1" smtClean="0"/>
              <a:t>чи</a:t>
            </a:r>
            <a:r>
              <a:rPr lang="ru-RU" i="1" dirty="0" smtClean="0"/>
              <a:t> </a:t>
            </a:r>
            <a:r>
              <a:rPr lang="ru-RU" i="1" dirty="0" err="1" smtClean="0"/>
              <a:t>засохлими</a:t>
            </a:r>
            <a:r>
              <a:rPr lang="ru-RU" i="1" dirty="0" smtClean="0"/>
              <a:t> </a:t>
            </a:r>
            <a:r>
              <a:rPr lang="ru-RU" i="1" dirty="0" err="1" smtClean="0"/>
              <a:t>верхівками</a:t>
            </a:r>
            <a:r>
              <a:rPr lang="ru-RU" i="1" dirty="0" smtClean="0"/>
              <a:t>, </a:t>
            </a:r>
            <a:r>
              <a:rPr lang="ru-RU" i="1" dirty="0" err="1" smtClean="0"/>
              <a:t>зрізають</a:t>
            </a:r>
            <a:r>
              <a:rPr lang="ru-RU" i="1" dirty="0" smtClean="0"/>
              <a:t> </a:t>
            </a:r>
            <a:r>
              <a:rPr lang="ru-RU" i="1" dirty="0" err="1"/>
              <a:t>їх</a:t>
            </a:r>
            <a:r>
              <a:rPr lang="ru-RU" i="1" dirty="0"/>
              <a:t> і </a:t>
            </a:r>
            <a:r>
              <a:rPr lang="ru-RU" i="1" dirty="0" err="1"/>
              <a:t>розтинають</a:t>
            </a:r>
            <a:r>
              <a:rPr lang="ru-RU" i="1" dirty="0"/>
              <a:t>.</a:t>
            </a:r>
          </a:p>
          <a:p>
            <a:r>
              <a:rPr lang="ru-RU" i="1" dirty="0" err="1"/>
              <a:t>Пошкодженість</a:t>
            </a:r>
            <a:r>
              <a:rPr lang="ru-RU" i="1" dirty="0"/>
              <a:t> </a:t>
            </a:r>
            <a:r>
              <a:rPr lang="ru-RU" i="1" dirty="0" err="1" smtClean="0"/>
              <a:t>плодів</a:t>
            </a:r>
            <a:r>
              <a:rPr lang="ru-RU" i="1" dirty="0" smtClean="0"/>
              <a:t> </a:t>
            </a:r>
            <a:r>
              <a:rPr lang="ru-RU" i="1" dirty="0" err="1" smtClean="0"/>
              <a:t>плодожерками</a:t>
            </a:r>
            <a:r>
              <a:rPr lang="ru-RU" i="1" dirty="0"/>
              <a:t>, </a:t>
            </a:r>
            <a:r>
              <a:rPr lang="ru-RU" i="1" dirty="0" smtClean="0"/>
              <a:t>пильщиками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</a:t>
            </a:r>
            <a:r>
              <a:rPr lang="ru-RU" i="1" dirty="0" err="1" smtClean="0"/>
              <a:t>після</a:t>
            </a:r>
            <a:r>
              <a:rPr lang="ru-RU" i="1" dirty="0" smtClean="0"/>
              <a:t> з </a:t>
            </a:r>
            <a:r>
              <a:rPr lang="ru-RU" i="1" dirty="0"/>
              <a:t>’</a:t>
            </a:r>
            <a:r>
              <a:rPr lang="ru-RU" i="1" dirty="0" err="1"/>
              <a:t>явлення</a:t>
            </a:r>
            <a:r>
              <a:rPr lang="ru-RU" i="1" dirty="0"/>
              <a:t> </a:t>
            </a:r>
            <a:r>
              <a:rPr lang="ru-RU" i="1" dirty="0" err="1"/>
              <a:t>падалиці</a:t>
            </a:r>
            <a:r>
              <a:rPr lang="ru-RU" i="1" dirty="0"/>
              <a:t> 1 </a:t>
            </a:r>
            <a:r>
              <a:rPr lang="ru-RU" i="1" dirty="0" smtClean="0"/>
              <a:t>раз на </a:t>
            </a:r>
            <a:r>
              <a:rPr lang="ru-RU" i="1" dirty="0"/>
              <a:t>10—15 </a:t>
            </a:r>
            <a:r>
              <a:rPr lang="ru-RU" i="1" dirty="0" err="1"/>
              <a:t>днів</a:t>
            </a:r>
            <a:r>
              <a:rPr lang="ru-RU" i="1" dirty="0"/>
              <a:t> і </a:t>
            </a:r>
            <a:r>
              <a:rPr lang="ru-RU" i="1" dirty="0" err="1"/>
              <a:t>під</a:t>
            </a:r>
            <a:r>
              <a:rPr lang="ru-RU" i="1" dirty="0"/>
              <a:t> </a:t>
            </a:r>
            <a:r>
              <a:rPr lang="ru-RU" i="1" dirty="0" smtClean="0"/>
              <a:t>час </a:t>
            </a:r>
            <a:r>
              <a:rPr lang="ru-RU" i="1" dirty="0" err="1" smtClean="0"/>
              <a:t>збирання</a:t>
            </a:r>
            <a:r>
              <a:rPr lang="ru-RU" i="1" dirty="0" smtClean="0"/>
              <a:t> </a:t>
            </a:r>
            <a:r>
              <a:rPr lang="ru-RU" i="1" dirty="0" err="1"/>
              <a:t>врожаю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Оглядають</a:t>
            </a:r>
            <a:r>
              <a:rPr lang="ru-RU" i="1" dirty="0" smtClean="0"/>
              <a:t> </a:t>
            </a:r>
            <a:r>
              <a:rPr lang="ru-RU" i="1" dirty="0" err="1" smtClean="0"/>
              <a:t>окремо</a:t>
            </a:r>
            <a:r>
              <a:rPr lang="ru-RU" i="1" dirty="0" smtClean="0"/>
              <a:t> </a:t>
            </a:r>
            <a:r>
              <a:rPr lang="ru-RU" i="1" dirty="0" err="1"/>
              <a:t>падалицю</a:t>
            </a:r>
            <a:r>
              <a:rPr lang="ru-RU" i="1" dirty="0"/>
              <a:t> </a:t>
            </a:r>
            <a:r>
              <a:rPr lang="ru-RU" i="1" dirty="0" smtClean="0"/>
              <a:t>і плоди </a:t>
            </a:r>
            <a:r>
              <a:rPr lang="ru-RU" i="1" dirty="0"/>
              <a:t>на </a:t>
            </a:r>
            <a:r>
              <a:rPr lang="ru-RU" i="1" dirty="0" err="1"/>
              <a:t>дереві</a:t>
            </a:r>
            <a:r>
              <a:rPr lang="ru-RU" i="1" dirty="0"/>
              <a:t> (по 50 </a:t>
            </a:r>
            <a:r>
              <a:rPr lang="ru-RU" i="1" dirty="0" smtClean="0"/>
              <a:t>з 4-х </a:t>
            </a:r>
            <a:r>
              <a:rPr lang="ru-RU" i="1" dirty="0" err="1"/>
              <a:t>боків</a:t>
            </a:r>
            <a:r>
              <a:rPr lang="ru-RU" i="1" dirty="0"/>
              <a:t> на </a:t>
            </a:r>
            <a:r>
              <a:rPr lang="ru-RU" i="1" dirty="0" err="1" smtClean="0"/>
              <a:t>модельне</a:t>
            </a:r>
            <a:r>
              <a:rPr lang="ru-RU" i="1" dirty="0" smtClean="0"/>
              <a:t> дерево).</a:t>
            </a:r>
          </a:p>
          <a:p>
            <a:r>
              <a:rPr lang="ru-RU" i="1" dirty="0" err="1"/>
              <a:t>Ловчі</a:t>
            </a:r>
            <a:r>
              <a:rPr lang="ru-RU" i="1" dirty="0"/>
              <a:t> </a:t>
            </a:r>
            <a:r>
              <a:rPr lang="ru-RU" i="1" dirty="0" err="1"/>
              <a:t>пояси</a:t>
            </a:r>
            <a:r>
              <a:rPr lang="ru-RU" i="1" dirty="0"/>
              <a:t> </a:t>
            </a:r>
            <a:r>
              <a:rPr lang="ru-RU" i="1" dirty="0" err="1" smtClean="0"/>
              <a:t>встановлюють</a:t>
            </a:r>
            <a:r>
              <a:rPr lang="ru-RU" i="1" dirty="0" smtClean="0"/>
              <a:t> з </a:t>
            </a:r>
            <a:r>
              <a:rPr lang="ru-RU" i="1" dirty="0" err="1"/>
              <a:t>середини</a:t>
            </a:r>
            <a:r>
              <a:rPr lang="ru-RU" i="1" dirty="0"/>
              <a:t> </a:t>
            </a:r>
            <a:r>
              <a:rPr lang="ru-RU" i="1" dirty="0" err="1"/>
              <a:t>червня</a:t>
            </a:r>
            <a:r>
              <a:rPr lang="ru-RU" i="1" dirty="0"/>
              <a:t> </a:t>
            </a:r>
            <a:r>
              <a:rPr lang="ru-RU" i="1" dirty="0" smtClean="0"/>
              <a:t>на </a:t>
            </a:r>
            <a:r>
              <a:rPr lang="ru-RU" i="1" dirty="0" err="1" smtClean="0"/>
              <a:t>стовбури</a:t>
            </a:r>
            <a:r>
              <a:rPr lang="ru-RU" i="1" dirty="0" smtClean="0"/>
              <a:t> </a:t>
            </a:r>
            <a:r>
              <a:rPr lang="ru-RU" i="1" dirty="0"/>
              <a:t>20 дерев з </a:t>
            </a:r>
            <a:r>
              <a:rPr lang="ru-RU" i="1" dirty="0" smtClean="0"/>
              <a:t>великою </a:t>
            </a:r>
            <a:r>
              <a:rPr lang="ru-RU" i="1" dirty="0" err="1" smtClean="0"/>
              <a:t>кількістю</a:t>
            </a:r>
            <a:r>
              <a:rPr lang="ru-RU" i="1" dirty="0" smtClean="0"/>
              <a:t> </a:t>
            </a:r>
            <a:r>
              <a:rPr lang="ru-RU" i="1" dirty="0" err="1" smtClean="0"/>
              <a:t>плодів</a:t>
            </a:r>
            <a:r>
              <a:rPr lang="ru-RU" i="1" dirty="0" smtClean="0"/>
              <a:t>. </a:t>
            </a:r>
            <a:r>
              <a:rPr lang="ru-RU" i="1" dirty="0" err="1" smtClean="0"/>
              <a:t>Кожен</a:t>
            </a:r>
            <a:r>
              <a:rPr lang="ru-RU" i="1" dirty="0" smtClean="0"/>
              <a:t> </a:t>
            </a:r>
            <a:r>
              <a:rPr lang="ru-RU" i="1" dirty="0" err="1"/>
              <a:t>тиждень</a:t>
            </a:r>
            <a:r>
              <a:rPr lang="ru-RU" i="1" dirty="0"/>
              <a:t> </a:t>
            </a:r>
            <a:r>
              <a:rPr lang="ru-RU" i="1" dirty="0" err="1"/>
              <a:t>їх</a:t>
            </a:r>
            <a:r>
              <a:rPr lang="ru-RU" i="1" dirty="0"/>
              <a:t> </a:t>
            </a:r>
            <a:r>
              <a:rPr lang="ru-RU" i="1" dirty="0" err="1" smtClean="0"/>
              <a:t>знімають</a:t>
            </a:r>
            <a:r>
              <a:rPr lang="ru-RU" i="1" dirty="0" smtClean="0"/>
              <a:t>, </a:t>
            </a:r>
            <a:r>
              <a:rPr lang="ru-RU" i="1" dirty="0" err="1" smtClean="0"/>
              <a:t>підраховують</a:t>
            </a:r>
            <a:r>
              <a:rPr lang="ru-RU" i="1" dirty="0" smtClean="0"/>
              <a:t> число </a:t>
            </a:r>
            <a:r>
              <a:rPr lang="ru-RU" i="1" dirty="0" err="1" smtClean="0"/>
              <a:t>гусениць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/>
              <a:t>лялечок</a:t>
            </a:r>
            <a:r>
              <a:rPr lang="ru-RU" i="1" dirty="0"/>
              <a:t> </a:t>
            </a:r>
            <a:r>
              <a:rPr lang="ru-RU" i="1" dirty="0" err="1" smtClean="0"/>
              <a:t>плодожерки</a:t>
            </a:r>
            <a:r>
              <a:rPr lang="ru-RU" i="1" dirty="0" smtClean="0"/>
              <a:t>. </a:t>
            </a:r>
            <a:r>
              <a:rPr lang="ru-RU" i="1" dirty="0" err="1" smtClean="0"/>
              <a:t>Аналіз</a:t>
            </a:r>
            <a:r>
              <a:rPr lang="ru-RU" i="1" dirty="0" smtClean="0"/>
              <a:t> </a:t>
            </a:r>
            <a:r>
              <a:rPr lang="ru-RU" i="1" dirty="0" err="1" smtClean="0"/>
              <a:t>закінчують</a:t>
            </a:r>
            <a:r>
              <a:rPr lang="ru-RU" i="1" dirty="0" smtClean="0"/>
              <a:t> на </a:t>
            </a:r>
            <a:r>
              <a:rPr lang="ru-RU" i="1" dirty="0"/>
              <a:t>початку </a:t>
            </a:r>
            <a:r>
              <a:rPr lang="ru-RU" i="1" dirty="0" err="1" smtClean="0"/>
              <a:t>виходу</a:t>
            </a:r>
            <a:r>
              <a:rPr lang="ru-RU" i="1" dirty="0" smtClean="0"/>
              <a:t> з </a:t>
            </a:r>
            <a:r>
              <a:rPr lang="ru-RU" i="1" dirty="0" err="1"/>
              <a:t>плодів</a:t>
            </a:r>
            <a:r>
              <a:rPr lang="ru-RU" i="1" dirty="0"/>
              <a:t> 2-го </a:t>
            </a:r>
            <a:r>
              <a:rPr lang="ru-RU" i="1" dirty="0" err="1" smtClean="0"/>
              <a:t>покоління</a:t>
            </a:r>
            <a:r>
              <a:rPr lang="ru-RU" i="1" dirty="0" smtClean="0"/>
              <a:t> </a:t>
            </a:r>
            <a:r>
              <a:rPr lang="ru-RU" i="1" dirty="0" err="1"/>
              <a:t>метеликів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Плямистості</a:t>
            </a:r>
            <a:r>
              <a:rPr lang="ru-RU" i="1" dirty="0" smtClean="0"/>
              <a:t>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 smtClean="0"/>
              <a:t>гілках</a:t>
            </a:r>
            <a:r>
              <a:rPr lang="ru-RU" i="1" dirty="0" smtClean="0"/>
              <a:t> модельного </a:t>
            </a:r>
            <a:r>
              <a:rPr lang="ru-RU" i="1" dirty="0"/>
              <a:t>дерева, </a:t>
            </a:r>
            <a:r>
              <a:rPr lang="ru-RU" i="1" dirty="0" err="1" smtClean="0"/>
              <a:t>взятих</a:t>
            </a:r>
            <a:r>
              <a:rPr lang="ru-RU" i="1" dirty="0" smtClean="0"/>
              <a:t> з </a:t>
            </a:r>
            <a:r>
              <a:rPr lang="ru-RU" i="1" dirty="0"/>
              <a:t>4-х </a:t>
            </a:r>
            <a:r>
              <a:rPr lang="ru-RU" i="1" dirty="0" err="1"/>
              <a:t>сторін</a:t>
            </a:r>
            <a:r>
              <a:rPr lang="ru-RU" i="1" dirty="0"/>
              <a:t>, на </a:t>
            </a:r>
            <a:r>
              <a:rPr lang="ru-RU" i="1" dirty="0" err="1" smtClean="0"/>
              <a:t>яких</a:t>
            </a:r>
            <a:r>
              <a:rPr lang="ru-RU" i="1" dirty="0" smtClean="0"/>
              <a:t> </a:t>
            </a:r>
            <a:r>
              <a:rPr lang="ru-RU" i="1" dirty="0" err="1" smtClean="0"/>
              <a:t>аналізують</a:t>
            </a:r>
            <a:r>
              <a:rPr lang="ru-RU" i="1" dirty="0" smtClean="0"/>
              <a:t> </a:t>
            </a:r>
            <a:r>
              <a:rPr lang="ru-RU" i="1" dirty="0"/>
              <a:t>по 25 </a:t>
            </a:r>
            <a:r>
              <a:rPr lang="ru-RU" i="1" dirty="0" err="1" smtClean="0"/>
              <a:t>листків</a:t>
            </a:r>
            <a:r>
              <a:rPr lang="ru-RU" i="1" dirty="0" smtClean="0"/>
              <a:t> за </a:t>
            </a:r>
            <a:r>
              <a:rPr lang="ru-RU" i="1" dirty="0"/>
              <a:t>6-бальною шкалою.</a:t>
            </a:r>
          </a:p>
          <a:p>
            <a:r>
              <a:rPr lang="ru-RU" i="1" dirty="0" err="1"/>
              <a:t>Ураження</a:t>
            </a:r>
            <a:r>
              <a:rPr lang="ru-RU" i="1" dirty="0"/>
              <a:t> </a:t>
            </a:r>
            <a:r>
              <a:rPr lang="ru-RU" i="1" dirty="0" err="1"/>
              <a:t>плодів</a:t>
            </a:r>
            <a:r>
              <a:rPr lang="ru-RU" i="1" dirty="0"/>
              <a:t> </a:t>
            </a:r>
            <a:r>
              <a:rPr lang="ru-RU" i="1" dirty="0" err="1" smtClean="0"/>
              <a:t>паршею</a:t>
            </a:r>
            <a:r>
              <a:rPr lang="ru-RU" i="1" dirty="0" smtClean="0"/>
              <a:t>, плодовою </a:t>
            </a:r>
            <a:r>
              <a:rPr lang="ru-RU" i="1" dirty="0" err="1" smtClean="0"/>
              <a:t>гниллю</a:t>
            </a:r>
            <a:r>
              <a:rPr lang="ru-RU" i="1" dirty="0" smtClean="0"/>
              <a:t>, </a:t>
            </a:r>
            <a:r>
              <a:rPr lang="ru-RU" i="1" dirty="0" err="1" smtClean="0"/>
              <a:t>чорним</a:t>
            </a:r>
            <a:r>
              <a:rPr lang="ru-RU" i="1" dirty="0" smtClean="0"/>
              <a:t> </a:t>
            </a:r>
            <a:r>
              <a:rPr lang="ru-RU" i="1" dirty="0"/>
              <a:t>раком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 err="1" smtClean="0"/>
              <a:t>під</a:t>
            </a:r>
            <a:r>
              <a:rPr lang="ru-RU" i="1" dirty="0" smtClean="0"/>
              <a:t> </a:t>
            </a:r>
            <a:r>
              <a:rPr lang="ru-RU" i="1" dirty="0"/>
              <a:t>час </a:t>
            </a:r>
            <a:r>
              <a:rPr lang="ru-RU" i="1" dirty="0" err="1"/>
              <a:t>збору</a:t>
            </a:r>
            <a:r>
              <a:rPr lang="ru-RU" i="1" dirty="0"/>
              <a:t> </a:t>
            </a:r>
            <a:r>
              <a:rPr lang="ru-RU" i="1" dirty="0" err="1" smtClean="0"/>
              <a:t>врожаю</a:t>
            </a:r>
            <a:r>
              <a:rPr lang="ru-RU" i="1" dirty="0" smtClean="0"/>
              <a:t> на </a:t>
            </a:r>
            <a:r>
              <a:rPr lang="ru-RU" i="1" dirty="0"/>
              <a:t>5 деревах по 100 плодах.</a:t>
            </a:r>
          </a:p>
        </p:txBody>
      </p:sp>
    </p:spTree>
    <p:extLst>
      <p:ext uri="{BB962C8B-B14F-4D97-AF65-F5344CB8AC3E}">
        <p14:creationId xmlns:p14="http://schemas.microsoft.com/office/powerpoint/2010/main" val="39073186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2—3% </a:t>
            </a:r>
            <a:r>
              <a:rPr lang="ru-RU" dirty="0" err="1">
                <a:solidFill>
                  <a:srgbClr val="FF0000"/>
                </a:solidFill>
              </a:rPr>
              <a:t>заселених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плодів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мінуючих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молей — 1 </a:t>
            </a:r>
            <a:r>
              <a:rPr lang="ru-RU" dirty="0" err="1" smtClean="0">
                <a:solidFill>
                  <a:srgbClr val="FF0000"/>
                </a:solidFill>
              </a:rPr>
              <a:t>міна</a:t>
            </a:r>
            <a:r>
              <a:rPr lang="ru-RU" dirty="0" smtClean="0">
                <a:solidFill>
                  <a:srgbClr val="FF0000"/>
                </a:solidFill>
              </a:rPr>
              <a:t>/ лист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яблунева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міль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— 0,5—1 </a:t>
            </a:r>
            <a:r>
              <a:rPr lang="ru-RU" dirty="0" err="1">
                <a:solidFill>
                  <a:srgbClr val="FF0000"/>
                </a:solidFill>
              </a:rPr>
              <a:t>гніздо</a:t>
            </a:r>
            <a:r>
              <a:rPr lang="ru-RU" dirty="0">
                <a:solidFill>
                  <a:srgbClr val="FF0000"/>
                </a:solidFill>
              </a:rPr>
              <a:t> на </a:t>
            </a:r>
            <a:r>
              <a:rPr lang="ru-RU" dirty="0" smtClean="0">
                <a:solidFill>
                  <a:srgbClr val="FF0000"/>
                </a:solidFill>
              </a:rPr>
              <a:t>дерево, 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яблунева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плодожерка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— 2—5 </a:t>
            </a:r>
            <a:r>
              <a:rPr lang="ru-RU" dirty="0" err="1">
                <a:solidFill>
                  <a:srgbClr val="FF0000"/>
                </a:solidFill>
              </a:rPr>
              <a:t>яєць</a:t>
            </a:r>
            <a:r>
              <a:rPr lang="ru-RU" dirty="0">
                <a:solidFill>
                  <a:srgbClr val="FF0000"/>
                </a:solidFill>
              </a:rPr>
              <a:t> на 100 </a:t>
            </a:r>
            <a:r>
              <a:rPr lang="ru-RU" dirty="0" err="1" smtClean="0">
                <a:solidFill>
                  <a:srgbClr val="FF0000"/>
                </a:solidFill>
              </a:rPr>
              <a:t>зав’язей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відлов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більше</a:t>
            </a:r>
            <a:r>
              <a:rPr lang="ru-RU" dirty="0">
                <a:solidFill>
                  <a:srgbClr val="FF0000"/>
                </a:solidFill>
              </a:rPr>
              <a:t> 3 </a:t>
            </a:r>
            <a:r>
              <a:rPr lang="ru-RU" dirty="0" err="1" smtClean="0">
                <a:solidFill>
                  <a:srgbClr val="FF0000"/>
                </a:solidFill>
              </a:rPr>
              <a:t>метеликів</a:t>
            </a:r>
            <a:r>
              <a:rPr lang="ru-RU" dirty="0" smtClean="0">
                <a:solidFill>
                  <a:srgbClr val="FF0000"/>
                </a:solidFill>
              </a:rPr>
              <a:t> на </a:t>
            </a:r>
            <a:r>
              <a:rPr lang="ru-RU" dirty="0" err="1">
                <a:solidFill>
                  <a:srgbClr val="FF0000"/>
                </a:solidFill>
              </a:rPr>
              <a:t>феромонну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пастку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за </a:t>
            </a:r>
            <a:r>
              <a:rPr lang="ru-RU" dirty="0" err="1" smtClean="0">
                <a:solidFill>
                  <a:srgbClr val="FF0000"/>
                </a:solidFill>
              </a:rPr>
              <a:t>тиждень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у 2-му </a:t>
            </a:r>
            <a:r>
              <a:rPr lang="ru-RU" dirty="0" err="1" smtClean="0">
                <a:solidFill>
                  <a:srgbClr val="FF0000"/>
                </a:solidFill>
              </a:rPr>
              <a:t>поколінні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ушкодження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2% </a:t>
            </a:r>
            <a:r>
              <a:rPr lang="ru-RU" dirty="0" err="1" smtClean="0">
                <a:solidFill>
                  <a:srgbClr val="FF0000"/>
                </a:solidFill>
              </a:rPr>
              <a:t>плодів</a:t>
            </a:r>
            <a:r>
              <a:rPr lang="ru-RU" dirty="0" smtClean="0">
                <a:solidFill>
                  <a:srgbClr val="FF0000"/>
                </a:solidFill>
              </a:rPr>
              <a:t>; 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сливова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плодожерка</a:t>
            </a:r>
            <a:r>
              <a:rPr lang="ru-RU" dirty="0">
                <a:solidFill>
                  <a:srgbClr val="FF0000"/>
                </a:solidFill>
              </a:rPr>
              <a:t> — </a:t>
            </a:r>
            <a:r>
              <a:rPr lang="ru-RU" dirty="0" smtClean="0">
                <a:solidFill>
                  <a:srgbClr val="FF0000"/>
                </a:solidFill>
              </a:rPr>
              <a:t>5% </a:t>
            </a:r>
            <a:r>
              <a:rPr lang="ru-RU" dirty="0" err="1" smtClean="0">
                <a:solidFill>
                  <a:srgbClr val="FF0000"/>
                </a:solidFill>
              </a:rPr>
              <a:t>зав’язі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з яйцекладками, </a:t>
            </a:r>
            <a:r>
              <a:rPr lang="ru-RU" dirty="0" smtClean="0">
                <a:solidFill>
                  <a:srgbClr val="FF0000"/>
                </a:solidFill>
              </a:rPr>
              <a:t>2— 3</a:t>
            </a:r>
            <a:r>
              <a:rPr lang="ru-RU" dirty="0">
                <a:solidFill>
                  <a:srgbClr val="FF0000"/>
                </a:solidFill>
              </a:rPr>
              <a:t>% </a:t>
            </a:r>
            <a:r>
              <a:rPr lang="ru-RU" dirty="0" err="1">
                <a:solidFill>
                  <a:srgbClr val="FF0000"/>
                </a:solidFill>
              </a:rPr>
              <a:t>ушкоджених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плодів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r>
              <a:rPr lang="ru-RU" dirty="0" err="1">
                <a:solidFill>
                  <a:srgbClr val="FF0000"/>
                </a:solidFill>
              </a:rPr>
              <a:t>Яблуневий</a:t>
            </a:r>
            <a:r>
              <a:rPr lang="ru-RU" dirty="0">
                <a:solidFill>
                  <a:srgbClr val="FF0000"/>
                </a:solidFill>
              </a:rPr>
              <a:t> пильщик </a:t>
            </a:r>
            <a:r>
              <a:rPr lang="ru-RU" dirty="0" err="1" smtClean="0">
                <a:solidFill>
                  <a:srgbClr val="FF0000"/>
                </a:solidFill>
              </a:rPr>
              <a:t>більше</a:t>
            </a:r>
            <a:r>
              <a:rPr lang="ru-RU" dirty="0" smtClean="0">
                <a:solidFill>
                  <a:srgbClr val="FF0000"/>
                </a:solidFill>
              </a:rPr>
              <a:t> 3</a:t>
            </a:r>
            <a:r>
              <a:rPr lang="ru-RU" dirty="0">
                <a:solidFill>
                  <a:srgbClr val="FF0000"/>
                </a:solidFill>
              </a:rPr>
              <a:t>% </a:t>
            </a:r>
            <a:r>
              <a:rPr lang="ru-RU" dirty="0" err="1" smtClean="0">
                <a:solidFill>
                  <a:srgbClr val="FF0000"/>
                </a:solidFill>
              </a:rPr>
              <a:t>ушкоджених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плодів</a:t>
            </a:r>
            <a:r>
              <a:rPr lang="ru-RU" dirty="0" smtClean="0">
                <a:solidFill>
                  <a:srgbClr val="FF0000"/>
                </a:solidFill>
              </a:rPr>
              <a:t>. При </a:t>
            </a:r>
            <a:r>
              <a:rPr lang="ru-RU" dirty="0">
                <a:solidFill>
                  <a:srgbClr val="FF0000"/>
                </a:solidFill>
              </a:rPr>
              <a:t>невеликому </a:t>
            </a:r>
            <a:r>
              <a:rPr lang="ru-RU" dirty="0" err="1" smtClean="0">
                <a:solidFill>
                  <a:srgbClr val="FF0000"/>
                </a:solidFill>
              </a:rPr>
              <a:t>врожаї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аналізують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усі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плоди з </a:t>
            </a:r>
            <a:r>
              <a:rPr lang="ru-RU" dirty="0">
                <a:solidFill>
                  <a:srgbClr val="FF0000"/>
                </a:solidFill>
              </a:rPr>
              <a:t>дерева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середні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проби</a:t>
            </a:r>
            <a:r>
              <a:rPr lang="ru-RU" dirty="0" smtClean="0">
                <a:solidFill>
                  <a:srgbClr val="FF0000"/>
                </a:solidFill>
              </a:rPr>
              <a:t> з </a:t>
            </a:r>
            <a:r>
              <a:rPr lang="ru-RU" dirty="0" err="1">
                <a:solidFill>
                  <a:srgbClr val="FF0000"/>
                </a:solidFill>
              </a:rPr>
              <a:t>ящиків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чи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контейнерів</a:t>
            </a:r>
            <a:r>
              <a:rPr lang="ru-RU" dirty="0" smtClean="0">
                <a:solidFill>
                  <a:srgbClr val="FF0000"/>
                </a:solidFill>
              </a:rPr>
              <a:t> у </a:t>
            </a:r>
            <a:r>
              <a:rPr lang="ru-RU" dirty="0" err="1">
                <a:solidFill>
                  <a:srgbClr val="FF0000"/>
                </a:solidFill>
              </a:rPr>
              <a:t>кількості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500—1000 </a:t>
            </a:r>
            <a:r>
              <a:rPr lang="ru-RU" dirty="0" err="1">
                <a:solidFill>
                  <a:srgbClr val="FF0000"/>
                </a:solidFill>
              </a:rPr>
              <a:t>шт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492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err="1"/>
              <a:t>Серпень</a:t>
            </a:r>
            <a:r>
              <a:rPr lang="ru-RU" sz="3000" dirty="0"/>
              <a:t> </a:t>
            </a:r>
            <a:r>
              <a:rPr lang="ru-RU" sz="3000" dirty="0" smtClean="0"/>
              <a:t>—</a:t>
            </a:r>
            <a:r>
              <a:rPr lang="ru-RU" sz="3000" dirty="0" err="1" smtClean="0"/>
              <a:t>вересень</a:t>
            </a:r>
            <a:r>
              <a:rPr lang="ru-RU" sz="3000" dirty="0" smtClean="0"/>
              <a:t> </a:t>
            </a:r>
            <a:r>
              <a:rPr lang="ru-RU" sz="3000" dirty="0"/>
              <a:t>(</a:t>
            </a:r>
            <a:r>
              <a:rPr lang="ru-RU" sz="3000" dirty="0" err="1" smtClean="0"/>
              <a:t>визрівання</a:t>
            </a:r>
            <a:r>
              <a:rPr lang="ru-RU" sz="3000" dirty="0" smtClean="0"/>
              <a:t> </a:t>
            </a:r>
            <a:r>
              <a:rPr lang="ru-RU" sz="3000" dirty="0" err="1" smtClean="0"/>
              <a:t>плодів</a:t>
            </a:r>
            <a:r>
              <a:rPr lang="ru-RU" sz="3000" dirty="0" smtClean="0"/>
              <a:t> і </a:t>
            </a:r>
            <a:r>
              <a:rPr lang="ru-RU" sz="3000" dirty="0" err="1"/>
              <a:t>збір</a:t>
            </a:r>
            <a:r>
              <a:rPr lang="ru-RU" sz="3000" dirty="0"/>
              <a:t> </a:t>
            </a:r>
            <a:r>
              <a:rPr lang="ru-RU" sz="3000" dirty="0" smtClean="0"/>
              <a:t>урожаю </a:t>
            </a:r>
            <a:r>
              <a:rPr lang="ru-RU" sz="3000" dirty="0" err="1" smtClean="0"/>
              <a:t>пізньостиглих</a:t>
            </a:r>
            <a:r>
              <a:rPr lang="ru-RU" sz="3000" dirty="0" smtClean="0"/>
              <a:t> </a:t>
            </a:r>
            <a:r>
              <a:rPr lang="ru-RU" sz="3000" dirty="0" err="1" smtClean="0"/>
              <a:t>сортів</a:t>
            </a:r>
            <a:r>
              <a:rPr lang="ru-RU" sz="3000" dirty="0" smtClean="0"/>
              <a:t> </a:t>
            </a:r>
            <a:r>
              <a:rPr lang="ru-RU" sz="3000" dirty="0" err="1" smtClean="0"/>
              <a:t>яблуні</a:t>
            </a:r>
            <a:r>
              <a:rPr lang="ru-RU" sz="3000" dirty="0" smtClean="0"/>
              <a:t>, </a:t>
            </a:r>
            <a:r>
              <a:rPr lang="ru-RU" sz="3000" dirty="0" err="1" smtClean="0"/>
              <a:t>груші</a:t>
            </a:r>
            <a:r>
              <a:rPr lang="ru-RU" sz="3000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пошкодженості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/>
              <a:t>ураженості</a:t>
            </a:r>
            <a:r>
              <a:rPr lang="ru-RU" b="1" dirty="0"/>
              <a:t> </a:t>
            </a:r>
            <a:r>
              <a:rPr lang="ru-RU" b="1" dirty="0" err="1" smtClean="0"/>
              <a:t>плодів</a:t>
            </a:r>
            <a:r>
              <a:rPr lang="ru-RU" b="1" dirty="0" smtClean="0"/>
              <a:t> </a:t>
            </a:r>
            <a:r>
              <a:rPr lang="ru-RU" b="1" dirty="0" err="1" smtClean="0"/>
              <a:t>осінніх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 smtClean="0"/>
              <a:t>зимових</a:t>
            </a:r>
            <a:r>
              <a:rPr lang="ru-RU" b="1" dirty="0" smtClean="0"/>
              <a:t> </a:t>
            </a:r>
            <a:r>
              <a:rPr lang="ru-RU" b="1" dirty="0" err="1" smtClean="0"/>
              <a:t>сортів</a:t>
            </a:r>
            <a:r>
              <a:rPr lang="ru-RU" b="1" dirty="0" smtClean="0"/>
              <a:t> </a:t>
            </a:r>
            <a:r>
              <a:rPr lang="ru-RU" b="1" dirty="0" err="1" smtClean="0"/>
              <a:t>листовійками</a:t>
            </a:r>
            <a:r>
              <a:rPr lang="ru-RU" b="1" dirty="0" smtClean="0"/>
              <a:t>, </a:t>
            </a:r>
            <a:r>
              <a:rPr lang="ru-RU" b="1" dirty="0" err="1" smtClean="0"/>
              <a:t>плодожерками</a:t>
            </a:r>
            <a:r>
              <a:rPr lang="ru-RU" b="1" dirty="0"/>
              <a:t>, </a:t>
            </a:r>
            <a:r>
              <a:rPr lang="ru-RU" b="1" dirty="0" err="1" smtClean="0"/>
              <a:t>щитівкою</a:t>
            </a:r>
            <a:r>
              <a:rPr lang="ru-RU" b="1" dirty="0" smtClean="0"/>
              <a:t>, </a:t>
            </a:r>
            <a:r>
              <a:rPr lang="ru-RU" b="1" dirty="0" err="1" smtClean="0"/>
              <a:t>паршею</a:t>
            </a:r>
            <a:r>
              <a:rPr lang="ru-RU" b="1" dirty="0"/>
              <a:t>, </a:t>
            </a:r>
            <a:r>
              <a:rPr lang="ru-RU" b="1" dirty="0" err="1"/>
              <a:t>гнилями</a:t>
            </a:r>
            <a:r>
              <a:rPr lang="ru-RU" b="1" dirty="0"/>
              <a:t>.</a:t>
            </a:r>
          </a:p>
          <a:p>
            <a:r>
              <a:rPr lang="ru-RU" b="1" dirty="0" err="1"/>
              <a:t>Збір</a:t>
            </a:r>
            <a:r>
              <a:rPr lang="ru-RU" b="1" dirty="0"/>
              <a:t> </a:t>
            </a:r>
            <a:r>
              <a:rPr lang="ru-RU" b="1" dirty="0" err="1"/>
              <a:t>зимуючих</a:t>
            </a:r>
            <a:r>
              <a:rPr lang="ru-RU" b="1" dirty="0"/>
              <a:t> </a:t>
            </a:r>
            <a:r>
              <a:rPr lang="ru-RU" b="1" dirty="0" err="1" smtClean="0"/>
              <a:t>стадій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</a:t>
            </a:r>
            <a:r>
              <a:rPr lang="ru-RU" b="1" dirty="0"/>
              <a:t>для </a:t>
            </a:r>
            <a:r>
              <a:rPr lang="ru-RU" b="1" dirty="0" err="1" smtClean="0"/>
              <a:t>фенологічних</a:t>
            </a:r>
            <a:r>
              <a:rPr lang="ru-RU" b="1" dirty="0" smtClean="0"/>
              <a:t> </a:t>
            </a:r>
            <a:r>
              <a:rPr lang="ru-RU" b="1" dirty="0" err="1" smtClean="0"/>
              <a:t>спостережень</a:t>
            </a:r>
            <a:r>
              <a:rPr lang="ru-RU" b="1" dirty="0" smtClean="0"/>
              <a:t> в </a:t>
            </a:r>
            <a:r>
              <a:rPr lang="ru-RU" b="1" dirty="0" err="1"/>
              <a:t>ізоляторах</a:t>
            </a:r>
            <a:r>
              <a:rPr lang="ru-RU" b="1" dirty="0"/>
              <a:t> у </a:t>
            </a:r>
            <a:r>
              <a:rPr lang="ru-RU" b="1" dirty="0" err="1" smtClean="0"/>
              <a:t>наступному</a:t>
            </a:r>
            <a:r>
              <a:rPr lang="ru-RU" b="1" dirty="0" smtClean="0"/>
              <a:t> </a:t>
            </a:r>
            <a:r>
              <a:rPr lang="ru-RU" b="1" dirty="0" err="1" smtClean="0"/>
              <a:t>році</a:t>
            </a:r>
            <a:r>
              <a:rPr lang="ru-RU" b="1" dirty="0"/>
              <a:t>.</a:t>
            </a:r>
          </a:p>
          <a:p>
            <a:r>
              <a:rPr lang="ru-RU" b="1" dirty="0"/>
              <a:t>Установка ловчих </a:t>
            </a:r>
            <a:r>
              <a:rPr lang="ru-RU" b="1" dirty="0" err="1"/>
              <a:t>поясів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970126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/>
              <a:t>Методики </a:t>
            </a:r>
            <a:r>
              <a:rPr lang="ru-RU" dirty="0" err="1"/>
              <a:t>такі</a:t>
            </a:r>
            <a:r>
              <a:rPr lang="ru-RU" dirty="0"/>
              <a:t> ж. </a:t>
            </a:r>
            <a:r>
              <a:rPr lang="ru-RU" dirty="0" err="1" smtClean="0"/>
              <a:t>Ловчі</a:t>
            </a:r>
            <a:r>
              <a:rPr lang="ru-RU" dirty="0" smtClean="0"/>
              <a:t> </a:t>
            </a:r>
            <a:r>
              <a:rPr lang="ru-RU" dirty="0" err="1" smtClean="0"/>
              <a:t>пояси</a:t>
            </a:r>
            <a:r>
              <a:rPr lang="ru-RU" dirty="0" smtClean="0"/>
              <a:t> </a:t>
            </a:r>
            <a:r>
              <a:rPr lang="ru-RU" dirty="0" err="1"/>
              <a:t>завширшки</a:t>
            </a:r>
            <a:r>
              <a:rPr lang="ru-RU" dirty="0"/>
              <a:t> не </a:t>
            </a:r>
            <a:r>
              <a:rPr lang="ru-RU" dirty="0" err="1" smtClean="0"/>
              <a:t>менше</a:t>
            </a:r>
            <a:r>
              <a:rPr lang="ru-RU" dirty="0" smtClean="0"/>
              <a:t> 20 </a:t>
            </a:r>
            <a:r>
              <a:rPr lang="ru-RU" dirty="0"/>
              <a:t>см з </a:t>
            </a:r>
            <a:r>
              <a:rPr lang="ru-RU" dirty="0" err="1" smtClean="0"/>
              <a:t>гофрованого</a:t>
            </a:r>
            <a:r>
              <a:rPr lang="ru-RU" dirty="0" smtClean="0"/>
              <a:t> </a:t>
            </a:r>
            <a:r>
              <a:rPr lang="ru-RU" dirty="0" err="1" smtClean="0"/>
              <a:t>паперу</a:t>
            </a:r>
            <a:r>
              <a:rPr lang="ru-RU" dirty="0"/>
              <a:t>, </a:t>
            </a:r>
            <a:r>
              <a:rPr lang="ru-RU" dirty="0" err="1"/>
              <a:t>мішковини</a:t>
            </a:r>
            <a:r>
              <a:rPr lang="ru-RU" dirty="0"/>
              <a:t> </a:t>
            </a:r>
            <a:r>
              <a:rPr lang="ru-RU" dirty="0" err="1" smtClean="0"/>
              <a:t>встановлюють</a:t>
            </a:r>
            <a:r>
              <a:rPr lang="ru-RU" dirty="0" smtClean="0"/>
              <a:t> </a:t>
            </a:r>
            <a:r>
              <a:rPr lang="ru-RU" dirty="0" err="1" smtClean="0"/>
              <a:t>посередині</a:t>
            </a:r>
            <a:r>
              <a:rPr lang="ru-RU" dirty="0" smtClean="0"/>
              <a:t> штамба </a:t>
            </a:r>
            <a:r>
              <a:rPr lang="ru-RU" dirty="0"/>
              <a:t>дерев з </a:t>
            </a:r>
            <a:r>
              <a:rPr lang="ru-RU" dirty="0" smtClean="0"/>
              <a:t>плодами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/>
              <a:t>розрахунку</a:t>
            </a:r>
            <a:r>
              <a:rPr lang="ru-RU" dirty="0"/>
              <a:t> — на 10 </a:t>
            </a:r>
            <a:r>
              <a:rPr lang="ru-RU" dirty="0" smtClean="0"/>
              <a:t>га — </a:t>
            </a:r>
            <a:r>
              <a:rPr lang="ru-RU" dirty="0"/>
              <a:t>50шт., на 50 га -</a:t>
            </a:r>
            <a:r>
              <a:rPr lang="ru-RU" dirty="0" smtClean="0"/>
              <a:t>150, на </a:t>
            </a:r>
            <a:r>
              <a:rPr lang="ru-RU" dirty="0"/>
              <a:t>100 га — 200. </a:t>
            </a:r>
            <a:r>
              <a:rPr lang="ru-RU" dirty="0" smtClean="0"/>
              <a:t>20% з </a:t>
            </a:r>
            <a:r>
              <a:rPr lang="ru-RU" dirty="0"/>
              <a:t>них — по краю </a:t>
            </a:r>
            <a:r>
              <a:rPr lang="ru-RU" dirty="0" smtClean="0"/>
              <a:t>саду, </a:t>
            </a:r>
            <a:r>
              <a:rPr lang="ru-RU" dirty="0" err="1" smtClean="0"/>
              <a:t>решта</a:t>
            </a:r>
            <a:r>
              <a:rPr lang="ru-RU" dirty="0" smtClean="0"/>
              <a:t> </a:t>
            </a:r>
            <a:r>
              <a:rPr lang="ru-RU" dirty="0"/>
              <a:t>— по </a:t>
            </a:r>
            <a:r>
              <a:rPr lang="ru-RU" dirty="0" err="1" smtClean="0"/>
              <a:t>діагоналях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шаховому</a:t>
            </a:r>
            <a:r>
              <a:rPr lang="ru-RU" dirty="0"/>
              <a:t> порядку</a:t>
            </a:r>
          </a:p>
        </p:txBody>
      </p:sp>
    </p:spTree>
    <p:extLst>
      <p:ext uri="{BB962C8B-B14F-4D97-AF65-F5344CB8AC3E}">
        <p14:creationId xmlns:p14="http://schemas.microsoft.com/office/powerpoint/2010/main" val="375014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i="1" dirty="0" err="1"/>
              <a:t>Кожна</a:t>
            </a:r>
            <a:r>
              <a:rPr lang="ru-RU" i="1" dirty="0"/>
              <a:t> порода дерев </a:t>
            </a:r>
            <a:r>
              <a:rPr lang="ru-RU" i="1" dirty="0" err="1" smtClean="0"/>
              <a:t>обстежується</a:t>
            </a:r>
            <a:r>
              <a:rPr lang="ru-RU" i="1" dirty="0" smtClean="0"/>
              <a:t> </a:t>
            </a:r>
            <a:r>
              <a:rPr lang="ru-RU" i="1" dirty="0" err="1" smtClean="0"/>
              <a:t>окремо</a:t>
            </a:r>
            <a:r>
              <a:rPr lang="ru-RU" i="1" dirty="0" smtClean="0"/>
              <a:t>. </a:t>
            </a:r>
          </a:p>
          <a:p>
            <a:r>
              <a:rPr lang="ru-RU" i="1" dirty="0" smtClean="0"/>
              <a:t> На квартал </a:t>
            </a:r>
            <a:r>
              <a:rPr lang="ru-RU" i="1" dirty="0"/>
              <a:t>саду та на </a:t>
            </a:r>
            <a:r>
              <a:rPr lang="ru-RU" i="1" dirty="0" err="1" smtClean="0"/>
              <a:t>суцільних</a:t>
            </a:r>
            <a:r>
              <a:rPr lang="ru-RU" i="1" dirty="0" smtClean="0"/>
              <a:t> </a:t>
            </a:r>
            <a:r>
              <a:rPr lang="ru-RU" i="1" dirty="0" err="1" smtClean="0"/>
              <a:t>масивах</a:t>
            </a:r>
            <a:r>
              <a:rPr lang="ru-RU" i="1" dirty="0" smtClean="0"/>
              <a:t> </a:t>
            </a:r>
            <a:r>
              <a:rPr lang="ru-RU" i="1" dirty="0" err="1" smtClean="0"/>
              <a:t>площею</a:t>
            </a:r>
            <a:r>
              <a:rPr lang="ru-RU" i="1" dirty="0" smtClean="0"/>
              <a:t> до </a:t>
            </a:r>
            <a:r>
              <a:rPr lang="ru-RU" i="1" dirty="0"/>
              <a:t>50 га </a:t>
            </a:r>
            <a:r>
              <a:rPr lang="ru-RU" i="1" dirty="0" err="1"/>
              <a:t>відбирають</a:t>
            </a:r>
            <a:r>
              <a:rPr lang="ru-RU" i="1" dirty="0"/>
              <a:t> </a:t>
            </a:r>
            <a:r>
              <a:rPr lang="ru-RU" i="1" dirty="0" smtClean="0"/>
              <a:t>10 </a:t>
            </a:r>
            <a:r>
              <a:rPr lang="ru-RU" i="1" dirty="0" err="1" smtClean="0"/>
              <a:t>типових</a:t>
            </a:r>
            <a:r>
              <a:rPr lang="ru-RU" i="1" dirty="0" smtClean="0"/>
              <a:t> </a:t>
            </a:r>
            <a:r>
              <a:rPr lang="ru-RU" i="1" dirty="0"/>
              <a:t>дерев по </a:t>
            </a:r>
            <a:r>
              <a:rPr lang="ru-RU" i="1" dirty="0" err="1" smtClean="0"/>
              <a:t>діагоналі</a:t>
            </a:r>
            <a:r>
              <a:rPr lang="ru-RU" i="1" dirty="0" smtClean="0"/>
              <a:t> </a:t>
            </a:r>
            <a:r>
              <a:rPr lang="ru-RU" i="1" dirty="0" err="1" smtClean="0"/>
              <a:t>або</a:t>
            </a:r>
            <a:r>
              <a:rPr lang="ru-RU" i="1" dirty="0" smtClean="0"/>
              <a:t> </a:t>
            </a:r>
            <a:r>
              <a:rPr lang="ru-RU" i="1" dirty="0"/>
              <a:t>у </a:t>
            </a:r>
            <a:r>
              <a:rPr lang="ru-RU" i="1" dirty="0" err="1"/>
              <a:t>шаховому</a:t>
            </a:r>
            <a:r>
              <a:rPr lang="ru-RU" i="1" dirty="0"/>
              <a:t> порядку.</a:t>
            </a:r>
          </a:p>
          <a:p>
            <a:r>
              <a:rPr lang="ru-RU" i="1" dirty="0" err="1"/>
              <a:t>Ділянки</a:t>
            </a:r>
            <a:r>
              <a:rPr lang="ru-RU" i="1" dirty="0"/>
              <a:t>, </a:t>
            </a:r>
            <a:r>
              <a:rPr lang="ru-RU" i="1" dirty="0" err="1"/>
              <a:t>що</a:t>
            </a:r>
            <a:r>
              <a:rPr lang="ru-RU" i="1" dirty="0"/>
              <a:t> </a:t>
            </a:r>
            <a:r>
              <a:rPr lang="ru-RU" i="1" dirty="0" err="1" smtClean="0"/>
              <a:t>відрізняються</a:t>
            </a:r>
            <a:r>
              <a:rPr lang="ru-RU" i="1" dirty="0" smtClean="0"/>
              <a:t> </a:t>
            </a:r>
            <a:r>
              <a:rPr lang="ru-RU" i="1" dirty="0" err="1" smtClean="0"/>
              <a:t>мікрокліматом</a:t>
            </a:r>
            <a:r>
              <a:rPr lang="ru-RU" i="1" dirty="0" smtClean="0"/>
              <a:t>, </a:t>
            </a:r>
            <a:r>
              <a:rPr lang="ru-RU" i="1" dirty="0" err="1" smtClean="0"/>
              <a:t>обстежують</a:t>
            </a:r>
            <a:r>
              <a:rPr lang="ru-RU" i="1" dirty="0" smtClean="0"/>
              <a:t> </a:t>
            </a:r>
            <a:r>
              <a:rPr lang="ru-RU" i="1" dirty="0" err="1"/>
              <a:t>окремо</a:t>
            </a:r>
            <a:r>
              <a:rPr lang="ru-RU" i="1" dirty="0"/>
              <a:t>.</a:t>
            </a:r>
          </a:p>
          <a:p>
            <a:r>
              <a:rPr lang="ru-RU" i="1" dirty="0"/>
              <a:t>Яйцекладки </a:t>
            </a:r>
            <a:r>
              <a:rPr lang="ru-RU" i="1" dirty="0" err="1" smtClean="0"/>
              <a:t>листокруток</a:t>
            </a:r>
            <a:r>
              <a:rPr lang="ru-RU" i="1" dirty="0" smtClean="0"/>
              <a:t>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 smtClean="0"/>
              <a:t>трьох</a:t>
            </a:r>
            <a:r>
              <a:rPr lang="ru-RU" i="1" dirty="0" smtClean="0"/>
              <a:t> </a:t>
            </a:r>
            <a:r>
              <a:rPr lang="ru-RU" i="1" dirty="0" err="1" smtClean="0"/>
              <a:t>скелетних</a:t>
            </a:r>
            <a:r>
              <a:rPr lang="ru-RU" i="1" dirty="0" smtClean="0"/>
              <a:t> </a:t>
            </a:r>
            <a:r>
              <a:rPr lang="ru-RU" i="1" dirty="0" err="1"/>
              <a:t>гілках</a:t>
            </a:r>
            <a:r>
              <a:rPr lang="ru-RU" i="1" dirty="0"/>
              <a:t> </a:t>
            </a:r>
            <a:r>
              <a:rPr lang="ru-RU" i="1" dirty="0" err="1" smtClean="0"/>
              <a:t>довжиною</a:t>
            </a:r>
            <a:r>
              <a:rPr lang="ru-RU" i="1" dirty="0" smtClean="0"/>
              <a:t> 1 </a:t>
            </a:r>
            <a:r>
              <a:rPr lang="ru-RU" i="1" dirty="0"/>
              <a:t>м </a:t>
            </a:r>
            <a:r>
              <a:rPr lang="ru-RU" i="1" dirty="0" err="1"/>
              <a:t>від</a:t>
            </a:r>
            <a:r>
              <a:rPr lang="ru-RU" i="1" dirty="0"/>
              <a:t> штамбу</a:t>
            </a:r>
          </a:p>
        </p:txBody>
      </p:sp>
    </p:spTree>
    <p:extLst>
      <p:ext uri="{BB962C8B-B14F-4D97-AF65-F5344CB8AC3E}">
        <p14:creationId xmlns:p14="http://schemas.microsoft.com/office/powerpoint/2010/main" val="16169708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Якщо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під</a:t>
            </a:r>
            <a:r>
              <a:rPr lang="ru-RU" dirty="0">
                <a:solidFill>
                  <a:srgbClr val="FF0000"/>
                </a:solidFill>
              </a:rPr>
              <a:t> час </a:t>
            </a:r>
            <a:r>
              <a:rPr lang="ru-RU" dirty="0" err="1" smtClean="0">
                <a:solidFill>
                  <a:srgbClr val="FF0000"/>
                </a:solidFill>
              </a:rPr>
              <a:t>аналізу</a:t>
            </a:r>
            <a:r>
              <a:rPr lang="ru-RU" dirty="0" smtClean="0">
                <a:solidFill>
                  <a:srgbClr val="FF0000"/>
                </a:solidFill>
              </a:rPr>
              <a:t> ловчих </a:t>
            </a:r>
            <a:r>
              <a:rPr lang="ru-RU" dirty="0" err="1">
                <a:solidFill>
                  <a:srgbClr val="FF0000"/>
                </a:solidFill>
              </a:rPr>
              <a:t>поясів</a:t>
            </a:r>
            <a:r>
              <a:rPr lang="ru-RU" dirty="0">
                <a:solidFill>
                  <a:srgbClr val="FF0000"/>
                </a:solidFill>
              </a:rPr>
              <a:t> у </a:t>
            </a:r>
            <a:r>
              <a:rPr lang="ru-RU" dirty="0" err="1" smtClean="0">
                <a:solidFill>
                  <a:srgbClr val="FF0000"/>
                </a:solidFill>
              </a:rPr>
              <a:t>липні</a:t>
            </a:r>
            <a:r>
              <a:rPr lang="ru-RU" dirty="0" smtClean="0">
                <a:solidFill>
                  <a:srgbClr val="FF0000"/>
                </a:solidFill>
              </a:rPr>
              <a:t> (1-е </a:t>
            </a:r>
            <a:r>
              <a:rPr lang="ru-RU" dirty="0" err="1">
                <a:solidFill>
                  <a:srgbClr val="FF0000"/>
                </a:solidFill>
              </a:rPr>
              <a:t>покоління</a:t>
            </a:r>
            <a:r>
              <a:rPr lang="ru-RU" dirty="0">
                <a:solidFill>
                  <a:srgbClr val="FF0000"/>
                </a:solidFill>
              </a:rPr>
              <a:t>) число </a:t>
            </a:r>
            <a:r>
              <a:rPr lang="ru-RU" dirty="0" err="1" smtClean="0">
                <a:solidFill>
                  <a:srgbClr val="FF0000"/>
                </a:solidFill>
              </a:rPr>
              <a:t>гусениць</a:t>
            </a:r>
            <a:r>
              <a:rPr lang="ru-RU" dirty="0" smtClean="0">
                <a:solidFill>
                  <a:srgbClr val="FF0000"/>
                </a:solidFill>
              </a:rPr>
              <a:t>  на </a:t>
            </a:r>
            <a:r>
              <a:rPr lang="ru-RU" dirty="0">
                <a:solidFill>
                  <a:srgbClr val="FF0000"/>
                </a:solidFill>
              </a:rPr>
              <a:t>1 т </a:t>
            </a:r>
            <a:r>
              <a:rPr lang="ru-RU" dirty="0" err="1" smtClean="0">
                <a:solidFill>
                  <a:srgbClr val="FF0000"/>
                </a:solidFill>
              </a:rPr>
              <a:t>можливого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врожаю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пізніх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сортів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яблуні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більше</a:t>
            </a:r>
            <a:r>
              <a:rPr lang="ru-RU" dirty="0">
                <a:solidFill>
                  <a:srgbClr val="FF0000"/>
                </a:solidFill>
              </a:rPr>
              <a:t> 0,02 </a:t>
            </a:r>
            <a:r>
              <a:rPr lang="ru-RU" dirty="0" err="1" smtClean="0">
                <a:solidFill>
                  <a:srgbClr val="FF0000"/>
                </a:solidFill>
              </a:rPr>
              <a:t>або</a:t>
            </a:r>
            <a:r>
              <a:rPr lang="ru-RU" dirty="0" smtClean="0">
                <a:solidFill>
                  <a:srgbClr val="FF0000"/>
                </a:solidFill>
              </a:rPr>
              <a:t> при </a:t>
            </a:r>
            <a:r>
              <a:rPr lang="ru-RU" dirty="0">
                <a:solidFill>
                  <a:srgbClr val="FF0000"/>
                </a:solidFill>
              </a:rPr>
              <a:t>такому ж </a:t>
            </a:r>
            <a:r>
              <a:rPr lang="ru-RU" dirty="0" err="1">
                <a:solidFill>
                  <a:srgbClr val="FF0000"/>
                </a:solidFill>
              </a:rPr>
              <a:t>аналізі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у </a:t>
            </a:r>
            <a:r>
              <a:rPr lang="ru-RU" dirty="0" err="1" smtClean="0">
                <a:solidFill>
                  <a:srgbClr val="FF0000"/>
                </a:solidFill>
              </a:rPr>
              <a:t>жовтні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(2-ге </a:t>
            </a:r>
            <a:r>
              <a:rPr lang="ru-RU" dirty="0" err="1">
                <a:solidFill>
                  <a:srgbClr val="FF0000"/>
                </a:solidFill>
              </a:rPr>
              <a:t>покоління</a:t>
            </a:r>
            <a:r>
              <a:rPr lang="ru-RU" dirty="0" smtClean="0">
                <a:solidFill>
                  <a:srgbClr val="FF0000"/>
                </a:solidFill>
              </a:rPr>
              <a:t>) — </a:t>
            </a:r>
            <a:r>
              <a:rPr lang="ru-RU" dirty="0" err="1">
                <a:solidFill>
                  <a:srgbClr val="FF0000"/>
                </a:solidFill>
              </a:rPr>
              <a:t>хімічний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захист</a:t>
            </a:r>
            <a:r>
              <a:rPr lang="ru-RU" dirty="0" smtClean="0">
                <a:solidFill>
                  <a:srgbClr val="FF0000"/>
                </a:solidFill>
              </a:rPr>
              <a:t> буде </a:t>
            </a:r>
            <a:r>
              <a:rPr lang="ru-RU" dirty="0" err="1">
                <a:solidFill>
                  <a:srgbClr val="FF0000"/>
                </a:solidFill>
              </a:rPr>
              <a:t>доцільним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ушкодженість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плодів</a:t>
            </a:r>
            <a:r>
              <a:rPr lang="ru-RU" dirty="0">
                <a:solidFill>
                  <a:srgbClr val="FF0000"/>
                </a:solidFill>
              </a:rPr>
              <a:t> у </a:t>
            </a:r>
            <a:r>
              <a:rPr lang="ru-RU" dirty="0" err="1" smtClean="0">
                <a:solidFill>
                  <a:srgbClr val="FF0000"/>
                </a:solidFill>
              </a:rPr>
              <a:t>наступному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році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буде </a:t>
            </a:r>
            <a:r>
              <a:rPr lang="ru-RU" dirty="0" err="1" smtClean="0">
                <a:solidFill>
                  <a:srgbClr val="FF0000"/>
                </a:solidFill>
              </a:rPr>
              <a:t>більше</a:t>
            </a:r>
            <a:r>
              <a:rPr lang="ru-RU" dirty="0" smtClean="0">
                <a:solidFill>
                  <a:srgbClr val="FF0000"/>
                </a:solidFill>
              </a:rPr>
              <a:t> 12</a:t>
            </a:r>
            <a:r>
              <a:rPr lang="ru-RU" dirty="0">
                <a:solidFill>
                  <a:srgbClr val="FF0000"/>
                </a:solidFill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28239026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МОНІТОРИНГ ШКІДНИКІВ І ХВОРОБ ВИНОГРАДНОЇ ЛОЗИ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err="1" smtClean="0"/>
              <a:t>Жовтень</a:t>
            </a:r>
            <a:r>
              <a:rPr lang="ru-RU" dirty="0" smtClean="0"/>
              <a:t> </a:t>
            </a:r>
            <a:r>
              <a:rPr lang="en-US" dirty="0" smtClean="0"/>
              <a:t>II—III </a:t>
            </a:r>
            <a:r>
              <a:rPr lang="ru-RU" dirty="0"/>
              <a:t>дек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/>
              <a:t>На </a:t>
            </a:r>
            <a:r>
              <a:rPr lang="ru-RU" b="1" dirty="0" err="1"/>
              <a:t>площах</a:t>
            </a:r>
            <a:r>
              <a:rPr lang="ru-RU" b="1" dirty="0"/>
              <a:t> </a:t>
            </a:r>
            <a:r>
              <a:rPr lang="ru-RU" b="1" dirty="0" err="1"/>
              <a:t>під</a:t>
            </a:r>
            <a:r>
              <a:rPr lang="ru-RU" b="1" dirty="0"/>
              <a:t> </a:t>
            </a:r>
            <a:r>
              <a:rPr lang="ru-RU" b="1" dirty="0" err="1" smtClean="0"/>
              <a:t>виноградні</a:t>
            </a:r>
            <a:r>
              <a:rPr lang="ru-RU" b="1" dirty="0" smtClean="0"/>
              <a:t> школки </a:t>
            </a:r>
            <a:r>
              <a:rPr lang="ru-RU" b="1" dirty="0"/>
              <a:t>та </a:t>
            </a:r>
            <a:r>
              <a:rPr lang="ru-RU" b="1" dirty="0" err="1" smtClean="0"/>
              <a:t>молоді</a:t>
            </a:r>
            <a:r>
              <a:rPr lang="ru-RU" b="1" dirty="0" smtClean="0"/>
              <a:t> виноградники </a:t>
            </a:r>
            <a:r>
              <a:rPr lang="ru-RU" b="1" dirty="0" err="1" smtClean="0"/>
              <a:t>обстеження</a:t>
            </a:r>
            <a:r>
              <a:rPr lang="ru-RU" b="1" dirty="0" smtClean="0"/>
              <a:t> </a:t>
            </a:r>
            <a:r>
              <a:rPr lang="ru-RU" b="1" dirty="0" err="1" smtClean="0"/>
              <a:t>заселеності</a:t>
            </a:r>
            <a:r>
              <a:rPr lang="ru-RU" b="1" dirty="0" smtClean="0"/>
              <a:t> </a:t>
            </a:r>
            <a:r>
              <a:rPr lang="ru-RU" b="1" dirty="0" err="1" smtClean="0"/>
              <a:t>багатоїдними</a:t>
            </a:r>
            <a:r>
              <a:rPr lang="ru-RU" b="1" dirty="0" smtClean="0"/>
              <a:t> </a:t>
            </a:r>
            <a:r>
              <a:rPr lang="ru-RU" b="1" dirty="0" err="1" smtClean="0"/>
              <a:t>шкідниками</a:t>
            </a:r>
            <a:r>
              <a:rPr lang="ru-RU" b="1" dirty="0" smtClean="0"/>
              <a:t> — </a:t>
            </a:r>
            <a:r>
              <a:rPr lang="ru-RU" b="1" dirty="0"/>
              <a:t>хрущами, </a:t>
            </a:r>
            <a:r>
              <a:rPr lang="ru-RU" b="1" dirty="0" err="1" smtClean="0"/>
              <a:t>дротяниками</a:t>
            </a:r>
            <a:r>
              <a:rPr lang="ru-RU" b="1" dirty="0" smtClean="0"/>
              <a:t>, совками </a:t>
            </a:r>
            <a:r>
              <a:rPr lang="ru-RU" b="1" dirty="0" err="1" smtClean="0"/>
              <a:t>тощо</a:t>
            </a:r>
            <a:r>
              <a:rPr lang="ru-RU" b="1" dirty="0" smtClean="0"/>
              <a:t> для </a:t>
            </a: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необхідності</a:t>
            </a:r>
            <a:r>
              <a:rPr lang="ru-RU" b="1" dirty="0" smtClean="0"/>
              <a:t> </a:t>
            </a:r>
            <a:r>
              <a:rPr lang="ru-RU" b="1" dirty="0" err="1" smtClean="0"/>
              <a:t>захисних</a:t>
            </a:r>
            <a:r>
              <a:rPr lang="ru-RU" b="1" dirty="0" smtClean="0"/>
              <a:t> </a:t>
            </a:r>
            <a:r>
              <a:rPr lang="ru-RU" b="1" dirty="0" err="1" smtClean="0"/>
              <a:t>заходів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 err="1" smtClean="0"/>
              <a:t>Ґрунтові</a:t>
            </a:r>
            <a:r>
              <a:rPr lang="ru-RU" i="1" dirty="0" smtClean="0"/>
              <a:t> </a:t>
            </a:r>
            <a:r>
              <a:rPr lang="ru-RU" i="1" dirty="0" err="1"/>
              <a:t>розкопки</a:t>
            </a:r>
            <a:r>
              <a:rPr lang="ru-RU" i="1" dirty="0"/>
              <a:t>, </a:t>
            </a:r>
            <a:r>
              <a:rPr lang="ru-RU" i="1" dirty="0" err="1" smtClean="0"/>
              <a:t>проби</a:t>
            </a:r>
            <a:r>
              <a:rPr lang="ru-RU" i="1" dirty="0" smtClean="0"/>
              <a:t> 0,25 м2 </a:t>
            </a:r>
            <a:r>
              <a:rPr lang="ru-RU" i="1" dirty="0" err="1" smtClean="0"/>
              <a:t>розташовують</a:t>
            </a:r>
            <a:r>
              <a:rPr lang="ru-RU" i="1" dirty="0" smtClean="0"/>
              <a:t> у </a:t>
            </a:r>
            <a:r>
              <a:rPr lang="ru-RU" i="1" dirty="0" err="1"/>
              <a:t>шаховому</a:t>
            </a:r>
            <a:r>
              <a:rPr lang="ru-RU" i="1" dirty="0"/>
              <a:t> </a:t>
            </a:r>
            <a:r>
              <a:rPr lang="ru-RU" i="1" dirty="0" smtClean="0"/>
              <a:t>порядку. </a:t>
            </a:r>
            <a:r>
              <a:rPr lang="ru-RU" i="1" dirty="0" err="1" smtClean="0"/>
              <a:t>Послідовність</a:t>
            </a:r>
            <a:r>
              <a:rPr lang="ru-RU" i="1" dirty="0" smtClean="0"/>
              <a:t> </a:t>
            </a:r>
            <a:r>
              <a:rPr lang="ru-RU" i="1" dirty="0" err="1" smtClean="0"/>
              <a:t>аналізу</a:t>
            </a:r>
            <a:r>
              <a:rPr lang="ru-RU" i="1" dirty="0" smtClean="0"/>
              <a:t> </a:t>
            </a:r>
            <a:r>
              <a:rPr lang="ru-RU" i="1" dirty="0" err="1" smtClean="0"/>
              <a:t>звичайна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0163704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, </a:t>
            </a:r>
            <a:r>
              <a:rPr lang="ru-RU" dirty="0" err="1" smtClean="0"/>
              <a:t>екз</a:t>
            </a:r>
            <a:r>
              <a:rPr lang="ru-RU" dirty="0"/>
              <a:t>./м2, </a:t>
            </a:r>
            <a:endParaRPr lang="ru-RU" dirty="0" smtClean="0"/>
          </a:p>
          <a:p>
            <a:r>
              <a:rPr lang="ru-RU" dirty="0" err="1" smtClean="0"/>
              <a:t>видовий</a:t>
            </a:r>
            <a:r>
              <a:rPr lang="ru-RU" dirty="0" smtClean="0"/>
              <a:t> склад, </a:t>
            </a:r>
            <a:r>
              <a:rPr lang="ru-RU" dirty="0" err="1" smtClean="0"/>
              <a:t>переважаючі</a:t>
            </a:r>
            <a:r>
              <a:rPr lang="ru-RU" dirty="0" smtClean="0"/>
              <a:t> </a:t>
            </a:r>
            <a:r>
              <a:rPr lang="ru-RU" dirty="0" err="1"/>
              <a:t>види</a:t>
            </a:r>
            <a:r>
              <a:rPr lang="ru-RU" dirty="0"/>
              <a:t>, </a:t>
            </a:r>
            <a:r>
              <a:rPr lang="ru-RU" dirty="0" smtClean="0"/>
              <a:t>%, характер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 smtClean="0"/>
              <a:t>розподілу</a:t>
            </a:r>
            <a:r>
              <a:rPr lang="ru-RU" dirty="0" smtClean="0"/>
              <a:t>  на </a:t>
            </a:r>
            <a:r>
              <a:rPr lang="ru-RU" dirty="0" err="1"/>
              <a:t>ділянках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endParaRPr lang="ru-RU" dirty="0" smtClean="0"/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Шкідники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надземних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органів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винограду </a:t>
            </a:r>
            <a:r>
              <a:rPr lang="ru-RU" dirty="0" err="1" smtClean="0">
                <a:solidFill>
                  <a:srgbClr val="FF0000"/>
                </a:solidFill>
              </a:rPr>
              <a:t>характеризуються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нерівномірним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розповсюдженням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шкодять</a:t>
            </a:r>
            <a:r>
              <a:rPr lang="ru-RU" dirty="0" smtClean="0">
                <a:solidFill>
                  <a:srgbClr val="FF0000"/>
                </a:solidFill>
              </a:rPr>
              <a:t> локально </a:t>
            </a:r>
            <a:r>
              <a:rPr lang="ru-RU" dirty="0">
                <a:solidFill>
                  <a:srgbClr val="FF0000"/>
                </a:solidFill>
              </a:rPr>
              <a:t>в </a:t>
            </a:r>
            <a:r>
              <a:rPr lang="ru-RU" dirty="0" err="1">
                <a:solidFill>
                  <a:srgbClr val="FF0000"/>
                </a:solidFill>
              </a:rPr>
              <a:t>окремі</a:t>
            </a:r>
            <a:r>
              <a:rPr lang="ru-RU" dirty="0">
                <a:solidFill>
                  <a:srgbClr val="FF0000"/>
                </a:solidFill>
              </a:rPr>
              <a:t> роки</a:t>
            </a:r>
          </a:p>
        </p:txBody>
      </p:sp>
    </p:spTree>
    <p:extLst>
      <p:ext uri="{BB962C8B-B14F-4D97-AF65-F5344CB8AC3E}">
        <p14:creationId xmlns:p14="http://schemas.microsoft.com/office/powerpoint/2010/main" val="28405256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</a:t>
            </a:r>
            <a:r>
              <a:rPr lang="en-US" dirty="0" smtClean="0"/>
              <a:t>II—III </a:t>
            </a:r>
            <a:r>
              <a:rPr lang="ru-RU" dirty="0"/>
              <a:t>дек</a:t>
            </a:r>
            <a:r>
              <a:rPr lang="ru-RU" dirty="0" smtClean="0"/>
              <a:t>. (</a:t>
            </a:r>
            <a:r>
              <a:rPr lang="ru-RU" dirty="0" err="1"/>
              <a:t>набухання</a:t>
            </a:r>
            <a:r>
              <a:rPr lang="ru-RU" dirty="0"/>
              <a:t> </a:t>
            </a:r>
            <a:r>
              <a:rPr lang="ru-RU" dirty="0" smtClean="0"/>
              <a:t>і </a:t>
            </a:r>
            <a:r>
              <a:rPr lang="ru-RU" dirty="0" err="1" smtClean="0"/>
              <a:t>розпускання</a:t>
            </a:r>
            <a:r>
              <a:rPr lang="ru-RU" dirty="0" smtClean="0"/>
              <a:t> </a:t>
            </a:r>
            <a:r>
              <a:rPr lang="ru-RU" dirty="0" err="1" smtClean="0"/>
              <a:t>бруньок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 smtClean="0"/>
              <a:t>ушкодженості</a:t>
            </a:r>
            <a:r>
              <a:rPr lang="ru-RU" b="1" dirty="0" smtClean="0"/>
              <a:t> </a:t>
            </a:r>
            <a:r>
              <a:rPr lang="ru-RU" b="1" dirty="0" err="1" smtClean="0"/>
              <a:t>бруньок</a:t>
            </a:r>
            <a:r>
              <a:rPr lang="ru-RU" b="1" dirty="0" smtClean="0"/>
              <a:t> </a:t>
            </a:r>
            <a:r>
              <a:rPr lang="ru-RU" b="1" dirty="0" err="1" smtClean="0"/>
              <a:t>виноградним</a:t>
            </a:r>
            <a:r>
              <a:rPr lang="ru-RU" b="1" dirty="0" smtClean="0"/>
              <a:t> зуднем</a:t>
            </a:r>
            <a:r>
              <a:rPr lang="ru-RU" b="1" dirty="0"/>
              <a:t>, </a:t>
            </a:r>
            <a:r>
              <a:rPr lang="ru-RU" b="1" dirty="0" err="1"/>
              <a:t>виявлення</a:t>
            </a:r>
            <a:r>
              <a:rPr lang="ru-RU" b="1" dirty="0"/>
              <a:t> </a:t>
            </a:r>
            <a:r>
              <a:rPr lang="ru-RU" b="1" dirty="0" smtClean="0"/>
              <a:t>та </a:t>
            </a:r>
            <a:r>
              <a:rPr lang="ru-RU" b="1" dirty="0" err="1" smtClean="0"/>
              <a:t>облік</a:t>
            </a:r>
            <a:r>
              <a:rPr lang="ru-RU" b="1" dirty="0" smtClean="0"/>
              <a:t> </a:t>
            </a:r>
            <a:r>
              <a:rPr lang="ru-RU" b="1" dirty="0" err="1"/>
              <a:t>виноградної</a:t>
            </a:r>
            <a:r>
              <a:rPr lang="ru-RU" b="1" dirty="0"/>
              <a:t> </a:t>
            </a:r>
            <a:r>
              <a:rPr lang="ru-RU" b="1" dirty="0" err="1" smtClean="0"/>
              <a:t>листокрутки</a:t>
            </a:r>
            <a:r>
              <a:rPr lang="ru-RU" b="1" dirty="0"/>
              <a:t>, </a:t>
            </a:r>
            <a:r>
              <a:rPr lang="ru-RU" b="1" dirty="0" err="1"/>
              <a:t>скосаря</a:t>
            </a:r>
            <a:r>
              <a:rPr lang="ru-RU" b="1" dirty="0"/>
              <a:t> </a:t>
            </a:r>
            <a:r>
              <a:rPr lang="ru-RU" b="1" dirty="0" smtClean="0"/>
              <a:t>та </a:t>
            </a:r>
            <a:r>
              <a:rPr lang="ru-RU" b="1" dirty="0" err="1" smtClean="0"/>
              <a:t>інших</a:t>
            </a:r>
            <a:r>
              <a:rPr lang="ru-RU" b="1" dirty="0" smtClean="0"/>
              <a:t> </a:t>
            </a:r>
            <a:r>
              <a:rPr lang="ru-RU" b="1" dirty="0" err="1"/>
              <a:t>шкідників</a:t>
            </a:r>
            <a:r>
              <a:rPr lang="ru-RU" b="1" dirty="0"/>
              <a:t>.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err="1" smtClean="0"/>
              <a:t>Збір</a:t>
            </a:r>
            <a:r>
              <a:rPr lang="ru-RU" b="1" dirty="0" smtClean="0"/>
              <a:t> </a:t>
            </a:r>
            <a:r>
              <a:rPr lang="ru-RU" b="1" dirty="0" err="1" smtClean="0"/>
              <a:t>лялечок</a:t>
            </a:r>
            <a:r>
              <a:rPr lang="ru-RU" b="1" dirty="0" smtClean="0"/>
              <a:t> </a:t>
            </a:r>
            <a:r>
              <a:rPr lang="ru-RU" b="1" dirty="0" err="1"/>
              <a:t>гронової</a:t>
            </a:r>
            <a:r>
              <a:rPr lang="ru-RU" b="1" dirty="0"/>
              <a:t> </a:t>
            </a:r>
            <a:r>
              <a:rPr lang="ru-RU" b="1" dirty="0" err="1" smtClean="0"/>
              <a:t>листокрутки</a:t>
            </a:r>
            <a:r>
              <a:rPr lang="ru-RU" b="1" dirty="0" smtClean="0"/>
              <a:t> </a:t>
            </a:r>
            <a:r>
              <a:rPr lang="ru-RU" b="1" dirty="0"/>
              <a:t>для </a:t>
            </a:r>
            <a:r>
              <a:rPr lang="ru-RU" b="1" dirty="0" err="1" smtClean="0"/>
              <a:t>фенологічних</a:t>
            </a:r>
            <a:r>
              <a:rPr lang="ru-RU" b="1" dirty="0" smtClean="0"/>
              <a:t> </a:t>
            </a:r>
            <a:r>
              <a:rPr lang="ru-RU" b="1" dirty="0" err="1" smtClean="0"/>
              <a:t>спостережень</a:t>
            </a:r>
            <a:r>
              <a:rPr lang="ru-RU" b="1" dirty="0" smtClean="0"/>
              <a:t> в </a:t>
            </a:r>
            <a:r>
              <a:rPr lang="ru-RU" b="1" dirty="0" err="1" smtClean="0"/>
              <a:t>ізоляторах</a:t>
            </a:r>
            <a:r>
              <a:rPr lang="ru-RU" b="1" dirty="0"/>
              <a:t>. </a:t>
            </a:r>
            <a:r>
              <a:rPr lang="ru-RU" b="1" dirty="0" smtClean="0"/>
              <a:t>Установка </a:t>
            </a:r>
            <a:r>
              <a:rPr lang="ru-RU" b="1" dirty="0" err="1" smtClean="0"/>
              <a:t>феромонних</a:t>
            </a:r>
            <a:r>
              <a:rPr lang="ru-RU" b="1" dirty="0" smtClean="0"/>
              <a:t> </a:t>
            </a:r>
            <a:r>
              <a:rPr lang="ru-RU" b="1" dirty="0" err="1" smtClean="0"/>
              <a:t>пасток</a:t>
            </a:r>
            <a:endParaRPr lang="ru-RU" b="1" dirty="0" smtClean="0"/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220489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i="1" dirty="0" err="1"/>
              <a:t>Ушкодженість</a:t>
            </a:r>
            <a:r>
              <a:rPr lang="ru-RU" i="1" dirty="0"/>
              <a:t> </a:t>
            </a:r>
            <a:r>
              <a:rPr lang="ru-RU" i="1" dirty="0" err="1" smtClean="0"/>
              <a:t>бруньок</a:t>
            </a:r>
            <a:r>
              <a:rPr lang="ru-RU" i="1" dirty="0" smtClean="0"/>
              <a:t> зуднем </a:t>
            </a:r>
            <a:r>
              <a:rPr lang="ru-RU" i="1" dirty="0" err="1"/>
              <a:t>обліковують</a:t>
            </a:r>
            <a:r>
              <a:rPr lang="ru-RU" i="1" dirty="0"/>
              <a:t> </a:t>
            </a:r>
            <a:r>
              <a:rPr lang="ru-RU" i="1" dirty="0" smtClean="0"/>
              <a:t>на 10 </a:t>
            </a:r>
            <a:r>
              <a:rPr lang="ru-RU" i="1" dirty="0"/>
              <a:t>кущах, з </a:t>
            </a:r>
            <a:r>
              <a:rPr lang="ru-RU" i="1" dirty="0" err="1"/>
              <a:t>яких</a:t>
            </a:r>
            <a:r>
              <a:rPr lang="ru-RU" i="1" dirty="0"/>
              <a:t> </a:t>
            </a:r>
            <a:r>
              <a:rPr lang="ru-RU" i="1" dirty="0" err="1" smtClean="0"/>
              <a:t>зрізають</a:t>
            </a:r>
            <a:r>
              <a:rPr lang="ru-RU" i="1" dirty="0" smtClean="0"/>
              <a:t> по </a:t>
            </a:r>
            <a:r>
              <a:rPr lang="ru-RU" i="1" dirty="0"/>
              <a:t>4 </a:t>
            </a:r>
            <a:r>
              <a:rPr lang="ru-RU" i="1" dirty="0" err="1"/>
              <a:t>пагони</a:t>
            </a:r>
            <a:r>
              <a:rPr lang="ru-RU" i="1" dirty="0"/>
              <a:t> і </a:t>
            </a:r>
            <a:r>
              <a:rPr lang="ru-RU" i="1" dirty="0" err="1" smtClean="0"/>
              <a:t>підраховують</a:t>
            </a:r>
            <a:r>
              <a:rPr lang="ru-RU" i="1" dirty="0" smtClean="0"/>
              <a:t> число </a:t>
            </a:r>
            <a:r>
              <a:rPr lang="ru-RU" i="1" dirty="0" err="1" smtClean="0"/>
              <a:t>нормальних</a:t>
            </a:r>
            <a:r>
              <a:rPr lang="ru-RU" i="1" dirty="0" smtClean="0"/>
              <a:t> і </a:t>
            </a:r>
            <a:r>
              <a:rPr lang="ru-RU" i="1" dirty="0" err="1" smtClean="0"/>
              <a:t>деформованих</a:t>
            </a:r>
            <a:r>
              <a:rPr lang="ru-RU" i="1" dirty="0" smtClean="0"/>
              <a:t> </a:t>
            </a:r>
            <a:r>
              <a:rPr lang="ru-RU" i="1" dirty="0" err="1" smtClean="0"/>
              <a:t>бруньок</a:t>
            </a:r>
            <a:r>
              <a:rPr lang="ru-RU" i="1" dirty="0"/>
              <a:t>.</a:t>
            </a:r>
          </a:p>
          <a:p>
            <a:r>
              <a:rPr lang="ru-RU" i="1" dirty="0" err="1"/>
              <a:t>Збір</a:t>
            </a:r>
            <a:r>
              <a:rPr lang="ru-RU" i="1" dirty="0"/>
              <a:t> </a:t>
            </a:r>
            <a:r>
              <a:rPr lang="ru-RU" i="1" dirty="0" err="1"/>
              <a:t>лялечок</a:t>
            </a:r>
            <a:r>
              <a:rPr lang="ru-RU" i="1" dirty="0"/>
              <a:t> </a:t>
            </a:r>
            <a:r>
              <a:rPr lang="ru-RU" i="1" dirty="0" err="1" smtClean="0"/>
              <a:t>листокрутки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/>
              <a:t>розміщення</a:t>
            </a:r>
            <a:r>
              <a:rPr lang="ru-RU" i="1" dirty="0"/>
              <a:t> </a:t>
            </a:r>
            <a:r>
              <a:rPr lang="ru-RU" i="1" dirty="0" err="1"/>
              <a:t>їх</a:t>
            </a:r>
            <a:r>
              <a:rPr lang="ru-RU" i="1" dirty="0"/>
              <a:t> </a:t>
            </a:r>
            <a:r>
              <a:rPr lang="ru-RU" i="1" dirty="0" smtClean="0"/>
              <a:t>у </a:t>
            </a:r>
            <a:r>
              <a:rPr lang="ru-RU" i="1" dirty="0" err="1" smtClean="0"/>
              <a:t>ізоляторах</a:t>
            </a:r>
            <a:r>
              <a:rPr lang="ru-RU" i="1" dirty="0" smtClean="0"/>
              <a:t> </a:t>
            </a:r>
            <a:r>
              <a:rPr lang="ru-RU" i="1" dirty="0"/>
              <a:t>у III дек. </a:t>
            </a:r>
            <a:r>
              <a:rPr lang="ru-RU" i="1" dirty="0" err="1" smtClean="0"/>
              <a:t>Квітня</a:t>
            </a:r>
            <a:r>
              <a:rPr lang="ru-RU" i="1" dirty="0" smtClean="0"/>
              <a:t> у </a:t>
            </a:r>
            <a:r>
              <a:rPr lang="ru-RU" i="1" dirty="0" err="1"/>
              <a:t>затінених</a:t>
            </a:r>
            <a:r>
              <a:rPr lang="ru-RU" i="1" dirty="0"/>
              <a:t> </a:t>
            </a:r>
            <a:r>
              <a:rPr lang="ru-RU" i="1" dirty="0" err="1" smtClean="0"/>
              <a:t>місцях</a:t>
            </a:r>
            <a:r>
              <a:rPr lang="ru-RU" i="1" dirty="0" smtClean="0"/>
              <a:t> куща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Феромонні</a:t>
            </a:r>
            <a:r>
              <a:rPr lang="ru-RU" i="1" dirty="0" smtClean="0"/>
              <a:t> </a:t>
            </a:r>
            <a:r>
              <a:rPr lang="ru-RU" i="1" dirty="0"/>
              <a:t>та </a:t>
            </a:r>
            <a:r>
              <a:rPr lang="ru-RU" i="1" dirty="0" err="1" smtClean="0"/>
              <a:t>інші</a:t>
            </a:r>
            <a:r>
              <a:rPr lang="ru-RU" i="1" dirty="0" smtClean="0"/>
              <a:t> </a:t>
            </a:r>
            <a:r>
              <a:rPr lang="ru-RU" i="1" dirty="0" err="1" smtClean="0"/>
              <a:t>пастки</a:t>
            </a:r>
            <a:r>
              <a:rPr lang="ru-RU" i="1" dirty="0" smtClean="0"/>
              <a:t> </a:t>
            </a:r>
            <a:r>
              <a:rPr lang="ru-RU" i="1" dirty="0" err="1"/>
              <a:t>встановлюють</a:t>
            </a:r>
            <a:r>
              <a:rPr lang="ru-RU" i="1" dirty="0"/>
              <a:t> </a:t>
            </a:r>
            <a:r>
              <a:rPr lang="ru-RU" i="1" dirty="0" err="1" smtClean="0"/>
              <a:t>із</a:t>
            </a:r>
            <a:r>
              <a:rPr lang="ru-RU" i="1" dirty="0" smtClean="0"/>
              <a:t> </a:t>
            </a:r>
            <a:r>
              <a:rPr lang="ru-RU" i="1" dirty="0" err="1" smtClean="0"/>
              <a:t>розрахунку</a:t>
            </a:r>
            <a:r>
              <a:rPr lang="ru-RU" i="1" dirty="0" smtClean="0"/>
              <a:t> </a:t>
            </a:r>
            <a:r>
              <a:rPr lang="ru-RU" i="1" dirty="0"/>
              <a:t>5 </a:t>
            </a:r>
            <a:r>
              <a:rPr lang="ru-RU" i="1" dirty="0" err="1" smtClean="0"/>
              <a:t>пасток</a:t>
            </a:r>
            <a:r>
              <a:rPr lang="ru-RU" i="1" dirty="0" smtClean="0"/>
              <a:t> на </a:t>
            </a:r>
            <a:r>
              <a:rPr lang="ru-RU" i="1" dirty="0"/>
              <a:t>1 га</a:t>
            </a:r>
          </a:p>
        </p:txBody>
      </p:sp>
    </p:spTree>
    <p:extLst>
      <p:ext uri="{BB962C8B-B14F-4D97-AF65-F5344CB8AC3E}">
        <p14:creationId xmlns:p14="http://schemas.microsoft.com/office/powerpoint/2010/main" val="804035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/>
              <a:t>Відсоток</a:t>
            </a:r>
            <a:r>
              <a:rPr lang="ru-RU" dirty="0"/>
              <a:t> </a:t>
            </a:r>
            <a:r>
              <a:rPr lang="ru-RU" dirty="0" err="1" smtClean="0"/>
              <a:t>ушкоджених</a:t>
            </a:r>
            <a:r>
              <a:rPr lang="ru-RU" dirty="0" smtClean="0"/>
              <a:t> </a:t>
            </a:r>
            <a:r>
              <a:rPr lang="ru-RU" dirty="0" err="1" smtClean="0"/>
              <a:t>бруньок</a:t>
            </a:r>
            <a:r>
              <a:rPr lang="ru-RU" dirty="0"/>
              <a:t>, характер </a:t>
            </a:r>
            <a:r>
              <a:rPr lang="ru-RU" dirty="0" err="1" smtClean="0"/>
              <a:t>розподілу</a:t>
            </a:r>
            <a:r>
              <a:rPr lang="ru-RU" dirty="0" smtClean="0"/>
              <a:t> </a:t>
            </a:r>
            <a:r>
              <a:rPr lang="ru-RU" dirty="0" err="1" smtClean="0"/>
              <a:t>шкідника</a:t>
            </a:r>
            <a:r>
              <a:rPr lang="ru-RU" dirty="0" smtClean="0"/>
              <a:t> на </a:t>
            </a:r>
            <a:r>
              <a:rPr lang="ru-RU" dirty="0" err="1" smtClean="0"/>
              <a:t>ділянках</a:t>
            </a:r>
            <a:r>
              <a:rPr lang="ru-RU" dirty="0"/>
              <a:t>, </a:t>
            </a:r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/>
              <a:t>.</a:t>
            </a:r>
          </a:p>
          <a:p>
            <a:r>
              <a:rPr lang="ru-RU" dirty="0"/>
              <a:t>Строки </a:t>
            </a:r>
            <a:r>
              <a:rPr lang="ru-RU" dirty="0" err="1"/>
              <a:t>вильоту</a:t>
            </a:r>
            <a:r>
              <a:rPr lang="ru-RU" dirty="0"/>
              <a:t> і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динаміка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 smtClean="0"/>
              <a:t>ізоляторах</a:t>
            </a:r>
            <a:r>
              <a:rPr lang="ru-RU" dirty="0" smtClean="0"/>
              <a:t> і </a:t>
            </a:r>
            <a:r>
              <a:rPr lang="ru-RU" dirty="0"/>
              <a:t>на </a:t>
            </a:r>
            <a:r>
              <a:rPr lang="ru-RU" dirty="0" err="1"/>
              <a:t>пастки</a:t>
            </a:r>
            <a:r>
              <a:rPr lang="ru-RU" dirty="0"/>
              <a:t> </a:t>
            </a:r>
            <a:r>
              <a:rPr lang="ru-RU" dirty="0" err="1" smtClean="0"/>
              <a:t>листокруток</a:t>
            </a:r>
            <a:endParaRPr lang="ru-RU" dirty="0" smtClean="0"/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Харчові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приманки </a:t>
            </a:r>
            <a:r>
              <a:rPr lang="ru-RU" dirty="0" err="1" smtClean="0">
                <a:solidFill>
                  <a:srgbClr val="FF0000"/>
                </a:solidFill>
              </a:rPr>
              <a:t>виготовляють</a:t>
            </a:r>
            <a:r>
              <a:rPr lang="ru-RU" dirty="0" smtClean="0">
                <a:solidFill>
                  <a:srgbClr val="FF0000"/>
                </a:solidFill>
              </a:rPr>
              <a:t> на </a:t>
            </a:r>
            <a:r>
              <a:rPr lang="ru-RU" dirty="0" err="1" smtClean="0">
                <a:solidFill>
                  <a:srgbClr val="FF0000"/>
                </a:solidFill>
              </a:rPr>
              <a:t>основі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дріжджів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розведених</a:t>
            </a:r>
            <a:r>
              <a:rPr lang="ru-RU" dirty="0" smtClean="0">
                <a:solidFill>
                  <a:srgbClr val="FF0000"/>
                </a:solidFill>
              </a:rPr>
              <a:t> на </a:t>
            </a:r>
            <a:r>
              <a:rPr lang="ru-RU" dirty="0">
                <a:solidFill>
                  <a:srgbClr val="FF0000"/>
                </a:solidFill>
              </a:rPr>
              <a:t>1/3 водою з </a:t>
            </a:r>
            <a:r>
              <a:rPr lang="ru-RU" dirty="0" err="1" smtClean="0">
                <a:solidFill>
                  <a:srgbClr val="FF0000"/>
                </a:solidFill>
              </a:rPr>
              <a:t>цукром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розміщених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у 0,5 </a:t>
            </a:r>
            <a:r>
              <a:rPr lang="ru-RU" dirty="0" err="1" smtClean="0">
                <a:solidFill>
                  <a:srgbClr val="FF0000"/>
                </a:solidFill>
              </a:rPr>
              <a:t>літрових</a:t>
            </a:r>
            <a:r>
              <a:rPr lang="ru-RU" dirty="0" smtClean="0">
                <a:solidFill>
                  <a:srgbClr val="FF0000"/>
                </a:solidFill>
              </a:rPr>
              <a:t> банках </a:t>
            </a:r>
            <a:r>
              <a:rPr lang="ru-RU" dirty="0">
                <a:solidFill>
                  <a:srgbClr val="FF0000"/>
                </a:solidFill>
              </a:rPr>
              <a:t>у </a:t>
            </a:r>
            <a:r>
              <a:rPr lang="ru-RU" dirty="0" smtClean="0">
                <a:solidFill>
                  <a:srgbClr val="FF0000"/>
                </a:solidFill>
              </a:rPr>
              <a:t>кущах на </a:t>
            </a:r>
            <a:r>
              <a:rPr lang="ru-RU" dirty="0" err="1">
                <a:solidFill>
                  <a:srgbClr val="FF0000"/>
                </a:solidFill>
              </a:rPr>
              <a:t>висоті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грон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Ушкодженість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виноградним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скосарем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пістрянкою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визначають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на 10 </a:t>
            </a:r>
            <a:r>
              <a:rPr lang="ru-RU" dirty="0">
                <a:solidFill>
                  <a:srgbClr val="FF0000"/>
                </a:solidFill>
              </a:rPr>
              <a:t>кущах </a:t>
            </a:r>
            <a:r>
              <a:rPr lang="ru-RU" dirty="0" err="1">
                <a:solidFill>
                  <a:srgbClr val="FF0000"/>
                </a:solidFill>
              </a:rPr>
              <a:t>оглядом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50 </a:t>
            </a:r>
            <a:r>
              <a:rPr lang="ru-RU" dirty="0" err="1" smtClean="0">
                <a:solidFill>
                  <a:srgbClr val="FF0000"/>
                </a:solidFill>
              </a:rPr>
              <a:t>бруньок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4728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err="1" smtClean="0"/>
              <a:t>Травень</a:t>
            </a:r>
            <a:r>
              <a:rPr lang="ru-RU" sz="3000" dirty="0" smtClean="0"/>
              <a:t>—</a:t>
            </a:r>
            <a:r>
              <a:rPr lang="ru-RU" sz="3000" dirty="0" err="1" smtClean="0"/>
              <a:t>червень</a:t>
            </a:r>
            <a:r>
              <a:rPr lang="ru-RU" sz="3000" dirty="0" smtClean="0"/>
              <a:t> (3—5 </a:t>
            </a:r>
            <a:r>
              <a:rPr lang="ru-RU" sz="3000" dirty="0" err="1" smtClean="0"/>
              <a:t>листків</a:t>
            </a:r>
            <a:r>
              <a:rPr lang="ru-RU" sz="3000" dirty="0"/>
              <a:t>, </a:t>
            </a:r>
            <a:r>
              <a:rPr lang="ru-RU" sz="3000" dirty="0" err="1" smtClean="0"/>
              <a:t>бутонізація</a:t>
            </a:r>
            <a:r>
              <a:rPr lang="ru-RU" sz="3000" dirty="0" smtClean="0"/>
              <a:t>, </a:t>
            </a:r>
            <a:r>
              <a:rPr lang="ru-RU" sz="3000" dirty="0" err="1" smtClean="0"/>
              <a:t>розрихлення</a:t>
            </a:r>
            <a:r>
              <a:rPr lang="ru-RU" sz="3000" dirty="0" smtClean="0"/>
              <a:t> </a:t>
            </a:r>
            <a:r>
              <a:rPr lang="ru-RU" sz="3000" dirty="0" err="1" smtClean="0"/>
              <a:t>суцвіть</a:t>
            </a:r>
            <a:r>
              <a:rPr lang="ru-RU" sz="3000" dirty="0" smtClean="0"/>
              <a:t>, </a:t>
            </a:r>
            <a:r>
              <a:rPr lang="ru-RU" sz="3000" dirty="0" err="1" smtClean="0"/>
              <a:t>цвітіння</a:t>
            </a:r>
            <a:r>
              <a:rPr lang="ru-RU" sz="3000" dirty="0"/>
              <a:t>, </a:t>
            </a:r>
            <a:r>
              <a:rPr lang="ru-RU" sz="3000" dirty="0" err="1" smtClean="0"/>
              <a:t>ріст</a:t>
            </a:r>
            <a:r>
              <a:rPr lang="ru-RU" sz="3000" dirty="0" smtClean="0"/>
              <a:t> </a:t>
            </a:r>
            <a:r>
              <a:rPr lang="ru-RU" sz="3000" dirty="0" err="1" smtClean="0"/>
              <a:t>листя</a:t>
            </a:r>
            <a:r>
              <a:rPr lang="ru-RU" sz="3000" dirty="0" smtClean="0"/>
              <a:t> </a:t>
            </a:r>
            <a:r>
              <a:rPr lang="ru-RU" sz="3000" dirty="0"/>
              <a:t>і </a:t>
            </a:r>
            <a:r>
              <a:rPr lang="ru-RU" sz="3000" dirty="0" err="1"/>
              <a:t>пагонів</a:t>
            </a:r>
            <a:r>
              <a:rPr lang="ru-RU" sz="3000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Моніторинг</a:t>
            </a:r>
            <a:r>
              <a:rPr lang="ru-RU" b="1" dirty="0"/>
              <a:t>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</a:t>
            </a:r>
            <a:r>
              <a:rPr lang="ru-RU" b="1" dirty="0" err="1" smtClean="0"/>
              <a:t>гронової</a:t>
            </a:r>
            <a:r>
              <a:rPr lang="ru-RU" b="1" dirty="0" smtClean="0"/>
              <a:t> </a:t>
            </a:r>
            <a:r>
              <a:rPr lang="ru-RU" b="1" dirty="0" err="1" smtClean="0"/>
              <a:t>листовійки</a:t>
            </a:r>
            <a:r>
              <a:rPr lang="ru-RU" b="1" dirty="0" smtClean="0"/>
              <a:t>, </a:t>
            </a:r>
            <a:r>
              <a:rPr lang="ru-RU" b="1" dirty="0" err="1" smtClean="0"/>
              <a:t>скосарів</a:t>
            </a:r>
            <a:r>
              <a:rPr lang="ru-RU" b="1" dirty="0"/>
              <a:t>, </a:t>
            </a:r>
            <a:r>
              <a:rPr lang="ru-RU" b="1" dirty="0" err="1"/>
              <a:t>кліщів</a:t>
            </a:r>
            <a:r>
              <a:rPr lang="ru-RU" b="1" dirty="0"/>
              <a:t>, </a:t>
            </a:r>
            <a:r>
              <a:rPr lang="ru-RU" b="1" dirty="0" err="1" smtClean="0"/>
              <a:t>інших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/>
              <a:t>.</a:t>
            </a:r>
          </a:p>
          <a:p>
            <a:r>
              <a:rPr lang="ru-RU" b="1" dirty="0" err="1"/>
              <a:t>Встановлення</a:t>
            </a:r>
            <a:r>
              <a:rPr lang="ru-RU" b="1" dirty="0"/>
              <a:t> </a:t>
            </a:r>
            <a:r>
              <a:rPr lang="ru-RU" b="1" dirty="0" err="1" smtClean="0"/>
              <a:t>строків</a:t>
            </a:r>
            <a:r>
              <a:rPr lang="ru-RU" b="1" dirty="0" smtClean="0"/>
              <a:t>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 smtClean="0"/>
              <a:t>динаміки</a:t>
            </a:r>
            <a:r>
              <a:rPr lang="ru-RU" b="1" dirty="0" smtClean="0"/>
              <a:t>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</a:t>
            </a:r>
            <a:r>
              <a:rPr lang="ru-RU" b="1" dirty="0" err="1"/>
              <a:t>мілдью</a:t>
            </a:r>
            <a:r>
              <a:rPr lang="ru-RU" b="1" dirty="0"/>
              <a:t>, </a:t>
            </a:r>
            <a:r>
              <a:rPr lang="ru-RU" b="1" dirty="0" err="1" smtClean="0"/>
              <a:t>оїдіуму</a:t>
            </a:r>
            <a:r>
              <a:rPr lang="ru-RU" b="1" dirty="0" smtClean="0"/>
              <a:t> та </a:t>
            </a:r>
            <a:r>
              <a:rPr lang="ru-RU" b="1" dirty="0" err="1"/>
              <a:t>інших</a:t>
            </a:r>
            <a:r>
              <a:rPr lang="ru-RU" b="1" dirty="0"/>
              <a:t> хвороб.</a:t>
            </a:r>
          </a:p>
          <a:p>
            <a:r>
              <a:rPr lang="ru-RU" b="1" dirty="0" err="1"/>
              <a:t>Виявлення</a:t>
            </a:r>
            <a:r>
              <a:rPr lang="ru-RU" b="1" dirty="0"/>
              <a:t> </a:t>
            </a:r>
            <a:r>
              <a:rPr lang="ru-RU" b="1" dirty="0" err="1" smtClean="0"/>
              <a:t>осередків</a:t>
            </a:r>
            <a:r>
              <a:rPr lang="ru-RU" b="1" dirty="0" smtClean="0"/>
              <a:t> </a:t>
            </a:r>
            <a:r>
              <a:rPr lang="ru-RU" b="1" dirty="0" err="1" smtClean="0"/>
              <a:t>філоксери</a:t>
            </a:r>
            <a:r>
              <a:rPr lang="ru-RU" b="1" dirty="0"/>
              <a:t>.</a:t>
            </a:r>
          </a:p>
          <a:p>
            <a:r>
              <a:rPr lang="ru-RU" b="1" dirty="0" err="1" smtClean="0"/>
              <a:t>Короткостроковий</a:t>
            </a:r>
            <a:r>
              <a:rPr lang="ru-RU" b="1" dirty="0" smtClean="0"/>
              <a:t> прогноз </a:t>
            </a:r>
            <a:r>
              <a:rPr lang="ru-RU" b="1" dirty="0" err="1"/>
              <a:t>основних</a:t>
            </a:r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b="1" dirty="0" err="1" smtClean="0"/>
              <a:t>шкідливихрганізмів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430744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err="1"/>
              <a:t>Спостереження</a:t>
            </a:r>
            <a:r>
              <a:rPr lang="ru-RU" i="1" dirty="0"/>
              <a:t> за </a:t>
            </a:r>
            <a:r>
              <a:rPr lang="ru-RU" i="1" dirty="0" err="1" smtClean="0"/>
              <a:t>льотом</a:t>
            </a:r>
            <a:r>
              <a:rPr lang="ru-RU" i="1" dirty="0" smtClean="0"/>
              <a:t> </a:t>
            </a:r>
            <a:r>
              <a:rPr lang="ru-RU" i="1" dirty="0" err="1" smtClean="0"/>
              <a:t>гронової</a:t>
            </a:r>
            <a:r>
              <a:rPr lang="ru-RU" i="1" dirty="0" smtClean="0"/>
              <a:t> </a:t>
            </a:r>
            <a:r>
              <a:rPr lang="ru-RU" i="1" dirty="0" err="1" smtClean="0"/>
              <a:t>листовійки</a:t>
            </a:r>
            <a:r>
              <a:rPr lang="ru-RU" i="1" dirty="0" smtClean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/>
              <a:t>у </a:t>
            </a:r>
            <a:r>
              <a:rPr lang="ru-RU" i="1" dirty="0" err="1" smtClean="0"/>
              <a:t>ізоляторах</a:t>
            </a:r>
            <a:r>
              <a:rPr lang="ru-RU" i="1" dirty="0" smtClean="0"/>
              <a:t>, на </a:t>
            </a:r>
            <a:r>
              <a:rPr lang="ru-RU" i="1" dirty="0" err="1"/>
              <a:t>феромонні</a:t>
            </a:r>
            <a:r>
              <a:rPr lang="ru-RU" i="1" dirty="0"/>
              <a:t> та </a:t>
            </a:r>
            <a:r>
              <a:rPr lang="ru-RU" i="1" dirty="0" err="1" smtClean="0"/>
              <a:t>інші</a:t>
            </a:r>
            <a:r>
              <a:rPr lang="ru-RU" i="1" dirty="0" smtClean="0"/>
              <a:t> </a:t>
            </a:r>
            <a:r>
              <a:rPr lang="ru-RU" i="1" dirty="0" err="1" smtClean="0"/>
              <a:t>пастки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Облік</a:t>
            </a:r>
            <a:r>
              <a:rPr lang="ru-RU" i="1" dirty="0" smtClean="0"/>
              <a:t> </a:t>
            </a:r>
            <a:r>
              <a:rPr lang="ru-RU" i="1" dirty="0" err="1" smtClean="0"/>
              <a:t>заселеності</a:t>
            </a:r>
            <a:r>
              <a:rPr lang="ru-RU" i="1" dirty="0" smtClean="0"/>
              <a:t> </a:t>
            </a:r>
            <a:r>
              <a:rPr lang="ru-RU" i="1" dirty="0" err="1" smtClean="0"/>
              <a:t>рослин</a:t>
            </a:r>
            <a:r>
              <a:rPr lang="ru-RU" i="1" dirty="0" smtClean="0"/>
              <a:t> </a:t>
            </a:r>
            <a:r>
              <a:rPr lang="ru-RU" i="1" dirty="0" err="1" smtClean="0"/>
              <a:t>гусеницями</a:t>
            </a:r>
            <a:r>
              <a:rPr lang="ru-RU" i="1" dirty="0" smtClean="0"/>
              <a:t> </a:t>
            </a:r>
            <a:r>
              <a:rPr lang="ru-RU" i="1" dirty="0" err="1" smtClean="0"/>
              <a:t>листовійки</a:t>
            </a:r>
            <a:r>
              <a:rPr lang="ru-RU" i="1" dirty="0" smtClean="0"/>
              <a:t> </a:t>
            </a:r>
            <a:r>
              <a:rPr lang="ru-RU" i="1" dirty="0" err="1"/>
              <a:t>проводять</a:t>
            </a:r>
            <a:r>
              <a:rPr lang="ru-RU" i="1" dirty="0"/>
              <a:t> </a:t>
            </a:r>
            <a:r>
              <a:rPr lang="ru-RU" i="1" dirty="0" smtClean="0"/>
              <a:t>у </a:t>
            </a:r>
            <a:r>
              <a:rPr lang="ru-RU" i="1" dirty="0" err="1" smtClean="0"/>
              <a:t>фазі</a:t>
            </a:r>
            <a:r>
              <a:rPr lang="ru-RU" i="1" dirty="0" smtClean="0"/>
              <a:t> </a:t>
            </a:r>
            <a:r>
              <a:rPr lang="ru-RU" i="1" dirty="0" err="1"/>
              <a:t>бутонізації</a:t>
            </a:r>
            <a:r>
              <a:rPr lang="ru-RU" i="1" dirty="0"/>
              <a:t> — </a:t>
            </a:r>
            <a:r>
              <a:rPr lang="ru-RU" i="1" dirty="0" err="1" smtClean="0"/>
              <a:t>цвітіння</a:t>
            </a:r>
            <a:r>
              <a:rPr lang="ru-RU" i="1" dirty="0" smtClean="0"/>
              <a:t>. На </a:t>
            </a:r>
            <a:r>
              <a:rPr lang="ru-RU" i="1" dirty="0" err="1"/>
              <a:t>кожні</a:t>
            </a:r>
            <a:r>
              <a:rPr lang="ru-RU" i="1" dirty="0"/>
              <a:t> 20 </a:t>
            </a:r>
            <a:r>
              <a:rPr lang="ru-RU" i="1" dirty="0" smtClean="0"/>
              <a:t>га </a:t>
            </a:r>
            <a:r>
              <a:rPr lang="ru-RU" i="1" dirty="0" err="1" smtClean="0"/>
              <a:t>беруть</a:t>
            </a:r>
            <a:r>
              <a:rPr lang="ru-RU" i="1" dirty="0" smtClean="0"/>
              <a:t> </a:t>
            </a:r>
            <a:r>
              <a:rPr lang="ru-RU" i="1" dirty="0"/>
              <a:t>10 </a:t>
            </a:r>
            <a:r>
              <a:rPr lang="ru-RU" i="1" dirty="0" err="1" smtClean="0"/>
              <a:t>облікових</a:t>
            </a:r>
            <a:r>
              <a:rPr lang="ru-RU" i="1" dirty="0" smtClean="0"/>
              <a:t> </a:t>
            </a:r>
            <a:r>
              <a:rPr lang="ru-RU" i="1" dirty="0" err="1" smtClean="0"/>
              <a:t>кущів</a:t>
            </a:r>
            <a:r>
              <a:rPr lang="ru-RU" i="1" dirty="0"/>
              <a:t>, на </a:t>
            </a:r>
            <a:r>
              <a:rPr lang="ru-RU" i="1" dirty="0" err="1"/>
              <a:t>яких</a:t>
            </a:r>
            <a:r>
              <a:rPr lang="ru-RU" i="1" dirty="0"/>
              <a:t> </a:t>
            </a:r>
            <a:r>
              <a:rPr lang="ru-RU" i="1" dirty="0" err="1" smtClean="0"/>
              <a:t>підраховують</a:t>
            </a:r>
            <a:r>
              <a:rPr lang="ru-RU" i="1" dirty="0" smtClean="0"/>
              <a:t> </a:t>
            </a:r>
            <a:r>
              <a:rPr lang="ru-RU" i="1" dirty="0" err="1" smtClean="0"/>
              <a:t>загальну</a:t>
            </a:r>
            <a:r>
              <a:rPr lang="ru-RU" i="1" dirty="0" smtClean="0"/>
              <a:t> </a:t>
            </a:r>
            <a:r>
              <a:rPr lang="ru-RU" i="1" dirty="0" err="1" smtClean="0"/>
              <a:t>кількість</a:t>
            </a:r>
            <a:r>
              <a:rPr lang="ru-RU" i="1" dirty="0" smtClean="0"/>
              <a:t> </a:t>
            </a:r>
            <a:r>
              <a:rPr lang="ru-RU" i="1" dirty="0" err="1" smtClean="0"/>
              <a:t>бутонів</a:t>
            </a:r>
            <a:r>
              <a:rPr lang="ru-RU" i="1" dirty="0"/>
              <a:t>, в </a:t>
            </a:r>
            <a:r>
              <a:rPr lang="ru-RU" i="1" dirty="0" err="1"/>
              <a:t>т.ч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Ушкоджених</a:t>
            </a:r>
            <a:r>
              <a:rPr lang="ru-RU" i="1" dirty="0" smtClean="0"/>
              <a:t> та </a:t>
            </a:r>
            <a:r>
              <a:rPr lang="ru-RU" i="1" dirty="0" err="1"/>
              <a:t>ступінь</a:t>
            </a:r>
            <a:r>
              <a:rPr lang="ru-RU" i="1" dirty="0"/>
              <a:t> </a:t>
            </a:r>
            <a:r>
              <a:rPr lang="ru-RU" i="1" dirty="0" err="1" smtClean="0"/>
              <a:t>пошкодження</a:t>
            </a:r>
            <a:r>
              <a:rPr lang="ru-RU" i="1" dirty="0" smtClean="0"/>
              <a:t> </a:t>
            </a:r>
            <a:r>
              <a:rPr lang="ru-RU" i="1" dirty="0" err="1" smtClean="0"/>
              <a:t>окомірно</a:t>
            </a:r>
            <a:r>
              <a:rPr lang="ru-RU" i="1" dirty="0"/>
              <a:t>.</a:t>
            </a:r>
          </a:p>
          <a:p>
            <a:r>
              <a:rPr lang="ru-RU" i="1" dirty="0" err="1"/>
              <a:t>Заселеність</a:t>
            </a:r>
            <a:r>
              <a:rPr lang="ru-RU" i="1" dirty="0"/>
              <a:t> </a:t>
            </a:r>
            <a:r>
              <a:rPr lang="ru-RU" i="1" dirty="0" err="1" smtClean="0"/>
              <a:t>кліщами</a:t>
            </a:r>
            <a:r>
              <a:rPr lang="ru-RU" i="1" dirty="0" smtClean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/>
              <a:t>1—2 рази </a:t>
            </a:r>
            <a:r>
              <a:rPr lang="ru-RU" i="1" dirty="0" smtClean="0"/>
              <a:t>на декаду </a:t>
            </a:r>
            <a:r>
              <a:rPr lang="ru-RU" i="1" dirty="0" err="1"/>
              <a:t>підрахунком</a:t>
            </a:r>
            <a:r>
              <a:rPr lang="ru-RU" i="1" dirty="0"/>
              <a:t> </a:t>
            </a:r>
            <a:r>
              <a:rPr lang="ru-RU" i="1" dirty="0" err="1" smtClean="0"/>
              <a:t>усіх</a:t>
            </a:r>
            <a:r>
              <a:rPr lang="ru-RU" i="1" dirty="0" smtClean="0"/>
              <a:t> </a:t>
            </a:r>
            <a:r>
              <a:rPr lang="ru-RU" i="1" dirty="0" err="1" smtClean="0"/>
              <a:t>стадій</a:t>
            </a:r>
            <a:r>
              <a:rPr lang="ru-RU" i="1" dirty="0" smtClean="0"/>
              <a:t> </a:t>
            </a:r>
            <a:r>
              <a:rPr lang="ru-RU" i="1" dirty="0"/>
              <a:t>на 20 листках </a:t>
            </a:r>
            <a:r>
              <a:rPr lang="ru-RU" i="1" dirty="0" smtClean="0"/>
              <a:t>на кожному </a:t>
            </a:r>
            <a:r>
              <a:rPr lang="ru-RU" i="1" dirty="0"/>
              <a:t>з 10 </a:t>
            </a:r>
            <a:r>
              <a:rPr lang="ru-RU" i="1" dirty="0" err="1"/>
              <a:t>кущів</a:t>
            </a:r>
            <a:r>
              <a:rPr lang="ru-RU" i="1" dirty="0"/>
              <a:t>.</a:t>
            </a:r>
          </a:p>
          <a:p>
            <a:r>
              <a:rPr lang="ru-RU" i="1" dirty="0"/>
              <a:t>Виноградного </a:t>
            </a:r>
            <a:r>
              <a:rPr lang="ru-RU" i="1" dirty="0" smtClean="0"/>
              <a:t>зудня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</a:t>
            </a:r>
            <a:r>
              <a:rPr lang="ru-RU" i="1" dirty="0"/>
              <a:t>за </a:t>
            </a:r>
            <a:r>
              <a:rPr lang="ru-RU" i="1" dirty="0" err="1" smtClean="0"/>
              <a:t>ознаками</a:t>
            </a:r>
            <a:r>
              <a:rPr lang="ru-RU" i="1" dirty="0" smtClean="0"/>
              <a:t> </a:t>
            </a:r>
            <a:r>
              <a:rPr lang="ru-RU" i="1" dirty="0" err="1" smtClean="0"/>
              <a:t>ушкодженого</a:t>
            </a:r>
            <a:r>
              <a:rPr lang="ru-RU" i="1" dirty="0" smtClean="0"/>
              <a:t> </a:t>
            </a:r>
            <a:r>
              <a:rPr lang="ru-RU" i="1" dirty="0" err="1"/>
              <a:t>листя</a:t>
            </a:r>
            <a:r>
              <a:rPr lang="ru-RU" i="1" dirty="0"/>
              <a:t>. </a:t>
            </a:r>
            <a:r>
              <a:rPr lang="ru-RU" i="1" dirty="0" smtClean="0"/>
              <a:t>Для </a:t>
            </a:r>
            <a:r>
              <a:rPr lang="ru-RU" i="1" dirty="0" err="1" smtClean="0"/>
              <a:t>цього</a:t>
            </a:r>
            <a:r>
              <a:rPr lang="ru-RU" i="1" dirty="0" smtClean="0"/>
              <a:t> </a:t>
            </a:r>
            <a:r>
              <a:rPr lang="ru-RU" i="1" dirty="0" err="1"/>
              <a:t>оглядають</a:t>
            </a:r>
            <a:r>
              <a:rPr lang="ru-RU" i="1" dirty="0"/>
              <a:t> на </a:t>
            </a:r>
            <a:r>
              <a:rPr lang="ru-RU" i="1" dirty="0" smtClean="0"/>
              <a:t>10 кущах </a:t>
            </a:r>
            <a:r>
              <a:rPr lang="ru-RU" i="1" dirty="0" err="1"/>
              <a:t>листя</a:t>
            </a:r>
            <a:r>
              <a:rPr lang="ru-RU" i="1" dirty="0"/>
              <a:t> з 4-х </a:t>
            </a:r>
            <a:r>
              <a:rPr lang="ru-RU" i="1" dirty="0" err="1"/>
              <a:t>пагонів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77549742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6064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Дата початку </a:t>
            </a:r>
            <a:r>
              <a:rPr lang="ru-RU" dirty="0" err="1" smtClean="0"/>
              <a:t>льоту</a:t>
            </a:r>
            <a:r>
              <a:rPr lang="ru-RU" dirty="0" smtClean="0"/>
              <a:t>, сила </a:t>
            </a:r>
            <a:r>
              <a:rPr lang="ru-RU" dirty="0" err="1"/>
              <a:t>льоту</a:t>
            </a:r>
            <a:r>
              <a:rPr lang="ru-RU" dirty="0"/>
              <a:t>, </a:t>
            </a:r>
            <a:r>
              <a:rPr lang="ru-RU" dirty="0" err="1"/>
              <a:t>екз</a:t>
            </a:r>
            <a:r>
              <a:rPr lang="ru-RU" dirty="0"/>
              <a:t>./</a:t>
            </a:r>
            <a:r>
              <a:rPr lang="ru-RU" dirty="0" err="1"/>
              <a:t>пастку</a:t>
            </a:r>
            <a:r>
              <a:rPr lang="ru-RU" dirty="0"/>
              <a:t>.</a:t>
            </a:r>
          </a:p>
          <a:p>
            <a:r>
              <a:rPr lang="ru-RU" dirty="0"/>
              <a:t>Початок яйцекладки </a:t>
            </a:r>
            <a:r>
              <a:rPr lang="ru-RU" dirty="0" smtClean="0"/>
              <a:t>і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/>
              <a:t>яєць</a:t>
            </a:r>
            <a:r>
              <a:rPr lang="ru-RU" dirty="0"/>
              <a:t> на </a:t>
            </a:r>
            <a:r>
              <a:rPr lang="ru-RU" dirty="0" smtClean="0"/>
              <a:t>100 </a:t>
            </a:r>
            <a:r>
              <a:rPr lang="ru-RU" dirty="0" err="1" smtClean="0"/>
              <a:t>грон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Заселеність</a:t>
            </a:r>
            <a:r>
              <a:rPr lang="ru-RU" dirty="0" smtClean="0"/>
              <a:t> </a:t>
            </a:r>
            <a:r>
              <a:rPr lang="ru-RU" dirty="0" err="1" smtClean="0"/>
              <a:t>листя</a:t>
            </a:r>
            <a:r>
              <a:rPr lang="ru-RU" dirty="0" smtClean="0"/>
              <a:t> (%) </a:t>
            </a:r>
            <a:r>
              <a:rPr lang="ru-RU" dirty="0"/>
              <a:t>і </a:t>
            </a:r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 smtClean="0"/>
              <a:t>кліщів</a:t>
            </a:r>
            <a:r>
              <a:rPr lang="ru-RU" dirty="0" smtClean="0"/>
              <a:t>, </a:t>
            </a:r>
            <a:r>
              <a:rPr lang="ru-RU" dirty="0" err="1" smtClean="0"/>
              <a:t>екз</a:t>
            </a:r>
            <a:r>
              <a:rPr lang="ru-RU" dirty="0"/>
              <a:t>./лист.</a:t>
            </a:r>
          </a:p>
          <a:p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осередків</a:t>
            </a:r>
            <a:r>
              <a:rPr lang="ru-RU" dirty="0"/>
              <a:t> </a:t>
            </a:r>
            <a:r>
              <a:rPr lang="ru-RU" dirty="0" smtClean="0"/>
              <a:t>і </a:t>
            </a:r>
            <a:r>
              <a:rPr lang="ru-RU" dirty="0" err="1" smtClean="0"/>
              <a:t>площа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 smtClean="0"/>
              <a:t>підлягає</a:t>
            </a:r>
            <a:r>
              <a:rPr lang="ru-RU" dirty="0" smtClean="0"/>
              <a:t> </a:t>
            </a:r>
            <a:r>
              <a:rPr lang="ru-RU" dirty="0" err="1" smtClean="0"/>
              <a:t>хімічному</a:t>
            </a:r>
            <a:r>
              <a:rPr lang="ru-RU" dirty="0" smtClean="0"/>
              <a:t> </a:t>
            </a:r>
            <a:r>
              <a:rPr lang="ru-RU" dirty="0" err="1"/>
              <a:t>захисту</a:t>
            </a:r>
            <a:r>
              <a:rPr lang="ru-RU" dirty="0"/>
              <a:t>, га.</a:t>
            </a:r>
          </a:p>
          <a:p>
            <a:r>
              <a:rPr lang="ru-RU" dirty="0"/>
              <a:t>Дата </a:t>
            </a:r>
            <a:r>
              <a:rPr lang="ru-RU" dirty="0" err="1"/>
              <a:t>виявлення</a:t>
            </a:r>
            <a:r>
              <a:rPr lang="ru-RU" dirty="0"/>
              <a:t>, </a:t>
            </a:r>
            <a:r>
              <a:rPr lang="ru-RU" dirty="0" smtClean="0"/>
              <a:t>строки </a:t>
            </a:r>
            <a:r>
              <a:rPr lang="ru-RU" dirty="0" err="1" smtClean="0"/>
              <a:t>обприскування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 smtClean="0"/>
              <a:t>підбір</a:t>
            </a:r>
            <a:r>
              <a:rPr lang="ru-RU" dirty="0" smtClean="0"/>
              <a:t> </a:t>
            </a:r>
            <a:r>
              <a:rPr lang="ru-RU" dirty="0" err="1" smtClean="0"/>
              <a:t>фунгіцидів</a:t>
            </a:r>
            <a:r>
              <a:rPr lang="ru-RU" dirty="0" smtClean="0"/>
              <a:t> </a:t>
            </a:r>
            <a:r>
              <a:rPr lang="ru-RU" dirty="0" err="1" smtClean="0"/>
              <a:t>проти</a:t>
            </a:r>
            <a:r>
              <a:rPr lang="ru-RU" dirty="0" smtClean="0"/>
              <a:t> </a:t>
            </a:r>
            <a:r>
              <a:rPr lang="ru-RU" dirty="0" err="1" smtClean="0"/>
              <a:t>мілдью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/>
              <a:t>інших</a:t>
            </a:r>
            <a:r>
              <a:rPr lang="ru-RU" dirty="0"/>
              <a:t> хвороб</a:t>
            </a:r>
          </a:p>
        </p:txBody>
      </p:sp>
    </p:spTree>
    <p:extLst>
      <p:ext uri="{BB962C8B-B14F-4D97-AF65-F5344CB8AC3E}">
        <p14:creationId xmlns:p14="http://schemas.microsoft.com/office/powerpoint/2010/main" val="16129688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rgbClr val="FF0000"/>
                </a:solidFill>
              </a:rPr>
              <a:t>ЕПШ </a:t>
            </a:r>
            <a:r>
              <a:rPr lang="ru-RU" dirty="0" err="1">
                <a:solidFill>
                  <a:srgbClr val="FF0000"/>
                </a:solidFill>
              </a:rPr>
              <a:t>гронової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листовійки</a:t>
            </a:r>
            <a:r>
              <a:rPr lang="ru-RU" dirty="0" smtClean="0">
                <a:solidFill>
                  <a:srgbClr val="FF0000"/>
                </a:solidFill>
              </a:rPr>
              <a:t> 1-го </a:t>
            </a:r>
            <a:r>
              <a:rPr lang="ru-RU" dirty="0" err="1" smtClean="0">
                <a:solidFill>
                  <a:srgbClr val="FF0000"/>
                </a:solidFill>
              </a:rPr>
              <a:t>покоління</a:t>
            </a:r>
            <a:r>
              <a:rPr lang="ru-RU" dirty="0" smtClean="0">
                <a:solidFill>
                  <a:srgbClr val="FF0000"/>
                </a:solidFill>
              </a:rPr>
              <a:t> — </a:t>
            </a:r>
            <a:r>
              <a:rPr lang="ru-RU" dirty="0">
                <a:solidFill>
                  <a:srgbClr val="FF0000"/>
                </a:solidFill>
              </a:rPr>
              <a:t>2—3 </a:t>
            </a:r>
            <a:r>
              <a:rPr lang="ru-RU" dirty="0" err="1">
                <a:solidFill>
                  <a:srgbClr val="FF0000"/>
                </a:solidFill>
              </a:rPr>
              <a:t>яєць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на 100 </a:t>
            </a:r>
            <a:r>
              <a:rPr lang="ru-RU" dirty="0" err="1">
                <a:solidFill>
                  <a:srgbClr val="FF0000"/>
                </a:solidFill>
              </a:rPr>
              <a:t>грон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кліщів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— 3—5 </a:t>
            </a:r>
            <a:r>
              <a:rPr lang="ru-RU" dirty="0" err="1">
                <a:solidFill>
                  <a:srgbClr val="FF0000"/>
                </a:solidFill>
              </a:rPr>
              <a:t>екз</a:t>
            </a:r>
            <a:r>
              <a:rPr lang="ru-RU" dirty="0">
                <a:solidFill>
                  <a:srgbClr val="FF0000"/>
                </a:solidFill>
              </a:rPr>
              <a:t> ./листок.</a:t>
            </a:r>
          </a:p>
          <a:p>
            <a:r>
              <a:rPr lang="ru-RU" dirty="0" err="1">
                <a:solidFill>
                  <a:srgbClr val="FF0000"/>
                </a:solidFill>
              </a:rPr>
              <a:t>Точний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облік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кліщів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можливий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обтрушуванням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їх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на </a:t>
            </a:r>
            <a:r>
              <a:rPr lang="ru-RU" dirty="0" err="1">
                <a:solidFill>
                  <a:srgbClr val="FF0000"/>
                </a:solidFill>
              </a:rPr>
              <a:t>скло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з </a:t>
            </a:r>
            <a:r>
              <a:rPr lang="ru-RU" dirty="0" err="1" smtClean="0">
                <a:solidFill>
                  <a:srgbClr val="FF0000"/>
                </a:solidFill>
              </a:rPr>
              <a:t>вазеліном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і </a:t>
            </a:r>
            <a:r>
              <a:rPr lang="ru-RU" dirty="0" err="1" smtClean="0">
                <a:solidFill>
                  <a:srgbClr val="FF0000"/>
                </a:solidFill>
              </a:rPr>
              <a:t>наступним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підрахунком</a:t>
            </a:r>
            <a:r>
              <a:rPr lang="ru-RU" dirty="0" smtClean="0">
                <a:solidFill>
                  <a:srgbClr val="FF0000"/>
                </a:solidFill>
              </a:rPr>
              <a:t> тих, </a:t>
            </a:r>
            <a:r>
              <a:rPr lang="ru-RU" dirty="0" err="1" smtClean="0">
                <a:solidFill>
                  <a:srgbClr val="FF0000"/>
                </a:solidFill>
              </a:rPr>
              <a:t>що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залишилися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під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бінокуляром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r>
              <a:rPr lang="ru-RU" dirty="0" err="1">
                <a:solidFill>
                  <a:srgbClr val="FF0000"/>
                </a:solidFill>
              </a:rPr>
              <a:t>Виявлення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мілдью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починають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з </a:t>
            </a:r>
            <a:r>
              <a:rPr lang="ru-RU" dirty="0" err="1">
                <a:solidFill>
                  <a:srgbClr val="FF0000"/>
                </a:solidFill>
              </a:rPr>
              <a:t>фази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2—3 </a:t>
            </a:r>
            <a:r>
              <a:rPr lang="ru-RU" dirty="0" err="1">
                <a:solidFill>
                  <a:srgbClr val="FF0000"/>
                </a:solidFill>
              </a:rPr>
              <a:t>листків</a:t>
            </a:r>
            <a:r>
              <a:rPr lang="ru-RU" dirty="0">
                <a:solidFill>
                  <a:srgbClr val="FF0000"/>
                </a:solidFill>
              </a:rPr>
              <a:t> при </a:t>
            </a:r>
            <a:r>
              <a:rPr lang="ru-RU" dirty="0" err="1" smtClean="0">
                <a:solidFill>
                  <a:srgbClr val="FF0000"/>
                </a:solidFill>
              </a:rPr>
              <a:t>температурі</a:t>
            </a:r>
            <a:r>
              <a:rPr lang="ru-RU" dirty="0" smtClean="0">
                <a:solidFill>
                  <a:srgbClr val="FF0000"/>
                </a:solidFill>
              </a:rPr>
              <a:t> не </a:t>
            </a:r>
            <a:r>
              <a:rPr lang="ru-RU" dirty="0" err="1" smtClean="0">
                <a:solidFill>
                  <a:srgbClr val="FF0000"/>
                </a:solidFill>
              </a:rPr>
              <a:t>нижче</a:t>
            </a:r>
            <a:r>
              <a:rPr lang="ru-RU" dirty="0" smtClean="0">
                <a:solidFill>
                  <a:srgbClr val="FF0000"/>
                </a:solidFill>
              </a:rPr>
              <a:t> +11 </a:t>
            </a:r>
            <a:r>
              <a:rPr lang="ru-RU" dirty="0">
                <a:solidFill>
                  <a:srgbClr val="FF0000"/>
                </a:solidFill>
              </a:rPr>
              <a:t>°С на </a:t>
            </a:r>
            <a:r>
              <a:rPr lang="ru-RU" dirty="0" err="1">
                <a:solidFill>
                  <a:srgbClr val="FF0000"/>
                </a:solidFill>
              </a:rPr>
              <a:t>грунті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після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тривалого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зволоження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листя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602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Відсоток</a:t>
            </a:r>
            <a:r>
              <a:rPr lang="ru-RU" dirty="0" smtClean="0"/>
              <a:t> </a:t>
            </a:r>
            <a:r>
              <a:rPr lang="ru-RU" dirty="0" err="1" smtClean="0"/>
              <a:t>заселених</a:t>
            </a:r>
            <a:r>
              <a:rPr lang="ru-RU" dirty="0" smtClean="0"/>
              <a:t> </a:t>
            </a:r>
            <a:r>
              <a:rPr lang="ru-RU" dirty="0" err="1" smtClean="0"/>
              <a:t>певними</a:t>
            </a:r>
            <a:r>
              <a:rPr lang="ru-RU" dirty="0" smtClean="0"/>
              <a:t> </a:t>
            </a:r>
            <a:r>
              <a:rPr lang="ru-RU" dirty="0" err="1" smtClean="0"/>
              <a:t>шкідниками</a:t>
            </a:r>
            <a:r>
              <a:rPr lang="ru-RU" dirty="0" smtClean="0"/>
              <a:t> дерев,  число </a:t>
            </a:r>
            <a:r>
              <a:rPr lang="ru-RU" dirty="0" err="1" smtClean="0"/>
              <a:t>зимуючих</a:t>
            </a:r>
            <a:r>
              <a:rPr lang="ru-RU" dirty="0" smtClean="0"/>
              <a:t> </a:t>
            </a:r>
            <a:r>
              <a:rPr lang="ru-RU" dirty="0" err="1" smtClean="0"/>
              <a:t>стадій</a:t>
            </a:r>
            <a:r>
              <a:rPr lang="ru-RU" dirty="0" smtClean="0"/>
              <a:t> </a:t>
            </a:r>
            <a:r>
              <a:rPr lang="ru-RU" dirty="0"/>
              <a:t>на 1 </a:t>
            </a:r>
            <a:r>
              <a:rPr lang="ru-RU" dirty="0" smtClean="0"/>
              <a:t>дерево, на </a:t>
            </a:r>
            <a:r>
              <a:rPr lang="ru-RU" dirty="0"/>
              <a:t>м3 </a:t>
            </a:r>
            <a:r>
              <a:rPr lang="ru-RU" dirty="0" err="1"/>
              <a:t>крони</a:t>
            </a:r>
            <a:r>
              <a:rPr lang="ru-RU" dirty="0"/>
              <a:t>, на 1 </a:t>
            </a:r>
            <a:r>
              <a:rPr lang="ru-RU" dirty="0" smtClean="0"/>
              <a:t>м </a:t>
            </a:r>
            <a:r>
              <a:rPr lang="ru-RU" dirty="0" err="1" smtClean="0"/>
              <a:t>довжини</a:t>
            </a:r>
            <a:r>
              <a:rPr lang="ru-RU" dirty="0" smtClean="0"/>
              <a:t> </a:t>
            </a:r>
            <a:r>
              <a:rPr lang="ru-RU" dirty="0" err="1"/>
              <a:t>гілки</a:t>
            </a:r>
            <a:r>
              <a:rPr lang="ru-RU" dirty="0"/>
              <a:t>, </a:t>
            </a:r>
            <a:r>
              <a:rPr lang="ru-RU" dirty="0" smtClean="0"/>
              <a:t>на  1м2 </a:t>
            </a:r>
            <a:r>
              <a:rPr lang="ru-RU" dirty="0" err="1" smtClean="0"/>
              <a:t>пристовбурного</a:t>
            </a:r>
            <a:r>
              <a:rPr lang="ru-RU" dirty="0" smtClean="0"/>
              <a:t> круга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Коефіцієнт</a:t>
            </a:r>
            <a:r>
              <a:rPr lang="ru-RU" dirty="0" smtClean="0"/>
              <a:t> </a:t>
            </a:r>
            <a:r>
              <a:rPr lang="ru-RU" dirty="0" err="1" smtClean="0"/>
              <a:t>заселеності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 </a:t>
            </a:r>
            <a:r>
              <a:rPr lang="ru-RU" dirty="0" err="1"/>
              <a:t>п’ядунів</a:t>
            </a:r>
            <a:r>
              <a:rPr lang="ru-RU" dirty="0"/>
              <a:t> </a:t>
            </a:r>
            <a:r>
              <a:rPr lang="ru-RU" dirty="0" smtClean="0"/>
              <a:t>на 1 </a:t>
            </a:r>
            <a:r>
              <a:rPr lang="ru-RU" dirty="0"/>
              <a:t>м </a:t>
            </a:r>
            <a:r>
              <a:rPr lang="ru-RU" dirty="0" err="1"/>
              <a:t>гілки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1—2 —</a:t>
            </a:r>
            <a:r>
              <a:rPr lang="ru-RU" dirty="0" err="1" smtClean="0">
                <a:solidFill>
                  <a:srgbClr val="FF0000"/>
                </a:solidFill>
              </a:rPr>
              <a:t>слабка</a:t>
            </a:r>
            <a:r>
              <a:rPr lang="ru-RU" dirty="0">
                <a:solidFill>
                  <a:srgbClr val="FF0000"/>
                </a:solidFill>
              </a:rPr>
              <a:t>,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3—5 —</a:t>
            </a:r>
            <a:r>
              <a:rPr lang="ru-RU" dirty="0" err="1" smtClean="0">
                <a:solidFill>
                  <a:srgbClr val="FF0000"/>
                </a:solidFill>
              </a:rPr>
              <a:t>середня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err="1" smtClean="0">
                <a:solidFill>
                  <a:srgbClr val="FF0000"/>
                </a:solidFill>
              </a:rPr>
              <a:t>більше</a:t>
            </a:r>
            <a:r>
              <a:rPr lang="ru-RU" dirty="0" smtClean="0">
                <a:solidFill>
                  <a:srgbClr val="FF0000"/>
                </a:solidFill>
              </a:rPr>
              <a:t> 5 </a:t>
            </a:r>
            <a:r>
              <a:rPr lang="ru-RU" dirty="0">
                <a:solidFill>
                  <a:srgbClr val="FF0000"/>
                </a:solidFill>
              </a:rPr>
              <a:t>— сильна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261988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500" dirty="0" smtClean="0"/>
              <a:t>Липень— </a:t>
            </a:r>
            <a:r>
              <a:rPr lang="ru-RU" sz="3500" dirty="0" err="1" smtClean="0"/>
              <a:t>серпень</a:t>
            </a:r>
            <a:r>
              <a:rPr lang="ru-RU" sz="3500" dirty="0" smtClean="0"/>
              <a:t> </a:t>
            </a:r>
            <a:r>
              <a:rPr lang="ru-RU" sz="3500" dirty="0"/>
              <a:t>(</a:t>
            </a:r>
            <a:r>
              <a:rPr lang="ru-RU" sz="3500" dirty="0" err="1" smtClean="0"/>
              <a:t>утворення</a:t>
            </a:r>
            <a:r>
              <a:rPr lang="ru-RU" sz="3500" dirty="0" smtClean="0"/>
              <a:t> </a:t>
            </a:r>
            <a:r>
              <a:rPr lang="ru-RU" sz="3500" dirty="0" err="1" smtClean="0"/>
              <a:t>зелених</a:t>
            </a:r>
            <a:r>
              <a:rPr lang="ru-RU" sz="3500" dirty="0" smtClean="0"/>
              <a:t> </a:t>
            </a:r>
            <a:r>
              <a:rPr lang="ru-RU" sz="3500" dirty="0" err="1" smtClean="0"/>
              <a:t>ягід</a:t>
            </a:r>
            <a:r>
              <a:rPr lang="ru-RU" sz="3500" dirty="0"/>
              <a:t>, </a:t>
            </a:r>
            <a:r>
              <a:rPr lang="ru-RU" sz="3500" dirty="0" err="1"/>
              <a:t>ріст</a:t>
            </a:r>
            <a:r>
              <a:rPr lang="ru-RU" sz="3500" dirty="0"/>
              <a:t> і </a:t>
            </a:r>
            <a:r>
              <a:rPr lang="ru-RU" sz="3500" dirty="0" err="1" smtClean="0"/>
              <a:t>визрівання</a:t>
            </a:r>
            <a:r>
              <a:rPr lang="ru-RU" sz="3500" dirty="0" smtClean="0"/>
              <a:t> </a:t>
            </a:r>
            <a:r>
              <a:rPr lang="ru-RU" sz="3500" dirty="0" err="1" smtClean="0"/>
              <a:t>ягід</a:t>
            </a:r>
            <a:r>
              <a:rPr lang="ru-RU" sz="3500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err="1"/>
              <a:t>Обліки</a:t>
            </a:r>
            <a:r>
              <a:rPr lang="ru-RU" b="1" dirty="0"/>
              <a:t> </a:t>
            </a:r>
            <a:r>
              <a:rPr lang="ru-RU" b="1" dirty="0" err="1" smtClean="0"/>
              <a:t>чисельності</a:t>
            </a:r>
            <a:r>
              <a:rPr lang="ru-RU" b="1" dirty="0" smtClean="0"/>
              <a:t> </a:t>
            </a:r>
            <a:r>
              <a:rPr lang="ru-RU" b="1" dirty="0" err="1" smtClean="0"/>
              <a:t>гронової</a:t>
            </a:r>
            <a:r>
              <a:rPr lang="ru-RU" b="1" dirty="0" smtClean="0"/>
              <a:t> </a:t>
            </a:r>
            <a:r>
              <a:rPr lang="ru-RU" b="1" dirty="0" err="1" smtClean="0"/>
              <a:t>листовійки</a:t>
            </a:r>
            <a:r>
              <a:rPr lang="ru-RU" b="1" dirty="0" smtClean="0"/>
              <a:t> (2-го </a:t>
            </a:r>
            <a:r>
              <a:rPr lang="ru-RU" b="1" dirty="0" err="1"/>
              <a:t>покоління</a:t>
            </a:r>
            <a:r>
              <a:rPr lang="ru-RU" b="1" dirty="0"/>
              <a:t>), </a:t>
            </a:r>
            <a:r>
              <a:rPr lang="ru-RU" b="1" dirty="0" err="1" smtClean="0"/>
              <a:t>заселеності</a:t>
            </a:r>
            <a:r>
              <a:rPr lang="ru-RU" b="1" dirty="0" smtClean="0"/>
              <a:t> </a:t>
            </a:r>
            <a:r>
              <a:rPr lang="ru-RU" b="1" dirty="0" err="1" smtClean="0"/>
              <a:t>кліщами</a:t>
            </a:r>
            <a:r>
              <a:rPr lang="ru-RU" b="1" dirty="0"/>
              <a:t>, </a:t>
            </a:r>
            <a:r>
              <a:rPr lang="ru-RU" b="1" dirty="0" err="1" smtClean="0"/>
              <a:t>іншими</a:t>
            </a:r>
            <a:r>
              <a:rPr lang="ru-RU" b="1" dirty="0" smtClean="0"/>
              <a:t> </a:t>
            </a:r>
            <a:r>
              <a:rPr lang="ru-RU" b="1" dirty="0" err="1" smtClean="0"/>
              <a:t>шкідниками</a:t>
            </a:r>
            <a:r>
              <a:rPr lang="ru-RU" b="1" dirty="0"/>
              <a:t>.</a:t>
            </a:r>
          </a:p>
          <a:p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динаміки</a:t>
            </a:r>
            <a:r>
              <a:rPr lang="ru-RU" b="1" dirty="0" smtClean="0"/>
              <a:t>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</a:t>
            </a:r>
            <a:r>
              <a:rPr lang="ru-RU" b="1" dirty="0"/>
              <a:t>хвороб </a:t>
            </a:r>
            <a:r>
              <a:rPr lang="ru-RU" b="1" dirty="0" smtClean="0"/>
              <a:t>на листках</a:t>
            </a:r>
            <a:r>
              <a:rPr lang="ru-RU" b="1" dirty="0"/>
              <a:t>, </a:t>
            </a:r>
            <a:r>
              <a:rPr lang="ru-RU" b="1" dirty="0" err="1"/>
              <a:t>гронах</a:t>
            </a:r>
            <a:r>
              <a:rPr lang="ru-RU" b="1" dirty="0"/>
              <a:t>.</a:t>
            </a:r>
          </a:p>
          <a:p>
            <a:r>
              <a:rPr lang="ru-RU" b="1" dirty="0" err="1" smtClean="0"/>
              <a:t>Короткостроковий</a:t>
            </a:r>
            <a:r>
              <a:rPr lang="ru-RU" b="1" dirty="0" smtClean="0"/>
              <a:t> прогноз </a:t>
            </a:r>
            <a:r>
              <a:rPr lang="ru-RU" b="1" dirty="0" err="1"/>
              <a:t>розвитку</a:t>
            </a:r>
            <a:r>
              <a:rPr lang="ru-RU" b="1" dirty="0"/>
              <a:t> </a:t>
            </a:r>
            <a:r>
              <a:rPr lang="ru-RU" b="1" dirty="0" err="1" smtClean="0"/>
              <a:t>шкідливих</a:t>
            </a:r>
            <a:r>
              <a:rPr lang="ru-RU" b="1" dirty="0" smtClean="0"/>
              <a:t> </a:t>
            </a:r>
            <a:r>
              <a:rPr lang="ru-RU" b="1" dirty="0" err="1" smtClean="0"/>
              <a:t>організмів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 </a:t>
            </a:r>
            <a:r>
              <a:rPr lang="ru-RU" b="1" dirty="0" err="1" smtClean="0"/>
              <a:t>Візуальне</a:t>
            </a:r>
            <a:r>
              <a:rPr lang="ru-RU" b="1" dirty="0" smtClean="0"/>
              <a:t> та </a:t>
            </a:r>
            <a:r>
              <a:rPr lang="ru-RU" b="1" dirty="0" err="1" smtClean="0"/>
              <a:t>детальне</a:t>
            </a:r>
            <a:r>
              <a:rPr lang="ru-RU" b="1" dirty="0" smtClean="0"/>
              <a:t> </a:t>
            </a:r>
            <a:r>
              <a:rPr lang="ru-RU" b="1" dirty="0" err="1" smtClean="0"/>
              <a:t>обстеження</a:t>
            </a:r>
            <a:r>
              <a:rPr lang="ru-RU" b="1" dirty="0" smtClean="0"/>
              <a:t> </a:t>
            </a:r>
            <a:r>
              <a:rPr lang="ru-RU" b="1" dirty="0"/>
              <a:t>на </a:t>
            </a:r>
            <a:r>
              <a:rPr lang="ru-RU" b="1" dirty="0" err="1" smtClean="0"/>
              <a:t>наявність</a:t>
            </a:r>
            <a:r>
              <a:rPr lang="ru-RU" b="1" dirty="0" smtClean="0"/>
              <a:t> </a:t>
            </a:r>
            <a:r>
              <a:rPr lang="ru-RU" b="1" dirty="0" err="1" smtClean="0"/>
              <a:t>філоксери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687761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Методики для </a:t>
            </a:r>
            <a:r>
              <a:rPr lang="ru-RU" dirty="0" err="1" smtClean="0"/>
              <a:t>обліку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smtClean="0"/>
              <a:t>ж. Частота </a:t>
            </a:r>
            <a:r>
              <a:rPr lang="ru-RU" dirty="0" err="1"/>
              <a:t>обліку</a:t>
            </a:r>
            <a:r>
              <a:rPr lang="ru-RU" dirty="0"/>
              <a:t> </a:t>
            </a:r>
            <a:r>
              <a:rPr lang="ru-RU" dirty="0" smtClean="0"/>
              <a:t>хвороб </a:t>
            </a:r>
            <a:r>
              <a:rPr lang="ru-RU" dirty="0" err="1" smtClean="0"/>
              <a:t>залежить</a:t>
            </a:r>
            <a:r>
              <a:rPr lang="ru-RU" dirty="0" smtClean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 smtClean="0"/>
              <a:t>інтенсивності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/>
              <a:t>розвитку</a:t>
            </a:r>
            <a:r>
              <a:rPr lang="ru-RU" dirty="0"/>
              <a:t>, </a:t>
            </a:r>
            <a:r>
              <a:rPr lang="ru-RU" dirty="0" err="1" smtClean="0"/>
              <a:t>мінімально</a:t>
            </a:r>
            <a:r>
              <a:rPr lang="ru-RU" dirty="0" smtClean="0"/>
              <a:t> 1—2 </a:t>
            </a:r>
            <a:r>
              <a:rPr lang="ru-RU" dirty="0"/>
              <a:t>рази </a:t>
            </a:r>
            <a:r>
              <a:rPr lang="ru-RU" dirty="0" smtClean="0"/>
              <a:t>на </a:t>
            </a:r>
            <a:r>
              <a:rPr lang="ru-RU" dirty="0" err="1" smtClean="0"/>
              <a:t>місяць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площі</a:t>
            </a:r>
            <a:r>
              <a:rPr lang="ru-RU" dirty="0"/>
              <a:t> до 50 </a:t>
            </a:r>
            <a:r>
              <a:rPr lang="ru-RU" dirty="0" smtClean="0"/>
              <a:t>га </a:t>
            </a:r>
            <a:r>
              <a:rPr lang="ru-RU" dirty="0" err="1" smtClean="0"/>
              <a:t>оглядають</a:t>
            </a:r>
            <a:r>
              <a:rPr lang="ru-RU" dirty="0" smtClean="0"/>
              <a:t> </a:t>
            </a:r>
            <a:r>
              <a:rPr lang="ru-RU" dirty="0"/>
              <a:t>10 </a:t>
            </a:r>
            <a:r>
              <a:rPr lang="ru-RU" dirty="0" err="1"/>
              <a:t>кущів</a:t>
            </a:r>
            <a:r>
              <a:rPr lang="ru-RU" dirty="0"/>
              <a:t>, </a:t>
            </a:r>
            <a:r>
              <a:rPr lang="ru-RU" dirty="0" smtClean="0"/>
              <a:t>на </a:t>
            </a:r>
            <a:r>
              <a:rPr lang="ru-RU" dirty="0" err="1" smtClean="0"/>
              <a:t>кожні</a:t>
            </a:r>
            <a:r>
              <a:rPr lang="ru-RU" dirty="0" smtClean="0"/>
              <a:t> </a:t>
            </a:r>
            <a:r>
              <a:rPr lang="ru-RU" dirty="0" err="1"/>
              <a:t>наступні</a:t>
            </a:r>
            <a:r>
              <a:rPr lang="ru-RU" dirty="0"/>
              <a:t> 10 </a:t>
            </a:r>
            <a:r>
              <a:rPr lang="ru-RU" dirty="0" smtClean="0"/>
              <a:t>га </a:t>
            </a:r>
            <a:r>
              <a:rPr lang="ru-RU" dirty="0" err="1" smtClean="0"/>
              <a:t>додатково</a:t>
            </a:r>
            <a:r>
              <a:rPr lang="ru-RU" dirty="0" smtClean="0"/>
              <a:t> </a:t>
            </a:r>
            <a:r>
              <a:rPr lang="ru-RU" dirty="0" err="1"/>
              <a:t>ще</a:t>
            </a:r>
            <a:r>
              <a:rPr lang="ru-RU" dirty="0"/>
              <a:t> 2. На </a:t>
            </a:r>
            <a:r>
              <a:rPr lang="ru-RU" dirty="0" err="1" smtClean="0"/>
              <a:t>обліковому</a:t>
            </a:r>
            <a:r>
              <a:rPr lang="ru-RU" dirty="0" smtClean="0"/>
              <a:t> </a:t>
            </a:r>
            <a:r>
              <a:rPr lang="ru-RU" dirty="0" err="1" smtClean="0"/>
              <a:t>кущі</a:t>
            </a:r>
            <a:r>
              <a:rPr lang="ru-RU" dirty="0" smtClean="0"/>
              <a:t> </a:t>
            </a:r>
            <a:r>
              <a:rPr lang="ru-RU" dirty="0" err="1"/>
              <a:t>беруть</a:t>
            </a:r>
            <a:r>
              <a:rPr lang="ru-RU" dirty="0"/>
              <a:t> </a:t>
            </a:r>
            <a:r>
              <a:rPr lang="ru-RU" dirty="0" smtClean="0"/>
              <a:t>один </a:t>
            </a:r>
            <a:r>
              <a:rPr lang="ru-RU" dirty="0" err="1" smtClean="0"/>
              <a:t>основний</a:t>
            </a:r>
            <a:r>
              <a:rPr lang="ru-RU" dirty="0" smtClean="0"/>
              <a:t> </a:t>
            </a:r>
            <a:r>
              <a:rPr lang="ru-RU" dirty="0" err="1"/>
              <a:t>пагін</a:t>
            </a:r>
            <a:r>
              <a:rPr lang="ru-RU" dirty="0"/>
              <a:t>, на </a:t>
            </a:r>
            <a:r>
              <a:rPr lang="ru-RU" dirty="0" err="1" smtClean="0"/>
              <a:t>якому</a:t>
            </a:r>
            <a:r>
              <a:rPr lang="ru-RU" dirty="0" smtClean="0"/>
              <a:t> </a:t>
            </a:r>
            <a:r>
              <a:rPr lang="ru-RU" dirty="0" err="1" smtClean="0"/>
              <a:t>обліковують</a:t>
            </a:r>
            <a:r>
              <a:rPr lang="ru-RU" dirty="0" smtClean="0"/>
              <a:t> </a:t>
            </a:r>
            <a:r>
              <a:rPr lang="ru-RU" dirty="0"/>
              <a:t>усе </a:t>
            </a:r>
            <a:r>
              <a:rPr lang="ru-RU" dirty="0" err="1" smtClean="0"/>
              <a:t>листя</a:t>
            </a:r>
            <a:r>
              <a:rPr lang="ru-RU" dirty="0" smtClean="0"/>
              <a:t>. Тут </a:t>
            </a:r>
            <a:r>
              <a:rPr lang="ru-RU" dirty="0"/>
              <a:t>же </a:t>
            </a:r>
            <a:r>
              <a:rPr lang="ru-RU" dirty="0" err="1" smtClean="0"/>
              <a:t>враховують</a:t>
            </a:r>
            <a:r>
              <a:rPr lang="ru-RU" dirty="0" smtClean="0"/>
              <a:t> </a:t>
            </a:r>
            <a:r>
              <a:rPr lang="ru-RU" dirty="0" err="1" smtClean="0"/>
              <a:t>ураження</a:t>
            </a:r>
            <a:r>
              <a:rPr lang="ru-RU" dirty="0" smtClean="0"/>
              <a:t> </a:t>
            </a:r>
            <a:r>
              <a:rPr lang="ru-RU" dirty="0" err="1"/>
              <a:t>грон</a:t>
            </a:r>
            <a:r>
              <a:rPr lang="ru-RU" dirty="0"/>
              <a:t> з </a:t>
            </a:r>
            <a:r>
              <a:rPr lang="ru-RU" dirty="0" err="1" smtClean="0"/>
              <a:t>усього</a:t>
            </a:r>
            <a:r>
              <a:rPr lang="ru-RU" dirty="0" smtClean="0"/>
              <a:t> куща </a:t>
            </a:r>
            <a:r>
              <a:rPr lang="ru-RU" dirty="0"/>
              <a:t>за </a:t>
            </a:r>
            <a:r>
              <a:rPr lang="ru-RU" dirty="0" smtClean="0"/>
              <a:t>5-тибальною шкалою</a:t>
            </a:r>
            <a:r>
              <a:rPr lang="ru-RU" dirty="0"/>
              <a:t>.</a:t>
            </a:r>
          </a:p>
          <a:p>
            <a:r>
              <a:rPr lang="ru-RU" dirty="0" err="1"/>
              <a:t>Розрахунок</a:t>
            </a:r>
            <a:r>
              <a:rPr lang="ru-RU" dirty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генерацій</a:t>
            </a:r>
            <a:r>
              <a:rPr lang="ru-RU" dirty="0" smtClean="0"/>
              <a:t> </a:t>
            </a:r>
            <a:r>
              <a:rPr lang="ru-RU" dirty="0" err="1"/>
              <a:t>мілдью</a:t>
            </a:r>
            <a:r>
              <a:rPr lang="ru-RU" dirty="0"/>
              <a:t> </a:t>
            </a:r>
            <a:r>
              <a:rPr lang="ru-RU" dirty="0" err="1" smtClean="0"/>
              <a:t>проводять</a:t>
            </a:r>
            <a:r>
              <a:rPr lang="ru-RU" dirty="0" smtClean="0"/>
              <a:t> за </a:t>
            </a:r>
            <a:r>
              <a:rPr lang="ru-RU" dirty="0"/>
              <a:t>сумою </a:t>
            </a:r>
            <a:r>
              <a:rPr lang="ru-RU" dirty="0" err="1" smtClean="0"/>
              <a:t>ефективних</a:t>
            </a:r>
            <a:r>
              <a:rPr lang="ru-RU" dirty="0" smtClean="0"/>
              <a:t> температур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smtClean="0"/>
              <a:t>за методом </a:t>
            </a:r>
            <a:r>
              <a:rPr lang="ru-RU" dirty="0"/>
              <a:t>А. Л. </a:t>
            </a:r>
            <a:r>
              <a:rPr lang="ru-RU" dirty="0" err="1"/>
              <a:t>Шатского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117032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Autofit/>
          </a:bodyPr>
          <a:lstStyle/>
          <a:p>
            <a:r>
              <a:rPr lang="ru-RU" sz="3500" dirty="0"/>
              <a:t>Прогноз </a:t>
            </a:r>
            <a:r>
              <a:rPr lang="ru-RU" sz="3500" dirty="0" err="1"/>
              <a:t>тривалості</a:t>
            </a:r>
            <a:r>
              <a:rPr lang="ru-RU" sz="3500" dirty="0"/>
              <a:t> </a:t>
            </a:r>
            <a:r>
              <a:rPr lang="ru-RU" sz="3500" dirty="0" err="1"/>
              <a:t>генерацій</a:t>
            </a:r>
            <a:r>
              <a:rPr lang="ru-RU" sz="3500" dirty="0"/>
              <a:t> </a:t>
            </a:r>
            <a:r>
              <a:rPr lang="ru-RU" sz="3500" dirty="0" err="1"/>
              <a:t>оїдіуму</a:t>
            </a:r>
            <a:r>
              <a:rPr lang="ru-RU" sz="3500" dirty="0"/>
              <a:t> </a:t>
            </a:r>
            <a:r>
              <a:rPr lang="ru-RU" sz="3500" dirty="0" err="1"/>
              <a:t>виконують</a:t>
            </a:r>
            <a:r>
              <a:rPr lang="ru-RU" sz="3500" dirty="0"/>
              <a:t> за </a:t>
            </a:r>
            <a:r>
              <a:rPr lang="ru-RU" sz="3500" dirty="0" err="1"/>
              <a:t>допомогою</a:t>
            </a:r>
            <a:r>
              <a:rPr lang="ru-RU" sz="3500" dirty="0"/>
              <a:t> </a:t>
            </a:r>
            <a:r>
              <a:rPr lang="ru-RU" sz="3500" dirty="0" err="1"/>
              <a:t>кривої</a:t>
            </a:r>
            <a:r>
              <a:rPr lang="ru-RU" sz="3500" dirty="0"/>
              <a:t> </a:t>
            </a:r>
            <a:r>
              <a:rPr lang="ru-RU" sz="3500" dirty="0" smtClean="0"/>
              <a:t/>
            </a:r>
            <a:br>
              <a:rPr lang="ru-RU" sz="3500" dirty="0" smtClean="0"/>
            </a:br>
            <a:r>
              <a:rPr lang="ru-RU" sz="3500" dirty="0" smtClean="0"/>
              <a:t>А</a:t>
            </a:r>
            <a:r>
              <a:rPr lang="ru-RU" sz="3500" dirty="0"/>
              <a:t>. Я. </a:t>
            </a:r>
            <a:r>
              <a:rPr lang="ru-RU" sz="3500" dirty="0" err="1"/>
              <a:t>Сейдаметова</a:t>
            </a:r>
            <a:r>
              <a:rPr lang="ru-RU" sz="3500" dirty="0"/>
              <a:t/>
            </a:r>
            <a:br>
              <a:rPr lang="ru-RU" sz="3500" dirty="0"/>
            </a:br>
            <a:endParaRPr lang="ru-RU" sz="35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420888"/>
            <a:ext cx="4267271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18342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err="1"/>
              <a:t>Розповсюдження</a:t>
            </a:r>
            <a:r>
              <a:rPr lang="ru-RU" dirty="0"/>
              <a:t> </a:t>
            </a:r>
            <a:r>
              <a:rPr lang="ru-RU" dirty="0" err="1" smtClean="0"/>
              <a:t>мілдью</a:t>
            </a:r>
            <a:r>
              <a:rPr lang="ru-RU" dirty="0" smtClean="0"/>
              <a:t> на </a:t>
            </a:r>
            <a:r>
              <a:rPr lang="ru-RU" dirty="0"/>
              <a:t>листках: </a:t>
            </a:r>
            <a:r>
              <a:rPr lang="ru-RU" dirty="0" smtClean="0"/>
              <a:t>до 30</a:t>
            </a:r>
            <a:r>
              <a:rPr lang="ru-RU" dirty="0"/>
              <a:t>% — </a:t>
            </a:r>
            <a:r>
              <a:rPr lang="ru-RU" dirty="0" err="1"/>
              <a:t>депресія</a:t>
            </a:r>
            <a:r>
              <a:rPr lang="ru-RU" dirty="0"/>
              <a:t>, </a:t>
            </a:r>
            <a:r>
              <a:rPr lang="ru-RU" dirty="0" smtClean="0"/>
              <a:t>31—60</a:t>
            </a:r>
            <a:r>
              <a:rPr lang="ru-RU" dirty="0"/>
              <a:t>% — </a:t>
            </a:r>
            <a:r>
              <a:rPr lang="ru-RU" dirty="0" err="1"/>
              <a:t>помірний</a:t>
            </a:r>
            <a:r>
              <a:rPr lang="ru-RU" dirty="0"/>
              <a:t> </a:t>
            </a:r>
            <a:r>
              <a:rPr lang="ru-RU" dirty="0" err="1" smtClean="0"/>
              <a:t>розвиток</a:t>
            </a:r>
            <a:r>
              <a:rPr lang="ru-RU" dirty="0" smtClean="0"/>
              <a:t>, </a:t>
            </a:r>
            <a:r>
              <a:rPr lang="ru-RU" dirty="0" err="1" smtClean="0"/>
              <a:t>понад</a:t>
            </a:r>
            <a:r>
              <a:rPr lang="ru-RU" dirty="0" smtClean="0"/>
              <a:t> </a:t>
            </a:r>
            <a:r>
              <a:rPr lang="ru-RU" dirty="0"/>
              <a:t>60% </a:t>
            </a:r>
            <a:r>
              <a:rPr lang="ru-RU" dirty="0" smtClean="0"/>
              <a:t>— </a:t>
            </a:r>
            <a:r>
              <a:rPr lang="ru-RU" dirty="0" err="1" smtClean="0"/>
              <a:t>епіфітотія</a:t>
            </a:r>
            <a:r>
              <a:rPr lang="ru-RU" dirty="0"/>
              <a:t>.</a:t>
            </a:r>
          </a:p>
          <a:p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мілдью</a:t>
            </a:r>
            <a:r>
              <a:rPr lang="ru-RU" dirty="0"/>
              <a:t> </a:t>
            </a:r>
            <a:r>
              <a:rPr lang="ru-RU" dirty="0" err="1" smtClean="0"/>
              <a:t>сприяє</a:t>
            </a:r>
            <a:r>
              <a:rPr lang="ru-RU" dirty="0" smtClean="0"/>
              <a:t> тепла </a:t>
            </a:r>
            <a:r>
              <a:rPr lang="ru-RU" dirty="0" err="1"/>
              <a:t>волога</a:t>
            </a:r>
            <a:r>
              <a:rPr lang="ru-RU" dirty="0"/>
              <a:t> </a:t>
            </a:r>
            <a:r>
              <a:rPr lang="ru-RU" dirty="0" smtClean="0"/>
              <a:t>погода, </a:t>
            </a:r>
            <a:r>
              <a:rPr lang="ru-RU" dirty="0" err="1" smtClean="0"/>
              <a:t>роси</a:t>
            </a:r>
            <a:r>
              <a:rPr lang="ru-RU" dirty="0"/>
              <a:t>, особливо у </a:t>
            </a:r>
            <a:r>
              <a:rPr lang="ru-RU" dirty="0" err="1" smtClean="0"/>
              <a:t>червні</a:t>
            </a:r>
            <a:r>
              <a:rPr lang="ru-RU" dirty="0" smtClean="0"/>
              <a:t>, </a:t>
            </a:r>
            <a:r>
              <a:rPr lang="ru-RU" dirty="0" err="1" smtClean="0"/>
              <a:t>липні</a:t>
            </a:r>
            <a:r>
              <a:rPr lang="ru-RU" dirty="0" smtClean="0"/>
              <a:t> </a:t>
            </a:r>
            <a:r>
              <a:rPr lang="ru-RU" dirty="0"/>
              <a:t>(ГТК </a:t>
            </a:r>
            <a:r>
              <a:rPr lang="ru-RU" dirty="0" err="1" smtClean="0"/>
              <a:t>більше</a:t>
            </a:r>
            <a:r>
              <a:rPr lang="ru-RU" dirty="0" smtClean="0"/>
              <a:t> 1,5</a:t>
            </a:r>
            <a:r>
              <a:rPr lang="ru-RU" dirty="0"/>
              <a:t>), </a:t>
            </a:r>
            <a:r>
              <a:rPr lang="ru-RU" dirty="0" err="1"/>
              <a:t>оїдіуму</a:t>
            </a:r>
            <a:r>
              <a:rPr lang="ru-RU" dirty="0"/>
              <a:t> — </a:t>
            </a:r>
            <a:r>
              <a:rPr lang="ru-RU" dirty="0" smtClean="0"/>
              <a:t>температура +21—26 </a:t>
            </a:r>
            <a:r>
              <a:rPr lang="ru-RU" dirty="0"/>
              <a:t>°</a:t>
            </a:r>
            <a:r>
              <a:rPr lang="ru-RU" dirty="0" smtClean="0"/>
              <a:t>С, </a:t>
            </a:r>
            <a:r>
              <a:rPr lang="ru-RU" dirty="0" err="1" smtClean="0"/>
              <a:t>вологість</a:t>
            </a:r>
            <a:r>
              <a:rPr lang="ru-RU" dirty="0" smtClean="0"/>
              <a:t> </a:t>
            </a:r>
            <a:r>
              <a:rPr lang="ru-RU" dirty="0" err="1"/>
              <a:t>повітря</a:t>
            </a:r>
            <a:r>
              <a:rPr lang="ru-RU" dirty="0"/>
              <a:t> </a:t>
            </a:r>
            <a:r>
              <a:rPr lang="ru-RU" dirty="0" smtClean="0"/>
              <a:t>50—80 </a:t>
            </a:r>
            <a:r>
              <a:rPr lang="ru-RU" dirty="0"/>
              <a:t>%, антракнозу </a:t>
            </a:r>
            <a:r>
              <a:rPr lang="ru-RU" dirty="0" smtClean="0"/>
              <a:t>—</a:t>
            </a:r>
            <a:r>
              <a:rPr lang="ru-RU" dirty="0" err="1" smtClean="0"/>
              <a:t>прохолодна</a:t>
            </a:r>
            <a:r>
              <a:rPr lang="ru-RU" dirty="0" smtClean="0"/>
              <a:t> </a:t>
            </a:r>
            <a:r>
              <a:rPr lang="ru-RU" dirty="0"/>
              <a:t>суха </a:t>
            </a:r>
            <a:r>
              <a:rPr lang="ru-RU" dirty="0" smtClean="0"/>
              <a:t>погода </a:t>
            </a:r>
            <a:r>
              <a:rPr lang="ru-RU" dirty="0" err="1" smtClean="0"/>
              <a:t>восени</a:t>
            </a:r>
            <a:r>
              <a:rPr lang="ru-RU" dirty="0" smtClean="0"/>
              <a:t> </a:t>
            </a:r>
            <a:r>
              <a:rPr lang="ru-RU" dirty="0" err="1" smtClean="0"/>
              <a:t>попереднього</a:t>
            </a:r>
            <a:r>
              <a:rPr lang="ru-RU" dirty="0" smtClean="0"/>
              <a:t> року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10947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ЕПШ </a:t>
            </a:r>
            <a:r>
              <a:rPr lang="ru-RU" dirty="0" err="1"/>
              <a:t>гусениць</a:t>
            </a:r>
            <a:r>
              <a:rPr lang="ru-RU" dirty="0"/>
              <a:t> </a:t>
            </a:r>
            <a:r>
              <a:rPr lang="ru-RU" dirty="0" err="1" smtClean="0"/>
              <a:t>гронової</a:t>
            </a:r>
            <a:r>
              <a:rPr lang="ru-RU" dirty="0" smtClean="0"/>
              <a:t> </a:t>
            </a:r>
            <a:r>
              <a:rPr lang="ru-RU" dirty="0" err="1" smtClean="0"/>
              <a:t>листовійки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smtClean="0"/>
              <a:t>10 </a:t>
            </a:r>
            <a:r>
              <a:rPr lang="ru-RU" dirty="0" err="1" smtClean="0"/>
              <a:t>гусениць</a:t>
            </a:r>
            <a:r>
              <a:rPr lang="ru-RU" dirty="0" smtClean="0"/>
              <a:t> </a:t>
            </a:r>
            <a:r>
              <a:rPr lang="ru-RU" dirty="0"/>
              <a:t>на 100 </a:t>
            </a:r>
            <a:r>
              <a:rPr lang="ru-RU" dirty="0" err="1" smtClean="0"/>
              <a:t>грон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/>
              <a:t>3% </a:t>
            </a:r>
            <a:r>
              <a:rPr lang="ru-RU" dirty="0" err="1" smtClean="0"/>
              <a:t>ушкоджених</a:t>
            </a:r>
            <a:r>
              <a:rPr lang="ru-RU" dirty="0" smtClean="0"/>
              <a:t> </a:t>
            </a:r>
            <a:r>
              <a:rPr lang="ru-RU" dirty="0" err="1" smtClean="0"/>
              <a:t>грон</a:t>
            </a:r>
            <a:r>
              <a:rPr lang="ru-RU" dirty="0" smtClean="0"/>
              <a:t> </a:t>
            </a:r>
            <a:r>
              <a:rPr lang="ru-RU" dirty="0"/>
              <a:t>через 10 </a:t>
            </a:r>
            <a:r>
              <a:rPr lang="ru-RU" dirty="0" err="1"/>
              <a:t>днів</a:t>
            </a:r>
            <a:r>
              <a:rPr lang="ru-RU" dirty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вильоту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 smtClean="0"/>
              <a:t> (2-го </a:t>
            </a:r>
            <a:r>
              <a:rPr lang="ru-RU" dirty="0" err="1"/>
              <a:t>покоління</a:t>
            </a:r>
            <a:r>
              <a:rPr lang="ru-RU" dirty="0"/>
              <a:t>).</a:t>
            </a:r>
          </a:p>
          <a:p>
            <a:r>
              <a:rPr lang="ru-RU" dirty="0" err="1"/>
              <a:t>Оїдіум</a:t>
            </a:r>
            <a:r>
              <a:rPr lang="ru-RU" dirty="0"/>
              <a:t> </a:t>
            </a:r>
            <a:r>
              <a:rPr lang="ru-RU" dirty="0" err="1" smtClean="0"/>
              <a:t>виявляється</a:t>
            </a:r>
            <a:r>
              <a:rPr lang="ru-RU" dirty="0" smtClean="0"/>
              <a:t>, коли </a:t>
            </a:r>
            <a:r>
              <a:rPr lang="ru-RU" dirty="0"/>
              <a:t>сума </a:t>
            </a:r>
            <a:r>
              <a:rPr lang="ru-RU" dirty="0" err="1" smtClean="0"/>
              <a:t>середніх</a:t>
            </a:r>
            <a:r>
              <a:rPr lang="ru-RU" dirty="0" smtClean="0"/>
              <a:t> </a:t>
            </a:r>
            <a:r>
              <a:rPr lang="ru-RU" dirty="0" err="1" smtClean="0"/>
              <a:t>добових</a:t>
            </a:r>
            <a:r>
              <a:rPr lang="ru-RU" dirty="0" smtClean="0"/>
              <a:t> температур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/>
              <a:t>фази</a:t>
            </a:r>
            <a:r>
              <a:rPr lang="ru-RU" dirty="0"/>
              <a:t> </a:t>
            </a:r>
            <a:r>
              <a:rPr lang="ru-RU" dirty="0" err="1" smtClean="0"/>
              <a:t>набухання</a:t>
            </a:r>
            <a:r>
              <a:rPr lang="ru-RU" dirty="0" smtClean="0"/>
              <a:t> </a:t>
            </a:r>
            <a:r>
              <a:rPr lang="ru-RU" dirty="0" err="1" smtClean="0"/>
              <a:t>бруньок</a:t>
            </a:r>
            <a:r>
              <a:rPr lang="ru-RU" dirty="0" smtClean="0"/>
              <a:t> </a:t>
            </a:r>
            <a:r>
              <a:rPr lang="ru-RU" dirty="0"/>
              <a:t>становить 237°.</a:t>
            </a:r>
          </a:p>
          <a:p>
            <a:r>
              <a:rPr lang="ru-RU" dirty="0"/>
              <a:t>Для </a:t>
            </a:r>
            <a:r>
              <a:rPr lang="ru-RU" dirty="0" err="1"/>
              <a:t>півдня</a:t>
            </a:r>
            <a:r>
              <a:rPr lang="ru-RU" dirty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/>
              <a:t>мілдью</a:t>
            </a:r>
            <a:r>
              <a:rPr lang="ru-RU" dirty="0"/>
              <a:t> </a:t>
            </a:r>
            <a:r>
              <a:rPr lang="ru-RU" dirty="0" smtClean="0"/>
              <a:t>до 1.06 </a:t>
            </a:r>
            <a:r>
              <a:rPr lang="ru-RU" dirty="0"/>
              <a:t>— </a:t>
            </a:r>
            <a:r>
              <a:rPr lang="ru-RU" dirty="0" err="1"/>
              <a:t>раннє</a:t>
            </a:r>
            <a:r>
              <a:rPr lang="ru-RU" dirty="0"/>
              <a:t>, з 1 </a:t>
            </a:r>
            <a:r>
              <a:rPr lang="ru-RU" dirty="0" smtClean="0"/>
              <a:t>до 15.06 </a:t>
            </a:r>
            <a:r>
              <a:rPr lang="ru-RU" dirty="0"/>
              <a:t>— </a:t>
            </a:r>
            <a:r>
              <a:rPr lang="ru-RU" dirty="0" err="1"/>
              <a:t>середнє</a:t>
            </a:r>
            <a:r>
              <a:rPr lang="ru-RU" dirty="0"/>
              <a:t>, </a:t>
            </a:r>
            <a:r>
              <a:rPr lang="ru-RU" dirty="0" err="1" smtClean="0"/>
              <a:t>після</a:t>
            </a:r>
            <a:r>
              <a:rPr lang="ru-RU" dirty="0" smtClean="0"/>
              <a:t> 15.06 </a:t>
            </a:r>
            <a:r>
              <a:rPr lang="ru-RU" dirty="0"/>
              <a:t>— </a:t>
            </a:r>
            <a:r>
              <a:rPr lang="ru-RU" dirty="0" err="1"/>
              <a:t>пізнє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15596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err="1">
                <a:solidFill>
                  <a:srgbClr val="FF0000"/>
                </a:solidFill>
              </a:rPr>
              <a:t>Моніторинг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шкідників</a:t>
            </a:r>
            <a:r>
              <a:rPr lang="ru-RU" b="1" dirty="0">
                <a:solidFill>
                  <a:srgbClr val="FF0000"/>
                </a:solidFill>
              </a:rPr>
              <a:t> і хвороб </a:t>
            </a:r>
            <a:r>
              <a:rPr lang="ru-RU" b="1" dirty="0" err="1">
                <a:solidFill>
                  <a:srgbClr val="FF0000"/>
                </a:solidFill>
              </a:rPr>
              <a:t>ягідних</a:t>
            </a:r>
            <a:r>
              <a:rPr lang="ru-RU" b="1" dirty="0">
                <a:solidFill>
                  <a:srgbClr val="FF0000"/>
                </a:solidFill>
              </a:rPr>
              <a:t> культур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0086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/>
              <a:t>Моніторинг</a:t>
            </a:r>
            <a:r>
              <a:rPr lang="ru-RU" b="1" i="1" dirty="0"/>
              <a:t> </a:t>
            </a:r>
            <a:r>
              <a:rPr lang="ru-RU" b="1" i="1" dirty="0" err="1"/>
              <a:t>шкідників</a:t>
            </a:r>
            <a:r>
              <a:rPr lang="ru-RU" b="1" i="1" dirty="0"/>
              <a:t> і хвороб </a:t>
            </a:r>
            <a:r>
              <a:rPr lang="ru-RU" b="1" i="1" dirty="0" err="1"/>
              <a:t>суниці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Квітень</a:t>
            </a:r>
            <a:r>
              <a:rPr lang="ru-RU" dirty="0" smtClean="0">
                <a:solidFill>
                  <a:srgbClr val="FF0000"/>
                </a:solidFill>
              </a:rPr>
              <a:t>—</a:t>
            </a:r>
            <a:r>
              <a:rPr lang="ru-RU" dirty="0" err="1" smtClean="0">
                <a:solidFill>
                  <a:srgbClr val="FF0000"/>
                </a:solidFill>
              </a:rPr>
              <a:t>травень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І дек</a:t>
            </a:r>
            <a:r>
              <a:rPr lang="ru-RU" dirty="0" smtClean="0">
                <a:solidFill>
                  <a:srgbClr val="FF0000"/>
                </a:solidFill>
              </a:rPr>
              <a:t>. (</a:t>
            </a:r>
            <a:r>
              <a:rPr lang="ru-RU" dirty="0" err="1">
                <a:solidFill>
                  <a:srgbClr val="FF0000"/>
                </a:solidFill>
              </a:rPr>
              <a:t>період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відростання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листків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</a:p>
          <a:p>
            <a:r>
              <a:rPr lang="ru-RU" b="1" dirty="0" err="1"/>
              <a:t>Виявлення</a:t>
            </a:r>
            <a:r>
              <a:rPr lang="ru-RU" b="1" dirty="0"/>
              <a:t> </a:t>
            </a:r>
            <a:r>
              <a:rPr lang="ru-RU" b="1" dirty="0" err="1"/>
              <a:t>осередків</a:t>
            </a:r>
            <a:r>
              <a:rPr lang="ru-RU" b="1" dirty="0"/>
              <a:t> </a:t>
            </a:r>
            <a:r>
              <a:rPr lang="ru-RU" b="1" dirty="0" smtClean="0"/>
              <a:t>та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ушкодженості</a:t>
            </a:r>
            <a:r>
              <a:rPr lang="ru-RU" b="1" dirty="0" smtClean="0"/>
              <a:t> </a:t>
            </a:r>
            <a:r>
              <a:rPr lang="ru-RU" b="1" dirty="0" err="1"/>
              <a:t>рослин</a:t>
            </a:r>
            <a:r>
              <a:rPr lang="ru-RU" b="1" dirty="0"/>
              <a:t> </a:t>
            </a:r>
            <a:r>
              <a:rPr lang="ru-RU" b="1" dirty="0" err="1" smtClean="0"/>
              <a:t>кореневими</a:t>
            </a:r>
            <a:r>
              <a:rPr lang="ru-RU" b="1" dirty="0" smtClean="0"/>
              <a:t> </a:t>
            </a:r>
            <a:r>
              <a:rPr lang="ru-RU" b="1" dirty="0" err="1" smtClean="0"/>
              <a:t>довгоносиками</a:t>
            </a:r>
            <a:r>
              <a:rPr lang="ru-RU" b="1" dirty="0"/>
              <a:t>.</a:t>
            </a:r>
          </a:p>
          <a:p>
            <a:r>
              <a:rPr lang="ru-RU" b="1" dirty="0" err="1"/>
              <a:t>Аналіз</a:t>
            </a:r>
            <a:r>
              <a:rPr lang="ru-RU" b="1" dirty="0"/>
              <a:t> </a:t>
            </a:r>
            <a:r>
              <a:rPr lang="ru-RU" b="1" dirty="0" err="1"/>
              <a:t>ураженого</a:t>
            </a:r>
            <a:r>
              <a:rPr lang="ru-RU" b="1" dirty="0"/>
              <a:t> </a:t>
            </a:r>
            <a:r>
              <a:rPr lang="ru-RU" b="1" dirty="0" smtClean="0"/>
              <a:t>старого </a:t>
            </a:r>
            <a:r>
              <a:rPr lang="ru-RU" b="1" dirty="0" err="1" smtClean="0"/>
              <a:t>листя</a:t>
            </a:r>
            <a:r>
              <a:rPr lang="ru-RU" b="1" dirty="0" smtClean="0"/>
              <a:t> </a:t>
            </a:r>
            <a:r>
              <a:rPr lang="ru-RU" b="1" dirty="0"/>
              <a:t>для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періоду</a:t>
            </a:r>
            <a:r>
              <a:rPr lang="ru-RU" b="1" dirty="0" smtClean="0"/>
              <a:t> </a:t>
            </a:r>
            <a:r>
              <a:rPr lang="ru-RU" b="1" dirty="0" err="1"/>
              <a:t>утворення</a:t>
            </a:r>
            <a:r>
              <a:rPr lang="ru-RU" b="1" dirty="0"/>
              <a:t> </a:t>
            </a:r>
            <a:r>
              <a:rPr lang="ru-RU" b="1" dirty="0" err="1" smtClean="0"/>
              <a:t>спороношення</a:t>
            </a:r>
            <a:r>
              <a:rPr lang="ru-RU" b="1" dirty="0" smtClean="0"/>
              <a:t> </a:t>
            </a:r>
            <a:r>
              <a:rPr lang="ru-RU" b="1" dirty="0" err="1" smtClean="0"/>
              <a:t>збудників</a:t>
            </a:r>
            <a:r>
              <a:rPr lang="ru-RU" b="1" dirty="0" smtClean="0"/>
              <a:t> </a:t>
            </a:r>
            <a:r>
              <a:rPr lang="ru-RU" b="1" dirty="0" err="1" smtClean="0"/>
              <a:t>основних</a:t>
            </a:r>
            <a:r>
              <a:rPr lang="ru-RU" b="1" dirty="0" smtClean="0"/>
              <a:t> </a:t>
            </a:r>
            <a:r>
              <a:rPr lang="ru-RU" b="1" dirty="0"/>
              <a:t>хвороб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63554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60648"/>
            <a:ext cx="8229600" cy="6120680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err="1"/>
              <a:t>Оглядають</a:t>
            </a:r>
            <a:r>
              <a:rPr lang="ru-RU" i="1" dirty="0"/>
              <a:t> 10 проб по </a:t>
            </a:r>
            <a:r>
              <a:rPr lang="ru-RU" i="1" dirty="0" smtClean="0"/>
              <a:t>10 </a:t>
            </a:r>
            <a:r>
              <a:rPr lang="ru-RU" i="1" dirty="0" err="1" smtClean="0"/>
              <a:t>рослин</a:t>
            </a:r>
            <a:r>
              <a:rPr lang="ru-RU" i="1" dirty="0" smtClean="0"/>
              <a:t> </a:t>
            </a:r>
            <a:r>
              <a:rPr lang="ru-RU" i="1" dirty="0" err="1"/>
              <a:t>або</a:t>
            </a:r>
            <a:r>
              <a:rPr lang="ru-RU" i="1" dirty="0"/>
              <a:t> 20 проб по </a:t>
            </a:r>
            <a:r>
              <a:rPr lang="ru-RU" i="1" dirty="0" smtClean="0"/>
              <a:t>5 </a:t>
            </a:r>
            <a:r>
              <a:rPr lang="ru-RU" i="1" dirty="0" err="1" smtClean="0"/>
              <a:t>рослин</a:t>
            </a:r>
            <a:r>
              <a:rPr lang="ru-RU" i="1" dirty="0" smtClean="0"/>
              <a:t> </a:t>
            </a:r>
            <a:r>
              <a:rPr lang="ru-RU" i="1" dirty="0"/>
              <a:t>по </a:t>
            </a:r>
            <a:r>
              <a:rPr lang="ru-RU" i="1" dirty="0" err="1"/>
              <a:t>діагоналі</a:t>
            </a:r>
            <a:r>
              <a:rPr lang="ru-RU" i="1" dirty="0"/>
              <a:t> </a:t>
            </a:r>
            <a:r>
              <a:rPr lang="ru-RU" i="1" dirty="0" err="1"/>
              <a:t>ділянки</a:t>
            </a:r>
            <a:r>
              <a:rPr lang="ru-RU" i="1" dirty="0"/>
              <a:t>.</a:t>
            </a:r>
          </a:p>
          <a:p>
            <a:r>
              <a:rPr lang="ru-RU" i="1" dirty="0" err="1"/>
              <a:t>Ступінь</a:t>
            </a:r>
            <a:r>
              <a:rPr lang="ru-RU" i="1" dirty="0"/>
              <a:t> </a:t>
            </a:r>
            <a:r>
              <a:rPr lang="ru-RU" i="1" dirty="0" err="1" smtClean="0"/>
              <a:t>ушкодження</a:t>
            </a:r>
            <a:r>
              <a:rPr lang="ru-RU" i="1" dirty="0" smtClean="0"/>
              <a:t> жуками </a:t>
            </a:r>
            <a:r>
              <a:rPr lang="ru-RU" i="1" dirty="0" err="1"/>
              <a:t>визначають</a:t>
            </a:r>
            <a:r>
              <a:rPr lang="ru-RU" i="1" dirty="0"/>
              <a:t> за </a:t>
            </a:r>
            <a:r>
              <a:rPr lang="ru-RU" i="1" dirty="0" err="1" smtClean="0"/>
              <a:t>відповідною</a:t>
            </a:r>
            <a:r>
              <a:rPr lang="ru-RU" i="1" dirty="0" smtClean="0"/>
              <a:t> шкалою</a:t>
            </a:r>
            <a:r>
              <a:rPr lang="ru-RU" i="1" dirty="0"/>
              <a:t>.</a:t>
            </a:r>
          </a:p>
          <a:p>
            <a:r>
              <a:rPr lang="ru-RU" i="1" dirty="0" err="1"/>
              <a:t>Мікроскопічний</a:t>
            </a:r>
            <a:r>
              <a:rPr lang="ru-RU" i="1" dirty="0"/>
              <a:t> </a:t>
            </a:r>
            <a:r>
              <a:rPr lang="ru-RU" i="1" dirty="0" err="1"/>
              <a:t>аналіз</a:t>
            </a:r>
            <a:r>
              <a:rPr lang="ru-RU" i="1" dirty="0"/>
              <a:t> </a:t>
            </a:r>
            <a:r>
              <a:rPr lang="ru-RU" i="1" dirty="0" err="1" smtClean="0"/>
              <a:t>уражених</a:t>
            </a:r>
            <a:r>
              <a:rPr lang="ru-RU" i="1" dirty="0" smtClean="0"/>
              <a:t> </a:t>
            </a:r>
            <a:r>
              <a:rPr lang="ru-RU" i="1" dirty="0" err="1" smtClean="0"/>
              <a:t>решток</a:t>
            </a:r>
            <a:endParaRPr lang="ru-RU" i="1" dirty="0" smtClean="0"/>
          </a:p>
          <a:p>
            <a:pPr marL="0" indent="0">
              <a:buNone/>
            </a:pPr>
            <a:endParaRPr lang="ru-RU" i="1" dirty="0" smtClean="0"/>
          </a:p>
          <a:p>
            <a:pPr>
              <a:buFont typeface="Wingdings" pitchFamily="2" charset="2"/>
              <a:buChar char="ü"/>
            </a:pPr>
            <a:r>
              <a:rPr lang="ru-RU" dirty="0" err="1"/>
              <a:t>Ушкоджено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, %;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, бал.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/>
              <a:t>Сигналізація</a:t>
            </a:r>
            <a:r>
              <a:rPr lang="ru-RU" dirty="0"/>
              <a:t>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хімічного</a:t>
            </a:r>
            <a:r>
              <a:rPr lang="ru-RU" dirty="0" smtClean="0"/>
              <a:t> </a:t>
            </a:r>
            <a:r>
              <a:rPr lang="ru-RU" dirty="0" err="1" smtClean="0"/>
              <a:t>захисту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Обприскування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проводять</a:t>
            </a:r>
            <a:r>
              <a:rPr lang="ru-RU" dirty="0" smtClean="0">
                <a:solidFill>
                  <a:srgbClr val="FF0000"/>
                </a:solidFill>
              </a:rPr>
              <a:t> при </a:t>
            </a:r>
            <a:r>
              <a:rPr lang="ru-RU" dirty="0" err="1" smtClean="0">
                <a:solidFill>
                  <a:srgbClr val="FF0000"/>
                </a:solidFill>
              </a:rPr>
              <a:t>ступені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ушкодженості</a:t>
            </a:r>
            <a:r>
              <a:rPr lang="ru-RU" dirty="0" smtClean="0">
                <a:solidFill>
                  <a:srgbClr val="FF0000"/>
                </a:solidFill>
              </a:rPr>
              <a:t> &gt;2 </a:t>
            </a:r>
            <a:r>
              <a:rPr lang="ru-RU" dirty="0" err="1" smtClean="0">
                <a:solidFill>
                  <a:srgbClr val="FF0000"/>
                </a:solidFill>
              </a:rPr>
              <a:t>балів</a:t>
            </a:r>
            <a:r>
              <a:rPr lang="ru-RU" dirty="0">
                <a:solidFill>
                  <a:srgbClr val="FF0000"/>
                </a:solidFill>
              </a:rPr>
              <a:t>.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98143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Травень</a:t>
            </a:r>
            <a:r>
              <a:rPr lang="ru-RU" dirty="0"/>
              <a:t> </a:t>
            </a:r>
            <a:r>
              <a:rPr lang="en-US" dirty="0"/>
              <a:t>II </a:t>
            </a:r>
            <a:r>
              <a:rPr lang="ru-RU" dirty="0"/>
              <a:t>дек.</a:t>
            </a:r>
            <a:br>
              <a:rPr lang="ru-RU" dirty="0"/>
            </a:br>
            <a:r>
              <a:rPr lang="ru-RU" dirty="0"/>
              <a:t>(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 smtClean="0"/>
              <a:t>висування</a:t>
            </a:r>
            <a:r>
              <a:rPr lang="ru-RU" dirty="0" smtClean="0"/>
              <a:t> і </a:t>
            </a:r>
            <a:r>
              <a:rPr lang="ru-RU" dirty="0" err="1" smtClean="0"/>
              <a:t>відокремлення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smtClean="0"/>
              <a:t>видового складу </a:t>
            </a:r>
            <a:r>
              <a:rPr lang="ru-RU" b="1" dirty="0"/>
              <a:t>і </a:t>
            </a:r>
            <a:r>
              <a:rPr lang="ru-RU" b="1" dirty="0" err="1"/>
              <a:t>щільності</a:t>
            </a:r>
            <a:r>
              <a:rPr lang="ru-RU" b="1" dirty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— </a:t>
            </a:r>
            <a:r>
              <a:rPr lang="ru-RU" b="1" dirty="0" err="1"/>
              <a:t>кореневих</a:t>
            </a:r>
            <a:r>
              <a:rPr lang="ru-RU" b="1" dirty="0"/>
              <a:t> </a:t>
            </a:r>
            <a:r>
              <a:rPr lang="ru-RU" b="1" dirty="0" err="1" smtClean="0"/>
              <a:t>довгоносиків</a:t>
            </a:r>
            <a:r>
              <a:rPr lang="ru-RU" b="1" dirty="0" smtClean="0"/>
              <a:t>, </a:t>
            </a:r>
            <a:r>
              <a:rPr lang="ru-RU" b="1" dirty="0" err="1" smtClean="0"/>
              <a:t>пильщиків</a:t>
            </a:r>
            <a:r>
              <a:rPr lang="ru-RU" b="1" dirty="0" smtClean="0"/>
              <a:t> </a:t>
            </a:r>
            <a:r>
              <a:rPr lang="ru-RU" b="1" dirty="0" err="1" smtClean="0"/>
              <a:t>тощо</a:t>
            </a:r>
            <a:endParaRPr lang="ru-RU" b="1" dirty="0" smtClean="0"/>
          </a:p>
          <a:p>
            <a:r>
              <a:rPr lang="ru-RU" i="1" dirty="0" err="1"/>
              <a:t>Косіння</a:t>
            </a:r>
            <a:r>
              <a:rPr lang="ru-RU" i="1" dirty="0"/>
              <a:t> сачком у 5 </a:t>
            </a:r>
            <a:r>
              <a:rPr lang="ru-RU" i="1" dirty="0" err="1" smtClean="0"/>
              <a:t>місцях</a:t>
            </a:r>
            <a:r>
              <a:rPr lang="ru-RU" i="1" dirty="0" smtClean="0"/>
              <a:t> поля </a:t>
            </a:r>
            <a:r>
              <a:rPr lang="ru-RU" i="1" dirty="0"/>
              <a:t>по 25—50 </a:t>
            </a:r>
            <a:r>
              <a:rPr lang="ru-RU" i="1" dirty="0" err="1"/>
              <a:t>змахів</a:t>
            </a:r>
            <a:r>
              <a:rPr lang="ru-RU" i="1" dirty="0"/>
              <a:t> у </a:t>
            </a:r>
            <a:r>
              <a:rPr lang="ru-RU" i="1" dirty="0" err="1" smtClean="0"/>
              <a:t>шаховому</a:t>
            </a:r>
            <a:r>
              <a:rPr lang="ru-RU" i="1" dirty="0" smtClean="0"/>
              <a:t> порядку.</a:t>
            </a:r>
          </a:p>
          <a:p>
            <a:r>
              <a:rPr lang="ru-RU" i="1" dirty="0" smtClean="0"/>
              <a:t> </a:t>
            </a:r>
            <a:r>
              <a:rPr lang="ru-RU" i="1" dirty="0" err="1"/>
              <a:t>Огляд</a:t>
            </a:r>
            <a:r>
              <a:rPr lang="ru-RU" i="1" dirty="0"/>
              <a:t> </a:t>
            </a:r>
            <a:r>
              <a:rPr lang="ru-RU" i="1" dirty="0" smtClean="0"/>
              <a:t>по 5 </a:t>
            </a:r>
            <a:r>
              <a:rPr lang="ru-RU" i="1" dirty="0" err="1"/>
              <a:t>рослин</a:t>
            </a:r>
            <a:r>
              <a:rPr lang="ru-RU" i="1" dirty="0"/>
              <a:t> у 20 </a:t>
            </a:r>
            <a:r>
              <a:rPr lang="ru-RU" i="1" dirty="0" err="1" smtClean="0"/>
              <a:t>місцях</a:t>
            </a:r>
            <a:endParaRPr lang="ru-RU" i="1" dirty="0" smtClean="0"/>
          </a:p>
          <a:p>
            <a:endParaRPr lang="ru-RU" i="1" dirty="0" smtClean="0"/>
          </a:p>
          <a:p>
            <a:pPr>
              <a:buFont typeface="Wingdings" pitchFamily="2" charset="2"/>
              <a:buChar char="ü"/>
            </a:pPr>
            <a:r>
              <a:rPr lang="ru-RU" dirty="0" err="1"/>
              <a:t>Видовий</a:t>
            </a:r>
            <a:r>
              <a:rPr lang="ru-RU" dirty="0"/>
              <a:t> склад, %,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Середня</a:t>
            </a:r>
            <a:r>
              <a:rPr lang="ru-RU" dirty="0" smtClean="0"/>
              <a:t>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/>
              <a:t>на 100 </a:t>
            </a:r>
            <a:r>
              <a:rPr lang="ru-RU" dirty="0" err="1" smtClean="0"/>
              <a:t>змахів</a:t>
            </a:r>
            <a:r>
              <a:rPr lang="ru-RU" dirty="0" smtClean="0"/>
              <a:t>, на </a:t>
            </a:r>
            <a:r>
              <a:rPr lang="ru-RU" dirty="0"/>
              <a:t>1 </a:t>
            </a:r>
            <a:r>
              <a:rPr lang="ru-RU" dirty="0" err="1"/>
              <a:t>рослину</a:t>
            </a:r>
            <a:r>
              <a:rPr lang="ru-RU" dirty="0"/>
              <a:t>.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Необхідність</a:t>
            </a:r>
            <a:r>
              <a:rPr lang="ru-RU" dirty="0" smtClean="0"/>
              <a:t>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захисних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r>
              <a:rPr lang="ru-RU" dirty="0"/>
              <a:t>, </a:t>
            </a:r>
            <a:r>
              <a:rPr lang="ru-RU" dirty="0" err="1" smtClean="0"/>
              <a:t>оптимальний</a:t>
            </a:r>
            <a:r>
              <a:rPr lang="ru-RU" dirty="0" smtClean="0"/>
              <a:t> строк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 smtClean="0"/>
              <a:t>проведення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Враховують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онтимальність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гідротермічного</a:t>
            </a:r>
            <a:r>
              <a:rPr lang="ru-RU" dirty="0" smtClean="0">
                <a:solidFill>
                  <a:srgbClr val="FF0000"/>
                </a:solidFill>
              </a:rPr>
              <a:t> режиму для </a:t>
            </a:r>
            <a:r>
              <a:rPr lang="ru-RU" dirty="0" err="1" smtClean="0">
                <a:solidFill>
                  <a:srgbClr val="FF0000"/>
                </a:solidFill>
              </a:rPr>
              <a:t>певних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шкідників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2365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-</a:t>
            </a:r>
            <a:r>
              <a:rPr lang="en-US" dirty="0" smtClean="0"/>
              <a:t>III </a:t>
            </a:r>
            <a:r>
              <a:rPr lang="ru-RU" dirty="0"/>
              <a:t>дек. </a:t>
            </a:r>
            <a:r>
              <a:rPr lang="ru-RU" dirty="0" smtClean="0"/>
              <a:t>— </a:t>
            </a:r>
            <a:r>
              <a:rPr lang="ru-RU" dirty="0" err="1" smtClean="0"/>
              <a:t>червень</a:t>
            </a:r>
            <a:r>
              <a:rPr lang="ru-RU" dirty="0" smtClean="0"/>
              <a:t>-І </a:t>
            </a:r>
            <a:r>
              <a:rPr lang="ru-RU" dirty="0"/>
              <a:t>дек</a:t>
            </a:r>
            <a:r>
              <a:rPr lang="ru-RU" dirty="0" smtClean="0"/>
              <a:t>. (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 smtClean="0"/>
              <a:t>цвітіння</a:t>
            </a:r>
            <a:r>
              <a:rPr lang="ru-RU" dirty="0" smtClean="0"/>
              <a:t> — </a:t>
            </a:r>
            <a:r>
              <a:rPr lang="ru-RU" dirty="0" err="1" smtClean="0"/>
              <a:t>визрівання</a:t>
            </a:r>
            <a:r>
              <a:rPr lang="ru-RU" dirty="0" smtClean="0"/>
              <a:t> </a:t>
            </a:r>
            <a:r>
              <a:rPr lang="ru-RU" dirty="0" err="1" smtClean="0"/>
              <a:t>ягід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/>
              <a:t>ушкоджених</a:t>
            </a:r>
            <a:r>
              <a:rPr lang="ru-RU" b="1" dirty="0"/>
              <a:t> </a:t>
            </a:r>
            <a:r>
              <a:rPr lang="ru-RU" b="1" dirty="0" err="1" smtClean="0"/>
              <a:t>довгоносиком-квіткоїдом</a:t>
            </a:r>
            <a:r>
              <a:rPr lang="ru-RU" b="1" dirty="0" smtClean="0"/>
              <a:t>  </a:t>
            </a:r>
            <a:r>
              <a:rPr lang="ru-RU" b="1" dirty="0" err="1" smtClean="0"/>
              <a:t>бутонів</a:t>
            </a:r>
            <a:r>
              <a:rPr lang="ru-RU" b="1" dirty="0" smtClean="0"/>
              <a:t> </a:t>
            </a:r>
            <a:r>
              <a:rPr lang="ru-RU" b="1" dirty="0"/>
              <a:t>та </a:t>
            </a:r>
            <a:r>
              <a:rPr lang="ru-RU" b="1" dirty="0" err="1"/>
              <a:t>листя</a:t>
            </a:r>
            <a:r>
              <a:rPr lang="ru-RU" b="1" dirty="0"/>
              <a:t>, </a:t>
            </a:r>
            <a:r>
              <a:rPr lang="ru-RU" b="1" dirty="0" err="1" smtClean="0"/>
              <a:t>ушкодженості</a:t>
            </a:r>
            <a:r>
              <a:rPr lang="ru-RU" b="1" dirty="0" smtClean="0"/>
              <a:t> </a:t>
            </a:r>
            <a:r>
              <a:rPr lang="ru-RU" b="1" dirty="0" err="1"/>
              <a:t>листків</a:t>
            </a:r>
            <a:r>
              <a:rPr lang="ru-RU" b="1" dirty="0"/>
              <a:t> </a:t>
            </a:r>
            <a:r>
              <a:rPr lang="ru-RU" b="1" dirty="0" smtClean="0"/>
              <a:t>пильщиками, </a:t>
            </a:r>
            <a:r>
              <a:rPr lang="ru-RU" b="1" dirty="0" err="1" smtClean="0"/>
              <a:t>листоїдами</a:t>
            </a:r>
            <a:endParaRPr lang="ru-RU" b="1" dirty="0"/>
          </a:p>
          <a:p>
            <a:r>
              <a:rPr lang="ru-RU" i="1" dirty="0" err="1"/>
              <a:t>Облік</a:t>
            </a:r>
            <a:r>
              <a:rPr lang="ru-RU" i="1" dirty="0"/>
              <a:t> </a:t>
            </a:r>
            <a:r>
              <a:rPr lang="ru-RU" i="1" dirty="0" err="1"/>
              <a:t>ушкодженості</a:t>
            </a:r>
            <a:r>
              <a:rPr lang="ru-RU" i="1" dirty="0"/>
              <a:t> </a:t>
            </a:r>
            <a:r>
              <a:rPr lang="ru-RU" i="1" dirty="0" err="1" smtClean="0"/>
              <a:t>бутонів</a:t>
            </a:r>
            <a:r>
              <a:rPr lang="ru-RU" i="1" dirty="0" smtClean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/>
              <a:t>у 5 </a:t>
            </a:r>
            <a:r>
              <a:rPr lang="ru-RU" i="1" dirty="0" err="1"/>
              <a:t>місцях</a:t>
            </a:r>
            <a:r>
              <a:rPr lang="ru-RU" i="1" dirty="0"/>
              <a:t> </a:t>
            </a:r>
            <a:r>
              <a:rPr lang="ru-RU" i="1" dirty="0" smtClean="0"/>
              <a:t>по 10 </a:t>
            </a:r>
            <a:r>
              <a:rPr lang="ru-RU" i="1" dirty="0" err="1"/>
              <a:t>рослин</a:t>
            </a:r>
            <a:r>
              <a:rPr lang="ru-RU" i="1" dirty="0"/>
              <a:t> у </a:t>
            </a:r>
            <a:r>
              <a:rPr lang="ru-RU" i="1" dirty="0" err="1"/>
              <a:t>пробі</a:t>
            </a:r>
            <a:r>
              <a:rPr lang="ru-RU" i="1" dirty="0"/>
              <a:t>.</a:t>
            </a:r>
          </a:p>
          <a:p>
            <a:r>
              <a:rPr lang="ru-RU" i="1" dirty="0" err="1"/>
              <a:t>Ступінь</a:t>
            </a:r>
            <a:r>
              <a:rPr lang="ru-RU" i="1" dirty="0"/>
              <a:t> </a:t>
            </a:r>
            <a:r>
              <a:rPr lang="ru-RU" i="1" dirty="0" err="1"/>
              <a:t>ушкодженості</a:t>
            </a:r>
            <a:r>
              <a:rPr lang="ru-RU" i="1" dirty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за 5-тибальною шкалою</a:t>
            </a:r>
            <a:r>
              <a:rPr lang="ru-RU" i="1" dirty="0"/>
              <a:t>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705633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Об’єм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крони</a:t>
            </a:r>
            <a:r>
              <a:rPr lang="ru-RU" dirty="0">
                <a:solidFill>
                  <a:srgbClr val="FF0000"/>
                </a:solidFill>
              </a:rPr>
              <a:t> дерева </a:t>
            </a:r>
            <a:r>
              <a:rPr lang="ru-RU" dirty="0" err="1" smtClean="0">
                <a:solidFill>
                  <a:srgbClr val="FF0000"/>
                </a:solidFill>
              </a:rPr>
              <a:t>визначають</a:t>
            </a:r>
            <a:r>
              <a:rPr lang="ru-RU" dirty="0" smtClean="0">
                <a:solidFill>
                  <a:srgbClr val="FF0000"/>
                </a:solidFill>
              </a:rPr>
              <a:t> за </a:t>
            </a:r>
            <a:r>
              <a:rPr lang="ru-RU" dirty="0">
                <a:solidFill>
                  <a:srgbClr val="FF0000"/>
                </a:solidFill>
              </a:rPr>
              <a:t>формулою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FF0000"/>
                </a:solidFill>
              </a:rPr>
              <a:t>У = </a:t>
            </a:r>
            <a:r>
              <a:rPr lang="en-US" i="1" dirty="0" smtClean="0">
                <a:solidFill>
                  <a:srgbClr val="FF0000"/>
                </a:solidFill>
              </a:rPr>
              <a:t>nd3/6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= </a:t>
            </a:r>
            <a:r>
              <a:rPr lang="ru-RU" dirty="0" smtClean="0">
                <a:solidFill>
                  <a:srgbClr val="FF0000"/>
                </a:solidFill>
              </a:rPr>
              <a:t>0,524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*</a:t>
            </a:r>
            <a:r>
              <a:rPr lang="en-US" dirty="0" smtClean="0">
                <a:solidFill>
                  <a:srgbClr val="FF0000"/>
                </a:solidFill>
              </a:rPr>
              <a:t>d3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Облік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зимового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п’ядуна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проводять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у садах, </a:t>
            </a:r>
            <a:r>
              <a:rPr lang="ru-RU" dirty="0" smtClean="0">
                <a:solidFill>
                  <a:srgbClr val="FF0000"/>
                </a:solidFill>
              </a:rPr>
              <a:t>де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виявилась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шкодочинність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цього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виду. </a:t>
            </a:r>
            <a:r>
              <a:rPr lang="ru-RU" dirty="0" err="1" smtClean="0">
                <a:solidFill>
                  <a:srgbClr val="FF0000"/>
                </a:solidFill>
              </a:rPr>
              <a:t>Підраховують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самиць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та </a:t>
            </a:r>
            <a:r>
              <a:rPr lang="ru-RU" dirty="0" err="1">
                <a:solidFill>
                  <a:srgbClr val="FF0000"/>
                </a:solidFill>
              </a:rPr>
              <a:t>яйця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що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знаходяться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нижче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клейових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кілець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накладених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на </a:t>
            </a:r>
            <a:r>
              <a:rPr lang="ru-RU" dirty="0" err="1">
                <a:solidFill>
                  <a:srgbClr val="FF0000"/>
                </a:solidFill>
              </a:rPr>
              <a:t>штамби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облікових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дерев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28653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0466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Облік</a:t>
            </a:r>
            <a:r>
              <a:rPr lang="ru-RU" b="1" dirty="0"/>
              <a:t> і </a:t>
            </a:r>
            <a:r>
              <a:rPr lang="ru-RU" b="1" dirty="0" err="1"/>
              <a:t>аналіз</a:t>
            </a:r>
            <a:r>
              <a:rPr lang="ru-RU" b="1" dirty="0"/>
              <a:t> </a:t>
            </a:r>
            <a:r>
              <a:rPr lang="ru-RU" b="1" dirty="0" err="1" smtClean="0"/>
              <a:t>коконів</a:t>
            </a:r>
            <a:r>
              <a:rPr lang="ru-RU" b="1" dirty="0" smtClean="0"/>
              <a:t> пильщика</a:t>
            </a:r>
            <a:r>
              <a:rPr lang="ru-RU" b="1" dirty="0"/>
              <a:t>.</a:t>
            </a:r>
          </a:p>
          <a:p>
            <a:pPr marL="0" indent="0">
              <a:buNone/>
            </a:pPr>
            <a:r>
              <a:rPr lang="ru-RU" b="1" dirty="0" err="1"/>
              <a:t>Виявлення</a:t>
            </a:r>
            <a:r>
              <a:rPr lang="ru-RU" b="1" dirty="0"/>
              <a:t> </a:t>
            </a:r>
            <a:r>
              <a:rPr lang="ru-RU" b="1" dirty="0" err="1"/>
              <a:t>строків</a:t>
            </a:r>
            <a:r>
              <a:rPr lang="ru-RU" b="1" dirty="0"/>
              <a:t> </a:t>
            </a:r>
            <a:r>
              <a:rPr lang="ru-RU" b="1" dirty="0" smtClean="0"/>
              <a:t>та </a:t>
            </a:r>
            <a:r>
              <a:rPr lang="ru-RU" b="1" dirty="0" err="1" smtClean="0"/>
              <a:t>інтенсивність</a:t>
            </a:r>
            <a:r>
              <a:rPr lang="ru-RU" b="1" dirty="0" smtClean="0"/>
              <a:t>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плямистостей</a:t>
            </a:r>
            <a:endParaRPr lang="ru-RU" b="1" dirty="0" smtClean="0"/>
          </a:p>
          <a:p>
            <a:r>
              <a:rPr lang="ru-RU" i="1" dirty="0" err="1"/>
              <a:t>Кокони</a:t>
            </a:r>
            <a:r>
              <a:rPr lang="ru-RU" i="1" dirty="0"/>
              <a:t> пильщика </a:t>
            </a:r>
            <a:r>
              <a:rPr lang="ru-RU" i="1" dirty="0" err="1" smtClean="0"/>
              <a:t>виявляють</a:t>
            </a:r>
            <a:r>
              <a:rPr lang="ru-RU" i="1" dirty="0" smtClean="0"/>
              <a:t> </a:t>
            </a:r>
            <a:r>
              <a:rPr lang="ru-RU" i="1" dirty="0" err="1" smtClean="0"/>
              <a:t>оглядом</a:t>
            </a:r>
            <a:r>
              <a:rPr lang="ru-RU" i="1" dirty="0" smtClean="0"/>
              <a:t> </a:t>
            </a:r>
            <a:r>
              <a:rPr lang="ru-RU" i="1" dirty="0" err="1"/>
              <a:t>основи</a:t>
            </a:r>
            <a:r>
              <a:rPr lang="ru-RU" i="1" dirty="0"/>
              <a:t> черешка </a:t>
            </a:r>
            <a:r>
              <a:rPr lang="ru-RU" i="1" dirty="0" smtClean="0"/>
              <a:t>і </a:t>
            </a:r>
            <a:r>
              <a:rPr lang="ru-RU" i="1" dirty="0" err="1" smtClean="0"/>
              <a:t>верхнього</a:t>
            </a:r>
            <a:r>
              <a:rPr lang="ru-RU" i="1" dirty="0" smtClean="0"/>
              <a:t> </a:t>
            </a:r>
            <a:r>
              <a:rPr lang="ru-RU" i="1" dirty="0"/>
              <a:t>шару </a:t>
            </a:r>
            <a:r>
              <a:rPr lang="ru-RU" i="1" dirty="0" smtClean="0"/>
              <a:t>грунту </a:t>
            </a:r>
            <a:r>
              <a:rPr lang="ru-RU" i="1" dirty="0" err="1" smtClean="0"/>
              <a:t>біля</a:t>
            </a:r>
            <a:r>
              <a:rPr lang="ru-RU" i="1" dirty="0" smtClean="0"/>
              <a:t> </a:t>
            </a:r>
            <a:r>
              <a:rPr lang="ru-RU" i="1" dirty="0" err="1" smtClean="0"/>
              <a:t>ушкоджених</a:t>
            </a:r>
            <a:r>
              <a:rPr lang="ru-RU" i="1" dirty="0" smtClean="0"/>
              <a:t> </a:t>
            </a:r>
            <a:r>
              <a:rPr lang="ru-RU" i="1" dirty="0" err="1" smtClean="0"/>
              <a:t>кущів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 </a:t>
            </a:r>
            <a:r>
              <a:rPr lang="ru-RU" i="1" dirty="0" err="1" smtClean="0"/>
              <a:t>Облік</a:t>
            </a:r>
            <a:r>
              <a:rPr lang="ru-RU" i="1" dirty="0" smtClean="0"/>
              <a:t> хвороб </a:t>
            </a:r>
            <a:r>
              <a:rPr lang="ru-RU" i="1" dirty="0"/>
              <a:t>на листках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у </a:t>
            </a:r>
            <a:r>
              <a:rPr lang="ru-RU" i="1" dirty="0"/>
              <a:t>20 пробах по </a:t>
            </a:r>
            <a:r>
              <a:rPr lang="ru-RU" i="1" dirty="0" smtClean="0"/>
              <a:t>1 м2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410438442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9269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Видовий</a:t>
            </a:r>
            <a:r>
              <a:rPr lang="ru-RU" dirty="0"/>
              <a:t> склад та </a:t>
            </a:r>
            <a:r>
              <a:rPr lang="ru-RU" dirty="0" err="1" smtClean="0"/>
              <a:t>домінуючі</a:t>
            </a:r>
            <a:r>
              <a:rPr lang="ru-RU" dirty="0" smtClean="0"/>
              <a:t> </a:t>
            </a:r>
            <a:r>
              <a:rPr lang="ru-RU" dirty="0" err="1" smtClean="0"/>
              <a:t>види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err="1"/>
              <a:t>відсоток</a:t>
            </a:r>
            <a:r>
              <a:rPr lang="ru-RU" dirty="0"/>
              <a:t> </a:t>
            </a:r>
            <a:r>
              <a:rPr lang="ru-RU" dirty="0" err="1" smtClean="0"/>
              <a:t>ушкоджених</a:t>
            </a:r>
            <a:r>
              <a:rPr lang="ru-RU" dirty="0" smtClean="0"/>
              <a:t> </a:t>
            </a:r>
            <a:r>
              <a:rPr lang="ru-RU" dirty="0" err="1" smtClean="0"/>
              <a:t>бутонів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листя</a:t>
            </a:r>
            <a:r>
              <a:rPr lang="ru-RU" dirty="0"/>
              <a:t>,</a:t>
            </a:r>
          </a:p>
          <a:p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smtClean="0"/>
              <a:t>і </a:t>
            </a:r>
            <a:r>
              <a:rPr lang="ru-RU" dirty="0" err="1" smtClean="0"/>
              <a:t>ураження</a:t>
            </a:r>
            <a:r>
              <a:rPr lang="ru-RU" dirty="0" smtClean="0"/>
              <a:t> </a:t>
            </a:r>
            <a:r>
              <a:rPr lang="ru-RU" dirty="0" err="1"/>
              <a:t>листків</a:t>
            </a:r>
            <a:r>
              <a:rPr lang="ru-RU" dirty="0"/>
              <a:t>, бал, %.</a:t>
            </a:r>
          </a:p>
          <a:p>
            <a:r>
              <a:rPr lang="ru-RU" dirty="0"/>
              <a:t>Прогноз </a:t>
            </a:r>
            <a:r>
              <a:rPr lang="ru-RU" dirty="0" err="1"/>
              <a:t>розвитку</a:t>
            </a:r>
            <a:r>
              <a:rPr lang="ru-RU" dirty="0"/>
              <a:t> і </a:t>
            </a:r>
            <a:r>
              <a:rPr lang="ru-RU" dirty="0" smtClean="0"/>
              <a:t>заходи </a:t>
            </a:r>
            <a:r>
              <a:rPr lang="ru-RU" dirty="0" err="1" smtClean="0"/>
              <a:t>проти</a:t>
            </a:r>
            <a:r>
              <a:rPr lang="ru-RU" dirty="0" smtClean="0"/>
              <a:t> </a:t>
            </a:r>
            <a:r>
              <a:rPr lang="ru-RU" dirty="0" err="1"/>
              <a:t>виявлених</a:t>
            </a:r>
            <a:r>
              <a:rPr lang="ru-RU" dirty="0"/>
              <a:t> </a:t>
            </a:r>
            <a:r>
              <a:rPr lang="ru-RU" dirty="0" err="1" smtClean="0"/>
              <a:t>шкідливих</a:t>
            </a:r>
            <a:r>
              <a:rPr lang="ru-RU" dirty="0" smtClean="0"/>
              <a:t> </a:t>
            </a:r>
            <a:r>
              <a:rPr lang="ru-RU" dirty="0" err="1" smtClean="0"/>
              <a:t>організмів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 smtClean="0"/>
              <a:t>післязбиральний</a:t>
            </a:r>
            <a:r>
              <a:rPr lang="ru-RU" dirty="0" smtClean="0"/>
              <a:t> </a:t>
            </a:r>
            <a:r>
              <a:rPr lang="ru-RU" dirty="0" err="1" smtClean="0"/>
              <a:t>період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Враховують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дію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факторів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агротехніки</a:t>
            </a:r>
            <a:r>
              <a:rPr lang="ru-RU" dirty="0" smtClean="0">
                <a:solidFill>
                  <a:srgbClr val="FF0000"/>
                </a:solidFill>
              </a:rPr>
              <a:t> (сорт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smtClean="0">
                <a:solidFill>
                  <a:srgbClr val="FF0000"/>
                </a:solidFill>
              </a:rPr>
              <a:t>густота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внесення</a:t>
            </a:r>
            <a:r>
              <a:rPr lang="ru-RU" dirty="0" smtClean="0">
                <a:solidFill>
                  <a:srgbClr val="FF0000"/>
                </a:solidFill>
              </a:rPr>
              <a:t> добрив </a:t>
            </a:r>
            <a:r>
              <a:rPr lang="ru-RU" dirty="0" err="1" smtClean="0">
                <a:solidFill>
                  <a:srgbClr val="FF0000"/>
                </a:solidFill>
              </a:rPr>
              <a:t>тощо</a:t>
            </a:r>
            <a:r>
              <a:rPr lang="ru-RU" dirty="0">
                <a:solidFill>
                  <a:srgbClr val="FF0000"/>
                </a:solidFill>
              </a:rPr>
              <a:t>), а </a:t>
            </a:r>
            <a:r>
              <a:rPr lang="ru-RU" dirty="0" err="1" smtClean="0">
                <a:solidFill>
                  <a:srgbClr val="FF0000"/>
                </a:solidFill>
              </a:rPr>
              <a:t>також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вплив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погодних</a:t>
            </a:r>
            <a:r>
              <a:rPr lang="ru-RU" dirty="0" smtClean="0">
                <a:solidFill>
                  <a:srgbClr val="FF0000"/>
                </a:solidFill>
              </a:rPr>
              <a:t> умов </a:t>
            </a:r>
            <a:r>
              <a:rPr lang="ru-RU" dirty="0">
                <a:solidFill>
                  <a:srgbClr val="FF0000"/>
                </a:solidFill>
              </a:rPr>
              <a:t>на </a:t>
            </a:r>
            <a:r>
              <a:rPr lang="ru-RU" dirty="0" err="1">
                <a:solidFill>
                  <a:srgbClr val="FF0000"/>
                </a:solidFill>
              </a:rPr>
              <a:t>їх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розвиток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44230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/>
              <a:t>Червень </a:t>
            </a:r>
            <a:r>
              <a:rPr lang="en-US" sz="3000" dirty="0" smtClean="0"/>
              <a:t>II—III</a:t>
            </a:r>
            <a:r>
              <a:rPr lang="uk-UA" sz="3000" dirty="0" smtClean="0"/>
              <a:t> </a:t>
            </a:r>
            <a:r>
              <a:rPr lang="ru-RU" sz="3000" dirty="0" smtClean="0"/>
              <a:t>дек</a:t>
            </a:r>
            <a:r>
              <a:rPr lang="ru-RU" sz="3000" dirty="0"/>
              <a:t>. — </a:t>
            </a:r>
            <a:r>
              <a:rPr lang="ru-RU" sz="3000" dirty="0" err="1" smtClean="0"/>
              <a:t>липень</a:t>
            </a:r>
            <a:r>
              <a:rPr lang="ru-RU" sz="3000" dirty="0" smtClean="0"/>
              <a:t> (</a:t>
            </a:r>
            <a:r>
              <a:rPr lang="ru-RU" sz="3000" dirty="0" err="1" smtClean="0"/>
              <a:t>збирання</a:t>
            </a:r>
            <a:r>
              <a:rPr lang="ru-RU" sz="3000" dirty="0" smtClean="0"/>
              <a:t> </a:t>
            </a:r>
            <a:r>
              <a:rPr lang="ru-RU" sz="3000" dirty="0" err="1" smtClean="0"/>
              <a:t>врожаю</a:t>
            </a:r>
            <a:r>
              <a:rPr lang="ru-RU" sz="3000" dirty="0" smtClean="0"/>
              <a:t> —  </a:t>
            </a:r>
            <a:r>
              <a:rPr lang="ru-RU" sz="3000" dirty="0" err="1" smtClean="0"/>
              <a:t>післязбиральний</a:t>
            </a:r>
            <a:r>
              <a:rPr lang="ru-RU" sz="3000" dirty="0" smtClean="0"/>
              <a:t> </a:t>
            </a:r>
            <a:r>
              <a:rPr lang="ru-RU" sz="3000" dirty="0" err="1" smtClean="0"/>
              <a:t>період</a:t>
            </a:r>
            <a:r>
              <a:rPr lang="ru-RU" sz="3000" dirty="0"/>
              <a:t>, </a:t>
            </a:r>
            <a:r>
              <a:rPr lang="ru-RU" sz="3000" dirty="0" err="1" smtClean="0"/>
              <a:t>висадка</a:t>
            </a:r>
            <a:r>
              <a:rPr lang="ru-RU" sz="3000" dirty="0" smtClean="0"/>
              <a:t> </a:t>
            </a:r>
            <a:r>
              <a:rPr lang="ru-RU" sz="3000" dirty="0" err="1" smtClean="0"/>
              <a:t>рослин</a:t>
            </a:r>
            <a:r>
              <a:rPr lang="ru-RU" sz="3000" dirty="0" smtClean="0"/>
              <a:t> </a:t>
            </a:r>
            <a:r>
              <a:rPr lang="ru-RU" sz="3000" dirty="0"/>
              <a:t>на </a:t>
            </a:r>
            <a:r>
              <a:rPr lang="ru-RU" sz="3000" dirty="0" err="1" smtClean="0"/>
              <a:t>нових</a:t>
            </a:r>
            <a:r>
              <a:rPr lang="ru-RU" sz="3000" dirty="0" smtClean="0"/>
              <a:t> </a:t>
            </a:r>
            <a:r>
              <a:rPr lang="ru-RU" sz="3000" dirty="0" err="1" smtClean="0"/>
              <a:t>ділянках</a:t>
            </a:r>
            <a:r>
              <a:rPr lang="ru-RU" sz="3000" dirty="0"/>
              <a:t>)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Виявлення</a:t>
            </a:r>
            <a:r>
              <a:rPr lang="ru-RU" b="1" dirty="0"/>
              <a:t> та </a:t>
            </a:r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 smtClean="0"/>
              <a:t>суничного</a:t>
            </a:r>
            <a:r>
              <a:rPr lang="ru-RU" b="1" dirty="0" smtClean="0"/>
              <a:t> та </a:t>
            </a:r>
            <a:r>
              <a:rPr lang="ru-RU" b="1" dirty="0" err="1"/>
              <a:t>ін</a:t>
            </a:r>
            <a:r>
              <a:rPr lang="ru-RU" b="1" dirty="0"/>
              <a:t>. </a:t>
            </a:r>
            <a:r>
              <a:rPr lang="ru-RU" b="1" dirty="0" err="1" smtClean="0"/>
              <a:t>кліщів</a:t>
            </a:r>
            <a:r>
              <a:rPr lang="ru-RU" b="1" dirty="0" smtClean="0"/>
              <a:t>, нематод</a:t>
            </a:r>
            <a:r>
              <a:rPr lang="ru-RU" b="1" dirty="0"/>
              <a:t>, </a:t>
            </a:r>
            <a:r>
              <a:rPr lang="ru-RU" b="1" dirty="0" err="1" smtClean="0"/>
              <a:t>ушкодженість</a:t>
            </a:r>
            <a:r>
              <a:rPr lang="ru-RU" b="1" dirty="0" smtClean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 </a:t>
            </a:r>
            <a:r>
              <a:rPr lang="ru-RU" b="1" dirty="0"/>
              <a:t>личинками </a:t>
            </a:r>
            <a:r>
              <a:rPr lang="ru-RU" b="1" dirty="0" err="1" smtClean="0"/>
              <a:t>хрущів</a:t>
            </a:r>
            <a:r>
              <a:rPr lang="ru-RU" b="1" dirty="0" smtClean="0"/>
              <a:t>, </a:t>
            </a:r>
            <a:r>
              <a:rPr lang="ru-RU" b="1" dirty="0" err="1" smtClean="0"/>
              <a:t>довгоносиків</a:t>
            </a:r>
            <a:r>
              <a:rPr lang="ru-RU" b="1" dirty="0" smtClean="0"/>
              <a:t> </a:t>
            </a:r>
            <a:r>
              <a:rPr lang="ru-RU" b="1" dirty="0" err="1" smtClean="0"/>
              <a:t>ін</a:t>
            </a:r>
            <a:r>
              <a:rPr lang="ru-RU" b="1" dirty="0" smtClean="0"/>
              <a:t>. </a:t>
            </a:r>
            <a:r>
              <a:rPr lang="ru-RU" b="1" dirty="0" err="1" smtClean="0"/>
              <a:t>ґрунтових</a:t>
            </a:r>
            <a:r>
              <a:rPr lang="ru-RU" b="1" dirty="0" smtClean="0"/>
              <a:t> </a:t>
            </a:r>
            <a:r>
              <a:rPr lang="ru-RU" b="1" dirty="0" err="1"/>
              <a:t>шкідників</a:t>
            </a:r>
            <a:r>
              <a:rPr lang="ru-RU" b="1" dirty="0"/>
              <a:t>.</a:t>
            </a:r>
          </a:p>
          <a:p>
            <a:pPr marL="0" indent="0">
              <a:buNone/>
            </a:pPr>
            <a:r>
              <a:rPr lang="ru-RU" b="1" dirty="0" err="1"/>
              <a:t>Аналіз</a:t>
            </a:r>
            <a:r>
              <a:rPr lang="ru-RU" b="1" dirty="0"/>
              <a:t> </a:t>
            </a:r>
            <a:r>
              <a:rPr lang="ru-RU" b="1" dirty="0" err="1"/>
              <a:t>садивного</a:t>
            </a:r>
            <a:r>
              <a:rPr lang="ru-RU" b="1" dirty="0"/>
              <a:t> </a:t>
            </a:r>
            <a:r>
              <a:rPr lang="ru-RU" b="1" dirty="0" err="1"/>
              <a:t>матеріалу</a:t>
            </a:r>
            <a:r>
              <a:rPr lang="ru-RU" b="1" dirty="0"/>
              <a:t>.</a:t>
            </a:r>
          </a:p>
          <a:p>
            <a:pPr marL="0" indent="0">
              <a:buNone/>
            </a:pPr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 smtClean="0"/>
              <a:t>ураженості</a:t>
            </a:r>
            <a:r>
              <a:rPr lang="ru-RU" b="1" dirty="0" smtClean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 </a:t>
            </a:r>
            <a:r>
              <a:rPr lang="ru-RU" b="1" dirty="0"/>
              <a:t>хворобами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1457433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err="1"/>
              <a:t>Огляд</a:t>
            </a:r>
            <a:r>
              <a:rPr lang="ru-RU" i="1" dirty="0"/>
              <a:t> і </a:t>
            </a:r>
            <a:r>
              <a:rPr lang="ru-RU" i="1" dirty="0" err="1"/>
              <a:t>аналіз</a:t>
            </a:r>
            <a:r>
              <a:rPr lang="ru-RU" i="1" dirty="0"/>
              <a:t> 50—100 </a:t>
            </a:r>
            <a:r>
              <a:rPr lang="ru-RU" i="1" dirty="0" err="1" smtClean="0"/>
              <a:t>рослин</a:t>
            </a:r>
            <a:r>
              <a:rPr lang="ru-RU" i="1" dirty="0" smtClean="0"/>
              <a:t> на </a:t>
            </a:r>
            <a:r>
              <a:rPr lang="ru-RU" i="1" dirty="0" err="1"/>
              <a:t>полі</a:t>
            </a:r>
            <a:r>
              <a:rPr lang="ru-RU" i="1" dirty="0"/>
              <a:t>.</a:t>
            </a:r>
          </a:p>
          <a:p>
            <a:r>
              <a:rPr lang="ru-RU" i="1" dirty="0" err="1"/>
              <a:t>Відбір</a:t>
            </a:r>
            <a:r>
              <a:rPr lang="ru-RU" i="1" dirty="0"/>
              <a:t> </a:t>
            </a:r>
            <a:r>
              <a:rPr lang="ru-RU" i="1" dirty="0" err="1"/>
              <a:t>середньої</a:t>
            </a:r>
            <a:r>
              <a:rPr lang="ru-RU" i="1" dirty="0"/>
              <a:t> </a:t>
            </a:r>
            <a:r>
              <a:rPr lang="ru-RU" i="1" dirty="0" err="1" smtClean="0"/>
              <a:t>проби</a:t>
            </a:r>
            <a:r>
              <a:rPr lang="ru-RU" i="1" dirty="0" smtClean="0"/>
              <a:t> </a:t>
            </a:r>
            <a:r>
              <a:rPr lang="ru-RU" i="1" dirty="0" err="1" smtClean="0"/>
              <a:t>листків</a:t>
            </a:r>
            <a:r>
              <a:rPr lang="ru-RU" i="1" dirty="0" smtClean="0"/>
              <a:t> </a:t>
            </a:r>
            <a:r>
              <a:rPr lang="ru-RU" i="1" dirty="0"/>
              <a:t>50—100 шт. і </a:t>
            </a:r>
            <a:r>
              <a:rPr lang="ru-RU" i="1" dirty="0" err="1" smtClean="0"/>
              <a:t>аналіз</a:t>
            </a:r>
            <a:r>
              <a:rPr lang="ru-RU" i="1" dirty="0" smtClean="0"/>
              <a:t> </a:t>
            </a:r>
            <a:r>
              <a:rPr lang="ru-RU" i="1" dirty="0" err="1" smtClean="0"/>
              <a:t>їх</a:t>
            </a:r>
            <a:r>
              <a:rPr lang="ru-RU" i="1" dirty="0" smtClean="0"/>
              <a:t> </a:t>
            </a:r>
            <a:r>
              <a:rPr lang="ru-RU" i="1" dirty="0" err="1"/>
              <a:t>під</a:t>
            </a:r>
            <a:r>
              <a:rPr lang="ru-RU" i="1" dirty="0"/>
              <a:t> </a:t>
            </a:r>
            <a:r>
              <a:rPr lang="ru-RU" i="1" dirty="0" err="1"/>
              <a:t>мікроскопом</a:t>
            </a:r>
            <a:r>
              <a:rPr lang="ru-RU" i="1" dirty="0"/>
              <a:t>.</a:t>
            </a:r>
          </a:p>
          <a:p>
            <a:r>
              <a:rPr lang="ru-RU" i="1" dirty="0" err="1"/>
              <a:t>Виявлення</a:t>
            </a:r>
            <a:r>
              <a:rPr lang="ru-RU" i="1" dirty="0"/>
              <a:t> і </a:t>
            </a:r>
            <a:r>
              <a:rPr lang="ru-RU" i="1" dirty="0" err="1"/>
              <a:t>облік</a:t>
            </a:r>
            <a:r>
              <a:rPr lang="ru-RU" i="1" dirty="0"/>
              <a:t> </a:t>
            </a:r>
            <a:r>
              <a:rPr lang="ru-RU" i="1" dirty="0" err="1" smtClean="0"/>
              <a:t>зав’ялих</a:t>
            </a:r>
            <a:r>
              <a:rPr lang="ru-RU" i="1" dirty="0" smtClean="0"/>
              <a:t> і </a:t>
            </a:r>
            <a:r>
              <a:rPr lang="ru-RU" i="1" dirty="0" err="1" smtClean="0"/>
              <a:t>засихаючих</a:t>
            </a:r>
            <a:r>
              <a:rPr lang="ru-RU" i="1" dirty="0" smtClean="0"/>
              <a:t> </a:t>
            </a:r>
            <a:r>
              <a:rPr lang="ru-RU" i="1" dirty="0" err="1"/>
              <a:t>кущів</a:t>
            </a:r>
            <a:r>
              <a:rPr lang="ru-RU" i="1" dirty="0"/>
              <a:t>, </a:t>
            </a:r>
            <a:r>
              <a:rPr lang="ru-RU" i="1" dirty="0" err="1" smtClean="0"/>
              <a:t>аналіз</a:t>
            </a:r>
            <a:r>
              <a:rPr lang="ru-RU" i="1" dirty="0" smtClean="0"/>
              <a:t> причин </a:t>
            </a:r>
            <a:r>
              <a:rPr lang="ru-RU" i="1" dirty="0" err="1"/>
              <a:t>ушкодження</a:t>
            </a:r>
            <a:r>
              <a:rPr lang="ru-RU" i="1" dirty="0"/>
              <a:t> </a:t>
            </a:r>
            <a:r>
              <a:rPr lang="ru-RU" i="1" dirty="0" smtClean="0"/>
              <a:t>шляхом </a:t>
            </a:r>
            <a:r>
              <a:rPr lang="ru-RU" i="1" dirty="0" err="1" smtClean="0"/>
              <a:t>проведення</a:t>
            </a:r>
            <a:r>
              <a:rPr lang="ru-RU" i="1" dirty="0" smtClean="0"/>
              <a:t> </a:t>
            </a:r>
            <a:r>
              <a:rPr lang="ru-RU" i="1" dirty="0" err="1" smtClean="0"/>
              <a:t>розкопок</a:t>
            </a:r>
            <a:r>
              <a:rPr lang="ru-RU" i="1" dirty="0" smtClean="0"/>
              <a:t> </a:t>
            </a:r>
            <a:r>
              <a:rPr lang="ru-RU" i="1" dirty="0" err="1" smtClean="0"/>
              <a:t>під</a:t>
            </a:r>
            <a:r>
              <a:rPr lang="ru-RU" i="1" dirty="0" smtClean="0"/>
              <a:t> </a:t>
            </a:r>
            <a:r>
              <a:rPr lang="ru-RU" i="1" dirty="0"/>
              <a:t>такими </a:t>
            </a:r>
            <a:r>
              <a:rPr lang="ru-RU" i="1" dirty="0" err="1"/>
              <a:t>рослинами</a:t>
            </a:r>
            <a:r>
              <a:rPr lang="ru-RU" i="1" dirty="0"/>
              <a:t>.</a:t>
            </a:r>
          </a:p>
          <a:p>
            <a:r>
              <a:rPr lang="ru-RU" i="1" dirty="0" err="1"/>
              <a:t>Обліки</a:t>
            </a:r>
            <a:r>
              <a:rPr lang="ru-RU" i="1" dirty="0"/>
              <a:t> </a:t>
            </a:r>
            <a:r>
              <a:rPr lang="ru-RU" i="1" dirty="0" err="1"/>
              <a:t>ураження</a:t>
            </a:r>
            <a:r>
              <a:rPr lang="ru-RU" i="1" dirty="0"/>
              <a:t> </a:t>
            </a:r>
            <a:r>
              <a:rPr lang="ru-RU" i="1" dirty="0" err="1" smtClean="0"/>
              <a:t>рослин</a:t>
            </a:r>
            <a:r>
              <a:rPr lang="ru-RU" i="1" dirty="0" smtClean="0"/>
              <a:t> хворобами </a:t>
            </a:r>
            <a:r>
              <a:rPr lang="ru-RU" i="1" dirty="0"/>
              <a:t>за </a:t>
            </a:r>
            <a:r>
              <a:rPr lang="ru-RU" i="1" dirty="0" err="1" smtClean="0"/>
              <a:t>спеціальними</a:t>
            </a:r>
            <a:r>
              <a:rPr lang="ru-RU" i="1" dirty="0" smtClean="0"/>
              <a:t> шкалами</a:t>
            </a:r>
            <a:r>
              <a:rPr lang="ru-RU" i="1" dirty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4789652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32656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Відсоток</a:t>
            </a:r>
            <a:r>
              <a:rPr lang="ru-RU" dirty="0"/>
              <a:t> </a:t>
            </a:r>
            <a:r>
              <a:rPr lang="ru-RU" dirty="0" err="1"/>
              <a:t>заселених</a:t>
            </a:r>
            <a:r>
              <a:rPr lang="ru-RU" dirty="0"/>
              <a:t> </a:t>
            </a:r>
            <a:r>
              <a:rPr lang="ru-RU" dirty="0" err="1" smtClean="0"/>
              <a:t>кліщами</a:t>
            </a:r>
            <a:r>
              <a:rPr lang="ru-RU" dirty="0" smtClean="0"/>
              <a:t>, нематодами</a:t>
            </a:r>
            <a:r>
              <a:rPr lang="ru-RU" dirty="0"/>
              <a:t>, </a:t>
            </a:r>
            <a:r>
              <a:rPr lang="ru-RU" dirty="0" err="1" smtClean="0"/>
              <a:t>уражених</a:t>
            </a:r>
            <a:r>
              <a:rPr lang="ru-RU" dirty="0" smtClean="0"/>
              <a:t> і </a:t>
            </a:r>
            <a:r>
              <a:rPr lang="ru-RU" dirty="0" err="1"/>
              <a:t>загиблих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 smtClean="0"/>
              <a:t>багатоїдних</a:t>
            </a:r>
            <a:r>
              <a:rPr lang="ru-RU" dirty="0" smtClean="0"/>
              <a:t> </a:t>
            </a:r>
            <a:r>
              <a:rPr lang="ru-RU" dirty="0" err="1"/>
              <a:t>шкідників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,</a:t>
            </a:r>
          </a:p>
          <a:p>
            <a:r>
              <a:rPr lang="ru-RU" dirty="0" err="1"/>
              <a:t>уражених</a:t>
            </a:r>
            <a:r>
              <a:rPr lang="ru-RU" dirty="0"/>
              <a:t> </a:t>
            </a:r>
            <a:r>
              <a:rPr lang="ru-RU" dirty="0" err="1" smtClean="0"/>
              <a:t>гнилями</a:t>
            </a:r>
            <a:r>
              <a:rPr lang="ru-RU" dirty="0" smtClean="0"/>
              <a:t> </a:t>
            </a:r>
            <a:r>
              <a:rPr lang="ru-RU" dirty="0" err="1" smtClean="0"/>
              <a:t>ягід</a:t>
            </a:r>
            <a:r>
              <a:rPr lang="ru-RU" dirty="0"/>
              <a:t>,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 smtClean="0"/>
              <a:t>плямистостей</a:t>
            </a:r>
            <a:r>
              <a:rPr lang="ru-RU" dirty="0"/>
              <a:t>, %.</a:t>
            </a:r>
          </a:p>
          <a:p>
            <a:r>
              <a:rPr lang="ru-RU" dirty="0" err="1"/>
              <a:t>Вибраковка</a:t>
            </a:r>
            <a:r>
              <a:rPr lang="ru-RU" dirty="0"/>
              <a:t> </a:t>
            </a:r>
            <a:r>
              <a:rPr lang="ru-RU" dirty="0" err="1" smtClean="0"/>
              <a:t>заселеного</a:t>
            </a:r>
            <a:r>
              <a:rPr lang="ru-RU" dirty="0" smtClean="0"/>
              <a:t> </a:t>
            </a:r>
            <a:r>
              <a:rPr lang="ru-RU" dirty="0" err="1" smtClean="0"/>
              <a:t>садивного</a:t>
            </a:r>
            <a:r>
              <a:rPr lang="ru-RU" dirty="0" smtClean="0"/>
              <a:t> </a:t>
            </a:r>
            <a:r>
              <a:rPr lang="ru-RU" dirty="0" err="1" smtClean="0"/>
              <a:t>матеріалу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ЕПШ </a:t>
            </a:r>
            <a:r>
              <a:rPr lang="ru-RU" dirty="0" err="1" smtClean="0">
                <a:solidFill>
                  <a:srgbClr val="FF0000"/>
                </a:solidFill>
              </a:rPr>
              <a:t>суничного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кліща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— </a:t>
            </a:r>
            <a:r>
              <a:rPr lang="ru-RU" dirty="0" smtClean="0">
                <a:solidFill>
                  <a:srgbClr val="FF0000"/>
                </a:solidFill>
              </a:rPr>
              <a:t>15—20</a:t>
            </a:r>
            <a:r>
              <a:rPr lang="ru-RU" dirty="0">
                <a:solidFill>
                  <a:srgbClr val="FF0000"/>
                </a:solidFill>
              </a:rPr>
              <a:t>% </a:t>
            </a:r>
            <a:r>
              <a:rPr lang="ru-RU" dirty="0" err="1" smtClean="0">
                <a:solidFill>
                  <a:srgbClr val="FF0000"/>
                </a:solidFill>
              </a:rPr>
              <a:t>заселених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з </a:t>
            </a:r>
            <a:r>
              <a:rPr lang="ru-RU" dirty="0" smtClean="0">
                <a:solidFill>
                  <a:srgbClr val="FF0000"/>
                </a:solidFill>
              </a:rPr>
              <a:t>2-ма балами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Розвитку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хвороб </a:t>
            </a:r>
            <a:r>
              <a:rPr lang="ru-RU" dirty="0" err="1" smtClean="0">
                <a:solidFill>
                  <a:srgbClr val="FF0000"/>
                </a:solidFill>
              </a:rPr>
              <a:t>сприяє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вологозабезпеченість</a:t>
            </a:r>
            <a:r>
              <a:rPr lang="ru-RU" dirty="0" smtClean="0">
                <a:solidFill>
                  <a:srgbClr val="FF0000"/>
                </a:solidFill>
              </a:rPr>
              <a:t> — ГТК 1,5 </a:t>
            </a:r>
            <a:r>
              <a:rPr lang="ru-RU" dirty="0">
                <a:solidFill>
                  <a:srgbClr val="FF0000"/>
                </a:solidFill>
              </a:rPr>
              <a:t>і </a:t>
            </a:r>
            <a:r>
              <a:rPr lang="ru-RU" dirty="0" err="1">
                <a:solidFill>
                  <a:srgbClr val="FF0000"/>
                </a:solidFill>
              </a:rPr>
              <a:t>більше</a:t>
            </a:r>
            <a:r>
              <a:rPr lang="ru-RU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57275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/>
              <a:t>Моніторинг</a:t>
            </a:r>
            <a:r>
              <a:rPr lang="ru-RU" b="1" i="1" dirty="0"/>
              <a:t> </a:t>
            </a:r>
            <a:r>
              <a:rPr lang="ru-RU" b="1" i="1" dirty="0" err="1"/>
              <a:t>шкідників</a:t>
            </a:r>
            <a:r>
              <a:rPr lang="ru-RU" b="1" i="1" dirty="0"/>
              <a:t> і хвороб </a:t>
            </a:r>
            <a:r>
              <a:rPr lang="ru-RU" b="1" i="1" dirty="0" err="1"/>
              <a:t>малини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err="1">
                <a:solidFill>
                  <a:srgbClr val="FF0000"/>
                </a:solidFill>
              </a:rPr>
              <a:t>Квітень</a:t>
            </a:r>
            <a:r>
              <a:rPr lang="ru-RU" dirty="0">
                <a:solidFill>
                  <a:srgbClr val="FF0000"/>
                </a:solidFill>
              </a:rPr>
              <a:t> — </a:t>
            </a:r>
            <a:r>
              <a:rPr lang="ru-RU" dirty="0" err="1" smtClean="0">
                <a:solidFill>
                  <a:srgbClr val="FF0000"/>
                </a:solidFill>
              </a:rPr>
              <a:t>травень</a:t>
            </a:r>
            <a:r>
              <a:rPr lang="ru-RU" dirty="0" smtClean="0">
                <a:solidFill>
                  <a:srgbClr val="FF0000"/>
                </a:solidFill>
              </a:rPr>
              <a:t> І—</a:t>
            </a:r>
            <a:r>
              <a:rPr lang="en-US" dirty="0">
                <a:solidFill>
                  <a:srgbClr val="FF0000"/>
                </a:solidFill>
              </a:rPr>
              <a:t>II </a:t>
            </a:r>
            <a:r>
              <a:rPr lang="ru-RU" dirty="0">
                <a:solidFill>
                  <a:srgbClr val="FF0000"/>
                </a:solidFill>
              </a:rPr>
              <a:t>дек</a:t>
            </a:r>
            <a:r>
              <a:rPr lang="ru-RU" dirty="0" smtClean="0">
                <a:solidFill>
                  <a:srgbClr val="FF0000"/>
                </a:solidFill>
              </a:rPr>
              <a:t>. (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розпускання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бруньок</a:t>
            </a:r>
            <a:r>
              <a:rPr lang="ru-RU" dirty="0" smtClean="0">
                <a:solidFill>
                  <a:srgbClr val="FF0000"/>
                </a:solidFill>
              </a:rPr>
              <a:t> до </a:t>
            </a:r>
            <a:r>
              <a:rPr lang="ru-RU" dirty="0" err="1" smtClean="0">
                <a:solidFill>
                  <a:srgbClr val="FF0000"/>
                </a:solidFill>
              </a:rPr>
              <a:t>цвітіння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/>
              <a:t>щільності</a:t>
            </a:r>
            <a:r>
              <a:rPr lang="ru-RU" b="1" dirty="0"/>
              <a:t> і </a:t>
            </a:r>
            <a:r>
              <a:rPr lang="ru-RU" b="1" dirty="0" err="1" smtClean="0"/>
              <a:t>ушкодженості</a:t>
            </a:r>
            <a:r>
              <a:rPr lang="ru-RU" b="1" dirty="0" smtClean="0"/>
              <a:t> </a:t>
            </a:r>
            <a:r>
              <a:rPr lang="ru-RU" b="1" dirty="0" err="1"/>
              <a:t>рослин</a:t>
            </a:r>
            <a:r>
              <a:rPr lang="ru-RU" b="1" dirty="0"/>
              <a:t> </a:t>
            </a:r>
            <a:r>
              <a:rPr lang="ru-RU" b="1" dirty="0" err="1" smtClean="0"/>
              <a:t>попелицями</a:t>
            </a:r>
            <a:r>
              <a:rPr lang="ru-RU" b="1" dirty="0" smtClean="0"/>
              <a:t>, </a:t>
            </a:r>
            <a:r>
              <a:rPr lang="ru-RU" b="1" dirty="0" err="1" smtClean="0"/>
              <a:t>довгоносиком</a:t>
            </a:r>
            <a:r>
              <a:rPr lang="ru-RU" b="1" dirty="0" smtClean="0"/>
              <a:t>, </a:t>
            </a:r>
            <a:r>
              <a:rPr lang="ru-RU" b="1" dirty="0" err="1" smtClean="0"/>
              <a:t>листоїдами</a:t>
            </a:r>
            <a:r>
              <a:rPr lang="ru-RU" b="1" dirty="0"/>
              <a:t>, </a:t>
            </a:r>
            <a:r>
              <a:rPr lang="ru-RU" b="1" dirty="0" err="1"/>
              <a:t>ін</a:t>
            </a:r>
            <a:r>
              <a:rPr lang="ru-RU" b="1" dirty="0"/>
              <a:t>. </a:t>
            </a:r>
            <a:r>
              <a:rPr lang="ru-RU" b="1" dirty="0" err="1" smtClean="0"/>
              <a:t>листогризучими</a:t>
            </a:r>
            <a:r>
              <a:rPr lang="ru-RU" b="1" dirty="0" smtClean="0"/>
              <a:t> </a:t>
            </a:r>
            <a:r>
              <a:rPr lang="ru-RU" b="1" dirty="0" err="1" smtClean="0"/>
              <a:t>шкідниками</a:t>
            </a:r>
            <a:endParaRPr lang="ru-RU" b="1" dirty="0" smtClean="0"/>
          </a:p>
          <a:p>
            <a:r>
              <a:rPr lang="ru-RU" i="1" dirty="0"/>
              <a:t>У 5 </a:t>
            </a:r>
            <a:r>
              <a:rPr lang="ru-RU" i="1" dirty="0" err="1"/>
              <a:t>місцях</a:t>
            </a:r>
            <a:r>
              <a:rPr lang="ru-RU" i="1" dirty="0"/>
              <a:t> </a:t>
            </a:r>
            <a:r>
              <a:rPr lang="ru-RU" i="1" dirty="0" err="1"/>
              <a:t>ділянки</a:t>
            </a:r>
            <a:r>
              <a:rPr lang="ru-RU" i="1" dirty="0"/>
              <a:t> на </a:t>
            </a:r>
            <a:r>
              <a:rPr lang="ru-RU" i="1" dirty="0" err="1" smtClean="0"/>
              <a:t>двохметрових</a:t>
            </a:r>
            <a:r>
              <a:rPr lang="ru-RU" i="1" dirty="0" smtClean="0"/>
              <a:t> </a:t>
            </a:r>
            <a:r>
              <a:rPr lang="ru-RU" i="1" dirty="0" err="1"/>
              <a:t>відрізках</a:t>
            </a:r>
            <a:r>
              <a:rPr lang="ru-RU" i="1" dirty="0"/>
              <a:t> </a:t>
            </a:r>
            <a:r>
              <a:rPr lang="ru-RU" i="1" dirty="0" smtClean="0"/>
              <a:t>рядка </a:t>
            </a:r>
            <a:r>
              <a:rPr lang="ru-RU" i="1" dirty="0" err="1" smtClean="0"/>
              <a:t>оглядають</a:t>
            </a:r>
            <a:r>
              <a:rPr lang="ru-RU" i="1" dirty="0" smtClean="0"/>
              <a:t> </a:t>
            </a:r>
            <a:r>
              <a:rPr lang="ru-RU" i="1" dirty="0"/>
              <a:t>100 </a:t>
            </a:r>
            <a:r>
              <a:rPr lang="ru-RU" i="1" dirty="0" err="1"/>
              <a:t>стебел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 </a:t>
            </a:r>
            <a:r>
              <a:rPr lang="ru-RU" i="1" dirty="0" err="1" smtClean="0"/>
              <a:t>Підраховують</a:t>
            </a:r>
            <a:r>
              <a:rPr lang="ru-RU" i="1" dirty="0" smtClean="0"/>
              <a:t> </a:t>
            </a:r>
            <a:r>
              <a:rPr lang="ru-RU" i="1" dirty="0" err="1" smtClean="0"/>
              <a:t>кількість</a:t>
            </a:r>
            <a:r>
              <a:rPr lang="ru-RU" i="1" dirty="0" smtClean="0"/>
              <a:t> </a:t>
            </a:r>
            <a:r>
              <a:rPr lang="ru-RU" i="1" dirty="0" err="1" smtClean="0"/>
              <a:t>пошкоджених</a:t>
            </a:r>
            <a:r>
              <a:rPr lang="ru-RU" i="1" dirty="0" smtClean="0"/>
              <a:t> </a:t>
            </a:r>
            <a:r>
              <a:rPr lang="ru-RU" i="1" dirty="0" err="1" smtClean="0"/>
              <a:t>бруньок</a:t>
            </a:r>
            <a:r>
              <a:rPr lang="ru-RU" i="1" dirty="0"/>
              <a:t>, </a:t>
            </a:r>
            <a:r>
              <a:rPr lang="ru-RU" i="1" dirty="0" err="1" smtClean="0"/>
              <a:t>ступінь</a:t>
            </a:r>
            <a:r>
              <a:rPr lang="ru-RU" i="1" dirty="0" smtClean="0"/>
              <a:t> </a:t>
            </a:r>
            <a:r>
              <a:rPr lang="ru-RU" i="1" dirty="0" err="1" smtClean="0"/>
              <a:t>ушкодження</a:t>
            </a:r>
            <a:r>
              <a:rPr lang="ru-RU" i="1" dirty="0" smtClean="0"/>
              <a:t> </a:t>
            </a:r>
            <a:r>
              <a:rPr lang="ru-RU" i="1" dirty="0" err="1"/>
              <a:t>листя</a:t>
            </a:r>
            <a:r>
              <a:rPr lang="ru-RU" i="1" dirty="0"/>
              <a:t>, </a:t>
            </a:r>
            <a:r>
              <a:rPr lang="ru-RU" i="1" dirty="0" err="1" smtClean="0"/>
              <a:t>заселення</a:t>
            </a:r>
            <a:r>
              <a:rPr lang="ru-RU" i="1" dirty="0" smtClean="0"/>
              <a:t> </a:t>
            </a:r>
            <a:r>
              <a:rPr lang="ru-RU" i="1" dirty="0" err="1" smtClean="0"/>
              <a:t>попелицями</a:t>
            </a:r>
            <a:r>
              <a:rPr lang="ru-RU" i="1" dirty="0" smtClean="0"/>
              <a:t> </a:t>
            </a:r>
            <a:r>
              <a:rPr lang="ru-RU" i="1" dirty="0"/>
              <a:t>за </a:t>
            </a:r>
            <a:r>
              <a:rPr lang="ru-RU" i="1" dirty="0" err="1" smtClean="0"/>
              <a:t>відповідними</a:t>
            </a:r>
            <a:r>
              <a:rPr lang="ru-RU" i="1" dirty="0" smtClean="0"/>
              <a:t> шкалами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52309749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Щільність</a:t>
            </a:r>
            <a:r>
              <a:rPr lang="ru-RU" dirty="0"/>
              <a:t> і </a:t>
            </a: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 smtClean="0"/>
              <a:t>заселеності</a:t>
            </a:r>
            <a:r>
              <a:rPr lang="ru-RU" dirty="0" smtClean="0"/>
              <a:t> і </a:t>
            </a:r>
            <a:r>
              <a:rPr lang="ru-RU" dirty="0" err="1" smtClean="0"/>
              <a:t>ушкодженості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 err="1"/>
              <a:t>шкідниками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площі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/>
              <a:t>підлягають</a:t>
            </a:r>
            <a:r>
              <a:rPr lang="ru-RU" dirty="0"/>
              <a:t> </a:t>
            </a:r>
            <a:r>
              <a:rPr lang="ru-RU" dirty="0" err="1" smtClean="0"/>
              <a:t>хімічному</a:t>
            </a:r>
            <a:r>
              <a:rPr lang="ru-RU" dirty="0" smtClean="0"/>
              <a:t> </a:t>
            </a:r>
            <a:r>
              <a:rPr lang="ru-RU" dirty="0" err="1" smtClean="0"/>
              <a:t>захисту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ЕПШ </a:t>
            </a:r>
            <a:r>
              <a:rPr lang="ru-RU" dirty="0" err="1" smtClean="0">
                <a:solidFill>
                  <a:srgbClr val="FF0000"/>
                </a:solidFill>
              </a:rPr>
              <a:t>довгоносика-квіткоїда</a:t>
            </a:r>
            <a:r>
              <a:rPr lang="ru-RU" dirty="0" smtClean="0">
                <a:solidFill>
                  <a:srgbClr val="FF0000"/>
                </a:solidFill>
              </a:rPr>
              <a:t> — </a:t>
            </a:r>
            <a:r>
              <a:rPr lang="ru-RU" dirty="0">
                <a:solidFill>
                  <a:srgbClr val="FF0000"/>
                </a:solidFill>
              </a:rPr>
              <a:t>35—55 </a:t>
            </a:r>
            <a:r>
              <a:rPr lang="ru-RU" dirty="0" err="1" smtClean="0">
                <a:solidFill>
                  <a:srgbClr val="FF0000"/>
                </a:solidFill>
              </a:rPr>
              <a:t>жуків</a:t>
            </a:r>
            <a:r>
              <a:rPr lang="ru-RU" dirty="0" smtClean="0">
                <a:solidFill>
                  <a:srgbClr val="FF0000"/>
                </a:solidFill>
              </a:rPr>
              <a:t>, малинового жука </a:t>
            </a:r>
            <a:r>
              <a:rPr lang="ru-RU" dirty="0">
                <a:solidFill>
                  <a:srgbClr val="FF0000"/>
                </a:solidFill>
              </a:rPr>
              <a:t>— </a:t>
            </a:r>
            <a:r>
              <a:rPr lang="ru-RU" dirty="0" smtClean="0">
                <a:solidFill>
                  <a:srgbClr val="FF0000"/>
                </a:solidFill>
              </a:rPr>
              <a:t>35—40 на </a:t>
            </a:r>
            <a:r>
              <a:rPr lang="ru-RU" dirty="0">
                <a:solidFill>
                  <a:srgbClr val="FF0000"/>
                </a:solidFill>
              </a:rPr>
              <a:t>100 </a:t>
            </a:r>
            <a:r>
              <a:rPr lang="ru-RU" dirty="0" err="1">
                <a:solidFill>
                  <a:srgbClr val="FF0000"/>
                </a:solidFill>
              </a:rPr>
              <a:t>стебел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Виявлення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і </a:t>
            </a:r>
            <a:r>
              <a:rPr lang="ru-RU" dirty="0" err="1" smtClean="0">
                <a:solidFill>
                  <a:srgbClr val="FF0000"/>
                </a:solidFill>
              </a:rPr>
              <a:t>облік</a:t>
            </a:r>
            <a:r>
              <a:rPr lang="ru-RU" dirty="0" smtClean="0">
                <a:solidFill>
                  <a:srgbClr val="FF0000"/>
                </a:solidFill>
              </a:rPr>
              <a:t> малиново-</a:t>
            </a:r>
            <a:r>
              <a:rPr lang="ru-RU" dirty="0" err="1" smtClean="0">
                <a:solidFill>
                  <a:srgbClr val="FF0000"/>
                </a:solidFill>
              </a:rPr>
              <a:t>суничного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довгоносика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проводять</a:t>
            </a:r>
            <a:r>
              <a:rPr lang="ru-RU" dirty="0" smtClean="0">
                <a:solidFill>
                  <a:srgbClr val="FF0000"/>
                </a:solidFill>
              </a:rPr>
              <a:t> методом </a:t>
            </a:r>
            <a:r>
              <a:rPr lang="ru-RU" dirty="0" err="1" smtClean="0">
                <a:solidFill>
                  <a:srgbClr val="FF0000"/>
                </a:solidFill>
              </a:rPr>
              <a:t>струшування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3046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дек. </a:t>
            </a:r>
            <a:r>
              <a:rPr lang="ru-RU" dirty="0" smtClean="0"/>
              <a:t>— </a:t>
            </a:r>
            <a:r>
              <a:rPr lang="ru-RU" dirty="0" err="1" smtClean="0"/>
              <a:t>червень</a:t>
            </a:r>
            <a:r>
              <a:rPr lang="ru-RU" dirty="0" smtClean="0"/>
              <a:t> І </a:t>
            </a:r>
            <a:r>
              <a:rPr lang="ru-RU" dirty="0"/>
              <a:t>дек. (</a:t>
            </a:r>
            <a:r>
              <a:rPr lang="ru-RU" dirty="0" err="1"/>
              <a:t>цвітіння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 smtClean="0"/>
              <a:t>ушкодженості</a:t>
            </a:r>
            <a:r>
              <a:rPr lang="ru-RU" b="1" dirty="0" smtClean="0"/>
              <a:t> </a:t>
            </a:r>
            <a:r>
              <a:rPr lang="ru-RU" b="1" dirty="0" err="1" smtClean="0"/>
              <a:t>бутонів</a:t>
            </a:r>
            <a:r>
              <a:rPr lang="ru-RU" b="1" dirty="0" smtClean="0"/>
              <a:t> </a:t>
            </a:r>
            <a:r>
              <a:rPr lang="ru-RU" b="1" dirty="0" err="1" smtClean="0"/>
              <a:t>довгоносиком</a:t>
            </a:r>
            <a:r>
              <a:rPr lang="ru-RU" b="1" dirty="0" smtClean="0"/>
              <a:t>, </a:t>
            </a:r>
            <a:r>
              <a:rPr lang="ru-RU" b="1" dirty="0" err="1" smtClean="0"/>
              <a:t>малиновим</a:t>
            </a:r>
            <a:r>
              <a:rPr lang="ru-RU" b="1" dirty="0" smtClean="0"/>
              <a:t> </a:t>
            </a:r>
            <a:r>
              <a:rPr lang="ru-RU" b="1" dirty="0"/>
              <a:t>жуком, </a:t>
            </a:r>
            <a:r>
              <a:rPr lang="ru-RU" b="1" dirty="0" err="1" smtClean="0"/>
              <a:t>ін</a:t>
            </a:r>
            <a:r>
              <a:rPr lang="ru-RU" b="1" dirty="0" smtClean="0"/>
              <a:t>. </a:t>
            </a:r>
            <a:r>
              <a:rPr lang="ru-RU" b="1" dirty="0" err="1" smtClean="0"/>
              <a:t>шкідниками</a:t>
            </a:r>
            <a:r>
              <a:rPr lang="ru-RU" b="1" dirty="0"/>
              <a:t>.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err="1" smtClean="0"/>
              <a:t>Огляд</a:t>
            </a:r>
            <a:r>
              <a:rPr lang="ru-RU" b="1" dirty="0" smtClean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 для </a:t>
            </a:r>
            <a:r>
              <a:rPr lang="ru-RU" b="1" dirty="0" err="1"/>
              <a:t>виявлення</a:t>
            </a:r>
            <a:r>
              <a:rPr lang="ru-RU" b="1" dirty="0"/>
              <a:t> </a:t>
            </a:r>
            <a:r>
              <a:rPr lang="ru-RU" b="1" dirty="0" err="1" smtClean="0"/>
              <a:t>пагонів</a:t>
            </a:r>
            <a:r>
              <a:rPr lang="ru-RU" b="1" dirty="0" smtClean="0"/>
              <a:t>, </a:t>
            </a:r>
            <a:r>
              <a:rPr lang="ru-RU" b="1" dirty="0" err="1" smtClean="0"/>
              <a:t>заселених</a:t>
            </a:r>
            <a:r>
              <a:rPr lang="ru-RU" b="1" dirty="0" smtClean="0"/>
              <a:t> </a:t>
            </a:r>
            <a:r>
              <a:rPr lang="ru-RU" b="1" dirty="0" err="1" smtClean="0"/>
              <a:t>стебловою</a:t>
            </a:r>
            <a:r>
              <a:rPr lang="ru-RU" b="1" dirty="0" smtClean="0"/>
              <a:t> мухою</a:t>
            </a:r>
            <a:r>
              <a:rPr lang="ru-RU" b="1" dirty="0"/>
              <a:t>, </a:t>
            </a:r>
            <a:r>
              <a:rPr lang="ru-RU" b="1" dirty="0" err="1" smtClean="0"/>
              <a:t>уражених</a:t>
            </a:r>
            <a:r>
              <a:rPr lang="ru-RU" b="1" dirty="0" smtClean="0"/>
              <a:t> хворобами</a:t>
            </a:r>
          </a:p>
          <a:p>
            <a:r>
              <a:rPr lang="ru-RU" i="1" dirty="0" err="1"/>
              <a:t>Огляд</a:t>
            </a:r>
            <a:r>
              <a:rPr lang="ru-RU" i="1" dirty="0"/>
              <a:t> 50 </a:t>
            </a:r>
            <a:r>
              <a:rPr lang="ru-RU" i="1" dirty="0" err="1"/>
              <a:t>стебел</a:t>
            </a:r>
            <a:r>
              <a:rPr lang="ru-RU" i="1" dirty="0"/>
              <a:t> (по 5 у </a:t>
            </a:r>
            <a:r>
              <a:rPr lang="ru-RU" i="1" dirty="0" smtClean="0"/>
              <a:t>10 </a:t>
            </a:r>
            <a:r>
              <a:rPr lang="ru-RU" i="1" dirty="0" err="1" smtClean="0"/>
              <a:t>місцях</a:t>
            </a:r>
            <a:r>
              <a:rPr lang="ru-RU" i="1" dirty="0"/>
              <a:t>) з </a:t>
            </a:r>
            <a:r>
              <a:rPr lang="ru-RU" i="1" dirty="0" err="1"/>
              <a:t>підрахунком</a:t>
            </a:r>
            <a:r>
              <a:rPr lang="ru-RU" i="1" dirty="0"/>
              <a:t> </a:t>
            </a:r>
            <a:r>
              <a:rPr lang="ru-RU" i="1" dirty="0" err="1" smtClean="0"/>
              <a:t>загальної</a:t>
            </a:r>
            <a:r>
              <a:rPr lang="ru-RU" i="1" dirty="0" smtClean="0"/>
              <a:t> </a:t>
            </a:r>
            <a:r>
              <a:rPr lang="ru-RU" i="1" dirty="0" err="1" smtClean="0"/>
              <a:t>кількості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 smtClean="0"/>
              <a:t>ушкоджених</a:t>
            </a:r>
            <a:r>
              <a:rPr lang="ru-RU" i="1" dirty="0" smtClean="0"/>
              <a:t> </a:t>
            </a:r>
            <a:r>
              <a:rPr lang="ru-RU" i="1" dirty="0" err="1" smtClean="0"/>
              <a:t>бутонів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/>
              <a:t>квіток</a:t>
            </a:r>
            <a:r>
              <a:rPr lang="ru-RU" i="1" dirty="0"/>
              <a:t>.</a:t>
            </a:r>
          </a:p>
          <a:p>
            <a:r>
              <a:rPr lang="ru-RU" i="1" dirty="0" err="1"/>
              <a:t>Пагони</a:t>
            </a:r>
            <a:r>
              <a:rPr lang="ru-RU" i="1" dirty="0"/>
              <a:t> з </a:t>
            </a:r>
            <a:r>
              <a:rPr lang="ru-RU" i="1" dirty="0" err="1"/>
              <a:t>ознаками</a:t>
            </a:r>
            <a:r>
              <a:rPr lang="ru-RU" i="1" dirty="0"/>
              <a:t> </a:t>
            </a:r>
            <a:r>
              <a:rPr lang="ru-RU" i="1" dirty="0" err="1" smtClean="0"/>
              <a:t>в’янення</a:t>
            </a:r>
            <a:r>
              <a:rPr lang="ru-RU" i="1" dirty="0" smtClean="0"/>
              <a:t> </a:t>
            </a:r>
            <a:r>
              <a:rPr lang="ru-RU" i="1" dirty="0" err="1" smtClean="0"/>
              <a:t>розтинають</a:t>
            </a:r>
            <a:r>
              <a:rPr lang="ru-RU" i="1" dirty="0" smtClean="0"/>
              <a:t> </a:t>
            </a:r>
            <a:r>
              <a:rPr lang="ru-RU" i="1" dirty="0"/>
              <a:t>для </a:t>
            </a:r>
            <a:r>
              <a:rPr lang="ru-RU" i="1" dirty="0" err="1" smtClean="0"/>
              <a:t>виявлення</a:t>
            </a:r>
            <a:r>
              <a:rPr lang="ru-RU" i="1" dirty="0" smtClean="0"/>
              <a:t> личинок </a:t>
            </a:r>
            <a:r>
              <a:rPr lang="ru-RU" i="1" dirty="0" err="1"/>
              <a:t>стеблової</a:t>
            </a:r>
            <a:r>
              <a:rPr lang="ru-RU" i="1" dirty="0"/>
              <a:t> мухи (</a:t>
            </a:r>
            <a:r>
              <a:rPr lang="ru-RU" i="1" dirty="0" smtClean="0"/>
              <a:t>10 проб </a:t>
            </a:r>
            <a:r>
              <a:rPr lang="ru-RU" i="1" dirty="0"/>
              <a:t>по 100 </a:t>
            </a:r>
            <a:r>
              <a:rPr lang="ru-RU" i="1" dirty="0" err="1"/>
              <a:t>ягід</a:t>
            </a:r>
            <a:r>
              <a:rPr lang="ru-RU" i="1" dirty="0"/>
              <a:t>)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2237149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04664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err="1"/>
              <a:t>Відсоток</a:t>
            </a:r>
            <a:r>
              <a:rPr lang="ru-RU" dirty="0"/>
              <a:t> </a:t>
            </a:r>
            <a:r>
              <a:rPr lang="ru-RU" dirty="0" err="1" smtClean="0"/>
              <a:t>пошкоджених</a:t>
            </a:r>
            <a:r>
              <a:rPr lang="ru-RU" dirty="0" smtClean="0"/>
              <a:t> </a:t>
            </a:r>
            <a:r>
              <a:rPr lang="ru-RU" dirty="0" err="1" smtClean="0"/>
              <a:t>квіток</a:t>
            </a:r>
            <a:r>
              <a:rPr lang="ru-RU" dirty="0"/>
              <a:t>, </a:t>
            </a:r>
            <a:r>
              <a:rPr lang="ru-RU" dirty="0" err="1"/>
              <a:t>бутонів</a:t>
            </a:r>
            <a:r>
              <a:rPr lang="ru-RU" dirty="0"/>
              <a:t>, </a:t>
            </a:r>
            <a:r>
              <a:rPr lang="ru-RU" dirty="0" err="1"/>
              <a:t>пагонів</a:t>
            </a:r>
            <a:r>
              <a:rPr lang="ru-RU" dirty="0"/>
              <a:t>.</a:t>
            </a:r>
          </a:p>
          <a:p>
            <a:r>
              <a:rPr lang="ru-RU" dirty="0" err="1"/>
              <a:t>Ефективність</a:t>
            </a:r>
            <a:r>
              <a:rPr lang="ru-RU" dirty="0"/>
              <a:t> </a:t>
            </a:r>
            <a:r>
              <a:rPr lang="ru-RU" dirty="0" err="1" smtClean="0"/>
              <a:t>проведених</a:t>
            </a:r>
            <a:r>
              <a:rPr lang="ru-RU" dirty="0" smtClean="0"/>
              <a:t> </a:t>
            </a:r>
            <a:r>
              <a:rPr lang="ru-RU" dirty="0" err="1" smtClean="0"/>
              <a:t>обприскувань</a:t>
            </a:r>
            <a:r>
              <a:rPr lang="ru-RU" dirty="0" smtClean="0"/>
              <a:t> </a:t>
            </a:r>
            <a:r>
              <a:rPr lang="ru-RU" dirty="0" err="1" smtClean="0"/>
              <a:t>інсектицидами</a:t>
            </a:r>
            <a:r>
              <a:rPr lang="ru-RU" dirty="0" smtClean="0"/>
              <a:t>, </a:t>
            </a:r>
            <a:r>
              <a:rPr lang="ru-RU" dirty="0" err="1" smtClean="0"/>
              <a:t>планування</a:t>
            </a:r>
            <a:r>
              <a:rPr lang="ru-RU" dirty="0" smtClean="0"/>
              <a:t> </a:t>
            </a:r>
            <a:r>
              <a:rPr lang="ru-RU" dirty="0" err="1" smtClean="0"/>
              <a:t>додаткових</a:t>
            </a:r>
            <a:r>
              <a:rPr lang="ru-RU" dirty="0" smtClean="0"/>
              <a:t> </a:t>
            </a:r>
            <a:r>
              <a:rPr lang="ru-RU" dirty="0" err="1" smtClean="0"/>
              <a:t>захисних</a:t>
            </a:r>
            <a:r>
              <a:rPr lang="ru-RU" dirty="0" smtClean="0"/>
              <a:t> </a:t>
            </a:r>
            <a:r>
              <a:rPr lang="ru-RU" dirty="0" err="1"/>
              <a:t>заходів</a:t>
            </a:r>
            <a:r>
              <a:rPr lang="ru-RU" dirty="0"/>
              <a:t>.</a:t>
            </a:r>
          </a:p>
          <a:p>
            <a:r>
              <a:rPr lang="ru-RU" dirty="0"/>
              <a:t>Строки </a:t>
            </a:r>
            <a:r>
              <a:rPr lang="ru-RU" dirty="0" err="1"/>
              <a:t>проявлення</a:t>
            </a:r>
            <a:r>
              <a:rPr lang="ru-RU" dirty="0"/>
              <a:t> </a:t>
            </a:r>
            <a:r>
              <a:rPr lang="ru-RU" dirty="0" smtClean="0"/>
              <a:t>хвороб</a:t>
            </a: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При ГТК &gt; </a:t>
            </a:r>
            <a:r>
              <a:rPr lang="ru-RU" dirty="0" smtClean="0">
                <a:solidFill>
                  <a:srgbClr val="FF0000"/>
                </a:solidFill>
              </a:rPr>
              <a:t>1,5 </a:t>
            </a:r>
            <a:r>
              <a:rPr lang="ru-RU" dirty="0" err="1" smtClean="0">
                <a:solidFill>
                  <a:srgbClr val="FF0000"/>
                </a:solidFill>
              </a:rPr>
              <a:t>плямистості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можуть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мати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суттєвий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розвиток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85218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/>
              <a:t>Червень </a:t>
            </a:r>
            <a:r>
              <a:rPr lang="en-US" sz="3000" dirty="0" smtClean="0"/>
              <a:t>II—III</a:t>
            </a:r>
            <a:r>
              <a:rPr lang="uk-UA" sz="3000" dirty="0" smtClean="0"/>
              <a:t> </a:t>
            </a:r>
            <a:r>
              <a:rPr lang="ru-RU" sz="3000" dirty="0" smtClean="0"/>
              <a:t>дек</a:t>
            </a:r>
            <a:r>
              <a:rPr lang="ru-RU" sz="3000" dirty="0"/>
              <a:t>. — </a:t>
            </a:r>
            <a:r>
              <a:rPr lang="ru-RU" sz="3000" dirty="0" err="1" smtClean="0"/>
              <a:t>липень</a:t>
            </a:r>
            <a:r>
              <a:rPr lang="ru-RU" sz="3000" dirty="0" smtClean="0"/>
              <a:t> (</a:t>
            </a:r>
            <a:r>
              <a:rPr lang="ru-RU" sz="3000" dirty="0" err="1" smtClean="0"/>
              <a:t>визрівання</a:t>
            </a:r>
            <a:r>
              <a:rPr lang="ru-RU" sz="3000" dirty="0" smtClean="0"/>
              <a:t> </a:t>
            </a:r>
            <a:r>
              <a:rPr lang="ru-RU" sz="3000" dirty="0" err="1" smtClean="0"/>
              <a:t>ягід</a:t>
            </a:r>
            <a:r>
              <a:rPr lang="ru-RU" sz="3000" dirty="0" smtClean="0"/>
              <a:t>, </a:t>
            </a:r>
            <a:r>
              <a:rPr lang="ru-RU" sz="3000" dirty="0" err="1"/>
              <a:t>збір</a:t>
            </a:r>
            <a:r>
              <a:rPr lang="ru-RU" sz="3000" dirty="0"/>
              <a:t> </a:t>
            </a:r>
            <a:r>
              <a:rPr lang="ru-RU" sz="3000" dirty="0" smtClean="0"/>
              <a:t>урожаю</a:t>
            </a:r>
            <a:r>
              <a:rPr lang="ru-RU" sz="3000" dirty="0"/>
              <a:t>, </a:t>
            </a:r>
            <a:r>
              <a:rPr lang="ru-RU" sz="3000" dirty="0" err="1" smtClean="0"/>
              <a:t>післязбиральний</a:t>
            </a:r>
            <a:r>
              <a:rPr lang="ru-RU" sz="3000" dirty="0" smtClean="0"/>
              <a:t> </a:t>
            </a:r>
            <a:r>
              <a:rPr lang="ru-RU" sz="3000" dirty="0" err="1" smtClean="0"/>
              <a:t>період</a:t>
            </a:r>
            <a:r>
              <a:rPr lang="ru-RU" sz="3000" dirty="0" smtClean="0"/>
              <a:t>)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/>
              <a:t>ушкодженості</a:t>
            </a:r>
            <a:r>
              <a:rPr lang="ru-RU" b="1" dirty="0"/>
              <a:t> </a:t>
            </a:r>
            <a:r>
              <a:rPr lang="ru-RU" b="1" dirty="0" err="1" smtClean="0"/>
              <a:t>ягід</a:t>
            </a:r>
            <a:r>
              <a:rPr lang="ru-RU" b="1" dirty="0" smtClean="0"/>
              <a:t> личинками малинового жука</a:t>
            </a:r>
            <a:r>
              <a:rPr lang="ru-RU" b="1" dirty="0"/>
              <a:t>, </a:t>
            </a:r>
            <a:r>
              <a:rPr lang="ru-RU" b="1" dirty="0" err="1"/>
              <a:t>ураженості</a:t>
            </a:r>
            <a:r>
              <a:rPr lang="ru-RU" b="1" dirty="0"/>
              <a:t>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 smtClean="0"/>
              <a:t>сірою</a:t>
            </a:r>
            <a:r>
              <a:rPr lang="ru-RU" b="1" dirty="0" smtClean="0"/>
              <a:t> та </a:t>
            </a:r>
            <a:r>
              <a:rPr lang="ru-RU" b="1" dirty="0" err="1"/>
              <a:t>ін</a:t>
            </a:r>
            <a:r>
              <a:rPr lang="ru-RU" b="1" dirty="0"/>
              <a:t>. </a:t>
            </a:r>
            <a:r>
              <a:rPr lang="ru-RU" b="1" dirty="0" err="1"/>
              <a:t>гнилями</a:t>
            </a:r>
            <a:r>
              <a:rPr lang="ru-RU" b="1" dirty="0"/>
              <a:t>.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ступеня</a:t>
            </a:r>
            <a:r>
              <a:rPr lang="ru-RU" b="1" dirty="0" smtClean="0"/>
              <a:t> </a:t>
            </a:r>
            <a:r>
              <a:rPr lang="ru-RU" b="1" dirty="0" err="1" smtClean="0"/>
              <a:t>ураженості</a:t>
            </a:r>
            <a:r>
              <a:rPr lang="ru-RU" b="1" dirty="0" smtClean="0"/>
              <a:t> </a:t>
            </a:r>
            <a:r>
              <a:rPr lang="ru-RU" b="1" dirty="0" err="1" smtClean="0"/>
              <a:t>ін</a:t>
            </a:r>
            <a:r>
              <a:rPr lang="ru-RU" b="1" dirty="0"/>
              <a:t>. хворобами.</a:t>
            </a:r>
          </a:p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ушкодженості</a:t>
            </a:r>
            <a:r>
              <a:rPr lang="ru-RU" b="1" dirty="0" smtClean="0"/>
              <a:t> </a:t>
            </a:r>
            <a:r>
              <a:rPr lang="ru-RU" b="1" dirty="0" err="1" smtClean="0"/>
              <a:t>стебел</a:t>
            </a:r>
            <a:r>
              <a:rPr lang="ru-RU" b="1" dirty="0" smtClean="0"/>
              <a:t> </a:t>
            </a:r>
            <a:r>
              <a:rPr lang="ru-RU" b="1" dirty="0" err="1"/>
              <a:t>галицею</a:t>
            </a:r>
            <a:r>
              <a:rPr lang="ru-RU" b="1" dirty="0"/>
              <a:t>, </a:t>
            </a:r>
            <a:r>
              <a:rPr lang="ru-RU" b="1" dirty="0" err="1" smtClean="0"/>
              <a:t>ступінь</a:t>
            </a:r>
            <a:r>
              <a:rPr lang="ru-RU" b="1" dirty="0" smtClean="0"/>
              <a:t> </a:t>
            </a:r>
            <a:r>
              <a:rPr lang="ru-RU" b="1" dirty="0" err="1" smtClean="0"/>
              <a:t>заселення</a:t>
            </a:r>
            <a:r>
              <a:rPr lang="ru-RU" b="1" dirty="0" smtClean="0"/>
              <a:t> </a:t>
            </a:r>
            <a:r>
              <a:rPr lang="ru-RU" b="1" dirty="0" err="1" smtClean="0"/>
              <a:t>листків</a:t>
            </a:r>
            <a:r>
              <a:rPr lang="ru-RU" b="1" dirty="0" smtClean="0"/>
              <a:t> </a:t>
            </a:r>
            <a:r>
              <a:rPr lang="ru-RU" b="1" dirty="0" err="1" smtClean="0"/>
              <a:t>кліщами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66524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92696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err="1"/>
              <a:t>Обліки</a:t>
            </a:r>
            <a:r>
              <a:rPr lang="ru-RU" b="1" dirty="0"/>
              <a:t> </a:t>
            </a:r>
            <a:r>
              <a:rPr lang="ru-RU" b="1" dirty="0" err="1" smtClean="0"/>
              <a:t>листогризучих</a:t>
            </a:r>
            <a:r>
              <a:rPr lang="en-US" b="1" dirty="0" smtClean="0"/>
              <a:t> </a:t>
            </a:r>
            <a:r>
              <a:rPr lang="ru-RU" b="1" dirty="0" err="1" smtClean="0"/>
              <a:t>лускокрилих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en-US" b="1" dirty="0" smtClean="0"/>
              <a:t> </a:t>
            </a:r>
            <a:r>
              <a:rPr lang="ru-RU" b="1" dirty="0" smtClean="0"/>
              <a:t>(</a:t>
            </a:r>
            <a:r>
              <a:rPr lang="ru-RU" b="1" dirty="0" err="1" smtClean="0"/>
              <a:t>білан</a:t>
            </a:r>
            <a:r>
              <a:rPr lang="ru-RU" b="1" dirty="0" smtClean="0"/>
              <a:t> </a:t>
            </a:r>
            <a:r>
              <a:rPr lang="ru-RU" b="1" dirty="0" err="1"/>
              <a:t>жилкуватий</a:t>
            </a:r>
            <a:r>
              <a:rPr lang="ru-RU" b="1" dirty="0"/>
              <a:t>, </a:t>
            </a:r>
            <a:r>
              <a:rPr lang="ru-RU" b="1" dirty="0" err="1" smtClean="0"/>
              <a:t>золотогуз</a:t>
            </a:r>
            <a:r>
              <a:rPr lang="ru-RU" b="1" dirty="0"/>
              <a:t>, </a:t>
            </a:r>
            <a:r>
              <a:rPr lang="ru-RU" b="1" dirty="0" err="1" smtClean="0"/>
              <a:t>шовкопряди</a:t>
            </a:r>
            <a:r>
              <a:rPr lang="ru-RU" b="1" dirty="0" smtClean="0"/>
              <a:t>,</a:t>
            </a:r>
            <a:r>
              <a:rPr lang="en-US" b="1" dirty="0" smtClean="0"/>
              <a:t> </a:t>
            </a:r>
            <a:r>
              <a:rPr lang="ru-RU" b="1" dirty="0" err="1" smtClean="0"/>
              <a:t>п’ядун</a:t>
            </a:r>
            <a:r>
              <a:rPr lang="ru-RU" b="1" dirty="0" smtClean="0"/>
              <a:t> </a:t>
            </a:r>
            <a:r>
              <a:rPr lang="ru-RU" b="1" dirty="0"/>
              <a:t>зимовий, </a:t>
            </a:r>
            <a:r>
              <a:rPr lang="ru-RU" b="1" dirty="0" err="1" smtClean="0"/>
              <a:t>п’ядун</a:t>
            </a:r>
            <a:r>
              <a:rPr lang="en-US" b="1" dirty="0" smtClean="0"/>
              <a:t> </a:t>
            </a:r>
            <a:r>
              <a:rPr lang="ru-RU" b="1" dirty="0" smtClean="0"/>
              <a:t>обдирало)</a:t>
            </a:r>
            <a:endParaRPr lang="en-US" b="1" dirty="0" smtClean="0"/>
          </a:p>
          <a:p>
            <a:r>
              <a:rPr lang="ru-RU" i="1" dirty="0" err="1"/>
              <a:t>Гнізда</a:t>
            </a:r>
            <a:r>
              <a:rPr lang="ru-RU" i="1" dirty="0"/>
              <a:t> </a:t>
            </a:r>
            <a:r>
              <a:rPr lang="ru-RU" i="1" dirty="0" err="1"/>
              <a:t>білана</a:t>
            </a:r>
            <a:r>
              <a:rPr lang="ru-RU" i="1" dirty="0"/>
              <a:t> </a:t>
            </a:r>
            <a:r>
              <a:rPr lang="ru-RU" i="1" dirty="0" err="1" smtClean="0"/>
              <a:t>жилкуватого</a:t>
            </a:r>
            <a:r>
              <a:rPr lang="en-US" i="1" dirty="0" smtClean="0"/>
              <a:t> </a:t>
            </a:r>
            <a:r>
              <a:rPr lang="ru-RU" i="1" dirty="0" smtClean="0"/>
              <a:t>і </a:t>
            </a:r>
            <a:r>
              <a:rPr lang="ru-RU" i="1" dirty="0" err="1"/>
              <a:t>золотогуза</a:t>
            </a:r>
            <a:r>
              <a:rPr lang="ru-RU" i="1" dirty="0"/>
              <a:t> </a:t>
            </a:r>
            <a:r>
              <a:rPr lang="ru-RU" i="1" dirty="0" err="1" smtClean="0"/>
              <a:t>обліковують</a:t>
            </a:r>
            <a:r>
              <a:rPr lang="en-US" i="1" dirty="0" smtClean="0"/>
              <a:t> </a:t>
            </a:r>
            <a:r>
              <a:rPr lang="ru-RU" i="1" dirty="0" smtClean="0"/>
              <a:t>у </a:t>
            </a:r>
            <a:r>
              <a:rPr lang="ru-RU" i="1" dirty="0" err="1"/>
              <a:t>кроні</a:t>
            </a:r>
            <a:r>
              <a:rPr lang="ru-RU" i="1" dirty="0"/>
              <a:t> </a:t>
            </a:r>
            <a:r>
              <a:rPr lang="ru-RU" i="1" dirty="0" err="1"/>
              <a:t>всього</a:t>
            </a:r>
            <a:r>
              <a:rPr lang="ru-RU" i="1" dirty="0"/>
              <a:t> дерева.</a:t>
            </a:r>
          </a:p>
          <a:p>
            <a:r>
              <a:rPr lang="ru-RU" i="1" dirty="0"/>
              <a:t>Кладки </a:t>
            </a:r>
            <a:r>
              <a:rPr lang="ru-RU" i="1" dirty="0" err="1"/>
              <a:t>яєць</a:t>
            </a:r>
            <a:r>
              <a:rPr lang="ru-RU" i="1" dirty="0"/>
              <a:t> </a:t>
            </a:r>
            <a:r>
              <a:rPr lang="ru-RU" i="1" dirty="0" err="1" smtClean="0"/>
              <a:t>кільчастого</a:t>
            </a:r>
            <a:r>
              <a:rPr lang="en-US" i="1" dirty="0" smtClean="0"/>
              <a:t> </a:t>
            </a:r>
            <a:r>
              <a:rPr lang="ru-RU" i="1" dirty="0" err="1" smtClean="0"/>
              <a:t>шовкопряда</a:t>
            </a:r>
            <a:r>
              <a:rPr lang="ru-RU" i="1" dirty="0" smtClean="0"/>
              <a:t> та</a:t>
            </a:r>
            <a:r>
              <a:rPr lang="en-US" i="1" dirty="0" smtClean="0"/>
              <a:t> </a:t>
            </a:r>
            <a:r>
              <a:rPr lang="ru-RU" i="1" dirty="0" err="1" smtClean="0"/>
              <a:t>п’ядуна</a:t>
            </a:r>
            <a:r>
              <a:rPr lang="ru-RU" i="1" dirty="0" smtClean="0"/>
              <a:t> </a:t>
            </a:r>
            <a:r>
              <a:rPr lang="ru-RU" i="1" dirty="0" err="1"/>
              <a:t>зимового</a:t>
            </a:r>
            <a:r>
              <a:rPr lang="ru-RU" i="1" dirty="0"/>
              <a:t> </a:t>
            </a:r>
            <a:r>
              <a:rPr lang="ru-RU" i="1" dirty="0" smtClean="0"/>
              <a:t>і</a:t>
            </a:r>
            <a:r>
              <a:rPr lang="en-US" i="1" dirty="0" smtClean="0"/>
              <a:t> </a:t>
            </a:r>
            <a:r>
              <a:rPr lang="ru-RU" i="1" dirty="0" err="1" smtClean="0"/>
              <a:t>п’ядуна</a:t>
            </a:r>
            <a:r>
              <a:rPr lang="ru-RU" i="1" dirty="0" smtClean="0"/>
              <a:t>-обдирала плодового</a:t>
            </a:r>
            <a:r>
              <a:rPr lang="en-US" i="1" dirty="0" smtClean="0"/>
              <a:t> </a:t>
            </a:r>
            <a:r>
              <a:rPr lang="ru-RU" i="1" dirty="0" err="1" smtClean="0"/>
              <a:t>виявляють</a:t>
            </a:r>
            <a:r>
              <a:rPr lang="ru-RU" i="1" dirty="0" smtClean="0"/>
              <a:t> </a:t>
            </a:r>
            <a:r>
              <a:rPr lang="ru-RU" i="1" dirty="0" err="1" smtClean="0"/>
              <a:t>оглядом</a:t>
            </a:r>
            <a:r>
              <a:rPr lang="en-US" i="1" dirty="0" smtClean="0"/>
              <a:t> </a:t>
            </a:r>
            <a:r>
              <a:rPr lang="ru-RU" i="1" dirty="0" smtClean="0"/>
              <a:t>тонких </a:t>
            </a:r>
            <a:r>
              <a:rPr lang="ru-RU" i="1" dirty="0" err="1"/>
              <a:t>гілочок</a:t>
            </a:r>
            <a:r>
              <a:rPr lang="ru-RU" i="1" dirty="0"/>
              <a:t> по 25 </a:t>
            </a:r>
            <a:r>
              <a:rPr lang="ru-RU" i="1" dirty="0" smtClean="0"/>
              <a:t>шт.</a:t>
            </a:r>
            <a:r>
              <a:rPr lang="en-US" i="1" dirty="0" smtClean="0"/>
              <a:t> </a:t>
            </a:r>
            <a:r>
              <a:rPr lang="ru-RU" i="1" dirty="0" smtClean="0"/>
              <a:t>з </a:t>
            </a:r>
            <a:r>
              <a:rPr lang="ru-RU" i="1" dirty="0" err="1"/>
              <a:t>чотирьох</a:t>
            </a:r>
            <a:r>
              <a:rPr lang="ru-RU" i="1" dirty="0"/>
              <a:t> </a:t>
            </a:r>
            <a:r>
              <a:rPr lang="ru-RU" i="1" dirty="0" err="1"/>
              <a:t>боків</a:t>
            </a:r>
            <a:r>
              <a:rPr lang="ru-RU" i="1" dirty="0"/>
              <a:t> </a:t>
            </a:r>
            <a:r>
              <a:rPr lang="ru-RU" i="1" dirty="0" smtClean="0"/>
              <a:t>дерева</a:t>
            </a:r>
            <a:endParaRPr lang="en-US" i="1" dirty="0" smtClean="0"/>
          </a:p>
          <a:p>
            <a:r>
              <a:rPr lang="ru-RU" i="1" dirty="0"/>
              <a:t>Щитки </a:t>
            </a:r>
            <a:r>
              <a:rPr lang="ru-RU" i="1" dirty="0" err="1"/>
              <a:t>яблуневої</a:t>
            </a:r>
            <a:r>
              <a:rPr lang="ru-RU" i="1" dirty="0"/>
              <a:t> </a:t>
            </a:r>
            <a:r>
              <a:rPr lang="ru-RU" i="1" dirty="0" err="1"/>
              <a:t>молі</a:t>
            </a:r>
            <a:r>
              <a:rPr lang="ru-RU" i="1" dirty="0"/>
              <a:t> </a:t>
            </a:r>
            <a:r>
              <a:rPr lang="ru-RU" i="1" dirty="0" smtClean="0"/>
              <a:t>—</a:t>
            </a:r>
            <a:r>
              <a:rPr lang="en-US" i="1" dirty="0" smtClean="0"/>
              <a:t> </a:t>
            </a:r>
            <a:r>
              <a:rPr lang="ru-RU" i="1" dirty="0" smtClean="0"/>
              <a:t>на </a:t>
            </a:r>
            <a:r>
              <a:rPr lang="ru-RU" i="1" dirty="0"/>
              <a:t>0,5 м </a:t>
            </a:r>
            <a:r>
              <a:rPr lang="ru-RU" i="1" dirty="0" err="1"/>
              <a:t>дворічних</a:t>
            </a:r>
            <a:r>
              <a:rPr lang="ru-RU" i="1" dirty="0"/>
              <a:t> </a:t>
            </a:r>
            <a:r>
              <a:rPr lang="ru-RU" i="1" dirty="0" err="1" smtClean="0"/>
              <a:t>пагонів</a:t>
            </a:r>
            <a:r>
              <a:rPr lang="en-US" i="1" dirty="0" smtClean="0"/>
              <a:t> </a:t>
            </a:r>
            <a:r>
              <a:rPr lang="ru-RU" i="1" dirty="0" smtClean="0"/>
              <a:t>(з </a:t>
            </a:r>
            <a:r>
              <a:rPr lang="ru-RU" i="1" dirty="0"/>
              <a:t>краю </a:t>
            </a:r>
            <a:r>
              <a:rPr lang="ru-RU" i="1" dirty="0" err="1"/>
              <a:t>гілки</a:t>
            </a:r>
            <a:r>
              <a:rPr lang="ru-RU" i="1" dirty="0"/>
              <a:t>) з </a:t>
            </a:r>
            <a:r>
              <a:rPr lang="ru-RU" i="1" dirty="0" smtClean="0"/>
              <a:t>4-х</a:t>
            </a:r>
            <a:r>
              <a:rPr lang="en-US" i="1" dirty="0" smtClean="0"/>
              <a:t> </a:t>
            </a:r>
            <a:r>
              <a:rPr lang="ru-RU" i="1" dirty="0" err="1" smtClean="0"/>
              <a:t>боків</a:t>
            </a:r>
            <a:r>
              <a:rPr lang="ru-RU" i="1" dirty="0" smtClean="0"/>
              <a:t> </a:t>
            </a:r>
            <a:r>
              <a:rPr lang="ru-RU" i="1" dirty="0"/>
              <a:t>дерева. </a:t>
            </a:r>
            <a:endParaRPr lang="en-US" i="1" dirty="0" smtClean="0"/>
          </a:p>
          <a:p>
            <a:r>
              <a:rPr lang="ru-RU" i="1" dirty="0" smtClean="0"/>
              <a:t>На штамбах</a:t>
            </a:r>
            <a:r>
              <a:rPr lang="en-US" i="1" dirty="0" smtClean="0"/>
              <a:t> </a:t>
            </a:r>
            <a:r>
              <a:rPr lang="ru-RU" i="1" dirty="0" smtClean="0"/>
              <a:t>і </a:t>
            </a:r>
            <a:r>
              <a:rPr lang="ru-RU" i="1" dirty="0" err="1"/>
              <a:t>основі</a:t>
            </a:r>
            <a:r>
              <a:rPr lang="ru-RU" i="1" dirty="0"/>
              <a:t> </a:t>
            </a:r>
            <a:r>
              <a:rPr lang="ru-RU" i="1" dirty="0" err="1"/>
              <a:t>скелетних</a:t>
            </a:r>
            <a:r>
              <a:rPr lang="ru-RU" i="1" dirty="0"/>
              <a:t> </a:t>
            </a:r>
            <a:r>
              <a:rPr lang="ru-RU" i="1" dirty="0" err="1" smtClean="0"/>
              <a:t>гілок</a:t>
            </a:r>
            <a:r>
              <a:rPr lang="en-US" i="1" dirty="0" smtClean="0"/>
              <a:t> </a:t>
            </a:r>
            <a:r>
              <a:rPr lang="ru-RU" i="1" dirty="0" err="1" smtClean="0"/>
              <a:t>підраховують</a:t>
            </a:r>
            <a:r>
              <a:rPr lang="ru-RU" i="1" dirty="0" smtClean="0"/>
              <a:t> кладки</a:t>
            </a:r>
            <a:r>
              <a:rPr lang="en-US" i="1" dirty="0" smtClean="0"/>
              <a:t> </a:t>
            </a:r>
            <a:r>
              <a:rPr lang="ru-RU" i="1" dirty="0" err="1" smtClean="0"/>
              <a:t>яєць</a:t>
            </a:r>
            <a:r>
              <a:rPr lang="ru-RU" i="1" dirty="0" smtClean="0"/>
              <a:t> </a:t>
            </a:r>
            <a:r>
              <a:rPr lang="ru-RU" i="1" dirty="0"/>
              <a:t>непарного </a:t>
            </a:r>
            <a:r>
              <a:rPr lang="ru-RU" i="1" dirty="0" err="1"/>
              <a:t>шовкопряда</a:t>
            </a:r>
            <a:r>
              <a:rPr lang="ru-RU" i="1" dirty="0"/>
              <a:t>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97776291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i="1" dirty="0" err="1"/>
              <a:t>Ушкодженість</a:t>
            </a:r>
            <a:r>
              <a:rPr lang="ru-RU" i="1" dirty="0"/>
              <a:t> </a:t>
            </a:r>
            <a:r>
              <a:rPr lang="ru-RU" i="1" dirty="0" err="1" smtClean="0"/>
              <a:t>галицею</a:t>
            </a:r>
            <a:r>
              <a:rPr lang="ru-RU" i="1" dirty="0" smtClean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/>
              <a:t>у 10 </a:t>
            </a:r>
            <a:r>
              <a:rPr lang="ru-RU" i="1" dirty="0" err="1"/>
              <a:t>місцях</a:t>
            </a:r>
            <a:r>
              <a:rPr lang="ru-RU" i="1" dirty="0"/>
              <a:t> </a:t>
            </a:r>
            <a:r>
              <a:rPr lang="ru-RU" i="1" dirty="0" smtClean="0"/>
              <a:t>по 20 </a:t>
            </a:r>
            <a:r>
              <a:rPr lang="ru-RU" i="1" dirty="0" err="1"/>
              <a:t>стебел</a:t>
            </a:r>
            <a:r>
              <a:rPr lang="ru-RU" i="1" dirty="0"/>
              <a:t> у </a:t>
            </a:r>
            <a:r>
              <a:rPr lang="ru-RU" i="1" dirty="0" err="1"/>
              <a:t>пробі</a:t>
            </a:r>
            <a:r>
              <a:rPr lang="ru-RU" i="1" dirty="0"/>
              <a:t>.</a:t>
            </a:r>
          </a:p>
          <a:p>
            <a:r>
              <a:rPr lang="ru-RU" i="1" dirty="0" err="1"/>
              <a:t>Облік</a:t>
            </a:r>
            <a:r>
              <a:rPr lang="ru-RU" i="1" dirty="0"/>
              <a:t> </a:t>
            </a:r>
            <a:r>
              <a:rPr lang="ru-RU" i="1" dirty="0" err="1"/>
              <a:t>плямистостей</a:t>
            </a:r>
            <a:r>
              <a:rPr lang="ru-RU" i="1" dirty="0"/>
              <a:t> </a:t>
            </a:r>
            <a:r>
              <a:rPr lang="ru-RU" i="1" dirty="0" err="1" smtClean="0"/>
              <a:t>виконують</a:t>
            </a:r>
            <a:r>
              <a:rPr lang="ru-RU" i="1" dirty="0" smtClean="0"/>
              <a:t> у </a:t>
            </a:r>
            <a:r>
              <a:rPr lang="ru-RU" i="1" dirty="0"/>
              <a:t>20 пробах по </a:t>
            </a:r>
            <a:r>
              <a:rPr lang="ru-RU" i="1" dirty="0" smtClean="0"/>
              <a:t>10 </a:t>
            </a:r>
            <a:r>
              <a:rPr lang="ru-RU" i="1" dirty="0" err="1" smtClean="0"/>
              <a:t>рослин</a:t>
            </a:r>
            <a:r>
              <a:rPr lang="ru-RU" i="1" dirty="0"/>
              <a:t>.</a:t>
            </a:r>
          </a:p>
          <a:p>
            <a:r>
              <a:rPr lang="ru-RU" i="1" dirty="0" err="1"/>
              <a:t>Ступінь</a:t>
            </a:r>
            <a:r>
              <a:rPr lang="ru-RU" i="1" dirty="0"/>
              <a:t> </a:t>
            </a:r>
            <a:r>
              <a:rPr lang="ru-RU" i="1" dirty="0" err="1"/>
              <a:t>ушкодженості</a:t>
            </a:r>
            <a:r>
              <a:rPr lang="ru-RU" i="1" dirty="0"/>
              <a:t> </a:t>
            </a:r>
            <a:r>
              <a:rPr lang="ru-RU" i="1" dirty="0" err="1" smtClean="0"/>
              <a:t>кліщами</a:t>
            </a:r>
            <a:r>
              <a:rPr lang="ru-RU" i="1" dirty="0" smtClean="0"/>
              <a:t>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</a:t>
            </a:r>
            <a:r>
              <a:rPr lang="ru-RU" i="1" dirty="0"/>
              <a:t>за </a:t>
            </a:r>
            <a:r>
              <a:rPr lang="ru-RU" i="1" dirty="0" err="1" smtClean="0"/>
              <a:t>відповідною</a:t>
            </a:r>
            <a:r>
              <a:rPr lang="ru-RU" i="1" dirty="0" smtClean="0"/>
              <a:t> шкалою</a:t>
            </a:r>
            <a:r>
              <a:rPr lang="ru-RU" i="1" dirty="0"/>
              <a:t>, </a:t>
            </a:r>
            <a:r>
              <a:rPr lang="ru-RU" i="1" dirty="0" err="1"/>
              <a:t>облік</a:t>
            </a:r>
            <a:r>
              <a:rPr lang="ru-RU" i="1" dirty="0"/>
              <a:t> </a:t>
            </a:r>
            <a:r>
              <a:rPr lang="ru-RU" i="1" dirty="0" err="1" smtClean="0"/>
              <a:t>їх</a:t>
            </a:r>
            <a:r>
              <a:rPr lang="ru-RU" i="1" dirty="0" smtClean="0"/>
              <a:t> </a:t>
            </a:r>
            <a:r>
              <a:rPr lang="ru-RU" i="1" dirty="0" err="1" smtClean="0"/>
              <a:t>щільності</a:t>
            </a:r>
            <a:r>
              <a:rPr lang="ru-RU" i="1" dirty="0" smtClean="0"/>
              <a:t> </a:t>
            </a:r>
            <a:r>
              <a:rPr lang="ru-RU" i="1" dirty="0"/>
              <a:t>— </a:t>
            </a:r>
            <a:r>
              <a:rPr lang="ru-RU" i="1" dirty="0" err="1" smtClean="0"/>
              <a:t>струшуванням</a:t>
            </a:r>
            <a:r>
              <a:rPr lang="ru-RU" i="1" dirty="0" smtClean="0"/>
              <a:t> на </a:t>
            </a:r>
            <a:r>
              <a:rPr lang="ru-RU" i="1" dirty="0" err="1"/>
              <a:t>скло</a:t>
            </a:r>
            <a:r>
              <a:rPr lang="ru-RU" i="1" dirty="0"/>
              <a:t>, </a:t>
            </a:r>
            <a:r>
              <a:rPr lang="ru-RU" i="1" dirty="0" err="1"/>
              <a:t>змащене</a:t>
            </a:r>
            <a:r>
              <a:rPr lang="ru-RU" i="1" dirty="0"/>
              <a:t> </a:t>
            </a:r>
            <a:r>
              <a:rPr lang="ru-RU" i="1" dirty="0" err="1" smtClean="0"/>
              <a:t>вазеліном</a:t>
            </a:r>
            <a:r>
              <a:rPr lang="ru-RU" i="1" dirty="0" smtClean="0"/>
              <a:t>, </a:t>
            </a:r>
            <a:r>
              <a:rPr lang="ru-RU" i="1" dirty="0" err="1" smtClean="0"/>
              <a:t>або</a:t>
            </a:r>
            <a:r>
              <a:rPr lang="ru-RU" i="1" dirty="0" smtClean="0"/>
              <a:t> </a:t>
            </a:r>
            <a:r>
              <a:rPr lang="ru-RU" i="1" dirty="0"/>
              <a:t>методом </a:t>
            </a:r>
            <a:r>
              <a:rPr lang="ru-RU" i="1" dirty="0" err="1" smtClean="0"/>
              <a:t>відбитків</a:t>
            </a:r>
            <a:endParaRPr lang="ru-RU" i="1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79296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5832648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/>
              <a:t>Ушкодженість</a:t>
            </a:r>
            <a:r>
              <a:rPr lang="ru-RU" dirty="0"/>
              <a:t> </a:t>
            </a:r>
            <a:r>
              <a:rPr lang="ru-RU" dirty="0" err="1" smtClean="0"/>
              <a:t>шкідниками</a:t>
            </a:r>
            <a:r>
              <a:rPr lang="ru-RU" dirty="0" smtClean="0"/>
              <a:t> та </a:t>
            </a:r>
            <a:r>
              <a:rPr lang="ru-RU" dirty="0" err="1"/>
              <a:t>ураженість</a:t>
            </a:r>
            <a:r>
              <a:rPr lang="ru-RU" dirty="0"/>
              <a:t> </a:t>
            </a:r>
            <a:r>
              <a:rPr lang="ru-RU" dirty="0" smtClean="0"/>
              <a:t>хворобами </a:t>
            </a:r>
            <a:r>
              <a:rPr lang="ru-RU" dirty="0" err="1" smtClean="0"/>
              <a:t>ягід</a:t>
            </a:r>
            <a:r>
              <a:rPr lang="ru-RU" dirty="0"/>
              <a:t>, </a:t>
            </a:r>
            <a:r>
              <a:rPr lang="ru-RU" dirty="0" err="1"/>
              <a:t>стебел</a:t>
            </a:r>
            <a:r>
              <a:rPr lang="ru-RU" dirty="0"/>
              <a:t>,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заселення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/>
              <a:t>листя</a:t>
            </a:r>
            <a:r>
              <a:rPr lang="ru-RU" dirty="0" smtClean="0"/>
              <a:t>, %. </a:t>
            </a:r>
          </a:p>
          <a:p>
            <a:r>
              <a:rPr lang="ru-RU" dirty="0" err="1" smtClean="0"/>
              <a:t>Планування</a:t>
            </a:r>
            <a:r>
              <a:rPr lang="ru-RU" dirty="0" smtClean="0"/>
              <a:t> </a:t>
            </a:r>
            <a:r>
              <a:rPr lang="ru-RU" dirty="0" err="1" smtClean="0"/>
              <a:t>захисних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 smtClean="0"/>
              <a:t>післязбиральний</a:t>
            </a:r>
            <a:r>
              <a:rPr lang="ru-RU" dirty="0" smtClean="0"/>
              <a:t> </a:t>
            </a:r>
            <a:r>
              <a:rPr lang="ru-RU" dirty="0" err="1" smtClean="0"/>
              <a:t>період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Визначення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необхідності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проведення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заходів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проти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кліщів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Обліки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доцільно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проводити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під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час </a:t>
            </a:r>
            <a:r>
              <a:rPr lang="ru-RU" dirty="0" err="1" smtClean="0">
                <a:solidFill>
                  <a:srgbClr val="FF0000"/>
                </a:solidFill>
              </a:rPr>
              <a:t>збирання</a:t>
            </a:r>
            <a:r>
              <a:rPr lang="ru-RU" dirty="0" smtClean="0">
                <a:solidFill>
                  <a:srgbClr val="FF0000"/>
                </a:solidFill>
              </a:rPr>
              <a:t> урожаю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Гнилі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мають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суттєвий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розвиток</a:t>
            </a:r>
            <a:r>
              <a:rPr lang="ru-RU" dirty="0" smtClean="0">
                <a:solidFill>
                  <a:srgbClr val="FF0000"/>
                </a:solidFill>
              </a:rPr>
              <a:t> при ГТК &lt;1,0 </a:t>
            </a:r>
            <a:r>
              <a:rPr lang="ru-RU" dirty="0">
                <a:solidFill>
                  <a:srgbClr val="FF0000"/>
                </a:solidFill>
              </a:rPr>
              <a:t>і </a:t>
            </a:r>
            <a:r>
              <a:rPr lang="ru-RU" dirty="0" err="1" smtClean="0">
                <a:solidFill>
                  <a:srgbClr val="FF0000"/>
                </a:solidFill>
              </a:rPr>
              <a:t>вологості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повітря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&gt;70%.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Облік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кліщів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можна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проводити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змивом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їх</a:t>
            </a:r>
            <a:r>
              <a:rPr lang="ru-RU" dirty="0" smtClean="0">
                <a:solidFill>
                  <a:srgbClr val="FF0000"/>
                </a:solidFill>
              </a:rPr>
              <a:t> з </a:t>
            </a:r>
            <a:r>
              <a:rPr lang="ru-RU" dirty="0" err="1">
                <a:solidFill>
                  <a:srgbClr val="FF0000"/>
                </a:solidFill>
              </a:rPr>
              <a:t>листків</a:t>
            </a:r>
            <a:r>
              <a:rPr lang="ru-RU" dirty="0">
                <a:solidFill>
                  <a:srgbClr val="FF0000"/>
                </a:solidFill>
              </a:rPr>
              <a:t> 5 </a:t>
            </a:r>
            <a:r>
              <a:rPr lang="ru-RU" dirty="0" smtClean="0">
                <a:solidFill>
                  <a:srgbClr val="FF0000"/>
                </a:solidFill>
              </a:rPr>
              <a:t>% </a:t>
            </a:r>
            <a:r>
              <a:rPr lang="ru-RU" dirty="0" err="1" smtClean="0">
                <a:solidFill>
                  <a:srgbClr val="FF0000"/>
                </a:solidFill>
              </a:rPr>
              <a:t>розчином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формаліну</a:t>
            </a:r>
            <a:r>
              <a:rPr lang="ru-RU" dirty="0" smtClean="0">
                <a:solidFill>
                  <a:srgbClr val="FF0000"/>
                </a:solidFill>
              </a:rPr>
              <a:t> у </a:t>
            </a:r>
            <a:r>
              <a:rPr lang="ru-RU" dirty="0" err="1" smtClean="0">
                <a:solidFill>
                  <a:srgbClr val="FF0000"/>
                </a:solidFill>
              </a:rPr>
              <a:t>лабораторних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умовах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86201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/>
              <a:t>Моніторинг</a:t>
            </a:r>
            <a:r>
              <a:rPr lang="ru-RU" b="1" i="1" dirty="0"/>
              <a:t> </a:t>
            </a:r>
            <a:r>
              <a:rPr lang="ru-RU" b="1" i="1" dirty="0" err="1"/>
              <a:t>шкідників</a:t>
            </a:r>
            <a:r>
              <a:rPr lang="ru-RU" b="1" i="1" dirty="0"/>
              <a:t> і хвороб </a:t>
            </a:r>
            <a:r>
              <a:rPr lang="ru-RU" b="1" i="1" dirty="0" err="1"/>
              <a:t>смородини</a:t>
            </a:r>
            <a:r>
              <a:rPr lang="ru-RU" b="1" i="1" dirty="0"/>
              <a:t> і </a:t>
            </a:r>
            <a:r>
              <a:rPr lang="ru-RU" b="1" i="1" dirty="0" err="1"/>
              <a:t>аґрусу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err="1">
                <a:solidFill>
                  <a:srgbClr val="FF0000"/>
                </a:solidFill>
              </a:rPr>
              <a:t>Березень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II—III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дек</a:t>
            </a:r>
            <a:r>
              <a:rPr lang="ru-RU" dirty="0">
                <a:solidFill>
                  <a:srgbClr val="FF0000"/>
                </a:solidFill>
              </a:rPr>
              <a:t>. (до </a:t>
            </a:r>
            <a:r>
              <a:rPr lang="ru-RU" dirty="0" smtClean="0">
                <a:solidFill>
                  <a:srgbClr val="FF0000"/>
                </a:solidFill>
              </a:rPr>
              <a:t>початку </a:t>
            </a:r>
            <a:r>
              <a:rPr lang="ru-RU" dirty="0" err="1" smtClean="0">
                <a:solidFill>
                  <a:srgbClr val="FF0000"/>
                </a:solidFill>
              </a:rPr>
              <a:t>вегетації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щільності</a:t>
            </a:r>
            <a:r>
              <a:rPr lang="ru-RU" b="1" dirty="0" smtClean="0"/>
              <a:t> </a:t>
            </a:r>
            <a:r>
              <a:rPr lang="ru-RU" b="1" dirty="0" err="1" smtClean="0"/>
              <a:t>зимуючих</a:t>
            </a:r>
            <a:r>
              <a:rPr lang="ru-RU" b="1" dirty="0" smtClean="0"/>
              <a:t> </a:t>
            </a:r>
            <a:r>
              <a:rPr lang="ru-RU" b="1" dirty="0" err="1"/>
              <a:t>стадій</a:t>
            </a:r>
            <a:r>
              <a:rPr lang="ru-RU" b="1" dirty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(кокцид</a:t>
            </a:r>
            <a:r>
              <a:rPr lang="ru-RU" b="1" dirty="0"/>
              <a:t>, </a:t>
            </a:r>
            <a:r>
              <a:rPr lang="ru-RU" b="1" dirty="0" err="1" smtClean="0"/>
              <a:t>попелиць</a:t>
            </a:r>
            <a:r>
              <a:rPr lang="ru-RU" b="1" dirty="0" smtClean="0"/>
              <a:t>, </a:t>
            </a:r>
            <a:r>
              <a:rPr lang="ru-RU" b="1" dirty="0" err="1" smtClean="0"/>
              <a:t>листовійок</a:t>
            </a:r>
            <a:r>
              <a:rPr lang="ru-RU" b="1" dirty="0"/>
              <a:t>, </a:t>
            </a:r>
            <a:r>
              <a:rPr lang="ru-RU" b="1" dirty="0" err="1" smtClean="0"/>
              <a:t>стеблової</a:t>
            </a:r>
            <a:r>
              <a:rPr lang="ru-RU" b="1" dirty="0" smtClean="0"/>
              <a:t>, </a:t>
            </a:r>
            <a:r>
              <a:rPr lang="ru-RU" b="1" dirty="0" err="1" smtClean="0"/>
              <a:t>смородинової</a:t>
            </a:r>
            <a:r>
              <a:rPr lang="ru-RU" b="1" dirty="0" smtClean="0"/>
              <a:t> </a:t>
            </a:r>
            <a:r>
              <a:rPr lang="ru-RU" b="1" dirty="0" err="1" smtClean="0"/>
              <a:t>галиці</a:t>
            </a:r>
            <a:r>
              <a:rPr lang="ru-RU" b="1" dirty="0" smtClean="0"/>
              <a:t>, златки</a:t>
            </a:r>
            <a:r>
              <a:rPr lang="ru-RU" b="1" dirty="0"/>
              <a:t>, </a:t>
            </a:r>
            <a:r>
              <a:rPr lang="ru-RU" b="1" dirty="0" err="1"/>
              <a:t>склівки</a:t>
            </a:r>
            <a:r>
              <a:rPr lang="ru-RU" b="1" dirty="0"/>
              <a:t>) та </a:t>
            </a:r>
            <a:r>
              <a:rPr lang="ru-RU" b="1" dirty="0" err="1" smtClean="0"/>
              <a:t>доцільність</a:t>
            </a:r>
            <a:r>
              <a:rPr lang="ru-RU" b="1" dirty="0" smtClean="0"/>
              <a:t> </a:t>
            </a:r>
            <a:r>
              <a:rPr lang="ru-RU" b="1" dirty="0" err="1" smtClean="0"/>
              <a:t>проведення</a:t>
            </a:r>
            <a:r>
              <a:rPr lang="ru-RU" b="1" dirty="0" smtClean="0"/>
              <a:t> </a:t>
            </a:r>
            <a:r>
              <a:rPr lang="ru-RU" b="1" dirty="0" err="1" smtClean="0"/>
              <a:t>проти</a:t>
            </a:r>
            <a:r>
              <a:rPr lang="ru-RU" b="1" dirty="0" smtClean="0"/>
              <a:t> них </a:t>
            </a:r>
            <a:r>
              <a:rPr lang="ru-RU" b="1" dirty="0" err="1" smtClean="0"/>
              <a:t>винищувальних</a:t>
            </a:r>
            <a:r>
              <a:rPr lang="ru-RU" b="1" dirty="0" smtClean="0"/>
              <a:t> </a:t>
            </a:r>
            <a:r>
              <a:rPr lang="ru-RU" b="1" dirty="0" err="1" smtClean="0"/>
              <a:t>заходів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87497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err="1"/>
              <a:t>Оглядають</a:t>
            </a:r>
            <a:r>
              <a:rPr lang="ru-RU" i="1" dirty="0"/>
              <a:t> 10 </a:t>
            </a:r>
            <a:r>
              <a:rPr lang="ru-RU" i="1" dirty="0" err="1"/>
              <a:t>кущів</a:t>
            </a:r>
            <a:r>
              <a:rPr lang="ru-RU" i="1" dirty="0"/>
              <a:t> </a:t>
            </a:r>
            <a:r>
              <a:rPr lang="ru-RU" i="1" dirty="0" smtClean="0"/>
              <a:t>на </a:t>
            </a:r>
            <a:r>
              <a:rPr lang="ru-RU" i="1" dirty="0" err="1" smtClean="0"/>
              <a:t>ділянці</a:t>
            </a:r>
            <a:r>
              <a:rPr lang="ru-RU" i="1" dirty="0" smtClean="0"/>
              <a:t> </a:t>
            </a:r>
            <a:r>
              <a:rPr lang="ru-RU" i="1" dirty="0" err="1"/>
              <a:t>площею</a:t>
            </a:r>
            <a:r>
              <a:rPr lang="ru-RU" i="1" dirty="0"/>
              <a:t> до 10 га </a:t>
            </a:r>
            <a:r>
              <a:rPr lang="ru-RU" i="1" dirty="0" smtClean="0"/>
              <a:t>у </a:t>
            </a:r>
            <a:r>
              <a:rPr lang="ru-RU" i="1" dirty="0" err="1" smtClean="0"/>
              <a:t>шаховому</a:t>
            </a:r>
            <a:r>
              <a:rPr lang="ru-RU" i="1" dirty="0" smtClean="0"/>
              <a:t> </a:t>
            </a:r>
            <a:r>
              <a:rPr lang="ru-RU" i="1" dirty="0"/>
              <a:t>порядку. </a:t>
            </a:r>
            <a:r>
              <a:rPr lang="ru-RU" i="1" dirty="0" smtClean="0"/>
              <a:t>Кокцид </a:t>
            </a:r>
            <a:r>
              <a:rPr lang="ru-RU" i="1" dirty="0" err="1" smtClean="0"/>
              <a:t>виявляють</a:t>
            </a:r>
            <a:r>
              <a:rPr lang="ru-RU" i="1" dirty="0" smtClean="0"/>
              <a:t> </a:t>
            </a:r>
            <a:r>
              <a:rPr lang="ru-RU" i="1" dirty="0" err="1"/>
              <a:t>оглядом</a:t>
            </a:r>
            <a:r>
              <a:rPr lang="ru-RU" i="1" dirty="0"/>
              <a:t> кори </a:t>
            </a:r>
            <a:r>
              <a:rPr lang="ru-RU" i="1" dirty="0" smtClean="0"/>
              <a:t>на 4 </a:t>
            </a:r>
            <a:r>
              <a:rPr lang="ru-RU" i="1" dirty="0"/>
              <a:t>пагонах з </a:t>
            </a:r>
            <a:r>
              <a:rPr lang="ru-RU" i="1" dirty="0" err="1"/>
              <a:t>різних</a:t>
            </a:r>
            <a:r>
              <a:rPr lang="ru-RU" i="1" dirty="0"/>
              <a:t> </a:t>
            </a:r>
            <a:r>
              <a:rPr lang="ru-RU" i="1" dirty="0" err="1" smtClean="0"/>
              <a:t>боків</a:t>
            </a:r>
            <a:r>
              <a:rPr lang="ru-RU" i="1" dirty="0" smtClean="0"/>
              <a:t> куща</a:t>
            </a:r>
            <a:r>
              <a:rPr lang="ru-RU" i="1" dirty="0"/>
              <a:t>. </a:t>
            </a:r>
            <a:r>
              <a:rPr lang="ru-RU" i="1" dirty="0" err="1"/>
              <a:t>Ступінь</a:t>
            </a:r>
            <a:r>
              <a:rPr lang="ru-RU" i="1" dirty="0"/>
              <a:t> </a:t>
            </a:r>
            <a:r>
              <a:rPr lang="ru-RU" i="1" dirty="0" err="1" smtClean="0"/>
              <a:t>заселення</a:t>
            </a:r>
            <a:r>
              <a:rPr lang="ru-RU" i="1" dirty="0" smtClean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/>
              <a:t>за </a:t>
            </a:r>
            <a:r>
              <a:rPr lang="ru-RU" i="1" dirty="0" smtClean="0"/>
              <a:t>4-бальною шкалою</a:t>
            </a:r>
            <a:r>
              <a:rPr lang="ru-RU" i="1" dirty="0"/>
              <a:t>.</a:t>
            </a:r>
          </a:p>
          <a:p>
            <a:r>
              <a:rPr lang="ru-RU" i="1" dirty="0" err="1"/>
              <a:t>Яйця</a:t>
            </a:r>
            <a:r>
              <a:rPr lang="ru-RU" i="1" dirty="0"/>
              <a:t> </a:t>
            </a:r>
            <a:r>
              <a:rPr lang="ru-RU" i="1" dirty="0" err="1"/>
              <a:t>попелиць</a:t>
            </a:r>
            <a:r>
              <a:rPr lang="ru-RU" i="1" dirty="0"/>
              <a:t>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на </a:t>
            </a:r>
            <a:r>
              <a:rPr lang="ru-RU" i="1" dirty="0" err="1"/>
              <a:t>корі</a:t>
            </a:r>
            <a:r>
              <a:rPr lang="ru-RU" i="1" dirty="0"/>
              <a:t> </a:t>
            </a:r>
            <a:r>
              <a:rPr lang="ru-RU" i="1" dirty="0" err="1"/>
              <a:t>основи</a:t>
            </a:r>
            <a:r>
              <a:rPr lang="ru-RU" i="1" dirty="0"/>
              <a:t> </a:t>
            </a:r>
            <a:r>
              <a:rPr lang="ru-RU" i="1" dirty="0" err="1"/>
              <a:t>пагонів</a:t>
            </a:r>
            <a:r>
              <a:rPr lang="ru-RU" i="1" dirty="0"/>
              <a:t>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smtClean="0"/>
              <a:t>у пазухах </a:t>
            </a:r>
            <a:r>
              <a:rPr lang="ru-RU" i="1" dirty="0" err="1"/>
              <a:t>бруньок</a:t>
            </a:r>
            <a:r>
              <a:rPr lang="ru-RU" i="1" dirty="0"/>
              <a:t>.</a:t>
            </a:r>
          </a:p>
          <a:p>
            <a:r>
              <a:rPr lang="ru-RU" i="1" dirty="0" err="1"/>
              <a:t>Брунькового</a:t>
            </a:r>
            <a:r>
              <a:rPr lang="ru-RU" i="1" dirty="0"/>
              <a:t> </a:t>
            </a:r>
            <a:r>
              <a:rPr lang="ru-RU" i="1" dirty="0" err="1"/>
              <a:t>кліща</a:t>
            </a:r>
            <a:r>
              <a:rPr lang="ru-RU" i="1" dirty="0"/>
              <a:t> </a:t>
            </a:r>
            <a:r>
              <a:rPr lang="ru-RU" i="1" dirty="0" err="1" smtClean="0"/>
              <a:t>виявляють</a:t>
            </a:r>
            <a:r>
              <a:rPr lang="ru-RU" i="1" dirty="0" smtClean="0"/>
              <a:t> на </a:t>
            </a:r>
            <a:r>
              <a:rPr lang="ru-RU" i="1" dirty="0"/>
              <a:t>4-х пагонах. </a:t>
            </a:r>
            <a:r>
              <a:rPr lang="ru-RU" i="1" dirty="0" err="1" smtClean="0"/>
              <a:t>Підраховують</a:t>
            </a:r>
            <a:r>
              <a:rPr lang="ru-RU" i="1" dirty="0" smtClean="0"/>
              <a:t> </a:t>
            </a:r>
            <a:r>
              <a:rPr lang="ru-RU" i="1" dirty="0" err="1" smtClean="0"/>
              <a:t>кількість</a:t>
            </a:r>
            <a:r>
              <a:rPr lang="ru-RU" i="1" dirty="0" smtClean="0"/>
              <a:t> </a:t>
            </a:r>
            <a:r>
              <a:rPr lang="ru-RU" i="1" dirty="0" err="1" smtClean="0"/>
              <a:t>бруньок</a:t>
            </a:r>
            <a:r>
              <a:rPr lang="ru-RU" i="1" dirty="0" smtClean="0"/>
              <a:t>, в </a:t>
            </a:r>
            <a:r>
              <a:rPr lang="ru-RU" i="1" dirty="0" err="1"/>
              <a:t>т.ч</a:t>
            </a:r>
            <a:r>
              <a:rPr lang="ru-RU" i="1" dirty="0"/>
              <a:t>. </a:t>
            </a:r>
            <a:r>
              <a:rPr lang="ru-RU" i="1" dirty="0" err="1"/>
              <a:t>ушкоджених</a:t>
            </a:r>
            <a:r>
              <a:rPr lang="ru-RU" i="1" dirty="0"/>
              <a:t>. </a:t>
            </a:r>
            <a:r>
              <a:rPr lang="ru-RU" i="1" dirty="0" smtClean="0"/>
              <a:t>Кладки </a:t>
            </a:r>
            <a:r>
              <a:rPr lang="ru-RU" i="1" dirty="0" err="1" smtClean="0"/>
              <a:t>яєць</a:t>
            </a:r>
            <a:r>
              <a:rPr lang="ru-RU" i="1" dirty="0" smtClean="0"/>
              <a:t> </a:t>
            </a:r>
            <a:r>
              <a:rPr lang="ru-RU" i="1" dirty="0" err="1"/>
              <a:t>листовійок</a:t>
            </a:r>
            <a:r>
              <a:rPr lang="ru-RU" i="1" dirty="0"/>
              <a:t> </a:t>
            </a:r>
            <a:r>
              <a:rPr lang="ru-RU" i="1" dirty="0" err="1" smtClean="0"/>
              <a:t>виявляють</a:t>
            </a:r>
            <a:r>
              <a:rPr lang="ru-RU" i="1" dirty="0" smtClean="0"/>
              <a:t> на </a:t>
            </a:r>
            <a:r>
              <a:rPr lang="ru-RU" i="1" dirty="0" err="1"/>
              <a:t>основних</a:t>
            </a:r>
            <a:r>
              <a:rPr lang="ru-RU" i="1" dirty="0"/>
              <a:t> </a:t>
            </a:r>
            <a:r>
              <a:rPr lang="ru-RU" i="1" dirty="0" smtClean="0"/>
              <a:t>пагонах</a:t>
            </a:r>
            <a:endParaRPr lang="ru-RU" i="1" dirty="0"/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48657823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/>
              <a:t>стадій</a:t>
            </a:r>
            <a:r>
              <a:rPr lang="ru-RU" dirty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(</a:t>
            </a:r>
            <a:r>
              <a:rPr lang="ru-RU" dirty="0" err="1" smtClean="0"/>
              <a:t>середня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smtClean="0"/>
              <a:t>максимальна) на </a:t>
            </a:r>
            <a:r>
              <a:rPr lang="ru-RU" dirty="0"/>
              <a:t>кущ, </a:t>
            </a:r>
            <a:r>
              <a:rPr lang="ru-RU" dirty="0" err="1"/>
              <a:t>екз</a:t>
            </a:r>
            <a:r>
              <a:rPr lang="ru-RU" dirty="0"/>
              <a:t>. на 10 </a:t>
            </a:r>
            <a:r>
              <a:rPr lang="ru-RU" dirty="0" smtClean="0"/>
              <a:t>см пагона</a:t>
            </a:r>
            <a:r>
              <a:rPr lang="ru-RU" dirty="0"/>
              <a:t>, на </a:t>
            </a:r>
            <a:r>
              <a:rPr lang="ru-RU" dirty="0" smtClean="0"/>
              <a:t> 1м</a:t>
            </a:r>
            <a:r>
              <a:rPr lang="ru-RU" dirty="0"/>
              <a:t>2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err="1"/>
              <a:t>Відсоток</a:t>
            </a:r>
            <a:r>
              <a:rPr lang="ru-RU" dirty="0"/>
              <a:t> </a:t>
            </a:r>
            <a:r>
              <a:rPr lang="ru-RU" dirty="0" err="1"/>
              <a:t>заселених</a:t>
            </a:r>
            <a:r>
              <a:rPr lang="ru-RU" dirty="0"/>
              <a:t> і </a:t>
            </a:r>
            <a:r>
              <a:rPr lang="ru-RU" dirty="0" err="1" smtClean="0"/>
              <a:t>ушкоджених</a:t>
            </a:r>
            <a:r>
              <a:rPr lang="ru-RU" dirty="0" smtClean="0"/>
              <a:t> </a:t>
            </a:r>
            <a:r>
              <a:rPr lang="ru-RU" dirty="0" err="1" smtClean="0"/>
              <a:t>кущів</a:t>
            </a:r>
            <a:r>
              <a:rPr lang="ru-RU" dirty="0"/>
              <a:t>, </a:t>
            </a:r>
            <a:r>
              <a:rPr lang="ru-RU" dirty="0" err="1" smtClean="0"/>
              <a:t>пагонів</a:t>
            </a:r>
            <a:r>
              <a:rPr lang="ru-RU" dirty="0" smtClean="0"/>
              <a:t>, </a:t>
            </a:r>
            <a:r>
              <a:rPr lang="ru-RU" dirty="0" err="1" smtClean="0"/>
              <a:t>бруньок</a:t>
            </a:r>
            <a:r>
              <a:rPr lang="ru-RU" dirty="0"/>
              <a:t>.</a:t>
            </a:r>
          </a:p>
          <a:p>
            <a:r>
              <a:rPr lang="ru-RU" dirty="0" err="1"/>
              <a:t>Видовий</a:t>
            </a:r>
            <a:r>
              <a:rPr lang="ru-RU" dirty="0"/>
              <a:t> склад </a:t>
            </a:r>
            <a:r>
              <a:rPr lang="ru-RU" dirty="0" err="1" smtClean="0"/>
              <a:t>шкідників</a:t>
            </a:r>
            <a:r>
              <a:rPr lang="ru-RU" dirty="0" smtClean="0"/>
              <a:t>, </a:t>
            </a:r>
            <a:r>
              <a:rPr lang="ru-RU" dirty="0" err="1" smtClean="0"/>
              <a:t>переважаючі</a:t>
            </a:r>
            <a:r>
              <a:rPr lang="ru-RU" dirty="0" smtClean="0"/>
              <a:t> </a:t>
            </a:r>
            <a:r>
              <a:rPr lang="ru-RU" dirty="0" err="1"/>
              <a:t>види</a:t>
            </a:r>
            <a:r>
              <a:rPr lang="ru-RU" dirty="0"/>
              <a:t>,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 smtClean="0"/>
              <a:t>розподіл</a:t>
            </a:r>
            <a:r>
              <a:rPr lang="ru-RU" dirty="0" smtClean="0"/>
              <a:t> на </a:t>
            </a:r>
            <a:r>
              <a:rPr lang="ru-RU" dirty="0" err="1"/>
              <a:t>ділянках</a:t>
            </a:r>
            <a:r>
              <a:rPr lang="ru-RU" dirty="0"/>
              <a:t>, </a:t>
            </a:r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/>
              <a:t>, де </a:t>
            </a:r>
            <a:r>
              <a:rPr lang="ru-RU" dirty="0" err="1" smtClean="0"/>
              <a:t>необхідно</a:t>
            </a:r>
            <a:r>
              <a:rPr lang="ru-RU" dirty="0" smtClean="0"/>
              <a:t> провести </a:t>
            </a:r>
            <a:r>
              <a:rPr lang="ru-RU" dirty="0" err="1"/>
              <a:t>викорінюючі</a:t>
            </a:r>
            <a:r>
              <a:rPr lang="ru-RU" dirty="0"/>
              <a:t> </a:t>
            </a:r>
            <a:r>
              <a:rPr lang="ru-RU" dirty="0" err="1" smtClean="0"/>
              <a:t>обприскування</a:t>
            </a:r>
            <a:r>
              <a:rPr lang="ru-RU" dirty="0" smtClean="0"/>
              <a:t>, </a:t>
            </a:r>
            <a:r>
              <a:rPr lang="ru-RU" dirty="0" err="1" smtClean="0"/>
              <a:t>вирізку</a:t>
            </a:r>
            <a:r>
              <a:rPr lang="ru-RU" dirty="0" smtClean="0"/>
              <a:t> </a:t>
            </a:r>
            <a:r>
              <a:rPr lang="ru-RU" dirty="0" err="1" smtClean="0"/>
              <a:t>ушкоджених</a:t>
            </a:r>
            <a:r>
              <a:rPr lang="ru-RU" dirty="0" smtClean="0"/>
              <a:t> </a:t>
            </a:r>
            <a:r>
              <a:rPr lang="ru-RU" dirty="0" err="1" smtClean="0"/>
              <a:t>пагонів</a:t>
            </a:r>
            <a:r>
              <a:rPr lang="ru-RU" dirty="0" smtClean="0"/>
              <a:t> </a:t>
            </a:r>
            <a:r>
              <a:rPr lang="ru-RU" dirty="0" err="1"/>
              <a:t>тощо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065574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60648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Яйцекладки </a:t>
            </a:r>
            <a:r>
              <a:rPr lang="ru-RU" dirty="0" err="1" smtClean="0">
                <a:solidFill>
                  <a:srgbClr val="FF0000"/>
                </a:solidFill>
              </a:rPr>
              <a:t>попелиць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підраховують</a:t>
            </a:r>
            <a:r>
              <a:rPr lang="ru-RU" dirty="0" smtClean="0">
                <a:solidFill>
                  <a:srgbClr val="FF0000"/>
                </a:solidFill>
              </a:rPr>
              <a:t> за </a:t>
            </a:r>
            <a:r>
              <a:rPr lang="ru-RU" dirty="0" err="1" smtClean="0">
                <a:solidFill>
                  <a:srgbClr val="FF0000"/>
                </a:solidFill>
              </a:rPr>
              <a:t>допомогою</a:t>
            </a:r>
            <a:r>
              <a:rPr lang="ru-RU" dirty="0" smtClean="0">
                <a:solidFill>
                  <a:srgbClr val="FF0000"/>
                </a:solidFill>
              </a:rPr>
              <a:t> лупи </a:t>
            </a:r>
            <a:r>
              <a:rPr lang="ru-RU" dirty="0">
                <a:solidFill>
                  <a:srgbClr val="FF0000"/>
                </a:solidFill>
              </a:rPr>
              <a:t>на </a:t>
            </a:r>
            <a:r>
              <a:rPr lang="ru-RU" dirty="0" err="1" smtClean="0">
                <a:solidFill>
                  <a:srgbClr val="FF0000"/>
                </a:solidFill>
              </a:rPr>
              <a:t>відрізку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верхівки</a:t>
            </a:r>
            <a:r>
              <a:rPr lang="ru-RU" dirty="0" smtClean="0">
                <a:solidFill>
                  <a:srgbClr val="FF0000"/>
                </a:solidFill>
              </a:rPr>
              <a:t> пагона </a:t>
            </a:r>
            <a:r>
              <a:rPr lang="ru-RU" dirty="0" err="1" smtClean="0">
                <a:solidFill>
                  <a:srgbClr val="FF0000"/>
                </a:solidFill>
              </a:rPr>
              <a:t>довжиною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10 см.</a:t>
            </a:r>
          </a:p>
          <a:p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err="1" smtClean="0">
                <a:solidFill>
                  <a:srgbClr val="FF0000"/>
                </a:solidFill>
              </a:rPr>
              <a:t>виявленні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брунькового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кліща</a:t>
            </a:r>
            <a:r>
              <a:rPr lang="ru-RU" dirty="0" smtClean="0">
                <a:solidFill>
                  <a:srgbClr val="FF0000"/>
                </a:solidFill>
              </a:rPr>
              <a:t> на маточниках </a:t>
            </a:r>
            <a:r>
              <a:rPr lang="ru-RU" dirty="0" err="1" smtClean="0">
                <a:solidFill>
                  <a:srgbClr val="FF0000"/>
                </a:solidFill>
              </a:rPr>
              <a:t>проводять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суцільний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огляд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усіх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кущів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r>
              <a:rPr lang="ru-RU" dirty="0" err="1">
                <a:solidFill>
                  <a:srgbClr val="FF0000"/>
                </a:solidFill>
              </a:rPr>
              <a:t>Агрусову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вогнівку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п’ядуна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пильщиків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обліковують</a:t>
            </a:r>
            <a:r>
              <a:rPr lang="ru-RU" dirty="0" smtClean="0">
                <a:solidFill>
                  <a:srgbClr val="FF0000"/>
                </a:solidFill>
              </a:rPr>
              <a:t> у </a:t>
            </a:r>
            <a:r>
              <a:rPr lang="ru-RU" dirty="0" err="1" smtClean="0">
                <a:solidFill>
                  <a:srgbClr val="FF0000"/>
                </a:solidFill>
              </a:rPr>
              <a:t>грунтових</a:t>
            </a:r>
            <a:r>
              <a:rPr lang="ru-RU" dirty="0" smtClean="0">
                <a:solidFill>
                  <a:srgbClr val="FF0000"/>
                </a:solidFill>
              </a:rPr>
              <a:t> пробах </a:t>
            </a:r>
            <a:r>
              <a:rPr lang="ru-RU" dirty="0" err="1" smtClean="0">
                <a:solidFill>
                  <a:srgbClr val="FF0000"/>
                </a:solidFill>
              </a:rPr>
              <a:t>площею</a:t>
            </a:r>
            <a:r>
              <a:rPr lang="ru-RU" dirty="0" smtClean="0">
                <a:solidFill>
                  <a:srgbClr val="FF0000"/>
                </a:solidFill>
              </a:rPr>
              <a:t> 0,25 м2 </a:t>
            </a:r>
            <a:r>
              <a:rPr lang="ru-RU" dirty="0" err="1" smtClean="0">
                <a:solidFill>
                  <a:srgbClr val="FF0000"/>
                </a:solidFill>
              </a:rPr>
              <a:t>глибиною</a:t>
            </a:r>
            <a:r>
              <a:rPr lang="ru-RU" dirty="0" smtClean="0">
                <a:solidFill>
                  <a:srgbClr val="FF0000"/>
                </a:solidFill>
              </a:rPr>
              <a:t> до </a:t>
            </a:r>
            <a:r>
              <a:rPr lang="ru-RU" dirty="0">
                <a:solidFill>
                  <a:srgbClr val="FF0000"/>
                </a:solidFill>
              </a:rPr>
              <a:t>15 см </a:t>
            </a:r>
            <a:r>
              <a:rPr lang="ru-RU" dirty="0" err="1" smtClean="0">
                <a:solidFill>
                  <a:srgbClr val="FF0000"/>
                </a:solidFill>
              </a:rPr>
              <a:t>біля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кущів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Личинок златки </a:t>
            </a:r>
            <a:r>
              <a:rPr lang="ru-RU" dirty="0">
                <a:solidFill>
                  <a:srgbClr val="FF0000"/>
                </a:solidFill>
              </a:rPr>
              <a:t>і </a:t>
            </a:r>
            <a:r>
              <a:rPr lang="ru-RU" dirty="0" err="1" smtClean="0">
                <a:solidFill>
                  <a:srgbClr val="FF0000"/>
                </a:solidFill>
              </a:rPr>
              <a:t>склівки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виявляють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розтином</a:t>
            </a:r>
            <a:r>
              <a:rPr lang="ru-RU" dirty="0" smtClean="0">
                <a:solidFill>
                  <a:srgbClr val="FF0000"/>
                </a:solidFill>
              </a:rPr>
              <a:t> 2—3-річних </a:t>
            </a:r>
            <a:r>
              <a:rPr lang="ru-RU" dirty="0" err="1" smtClean="0">
                <a:solidFill>
                  <a:srgbClr val="FF0000"/>
                </a:solidFill>
              </a:rPr>
              <a:t>пагонів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зрізаних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близько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кореневої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шийки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з 25 </a:t>
            </a:r>
            <a:r>
              <a:rPr lang="ru-RU" dirty="0" err="1">
                <a:solidFill>
                  <a:srgbClr val="FF0000"/>
                </a:solidFill>
              </a:rPr>
              <a:t>кущів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78854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err="1"/>
              <a:t>Квітень</a:t>
            </a:r>
            <a:r>
              <a:rPr lang="ru-RU" sz="3000" dirty="0"/>
              <a:t> </a:t>
            </a:r>
            <a:r>
              <a:rPr lang="en-US" sz="3000" dirty="0" smtClean="0"/>
              <a:t>II—III</a:t>
            </a:r>
            <a:r>
              <a:rPr lang="uk-UA" sz="3000" dirty="0" smtClean="0"/>
              <a:t> </a:t>
            </a:r>
            <a:r>
              <a:rPr lang="ru-RU" sz="3000" dirty="0" smtClean="0"/>
              <a:t>дек</a:t>
            </a:r>
            <a:r>
              <a:rPr lang="ru-RU" sz="3000" dirty="0"/>
              <a:t>. — </a:t>
            </a:r>
            <a:r>
              <a:rPr lang="ru-RU" sz="3000" dirty="0" err="1" smtClean="0"/>
              <a:t>травень</a:t>
            </a:r>
            <a:r>
              <a:rPr lang="ru-RU" sz="3000" dirty="0" smtClean="0"/>
              <a:t> І—</a:t>
            </a:r>
            <a:r>
              <a:rPr lang="en-US" sz="3000" dirty="0"/>
              <a:t>II </a:t>
            </a:r>
            <a:r>
              <a:rPr lang="ru-RU" sz="3000" dirty="0"/>
              <a:t>дек. (</a:t>
            </a:r>
            <a:r>
              <a:rPr lang="ru-RU" sz="3000" dirty="0" err="1" smtClean="0"/>
              <a:t>розпускання</a:t>
            </a:r>
            <a:r>
              <a:rPr lang="ru-RU" sz="3000" dirty="0" smtClean="0"/>
              <a:t> </a:t>
            </a:r>
            <a:r>
              <a:rPr lang="ru-RU" sz="3000" dirty="0" err="1" smtClean="0"/>
              <a:t>бруньок</a:t>
            </a:r>
            <a:r>
              <a:rPr lang="ru-RU" sz="3000" dirty="0" smtClean="0"/>
              <a:t>, </a:t>
            </a:r>
            <a:r>
              <a:rPr lang="ru-RU" sz="3000" dirty="0" err="1" smtClean="0"/>
              <a:t>висування</a:t>
            </a:r>
            <a:r>
              <a:rPr lang="ru-RU" sz="3000" dirty="0" smtClean="0"/>
              <a:t> </a:t>
            </a:r>
            <a:r>
              <a:rPr lang="ru-RU" sz="3000" dirty="0" err="1" smtClean="0"/>
              <a:t>суцвіть</a:t>
            </a:r>
            <a:r>
              <a:rPr lang="ru-RU" sz="3000" dirty="0" smtClean="0"/>
              <a:t>, </a:t>
            </a:r>
            <a:r>
              <a:rPr lang="ru-RU" sz="3000" dirty="0" err="1" smtClean="0"/>
              <a:t>відокремлення</a:t>
            </a:r>
            <a:r>
              <a:rPr lang="ru-RU" sz="3000" dirty="0" smtClean="0"/>
              <a:t> </a:t>
            </a:r>
            <a:r>
              <a:rPr lang="ru-RU" sz="3000" dirty="0" err="1" smtClean="0"/>
              <a:t>бутонів</a:t>
            </a:r>
            <a:r>
              <a:rPr lang="ru-RU" sz="3000" dirty="0"/>
              <a:t>, </a:t>
            </a:r>
            <a:r>
              <a:rPr lang="ru-RU" sz="3000" dirty="0" err="1"/>
              <a:t>цвітіння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Маршрутні</a:t>
            </a:r>
            <a:r>
              <a:rPr lang="ru-RU" b="1" dirty="0"/>
              <a:t> </a:t>
            </a:r>
            <a:r>
              <a:rPr lang="ru-RU" b="1" dirty="0" err="1" smtClean="0"/>
              <a:t>обстеження</a:t>
            </a:r>
            <a:r>
              <a:rPr lang="ru-RU" b="1" dirty="0" smtClean="0"/>
              <a:t> 1 </a:t>
            </a:r>
            <a:r>
              <a:rPr lang="ru-RU" b="1" dirty="0"/>
              <a:t>раз на декаду для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</a:t>
            </a:r>
            <a:r>
              <a:rPr lang="ru-RU" b="1" dirty="0" err="1" smtClean="0"/>
              <a:t>шкідливих</a:t>
            </a:r>
            <a:r>
              <a:rPr lang="ru-RU" b="1" dirty="0" smtClean="0"/>
              <a:t> </a:t>
            </a:r>
            <a:r>
              <a:rPr lang="ru-RU" b="1" dirty="0" err="1" smtClean="0"/>
              <a:t>організмів</a:t>
            </a:r>
            <a:r>
              <a:rPr lang="ru-RU" b="1" dirty="0"/>
              <a:t>: </a:t>
            </a:r>
            <a:r>
              <a:rPr lang="ru-RU" b="1" dirty="0" err="1" smtClean="0"/>
              <a:t>попелиць</a:t>
            </a:r>
            <a:r>
              <a:rPr lang="ru-RU" b="1" dirty="0" smtClean="0"/>
              <a:t>, </a:t>
            </a:r>
            <a:r>
              <a:rPr lang="ru-RU" b="1" dirty="0" err="1" smtClean="0"/>
              <a:t>листовійок</a:t>
            </a:r>
            <a:r>
              <a:rPr lang="ru-RU" b="1" dirty="0" smtClean="0"/>
              <a:t>, </a:t>
            </a:r>
            <a:r>
              <a:rPr lang="ru-RU" b="1" dirty="0" err="1" smtClean="0"/>
              <a:t>п’ядунів</a:t>
            </a:r>
            <a:r>
              <a:rPr lang="ru-RU" b="1" dirty="0"/>
              <a:t>, </a:t>
            </a:r>
            <a:r>
              <a:rPr lang="ru-RU" b="1" dirty="0" err="1"/>
              <a:t>молі</a:t>
            </a:r>
            <a:r>
              <a:rPr lang="ru-RU" b="1" dirty="0"/>
              <a:t>, </a:t>
            </a:r>
            <a:r>
              <a:rPr lang="ru-RU" b="1" dirty="0" err="1" smtClean="0"/>
              <a:t>пильщиків</a:t>
            </a:r>
            <a:r>
              <a:rPr lang="ru-RU" b="1" dirty="0" smtClean="0"/>
              <a:t>, </a:t>
            </a:r>
            <a:r>
              <a:rPr lang="ru-RU" b="1" dirty="0" err="1" smtClean="0"/>
              <a:t>кліщів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 err="1" smtClean="0"/>
              <a:t>Встановлення</a:t>
            </a:r>
            <a:r>
              <a:rPr lang="ru-RU" b="1" dirty="0" smtClean="0"/>
              <a:t> </a:t>
            </a:r>
            <a:r>
              <a:rPr lang="ru-RU" b="1" dirty="0" err="1" smtClean="0"/>
              <a:t>строків</a:t>
            </a:r>
            <a:r>
              <a:rPr lang="ru-RU" b="1" dirty="0" smtClean="0"/>
              <a:t> </a:t>
            </a:r>
            <a:r>
              <a:rPr lang="ru-RU" b="1" dirty="0"/>
              <a:t>та </a:t>
            </a:r>
            <a:r>
              <a:rPr lang="ru-RU" b="1" dirty="0" err="1" smtClean="0"/>
              <a:t>ступеня</a:t>
            </a:r>
            <a:r>
              <a:rPr lang="ru-RU" b="1" dirty="0" smtClean="0"/>
              <a:t>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борошнистої</a:t>
            </a:r>
            <a:r>
              <a:rPr lang="ru-RU" b="1" dirty="0" smtClean="0"/>
              <a:t> </a:t>
            </a:r>
            <a:r>
              <a:rPr lang="ru-RU" b="1" dirty="0" err="1" smtClean="0"/>
              <a:t>роси</a:t>
            </a:r>
            <a:r>
              <a:rPr lang="ru-RU" b="1" dirty="0"/>
              <a:t>, </a:t>
            </a:r>
            <a:r>
              <a:rPr lang="ru-RU" b="1" dirty="0" err="1" smtClean="0"/>
              <a:t>плямистостей</a:t>
            </a:r>
            <a:r>
              <a:rPr lang="ru-RU" b="1" dirty="0" smtClean="0"/>
              <a:t>, </a:t>
            </a:r>
            <a:r>
              <a:rPr lang="ru-RU" b="1" dirty="0" err="1" smtClean="0"/>
              <a:t>іржі</a:t>
            </a:r>
            <a:r>
              <a:rPr lang="ru-RU" b="1" dirty="0"/>
              <a:t>, </a:t>
            </a:r>
            <a:r>
              <a:rPr lang="ru-RU" b="1" dirty="0" err="1"/>
              <a:t>вірусних</a:t>
            </a:r>
            <a:r>
              <a:rPr lang="ru-RU" b="1" dirty="0"/>
              <a:t> хвороб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8840775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err="1" smtClean="0"/>
              <a:t>Ступінь</a:t>
            </a:r>
            <a:r>
              <a:rPr lang="ru-RU" i="1" dirty="0" smtClean="0"/>
              <a:t> </a:t>
            </a:r>
            <a:r>
              <a:rPr lang="ru-RU" i="1" dirty="0" err="1" smtClean="0"/>
              <a:t>заселення</a:t>
            </a:r>
            <a:r>
              <a:rPr lang="ru-RU" i="1" dirty="0" smtClean="0"/>
              <a:t> </a:t>
            </a:r>
            <a:r>
              <a:rPr lang="ru-RU" i="1" dirty="0" err="1" smtClean="0"/>
              <a:t>попелицями</a:t>
            </a:r>
            <a:r>
              <a:rPr lang="ru-RU" i="1" dirty="0" smtClean="0"/>
              <a:t> </a:t>
            </a:r>
            <a:r>
              <a:rPr lang="ru-RU" i="1" dirty="0" err="1"/>
              <a:t>обліковують</a:t>
            </a:r>
            <a:r>
              <a:rPr lang="ru-RU" i="1" dirty="0"/>
              <a:t> </a:t>
            </a:r>
            <a:r>
              <a:rPr lang="ru-RU" i="1" dirty="0" smtClean="0"/>
              <a:t>за 4-бальною </a:t>
            </a:r>
            <a:r>
              <a:rPr lang="ru-RU" i="1" dirty="0"/>
              <a:t>шкалою: 1 </a:t>
            </a:r>
            <a:r>
              <a:rPr lang="ru-RU" i="1" dirty="0" smtClean="0"/>
              <a:t>—</a:t>
            </a:r>
            <a:r>
              <a:rPr lang="ru-RU" i="1" dirty="0" err="1" smtClean="0"/>
              <a:t>поодинокі</a:t>
            </a:r>
            <a:r>
              <a:rPr lang="ru-RU" i="1" dirty="0" smtClean="0"/>
              <a:t> </a:t>
            </a:r>
            <a:r>
              <a:rPr lang="ru-RU" i="1" dirty="0" err="1"/>
              <a:t>особини</a:t>
            </a:r>
            <a:r>
              <a:rPr lang="ru-RU" i="1" dirty="0"/>
              <a:t>, </a:t>
            </a:r>
            <a:r>
              <a:rPr lang="ru-RU" i="1" dirty="0" err="1" smtClean="0"/>
              <a:t>які</a:t>
            </a:r>
            <a:r>
              <a:rPr lang="ru-RU" i="1" dirty="0" smtClean="0"/>
              <a:t> </a:t>
            </a:r>
            <a:r>
              <a:rPr lang="ru-RU" i="1" dirty="0" err="1" smtClean="0"/>
              <a:t>заселяють</a:t>
            </a:r>
            <a:r>
              <a:rPr lang="ru-RU" i="1" dirty="0" smtClean="0"/>
              <a:t> </a:t>
            </a:r>
            <a:r>
              <a:rPr lang="ru-RU" i="1" dirty="0"/>
              <a:t>до 15% </a:t>
            </a:r>
            <a:r>
              <a:rPr lang="ru-RU" i="1" dirty="0" err="1" smtClean="0"/>
              <a:t>листя</a:t>
            </a:r>
            <a:r>
              <a:rPr lang="ru-RU" i="1" dirty="0" smtClean="0"/>
              <a:t>, 2 </a:t>
            </a:r>
            <a:r>
              <a:rPr lang="ru-RU" i="1" dirty="0"/>
              <a:t>— </a:t>
            </a:r>
            <a:r>
              <a:rPr lang="ru-RU" i="1" dirty="0" err="1"/>
              <a:t>невеликі</a:t>
            </a:r>
            <a:r>
              <a:rPr lang="ru-RU" i="1" dirty="0"/>
              <a:t> </a:t>
            </a:r>
            <a:r>
              <a:rPr lang="ru-RU" i="1" dirty="0" err="1"/>
              <a:t>колонії</a:t>
            </a:r>
            <a:r>
              <a:rPr lang="ru-RU" i="1" dirty="0"/>
              <a:t> </a:t>
            </a:r>
            <a:r>
              <a:rPr lang="ru-RU" i="1" dirty="0" smtClean="0"/>
              <a:t>на 15—50</a:t>
            </a:r>
            <a:r>
              <a:rPr lang="ru-RU" i="1" dirty="0"/>
              <a:t>% </a:t>
            </a:r>
            <a:r>
              <a:rPr lang="ru-RU" i="1" dirty="0" err="1"/>
              <a:t>листових</a:t>
            </a:r>
            <a:r>
              <a:rPr lang="ru-RU" i="1" dirty="0"/>
              <a:t> і </a:t>
            </a:r>
            <a:r>
              <a:rPr lang="ru-RU" i="1" dirty="0" err="1" smtClean="0"/>
              <a:t>плодових</a:t>
            </a:r>
            <a:r>
              <a:rPr lang="ru-RU" i="1" dirty="0" smtClean="0"/>
              <a:t> розетках</a:t>
            </a:r>
            <a:r>
              <a:rPr lang="ru-RU" i="1" dirty="0"/>
              <a:t>, 3 — </a:t>
            </a:r>
            <a:r>
              <a:rPr lang="ru-RU" i="1" dirty="0" smtClean="0"/>
              <a:t>заселено </a:t>
            </a:r>
            <a:r>
              <a:rPr lang="ru-RU" i="1" dirty="0" err="1" smtClean="0"/>
              <a:t>більше</a:t>
            </a:r>
            <a:r>
              <a:rPr lang="ru-RU" i="1" dirty="0" smtClean="0"/>
              <a:t> </a:t>
            </a:r>
            <a:r>
              <a:rPr lang="ru-RU" i="1" dirty="0"/>
              <a:t>50% </a:t>
            </a:r>
            <a:r>
              <a:rPr lang="ru-RU" i="1" dirty="0" err="1"/>
              <a:t>листя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Ушкодженість</a:t>
            </a:r>
            <a:r>
              <a:rPr lang="ru-RU" i="1" dirty="0" smtClean="0"/>
              <a:t> </a:t>
            </a:r>
            <a:r>
              <a:rPr lang="ru-RU" i="1" dirty="0" err="1" smtClean="0"/>
              <a:t>квіток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 smtClean="0"/>
              <a:t>бутонів</a:t>
            </a:r>
            <a:r>
              <a:rPr lang="ru-RU" i="1" dirty="0" smtClean="0"/>
              <a:t> </a:t>
            </a:r>
            <a:r>
              <a:rPr lang="ru-RU" i="1" dirty="0" err="1" smtClean="0"/>
              <a:t>галицею</a:t>
            </a:r>
            <a:r>
              <a:rPr lang="ru-RU" i="1" dirty="0" smtClean="0"/>
              <a:t> </a:t>
            </a:r>
            <a:r>
              <a:rPr lang="ru-RU" i="1" dirty="0" err="1"/>
              <a:t>обліковують</a:t>
            </a:r>
            <a:r>
              <a:rPr lang="ru-RU" i="1" dirty="0"/>
              <a:t> </a:t>
            </a:r>
            <a:r>
              <a:rPr lang="ru-RU" i="1" dirty="0" err="1" smtClean="0"/>
              <a:t>аналізом</a:t>
            </a:r>
            <a:r>
              <a:rPr lang="ru-RU" i="1" dirty="0" smtClean="0"/>
              <a:t> </a:t>
            </a:r>
            <a:r>
              <a:rPr lang="ru-RU" i="1" dirty="0" err="1" smtClean="0"/>
              <a:t>середньої</a:t>
            </a:r>
            <a:r>
              <a:rPr lang="ru-RU" i="1" dirty="0" smtClean="0"/>
              <a:t> </a:t>
            </a:r>
            <a:r>
              <a:rPr lang="ru-RU" i="1" dirty="0" err="1"/>
              <a:t>проби</a:t>
            </a:r>
            <a:r>
              <a:rPr lang="ru-RU" i="1" dirty="0"/>
              <a:t> </a:t>
            </a:r>
            <a:r>
              <a:rPr lang="ru-RU" i="1" dirty="0" smtClean="0"/>
              <a:t>не </a:t>
            </a:r>
            <a:r>
              <a:rPr lang="ru-RU" i="1" dirty="0" err="1" smtClean="0"/>
              <a:t>менше</a:t>
            </a:r>
            <a:r>
              <a:rPr lang="ru-RU" i="1" dirty="0" smtClean="0"/>
              <a:t> </a:t>
            </a:r>
            <a:r>
              <a:rPr lang="ru-RU" i="1" dirty="0"/>
              <a:t>500 </a:t>
            </a:r>
            <a:r>
              <a:rPr lang="ru-RU" i="1" dirty="0" err="1"/>
              <a:t>квіток</a:t>
            </a:r>
            <a:r>
              <a:rPr lang="ru-RU" i="1" dirty="0"/>
              <a:t>, </a:t>
            </a:r>
            <a:r>
              <a:rPr lang="ru-RU" i="1" dirty="0" err="1" smtClean="0"/>
              <a:t>відібраних</a:t>
            </a:r>
            <a:r>
              <a:rPr lang="ru-RU" i="1" dirty="0" smtClean="0"/>
              <a:t> з </a:t>
            </a:r>
            <a:r>
              <a:rPr lang="ru-RU" i="1" dirty="0"/>
              <a:t>10 </a:t>
            </a:r>
            <a:r>
              <a:rPr lang="ru-RU" i="1" dirty="0" err="1"/>
              <a:t>кущів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 </a:t>
            </a:r>
            <a:r>
              <a:rPr lang="ru-RU" i="1" dirty="0" err="1" smtClean="0"/>
              <a:t>Багатоїдних</a:t>
            </a:r>
            <a:r>
              <a:rPr lang="ru-RU" i="1" dirty="0" smtClean="0"/>
              <a:t> </a:t>
            </a:r>
            <a:r>
              <a:rPr lang="ru-RU" i="1" dirty="0" err="1" smtClean="0"/>
              <a:t>довгоносиків</a:t>
            </a:r>
            <a:r>
              <a:rPr lang="ru-RU" i="1" dirty="0" smtClean="0"/>
              <a:t>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методом </a:t>
            </a:r>
            <a:r>
              <a:rPr lang="ru-RU" i="1" dirty="0" err="1"/>
              <a:t>струшування</a:t>
            </a:r>
            <a:r>
              <a:rPr lang="ru-RU" i="1" dirty="0"/>
              <a:t>, </a:t>
            </a:r>
            <a:r>
              <a:rPr lang="ru-RU" i="1" dirty="0" err="1" smtClean="0"/>
              <a:t>змивання</a:t>
            </a:r>
            <a:r>
              <a:rPr lang="ru-RU" i="1" dirty="0" smtClean="0"/>
              <a:t> </a:t>
            </a:r>
            <a:r>
              <a:rPr lang="ru-RU" i="1" dirty="0" err="1" smtClean="0"/>
              <a:t>зі</a:t>
            </a:r>
            <a:r>
              <a:rPr lang="ru-RU" i="1" dirty="0" smtClean="0"/>
              <a:t> </a:t>
            </a:r>
            <a:r>
              <a:rPr lang="ru-RU" i="1" dirty="0"/>
              <a:t>100 </a:t>
            </a:r>
            <a:r>
              <a:rPr lang="ru-RU" i="1" dirty="0" err="1"/>
              <a:t>листків</a:t>
            </a:r>
            <a:r>
              <a:rPr lang="ru-RU" i="1" dirty="0"/>
              <a:t> </a:t>
            </a:r>
            <a:r>
              <a:rPr lang="ru-RU" i="1" dirty="0" err="1" smtClean="0"/>
              <a:t>або</a:t>
            </a:r>
            <a:r>
              <a:rPr lang="ru-RU" i="1" dirty="0" smtClean="0"/>
              <a:t> методом </a:t>
            </a:r>
            <a:r>
              <a:rPr lang="ru-RU" i="1" dirty="0" err="1"/>
              <a:t>відбитків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Метеликів</a:t>
            </a:r>
            <a:r>
              <a:rPr lang="ru-RU" i="1" dirty="0" smtClean="0"/>
              <a:t> </a:t>
            </a:r>
            <a:r>
              <a:rPr lang="ru-RU" i="1" dirty="0" err="1" smtClean="0"/>
              <a:t>агрусової</a:t>
            </a:r>
            <a:r>
              <a:rPr lang="ru-RU" i="1" dirty="0" smtClean="0"/>
              <a:t> </a:t>
            </a:r>
            <a:r>
              <a:rPr lang="ru-RU" i="1" dirty="0" err="1"/>
              <a:t>вогнівки</a:t>
            </a:r>
            <a:r>
              <a:rPr lang="ru-RU" i="1" dirty="0"/>
              <a:t> </a:t>
            </a:r>
            <a:r>
              <a:rPr lang="ru-RU" i="1" dirty="0" err="1" smtClean="0"/>
              <a:t>виявляють</a:t>
            </a:r>
            <a:r>
              <a:rPr lang="ru-RU" i="1" dirty="0" smtClean="0"/>
              <a:t> </a:t>
            </a:r>
            <a:r>
              <a:rPr lang="ru-RU" i="1" dirty="0" err="1" smtClean="0"/>
              <a:t>струшуванням</a:t>
            </a:r>
            <a:r>
              <a:rPr lang="ru-RU" i="1" dirty="0" smtClean="0"/>
              <a:t> </a:t>
            </a:r>
            <a:r>
              <a:rPr lang="ru-RU" i="1" dirty="0" err="1"/>
              <a:t>гілок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87088546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/>
              <a:t>заселення</a:t>
            </a:r>
            <a:r>
              <a:rPr lang="ru-RU" dirty="0"/>
              <a:t>, </a:t>
            </a:r>
            <a:r>
              <a:rPr lang="ru-RU" dirty="0" err="1" smtClean="0"/>
              <a:t>ушкодження</a:t>
            </a:r>
            <a:r>
              <a:rPr lang="ru-RU" dirty="0" smtClean="0"/>
              <a:t>, бал.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Відсоток</a:t>
            </a:r>
            <a:r>
              <a:rPr lang="ru-RU" dirty="0" smtClean="0"/>
              <a:t> </a:t>
            </a:r>
            <a:r>
              <a:rPr lang="ru-RU" dirty="0" err="1" smtClean="0"/>
              <a:t>заселених</a:t>
            </a:r>
            <a:r>
              <a:rPr lang="ru-RU" dirty="0"/>
              <a:t>, </a:t>
            </a:r>
            <a:r>
              <a:rPr lang="ru-RU" dirty="0" err="1" smtClean="0"/>
              <a:t>ушкоджених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/>
              <a:t>, </a:t>
            </a:r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, </a:t>
            </a:r>
            <a:r>
              <a:rPr lang="ru-RU" dirty="0" err="1" smtClean="0"/>
              <a:t>екз</a:t>
            </a:r>
            <a:r>
              <a:rPr lang="ru-RU" dirty="0"/>
              <a:t>. на кущ, </a:t>
            </a:r>
            <a:r>
              <a:rPr lang="ru-RU" dirty="0" err="1" smtClean="0"/>
              <a:t>стебло</a:t>
            </a:r>
            <a:r>
              <a:rPr lang="ru-RU" dirty="0" smtClean="0"/>
              <a:t>, листок</a:t>
            </a:r>
            <a:r>
              <a:rPr lang="ru-RU" dirty="0"/>
              <a:t>.</a:t>
            </a:r>
          </a:p>
          <a:p>
            <a:r>
              <a:rPr lang="ru-RU" dirty="0" err="1"/>
              <a:t>Розповсюдження</a:t>
            </a:r>
            <a:r>
              <a:rPr lang="ru-RU" dirty="0"/>
              <a:t> </a:t>
            </a:r>
            <a:r>
              <a:rPr lang="ru-RU" dirty="0" err="1" smtClean="0"/>
              <a:t>шкідливих</a:t>
            </a:r>
            <a:r>
              <a:rPr lang="ru-RU" dirty="0" smtClean="0"/>
              <a:t> </a:t>
            </a:r>
            <a:r>
              <a:rPr lang="ru-RU" dirty="0" err="1" smtClean="0"/>
              <a:t>організмів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ділянках</a:t>
            </a:r>
            <a:r>
              <a:rPr lang="ru-RU" dirty="0" smtClean="0"/>
              <a:t>, %,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осередків</a:t>
            </a:r>
            <a:r>
              <a:rPr lang="ru-RU" dirty="0"/>
              <a:t>.</a:t>
            </a:r>
          </a:p>
          <a:p>
            <a:r>
              <a:rPr lang="ru-RU" dirty="0" err="1"/>
              <a:t>Площа</a:t>
            </a:r>
            <a:r>
              <a:rPr lang="ru-RU" dirty="0"/>
              <a:t>, яка </a:t>
            </a:r>
            <a:r>
              <a:rPr lang="ru-RU" dirty="0" err="1" smtClean="0"/>
              <a:t>підлягає</a:t>
            </a:r>
            <a:r>
              <a:rPr lang="ru-RU" dirty="0" smtClean="0"/>
              <a:t> </a:t>
            </a:r>
            <a:r>
              <a:rPr lang="ru-RU" dirty="0" err="1" smtClean="0"/>
              <a:t>хімічному</a:t>
            </a:r>
            <a:r>
              <a:rPr lang="ru-RU" dirty="0" smtClean="0"/>
              <a:t> </a:t>
            </a:r>
            <a:r>
              <a:rPr lang="ru-RU" dirty="0" err="1"/>
              <a:t>захисту</a:t>
            </a:r>
            <a:r>
              <a:rPr lang="ru-RU" dirty="0"/>
              <a:t>, га.</a:t>
            </a:r>
          </a:p>
          <a:p>
            <a:r>
              <a:rPr lang="ru-RU" dirty="0" err="1"/>
              <a:t>Оптимальні</a:t>
            </a:r>
            <a:r>
              <a:rPr lang="ru-RU" dirty="0"/>
              <a:t> строки </a:t>
            </a:r>
            <a:r>
              <a:rPr lang="ru-RU" dirty="0" err="1" smtClean="0"/>
              <a:t>обприскувань</a:t>
            </a:r>
            <a:r>
              <a:rPr lang="ru-RU" dirty="0" smtClean="0"/>
              <a:t>, </a:t>
            </a:r>
            <a:r>
              <a:rPr lang="ru-RU" dirty="0" err="1" smtClean="0"/>
              <a:t>підбір</a:t>
            </a:r>
            <a:r>
              <a:rPr lang="ru-RU" dirty="0" smtClean="0"/>
              <a:t> </a:t>
            </a:r>
            <a:r>
              <a:rPr lang="ru-RU" dirty="0" err="1" smtClean="0"/>
              <a:t>кращих</a:t>
            </a:r>
            <a:r>
              <a:rPr lang="ru-RU" dirty="0" smtClean="0"/>
              <a:t> </a:t>
            </a:r>
            <a:r>
              <a:rPr lang="ru-RU" dirty="0" err="1" smtClean="0"/>
              <a:t>препаратів</a:t>
            </a:r>
            <a:r>
              <a:rPr lang="ru-RU" dirty="0" smtClean="0"/>
              <a:t> </a:t>
            </a:r>
            <a:r>
              <a:rPr lang="ru-RU" dirty="0" err="1" smtClean="0"/>
              <a:t>відповідно</a:t>
            </a:r>
            <a:r>
              <a:rPr lang="ru-RU" dirty="0" smtClean="0"/>
              <a:t> до </a:t>
            </a:r>
            <a:r>
              <a:rPr lang="ru-RU" dirty="0"/>
              <a:t>видового складу </a:t>
            </a:r>
            <a:r>
              <a:rPr lang="ru-RU" dirty="0" smtClean="0"/>
              <a:t>та </a:t>
            </a:r>
            <a:r>
              <a:rPr lang="ru-RU" dirty="0" err="1" smtClean="0"/>
              <a:t>ступеня</a:t>
            </a:r>
            <a:r>
              <a:rPr lang="ru-RU" dirty="0" smtClean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 smtClean="0"/>
              <a:t>видів</a:t>
            </a:r>
            <a:r>
              <a:rPr lang="ru-RU" dirty="0" smtClean="0"/>
              <a:t>, </a:t>
            </a:r>
            <a:r>
              <a:rPr lang="ru-RU" dirty="0" err="1" smtClean="0"/>
              <a:t>строків</a:t>
            </a:r>
            <a:r>
              <a:rPr lang="ru-RU" dirty="0" smtClean="0"/>
              <a:t> </a:t>
            </a:r>
            <a:r>
              <a:rPr lang="ru-RU" dirty="0" err="1"/>
              <a:t>очікування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171720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864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Обприскування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проти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попелиць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проводять</a:t>
            </a:r>
            <a:r>
              <a:rPr lang="ru-RU" dirty="0" smtClean="0">
                <a:solidFill>
                  <a:srgbClr val="FF0000"/>
                </a:solidFill>
              </a:rPr>
              <a:t> при 2-бальному </a:t>
            </a:r>
            <a:r>
              <a:rPr lang="ru-RU" dirty="0" err="1" smtClean="0">
                <a:solidFill>
                  <a:srgbClr val="FF0000"/>
                </a:solidFill>
              </a:rPr>
              <a:t>заселенні</a:t>
            </a:r>
            <a:r>
              <a:rPr lang="ru-RU" dirty="0" smtClean="0">
                <a:solidFill>
                  <a:srgbClr val="FF0000"/>
                </a:solidFill>
              </a:rPr>
              <a:t> і </a:t>
            </a:r>
            <a:r>
              <a:rPr lang="ru-RU" dirty="0" err="1" smtClean="0">
                <a:solidFill>
                  <a:srgbClr val="FF0000"/>
                </a:solidFill>
              </a:rPr>
              <a:t>відсутності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афідофагів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проти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брунькового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кліща</a:t>
            </a:r>
            <a:r>
              <a:rPr lang="ru-RU" dirty="0" smtClean="0">
                <a:solidFill>
                  <a:srgbClr val="FF0000"/>
                </a:solidFill>
              </a:rPr>
              <a:t> — </a:t>
            </a:r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err="1" smtClean="0">
                <a:solidFill>
                  <a:srgbClr val="FF0000"/>
                </a:solidFill>
              </a:rPr>
              <a:t>заселенні</a:t>
            </a:r>
            <a:r>
              <a:rPr lang="ru-RU" dirty="0" smtClean="0">
                <a:solidFill>
                  <a:srgbClr val="FF0000"/>
                </a:solidFill>
              </a:rPr>
              <a:t> 10—15% </a:t>
            </a:r>
            <a:r>
              <a:rPr lang="ru-RU" dirty="0" err="1" smtClean="0">
                <a:solidFill>
                  <a:srgbClr val="FF0000"/>
                </a:solidFill>
              </a:rPr>
              <a:t>кущів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у </a:t>
            </a:r>
            <a:r>
              <a:rPr lang="ru-RU" dirty="0" err="1" smtClean="0">
                <a:solidFill>
                  <a:srgbClr val="FF0000"/>
                </a:solidFill>
              </a:rPr>
              <a:t>період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виходу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кліщів</a:t>
            </a:r>
            <a:r>
              <a:rPr lang="ru-RU" dirty="0" smtClean="0">
                <a:solidFill>
                  <a:srgbClr val="FF0000"/>
                </a:solidFill>
              </a:rPr>
              <a:t> з </a:t>
            </a:r>
            <a:r>
              <a:rPr lang="ru-RU" dirty="0" err="1">
                <a:solidFill>
                  <a:srgbClr val="FF0000"/>
                </a:solidFill>
              </a:rPr>
              <a:t>бруньок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після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зимівлі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ЕПШ </a:t>
            </a:r>
            <a:r>
              <a:rPr lang="ru-RU" dirty="0" err="1" smtClean="0">
                <a:solidFill>
                  <a:srgbClr val="FF0000"/>
                </a:solidFill>
              </a:rPr>
              <a:t>агрусової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вогнівки</a:t>
            </a:r>
            <a:r>
              <a:rPr lang="ru-RU" dirty="0" smtClean="0">
                <a:solidFill>
                  <a:srgbClr val="FF0000"/>
                </a:solidFill>
              </a:rPr>
              <a:t> — 2—5% </a:t>
            </a:r>
            <a:r>
              <a:rPr lang="ru-RU" dirty="0" err="1" smtClean="0">
                <a:solidFill>
                  <a:srgbClr val="FF0000"/>
                </a:solidFill>
              </a:rPr>
              <a:t>заселених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суцвіть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r>
              <a:rPr lang="ru-RU" dirty="0" err="1">
                <a:solidFill>
                  <a:srgbClr val="FF0000"/>
                </a:solidFill>
              </a:rPr>
              <a:t>Гусениці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брунькової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молі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виходять</a:t>
            </a:r>
            <a:r>
              <a:rPr lang="ru-RU" dirty="0" smtClean="0">
                <a:solidFill>
                  <a:srgbClr val="FF0000"/>
                </a:solidFill>
              </a:rPr>
              <a:t> з </a:t>
            </a:r>
            <a:r>
              <a:rPr lang="ru-RU" dirty="0" err="1" smtClean="0">
                <a:solidFill>
                  <a:srgbClr val="FF0000"/>
                </a:solidFill>
              </a:rPr>
              <a:t>місць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зимівлі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на </a:t>
            </a:r>
            <a:r>
              <a:rPr lang="ru-RU" dirty="0" smtClean="0">
                <a:solidFill>
                  <a:srgbClr val="FF0000"/>
                </a:solidFill>
              </a:rPr>
              <a:t>початку </a:t>
            </a:r>
            <a:r>
              <a:rPr lang="ru-RU" dirty="0" err="1" smtClean="0">
                <a:solidFill>
                  <a:srgbClr val="FF0000"/>
                </a:solidFill>
              </a:rPr>
              <a:t>набухання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бруньок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453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Зимового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п’ядуна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виявляють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у </a:t>
            </a:r>
            <a:r>
              <a:rPr lang="ru-RU" dirty="0" err="1" smtClean="0">
                <a:solidFill>
                  <a:srgbClr val="FF0000"/>
                </a:solidFill>
              </a:rPr>
              <a:t>зморшках</a:t>
            </a:r>
            <a:r>
              <a:rPr lang="ru-RU" dirty="0" smtClean="0">
                <a:solidFill>
                  <a:srgbClr val="FF0000"/>
                </a:solidFill>
              </a:rPr>
              <a:t> кори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тонких </a:t>
            </a:r>
            <a:r>
              <a:rPr lang="ru-RU" dirty="0" err="1" smtClean="0">
                <a:solidFill>
                  <a:srgbClr val="FF0000"/>
                </a:solidFill>
              </a:rPr>
              <a:t>гілок</a:t>
            </a:r>
            <a:r>
              <a:rPr lang="ru-RU" dirty="0" smtClean="0">
                <a:solidFill>
                  <a:srgbClr val="FF0000"/>
                </a:solidFill>
              </a:rPr>
              <a:t>; </a:t>
            </a:r>
            <a:r>
              <a:rPr lang="ru-RU" dirty="0" err="1" smtClean="0">
                <a:solidFill>
                  <a:srgbClr val="FF0000"/>
                </a:solidFill>
              </a:rPr>
              <a:t>кільчастого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шовкопряда</a:t>
            </a:r>
            <a:r>
              <a:rPr lang="ru-RU" dirty="0" smtClean="0">
                <a:solidFill>
                  <a:srgbClr val="FF0000"/>
                </a:solidFill>
              </a:rPr>
              <a:t> — на одно-</a:t>
            </a:r>
            <a:r>
              <a:rPr lang="ru-RU" dirty="0" err="1" smtClean="0">
                <a:solidFill>
                  <a:srgbClr val="FF0000"/>
                </a:solidFill>
              </a:rPr>
              <a:t>дворічних</a:t>
            </a:r>
            <a:r>
              <a:rPr lang="ru-RU" dirty="0" smtClean="0">
                <a:solidFill>
                  <a:srgbClr val="FF0000"/>
                </a:solidFill>
              </a:rPr>
              <a:t> пагонах; </a:t>
            </a:r>
            <a:r>
              <a:rPr lang="ru-RU" dirty="0" err="1" smtClean="0">
                <a:solidFill>
                  <a:srgbClr val="FF0000"/>
                </a:solidFill>
              </a:rPr>
              <a:t>золотогузу</a:t>
            </a:r>
            <a:r>
              <a:rPr lang="ru-RU" dirty="0" smtClean="0">
                <a:solidFill>
                  <a:srgbClr val="FF0000"/>
                </a:solidFill>
              </a:rPr>
              <a:t> — </a:t>
            </a:r>
            <a:r>
              <a:rPr lang="ru-RU" dirty="0" err="1" smtClean="0">
                <a:solidFill>
                  <a:srgbClr val="FF0000"/>
                </a:solidFill>
              </a:rPr>
              <a:t>гнізда</a:t>
            </a:r>
            <a:r>
              <a:rPr lang="ru-RU" dirty="0" smtClean="0">
                <a:solidFill>
                  <a:srgbClr val="FF0000"/>
                </a:solidFill>
              </a:rPr>
              <a:t> з 5—10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листків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обплутаних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павутиною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у </a:t>
            </a:r>
            <a:r>
              <a:rPr lang="ru-RU" dirty="0" err="1" smtClean="0">
                <a:solidFill>
                  <a:srgbClr val="FF0000"/>
                </a:solidFill>
              </a:rPr>
              <a:t>розгалуженнях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тонких </a:t>
            </a:r>
            <a:r>
              <a:rPr lang="ru-RU" dirty="0" err="1" smtClean="0">
                <a:solidFill>
                  <a:srgbClr val="FF0000"/>
                </a:solidFill>
              </a:rPr>
              <a:t>гілок</a:t>
            </a:r>
            <a:r>
              <a:rPr lang="ru-RU" dirty="0" smtClean="0">
                <a:solidFill>
                  <a:srgbClr val="FF0000"/>
                </a:solidFill>
              </a:rPr>
              <a:t>; </a:t>
            </a:r>
            <a:r>
              <a:rPr lang="ru-RU" dirty="0" err="1" smtClean="0">
                <a:solidFill>
                  <a:srgbClr val="FF0000"/>
                </a:solidFill>
              </a:rPr>
              <a:t>білана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жилкуватого</a:t>
            </a:r>
            <a:r>
              <a:rPr lang="ru-RU" dirty="0" smtClean="0">
                <a:solidFill>
                  <a:srgbClr val="FF0000"/>
                </a:solidFill>
              </a:rPr>
              <a:t> — </a:t>
            </a:r>
            <a:r>
              <a:rPr lang="ru-RU" dirty="0" err="1" smtClean="0">
                <a:solidFill>
                  <a:srgbClr val="FF0000"/>
                </a:solidFill>
              </a:rPr>
              <a:t>гнізда</a:t>
            </a:r>
            <a:r>
              <a:rPr lang="ru-RU" dirty="0" smtClean="0">
                <a:solidFill>
                  <a:srgbClr val="FF0000"/>
                </a:solidFill>
              </a:rPr>
              <a:t> з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1—3 </a:t>
            </a:r>
            <a:r>
              <a:rPr lang="ru-RU" dirty="0" err="1">
                <a:solidFill>
                  <a:srgbClr val="FF0000"/>
                </a:solidFill>
              </a:rPr>
              <a:t>листків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прикріплених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до </a:t>
            </a:r>
            <a:r>
              <a:rPr lang="ru-RU" dirty="0" err="1">
                <a:solidFill>
                  <a:srgbClr val="FF0000"/>
                </a:solidFill>
              </a:rPr>
              <a:t>гілочок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павутиною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85364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err="1"/>
              <a:t>Травень</a:t>
            </a:r>
            <a:r>
              <a:rPr lang="ru-RU" sz="2800" dirty="0"/>
              <a:t> </a:t>
            </a:r>
            <a:r>
              <a:rPr lang="en-US" sz="2800" dirty="0"/>
              <a:t>III </a:t>
            </a:r>
            <a:r>
              <a:rPr lang="ru-RU" sz="2800" dirty="0"/>
              <a:t>дек</a:t>
            </a:r>
            <a:r>
              <a:rPr lang="ru-RU" sz="2800" dirty="0" smtClean="0"/>
              <a:t>.</a:t>
            </a:r>
            <a:r>
              <a:rPr lang="ru-RU" sz="2800" dirty="0"/>
              <a:t> — </a:t>
            </a:r>
            <a:r>
              <a:rPr lang="ru-RU" sz="2800" dirty="0" err="1"/>
              <a:t>червень</a:t>
            </a:r>
            <a:r>
              <a:rPr lang="ru-RU" sz="2800" dirty="0"/>
              <a:t> </a:t>
            </a:r>
            <a:r>
              <a:rPr lang="ru-RU" sz="2800" dirty="0" smtClean="0"/>
              <a:t>-</a:t>
            </a:r>
            <a:r>
              <a:rPr lang="ru-RU" sz="2800" dirty="0" err="1" smtClean="0"/>
              <a:t>липень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(</a:t>
            </a:r>
            <a:r>
              <a:rPr lang="ru-RU" sz="2800" dirty="0" err="1" smtClean="0"/>
              <a:t>після</a:t>
            </a:r>
            <a:r>
              <a:rPr lang="ru-RU" sz="2800" dirty="0" smtClean="0"/>
              <a:t> </a:t>
            </a:r>
            <a:r>
              <a:rPr lang="ru-RU" sz="2800" dirty="0" err="1" smtClean="0"/>
              <a:t>цвітіння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утворення</a:t>
            </a:r>
            <a:r>
              <a:rPr lang="ru-RU" sz="2800" dirty="0" smtClean="0"/>
              <a:t> і </a:t>
            </a:r>
            <a:r>
              <a:rPr lang="ru-RU" sz="2800" dirty="0" err="1" smtClean="0"/>
              <a:t>визрівання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зав’язі</a:t>
            </a:r>
            <a:r>
              <a:rPr lang="ru-RU" sz="2800" dirty="0" smtClean="0"/>
              <a:t>, </a:t>
            </a:r>
            <a:r>
              <a:rPr lang="ru-RU" sz="2800" dirty="0" err="1"/>
              <a:t>збір</a:t>
            </a:r>
            <a:r>
              <a:rPr lang="ru-RU" sz="2800" dirty="0"/>
              <a:t> урожаю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/>
              <a:t>ушкодження</a:t>
            </a:r>
            <a:r>
              <a:rPr lang="ru-RU" b="1" dirty="0"/>
              <a:t> </a:t>
            </a:r>
            <a:r>
              <a:rPr lang="ru-RU" b="1" dirty="0" err="1" smtClean="0"/>
              <a:t>за</a:t>
            </a:r>
            <a:r>
              <a:rPr lang="ru-RU" b="1" dirty="0" err="1"/>
              <a:t>в’язі</a:t>
            </a:r>
            <a:r>
              <a:rPr lang="ru-RU" b="1" dirty="0"/>
              <a:t> та </a:t>
            </a:r>
            <a:r>
              <a:rPr lang="ru-RU" b="1" dirty="0" err="1"/>
              <a:t>ягід</a:t>
            </a:r>
            <a:r>
              <a:rPr lang="ru-RU" b="1" dirty="0"/>
              <a:t> </a:t>
            </a:r>
            <a:r>
              <a:rPr lang="ru-RU" b="1" dirty="0" err="1"/>
              <a:t>вогнівкою</a:t>
            </a:r>
            <a:r>
              <a:rPr lang="ru-RU" b="1" dirty="0" smtClean="0"/>
              <a:t>, </a:t>
            </a:r>
            <a:r>
              <a:rPr lang="ru-RU" b="1" dirty="0"/>
              <a:t>пильщиком, </a:t>
            </a:r>
            <a:r>
              <a:rPr lang="ru-RU" b="1" dirty="0" err="1" smtClean="0"/>
              <a:t>ушкод</a:t>
            </a:r>
            <a:r>
              <a:rPr lang="ru-RU" b="1" dirty="0" err="1"/>
              <a:t>ження</a:t>
            </a:r>
            <a:r>
              <a:rPr lang="ru-RU" b="1" dirty="0"/>
              <a:t> </a:t>
            </a:r>
            <a:r>
              <a:rPr lang="ru-RU" b="1" dirty="0" err="1"/>
              <a:t>листя</a:t>
            </a:r>
            <a:r>
              <a:rPr lang="ru-RU" b="1" dirty="0"/>
              <a:t> листа </a:t>
            </a:r>
            <a:r>
              <a:rPr lang="ru-RU" b="1" dirty="0" err="1" smtClean="0"/>
              <a:t>гризу</a:t>
            </a:r>
            <a:r>
              <a:rPr lang="ru-RU" b="1" dirty="0" err="1"/>
              <a:t>чими</a:t>
            </a:r>
            <a:r>
              <a:rPr lang="ru-RU" b="1" dirty="0"/>
              <a:t> і </a:t>
            </a:r>
            <a:r>
              <a:rPr lang="ru-RU" b="1" dirty="0" err="1"/>
              <a:t>сисними</a:t>
            </a:r>
            <a:r>
              <a:rPr lang="ru-RU" b="1" dirty="0"/>
              <a:t> </a:t>
            </a:r>
            <a:r>
              <a:rPr lang="ru-RU" b="1" dirty="0" err="1" smtClean="0"/>
              <a:t>шкідни</a:t>
            </a:r>
            <a:r>
              <a:rPr lang="ru-RU" b="1" dirty="0" err="1"/>
              <a:t>ками</a:t>
            </a:r>
            <a:r>
              <a:rPr lang="ru-RU" b="1" dirty="0"/>
              <a:t>, </a:t>
            </a:r>
            <a:r>
              <a:rPr lang="ru-RU" b="1" dirty="0" err="1"/>
              <a:t>пагонів</a:t>
            </a:r>
            <a:r>
              <a:rPr lang="ru-RU" b="1" dirty="0"/>
              <a:t> </a:t>
            </a:r>
            <a:r>
              <a:rPr lang="ru-RU" b="1" dirty="0" err="1" smtClean="0"/>
              <a:t>стебловою</a:t>
            </a:r>
            <a:r>
              <a:rPr lang="ru-RU" b="1" dirty="0" smtClean="0"/>
              <a:t> </a:t>
            </a:r>
            <a:r>
              <a:rPr lang="ru-RU" b="1" dirty="0" err="1" smtClean="0"/>
              <a:t>галицею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b="1" dirty="0" err="1" smtClean="0"/>
              <a:t>Облік</a:t>
            </a:r>
            <a:r>
              <a:rPr lang="ru-RU" b="1" dirty="0" smtClean="0"/>
              <a:t> </a:t>
            </a:r>
            <a:r>
              <a:rPr lang="ru-RU" b="1" dirty="0" err="1" smtClean="0"/>
              <a:t>жуків</a:t>
            </a:r>
            <a:r>
              <a:rPr lang="ru-RU" b="1" dirty="0" smtClean="0"/>
              <a:t> </a:t>
            </a:r>
            <a:r>
              <a:rPr lang="ru-RU" b="1" dirty="0"/>
              <a:t>златки </a:t>
            </a:r>
            <a:r>
              <a:rPr lang="ru-RU" b="1" dirty="0" smtClean="0"/>
              <a:t>і </a:t>
            </a:r>
            <a:r>
              <a:rPr lang="ru-RU" b="1" dirty="0" err="1"/>
              <a:t>метеликів</a:t>
            </a:r>
            <a:r>
              <a:rPr lang="ru-RU" b="1" dirty="0"/>
              <a:t> </a:t>
            </a:r>
            <a:r>
              <a:rPr lang="ru-RU" b="1" dirty="0" err="1"/>
              <a:t>склівки</a:t>
            </a:r>
            <a:r>
              <a:rPr lang="ru-RU" b="1" dirty="0"/>
              <a:t>, </a:t>
            </a:r>
            <a:r>
              <a:rPr lang="ru-RU" b="1" dirty="0" err="1" smtClean="0"/>
              <a:t>вог</a:t>
            </a:r>
            <a:r>
              <a:rPr lang="ru-RU" b="1" dirty="0" err="1"/>
              <a:t>нівки</a:t>
            </a:r>
            <a:r>
              <a:rPr lang="ru-RU" b="1" dirty="0"/>
              <a:t> для </a:t>
            </a:r>
            <a:r>
              <a:rPr lang="ru-RU" b="1" dirty="0" err="1" smtClean="0"/>
              <a:t>планування</a:t>
            </a:r>
            <a:r>
              <a:rPr lang="ru-RU" b="1" dirty="0" smtClean="0"/>
              <a:t> </a:t>
            </a:r>
            <a:r>
              <a:rPr lang="ru-RU" b="1" dirty="0" err="1"/>
              <a:t>захисних</a:t>
            </a:r>
            <a:r>
              <a:rPr lang="ru-RU" b="1" dirty="0"/>
              <a:t> </a:t>
            </a:r>
            <a:r>
              <a:rPr lang="ru-RU" b="1" dirty="0" err="1"/>
              <a:t>заходів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b="1" dirty="0" err="1" smtClean="0"/>
              <a:t>Облік</a:t>
            </a:r>
            <a:r>
              <a:rPr lang="ru-RU" b="1" dirty="0" smtClean="0"/>
              <a:t>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</a:t>
            </a:r>
            <a:r>
              <a:rPr lang="ru-RU" b="1" dirty="0" err="1" smtClean="0"/>
              <a:t>основних</a:t>
            </a:r>
            <a:r>
              <a:rPr lang="ru-RU" b="1" dirty="0" smtClean="0"/>
              <a:t> хвороб.</a:t>
            </a:r>
          </a:p>
          <a:p>
            <a:pPr marL="0" indent="0">
              <a:buNone/>
            </a:pPr>
            <a:r>
              <a:rPr lang="ru-RU" b="1" dirty="0" err="1"/>
              <a:t>Обстеження</a:t>
            </a:r>
            <a:r>
              <a:rPr lang="ru-RU" b="1" dirty="0"/>
              <a:t> </a:t>
            </a:r>
            <a:r>
              <a:rPr lang="ru-RU" b="1" dirty="0" err="1" smtClean="0"/>
              <a:t>садивного</a:t>
            </a:r>
            <a:r>
              <a:rPr lang="ru-RU" b="1" dirty="0" smtClean="0"/>
              <a:t> </a:t>
            </a:r>
            <a:r>
              <a:rPr lang="ru-RU" b="1" dirty="0" err="1"/>
              <a:t>матеріалу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169749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err="1" smtClean="0"/>
              <a:t>Ступінь</a:t>
            </a:r>
            <a:r>
              <a:rPr lang="ru-RU" i="1" dirty="0" smtClean="0"/>
              <a:t> </a:t>
            </a:r>
            <a:r>
              <a:rPr lang="ru-RU" i="1" dirty="0" err="1" smtClean="0"/>
              <a:t>ушкодження</a:t>
            </a:r>
            <a:r>
              <a:rPr lang="ru-RU" i="1" dirty="0" smtClean="0"/>
              <a:t> </a:t>
            </a:r>
            <a:r>
              <a:rPr lang="ru-RU" i="1" dirty="0" err="1" smtClean="0"/>
              <a:t>ягід</a:t>
            </a:r>
            <a:r>
              <a:rPr lang="ru-RU" i="1" dirty="0" smtClean="0"/>
              <a:t> </a:t>
            </a:r>
            <a:r>
              <a:rPr lang="ru-RU" i="1" dirty="0" err="1" smtClean="0"/>
              <a:t>вогнівкою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smtClean="0"/>
              <a:t>пильщиком </a:t>
            </a:r>
            <a:r>
              <a:rPr lang="uk-UA" i="1" dirty="0"/>
              <a:t>виконують два рази — після цвітіння і у період достигання ягід. На площі до 5 га оглядають 50—75, 6—10 га — 75—100 суцвіть, зрізаних з різних частин облікових кущів по 5—10 шт. з кожного</a:t>
            </a:r>
            <a:r>
              <a:rPr lang="uk-UA" i="1" dirty="0" smtClean="0"/>
              <a:t>.</a:t>
            </a:r>
          </a:p>
          <a:p>
            <a:r>
              <a:rPr lang="uk-UA" i="1" dirty="0"/>
              <a:t>Жуків златки, метеликів склівки обліковують через 2—3 тижні після цвітіння оглядом у ясні дні 5% кущів у шаховому порядку. </a:t>
            </a:r>
            <a:endParaRPr lang="uk-UA" i="1" dirty="0" smtClean="0"/>
          </a:p>
          <a:p>
            <a:r>
              <a:rPr lang="uk-UA" i="1" dirty="0" smtClean="0"/>
              <a:t>Облік </a:t>
            </a:r>
            <a:r>
              <a:rPr lang="uk-UA" i="1" dirty="0"/>
              <a:t>хвороб проводять у пробах по 5 рослин у 20 місцях за 6-тибальною або іншими спеціальними шкалами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15880763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/>
          <a:lstStyle/>
          <a:p>
            <a:r>
              <a:rPr lang="uk-UA" dirty="0"/>
              <a:t>Відсоток ушкоджених ягід, пагонів, листків, </a:t>
            </a:r>
            <a:r>
              <a:rPr lang="uk-UA" dirty="0" smtClean="0"/>
              <a:t>заселених </a:t>
            </a:r>
            <a:r>
              <a:rPr lang="uk-UA" dirty="0"/>
              <a:t>кущів та </a:t>
            </a:r>
            <a:r>
              <a:rPr lang="uk-UA" dirty="0" smtClean="0"/>
              <a:t>щільність </a:t>
            </a:r>
            <a:r>
              <a:rPr lang="uk-UA" dirty="0"/>
              <a:t>шкідників на </a:t>
            </a:r>
            <a:r>
              <a:rPr lang="uk-UA" dirty="0" smtClean="0"/>
              <a:t>облікований </a:t>
            </a:r>
            <a:r>
              <a:rPr lang="uk-UA" dirty="0"/>
              <a:t>орган. </a:t>
            </a:r>
            <a:endParaRPr lang="uk-UA" dirty="0" smtClean="0"/>
          </a:p>
          <a:p>
            <a:r>
              <a:rPr lang="uk-UA" dirty="0" smtClean="0"/>
              <a:t>Необхідність </a:t>
            </a:r>
            <a:r>
              <a:rPr lang="uk-UA" dirty="0"/>
              <a:t>проведення заходів у післязбиральний період. </a:t>
            </a:r>
            <a:endParaRPr lang="uk-UA" dirty="0" smtClean="0"/>
          </a:p>
          <a:p>
            <a:r>
              <a:rPr lang="uk-UA" dirty="0" smtClean="0"/>
              <a:t>Визначення </a:t>
            </a:r>
            <a:r>
              <a:rPr lang="uk-UA" dirty="0"/>
              <a:t>запасу шкідливих організмів, К</a:t>
            </a:r>
            <a:r>
              <a:rPr lang="uk-UA" baseline="-25000" dirty="0"/>
              <a:t>3  </a:t>
            </a:r>
            <a:endParaRPr lang="uk-UA" baseline="-25000" dirty="0" smtClean="0"/>
          </a:p>
          <a:p>
            <a:r>
              <a:rPr lang="uk-UA" dirty="0" smtClean="0"/>
              <a:t>Розробка </a:t>
            </a:r>
            <a:r>
              <a:rPr lang="uk-UA" dirty="0"/>
              <a:t>довгострокового прогнозу, планування заходів на наступний рік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91292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uk-UA" dirty="0">
                <a:solidFill>
                  <a:srgbClr val="FF0000"/>
                </a:solidFill>
              </a:rPr>
              <a:t>Середня проба для обліку ушкодження ягід вогнівкою і пильщиком становить 500—1000 шт., взятих з різних ярусів облікових кущів</a:t>
            </a:r>
            <a:r>
              <a:rPr lang="uk-UA">
                <a:solidFill>
                  <a:srgbClr val="FF0000"/>
                </a:solidFill>
              </a:rPr>
              <a:t>. </a:t>
            </a:r>
            <a:endParaRPr lang="uk-UA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uk-UA" smtClean="0">
                <a:solidFill>
                  <a:srgbClr val="FF0000"/>
                </a:solidFill>
              </a:rPr>
              <a:t>Поширеність</a:t>
            </a:r>
            <a:r>
              <a:rPr lang="uk-UA" dirty="0">
                <a:solidFill>
                  <a:srgbClr val="FF0000"/>
                </a:solidFill>
              </a:rPr>
              <a:t>, розвиток і ступінь ураження смородини і </a:t>
            </a:r>
            <a:r>
              <a:rPr lang="uk-UA" dirty="0" err="1">
                <a:solidFill>
                  <a:srgbClr val="FF0000"/>
                </a:solidFill>
              </a:rPr>
              <a:t>агрусу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 smtClean="0">
                <a:solidFill>
                  <a:srgbClr val="FF0000"/>
                </a:solidFill>
              </a:rPr>
              <a:t>хворобами </a:t>
            </a:r>
            <a:r>
              <a:rPr lang="uk-UA" dirty="0">
                <a:solidFill>
                  <a:srgbClr val="FF0000"/>
                </a:solidFill>
              </a:rPr>
              <a:t>визначають за методиками, що прийняті для плодових культур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462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/>
              <a:t>Обліки</a:t>
            </a:r>
            <a:r>
              <a:rPr lang="ru-RU" b="1" dirty="0"/>
              <a:t> </a:t>
            </a:r>
            <a:r>
              <a:rPr lang="ru-RU" b="1" dirty="0" err="1"/>
              <a:t>сисних</a:t>
            </a:r>
            <a:r>
              <a:rPr lang="ru-RU" b="1" dirty="0"/>
              <a:t> </a:t>
            </a:r>
            <a:r>
              <a:rPr lang="ru-RU" b="1" dirty="0" err="1"/>
              <a:t>шкідників</a:t>
            </a:r>
            <a:r>
              <a:rPr lang="en-US" b="1" dirty="0"/>
              <a:t> </a:t>
            </a:r>
            <a:r>
              <a:rPr lang="ru-RU" b="1" dirty="0"/>
              <a:t>(</a:t>
            </a:r>
            <a:r>
              <a:rPr lang="ru-RU" b="1" dirty="0" err="1"/>
              <a:t>плодові</a:t>
            </a:r>
            <a:r>
              <a:rPr lang="ru-RU" b="1" dirty="0"/>
              <a:t> </a:t>
            </a:r>
            <a:r>
              <a:rPr lang="ru-RU" b="1" dirty="0" err="1"/>
              <a:t>кліщі</a:t>
            </a:r>
            <a:r>
              <a:rPr lang="ru-RU" b="1" dirty="0"/>
              <a:t>, </a:t>
            </a:r>
            <a:r>
              <a:rPr lang="ru-RU" b="1" dirty="0" err="1"/>
              <a:t>попелиці</a:t>
            </a:r>
            <a:r>
              <a:rPr lang="ru-RU" b="1" dirty="0"/>
              <a:t>,</a:t>
            </a:r>
            <a:r>
              <a:rPr lang="en-US" b="1" dirty="0"/>
              <a:t> </a:t>
            </a:r>
            <a:r>
              <a:rPr lang="ru-RU" b="1" dirty="0" err="1"/>
              <a:t>листоблішки</a:t>
            </a:r>
            <a:r>
              <a:rPr lang="ru-RU" b="1" dirty="0"/>
              <a:t>,</a:t>
            </a:r>
            <a:r>
              <a:rPr lang="en-US" b="1" dirty="0"/>
              <a:t> </a:t>
            </a:r>
            <a:r>
              <a:rPr lang="ru-RU" b="1" dirty="0" err="1"/>
              <a:t>медяниці</a:t>
            </a:r>
            <a:r>
              <a:rPr lang="ru-RU" b="1" dirty="0"/>
              <a:t>, </a:t>
            </a:r>
            <a:r>
              <a:rPr lang="ru-RU" b="1" dirty="0" err="1"/>
              <a:t>щитівки</a:t>
            </a:r>
            <a:r>
              <a:rPr lang="ru-RU" b="1" dirty="0"/>
              <a:t>, </a:t>
            </a:r>
            <a:r>
              <a:rPr lang="ru-RU" b="1" dirty="0" err="1"/>
              <a:t>несправжні</a:t>
            </a:r>
            <a:r>
              <a:rPr lang="en-US" b="1" dirty="0"/>
              <a:t> </a:t>
            </a:r>
            <a:r>
              <a:rPr lang="ru-RU" b="1" dirty="0" err="1"/>
              <a:t>щитівки</a:t>
            </a:r>
            <a:r>
              <a:rPr lang="ru-RU" b="1" dirty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008683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4821</Words>
  <Application>Microsoft Office PowerPoint</Application>
  <PresentationFormat>Экран (4:3)</PresentationFormat>
  <Paragraphs>347</Paragraphs>
  <Slides>83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83</vt:i4>
      </vt:variant>
    </vt:vector>
  </HeadingPairs>
  <TitlesOfParts>
    <vt:vector size="84" baseType="lpstr">
      <vt:lpstr>Тема Office</vt:lpstr>
      <vt:lpstr>Лекція 7</vt:lpstr>
      <vt:lpstr>План</vt:lpstr>
      <vt:lpstr>Моніторинг шкідників і хвороб плодових культур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Березень III дек. — квітень І дек. (до розпускання бруньок</vt:lpstr>
      <vt:lpstr>Презентация PowerPoint</vt:lpstr>
      <vt:lpstr>Презентация PowerPoint</vt:lpstr>
      <vt:lpstr>Презентация PowerPoint</vt:lpstr>
      <vt:lpstr>Презентация PowerPoint</vt:lpstr>
      <vt:lpstr>Квітень II—III. дек. (розпускання бруньок — зелений конус — початок цвітіння)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Травень І—III дек. (цвітіння — опадання 3% пелюсток, замикання чашечки)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Серпень —вересень (визрівання плодів і збір урожаю пізньостиглих сортів яблуні, груші)</vt:lpstr>
      <vt:lpstr>Презентация PowerPoint</vt:lpstr>
      <vt:lpstr>Презентация PowerPoint</vt:lpstr>
      <vt:lpstr>МОНІТОРИНГ ШКІДНИКІВ І ХВОРОБ ВИНОГРАДНОЇ ЛОЗИ</vt:lpstr>
      <vt:lpstr>Презентация PowerPoint</vt:lpstr>
      <vt:lpstr>Квітень II—III дек. (набухання і розпускання бруньок)</vt:lpstr>
      <vt:lpstr>Презентация PowerPoint</vt:lpstr>
      <vt:lpstr>Презентация PowerPoint</vt:lpstr>
      <vt:lpstr>Травень—червень (3—5 листків, бутонізація, розрихлення суцвіть, цвітіння, ріст листя і пагонів)</vt:lpstr>
      <vt:lpstr>Презентация PowerPoint</vt:lpstr>
      <vt:lpstr>Презентация PowerPoint</vt:lpstr>
      <vt:lpstr>Презентация PowerPoint</vt:lpstr>
      <vt:lpstr>Липень— серпень (утворення зелених ягід, ріст і визрівання ягід)</vt:lpstr>
      <vt:lpstr>Презентация PowerPoint</vt:lpstr>
      <vt:lpstr>Прогноз тривалості генерацій оїдіуму виконують за допомогою кривої  А. Я. Сейдаметова </vt:lpstr>
      <vt:lpstr>Презентация PowerPoint</vt:lpstr>
      <vt:lpstr>Презентация PowerPoint</vt:lpstr>
      <vt:lpstr>Презентация PowerPoint</vt:lpstr>
      <vt:lpstr>Моніторинг шкідників і хвороб суниці</vt:lpstr>
      <vt:lpstr>Презентация PowerPoint</vt:lpstr>
      <vt:lpstr>Травень II дек. (період висування і відокремлення)</vt:lpstr>
      <vt:lpstr>Травень -III дек. — червень-І дек. (період цвітіння — визрівання ягід)</vt:lpstr>
      <vt:lpstr>Презентация PowerPoint</vt:lpstr>
      <vt:lpstr>Презентация PowerPoint</vt:lpstr>
      <vt:lpstr>Червень II—III дек. — липень (збирання врожаю —  післязбиральний період, висадка рослин на нових ділянках)</vt:lpstr>
      <vt:lpstr>Презентация PowerPoint</vt:lpstr>
      <vt:lpstr>Презентация PowerPoint</vt:lpstr>
      <vt:lpstr>Моніторинг шкідників і хвороб малини</vt:lpstr>
      <vt:lpstr>Презентация PowerPoint</vt:lpstr>
      <vt:lpstr>Травень III дек. — червень І дек. (цвітіння)</vt:lpstr>
      <vt:lpstr>Презентация PowerPoint</vt:lpstr>
      <vt:lpstr>Червень II—III дек. — липень (визрівання ягід, збір урожаю, післязбиральний період)</vt:lpstr>
      <vt:lpstr>Презентация PowerPoint</vt:lpstr>
      <vt:lpstr>Презентация PowerPoint</vt:lpstr>
      <vt:lpstr>Моніторинг шкідників і хвороб смородини і аґрусу</vt:lpstr>
      <vt:lpstr>Презентация PowerPoint</vt:lpstr>
      <vt:lpstr>Презентация PowerPoint</vt:lpstr>
      <vt:lpstr>Презентация PowerPoint</vt:lpstr>
      <vt:lpstr>Квітень II—III дек. — травень І—II дек. (розпускання бруньок, висування суцвіть, відокремлення бутонів, цвітіння</vt:lpstr>
      <vt:lpstr>Презентация PowerPoint</vt:lpstr>
      <vt:lpstr>Презентация PowerPoint</vt:lpstr>
      <vt:lpstr>Презентация PowerPoint</vt:lpstr>
      <vt:lpstr>Травень III дек. — червень -липень (після цвітіння утворення і визрівання зав’язі, збір урожаю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7</dc:title>
  <dc:creator>Ноут_кафедра</dc:creator>
  <cp:lastModifiedBy>Ноут_кафедра</cp:lastModifiedBy>
  <cp:revision>71</cp:revision>
  <dcterms:created xsi:type="dcterms:W3CDTF">2019-11-25T06:20:51Z</dcterms:created>
  <dcterms:modified xsi:type="dcterms:W3CDTF">2019-11-26T09:40:43Z</dcterms:modified>
</cp:coreProperties>
</file>