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3" r:id="rId3"/>
    <p:sldId id="264" r:id="rId4"/>
    <p:sldId id="265" r:id="rId5"/>
    <p:sldId id="266" r:id="rId6"/>
    <p:sldId id="268" r:id="rId7"/>
    <p:sldId id="269" r:id="rId8"/>
    <p:sldId id="270" r:id="rId9"/>
    <p:sldId id="271" r:id="rId10"/>
    <p:sldId id="272" r:id="rId11"/>
    <p:sldId id="267" r:id="rId12"/>
    <p:sldId id="274" r:id="rId13"/>
    <p:sldId id="275" r:id="rId14"/>
    <p:sldId id="273" r:id="rId15"/>
    <p:sldId id="276" r:id="rId16"/>
    <p:sldId id="278" r:id="rId17"/>
    <p:sldId id="277" r:id="rId18"/>
    <p:sldId id="257" r:id="rId19"/>
    <p:sldId id="258" r:id="rId20"/>
    <p:sldId id="259" r:id="rId21"/>
    <p:sldId id="260" r:id="rId22"/>
    <p:sldId id="261" r:id="rId23"/>
    <p:sldId id="262" r:id="rId2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6" d="100"/>
          <a:sy n="46" d="100"/>
        </p:scale>
        <p:origin x="-1310" y="-91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uk-UA" dirty="0" smtClean="0"/>
              <a:t>Лекція 8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054968"/>
          </a:xfrm>
        </p:spPr>
        <p:txBody>
          <a:bodyPr/>
          <a:lstStyle/>
          <a:p>
            <a:r>
              <a:rPr lang="uk-UA" dirty="0" smtClean="0">
                <a:solidFill>
                  <a:srgbClr val="FF0000"/>
                </a:solidFill>
              </a:rPr>
              <a:t>Моніторинг забур</a:t>
            </a:r>
            <a:r>
              <a:rPr lang="uk-UA" dirty="0">
                <a:solidFill>
                  <a:srgbClr val="FF0000"/>
                </a:solidFill>
              </a:rPr>
              <a:t>′</a:t>
            </a:r>
            <a:r>
              <a:rPr lang="uk-UA" dirty="0" smtClean="0">
                <a:solidFill>
                  <a:srgbClr val="FF0000"/>
                </a:solidFill>
              </a:rPr>
              <a:t>яненості 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156268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548680"/>
            <a:ext cx="8229600" cy="4525963"/>
          </a:xfrm>
        </p:spPr>
        <p:txBody>
          <a:bodyPr>
            <a:normAutofit fontScale="92500" lnSpcReduction="10000"/>
          </a:bodyPr>
          <a:lstStyle/>
          <a:p>
            <a:r>
              <a:rPr lang="ru-RU" dirty="0"/>
              <a:t>На </a:t>
            </a:r>
            <a:r>
              <a:rPr lang="ru-RU" dirty="0" err="1"/>
              <a:t>ділянках</a:t>
            </a:r>
            <a:r>
              <a:rPr lang="ru-RU" dirty="0"/>
              <a:t>, </a:t>
            </a:r>
            <a:r>
              <a:rPr lang="ru-RU" dirty="0" err="1"/>
              <a:t>забур'янених</a:t>
            </a:r>
            <a:r>
              <a:rPr lang="ru-RU" dirty="0"/>
              <a:t> </a:t>
            </a:r>
            <a:r>
              <a:rPr lang="ru-RU" dirty="0" err="1"/>
              <a:t>кореневищними</a:t>
            </a:r>
            <a:r>
              <a:rPr lang="ru-RU" dirty="0"/>
              <a:t> і </a:t>
            </a:r>
            <a:r>
              <a:rPr lang="ru-RU" dirty="0" err="1" smtClean="0"/>
              <a:t>коренепаростковими</a:t>
            </a:r>
            <a:r>
              <a:rPr lang="ru-RU" dirty="0" smtClean="0"/>
              <a:t> видами </a:t>
            </a:r>
            <a:r>
              <a:rPr lang="ru-RU" dirty="0" err="1"/>
              <a:t>бур'янів</a:t>
            </a:r>
            <a:r>
              <a:rPr lang="ru-RU" dirty="0"/>
              <a:t> (</a:t>
            </a:r>
            <a:r>
              <a:rPr lang="ru-RU" dirty="0" err="1"/>
              <a:t>пирій</a:t>
            </a:r>
            <a:r>
              <a:rPr lang="ru-RU" dirty="0"/>
              <a:t> </a:t>
            </a:r>
            <a:r>
              <a:rPr lang="ru-RU" dirty="0" err="1"/>
              <a:t>повзучий</a:t>
            </a:r>
            <a:r>
              <a:rPr lang="ru-RU" dirty="0"/>
              <a:t>, </a:t>
            </a:r>
            <a:r>
              <a:rPr lang="ru-RU" dirty="0" err="1"/>
              <a:t>свинорій</a:t>
            </a:r>
            <a:r>
              <a:rPr lang="ru-RU" dirty="0"/>
              <a:t>, </a:t>
            </a:r>
            <a:r>
              <a:rPr lang="ru-RU" dirty="0" err="1"/>
              <a:t>гумай</a:t>
            </a:r>
            <a:r>
              <a:rPr lang="ru-RU" dirty="0"/>
              <a:t>, </a:t>
            </a:r>
            <a:r>
              <a:rPr lang="ru-RU" dirty="0" err="1"/>
              <a:t>види</a:t>
            </a:r>
            <a:r>
              <a:rPr lang="ru-RU" dirty="0"/>
              <a:t> </a:t>
            </a:r>
            <a:r>
              <a:rPr lang="ru-RU" dirty="0" err="1"/>
              <a:t>осотів</a:t>
            </a:r>
            <a:r>
              <a:rPr lang="ru-RU" dirty="0"/>
              <a:t>, </a:t>
            </a:r>
            <a:r>
              <a:rPr lang="ru-RU" dirty="0" err="1" smtClean="0"/>
              <a:t>берізка</a:t>
            </a:r>
            <a:r>
              <a:rPr lang="ru-RU" dirty="0" smtClean="0"/>
              <a:t> </a:t>
            </a:r>
            <a:r>
              <a:rPr lang="ru-RU" dirty="0" err="1" smtClean="0"/>
              <a:t>польова</a:t>
            </a:r>
            <a:r>
              <a:rPr lang="ru-RU" dirty="0" smtClean="0"/>
              <a:t> </a:t>
            </a:r>
            <a:r>
              <a:rPr lang="ru-RU" dirty="0" err="1"/>
              <a:t>тощо</a:t>
            </a:r>
            <a:r>
              <a:rPr lang="ru-RU" dirty="0"/>
              <a:t>), </a:t>
            </a:r>
            <a:r>
              <a:rPr lang="ru-RU" dirty="0" err="1"/>
              <a:t>крім</a:t>
            </a:r>
            <a:r>
              <a:rPr lang="ru-RU" dirty="0"/>
              <a:t> </a:t>
            </a:r>
            <a:r>
              <a:rPr lang="ru-RU" dirty="0" err="1"/>
              <a:t>обліків</a:t>
            </a:r>
            <a:r>
              <a:rPr lang="ru-RU" dirty="0"/>
              <a:t> </a:t>
            </a:r>
            <a:r>
              <a:rPr lang="ru-RU" dirty="0" err="1"/>
              <a:t>кількості</a:t>
            </a:r>
            <a:r>
              <a:rPr lang="ru-RU" dirty="0"/>
              <a:t> </a:t>
            </a:r>
            <a:r>
              <a:rPr lang="ru-RU" dirty="0" err="1"/>
              <a:t>стебел</a:t>
            </a:r>
            <a:r>
              <a:rPr lang="ru-RU" dirty="0"/>
              <a:t>, </a:t>
            </a:r>
            <a:r>
              <a:rPr lang="ru-RU" dirty="0" err="1"/>
              <a:t>визначають</a:t>
            </a:r>
            <a:r>
              <a:rPr lang="ru-RU" dirty="0"/>
              <a:t> </a:t>
            </a:r>
            <a:r>
              <a:rPr lang="ru-RU" dirty="0" err="1"/>
              <a:t>масу</a:t>
            </a:r>
            <a:r>
              <a:rPr lang="ru-RU" dirty="0"/>
              <a:t> </a:t>
            </a:r>
            <a:r>
              <a:rPr lang="ru-RU" dirty="0" err="1" smtClean="0"/>
              <a:t>кореневищ</a:t>
            </a:r>
            <a:r>
              <a:rPr lang="ru-RU" dirty="0" smtClean="0"/>
              <a:t> </a:t>
            </a:r>
            <a:r>
              <a:rPr lang="ru-RU" dirty="0" err="1" smtClean="0"/>
              <a:t>або</a:t>
            </a:r>
            <a:r>
              <a:rPr lang="ru-RU" dirty="0" smtClean="0"/>
              <a:t> </a:t>
            </a:r>
            <a:r>
              <a:rPr lang="ru-RU" dirty="0" err="1"/>
              <a:t>коренів</a:t>
            </a:r>
            <a:r>
              <a:rPr lang="ru-RU" dirty="0"/>
              <a:t> </a:t>
            </a:r>
            <a:r>
              <a:rPr lang="ru-RU" dirty="0" err="1"/>
              <a:t>рослин</a:t>
            </a:r>
            <a:r>
              <a:rPr lang="ru-RU" dirty="0"/>
              <a:t>. </a:t>
            </a:r>
            <a:endParaRPr lang="ru-RU" dirty="0" smtClean="0"/>
          </a:p>
          <a:p>
            <a:pPr marL="0" indent="0">
              <a:buNone/>
            </a:pPr>
            <a:r>
              <a:rPr lang="ru-RU" i="1" dirty="0" smtClean="0"/>
              <a:t>На </a:t>
            </a:r>
            <a:r>
              <a:rPr lang="ru-RU" i="1" dirty="0" err="1"/>
              <a:t>трьох</a:t>
            </a:r>
            <a:r>
              <a:rPr lang="ru-RU" i="1" dirty="0"/>
              <a:t> </a:t>
            </a:r>
            <a:r>
              <a:rPr lang="ru-RU" i="1" dirty="0" err="1"/>
              <a:t>облікових</a:t>
            </a:r>
            <a:r>
              <a:rPr lang="ru-RU" i="1" dirty="0"/>
              <a:t> </a:t>
            </a:r>
            <a:r>
              <a:rPr lang="ru-RU" i="1" dirty="0" err="1"/>
              <a:t>майданчиках</a:t>
            </a:r>
            <a:r>
              <a:rPr lang="ru-RU" i="1" dirty="0"/>
              <a:t> (</a:t>
            </a:r>
            <a:r>
              <a:rPr lang="ru-RU" i="1" dirty="0" smtClean="0"/>
              <a:t>0,5—1,0 м2</a:t>
            </a:r>
            <a:r>
              <a:rPr lang="ru-RU" i="1" dirty="0"/>
              <a:t>), </a:t>
            </a:r>
            <a:r>
              <a:rPr lang="ru-RU" i="1" dirty="0" err="1"/>
              <a:t>виділених</a:t>
            </a:r>
            <a:r>
              <a:rPr lang="ru-RU" i="1" dirty="0"/>
              <a:t> на </a:t>
            </a:r>
            <a:r>
              <a:rPr lang="ru-RU" i="1" dirty="0" err="1"/>
              <a:t>кожній</a:t>
            </a:r>
            <a:r>
              <a:rPr lang="ru-RU" i="1" dirty="0"/>
              <a:t> </a:t>
            </a:r>
            <a:r>
              <a:rPr lang="ru-RU" i="1" dirty="0" err="1"/>
              <a:t>ділянці</a:t>
            </a:r>
            <a:r>
              <a:rPr lang="ru-RU" i="1" dirty="0"/>
              <a:t>, </a:t>
            </a:r>
            <a:r>
              <a:rPr lang="ru-RU" i="1" dirty="0" err="1"/>
              <a:t>кореневища</a:t>
            </a:r>
            <a:r>
              <a:rPr lang="ru-RU" i="1" dirty="0"/>
              <a:t> </a:t>
            </a:r>
            <a:r>
              <a:rPr lang="ru-RU" i="1" dirty="0" err="1"/>
              <a:t>або</a:t>
            </a:r>
            <a:r>
              <a:rPr lang="ru-RU" i="1" dirty="0"/>
              <a:t> </a:t>
            </a:r>
            <a:r>
              <a:rPr lang="ru-RU" i="1" dirty="0" err="1"/>
              <a:t>корені</a:t>
            </a:r>
            <a:r>
              <a:rPr lang="ru-RU" i="1" dirty="0"/>
              <a:t> </a:t>
            </a:r>
            <a:r>
              <a:rPr lang="ru-RU" i="1" dirty="0" err="1"/>
              <a:t>викопують</a:t>
            </a:r>
            <a:r>
              <a:rPr lang="ru-RU" i="1" dirty="0"/>
              <a:t>, </a:t>
            </a:r>
            <a:r>
              <a:rPr lang="ru-RU" i="1" dirty="0" err="1" smtClean="0"/>
              <a:t>висушують</a:t>
            </a:r>
            <a:r>
              <a:rPr lang="ru-RU" i="1" dirty="0" smtClean="0"/>
              <a:t> </a:t>
            </a:r>
            <a:r>
              <a:rPr lang="ru-RU" i="1" dirty="0"/>
              <a:t>до </a:t>
            </a:r>
            <a:r>
              <a:rPr lang="ru-RU" i="1" dirty="0" err="1"/>
              <a:t>повітряно</a:t>
            </a:r>
            <a:r>
              <a:rPr lang="ru-RU" i="1" dirty="0"/>
              <a:t>-сухого стану і </a:t>
            </a:r>
            <a:r>
              <a:rPr lang="ru-RU" i="1" dirty="0" err="1"/>
              <a:t>зважують</a:t>
            </a:r>
            <a:r>
              <a:rPr lang="ru-RU" i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19983305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404664"/>
            <a:ext cx="8229600" cy="5328592"/>
          </a:xfrm>
        </p:spPr>
        <p:txBody>
          <a:bodyPr>
            <a:normAutofit/>
          </a:bodyPr>
          <a:lstStyle/>
          <a:p>
            <a:r>
              <a:rPr lang="ru-RU" dirty="0" err="1"/>
              <a:t>Водночас</a:t>
            </a:r>
            <a:r>
              <a:rPr lang="ru-RU" dirty="0"/>
              <a:t> з </a:t>
            </a:r>
            <a:r>
              <a:rPr lang="ru-RU" dirty="0" err="1"/>
              <a:t>обліками</a:t>
            </a:r>
            <a:r>
              <a:rPr lang="ru-RU" dirty="0"/>
              <a:t> </a:t>
            </a:r>
            <a:r>
              <a:rPr lang="ru-RU" dirty="0" err="1"/>
              <a:t>чисельності</a:t>
            </a:r>
            <a:r>
              <a:rPr lang="ru-RU" dirty="0"/>
              <a:t> і </a:t>
            </a:r>
            <a:r>
              <a:rPr lang="ru-RU" dirty="0" err="1"/>
              <a:t>маси</a:t>
            </a:r>
            <a:r>
              <a:rPr lang="ru-RU" dirty="0"/>
              <a:t> </a:t>
            </a:r>
            <a:r>
              <a:rPr lang="ru-RU" dirty="0" err="1"/>
              <a:t>рослин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 </a:t>
            </a:r>
            <a:r>
              <a:rPr lang="ru-RU" dirty="0" err="1" smtClean="0"/>
              <a:t>протягом</a:t>
            </a:r>
            <a:r>
              <a:rPr lang="ru-RU" dirty="0" smtClean="0"/>
              <a:t> </a:t>
            </a:r>
            <a:r>
              <a:rPr lang="ru-RU" dirty="0" err="1" smtClean="0"/>
              <a:t>усього</a:t>
            </a:r>
            <a:r>
              <a:rPr lang="ru-RU" dirty="0" smtClean="0"/>
              <a:t> </a:t>
            </a:r>
            <a:r>
              <a:rPr lang="ru-RU" dirty="0" err="1"/>
              <a:t>вегетаційного</a:t>
            </a:r>
            <a:r>
              <a:rPr lang="ru-RU" dirty="0"/>
              <a:t> </a:t>
            </a:r>
            <a:r>
              <a:rPr lang="ru-RU" dirty="0" err="1"/>
              <a:t>періоду</a:t>
            </a:r>
            <a:r>
              <a:rPr lang="ru-RU" dirty="0"/>
              <a:t> </a:t>
            </a:r>
            <a:r>
              <a:rPr lang="ru-RU" dirty="0" err="1"/>
              <a:t>ведуть</a:t>
            </a:r>
            <a:r>
              <a:rPr lang="ru-RU" dirty="0"/>
              <a:t> </a:t>
            </a:r>
            <a:r>
              <a:rPr lang="ru-RU" dirty="0" err="1"/>
              <a:t>візуальні</a:t>
            </a:r>
            <a:r>
              <a:rPr lang="ru-RU" dirty="0"/>
              <a:t> </a:t>
            </a:r>
            <a:r>
              <a:rPr lang="ru-RU" dirty="0" err="1"/>
              <a:t>спостереження</a:t>
            </a:r>
            <a:r>
              <a:rPr lang="ru-RU" dirty="0"/>
              <a:t> за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smtClean="0"/>
              <a:t>станом на </a:t>
            </a:r>
            <a:r>
              <a:rPr lang="ru-RU" dirty="0" err="1"/>
              <a:t>ділянках</a:t>
            </a:r>
            <a:r>
              <a:rPr lang="ru-RU" dirty="0"/>
              <a:t>, </a:t>
            </a:r>
            <a:r>
              <a:rPr lang="ru-RU" dirty="0" err="1"/>
              <a:t>оброблених</a:t>
            </a:r>
            <a:r>
              <a:rPr lang="ru-RU" dirty="0"/>
              <a:t> </a:t>
            </a:r>
            <a:r>
              <a:rPr lang="ru-RU" dirty="0" err="1"/>
              <a:t>гербіцидами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err="1" smtClean="0"/>
              <a:t>Відмічають</a:t>
            </a:r>
            <a:r>
              <a:rPr lang="ru-RU" dirty="0" smtClean="0"/>
              <a:t> </a:t>
            </a:r>
            <a:r>
              <a:rPr lang="ru-RU" dirty="0" err="1"/>
              <a:t>ознаки</a:t>
            </a:r>
            <a:r>
              <a:rPr lang="ru-RU" dirty="0"/>
              <a:t> </a:t>
            </a:r>
            <a:r>
              <a:rPr lang="ru-RU" dirty="0" err="1" smtClean="0"/>
              <a:t>пошкодження</a:t>
            </a:r>
            <a:r>
              <a:rPr lang="ru-RU" dirty="0" smtClean="0"/>
              <a:t> </a:t>
            </a:r>
            <a:r>
              <a:rPr lang="ru-RU" dirty="0" err="1" smtClean="0"/>
              <a:t>рослин</a:t>
            </a:r>
            <a:r>
              <a:rPr lang="ru-RU" dirty="0" smtClean="0"/>
              <a:t> </a:t>
            </a:r>
            <a:r>
              <a:rPr lang="ru-RU" dirty="0" err="1"/>
              <a:t>бур'янів</a:t>
            </a:r>
            <a:r>
              <a:rPr lang="ru-RU" dirty="0"/>
              <a:t>, строки і </a:t>
            </a:r>
            <a:r>
              <a:rPr lang="ru-RU" dirty="0" err="1"/>
              <a:t>міру</a:t>
            </a:r>
            <a:r>
              <a:rPr lang="ru-RU" dirty="0"/>
              <a:t> </a:t>
            </a:r>
            <a:r>
              <a:rPr lang="ru-RU" dirty="0" err="1"/>
              <a:t>виявлення</a:t>
            </a:r>
            <a:r>
              <a:rPr lang="ru-RU" dirty="0"/>
              <a:t> таких </a:t>
            </a:r>
            <a:r>
              <a:rPr lang="ru-RU" dirty="0" err="1"/>
              <a:t>ознак</a:t>
            </a:r>
            <a:r>
              <a:rPr lang="ru-RU" dirty="0"/>
              <a:t>, строки </a:t>
            </a:r>
            <a:r>
              <a:rPr lang="ru-RU" dirty="0" err="1" smtClean="0"/>
              <a:t>загибелі</a:t>
            </a:r>
            <a:r>
              <a:rPr lang="ru-RU" dirty="0" smtClean="0"/>
              <a:t> </a:t>
            </a:r>
            <a:r>
              <a:rPr lang="ru-RU" dirty="0" err="1" smtClean="0"/>
              <a:t>рослин</a:t>
            </a:r>
            <a:r>
              <a:rPr lang="ru-RU" dirty="0"/>
              <a:t>,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повернення</a:t>
            </a:r>
            <a:r>
              <a:rPr lang="ru-RU" dirty="0"/>
              <a:t> до </a:t>
            </a:r>
            <a:r>
              <a:rPr lang="ru-RU" dirty="0" err="1"/>
              <a:t>нормальної</a:t>
            </a:r>
            <a:r>
              <a:rPr lang="ru-RU" dirty="0"/>
              <a:t> </a:t>
            </a:r>
            <a:r>
              <a:rPr lang="ru-RU" dirty="0" err="1"/>
              <a:t>вегетації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47240397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i="1" dirty="0"/>
              <a:t>Метод </a:t>
            </a:r>
            <a:r>
              <a:rPr lang="ru-RU" i="1" dirty="0" err="1"/>
              <a:t>постійних</a:t>
            </a:r>
            <a:r>
              <a:rPr lang="ru-RU" i="1" dirty="0"/>
              <a:t> (</a:t>
            </a:r>
            <a:r>
              <a:rPr lang="ru-RU" i="1" dirty="0" err="1"/>
              <a:t>фіксованих</a:t>
            </a:r>
            <a:r>
              <a:rPr lang="ru-RU" i="1" dirty="0"/>
              <a:t>) </a:t>
            </a:r>
            <a:r>
              <a:rPr lang="ru-RU" i="1" dirty="0" err="1"/>
              <a:t>майданчиків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ru-RU" i="1" dirty="0" smtClean="0"/>
              <a:t> </a:t>
            </a:r>
            <a:r>
              <a:rPr lang="ru-RU" dirty="0" err="1"/>
              <a:t>Обліки</a:t>
            </a:r>
            <a:r>
              <a:rPr lang="ru-RU" dirty="0"/>
              <a:t> </a:t>
            </a:r>
            <a:r>
              <a:rPr lang="ru-RU" dirty="0" err="1"/>
              <a:t>забур'яненості</a:t>
            </a:r>
            <a:r>
              <a:rPr lang="ru-RU" dirty="0"/>
              <a:t> </a:t>
            </a:r>
            <a:r>
              <a:rPr lang="ru-RU" dirty="0" smtClean="0"/>
              <a:t>при </a:t>
            </a:r>
            <a:r>
              <a:rPr lang="ru-RU" dirty="0" err="1" smtClean="0">
                <a:solidFill>
                  <a:srgbClr val="FF0000"/>
                </a:solidFill>
              </a:rPr>
              <a:t>державних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випробуваннях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/>
              <a:t>провадять</a:t>
            </a:r>
            <a:r>
              <a:rPr lang="ru-RU" dirty="0"/>
              <a:t> на </a:t>
            </a:r>
            <a:r>
              <a:rPr lang="ru-RU" dirty="0" err="1"/>
              <a:t>постійних</a:t>
            </a:r>
            <a:r>
              <a:rPr lang="ru-RU" dirty="0"/>
              <a:t> (</a:t>
            </a:r>
            <a:r>
              <a:rPr lang="ru-RU" dirty="0" err="1"/>
              <a:t>зафіксованих</a:t>
            </a:r>
            <a:r>
              <a:rPr lang="ru-RU" dirty="0"/>
              <a:t>) </a:t>
            </a:r>
            <a:r>
              <a:rPr lang="ru-RU" dirty="0" err="1" smtClean="0"/>
              <a:t>облікових</a:t>
            </a:r>
            <a:r>
              <a:rPr lang="ru-RU" dirty="0" smtClean="0"/>
              <a:t> </a:t>
            </a:r>
            <a:r>
              <a:rPr lang="ru-RU" dirty="0" err="1"/>
              <a:t>майданчиках</a:t>
            </a:r>
            <a:r>
              <a:rPr lang="ru-RU" dirty="0"/>
              <a:t>,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виділяють</a:t>
            </a:r>
            <a:r>
              <a:rPr lang="ru-RU" dirty="0"/>
              <a:t> і </a:t>
            </a:r>
            <a:r>
              <a:rPr lang="ru-RU" dirty="0" err="1"/>
              <a:t>закріпляють</a:t>
            </a:r>
            <a:r>
              <a:rPr lang="ru-RU" dirty="0"/>
              <a:t> </a:t>
            </a:r>
            <a:r>
              <a:rPr lang="ru-RU" dirty="0" err="1"/>
              <a:t>кілочками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тичками</a:t>
            </a:r>
            <a:r>
              <a:rPr lang="ru-RU" dirty="0"/>
              <a:t> </a:t>
            </a:r>
            <a:r>
              <a:rPr lang="ru-RU" dirty="0" smtClean="0"/>
              <a:t>до </a:t>
            </a:r>
            <a:r>
              <a:rPr lang="ru-RU" dirty="0" err="1" smtClean="0"/>
              <a:t>внесення</a:t>
            </a:r>
            <a:r>
              <a:rPr lang="ru-RU" dirty="0" smtClean="0"/>
              <a:t> </a:t>
            </a:r>
            <a:r>
              <a:rPr lang="ru-RU" dirty="0" err="1"/>
              <a:t>гербіцидів</a:t>
            </a:r>
            <a:r>
              <a:rPr lang="ru-RU" dirty="0"/>
              <a:t>. </a:t>
            </a:r>
            <a:r>
              <a:rPr lang="ru-RU" dirty="0">
                <a:solidFill>
                  <a:srgbClr val="FF0000"/>
                </a:solidFill>
              </a:rPr>
              <a:t>У </a:t>
            </a:r>
            <a:r>
              <a:rPr lang="ru-RU" dirty="0" err="1">
                <a:solidFill>
                  <a:srgbClr val="FF0000"/>
                </a:solidFill>
              </a:rPr>
              <a:t>цьому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їх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відмінність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від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рухомих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майданчиків</a:t>
            </a:r>
            <a:r>
              <a:rPr lang="ru-RU" dirty="0">
                <a:solidFill>
                  <a:srgbClr val="FF0000"/>
                </a:solidFill>
              </a:rPr>
              <a:t>.</a:t>
            </a:r>
          </a:p>
          <a:p>
            <a:r>
              <a:rPr lang="ru-RU" dirty="0" err="1"/>
              <a:t>Використовувати</a:t>
            </a:r>
            <a:r>
              <a:rPr lang="ru-RU" dirty="0"/>
              <a:t> для </a:t>
            </a:r>
            <a:r>
              <a:rPr lang="ru-RU" dirty="0" err="1"/>
              <a:t>обліків</a:t>
            </a:r>
            <a:r>
              <a:rPr lang="ru-RU" dirty="0"/>
              <a:t> </a:t>
            </a:r>
            <a:r>
              <a:rPr lang="ru-RU" dirty="0" err="1"/>
              <a:t>забур'янення</a:t>
            </a:r>
            <a:r>
              <a:rPr lang="ru-RU" dirty="0"/>
              <a:t> </a:t>
            </a:r>
            <a:r>
              <a:rPr lang="ru-RU" dirty="0" err="1"/>
              <a:t>рухомі</a:t>
            </a:r>
            <a:r>
              <a:rPr lang="ru-RU" dirty="0"/>
              <a:t> </a:t>
            </a:r>
            <a:r>
              <a:rPr lang="ru-RU" dirty="0" err="1"/>
              <a:t>майданчики</a:t>
            </a:r>
            <a:r>
              <a:rPr lang="ru-RU" dirty="0"/>
              <a:t> при </a:t>
            </a:r>
            <a:r>
              <a:rPr lang="ru-RU" dirty="0" err="1" smtClean="0"/>
              <a:t>державних</a:t>
            </a:r>
            <a:r>
              <a:rPr lang="ru-RU" dirty="0" smtClean="0"/>
              <a:t> </a:t>
            </a:r>
            <a:r>
              <a:rPr lang="ru-RU" dirty="0" err="1"/>
              <a:t>випробуваннях</a:t>
            </a:r>
            <a:r>
              <a:rPr lang="ru-RU" dirty="0"/>
              <a:t> </a:t>
            </a:r>
            <a:r>
              <a:rPr lang="ru-RU" dirty="0" err="1"/>
              <a:t>гербіцидів</a:t>
            </a:r>
            <a:r>
              <a:rPr lang="ru-RU" dirty="0"/>
              <a:t> не </a:t>
            </a:r>
            <a:r>
              <a:rPr lang="ru-RU" dirty="0" err="1"/>
              <a:t>рекомендується</a:t>
            </a:r>
            <a:r>
              <a:rPr lang="ru-RU" dirty="0"/>
              <a:t>, </a:t>
            </a:r>
            <a:r>
              <a:rPr lang="ru-RU" dirty="0" err="1"/>
              <a:t>оскільки</a:t>
            </a:r>
            <a:r>
              <a:rPr lang="ru-RU" dirty="0"/>
              <a:t> на </a:t>
            </a:r>
            <a:r>
              <a:rPr lang="ru-RU" dirty="0" err="1" smtClean="0"/>
              <a:t>фоні</a:t>
            </a:r>
            <a:r>
              <a:rPr lang="ru-RU" dirty="0" smtClean="0"/>
              <a:t> </a:t>
            </a:r>
            <a:r>
              <a:rPr lang="ru-RU" dirty="0" err="1" smtClean="0"/>
              <a:t>нерівномірного</a:t>
            </a:r>
            <a:r>
              <a:rPr lang="ru-RU" dirty="0" smtClean="0"/>
              <a:t> </a:t>
            </a:r>
            <a:r>
              <a:rPr lang="ru-RU" dirty="0" err="1"/>
              <a:t>забур'янення</a:t>
            </a:r>
            <a:r>
              <a:rPr lang="ru-RU" dirty="0"/>
              <a:t> для </a:t>
            </a:r>
            <a:r>
              <a:rPr lang="ru-RU" dirty="0" err="1"/>
              <a:t>визначення</a:t>
            </a:r>
            <a:r>
              <a:rPr lang="ru-RU" dirty="0"/>
              <a:t> </a:t>
            </a:r>
            <a:r>
              <a:rPr lang="ru-RU" dirty="0" err="1"/>
              <a:t>його</a:t>
            </a:r>
            <a:r>
              <a:rPr lang="ru-RU" dirty="0"/>
              <a:t> фактичного </a:t>
            </a:r>
            <a:r>
              <a:rPr lang="ru-RU" dirty="0" err="1"/>
              <a:t>рівня</a:t>
            </a:r>
            <a:r>
              <a:rPr lang="ru-RU" dirty="0"/>
              <a:t> </a:t>
            </a:r>
            <a:r>
              <a:rPr lang="ru-RU" dirty="0" smtClean="0"/>
              <a:t>на </a:t>
            </a:r>
            <a:r>
              <a:rPr lang="ru-RU" dirty="0" err="1" smtClean="0"/>
              <a:t>посівах</a:t>
            </a:r>
            <a:r>
              <a:rPr lang="ru-RU" dirty="0" smtClean="0"/>
              <a:t> </a:t>
            </a:r>
            <a:r>
              <a:rPr lang="ru-RU" dirty="0" err="1"/>
              <a:t>необхідно</a:t>
            </a:r>
            <a:r>
              <a:rPr lang="ru-RU" dirty="0"/>
              <a:t> </a:t>
            </a:r>
            <a:r>
              <a:rPr lang="ru-RU" dirty="0" err="1"/>
              <a:t>використовувати</a:t>
            </a:r>
            <a:r>
              <a:rPr lang="ru-RU" dirty="0"/>
              <a:t> </a:t>
            </a:r>
            <a:r>
              <a:rPr lang="ru-RU" dirty="0" err="1"/>
              <a:t>дуже</a:t>
            </a:r>
            <a:r>
              <a:rPr lang="ru-RU" dirty="0"/>
              <a:t> </a:t>
            </a:r>
            <a:r>
              <a:rPr lang="ru-RU" dirty="0" err="1"/>
              <a:t>велику</a:t>
            </a:r>
            <a:r>
              <a:rPr lang="ru-RU" dirty="0"/>
              <a:t> </a:t>
            </a:r>
            <a:r>
              <a:rPr lang="ru-RU" dirty="0" err="1"/>
              <a:t>кількість</a:t>
            </a:r>
            <a:r>
              <a:rPr lang="ru-RU" dirty="0"/>
              <a:t> </a:t>
            </a:r>
            <a:r>
              <a:rPr lang="ru-RU" dirty="0" err="1"/>
              <a:t>облікових</a:t>
            </a:r>
            <a:r>
              <a:rPr lang="ru-RU" dirty="0"/>
              <a:t> </a:t>
            </a:r>
            <a:r>
              <a:rPr lang="ru-RU" dirty="0" err="1" smtClean="0"/>
              <a:t>майданчиків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ускладнює</a:t>
            </a:r>
            <a:r>
              <a:rPr lang="ru-RU" dirty="0"/>
              <a:t> </a:t>
            </a:r>
            <a:r>
              <a:rPr lang="ru-RU" dirty="0" err="1"/>
              <a:t>обліки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6511537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908720"/>
            <a:ext cx="8229600" cy="4525963"/>
          </a:xfrm>
        </p:spPr>
        <p:txBody>
          <a:bodyPr>
            <a:normAutofit lnSpcReduction="10000"/>
          </a:bodyPr>
          <a:lstStyle/>
          <a:p>
            <a:r>
              <a:rPr lang="ru-RU" dirty="0" err="1">
                <a:solidFill>
                  <a:srgbClr val="FF0000"/>
                </a:solidFill>
              </a:rPr>
              <a:t>Перевагою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/>
              <a:t>постійних</a:t>
            </a:r>
            <a:r>
              <a:rPr lang="ru-RU" dirty="0"/>
              <a:t> </a:t>
            </a:r>
            <a:r>
              <a:rPr lang="ru-RU" dirty="0" err="1"/>
              <a:t>майданчиків</a:t>
            </a:r>
            <a:r>
              <a:rPr lang="ru-RU" dirty="0"/>
              <a:t> є те,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бур'яни</a:t>
            </a:r>
            <a:r>
              <a:rPr lang="ru-RU" dirty="0"/>
              <a:t> </a:t>
            </a:r>
            <a:r>
              <a:rPr lang="ru-RU" dirty="0" err="1"/>
              <a:t>протягом</a:t>
            </a:r>
            <a:r>
              <a:rPr lang="ru-RU" dirty="0"/>
              <a:t> </a:t>
            </a:r>
            <a:r>
              <a:rPr lang="ru-RU" dirty="0" err="1" smtClean="0"/>
              <a:t>усього</a:t>
            </a:r>
            <a:r>
              <a:rPr lang="ru-RU" dirty="0" smtClean="0"/>
              <a:t> </a:t>
            </a:r>
            <a:r>
              <a:rPr lang="ru-RU" dirty="0" err="1" smtClean="0"/>
              <a:t>періоду</a:t>
            </a:r>
            <a:r>
              <a:rPr lang="ru-RU" dirty="0" smtClean="0"/>
              <a:t> </a:t>
            </a:r>
            <a:r>
              <a:rPr lang="ru-RU" dirty="0" err="1"/>
              <a:t>вегетації</a:t>
            </a:r>
            <a:r>
              <a:rPr lang="ru-RU" dirty="0"/>
              <a:t> </a:t>
            </a:r>
            <a:r>
              <a:rPr lang="ru-RU" dirty="0" err="1"/>
              <a:t>підраховують</a:t>
            </a:r>
            <a:r>
              <a:rPr lang="ru-RU" dirty="0"/>
              <a:t> на одних і тих самих </a:t>
            </a:r>
            <a:r>
              <a:rPr lang="ru-RU" dirty="0" err="1"/>
              <a:t>місцях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 smtClean="0"/>
              <a:t>підвищує</a:t>
            </a:r>
            <a:r>
              <a:rPr lang="ru-RU" dirty="0" smtClean="0"/>
              <a:t> </a:t>
            </a:r>
            <a:r>
              <a:rPr lang="ru-RU" dirty="0" err="1" smtClean="0"/>
              <a:t>точність</a:t>
            </a:r>
            <a:r>
              <a:rPr lang="ru-RU" dirty="0" smtClean="0"/>
              <a:t> </a:t>
            </a:r>
            <a:r>
              <a:rPr lang="ru-RU" dirty="0"/>
              <a:t>і </a:t>
            </a:r>
            <a:r>
              <a:rPr lang="ru-RU" dirty="0" err="1"/>
              <a:t>достовірність</a:t>
            </a:r>
            <a:r>
              <a:rPr lang="ru-RU" dirty="0"/>
              <a:t> </a:t>
            </a:r>
            <a:r>
              <a:rPr lang="ru-RU" dirty="0" err="1"/>
              <a:t>обліків</a:t>
            </a:r>
            <a:r>
              <a:rPr lang="ru-RU" dirty="0"/>
              <a:t>,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розміщують</a:t>
            </a:r>
            <a:r>
              <a:rPr lang="ru-RU" dirty="0"/>
              <a:t> </a:t>
            </a:r>
            <a:r>
              <a:rPr lang="ru-RU" dirty="0" err="1"/>
              <a:t>рівномірно</a:t>
            </a:r>
            <a:r>
              <a:rPr lang="ru-RU" dirty="0"/>
              <a:t> (по </a:t>
            </a:r>
            <a:r>
              <a:rPr lang="ru-RU" dirty="0" err="1" smtClean="0"/>
              <a:t>діагоналі</a:t>
            </a:r>
            <a:r>
              <a:rPr lang="ru-RU" dirty="0" smtClean="0"/>
              <a:t>) по </a:t>
            </a:r>
            <a:r>
              <a:rPr lang="ru-RU" dirty="0" err="1"/>
              <a:t>всій</a:t>
            </a:r>
            <a:r>
              <a:rPr lang="ru-RU" dirty="0"/>
              <a:t> </a:t>
            </a:r>
            <a:r>
              <a:rPr lang="ru-RU" dirty="0" err="1"/>
              <a:t>площі</a:t>
            </a:r>
            <a:r>
              <a:rPr lang="ru-RU" dirty="0"/>
              <a:t> </a:t>
            </a:r>
            <a:r>
              <a:rPr lang="ru-RU" dirty="0" err="1"/>
              <a:t>дослідних</a:t>
            </a:r>
            <a:r>
              <a:rPr lang="ru-RU" dirty="0"/>
              <a:t> і </a:t>
            </a:r>
            <a:r>
              <a:rPr lang="ru-RU" dirty="0" err="1"/>
              <a:t>контрольних</a:t>
            </a:r>
            <a:r>
              <a:rPr lang="ru-RU" dirty="0"/>
              <a:t> </a:t>
            </a:r>
            <a:r>
              <a:rPr lang="ru-RU" dirty="0" err="1"/>
              <a:t>ділянок</a:t>
            </a:r>
            <a:r>
              <a:rPr lang="ru-RU" dirty="0"/>
              <a:t>.</a:t>
            </a:r>
          </a:p>
          <a:p>
            <a:r>
              <a:rPr lang="ru-RU" dirty="0"/>
              <a:t>На </a:t>
            </a:r>
            <a:r>
              <a:rPr lang="ru-RU" dirty="0" err="1"/>
              <a:t>виділених</a:t>
            </a:r>
            <a:r>
              <a:rPr lang="ru-RU" dirty="0"/>
              <a:t> </a:t>
            </a:r>
            <a:r>
              <a:rPr lang="ru-RU" dirty="0" err="1"/>
              <a:t>облікових</a:t>
            </a:r>
            <a:r>
              <a:rPr lang="ru-RU" dirty="0"/>
              <a:t> </a:t>
            </a:r>
            <a:r>
              <a:rPr lang="ru-RU" dirty="0" err="1"/>
              <a:t>майданчиках</a:t>
            </a:r>
            <a:r>
              <a:rPr lang="ru-RU" dirty="0"/>
              <a:t> </a:t>
            </a:r>
            <a:r>
              <a:rPr lang="ru-RU" dirty="0" err="1"/>
              <a:t>тричі</a:t>
            </a:r>
            <a:r>
              <a:rPr lang="ru-RU" dirty="0"/>
              <a:t> за сезон </a:t>
            </a:r>
            <a:r>
              <a:rPr lang="ru-RU" dirty="0" err="1" smtClean="0"/>
              <a:t>обліковують</a:t>
            </a:r>
            <a:r>
              <a:rPr lang="ru-RU" dirty="0" smtClean="0"/>
              <a:t> </a:t>
            </a:r>
            <a:r>
              <a:rPr lang="ru-RU" dirty="0" err="1" smtClean="0"/>
              <a:t>кількість</a:t>
            </a:r>
            <a:r>
              <a:rPr lang="ru-RU" dirty="0" smtClean="0"/>
              <a:t> </a:t>
            </a:r>
            <a:r>
              <a:rPr lang="ru-RU" dirty="0" err="1"/>
              <a:t>бур'янів</a:t>
            </a:r>
            <a:r>
              <a:rPr lang="ru-RU" dirty="0"/>
              <a:t> (</a:t>
            </a:r>
            <a:r>
              <a:rPr lang="ru-RU" dirty="0" err="1"/>
              <a:t>окремо</a:t>
            </a:r>
            <a:r>
              <a:rPr lang="ru-RU" dirty="0"/>
              <a:t> кожного </a:t>
            </a:r>
            <a:r>
              <a:rPr lang="ru-RU" dirty="0" err="1"/>
              <a:t>ботанічного</a:t>
            </a:r>
            <a:r>
              <a:rPr lang="ru-RU" dirty="0"/>
              <a:t> виду).</a:t>
            </a:r>
          </a:p>
        </p:txBody>
      </p:sp>
    </p:spTree>
    <p:extLst>
      <p:ext uri="{BB962C8B-B14F-4D97-AF65-F5344CB8AC3E}">
        <p14:creationId xmlns:p14="http://schemas.microsoft.com/office/powerpoint/2010/main" val="334284279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764704"/>
            <a:ext cx="8229600" cy="4525963"/>
          </a:xfrm>
        </p:spPr>
        <p:txBody>
          <a:bodyPr>
            <a:normAutofit fontScale="85000" lnSpcReduction="10000"/>
          </a:bodyPr>
          <a:lstStyle/>
          <a:p>
            <a:r>
              <a:rPr lang="ru-RU" dirty="0"/>
              <a:t>При </a:t>
            </a:r>
            <a:r>
              <a:rPr lang="ru-RU" dirty="0" err="1"/>
              <a:t>випробуванні</a:t>
            </a:r>
            <a:r>
              <a:rPr lang="ru-RU" dirty="0"/>
              <a:t> </a:t>
            </a:r>
            <a:r>
              <a:rPr lang="ru-RU" dirty="0" err="1"/>
              <a:t>гербіцидів</a:t>
            </a:r>
            <a:r>
              <a:rPr lang="ru-RU" dirty="0"/>
              <a:t> </a:t>
            </a:r>
            <a:r>
              <a:rPr lang="ru-RU" dirty="0" err="1"/>
              <a:t>слід</a:t>
            </a:r>
            <a:r>
              <a:rPr lang="ru-RU" dirty="0"/>
              <a:t> </a:t>
            </a:r>
            <a:r>
              <a:rPr lang="ru-RU" dirty="0" err="1"/>
              <a:t>користуватись</a:t>
            </a:r>
            <a:r>
              <a:rPr lang="ru-RU" dirty="0"/>
              <a:t> </a:t>
            </a:r>
            <a:r>
              <a:rPr lang="ru-RU" dirty="0" err="1"/>
              <a:t>постійними</a:t>
            </a:r>
            <a:r>
              <a:rPr lang="ru-RU" dirty="0"/>
              <a:t> </a:t>
            </a:r>
            <a:r>
              <a:rPr lang="ru-RU" dirty="0" err="1" smtClean="0"/>
              <a:t>обліковими</a:t>
            </a:r>
            <a:r>
              <a:rPr lang="ru-RU" dirty="0" smtClean="0"/>
              <a:t> </a:t>
            </a:r>
            <a:r>
              <a:rPr lang="ru-RU" dirty="0" err="1"/>
              <a:t>майданчиками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err="1" smtClean="0"/>
              <a:t>Це</a:t>
            </a:r>
            <a:r>
              <a:rPr lang="ru-RU" dirty="0" smtClean="0"/>
              <a:t> </a:t>
            </a:r>
            <a:r>
              <a:rPr lang="ru-RU" dirty="0" err="1"/>
              <a:t>дає</a:t>
            </a:r>
            <a:r>
              <a:rPr lang="ru-RU" dirty="0"/>
              <a:t> </a:t>
            </a:r>
            <a:r>
              <a:rPr lang="ru-RU" dirty="0" err="1"/>
              <a:t>змогу</a:t>
            </a:r>
            <a:r>
              <a:rPr lang="ru-RU" dirty="0"/>
              <a:t> </a:t>
            </a:r>
            <a:r>
              <a:rPr lang="ru-RU" dirty="0" err="1"/>
              <a:t>провадити</a:t>
            </a:r>
            <a:r>
              <a:rPr lang="ru-RU" dirty="0"/>
              <a:t> </a:t>
            </a:r>
            <a:r>
              <a:rPr lang="ru-RU" dirty="0" err="1"/>
              <a:t>обліки</a:t>
            </a:r>
            <a:r>
              <a:rPr lang="ru-RU" dirty="0"/>
              <a:t> </a:t>
            </a:r>
            <a:r>
              <a:rPr lang="ru-RU" dirty="0" err="1"/>
              <a:t>чисельності</a:t>
            </a:r>
            <a:r>
              <a:rPr lang="ru-RU" dirty="0"/>
              <a:t> </a:t>
            </a:r>
            <a:r>
              <a:rPr lang="ru-RU" dirty="0" err="1" smtClean="0"/>
              <a:t>бур'янів</a:t>
            </a:r>
            <a:r>
              <a:rPr lang="ru-RU" dirty="0" smtClean="0"/>
              <a:t> з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зрізуванням</a:t>
            </a:r>
            <a:r>
              <a:rPr lang="ru-RU" dirty="0"/>
              <a:t>, а </a:t>
            </a:r>
            <a:r>
              <a:rPr lang="ru-RU" dirty="0" err="1"/>
              <a:t>надземну</a:t>
            </a:r>
            <a:r>
              <a:rPr lang="ru-RU" dirty="0"/>
              <a:t> </a:t>
            </a:r>
            <a:r>
              <a:rPr lang="ru-RU" dirty="0" err="1"/>
              <a:t>масу</a:t>
            </a:r>
            <a:r>
              <a:rPr lang="ru-RU" dirty="0"/>
              <a:t> </a:t>
            </a:r>
            <a:r>
              <a:rPr lang="ru-RU" dirty="0" err="1"/>
              <a:t>визначати</a:t>
            </a:r>
            <a:r>
              <a:rPr lang="ru-RU" dirty="0"/>
              <a:t> в </a:t>
            </a:r>
            <a:r>
              <a:rPr lang="ru-RU" dirty="0" err="1"/>
              <a:t>найкращий</a:t>
            </a:r>
            <a:r>
              <a:rPr lang="ru-RU" dirty="0"/>
              <a:t> </a:t>
            </a:r>
            <a:r>
              <a:rPr lang="ru-RU" dirty="0" err="1"/>
              <a:t>термін</a:t>
            </a:r>
            <a:r>
              <a:rPr lang="ru-RU" dirty="0"/>
              <a:t> (</a:t>
            </a:r>
            <a:r>
              <a:rPr lang="ru-RU" dirty="0" smtClean="0"/>
              <a:t>при </a:t>
            </a:r>
            <a:r>
              <a:rPr lang="ru-RU" dirty="0"/>
              <a:t>другому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третьому</a:t>
            </a:r>
            <a:r>
              <a:rPr lang="ru-RU" dirty="0"/>
              <a:t> </a:t>
            </a:r>
            <a:r>
              <a:rPr lang="ru-RU" dirty="0" err="1"/>
              <a:t>обліку</a:t>
            </a:r>
            <a:r>
              <a:rPr lang="ru-RU" dirty="0"/>
              <a:t>). </a:t>
            </a:r>
            <a:endParaRPr lang="ru-RU" dirty="0" smtClean="0"/>
          </a:p>
          <a:p>
            <a:r>
              <a:rPr lang="ru-RU" dirty="0" smtClean="0"/>
              <a:t>Вони </a:t>
            </a:r>
            <a:r>
              <a:rPr lang="ru-RU" dirty="0" err="1"/>
              <a:t>складаються</a:t>
            </a:r>
            <a:r>
              <a:rPr lang="ru-RU" dirty="0"/>
              <a:t> з </a:t>
            </a:r>
            <a:r>
              <a:rPr lang="ru-RU" dirty="0" err="1"/>
              <a:t>трьох</a:t>
            </a:r>
            <a:r>
              <a:rPr lang="ru-RU" dirty="0"/>
              <a:t> </a:t>
            </a:r>
            <a:r>
              <a:rPr lang="ru-RU" dirty="0" err="1"/>
              <a:t>розміщених</a:t>
            </a:r>
            <a:r>
              <a:rPr lang="ru-RU" dirty="0"/>
              <a:t> </a:t>
            </a:r>
            <a:r>
              <a:rPr lang="ru-RU" dirty="0" err="1" smtClean="0"/>
              <a:t>поряд</a:t>
            </a:r>
            <a:r>
              <a:rPr lang="ru-RU" dirty="0" smtClean="0"/>
              <a:t> </a:t>
            </a:r>
            <a:r>
              <a:rPr lang="ru-RU" dirty="0" err="1"/>
              <a:t>майданчиків</a:t>
            </a:r>
            <a:r>
              <a:rPr lang="ru-RU" dirty="0"/>
              <a:t> </a:t>
            </a:r>
            <a:r>
              <a:rPr lang="ru-RU" dirty="0" err="1"/>
              <a:t>розміром</a:t>
            </a:r>
            <a:r>
              <a:rPr lang="ru-RU" dirty="0"/>
              <a:t> по 0,1; 0,25; </a:t>
            </a:r>
            <a:r>
              <a:rPr lang="ru-RU" dirty="0" err="1"/>
              <a:t>або</a:t>
            </a:r>
            <a:r>
              <a:rPr lang="ru-RU" dirty="0"/>
              <a:t> 0,5 м2. </a:t>
            </a:r>
            <a:endParaRPr lang="ru-RU" dirty="0" smtClean="0"/>
          </a:p>
          <a:p>
            <a:r>
              <a:rPr lang="ru-RU" dirty="0" smtClean="0"/>
              <a:t>При </a:t>
            </a:r>
            <a:r>
              <a:rPr lang="ru-RU" dirty="0"/>
              <a:t>кожному </a:t>
            </a:r>
            <a:r>
              <a:rPr lang="ru-RU" dirty="0" err="1" smtClean="0"/>
              <a:t>черговому</a:t>
            </a:r>
            <a:r>
              <a:rPr lang="ru-RU" dirty="0" smtClean="0"/>
              <a:t> </a:t>
            </a:r>
            <a:r>
              <a:rPr lang="ru-RU" dirty="0" err="1"/>
              <a:t>обліку</a:t>
            </a:r>
            <a:r>
              <a:rPr lang="ru-RU" dirty="0"/>
              <a:t> </a:t>
            </a:r>
            <a:r>
              <a:rPr lang="ru-RU" dirty="0" err="1"/>
              <a:t>бур'яни</a:t>
            </a:r>
            <a:r>
              <a:rPr lang="ru-RU" dirty="0"/>
              <a:t> </a:t>
            </a:r>
            <a:r>
              <a:rPr lang="ru-RU" dirty="0" err="1"/>
              <a:t>зрізують</a:t>
            </a:r>
            <a:r>
              <a:rPr lang="ru-RU" dirty="0"/>
              <a:t> і </a:t>
            </a:r>
            <a:r>
              <a:rPr lang="ru-RU" dirty="0" err="1"/>
              <a:t>підраховують</a:t>
            </a:r>
            <a:r>
              <a:rPr lang="ru-RU" dirty="0"/>
              <a:t> на </a:t>
            </a:r>
            <a:r>
              <a:rPr lang="ru-RU" dirty="0" err="1"/>
              <a:t>одній</a:t>
            </a:r>
            <a:r>
              <a:rPr lang="ru-RU" dirty="0"/>
              <a:t> </a:t>
            </a:r>
            <a:r>
              <a:rPr lang="ru-RU" dirty="0" err="1"/>
              <a:t>третині</a:t>
            </a:r>
            <a:r>
              <a:rPr lang="ru-RU" dirty="0"/>
              <a:t> </a:t>
            </a:r>
            <a:r>
              <a:rPr lang="ru-RU" dirty="0" err="1"/>
              <a:t>вихідного</a:t>
            </a:r>
            <a:r>
              <a:rPr lang="ru-RU" dirty="0"/>
              <a:t> (</a:t>
            </a:r>
            <a:r>
              <a:rPr lang="ru-RU" dirty="0" err="1" smtClean="0"/>
              <a:t>потроєного</a:t>
            </a:r>
            <a:r>
              <a:rPr lang="ru-RU" dirty="0"/>
              <a:t>) </a:t>
            </a:r>
            <a:r>
              <a:rPr lang="ru-RU" dirty="0" err="1"/>
              <a:t>майданчика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90650838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692696"/>
            <a:ext cx="8229600" cy="4525963"/>
          </a:xfrm>
        </p:spPr>
        <p:txBody>
          <a:bodyPr>
            <a:normAutofit fontScale="85000" lnSpcReduction="10000"/>
          </a:bodyPr>
          <a:lstStyle/>
          <a:p>
            <a:r>
              <a:rPr lang="ru-RU" dirty="0" smtClean="0"/>
              <a:t>В </a:t>
            </a:r>
            <a:r>
              <a:rPr lang="ru-RU" dirty="0" err="1"/>
              <a:t>науково-дослідній</a:t>
            </a:r>
            <a:r>
              <a:rPr lang="ru-RU" dirty="0"/>
              <a:t> </a:t>
            </a:r>
            <a:r>
              <a:rPr lang="ru-RU" dirty="0" err="1"/>
              <a:t>роботі</a:t>
            </a:r>
            <a:r>
              <a:rPr lang="ru-RU" dirty="0"/>
              <a:t> з </a:t>
            </a:r>
            <a:r>
              <a:rPr lang="ru-RU" dirty="0" err="1"/>
              <a:t>гербіцидами</a:t>
            </a:r>
            <a:r>
              <a:rPr lang="ru-RU" dirty="0"/>
              <a:t> </a:t>
            </a:r>
            <a:r>
              <a:rPr lang="ru-RU" dirty="0" err="1"/>
              <a:t>обліки</a:t>
            </a:r>
            <a:r>
              <a:rPr lang="ru-RU" dirty="0"/>
              <a:t> </a:t>
            </a:r>
            <a:r>
              <a:rPr lang="ru-RU" dirty="0" err="1"/>
              <a:t>провадять</a:t>
            </a:r>
            <a:r>
              <a:rPr lang="ru-RU" dirty="0"/>
              <a:t> </a:t>
            </a:r>
            <a:r>
              <a:rPr lang="ru-RU" dirty="0" smtClean="0"/>
              <a:t>на </a:t>
            </a:r>
            <a:r>
              <a:rPr lang="ru-RU" dirty="0" err="1" smtClean="0"/>
              <a:t>постійних</a:t>
            </a:r>
            <a:r>
              <a:rPr lang="ru-RU" dirty="0" smtClean="0"/>
              <a:t> </a:t>
            </a:r>
            <a:r>
              <a:rPr lang="ru-RU" dirty="0"/>
              <a:t>(</a:t>
            </a:r>
            <a:r>
              <a:rPr lang="ru-RU" dirty="0" err="1"/>
              <a:t>зафіксованих</a:t>
            </a:r>
            <a:r>
              <a:rPr lang="ru-RU" dirty="0"/>
              <a:t>), але не </a:t>
            </a:r>
            <a:r>
              <a:rPr lang="ru-RU" dirty="0" err="1"/>
              <a:t>зв'язаних</a:t>
            </a:r>
            <a:r>
              <a:rPr lang="ru-RU" dirty="0"/>
              <a:t> </a:t>
            </a:r>
            <a:r>
              <a:rPr lang="ru-RU" dirty="0" err="1"/>
              <a:t>між</a:t>
            </a:r>
            <a:r>
              <a:rPr lang="ru-RU" dirty="0"/>
              <a:t> собою </a:t>
            </a:r>
            <a:r>
              <a:rPr lang="ru-RU" dirty="0" err="1"/>
              <a:t>майданчиках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err="1" smtClean="0"/>
              <a:t>Однак</a:t>
            </a:r>
            <a:r>
              <a:rPr lang="ru-RU" dirty="0" smtClean="0"/>
              <a:t> </a:t>
            </a:r>
            <a:r>
              <a:rPr lang="ru-RU" dirty="0"/>
              <a:t>при </a:t>
            </a:r>
            <a:r>
              <a:rPr lang="ru-RU" dirty="0" err="1"/>
              <a:t>державних</a:t>
            </a:r>
            <a:r>
              <a:rPr lang="ru-RU" dirty="0"/>
              <a:t> </a:t>
            </a:r>
            <a:r>
              <a:rPr lang="ru-RU" dirty="0" err="1"/>
              <a:t>випробуваннях</a:t>
            </a:r>
            <a:r>
              <a:rPr lang="ru-RU" dirty="0"/>
              <a:t> </a:t>
            </a:r>
            <a:r>
              <a:rPr lang="ru-RU" dirty="0" err="1"/>
              <a:t>такий</a:t>
            </a:r>
            <a:r>
              <a:rPr lang="ru-RU" dirty="0"/>
              <a:t> </a:t>
            </a:r>
            <a:r>
              <a:rPr lang="ru-RU" dirty="0" err="1"/>
              <a:t>спосіб</a:t>
            </a:r>
            <a:r>
              <a:rPr lang="ru-RU" dirty="0"/>
              <a:t> є </a:t>
            </a:r>
            <a:r>
              <a:rPr lang="ru-RU" dirty="0" err="1"/>
              <a:t>малопридатним</a:t>
            </a:r>
            <a:r>
              <a:rPr lang="ru-RU" dirty="0"/>
              <a:t>, </a:t>
            </a:r>
            <a:r>
              <a:rPr lang="ru-RU" dirty="0" err="1" smtClean="0"/>
              <a:t>оскільки</a:t>
            </a:r>
            <a:r>
              <a:rPr lang="ru-RU" dirty="0" smtClean="0"/>
              <a:t> </a:t>
            </a:r>
            <a:r>
              <a:rPr lang="ru-RU" dirty="0"/>
              <a:t>перших два </a:t>
            </a:r>
            <a:r>
              <a:rPr lang="ru-RU" dirty="0" err="1"/>
              <a:t>обліки</a:t>
            </a:r>
            <a:r>
              <a:rPr lang="ru-RU" dirty="0"/>
              <a:t> </a:t>
            </a:r>
            <a:r>
              <a:rPr lang="ru-RU" dirty="0" err="1"/>
              <a:t>вимушено</a:t>
            </a:r>
            <a:r>
              <a:rPr lang="ru-RU" dirty="0"/>
              <a:t> </a:t>
            </a:r>
            <a:r>
              <a:rPr lang="ru-RU" dirty="0" err="1"/>
              <a:t>проводяться</a:t>
            </a:r>
            <a:r>
              <a:rPr lang="ru-RU" dirty="0"/>
              <a:t> без </a:t>
            </a:r>
            <a:r>
              <a:rPr lang="ru-RU" dirty="0" err="1"/>
              <a:t>зрізування</a:t>
            </a:r>
            <a:r>
              <a:rPr lang="ru-RU" dirty="0"/>
              <a:t> </a:t>
            </a:r>
            <a:r>
              <a:rPr lang="ru-RU" dirty="0" err="1" smtClean="0"/>
              <a:t>бур'янів</a:t>
            </a:r>
            <a:r>
              <a:rPr lang="ru-RU" dirty="0" smtClean="0"/>
              <a:t>, </a:t>
            </a:r>
            <a:r>
              <a:rPr lang="ru-RU" dirty="0" err="1" smtClean="0"/>
              <a:t>що</a:t>
            </a:r>
            <a:r>
              <a:rPr lang="ru-RU" dirty="0" smtClean="0"/>
              <a:t> </a:t>
            </a:r>
            <a:r>
              <a:rPr lang="ru-RU" dirty="0"/>
              <a:t>на </a:t>
            </a:r>
            <a:r>
              <a:rPr lang="ru-RU" dirty="0" err="1"/>
              <a:t>фоні</a:t>
            </a:r>
            <a:r>
              <a:rPr lang="ru-RU" dirty="0"/>
              <a:t> </a:t>
            </a:r>
            <a:r>
              <a:rPr lang="ru-RU" dirty="0" err="1"/>
              <a:t>значного</a:t>
            </a:r>
            <a:r>
              <a:rPr lang="ru-RU" dirty="0"/>
              <a:t> </a:t>
            </a:r>
            <a:r>
              <a:rPr lang="ru-RU" dirty="0" err="1"/>
              <a:t>забур'янення</a:t>
            </a:r>
            <a:r>
              <a:rPr lang="ru-RU" dirty="0"/>
              <a:t> </a:t>
            </a:r>
            <a:r>
              <a:rPr lang="ru-RU" dirty="0" err="1"/>
              <a:t>виконати</a:t>
            </a:r>
            <a:r>
              <a:rPr lang="ru-RU" dirty="0"/>
              <a:t> складно. </a:t>
            </a:r>
            <a:endParaRPr lang="ru-RU" dirty="0" smtClean="0"/>
          </a:p>
          <a:p>
            <a:r>
              <a:rPr lang="ru-RU" dirty="0" smtClean="0"/>
              <a:t>При </a:t>
            </a:r>
            <a:r>
              <a:rPr lang="ru-RU" dirty="0"/>
              <a:t>такому </a:t>
            </a:r>
            <a:r>
              <a:rPr lang="ru-RU" dirty="0" err="1" smtClean="0"/>
              <a:t>способі</a:t>
            </a:r>
            <a:r>
              <a:rPr lang="ru-RU" dirty="0" smtClean="0"/>
              <a:t> </a:t>
            </a:r>
            <a:r>
              <a:rPr lang="ru-RU" dirty="0" err="1" smtClean="0"/>
              <a:t>обліків</a:t>
            </a:r>
            <a:r>
              <a:rPr lang="ru-RU" dirty="0"/>
              <a:t>, </a:t>
            </a:r>
            <a:r>
              <a:rPr lang="ru-RU" dirty="0" err="1"/>
              <a:t>крім</a:t>
            </a:r>
            <a:r>
              <a:rPr lang="ru-RU" dirty="0"/>
              <a:t> </a:t>
            </a:r>
            <a:r>
              <a:rPr lang="ru-RU" dirty="0" err="1"/>
              <a:t>цього</a:t>
            </a:r>
            <a:r>
              <a:rPr lang="ru-RU" dirty="0"/>
              <a:t>, </a:t>
            </a:r>
            <a:r>
              <a:rPr lang="ru-RU" dirty="0" err="1"/>
              <a:t>масу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 </a:t>
            </a:r>
            <a:r>
              <a:rPr lang="ru-RU" dirty="0" err="1"/>
              <a:t>можна</a:t>
            </a:r>
            <a:r>
              <a:rPr lang="ru-RU" dirty="0"/>
              <a:t> </a:t>
            </a:r>
            <a:r>
              <a:rPr lang="ru-RU" dirty="0" err="1"/>
              <a:t>визначити</a:t>
            </a:r>
            <a:r>
              <a:rPr lang="ru-RU" dirty="0"/>
              <a:t> </a:t>
            </a:r>
            <a:r>
              <a:rPr lang="ru-RU" dirty="0" err="1"/>
              <a:t>лише</a:t>
            </a:r>
            <a:r>
              <a:rPr lang="ru-RU" dirty="0"/>
              <a:t> при </a:t>
            </a:r>
            <a:r>
              <a:rPr lang="ru-RU" dirty="0" err="1" smtClean="0"/>
              <a:t>останньому</a:t>
            </a:r>
            <a:r>
              <a:rPr lang="ru-RU" dirty="0" smtClean="0"/>
              <a:t> </a:t>
            </a:r>
            <a:r>
              <a:rPr lang="ru-RU" dirty="0" err="1" smtClean="0"/>
              <a:t>обліку</a:t>
            </a:r>
            <a:r>
              <a:rPr lang="ru-RU" dirty="0" smtClean="0"/>
              <a:t> </a:t>
            </a:r>
            <a:r>
              <a:rPr lang="ru-RU" dirty="0"/>
              <a:t>(перед </a:t>
            </a:r>
            <a:r>
              <a:rPr lang="ru-RU" dirty="0" err="1"/>
              <a:t>збиранням</a:t>
            </a:r>
            <a:r>
              <a:rPr lang="ru-RU" dirty="0"/>
              <a:t> урожаю), а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певною</a:t>
            </a:r>
            <a:r>
              <a:rPr lang="ru-RU" dirty="0"/>
              <a:t> </a:t>
            </a:r>
            <a:r>
              <a:rPr lang="ru-RU" dirty="0" err="1"/>
              <a:t>мірою</a:t>
            </a:r>
            <a:r>
              <a:rPr lang="ru-RU" dirty="0"/>
              <a:t> </a:t>
            </a:r>
            <a:r>
              <a:rPr lang="ru-RU" dirty="0" err="1"/>
              <a:t>знижує</a:t>
            </a:r>
            <a:r>
              <a:rPr lang="ru-RU" dirty="0"/>
              <a:t> </a:t>
            </a:r>
            <a:r>
              <a:rPr lang="ru-RU" dirty="0" err="1" smtClean="0"/>
              <a:t>цінність</a:t>
            </a:r>
            <a:r>
              <a:rPr lang="ru-RU" dirty="0" smtClean="0"/>
              <a:t> </a:t>
            </a:r>
            <a:r>
              <a:rPr lang="ru-RU" dirty="0" err="1" smtClean="0"/>
              <a:t>вагового</a:t>
            </a:r>
            <a:r>
              <a:rPr lang="ru-RU" dirty="0" smtClean="0"/>
              <a:t> </a:t>
            </a:r>
            <a:r>
              <a:rPr lang="ru-RU" dirty="0" err="1"/>
              <a:t>обліку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06483406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err="1"/>
              <a:t>Розмір</a:t>
            </a:r>
            <a:r>
              <a:rPr lang="ru-RU" dirty="0"/>
              <a:t> </a:t>
            </a:r>
            <a:r>
              <a:rPr lang="ru-RU" dirty="0" err="1"/>
              <a:t>облікових</a:t>
            </a:r>
            <a:r>
              <a:rPr lang="ru-RU" dirty="0"/>
              <a:t> </a:t>
            </a:r>
            <a:r>
              <a:rPr lang="ru-RU" dirty="0" err="1"/>
              <a:t>майданчиків</a:t>
            </a:r>
            <a:r>
              <a:rPr lang="ru-RU" dirty="0"/>
              <a:t> </a:t>
            </a:r>
            <a:r>
              <a:rPr lang="ru-RU" dirty="0" err="1"/>
              <a:t>визначається</a:t>
            </a:r>
            <a:r>
              <a:rPr lang="ru-RU" dirty="0"/>
              <a:t> в основному </a:t>
            </a:r>
            <a:r>
              <a:rPr lang="ru-RU" dirty="0" err="1" smtClean="0"/>
              <a:t>ступенем</a:t>
            </a:r>
            <a:r>
              <a:rPr lang="ru-RU" dirty="0" smtClean="0"/>
              <a:t> </a:t>
            </a:r>
            <a:r>
              <a:rPr lang="ru-RU" dirty="0" err="1" smtClean="0"/>
              <a:t>забур'янення</a:t>
            </a:r>
            <a:r>
              <a:rPr lang="ru-RU" dirty="0" smtClean="0"/>
              <a:t> </a:t>
            </a:r>
            <a:r>
              <a:rPr lang="ru-RU" dirty="0" err="1"/>
              <a:t>посіву</a:t>
            </a:r>
            <a:r>
              <a:rPr lang="ru-RU" dirty="0" smtClean="0"/>
              <a:t>.</a:t>
            </a:r>
          </a:p>
          <a:p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>
                <a:solidFill>
                  <a:srgbClr val="FF0000"/>
                </a:solidFill>
              </a:rPr>
              <a:t>Чим </a:t>
            </a:r>
            <a:r>
              <a:rPr lang="ru-RU" dirty="0" err="1">
                <a:solidFill>
                  <a:srgbClr val="FF0000"/>
                </a:solidFill>
              </a:rPr>
              <a:t>більше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бур'янів</a:t>
            </a:r>
            <a:r>
              <a:rPr lang="ru-RU" dirty="0">
                <a:solidFill>
                  <a:srgbClr val="FF0000"/>
                </a:solidFill>
              </a:rPr>
              <a:t> на конкретному </a:t>
            </a:r>
            <a:r>
              <a:rPr lang="ru-RU" dirty="0" err="1">
                <a:solidFill>
                  <a:srgbClr val="FF0000"/>
                </a:solidFill>
              </a:rPr>
              <a:t>полі</a:t>
            </a:r>
            <a:r>
              <a:rPr lang="ru-RU" dirty="0">
                <a:solidFill>
                  <a:srgbClr val="FF0000"/>
                </a:solidFill>
              </a:rPr>
              <a:t>, </a:t>
            </a:r>
            <a:r>
              <a:rPr lang="ru-RU" dirty="0" err="1">
                <a:solidFill>
                  <a:srgbClr val="FF0000"/>
                </a:solidFill>
              </a:rPr>
              <a:t>тим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менші</a:t>
            </a:r>
            <a:r>
              <a:rPr lang="ru-RU" dirty="0" smtClean="0">
                <a:solidFill>
                  <a:srgbClr val="FF0000"/>
                </a:solidFill>
              </a:rPr>
              <a:t> вони </a:t>
            </a:r>
            <a:r>
              <a:rPr lang="ru-RU" dirty="0">
                <a:solidFill>
                  <a:srgbClr val="FF0000"/>
                </a:solidFill>
              </a:rPr>
              <a:t>за </a:t>
            </a:r>
            <a:r>
              <a:rPr lang="ru-RU" dirty="0" err="1">
                <a:solidFill>
                  <a:srgbClr val="FF0000"/>
                </a:solidFill>
              </a:rPr>
              <a:t>розмірами</a:t>
            </a:r>
            <a:r>
              <a:rPr lang="ru-RU" dirty="0">
                <a:solidFill>
                  <a:srgbClr val="FF0000"/>
                </a:solidFill>
              </a:rPr>
              <a:t>, і </a:t>
            </a:r>
            <a:r>
              <a:rPr lang="ru-RU" dirty="0" err="1">
                <a:solidFill>
                  <a:srgbClr val="FF0000"/>
                </a:solidFill>
              </a:rPr>
              <a:t>навпак</a:t>
            </a:r>
            <a:r>
              <a:rPr lang="ru-RU" dirty="0" err="1"/>
              <a:t>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4535258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836712"/>
            <a:ext cx="8229600" cy="5112568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ru-RU" dirty="0"/>
              <a:t>У </a:t>
            </a:r>
            <a:r>
              <a:rPr lang="ru-RU" dirty="0" err="1"/>
              <a:t>польових</a:t>
            </a:r>
            <a:r>
              <a:rPr lang="ru-RU" dirty="0"/>
              <a:t> </a:t>
            </a:r>
            <a:r>
              <a:rPr lang="ru-RU" dirty="0" err="1"/>
              <a:t>дослідах</a:t>
            </a:r>
            <a:r>
              <a:rPr lang="ru-RU" dirty="0"/>
              <a:t> </a:t>
            </a:r>
            <a:r>
              <a:rPr lang="ru-RU" dirty="0" err="1"/>
              <a:t>рекомендуються</a:t>
            </a:r>
            <a:r>
              <a:rPr lang="ru-RU" dirty="0"/>
              <a:t> </a:t>
            </a:r>
            <a:r>
              <a:rPr lang="ru-RU" dirty="0" err="1"/>
              <a:t>такі</a:t>
            </a:r>
            <a:r>
              <a:rPr lang="ru-RU" dirty="0"/>
              <a:t> </a:t>
            </a:r>
            <a:r>
              <a:rPr lang="ru-RU" dirty="0" err="1"/>
              <a:t>розміри</a:t>
            </a:r>
            <a:r>
              <a:rPr lang="ru-RU" dirty="0"/>
              <a:t> </a:t>
            </a:r>
            <a:r>
              <a:rPr lang="ru-RU" dirty="0" err="1"/>
              <a:t>облікових</a:t>
            </a:r>
            <a:r>
              <a:rPr lang="ru-RU" dirty="0"/>
              <a:t> </a:t>
            </a:r>
            <a:r>
              <a:rPr lang="ru-RU" dirty="0" err="1" smtClean="0"/>
              <a:t>майданчиків</a:t>
            </a:r>
            <a:r>
              <a:rPr lang="ru-RU" dirty="0"/>
              <a:t>: </a:t>
            </a:r>
            <a:endParaRPr lang="ru-RU" dirty="0" smtClean="0"/>
          </a:p>
          <a:p>
            <a:r>
              <a:rPr lang="ru-RU" dirty="0" smtClean="0"/>
              <a:t>0,1</a:t>
            </a:r>
            <a:r>
              <a:rPr lang="ru-RU" dirty="0"/>
              <a:t>; </a:t>
            </a:r>
            <a:endParaRPr lang="ru-RU" dirty="0" smtClean="0"/>
          </a:p>
          <a:p>
            <a:r>
              <a:rPr lang="ru-RU" dirty="0" smtClean="0"/>
              <a:t>0,25</a:t>
            </a:r>
            <a:r>
              <a:rPr lang="ru-RU" dirty="0"/>
              <a:t>; </a:t>
            </a:r>
            <a:r>
              <a:rPr lang="ru-RU" dirty="0" smtClean="0"/>
              <a:t> </a:t>
            </a:r>
          </a:p>
          <a:p>
            <a:r>
              <a:rPr lang="ru-RU" dirty="0" smtClean="0"/>
              <a:t>0,5 </a:t>
            </a:r>
            <a:r>
              <a:rPr lang="ru-RU" dirty="0"/>
              <a:t>м2, 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/>
              <a:t>Загальний</a:t>
            </a:r>
            <a:r>
              <a:rPr lang="ru-RU" dirty="0" smtClean="0"/>
              <a:t> </a:t>
            </a:r>
            <a:r>
              <a:rPr lang="ru-RU" dirty="0" err="1"/>
              <a:t>розмір</a:t>
            </a:r>
            <a:r>
              <a:rPr lang="ru-RU" dirty="0"/>
              <a:t> </a:t>
            </a:r>
            <a:r>
              <a:rPr lang="ru-RU" dirty="0" err="1"/>
              <a:t>потроєного</a:t>
            </a:r>
            <a:r>
              <a:rPr lang="ru-RU" dirty="0"/>
              <a:t> </a:t>
            </a:r>
            <a:r>
              <a:rPr lang="ru-RU" dirty="0" err="1"/>
              <a:t>майданчика</a:t>
            </a:r>
            <a:r>
              <a:rPr lang="ru-RU" dirty="0"/>
              <a:t> </a:t>
            </a:r>
            <a:r>
              <a:rPr lang="ru-RU" dirty="0" smtClean="0"/>
              <a:t>— </a:t>
            </a:r>
            <a:r>
              <a:rPr lang="ru-RU" dirty="0" err="1" smtClean="0"/>
              <a:t>відповідно</a:t>
            </a:r>
            <a:r>
              <a:rPr lang="ru-RU" dirty="0" smtClean="0"/>
              <a:t> </a:t>
            </a:r>
            <a:r>
              <a:rPr lang="ru-RU" dirty="0"/>
              <a:t>0,3; 0,75; і 1,5 м2</a:t>
            </a:r>
            <a:r>
              <a:rPr lang="ru-RU" dirty="0" smtClean="0"/>
              <a:t>.</a:t>
            </a:r>
          </a:p>
          <a:p>
            <a:pPr marL="0" indent="0">
              <a:buNone/>
            </a:pPr>
            <a:r>
              <a:rPr lang="ru-RU" dirty="0" err="1" smtClean="0"/>
              <a:t>Їх</a:t>
            </a:r>
            <a:r>
              <a:rPr lang="ru-RU" dirty="0" smtClean="0"/>
              <a:t> </a:t>
            </a:r>
            <a:r>
              <a:rPr lang="ru-RU" dirty="0" err="1"/>
              <a:t>розміщують</a:t>
            </a:r>
            <a:r>
              <a:rPr lang="ru-RU" dirty="0"/>
              <a:t> </a:t>
            </a:r>
            <a:r>
              <a:rPr lang="ru-RU" dirty="0" err="1"/>
              <a:t>рівномірно</a:t>
            </a:r>
            <a:r>
              <a:rPr lang="ru-RU" dirty="0"/>
              <a:t> в 10 </a:t>
            </a:r>
            <a:r>
              <a:rPr lang="ru-RU" dirty="0" err="1"/>
              <a:t>місцях</a:t>
            </a:r>
            <a:r>
              <a:rPr lang="ru-RU" dirty="0"/>
              <a:t> </a:t>
            </a:r>
            <a:r>
              <a:rPr lang="ru-RU" dirty="0" err="1" smtClean="0"/>
              <a:t>кожної</a:t>
            </a:r>
            <a:r>
              <a:rPr lang="ru-RU" dirty="0" smtClean="0"/>
              <a:t> </a:t>
            </a:r>
            <a:r>
              <a:rPr lang="ru-RU" dirty="0" err="1" smtClean="0"/>
              <a:t>дослідної</a:t>
            </a:r>
            <a:r>
              <a:rPr lang="ru-RU" dirty="0" smtClean="0"/>
              <a:t> </a:t>
            </a:r>
            <a:r>
              <a:rPr lang="ru-RU" dirty="0"/>
              <a:t>і </a:t>
            </a:r>
            <a:r>
              <a:rPr lang="ru-RU" dirty="0" err="1"/>
              <a:t>контрольної</a:t>
            </a:r>
            <a:r>
              <a:rPr lang="ru-RU" dirty="0"/>
              <a:t> </a:t>
            </a:r>
            <a:r>
              <a:rPr lang="ru-RU" dirty="0" err="1"/>
              <a:t>ділянок</a:t>
            </a:r>
            <a:r>
              <a:rPr lang="ru-RU" dirty="0"/>
              <a:t>.</a:t>
            </a:r>
          </a:p>
          <a:p>
            <a:pPr marL="0" indent="0">
              <a:buNone/>
            </a:pPr>
            <a:r>
              <a:rPr lang="ru-RU" dirty="0"/>
              <a:t>У </a:t>
            </a:r>
            <a:r>
              <a:rPr lang="ru-RU" dirty="0" err="1"/>
              <a:t>виробничих</a:t>
            </a:r>
            <a:r>
              <a:rPr lang="ru-RU" dirty="0"/>
              <a:t> </a:t>
            </a:r>
            <a:r>
              <a:rPr lang="ru-RU" dirty="0" err="1"/>
              <a:t>дослідах</a:t>
            </a:r>
            <a:r>
              <a:rPr lang="ru-RU" dirty="0"/>
              <a:t> на </a:t>
            </a:r>
            <a:r>
              <a:rPr lang="ru-RU" dirty="0" err="1"/>
              <a:t>кожну</a:t>
            </a:r>
            <a:r>
              <a:rPr lang="ru-RU" dirty="0"/>
              <a:t> </a:t>
            </a:r>
            <a:r>
              <a:rPr lang="ru-RU" dirty="0" err="1"/>
              <a:t>ділянку</a:t>
            </a:r>
            <a:r>
              <a:rPr lang="ru-RU" dirty="0"/>
              <a:t> </a:t>
            </a:r>
            <a:r>
              <a:rPr lang="ru-RU" dirty="0" err="1"/>
              <a:t>беруть</a:t>
            </a:r>
            <a:r>
              <a:rPr lang="ru-RU" dirty="0"/>
              <a:t> 20—25 </a:t>
            </a:r>
            <a:r>
              <a:rPr lang="ru-RU" dirty="0" err="1"/>
              <a:t>облікових</a:t>
            </a:r>
            <a:r>
              <a:rPr lang="ru-RU" dirty="0"/>
              <a:t> </a:t>
            </a:r>
            <a:r>
              <a:rPr lang="ru-RU" dirty="0" err="1" smtClean="0"/>
              <a:t>майданчиків</a:t>
            </a:r>
            <a:r>
              <a:rPr lang="ru-RU" dirty="0" smtClean="0"/>
              <a:t> </a:t>
            </a:r>
            <a:r>
              <a:rPr lang="ru-RU" dirty="0" err="1"/>
              <a:t>розміром</a:t>
            </a:r>
            <a:r>
              <a:rPr lang="ru-RU" dirty="0"/>
              <a:t> 0,25 </a:t>
            </a:r>
            <a:r>
              <a:rPr lang="ru-RU" dirty="0" err="1"/>
              <a:t>або</a:t>
            </a:r>
            <a:r>
              <a:rPr lang="ru-RU" dirty="0"/>
              <a:t> 0,5 м2 (</a:t>
            </a:r>
            <a:r>
              <a:rPr lang="ru-RU" dirty="0" err="1"/>
              <a:t>розмір</a:t>
            </a:r>
            <a:r>
              <a:rPr lang="ru-RU" dirty="0"/>
              <a:t> </a:t>
            </a:r>
            <a:r>
              <a:rPr lang="ru-RU" dirty="0" err="1"/>
              <a:t>потроєного</a:t>
            </a:r>
            <a:r>
              <a:rPr lang="ru-RU" dirty="0"/>
              <a:t> </a:t>
            </a:r>
            <a:r>
              <a:rPr lang="ru-RU" dirty="0" err="1"/>
              <a:t>майданчика</a:t>
            </a:r>
            <a:r>
              <a:rPr lang="ru-RU" dirty="0"/>
              <a:t> — </a:t>
            </a:r>
            <a:r>
              <a:rPr lang="ru-RU" dirty="0" smtClean="0"/>
              <a:t>0,75 і </a:t>
            </a:r>
            <a:r>
              <a:rPr lang="ru-RU" dirty="0"/>
              <a:t>1,5 м2).</a:t>
            </a:r>
          </a:p>
        </p:txBody>
      </p:sp>
    </p:spTree>
    <p:extLst>
      <p:ext uri="{BB962C8B-B14F-4D97-AF65-F5344CB8AC3E}">
        <p14:creationId xmlns:p14="http://schemas.microsoft.com/office/powerpoint/2010/main" val="90457115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332656"/>
            <a:ext cx="8229600" cy="4525963"/>
          </a:xfrm>
        </p:spPr>
        <p:txBody>
          <a:bodyPr>
            <a:normAutofit fontScale="92500" lnSpcReduction="10000"/>
          </a:bodyPr>
          <a:lstStyle/>
          <a:p>
            <a:r>
              <a:rPr lang="ru-RU" dirty="0"/>
              <a:t>Для </a:t>
            </a:r>
            <a:r>
              <a:rPr lang="ru-RU" dirty="0" err="1"/>
              <a:t>планування</a:t>
            </a:r>
            <a:r>
              <a:rPr lang="ru-RU" dirty="0"/>
              <a:t> </a:t>
            </a:r>
            <a:r>
              <a:rPr lang="ru-RU" dirty="0" err="1"/>
              <a:t>дослідів</a:t>
            </a:r>
            <a:r>
              <a:rPr lang="ru-RU" dirty="0"/>
              <a:t> з </a:t>
            </a:r>
            <a:r>
              <a:rPr lang="ru-RU" dirty="0" err="1"/>
              <a:t>оцінки</a:t>
            </a:r>
            <a:r>
              <a:rPr lang="ru-RU" dirty="0"/>
              <a:t> </a:t>
            </a:r>
            <a:r>
              <a:rPr lang="ru-RU" dirty="0" err="1"/>
              <a:t>ефективності</a:t>
            </a:r>
            <a:r>
              <a:rPr lang="ru-RU" dirty="0"/>
              <a:t> </a:t>
            </a:r>
            <a:r>
              <a:rPr lang="ru-RU" dirty="0" err="1" smtClean="0"/>
              <a:t>гербіцидів</a:t>
            </a:r>
            <a:r>
              <a:rPr lang="ru-RU" dirty="0" smtClean="0"/>
              <a:t> </a:t>
            </a:r>
            <a:r>
              <a:rPr lang="ru-RU" dirty="0" err="1" smtClean="0"/>
              <a:t>обстежують</a:t>
            </a:r>
            <a:r>
              <a:rPr lang="ru-RU" dirty="0" smtClean="0"/>
              <a:t> </a:t>
            </a:r>
            <a:r>
              <a:rPr lang="ru-RU" dirty="0"/>
              <a:t>поле </a:t>
            </a:r>
            <a:r>
              <a:rPr lang="ru-RU" dirty="0" err="1"/>
              <a:t>чи</a:t>
            </a:r>
            <a:r>
              <a:rPr lang="ru-RU" dirty="0"/>
              <a:t> культуру і </a:t>
            </a:r>
            <a:r>
              <a:rPr lang="ru-RU" dirty="0" err="1"/>
              <a:t>визначають</a:t>
            </a:r>
            <a:r>
              <a:rPr lang="ru-RU" dirty="0"/>
              <a:t> характер </a:t>
            </a:r>
            <a:r>
              <a:rPr lang="ru-RU" dirty="0" err="1" smtClean="0"/>
              <a:t>забур'янення</a:t>
            </a:r>
            <a:r>
              <a:rPr lang="ru-RU" dirty="0" smtClean="0"/>
              <a:t> (</a:t>
            </a:r>
            <a:r>
              <a:rPr lang="ru-RU" dirty="0" err="1" smtClean="0"/>
              <a:t>злакові</a:t>
            </a:r>
            <a:r>
              <a:rPr lang="ru-RU" dirty="0"/>
              <a:t>, </a:t>
            </a:r>
            <a:r>
              <a:rPr lang="ru-RU" dirty="0" err="1"/>
              <a:t>дводольні</a:t>
            </a:r>
            <a:r>
              <a:rPr lang="ru-RU" dirty="0"/>
              <a:t> </a:t>
            </a:r>
            <a:r>
              <a:rPr lang="ru-RU" dirty="0" err="1"/>
              <a:t>бур'яни</a:t>
            </a:r>
            <a:r>
              <a:rPr lang="ru-RU" dirty="0"/>
              <a:t>). </a:t>
            </a:r>
            <a:endParaRPr lang="ru-RU" dirty="0" smtClean="0"/>
          </a:p>
          <a:p>
            <a:r>
              <a:rPr lang="ru-RU" dirty="0" err="1" smtClean="0"/>
              <a:t>Зважаючи</a:t>
            </a:r>
            <a:r>
              <a:rPr lang="ru-RU" dirty="0" smtClean="0"/>
              <a:t> </a:t>
            </a:r>
            <a:r>
              <a:rPr lang="ru-RU" dirty="0"/>
              <a:t>на </a:t>
            </a:r>
            <a:r>
              <a:rPr lang="ru-RU" dirty="0" err="1"/>
              <a:t>призначення</a:t>
            </a:r>
            <a:r>
              <a:rPr lang="ru-RU" dirty="0"/>
              <a:t> </a:t>
            </a:r>
            <a:r>
              <a:rPr lang="ru-RU" dirty="0" smtClean="0"/>
              <a:t>препарату (культура</a:t>
            </a:r>
            <a:r>
              <a:rPr lang="ru-RU" dirty="0"/>
              <a:t>, тип, </a:t>
            </a:r>
            <a:r>
              <a:rPr lang="ru-RU" dirty="0" err="1"/>
              <a:t>забур'янення</a:t>
            </a:r>
            <a:r>
              <a:rPr lang="ru-RU" dirty="0"/>
              <a:t>) </a:t>
            </a:r>
            <a:r>
              <a:rPr lang="ru-RU" dirty="0" err="1"/>
              <a:t>приймають</a:t>
            </a:r>
            <a:r>
              <a:rPr lang="ru-RU" dirty="0"/>
              <a:t> </a:t>
            </a:r>
            <a:r>
              <a:rPr lang="ru-RU" dirty="0" err="1"/>
              <a:t>рішення</a:t>
            </a:r>
            <a:r>
              <a:rPr lang="ru-RU" dirty="0"/>
              <a:t> про </a:t>
            </a:r>
            <a:r>
              <a:rPr lang="ru-RU" dirty="0" err="1" smtClean="0"/>
              <a:t>закладання</a:t>
            </a:r>
            <a:r>
              <a:rPr lang="ru-RU" dirty="0" smtClean="0"/>
              <a:t> </a:t>
            </a:r>
            <a:r>
              <a:rPr lang="ru-RU" dirty="0" err="1" smtClean="0"/>
              <a:t>польових</a:t>
            </a:r>
            <a:r>
              <a:rPr lang="ru-RU" dirty="0" smtClean="0"/>
              <a:t> </a:t>
            </a:r>
            <a:r>
              <a:rPr lang="ru-RU" dirty="0" err="1"/>
              <a:t>дослідів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err="1" smtClean="0"/>
              <a:t>Інколи</a:t>
            </a:r>
            <a:r>
              <a:rPr lang="ru-RU" dirty="0" smtClean="0"/>
              <a:t> </a:t>
            </a:r>
            <a:r>
              <a:rPr lang="ru-RU" dirty="0" err="1"/>
              <a:t>доцільно</a:t>
            </a:r>
            <a:r>
              <a:rPr lang="ru-RU" dirty="0"/>
              <a:t> </a:t>
            </a:r>
            <a:r>
              <a:rPr lang="ru-RU" dirty="0" err="1"/>
              <a:t>висівати</a:t>
            </a:r>
            <a:r>
              <a:rPr lang="ru-RU" dirty="0"/>
              <a:t> </a:t>
            </a:r>
            <a:r>
              <a:rPr lang="ru-RU" dirty="0" err="1"/>
              <a:t>необхідні</a:t>
            </a:r>
            <a:r>
              <a:rPr lang="ru-RU" dirty="0"/>
              <a:t> </a:t>
            </a:r>
            <a:r>
              <a:rPr lang="ru-RU" dirty="0" err="1"/>
              <a:t>види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 </a:t>
            </a:r>
            <a:r>
              <a:rPr lang="ru-RU" dirty="0" smtClean="0"/>
              <a:t>на </a:t>
            </a:r>
            <a:r>
              <a:rPr lang="ru-RU" dirty="0" err="1" smtClean="0"/>
              <a:t>ділянках</a:t>
            </a:r>
            <a:r>
              <a:rPr lang="ru-RU" dirty="0" smtClean="0"/>
              <a:t> </a:t>
            </a:r>
            <a:r>
              <a:rPr lang="ru-RU" dirty="0"/>
              <a:t>разом </a:t>
            </a:r>
            <a:r>
              <a:rPr lang="ru-RU" dirty="0" err="1"/>
              <a:t>із</a:t>
            </a:r>
            <a:r>
              <a:rPr lang="ru-RU" dirty="0"/>
              <a:t> культурною </a:t>
            </a:r>
            <a:r>
              <a:rPr lang="ru-RU" dirty="0" err="1"/>
              <a:t>рослиною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9973531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404664"/>
            <a:ext cx="8229600" cy="583264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dirty="0" smtClean="0"/>
              <a:t>Для </a:t>
            </a:r>
            <a:r>
              <a:rPr lang="ru-RU" dirty="0" err="1"/>
              <a:t>визначення</a:t>
            </a:r>
            <a:r>
              <a:rPr lang="ru-RU" dirty="0"/>
              <a:t> </a:t>
            </a:r>
            <a:r>
              <a:rPr lang="ru-RU" dirty="0" err="1"/>
              <a:t>ефективності</a:t>
            </a:r>
            <a:r>
              <a:rPr lang="ru-RU" dirty="0"/>
              <a:t> </a:t>
            </a:r>
            <a:r>
              <a:rPr lang="ru-RU" dirty="0" err="1"/>
              <a:t>дії</a:t>
            </a:r>
            <a:r>
              <a:rPr lang="ru-RU" dirty="0"/>
              <a:t> (за </a:t>
            </a:r>
            <a:r>
              <a:rPr lang="ru-RU" dirty="0" err="1"/>
              <a:t>масою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) на </a:t>
            </a:r>
            <a:r>
              <a:rPr lang="ru-RU" dirty="0" err="1" smtClean="0"/>
              <a:t>дослідних</a:t>
            </a:r>
            <a:r>
              <a:rPr lang="ru-RU" dirty="0" smtClean="0"/>
              <a:t> </a:t>
            </a:r>
            <a:r>
              <a:rPr lang="ru-RU" dirty="0" err="1" smtClean="0"/>
              <a:t>ділянках</a:t>
            </a:r>
            <a:r>
              <a:rPr lang="ru-RU" dirty="0" smtClean="0"/>
              <a:t> </a:t>
            </a:r>
            <a:r>
              <a:rPr lang="ru-RU" dirty="0" err="1"/>
              <a:t>визначають</a:t>
            </a:r>
            <a:r>
              <a:rPr lang="ru-RU" dirty="0"/>
              <a:t> </a:t>
            </a:r>
            <a:r>
              <a:rPr lang="ru-RU" dirty="0" err="1"/>
              <a:t>стаціонарні</a:t>
            </a:r>
            <a:r>
              <a:rPr lang="ru-RU" dirty="0"/>
              <a:t> </a:t>
            </a:r>
            <a:r>
              <a:rPr lang="ru-RU" dirty="0" err="1"/>
              <a:t>облікові</a:t>
            </a:r>
            <a:r>
              <a:rPr lang="ru-RU" dirty="0"/>
              <a:t> </a:t>
            </a:r>
            <a:r>
              <a:rPr lang="ru-RU" dirty="0" err="1"/>
              <a:t>майданчики</a:t>
            </a:r>
            <a:r>
              <a:rPr lang="ru-RU" dirty="0"/>
              <a:t>, </a:t>
            </a:r>
            <a:r>
              <a:rPr lang="ru-RU" dirty="0" err="1"/>
              <a:t>розмір</a:t>
            </a:r>
            <a:r>
              <a:rPr lang="ru-RU" dirty="0"/>
              <a:t> </a:t>
            </a:r>
            <a:r>
              <a:rPr lang="ru-RU" dirty="0" err="1"/>
              <a:t>яких</a:t>
            </a:r>
            <a:r>
              <a:rPr lang="ru-RU" dirty="0"/>
              <a:t> </a:t>
            </a:r>
            <a:r>
              <a:rPr lang="ru-RU" dirty="0" err="1" smtClean="0"/>
              <a:t>має</a:t>
            </a:r>
            <a:r>
              <a:rPr lang="ru-RU" dirty="0" smtClean="0"/>
              <a:t> бути </a:t>
            </a:r>
            <a:r>
              <a:rPr lang="ru-RU" dirty="0" smtClean="0"/>
              <a:t>3-кратним </a:t>
            </a:r>
            <a:r>
              <a:rPr lang="ru-RU" dirty="0"/>
              <a:t>для </a:t>
            </a:r>
            <a:r>
              <a:rPr lang="ru-RU" dirty="0" err="1"/>
              <a:t>визначення</a:t>
            </a:r>
            <a:r>
              <a:rPr lang="ru-RU" dirty="0"/>
              <a:t> </a:t>
            </a:r>
            <a:r>
              <a:rPr lang="ru-RU" dirty="0" err="1"/>
              <a:t>маси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, </a:t>
            </a:r>
            <a:r>
              <a:rPr lang="ru-RU" dirty="0" err="1"/>
              <a:t>щоб</a:t>
            </a:r>
            <a:r>
              <a:rPr lang="ru-RU" dirty="0"/>
              <a:t> при кожному </a:t>
            </a:r>
            <a:r>
              <a:rPr lang="ru-RU" dirty="0" err="1" smtClean="0"/>
              <a:t>обліку</a:t>
            </a:r>
            <a:r>
              <a:rPr lang="ru-RU" dirty="0" smtClean="0"/>
              <a:t> </a:t>
            </a:r>
            <a:r>
              <a:rPr lang="ru-RU" dirty="0" err="1" smtClean="0"/>
              <a:t>можна</a:t>
            </a:r>
            <a:r>
              <a:rPr lang="ru-RU" dirty="0" smtClean="0"/>
              <a:t> </a:t>
            </a:r>
            <a:r>
              <a:rPr lang="ru-RU" dirty="0" err="1"/>
              <a:t>було</a:t>
            </a:r>
            <a:r>
              <a:rPr lang="ru-RU" dirty="0"/>
              <a:t> </a:t>
            </a:r>
            <a:r>
              <a:rPr lang="ru-RU" dirty="0" err="1"/>
              <a:t>виполювати</a:t>
            </a:r>
            <a:r>
              <a:rPr lang="ru-RU" dirty="0"/>
              <a:t> 1/3 </a:t>
            </a:r>
            <a:r>
              <a:rPr lang="ru-RU" dirty="0" err="1"/>
              <a:t>майданчика</a:t>
            </a:r>
            <a:r>
              <a:rPr lang="ru-RU" dirty="0"/>
              <a:t>. 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/>
              <a:t>Розміри</a:t>
            </a:r>
            <a:r>
              <a:rPr lang="ru-RU" dirty="0" smtClean="0"/>
              <a:t> </a:t>
            </a:r>
            <a:r>
              <a:rPr lang="ru-RU" dirty="0" err="1" smtClean="0"/>
              <a:t>стаціонарних</a:t>
            </a:r>
            <a:r>
              <a:rPr lang="ru-RU" dirty="0" smtClean="0"/>
              <a:t> </a:t>
            </a:r>
            <a:r>
              <a:rPr lang="ru-RU" dirty="0" err="1" smtClean="0"/>
              <a:t>облікових</a:t>
            </a:r>
            <a:r>
              <a:rPr lang="ru-RU" dirty="0" smtClean="0"/>
              <a:t> </a:t>
            </a:r>
            <a:r>
              <a:rPr lang="ru-RU" dirty="0" err="1"/>
              <a:t>майданчиків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</a:t>
            </a:r>
            <a:r>
              <a:rPr lang="ru-RU" dirty="0" err="1"/>
              <a:t>щільності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: </a:t>
            </a:r>
            <a:endParaRPr lang="ru-RU" dirty="0" smtClean="0"/>
          </a:p>
          <a:p>
            <a:r>
              <a:rPr lang="ru-RU" dirty="0" smtClean="0"/>
              <a:t>при </a:t>
            </a:r>
            <a:r>
              <a:rPr lang="ru-RU" dirty="0" err="1"/>
              <a:t>щільності</a:t>
            </a:r>
            <a:r>
              <a:rPr lang="ru-RU" dirty="0"/>
              <a:t> 100- </a:t>
            </a:r>
            <a:r>
              <a:rPr lang="ru-RU" dirty="0" smtClean="0"/>
              <a:t>150 </a:t>
            </a:r>
            <a:r>
              <a:rPr lang="ru-RU" dirty="0" err="1" smtClean="0"/>
              <a:t>шт</a:t>
            </a:r>
            <a:r>
              <a:rPr lang="ru-RU" dirty="0" smtClean="0"/>
              <a:t>/м2 </a:t>
            </a:r>
            <a:r>
              <a:rPr lang="ru-RU" dirty="0"/>
              <a:t>- 1 м2, </a:t>
            </a:r>
            <a:endParaRPr lang="ru-RU" dirty="0" smtClean="0"/>
          </a:p>
          <a:p>
            <a:r>
              <a:rPr lang="ru-RU" dirty="0" smtClean="0"/>
              <a:t>150- </a:t>
            </a:r>
            <a:r>
              <a:rPr lang="ru-RU" dirty="0"/>
              <a:t>500 -0,5 м2; </a:t>
            </a:r>
            <a:endParaRPr lang="ru-RU" dirty="0" smtClean="0"/>
          </a:p>
          <a:p>
            <a:r>
              <a:rPr lang="ru-RU" dirty="0" smtClean="0"/>
              <a:t>&gt; </a:t>
            </a:r>
            <a:r>
              <a:rPr lang="ru-RU" dirty="0"/>
              <a:t>500 -0,25 м2. 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/>
              <a:t>Їх</a:t>
            </a:r>
            <a:r>
              <a:rPr lang="ru-RU" dirty="0" smtClean="0"/>
              <a:t> </a:t>
            </a:r>
            <a:r>
              <a:rPr lang="ru-RU" dirty="0" err="1"/>
              <a:t>розміщують</a:t>
            </a:r>
            <a:r>
              <a:rPr lang="ru-RU" dirty="0"/>
              <a:t> </a:t>
            </a:r>
            <a:r>
              <a:rPr lang="ru-RU" dirty="0" err="1"/>
              <a:t>рівномірно</a:t>
            </a:r>
            <a:r>
              <a:rPr lang="ru-RU" dirty="0"/>
              <a:t> </a:t>
            </a:r>
            <a:r>
              <a:rPr lang="ru-RU" dirty="0" smtClean="0"/>
              <a:t>на </a:t>
            </a:r>
            <a:r>
              <a:rPr lang="ru-RU" dirty="0" err="1" smtClean="0"/>
              <a:t>дослідних</a:t>
            </a:r>
            <a:r>
              <a:rPr lang="ru-RU" dirty="0" smtClean="0"/>
              <a:t> </a:t>
            </a:r>
            <a:r>
              <a:rPr lang="ru-RU" dirty="0" err="1"/>
              <a:t>ділянках</a:t>
            </a:r>
            <a:r>
              <a:rPr lang="ru-RU" dirty="0"/>
              <a:t> на </a:t>
            </a:r>
            <a:r>
              <a:rPr lang="ru-RU" dirty="0" err="1"/>
              <a:t>типових</a:t>
            </a:r>
            <a:r>
              <a:rPr lang="ru-RU" dirty="0"/>
              <a:t> за </a:t>
            </a:r>
            <a:r>
              <a:rPr lang="ru-RU" dirty="0" err="1"/>
              <a:t>видовим</a:t>
            </a:r>
            <a:r>
              <a:rPr lang="ru-RU" dirty="0"/>
              <a:t> складом і </a:t>
            </a:r>
            <a:r>
              <a:rPr lang="ru-RU" dirty="0" err="1"/>
              <a:t>щільністю</a:t>
            </a:r>
            <a:r>
              <a:rPr lang="ru-RU" dirty="0"/>
              <a:t> </a:t>
            </a:r>
            <a:r>
              <a:rPr lang="ru-RU" dirty="0" err="1" smtClean="0"/>
              <a:t>бур'янів</a:t>
            </a:r>
            <a:r>
              <a:rPr lang="ru-RU" dirty="0" smtClean="0"/>
              <a:t> </a:t>
            </a:r>
            <a:r>
              <a:rPr lang="ru-RU" dirty="0" err="1" smtClean="0"/>
              <a:t>місцях</a:t>
            </a:r>
            <a:r>
              <a:rPr lang="ru-RU" dirty="0" smtClean="0"/>
              <a:t> </a:t>
            </a:r>
            <a:r>
              <a:rPr lang="ru-RU" dirty="0"/>
              <a:t>по 5 </a:t>
            </a:r>
            <a:r>
              <a:rPr lang="ru-RU" dirty="0" err="1"/>
              <a:t>шт</a:t>
            </a:r>
            <a:r>
              <a:rPr lang="ru-RU" dirty="0"/>
              <a:t>/l00 м2 </a:t>
            </a:r>
            <a:r>
              <a:rPr lang="ru-RU" dirty="0" err="1"/>
              <a:t>ділянки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974881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260648"/>
            <a:ext cx="8229600" cy="5976664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dirty="0" err="1"/>
              <a:t>Забур'яненість</a:t>
            </a:r>
            <a:r>
              <a:rPr lang="ru-RU" dirty="0"/>
              <a:t> </a:t>
            </a:r>
            <a:r>
              <a:rPr lang="ru-RU" dirty="0" err="1"/>
              <a:t>полів</a:t>
            </a:r>
            <a:r>
              <a:rPr lang="ru-RU" dirty="0"/>
              <a:t> </a:t>
            </a:r>
            <a:r>
              <a:rPr lang="ru-RU" dirty="0" err="1"/>
              <a:t>залежить</a:t>
            </a:r>
            <a:r>
              <a:rPr lang="ru-RU" dirty="0"/>
              <a:t> </a:t>
            </a:r>
            <a:r>
              <a:rPr lang="ru-RU" dirty="0" err="1" smtClean="0"/>
              <a:t>від</a:t>
            </a:r>
            <a:r>
              <a:rPr lang="ru-RU" dirty="0" smtClean="0"/>
              <a:t>:</a:t>
            </a:r>
          </a:p>
          <a:p>
            <a:pPr>
              <a:buFont typeface="Wingdings" pitchFamily="2" charset="2"/>
              <a:buChar char="Ø"/>
            </a:pPr>
            <a:r>
              <a:rPr lang="ru-RU" dirty="0" smtClean="0"/>
              <a:t> </a:t>
            </a:r>
            <a:r>
              <a:rPr lang="ru-RU" dirty="0" err="1"/>
              <a:t>потенційної</a:t>
            </a:r>
            <a:r>
              <a:rPr lang="ru-RU" dirty="0"/>
              <a:t> </a:t>
            </a:r>
            <a:r>
              <a:rPr lang="ru-RU" dirty="0" err="1"/>
              <a:t>засміченості</a:t>
            </a:r>
            <a:r>
              <a:rPr lang="ru-RU" dirty="0"/>
              <a:t> </a:t>
            </a:r>
            <a:r>
              <a:rPr lang="ru-RU" dirty="0" smtClean="0"/>
              <a:t>грунту </a:t>
            </a:r>
            <a:r>
              <a:rPr lang="ru-RU" dirty="0" err="1" smtClean="0"/>
              <a:t>насінням</a:t>
            </a:r>
            <a:r>
              <a:rPr lang="ru-RU" dirty="0" smtClean="0"/>
              <a:t> </a:t>
            </a:r>
            <a:r>
              <a:rPr lang="ru-RU" dirty="0" err="1"/>
              <a:t>бур'янів</a:t>
            </a:r>
            <a:r>
              <a:rPr lang="ru-RU" dirty="0"/>
              <a:t> і органами вегетативного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розмноження</a:t>
            </a:r>
            <a:r>
              <a:rPr lang="ru-RU" dirty="0"/>
              <a:t>, </a:t>
            </a:r>
            <a:endParaRPr lang="ru-RU" dirty="0" smtClean="0"/>
          </a:p>
          <a:p>
            <a:pPr>
              <a:buFont typeface="Wingdings" pitchFamily="2" charset="2"/>
              <a:buChar char="Ø"/>
            </a:pPr>
            <a:r>
              <a:rPr lang="ru-RU" dirty="0" smtClean="0"/>
              <a:t>систем </a:t>
            </a:r>
            <a:r>
              <a:rPr lang="ru-RU" dirty="0" err="1" smtClean="0"/>
              <a:t>обробітку</a:t>
            </a:r>
            <a:r>
              <a:rPr lang="ru-RU" dirty="0" smtClean="0"/>
              <a:t> </a:t>
            </a:r>
            <a:r>
              <a:rPr lang="ru-RU" dirty="0"/>
              <a:t>грунту та </a:t>
            </a:r>
            <a:endParaRPr lang="ru-RU" dirty="0" smtClean="0"/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удобрення</a:t>
            </a:r>
            <a:r>
              <a:rPr lang="ru-RU" dirty="0"/>
              <a:t>, добрив, </a:t>
            </a:r>
            <a:r>
              <a:rPr lang="ru-RU" dirty="0" err="1"/>
              <a:t>метеорологічних</a:t>
            </a:r>
            <a:r>
              <a:rPr lang="ru-RU" dirty="0"/>
              <a:t> умов, </a:t>
            </a:r>
            <a:r>
              <a:rPr lang="ru-RU" dirty="0" err="1"/>
              <a:t>прийомів</a:t>
            </a:r>
            <a:r>
              <a:rPr lang="ru-RU" dirty="0"/>
              <a:t> </a:t>
            </a:r>
            <a:r>
              <a:rPr lang="ru-RU" dirty="0" err="1" smtClean="0"/>
              <a:t>агротехніки</a:t>
            </a:r>
            <a:r>
              <a:rPr lang="ru-RU" dirty="0"/>
              <a:t>, </a:t>
            </a:r>
            <a:r>
              <a:rPr lang="ru-RU" dirty="0" err="1"/>
              <a:t>вирощуваної</a:t>
            </a:r>
            <a:r>
              <a:rPr lang="ru-RU" dirty="0"/>
              <a:t> </a:t>
            </a:r>
            <a:r>
              <a:rPr lang="ru-RU" dirty="0" err="1"/>
              <a:t>культури</a:t>
            </a:r>
            <a:r>
              <a:rPr lang="ru-RU" dirty="0"/>
              <a:t> </a:t>
            </a:r>
            <a:r>
              <a:rPr lang="ru-RU" dirty="0" err="1"/>
              <a:t>тощо</a:t>
            </a:r>
            <a:r>
              <a:rPr lang="ru-RU" dirty="0"/>
              <a:t>.</a:t>
            </a:r>
          </a:p>
          <a:p>
            <a:pPr marL="0" indent="0">
              <a:buNone/>
            </a:pPr>
            <a:r>
              <a:rPr lang="ru-RU" b="1" dirty="0" err="1"/>
              <a:t>Обліки</a:t>
            </a:r>
            <a:r>
              <a:rPr lang="ru-RU" b="1" dirty="0"/>
              <a:t> </a:t>
            </a:r>
            <a:r>
              <a:rPr lang="ru-RU" b="1" dirty="0" err="1"/>
              <a:t>рівня</a:t>
            </a:r>
            <a:r>
              <a:rPr lang="ru-RU" b="1" dirty="0"/>
              <a:t> </a:t>
            </a:r>
            <a:r>
              <a:rPr lang="ru-RU" b="1" dirty="0" err="1"/>
              <a:t>забур'яненості</a:t>
            </a:r>
            <a:r>
              <a:rPr lang="ru-RU" dirty="0"/>
              <a:t> </a:t>
            </a:r>
            <a:r>
              <a:rPr lang="ru-RU" dirty="0" err="1" smtClean="0"/>
              <a:t>провадять</a:t>
            </a:r>
            <a:r>
              <a:rPr lang="ru-RU" dirty="0" smtClean="0"/>
              <a:t> </a:t>
            </a:r>
            <a:r>
              <a:rPr lang="ru-RU" i="1" dirty="0"/>
              <a:t>за </a:t>
            </a:r>
            <a:r>
              <a:rPr lang="ru-RU" i="1" dirty="0" err="1"/>
              <a:t>допомогою</a:t>
            </a:r>
            <a:r>
              <a:rPr lang="ru-RU" i="1" dirty="0"/>
              <a:t> </a:t>
            </a:r>
            <a:r>
              <a:rPr lang="ru-RU" i="1" dirty="0" err="1"/>
              <a:t>кількісно-вагового</a:t>
            </a:r>
            <a:r>
              <a:rPr lang="ru-RU" i="1" dirty="0"/>
              <a:t> методу, </a:t>
            </a:r>
            <a:r>
              <a:rPr lang="ru-RU" i="1" dirty="0" err="1"/>
              <a:t>що</a:t>
            </a:r>
            <a:r>
              <a:rPr lang="ru-RU" i="1" dirty="0"/>
              <a:t> </a:t>
            </a:r>
            <a:r>
              <a:rPr lang="ru-RU" i="1" dirty="0" err="1"/>
              <a:t>полягає</a:t>
            </a:r>
            <a:r>
              <a:rPr lang="ru-RU" i="1" dirty="0"/>
              <a:t> у </a:t>
            </a:r>
            <a:r>
              <a:rPr lang="ru-RU" i="1" dirty="0" err="1" smtClean="0"/>
              <a:t>виділенні</a:t>
            </a:r>
            <a:r>
              <a:rPr lang="ru-RU" i="1" dirty="0" smtClean="0"/>
              <a:t> </a:t>
            </a:r>
            <a:r>
              <a:rPr lang="ru-RU" i="1" dirty="0"/>
              <a:t>на </a:t>
            </a:r>
            <a:r>
              <a:rPr lang="ru-RU" i="1" dirty="0" err="1"/>
              <a:t>ділянках</a:t>
            </a:r>
            <a:r>
              <a:rPr lang="ru-RU" i="1" dirty="0"/>
              <a:t> </a:t>
            </a:r>
            <a:r>
              <a:rPr lang="ru-RU" i="1" dirty="0" err="1"/>
              <a:t>облікових</a:t>
            </a:r>
            <a:r>
              <a:rPr lang="ru-RU" i="1" dirty="0"/>
              <a:t> </a:t>
            </a:r>
            <a:r>
              <a:rPr lang="ru-RU" i="1" dirty="0" err="1"/>
              <a:t>майданчиків</a:t>
            </a:r>
            <a:r>
              <a:rPr lang="ru-RU" i="1" dirty="0"/>
              <a:t> </a:t>
            </a:r>
            <a:r>
              <a:rPr lang="ru-RU" i="1" dirty="0" err="1"/>
              <a:t>певного</a:t>
            </a:r>
            <a:r>
              <a:rPr lang="ru-RU" i="1" dirty="0"/>
              <a:t> </a:t>
            </a:r>
            <a:r>
              <a:rPr lang="ru-RU" i="1" dirty="0" err="1"/>
              <a:t>розміру</a:t>
            </a:r>
            <a:r>
              <a:rPr lang="ru-RU" i="1" dirty="0"/>
              <a:t> на </a:t>
            </a:r>
            <a:r>
              <a:rPr lang="ru-RU" i="1" dirty="0" err="1"/>
              <a:t>яких</a:t>
            </a:r>
            <a:r>
              <a:rPr lang="ru-RU" i="1" dirty="0"/>
              <a:t> </a:t>
            </a:r>
            <a:r>
              <a:rPr lang="ru-RU" i="1" dirty="0" err="1" smtClean="0"/>
              <a:t>перераховують</a:t>
            </a:r>
            <a:r>
              <a:rPr lang="ru-RU" i="1" dirty="0" smtClean="0"/>
              <a:t> </a:t>
            </a:r>
            <a:r>
              <a:rPr lang="ru-RU" i="1" dirty="0" err="1"/>
              <a:t>кількість</a:t>
            </a:r>
            <a:r>
              <a:rPr lang="ru-RU" i="1" dirty="0"/>
              <a:t> </a:t>
            </a:r>
            <a:r>
              <a:rPr lang="ru-RU" i="1" dirty="0" err="1"/>
              <a:t>рослин</a:t>
            </a:r>
            <a:r>
              <a:rPr lang="ru-RU" i="1" dirty="0"/>
              <a:t> </a:t>
            </a:r>
            <a:r>
              <a:rPr lang="ru-RU" i="1" dirty="0" err="1"/>
              <a:t>бур'янів</a:t>
            </a:r>
            <a:r>
              <a:rPr lang="ru-RU" i="1" dirty="0"/>
              <a:t> (в шт./м2) і </a:t>
            </a:r>
            <a:r>
              <a:rPr lang="ru-RU" i="1" dirty="0" err="1"/>
              <a:t>визначають</a:t>
            </a:r>
            <a:r>
              <a:rPr lang="ru-RU" i="1" dirty="0"/>
              <a:t> </a:t>
            </a:r>
            <a:r>
              <a:rPr lang="ru-RU" i="1" dirty="0" err="1"/>
              <a:t>сиру</a:t>
            </a:r>
            <a:r>
              <a:rPr lang="ru-RU" i="1" dirty="0"/>
              <a:t> </a:t>
            </a:r>
            <a:r>
              <a:rPr lang="ru-RU" i="1" dirty="0" err="1"/>
              <a:t>або</a:t>
            </a:r>
            <a:r>
              <a:rPr lang="ru-RU" i="1" dirty="0"/>
              <a:t> </a:t>
            </a:r>
            <a:r>
              <a:rPr lang="ru-RU" i="1" dirty="0" err="1" smtClean="0"/>
              <a:t>суху</a:t>
            </a:r>
            <a:r>
              <a:rPr lang="ru-RU" i="1" dirty="0" smtClean="0"/>
              <a:t> </a:t>
            </a:r>
            <a:r>
              <a:rPr lang="ru-RU" i="1" dirty="0" err="1" smtClean="0"/>
              <a:t>їх</a:t>
            </a:r>
            <a:r>
              <a:rPr lang="ru-RU" i="1" dirty="0" smtClean="0"/>
              <a:t> </a:t>
            </a:r>
            <a:r>
              <a:rPr lang="ru-RU" i="1" dirty="0" err="1"/>
              <a:t>масу</a:t>
            </a:r>
            <a:r>
              <a:rPr lang="ru-RU" i="1" dirty="0"/>
              <a:t> (в г/м2).</a:t>
            </a:r>
          </a:p>
        </p:txBody>
      </p:sp>
    </p:spTree>
    <p:extLst>
      <p:ext uri="{BB962C8B-B14F-4D97-AF65-F5344CB8AC3E}">
        <p14:creationId xmlns:p14="http://schemas.microsoft.com/office/powerpoint/2010/main" val="188338953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err="1"/>
              <a:t>Ефективність</a:t>
            </a:r>
            <a:r>
              <a:rPr lang="ru-RU" dirty="0"/>
              <a:t> </a:t>
            </a:r>
            <a:r>
              <a:rPr lang="ru-RU" dirty="0" err="1"/>
              <a:t>дії</a:t>
            </a:r>
            <a:r>
              <a:rPr lang="ru-RU" dirty="0"/>
              <a:t> </a:t>
            </a:r>
            <a:r>
              <a:rPr lang="ru-RU" dirty="0" err="1"/>
              <a:t>гербіцидів</a:t>
            </a:r>
            <a:r>
              <a:rPr lang="ru-RU" dirty="0"/>
              <a:t> </a:t>
            </a:r>
            <a:r>
              <a:rPr lang="ru-RU" dirty="0" err="1"/>
              <a:t>визначають</a:t>
            </a:r>
            <a:r>
              <a:rPr lang="ru-RU" dirty="0"/>
              <a:t> за </a:t>
            </a:r>
            <a:r>
              <a:rPr lang="ru-RU" dirty="0" err="1"/>
              <a:t>показниками</a:t>
            </a:r>
            <a:r>
              <a:rPr lang="ru-RU" dirty="0"/>
              <a:t> </a:t>
            </a:r>
            <a:r>
              <a:rPr lang="ru-RU" dirty="0" err="1" smtClean="0"/>
              <a:t>щільності</a:t>
            </a:r>
            <a:r>
              <a:rPr lang="ru-RU" dirty="0" smtClean="0"/>
              <a:t> </a:t>
            </a:r>
            <a:r>
              <a:rPr lang="ru-RU" dirty="0" err="1" smtClean="0"/>
              <a:t>бур'янів</a:t>
            </a:r>
            <a:r>
              <a:rPr lang="ru-RU" dirty="0" smtClean="0"/>
              <a:t> </a:t>
            </a:r>
            <a:r>
              <a:rPr lang="ru-RU" dirty="0"/>
              <a:t>у </a:t>
            </a:r>
            <a:r>
              <a:rPr lang="ru-RU" dirty="0" err="1"/>
              <a:t>контролі</a:t>
            </a:r>
            <a:r>
              <a:rPr lang="ru-RU" dirty="0"/>
              <a:t> і </a:t>
            </a:r>
            <a:r>
              <a:rPr lang="ru-RU" dirty="0" err="1"/>
              <a:t>дослідному</a:t>
            </a:r>
            <a:r>
              <a:rPr lang="ru-RU" dirty="0"/>
              <a:t> </a:t>
            </a:r>
            <a:r>
              <a:rPr lang="ru-RU" dirty="0" err="1"/>
              <a:t>варіанті</a:t>
            </a:r>
            <a:r>
              <a:rPr lang="ru-RU" dirty="0"/>
              <a:t>. 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/>
              <a:t>Впродовж</a:t>
            </a:r>
            <a:r>
              <a:rPr lang="ru-RU" dirty="0" smtClean="0"/>
              <a:t> </a:t>
            </a:r>
            <a:r>
              <a:rPr lang="ru-RU" dirty="0" err="1" smtClean="0"/>
              <a:t>вегетації</a:t>
            </a:r>
            <a:r>
              <a:rPr lang="ru-RU" dirty="0" smtClean="0"/>
              <a:t> </a:t>
            </a:r>
            <a:r>
              <a:rPr lang="ru-RU" dirty="0" err="1" smtClean="0"/>
              <a:t>проводять</a:t>
            </a:r>
            <a:r>
              <a:rPr lang="ru-RU" dirty="0" smtClean="0"/>
              <a:t> </a:t>
            </a:r>
            <a:r>
              <a:rPr lang="ru-RU" dirty="0"/>
              <a:t>три </a:t>
            </a:r>
            <a:r>
              <a:rPr lang="ru-RU" dirty="0" err="1"/>
              <a:t>обліки</a:t>
            </a:r>
            <a:r>
              <a:rPr lang="ru-RU" dirty="0"/>
              <a:t>: </a:t>
            </a:r>
            <a:endParaRPr lang="ru-RU" dirty="0" smtClean="0"/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перший </a:t>
            </a:r>
            <a:r>
              <a:rPr lang="ru-RU" dirty="0"/>
              <a:t>- через 20 - 25 </a:t>
            </a:r>
            <a:r>
              <a:rPr lang="ru-RU" dirty="0" err="1" smtClean="0"/>
              <a:t>діб</a:t>
            </a:r>
            <a:r>
              <a:rPr lang="ru-RU" dirty="0" smtClean="0"/>
              <a:t> 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 smtClean="0"/>
              <a:t>застосування</a:t>
            </a:r>
            <a:r>
              <a:rPr lang="ru-RU" dirty="0" smtClean="0"/>
              <a:t> </a:t>
            </a:r>
            <a:r>
              <a:rPr lang="ru-RU" dirty="0" err="1" smtClean="0"/>
              <a:t>гербіцидів</a:t>
            </a:r>
            <a:r>
              <a:rPr lang="ru-RU" dirty="0"/>
              <a:t>, </a:t>
            </a:r>
            <a:endParaRPr lang="ru-RU" dirty="0" smtClean="0"/>
          </a:p>
          <a:p>
            <a:pPr>
              <a:buFont typeface="Wingdings" pitchFamily="2" charset="2"/>
              <a:buChar char="ü"/>
            </a:pPr>
            <a:r>
              <a:rPr lang="ru-RU" dirty="0" err="1" smtClean="0"/>
              <a:t>другий</a:t>
            </a:r>
            <a:r>
              <a:rPr lang="ru-RU" dirty="0" smtClean="0"/>
              <a:t> </a:t>
            </a:r>
            <a:r>
              <a:rPr lang="ru-RU" dirty="0"/>
              <a:t>- через 45 - 50 </a:t>
            </a:r>
            <a:r>
              <a:rPr lang="ru-RU" dirty="0" err="1"/>
              <a:t>діб</a:t>
            </a:r>
            <a:r>
              <a:rPr lang="ru-RU" dirty="0"/>
              <a:t>; </a:t>
            </a:r>
            <a:endParaRPr lang="ru-RU" dirty="0" smtClean="0"/>
          </a:p>
          <a:p>
            <a:pPr>
              <a:buFont typeface="Wingdings" pitchFamily="2" charset="2"/>
              <a:buChar char="ü"/>
            </a:pPr>
            <a:r>
              <a:rPr lang="ru-RU" dirty="0" err="1" smtClean="0"/>
              <a:t>третій</a:t>
            </a:r>
            <a:r>
              <a:rPr lang="ru-RU" dirty="0" smtClean="0"/>
              <a:t> </a:t>
            </a:r>
            <a:r>
              <a:rPr lang="ru-RU" dirty="0"/>
              <a:t>- перед </a:t>
            </a:r>
            <a:r>
              <a:rPr lang="ru-RU" dirty="0" err="1"/>
              <a:t>збиранням</a:t>
            </a:r>
            <a:r>
              <a:rPr lang="ru-RU" dirty="0"/>
              <a:t> урожаю.</a:t>
            </a:r>
          </a:p>
        </p:txBody>
      </p:sp>
    </p:spTree>
    <p:extLst>
      <p:ext uri="{BB962C8B-B14F-4D97-AF65-F5344CB8AC3E}">
        <p14:creationId xmlns:p14="http://schemas.microsoft.com/office/powerpoint/2010/main" val="236488771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476672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ru-RU" dirty="0"/>
              <a:t>При </a:t>
            </a:r>
            <a:r>
              <a:rPr lang="ru-RU" dirty="0" err="1"/>
              <a:t>післясходовому</a:t>
            </a:r>
            <a:r>
              <a:rPr lang="ru-RU" dirty="0"/>
              <a:t> </a:t>
            </a:r>
            <a:r>
              <a:rPr lang="ru-RU" dirty="0" err="1"/>
              <a:t>застосуванні</a:t>
            </a:r>
            <a:r>
              <a:rPr lang="ru-RU" dirty="0"/>
              <a:t> </a:t>
            </a:r>
            <a:r>
              <a:rPr lang="ru-RU" dirty="0" err="1"/>
              <a:t>гербіцидів</a:t>
            </a:r>
            <a:r>
              <a:rPr lang="ru-RU" dirty="0"/>
              <a:t> для </a:t>
            </a:r>
            <a:r>
              <a:rPr lang="ru-RU" dirty="0" err="1"/>
              <a:t>визначення</a:t>
            </a:r>
            <a:r>
              <a:rPr lang="ru-RU" dirty="0"/>
              <a:t> </a:t>
            </a:r>
            <a:r>
              <a:rPr lang="ru-RU" dirty="0" smtClean="0"/>
              <a:t>початкового </a:t>
            </a:r>
            <a:r>
              <a:rPr lang="ru-RU" dirty="0" err="1" smtClean="0"/>
              <a:t>забур'янення</a:t>
            </a:r>
            <a:r>
              <a:rPr lang="ru-RU" dirty="0" smtClean="0"/>
              <a:t> </a:t>
            </a:r>
            <a:r>
              <a:rPr lang="ru-RU" dirty="0">
                <a:solidFill>
                  <a:srgbClr val="FF0000"/>
                </a:solidFill>
              </a:rPr>
              <a:t>перший</a:t>
            </a:r>
            <a:r>
              <a:rPr lang="ru-RU" dirty="0"/>
              <a:t> </a:t>
            </a:r>
            <a:r>
              <a:rPr lang="ru-RU" dirty="0" err="1"/>
              <a:t>облік</a:t>
            </a:r>
            <a:r>
              <a:rPr lang="ru-RU" dirty="0"/>
              <a:t> </a:t>
            </a:r>
            <a:r>
              <a:rPr lang="ru-RU" dirty="0" err="1"/>
              <a:t>проводять</a:t>
            </a:r>
            <a:r>
              <a:rPr lang="ru-RU" dirty="0"/>
              <a:t> перед </a:t>
            </a:r>
            <a:r>
              <a:rPr lang="ru-RU" dirty="0" err="1"/>
              <a:t>обробкою</a:t>
            </a:r>
            <a:r>
              <a:rPr lang="ru-RU" dirty="0"/>
              <a:t>; </a:t>
            </a:r>
            <a:endParaRPr lang="ru-RU" dirty="0" smtClean="0"/>
          </a:p>
          <a:p>
            <a:r>
              <a:rPr lang="ru-RU" dirty="0" err="1" smtClean="0">
                <a:solidFill>
                  <a:srgbClr val="FF0000"/>
                </a:solidFill>
              </a:rPr>
              <a:t>другий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smtClean="0"/>
              <a:t>– для </a:t>
            </a:r>
            <a:r>
              <a:rPr lang="ru-RU" dirty="0" err="1" smtClean="0"/>
              <a:t>гepбіцидів</a:t>
            </a:r>
            <a:r>
              <a:rPr lang="ru-RU" dirty="0" smtClean="0"/>
              <a:t> </a:t>
            </a:r>
            <a:r>
              <a:rPr lang="ru-RU" dirty="0" err="1"/>
              <a:t>контактної</a:t>
            </a:r>
            <a:r>
              <a:rPr lang="ru-RU" dirty="0"/>
              <a:t> </a:t>
            </a:r>
            <a:r>
              <a:rPr lang="ru-RU" dirty="0" err="1"/>
              <a:t>дії</a:t>
            </a:r>
            <a:r>
              <a:rPr lang="ru-RU" dirty="0"/>
              <a:t> - через 10 - 15 </a:t>
            </a:r>
            <a:r>
              <a:rPr lang="ru-RU" dirty="0" err="1"/>
              <a:t>діб</a:t>
            </a:r>
            <a:r>
              <a:rPr lang="ru-RU" dirty="0"/>
              <a:t>, </a:t>
            </a:r>
            <a:r>
              <a:rPr lang="ru-RU" dirty="0" err="1"/>
              <a:t>системних</a:t>
            </a:r>
            <a:r>
              <a:rPr lang="ru-RU" dirty="0"/>
              <a:t> - через 30 - 35 </a:t>
            </a:r>
            <a:r>
              <a:rPr lang="ru-RU" dirty="0" err="1"/>
              <a:t>діб</a:t>
            </a:r>
            <a:r>
              <a:rPr lang="ru-RU" dirty="0"/>
              <a:t>;</a:t>
            </a:r>
          </a:p>
          <a:p>
            <a:r>
              <a:rPr lang="ru-RU" dirty="0" err="1">
                <a:solidFill>
                  <a:srgbClr val="FF0000"/>
                </a:solidFill>
              </a:rPr>
              <a:t>третій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/>
              <a:t>- перед </a:t>
            </a:r>
            <a:r>
              <a:rPr lang="ru-RU" dirty="0" err="1"/>
              <a:t>збиранням</a:t>
            </a:r>
            <a:r>
              <a:rPr lang="ru-RU" dirty="0"/>
              <a:t> урожаю. </a:t>
            </a:r>
            <a:endParaRPr lang="ru-RU" dirty="0" smtClean="0"/>
          </a:p>
          <a:p>
            <a:r>
              <a:rPr lang="ru-RU" dirty="0" err="1" smtClean="0"/>
              <a:t>Підраховують</a:t>
            </a:r>
            <a:r>
              <a:rPr lang="ru-RU" dirty="0" smtClean="0"/>
              <a:t> </a:t>
            </a:r>
            <a:r>
              <a:rPr lang="ru-RU" dirty="0"/>
              <a:t>як </a:t>
            </a:r>
            <a:r>
              <a:rPr lang="ru-RU" dirty="0" err="1" smtClean="0"/>
              <a:t>загальну</a:t>
            </a:r>
            <a:r>
              <a:rPr lang="ru-RU" dirty="0" smtClean="0"/>
              <a:t> </a:t>
            </a:r>
            <a:r>
              <a:rPr lang="ru-RU" dirty="0" err="1" smtClean="0"/>
              <a:t>щільність</a:t>
            </a:r>
            <a:r>
              <a:rPr lang="ru-RU" dirty="0" smtClean="0"/>
              <a:t> </a:t>
            </a:r>
            <a:r>
              <a:rPr lang="ru-RU" dirty="0" err="1"/>
              <a:t>бур'янів</a:t>
            </a:r>
            <a:r>
              <a:rPr lang="ru-RU" dirty="0"/>
              <a:t>, так і </a:t>
            </a:r>
            <a:r>
              <a:rPr lang="ru-RU" dirty="0" err="1"/>
              <a:t>домінуючі</a:t>
            </a:r>
            <a:r>
              <a:rPr lang="ru-RU" dirty="0"/>
              <a:t> </a:t>
            </a:r>
            <a:r>
              <a:rPr lang="ru-RU" dirty="0" err="1"/>
              <a:t>види</a:t>
            </a:r>
            <a:r>
              <a:rPr lang="ru-RU" dirty="0"/>
              <a:t> - </a:t>
            </a:r>
            <a:r>
              <a:rPr lang="ru-RU" dirty="0" err="1"/>
              <a:t>кількість</a:t>
            </a:r>
            <a:r>
              <a:rPr lang="ru-RU" dirty="0"/>
              <a:t> кожного з них. </a:t>
            </a:r>
            <a:endParaRPr lang="ru-RU" dirty="0" smtClean="0"/>
          </a:p>
          <a:p>
            <a:r>
              <a:rPr lang="ru-RU" dirty="0" smtClean="0"/>
              <a:t>При другому </a:t>
            </a:r>
            <a:r>
              <a:rPr lang="ru-RU" dirty="0" err="1"/>
              <a:t>обліку</a:t>
            </a:r>
            <a:r>
              <a:rPr lang="ru-RU" dirty="0"/>
              <a:t> </a:t>
            </a:r>
            <a:r>
              <a:rPr lang="ru-RU" dirty="0" err="1"/>
              <a:t>визначають</a:t>
            </a:r>
            <a:r>
              <a:rPr lang="ru-RU" dirty="0"/>
              <a:t> </a:t>
            </a:r>
            <a:r>
              <a:rPr lang="ru-RU" dirty="0" err="1"/>
              <a:t>повітряно</a:t>
            </a:r>
            <a:r>
              <a:rPr lang="ru-RU" dirty="0"/>
              <a:t> - </a:t>
            </a:r>
            <a:r>
              <a:rPr lang="ru-RU" dirty="0" err="1"/>
              <a:t>суху</a:t>
            </a:r>
            <a:r>
              <a:rPr lang="ru-RU" dirty="0"/>
              <a:t> </a:t>
            </a:r>
            <a:r>
              <a:rPr lang="ru-RU" dirty="0" err="1"/>
              <a:t>загальну</a:t>
            </a:r>
            <a:r>
              <a:rPr lang="ru-RU" dirty="0"/>
              <a:t> </a:t>
            </a:r>
            <a:r>
              <a:rPr lang="ru-RU" dirty="0" err="1"/>
              <a:t>масу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77274290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За контроль на культурах </a:t>
            </a:r>
            <a:r>
              <a:rPr lang="ru-RU" dirty="0" err="1"/>
              <a:t>суцільного</a:t>
            </a:r>
            <a:r>
              <a:rPr lang="ru-RU" dirty="0"/>
              <a:t> </a:t>
            </a:r>
            <a:r>
              <a:rPr lang="ru-RU" dirty="0" err="1"/>
              <a:t>висіву</a:t>
            </a:r>
            <a:r>
              <a:rPr lang="ru-RU" dirty="0"/>
              <a:t> </a:t>
            </a:r>
            <a:r>
              <a:rPr lang="ru-RU" dirty="0" err="1"/>
              <a:t>беруть</a:t>
            </a:r>
            <a:r>
              <a:rPr lang="ru-RU" dirty="0"/>
              <a:t> </a:t>
            </a:r>
            <a:r>
              <a:rPr lang="ru-RU" dirty="0" err="1"/>
              <a:t>непрополені</a:t>
            </a:r>
            <a:r>
              <a:rPr lang="ru-RU" dirty="0"/>
              <a:t> </a:t>
            </a:r>
            <a:r>
              <a:rPr lang="ru-RU" dirty="0" smtClean="0"/>
              <a:t>і </a:t>
            </a:r>
            <a:r>
              <a:rPr lang="ru-RU" dirty="0" err="1" smtClean="0"/>
              <a:t>необроблені</a:t>
            </a:r>
            <a:r>
              <a:rPr lang="ru-RU" dirty="0" smtClean="0"/>
              <a:t> </a:t>
            </a:r>
            <a:r>
              <a:rPr lang="ru-RU" dirty="0" err="1"/>
              <a:t>гербіцидами</a:t>
            </a:r>
            <a:r>
              <a:rPr lang="ru-RU" dirty="0"/>
              <a:t> </a:t>
            </a:r>
            <a:r>
              <a:rPr lang="ru-RU" dirty="0" err="1"/>
              <a:t>ділянки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smtClean="0"/>
              <a:t>На </a:t>
            </a:r>
            <a:r>
              <a:rPr lang="ru-RU" dirty="0" err="1"/>
              <a:t>просапних</a:t>
            </a:r>
            <a:r>
              <a:rPr lang="ru-RU" dirty="0"/>
              <a:t> культурах </a:t>
            </a:r>
            <a:r>
              <a:rPr lang="ru-RU" dirty="0" err="1"/>
              <a:t>проводять</a:t>
            </a:r>
            <a:r>
              <a:rPr lang="ru-RU" dirty="0"/>
              <a:t> </a:t>
            </a:r>
            <a:r>
              <a:rPr lang="ru-RU" dirty="0" err="1" smtClean="0"/>
              <a:t>усі</a:t>
            </a:r>
            <a:r>
              <a:rPr lang="ru-RU" dirty="0" smtClean="0"/>
              <a:t> </a:t>
            </a:r>
            <a:r>
              <a:rPr lang="ru-RU" dirty="0" err="1" smtClean="0"/>
              <a:t>заплановані</a:t>
            </a:r>
            <a:r>
              <a:rPr lang="ru-RU" dirty="0" smtClean="0"/>
              <a:t> </a:t>
            </a:r>
            <a:r>
              <a:rPr lang="ru-RU" dirty="0" err="1"/>
              <a:t>технологічні</a:t>
            </a:r>
            <a:r>
              <a:rPr lang="ru-RU" dirty="0"/>
              <a:t> </a:t>
            </a:r>
            <a:r>
              <a:rPr lang="ru-RU" dirty="0" err="1"/>
              <a:t>операції</a:t>
            </a:r>
            <a:r>
              <a:rPr lang="ru-RU" dirty="0"/>
              <a:t> догляду за культурою.</a:t>
            </a:r>
          </a:p>
        </p:txBody>
      </p:sp>
    </p:spTree>
    <p:extLst>
      <p:ext uri="{BB962C8B-B14F-4D97-AF65-F5344CB8AC3E}">
        <p14:creationId xmlns:p14="http://schemas.microsoft.com/office/powerpoint/2010/main" val="269336479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err="1"/>
              <a:t>Ефективність</a:t>
            </a:r>
            <a:r>
              <a:rPr lang="ru-RU" dirty="0"/>
              <a:t> </a:t>
            </a:r>
            <a:r>
              <a:rPr lang="ru-RU" dirty="0" err="1"/>
              <a:t>гербіцидів</a:t>
            </a:r>
            <a:r>
              <a:rPr lang="ru-RU" dirty="0"/>
              <a:t> </a:t>
            </a:r>
            <a:r>
              <a:rPr lang="ru-RU" dirty="0" err="1"/>
              <a:t>визначають</a:t>
            </a:r>
            <a:r>
              <a:rPr lang="ru-RU" dirty="0"/>
              <a:t> за формулою:</a:t>
            </a:r>
          </a:p>
          <a:p>
            <a:pPr marL="0" indent="0" algn="ctr">
              <a:buNone/>
            </a:pPr>
            <a:r>
              <a:rPr lang="ru-RU" i="1" dirty="0" err="1" smtClean="0"/>
              <a:t>Ед</a:t>
            </a:r>
            <a:r>
              <a:rPr lang="ru-RU" i="1" dirty="0" smtClean="0"/>
              <a:t> =</a:t>
            </a:r>
            <a:r>
              <a:rPr lang="ru-RU" dirty="0" smtClean="0"/>
              <a:t>100(</a:t>
            </a:r>
            <a:r>
              <a:rPr lang="ru-RU" i="1" dirty="0" smtClean="0"/>
              <a:t>А </a:t>
            </a:r>
            <a:r>
              <a:rPr lang="ru-RU" dirty="0" smtClean="0"/>
              <a:t>- </a:t>
            </a:r>
            <a:r>
              <a:rPr lang="ru-RU" i="1" dirty="0"/>
              <a:t>В</a:t>
            </a:r>
            <a:r>
              <a:rPr lang="ru-RU" dirty="0" smtClean="0"/>
              <a:t>)/</a:t>
            </a:r>
            <a:r>
              <a:rPr lang="ru-RU" i="1" dirty="0"/>
              <a:t>А</a:t>
            </a:r>
          </a:p>
          <a:p>
            <a:endParaRPr lang="ru-RU" dirty="0"/>
          </a:p>
          <a:p>
            <a:r>
              <a:rPr lang="ru-RU" dirty="0" smtClean="0"/>
              <a:t>де </a:t>
            </a:r>
            <a:r>
              <a:rPr lang="ru-RU" dirty="0"/>
              <a:t>А - </a:t>
            </a:r>
            <a:r>
              <a:rPr lang="ru-RU" dirty="0" err="1"/>
              <a:t>щільність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 у </a:t>
            </a:r>
            <a:r>
              <a:rPr lang="ru-RU" dirty="0" err="1"/>
              <a:t>контролі</a:t>
            </a:r>
            <a:r>
              <a:rPr lang="ru-RU" dirty="0"/>
              <a:t>, </a:t>
            </a:r>
            <a:r>
              <a:rPr lang="ru-RU" smtClean="0"/>
              <a:t>шт</a:t>
            </a:r>
            <a:r>
              <a:rPr lang="ru-RU" dirty="0" smtClean="0"/>
              <a:t>/м2</a:t>
            </a:r>
            <a:r>
              <a:rPr lang="ru-RU" dirty="0" smtClean="0"/>
              <a:t>;</a:t>
            </a:r>
          </a:p>
          <a:p>
            <a:r>
              <a:rPr lang="ru-RU" dirty="0"/>
              <a:t>В - </a:t>
            </a:r>
            <a:r>
              <a:rPr lang="ru-RU" dirty="0" err="1"/>
              <a:t>щільність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 у </a:t>
            </a:r>
            <a:r>
              <a:rPr lang="ru-RU" dirty="0" err="1"/>
              <a:t>дослідному</a:t>
            </a:r>
            <a:r>
              <a:rPr lang="ru-RU" dirty="0"/>
              <a:t> </a:t>
            </a:r>
            <a:r>
              <a:rPr lang="ru-RU" dirty="0" err="1"/>
              <a:t>варіанті</a:t>
            </a:r>
            <a:r>
              <a:rPr lang="ru-RU" dirty="0"/>
              <a:t>, </a:t>
            </a:r>
            <a:r>
              <a:rPr lang="ru-RU" dirty="0" err="1" smtClean="0"/>
              <a:t>шт</a:t>
            </a:r>
            <a:r>
              <a:rPr lang="ru-RU" dirty="0" smtClean="0"/>
              <a:t>/м2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7054252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i="1" dirty="0"/>
              <a:t>Строки </a:t>
            </a:r>
            <a:r>
              <a:rPr lang="ru-RU" i="1" dirty="0" err="1"/>
              <a:t>виконання</a:t>
            </a:r>
            <a:r>
              <a:rPr lang="ru-RU" i="1" dirty="0"/>
              <a:t> </a:t>
            </a:r>
            <a:r>
              <a:rPr lang="ru-RU" i="1" dirty="0" err="1" smtClean="0"/>
              <a:t>обліків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smtClean="0"/>
              <a:t>При </a:t>
            </a:r>
            <a:r>
              <a:rPr lang="ru-RU" dirty="0" err="1" smtClean="0"/>
              <a:t>застосуванні</a:t>
            </a:r>
            <a:r>
              <a:rPr lang="ru-RU" dirty="0" smtClean="0"/>
              <a:t> </a:t>
            </a:r>
            <a:r>
              <a:rPr lang="ru-RU" dirty="0" err="1" smtClean="0"/>
              <a:t>ґрунтових</a:t>
            </a:r>
            <a:r>
              <a:rPr lang="ru-RU" dirty="0" smtClean="0"/>
              <a:t> </a:t>
            </a:r>
            <a:r>
              <a:rPr lang="ru-RU" dirty="0" err="1"/>
              <a:t>гербіцидів</a:t>
            </a:r>
            <a:r>
              <a:rPr lang="ru-RU" dirty="0"/>
              <a:t>, </a:t>
            </a:r>
            <a:r>
              <a:rPr lang="ru-RU" dirty="0" err="1"/>
              <a:t>застосовуваних</a:t>
            </a:r>
            <a:r>
              <a:rPr lang="ru-RU" dirty="0"/>
              <a:t> на полях </a:t>
            </a:r>
            <a:r>
              <a:rPr lang="ru-RU" dirty="0" err="1"/>
              <a:t>водночас</a:t>
            </a:r>
            <a:r>
              <a:rPr lang="ru-RU" dirty="0"/>
              <a:t> з </a:t>
            </a:r>
            <a:r>
              <a:rPr lang="ru-RU" dirty="0" err="1" smtClean="0"/>
              <a:t>сівбою</a:t>
            </a:r>
            <a:r>
              <a:rPr lang="ru-RU" dirty="0" smtClean="0"/>
              <a:t> і </a:t>
            </a:r>
            <a:r>
              <a:rPr lang="ru-RU" dirty="0"/>
              <a:t>в </a:t>
            </a:r>
            <a:r>
              <a:rPr lang="ru-RU" dirty="0" err="1"/>
              <a:t>досходивий</a:t>
            </a:r>
            <a:r>
              <a:rPr lang="ru-RU" dirty="0"/>
              <a:t> </a:t>
            </a:r>
            <a:r>
              <a:rPr lang="ru-RU" dirty="0" err="1"/>
              <a:t>період</a:t>
            </a:r>
            <a:r>
              <a:rPr lang="ru-RU" dirty="0"/>
              <a:t>, </a:t>
            </a:r>
            <a:r>
              <a:rPr lang="ru-RU" dirty="0" err="1"/>
              <a:t>провадять</a:t>
            </a:r>
            <a:r>
              <a:rPr lang="ru-RU" dirty="0"/>
              <a:t> </a:t>
            </a:r>
            <a:r>
              <a:rPr lang="ru-RU" dirty="0" smtClean="0"/>
              <a:t>3 </a:t>
            </a:r>
            <a:r>
              <a:rPr lang="ru-RU" dirty="0" err="1"/>
              <a:t>обліки</a:t>
            </a:r>
            <a:r>
              <a:rPr lang="ru-RU" dirty="0"/>
              <a:t> </a:t>
            </a:r>
            <a:r>
              <a:rPr lang="ru-RU" dirty="0" err="1"/>
              <a:t>забур'янення</a:t>
            </a:r>
            <a:r>
              <a:rPr lang="ru-RU" dirty="0"/>
              <a:t>: </a:t>
            </a:r>
            <a:endParaRPr lang="ru-RU" dirty="0" smtClean="0"/>
          </a:p>
          <a:p>
            <a:r>
              <a:rPr lang="ru-RU" dirty="0" smtClean="0"/>
              <a:t>перший </a:t>
            </a:r>
            <a:r>
              <a:rPr lang="ru-RU" dirty="0"/>
              <a:t>— </a:t>
            </a:r>
            <a:r>
              <a:rPr lang="ru-RU" dirty="0" smtClean="0"/>
              <a:t>через 20—30 </a:t>
            </a:r>
            <a:r>
              <a:rPr lang="ru-RU" dirty="0" err="1"/>
              <a:t>днів</a:t>
            </a:r>
            <a:r>
              <a:rPr lang="ru-RU" dirty="0"/>
              <a:t> 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внесення</a:t>
            </a:r>
            <a:r>
              <a:rPr lang="ru-RU" dirty="0"/>
              <a:t>, </a:t>
            </a:r>
            <a:endParaRPr lang="ru-RU" dirty="0" smtClean="0"/>
          </a:p>
          <a:p>
            <a:r>
              <a:rPr lang="ru-RU" dirty="0" err="1" smtClean="0"/>
              <a:t>другий</a:t>
            </a:r>
            <a:r>
              <a:rPr lang="ru-RU" dirty="0" smtClean="0"/>
              <a:t> </a:t>
            </a:r>
            <a:r>
              <a:rPr lang="ru-RU" dirty="0"/>
              <a:t>— через </a:t>
            </a:r>
            <a:r>
              <a:rPr lang="ru-RU" dirty="0" smtClean="0"/>
              <a:t>40—60</a:t>
            </a:r>
          </a:p>
          <a:p>
            <a:r>
              <a:rPr lang="ru-RU" dirty="0" smtClean="0"/>
              <a:t> </a:t>
            </a:r>
            <a:r>
              <a:rPr lang="ru-RU" dirty="0" err="1"/>
              <a:t>третій</a:t>
            </a:r>
            <a:r>
              <a:rPr lang="ru-RU" dirty="0"/>
              <a:t> — перед </a:t>
            </a:r>
            <a:r>
              <a:rPr lang="ru-RU" dirty="0" err="1" smtClean="0"/>
              <a:t>збиранням</a:t>
            </a:r>
            <a:r>
              <a:rPr lang="ru-RU" dirty="0" smtClean="0"/>
              <a:t> </a:t>
            </a:r>
            <a:r>
              <a:rPr lang="ru-RU" dirty="0"/>
              <a:t>урожаю.</a:t>
            </a:r>
          </a:p>
        </p:txBody>
      </p:sp>
    </p:spTree>
    <p:extLst>
      <p:ext uri="{BB962C8B-B14F-4D97-AF65-F5344CB8AC3E}">
        <p14:creationId xmlns:p14="http://schemas.microsoft.com/office/powerpoint/2010/main" val="22071260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836712"/>
            <a:ext cx="8229600" cy="452596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dirty="0"/>
              <a:t>При </a:t>
            </a:r>
            <a:r>
              <a:rPr lang="ru-RU" dirty="0" err="1" smtClean="0"/>
              <a:t>застосуванні</a:t>
            </a:r>
            <a:r>
              <a:rPr lang="ru-RU" dirty="0" smtClean="0"/>
              <a:t> </a:t>
            </a:r>
            <a:r>
              <a:rPr lang="ru-RU" dirty="0" err="1" smtClean="0"/>
              <a:t>гербіцидів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вносять</a:t>
            </a:r>
            <a:r>
              <a:rPr lang="ru-RU" dirty="0"/>
              <a:t> по сходах </a:t>
            </a:r>
            <a:r>
              <a:rPr lang="ru-RU" dirty="0" err="1"/>
              <a:t>рослин</a:t>
            </a:r>
            <a:r>
              <a:rPr lang="ru-RU" dirty="0"/>
              <a:t> </a:t>
            </a:r>
            <a:r>
              <a:rPr lang="ru-RU" dirty="0" err="1" smtClean="0"/>
              <a:t>культури</a:t>
            </a:r>
            <a:r>
              <a:rPr lang="ru-RU" dirty="0" smtClean="0"/>
              <a:t> і </a:t>
            </a:r>
            <a:r>
              <a:rPr lang="ru-RU" dirty="0" err="1" smtClean="0"/>
              <a:t>бур'янів</a:t>
            </a:r>
            <a:r>
              <a:rPr lang="ru-RU" dirty="0" smtClean="0"/>
              <a:t> (</a:t>
            </a:r>
            <a:r>
              <a:rPr lang="ru-RU" dirty="0" err="1" smtClean="0"/>
              <a:t>страхових</a:t>
            </a:r>
            <a:r>
              <a:rPr lang="ru-RU" dirty="0" smtClean="0"/>
              <a:t>), </a:t>
            </a:r>
            <a:r>
              <a:rPr lang="ru-RU" dirty="0" err="1"/>
              <a:t>обліки</a:t>
            </a:r>
            <a:r>
              <a:rPr lang="ru-RU" dirty="0"/>
              <a:t> </a:t>
            </a:r>
            <a:r>
              <a:rPr lang="ru-RU" dirty="0" err="1"/>
              <a:t>провадять</a:t>
            </a:r>
            <a:r>
              <a:rPr lang="ru-RU" dirty="0"/>
              <a:t> </a:t>
            </a:r>
            <a:r>
              <a:rPr lang="ru-RU" dirty="0" err="1"/>
              <a:t>також</a:t>
            </a:r>
            <a:r>
              <a:rPr lang="ru-RU" dirty="0"/>
              <a:t> у 3 строки:</a:t>
            </a:r>
          </a:p>
          <a:p>
            <a:r>
              <a:rPr lang="ru-RU" dirty="0" smtClean="0"/>
              <a:t> </a:t>
            </a:r>
            <a:r>
              <a:rPr lang="ru-RU" dirty="0"/>
              <a:t>перший — перед </a:t>
            </a:r>
            <a:r>
              <a:rPr lang="ru-RU" dirty="0" err="1"/>
              <a:t>внесенням</a:t>
            </a:r>
            <a:r>
              <a:rPr lang="ru-RU" dirty="0"/>
              <a:t> </a:t>
            </a:r>
            <a:r>
              <a:rPr lang="ru-RU" dirty="0" err="1"/>
              <a:t>гербіцидів</a:t>
            </a:r>
            <a:r>
              <a:rPr lang="ru-RU" dirty="0"/>
              <a:t> (початкова </a:t>
            </a:r>
            <a:r>
              <a:rPr lang="ru-RU" dirty="0" err="1"/>
              <a:t>забур'яненість</a:t>
            </a:r>
            <a:r>
              <a:rPr lang="ru-RU" dirty="0"/>
              <a:t>);</a:t>
            </a:r>
          </a:p>
          <a:p>
            <a:r>
              <a:rPr lang="ru-RU" dirty="0" err="1"/>
              <a:t>д</a:t>
            </a:r>
            <a:r>
              <a:rPr lang="ru-RU" dirty="0" err="1" smtClean="0"/>
              <a:t>ругий</a:t>
            </a:r>
            <a:r>
              <a:rPr lang="ru-RU" dirty="0" smtClean="0"/>
              <a:t> </a:t>
            </a:r>
            <a:r>
              <a:rPr lang="ru-RU" dirty="0"/>
              <a:t>— для </a:t>
            </a:r>
            <a:r>
              <a:rPr lang="ru-RU" dirty="0" err="1"/>
              <a:t>контактних</a:t>
            </a:r>
            <a:r>
              <a:rPr lang="ru-RU" dirty="0"/>
              <a:t> </a:t>
            </a:r>
            <a:r>
              <a:rPr lang="ru-RU" dirty="0" err="1"/>
              <a:t>препаратів</a:t>
            </a:r>
            <a:r>
              <a:rPr lang="ru-RU" dirty="0"/>
              <a:t> через 10—15 </a:t>
            </a:r>
            <a:r>
              <a:rPr lang="ru-RU" dirty="0" err="1"/>
              <a:t>днів</a:t>
            </a:r>
            <a:r>
              <a:rPr lang="ru-RU" dirty="0"/>
              <a:t>, для </a:t>
            </a:r>
            <a:r>
              <a:rPr lang="ru-RU" dirty="0" err="1" smtClean="0"/>
              <a:t>системних</a:t>
            </a:r>
            <a:r>
              <a:rPr lang="ru-RU" dirty="0" smtClean="0"/>
              <a:t> </a:t>
            </a:r>
            <a:r>
              <a:rPr lang="ru-RU" dirty="0"/>
              <a:t>— через </a:t>
            </a:r>
            <a:r>
              <a:rPr lang="ru-RU" dirty="0" smtClean="0"/>
              <a:t>30 </a:t>
            </a:r>
            <a:r>
              <a:rPr lang="ru-RU" dirty="0" err="1"/>
              <a:t>днів</a:t>
            </a:r>
            <a:r>
              <a:rPr lang="ru-RU" dirty="0"/>
              <a:t> 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застосування</a:t>
            </a:r>
            <a:r>
              <a:rPr lang="ru-RU" dirty="0"/>
              <a:t>;</a:t>
            </a:r>
          </a:p>
          <a:p>
            <a:r>
              <a:rPr lang="ru-RU" dirty="0" err="1" smtClean="0"/>
              <a:t>третій</a:t>
            </a:r>
            <a:r>
              <a:rPr lang="ru-RU" dirty="0" smtClean="0"/>
              <a:t> </a:t>
            </a:r>
            <a:r>
              <a:rPr lang="ru-RU" dirty="0"/>
              <a:t>— перед </a:t>
            </a:r>
            <a:r>
              <a:rPr lang="ru-RU" dirty="0" err="1"/>
              <a:t>збиранням</a:t>
            </a:r>
            <a:r>
              <a:rPr lang="ru-RU" dirty="0"/>
              <a:t> урожаю.</a:t>
            </a:r>
          </a:p>
        </p:txBody>
      </p:sp>
    </p:spTree>
    <p:extLst>
      <p:ext uri="{BB962C8B-B14F-4D97-AF65-F5344CB8AC3E}">
        <p14:creationId xmlns:p14="http://schemas.microsoft.com/office/powerpoint/2010/main" val="27295974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260648"/>
            <a:ext cx="8229600" cy="4525963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ru-RU" dirty="0"/>
              <a:t>При </a:t>
            </a:r>
            <a:r>
              <a:rPr lang="ru-RU" dirty="0" err="1" smtClean="0"/>
              <a:t>застосуванні</a:t>
            </a:r>
            <a:r>
              <a:rPr lang="ru-RU" dirty="0" smtClean="0"/>
              <a:t> </a:t>
            </a:r>
            <a:r>
              <a:rPr lang="ru-RU" dirty="0" err="1" smtClean="0"/>
              <a:t>ґрунтових</a:t>
            </a:r>
            <a:r>
              <a:rPr lang="ru-RU" dirty="0" smtClean="0"/>
              <a:t> </a:t>
            </a:r>
            <a:r>
              <a:rPr lang="ru-RU" dirty="0" err="1"/>
              <a:t>гербіцидів</a:t>
            </a:r>
            <a:r>
              <a:rPr lang="ru-RU" dirty="0"/>
              <a:t> у </a:t>
            </a:r>
            <a:r>
              <a:rPr lang="ru-RU" dirty="0" err="1"/>
              <a:t>посівах</a:t>
            </a:r>
            <a:r>
              <a:rPr lang="ru-RU" dirty="0"/>
              <a:t> </a:t>
            </a:r>
            <a:r>
              <a:rPr lang="ru-RU" dirty="0" err="1"/>
              <a:t>озимих</a:t>
            </a:r>
            <a:r>
              <a:rPr lang="ru-RU" dirty="0"/>
              <a:t> </a:t>
            </a:r>
            <a:r>
              <a:rPr lang="ru-RU" dirty="0" smtClean="0"/>
              <a:t>культур, </a:t>
            </a:r>
            <a:r>
              <a:rPr lang="ru-RU" dirty="0" err="1" smtClean="0"/>
              <a:t>внесені</a:t>
            </a:r>
            <a:r>
              <a:rPr lang="ru-RU" dirty="0" smtClean="0"/>
              <a:t> </a:t>
            </a:r>
            <a:r>
              <a:rPr lang="ru-RU" dirty="0"/>
              <a:t>до </a:t>
            </a:r>
            <a:r>
              <a:rPr lang="ru-RU" dirty="0" err="1"/>
              <a:t>появи</a:t>
            </a:r>
            <a:r>
              <a:rPr lang="ru-RU" dirty="0"/>
              <a:t> </a:t>
            </a:r>
            <a:r>
              <a:rPr lang="ru-RU" dirty="0" err="1"/>
              <a:t>сходів</a:t>
            </a:r>
            <a:r>
              <a:rPr lang="ru-RU" dirty="0"/>
              <a:t> в </a:t>
            </a:r>
            <a:r>
              <a:rPr lang="ru-RU" dirty="0" err="1"/>
              <a:t>осінній</a:t>
            </a:r>
            <a:r>
              <a:rPr lang="ru-RU" dirty="0"/>
              <a:t> </a:t>
            </a:r>
            <a:r>
              <a:rPr lang="ru-RU" dirty="0" err="1"/>
              <a:t>період</a:t>
            </a:r>
            <a:r>
              <a:rPr lang="ru-RU" dirty="0"/>
              <a:t>, </a:t>
            </a:r>
            <a:r>
              <a:rPr lang="ru-RU" dirty="0" err="1"/>
              <a:t>обліки</a:t>
            </a:r>
            <a:r>
              <a:rPr lang="ru-RU" dirty="0"/>
              <a:t> </a:t>
            </a:r>
            <a:r>
              <a:rPr lang="ru-RU" dirty="0" err="1"/>
              <a:t>забур'янення</a:t>
            </a:r>
            <a:r>
              <a:rPr lang="ru-RU" dirty="0"/>
              <a:t> </a:t>
            </a:r>
            <a:r>
              <a:rPr lang="ru-RU" dirty="0" err="1"/>
              <a:t>проводять</a:t>
            </a:r>
            <a:r>
              <a:rPr lang="ru-RU" dirty="0"/>
              <a:t>:</a:t>
            </a:r>
          </a:p>
          <a:p>
            <a:r>
              <a:rPr lang="ru-RU" dirty="0" smtClean="0"/>
              <a:t> </a:t>
            </a:r>
            <a:r>
              <a:rPr lang="ru-RU" dirty="0"/>
              <a:t>перший — через 20—30 </a:t>
            </a:r>
            <a:r>
              <a:rPr lang="ru-RU" dirty="0" err="1"/>
              <a:t>днів</a:t>
            </a:r>
            <a:r>
              <a:rPr lang="ru-RU" dirty="0"/>
              <a:t> 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внесення</a:t>
            </a:r>
            <a:r>
              <a:rPr lang="ru-RU" dirty="0"/>
              <a:t>;</a:t>
            </a:r>
          </a:p>
          <a:p>
            <a:r>
              <a:rPr lang="ru-RU" dirty="0" err="1" smtClean="0"/>
              <a:t>другий</a:t>
            </a:r>
            <a:r>
              <a:rPr lang="ru-RU" dirty="0" smtClean="0"/>
              <a:t> </a:t>
            </a:r>
            <a:r>
              <a:rPr lang="ru-RU" dirty="0"/>
              <a:t>— </a:t>
            </a:r>
            <a:r>
              <a:rPr lang="ru-RU" dirty="0" err="1"/>
              <a:t>навесні</a:t>
            </a:r>
            <a:r>
              <a:rPr lang="ru-RU" dirty="0"/>
              <a:t> у фазу </a:t>
            </a:r>
            <a:r>
              <a:rPr lang="ru-RU" dirty="0" err="1"/>
              <a:t>повного</a:t>
            </a:r>
            <a:r>
              <a:rPr lang="ru-RU" dirty="0"/>
              <a:t> </a:t>
            </a:r>
            <a:r>
              <a:rPr lang="ru-RU" dirty="0" err="1"/>
              <a:t>кущіння</a:t>
            </a:r>
            <a:r>
              <a:rPr lang="ru-RU" dirty="0"/>
              <a:t> — </a:t>
            </a:r>
            <a:r>
              <a:rPr lang="ru-RU" dirty="0" err="1"/>
              <a:t>виходу</a:t>
            </a:r>
            <a:r>
              <a:rPr lang="ru-RU" dirty="0"/>
              <a:t> в трубку</a:t>
            </a:r>
            <a:r>
              <a:rPr lang="ru-RU" dirty="0" smtClean="0"/>
              <a:t>;</a:t>
            </a:r>
          </a:p>
          <a:p>
            <a:r>
              <a:rPr lang="ru-RU" dirty="0" smtClean="0"/>
              <a:t> </a:t>
            </a:r>
            <a:r>
              <a:rPr lang="ru-RU" dirty="0" err="1"/>
              <a:t>третій</a:t>
            </a:r>
            <a:r>
              <a:rPr lang="ru-RU" dirty="0"/>
              <a:t> — перед </a:t>
            </a:r>
            <a:r>
              <a:rPr lang="ru-RU" dirty="0" err="1"/>
              <a:t>збиранням</a:t>
            </a:r>
            <a:r>
              <a:rPr lang="ru-RU" dirty="0"/>
              <a:t> урожаю </a:t>
            </a:r>
            <a:r>
              <a:rPr lang="ru-RU" dirty="0" err="1"/>
              <a:t>культури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3933824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i="1" dirty="0" err="1"/>
              <a:t>Методи</a:t>
            </a:r>
            <a:r>
              <a:rPr lang="ru-RU" i="1" dirty="0"/>
              <a:t> </a:t>
            </a:r>
            <a:r>
              <a:rPr lang="ru-RU" i="1" dirty="0" err="1"/>
              <a:t>виконання</a:t>
            </a:r>
            <a:r>
              <a:rPr lang="ru-RU" i="1" dirty="0"/>
              <a:t> </a:t>
            </a:r>
            <a:r>
              <a:rPr lang="ru-RU" i="1" dirty="0" err="1"/>
              <a:t>обліків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endParaRPr lang="ru-RU" i="1" dirty="0" smtClean="0"/>
          </a:p>
          <a:p>
            <a:r>
              <a:rPr lang="ru-RU" dirty="0" err="1" smtClean="0"/>
              <a:t>Кількість</a:t>
            </a:r>
            <a:r>
              <a:rPr lang="ru-RU" dirty="0" smtClean="0"/>
              <a:t> </a:t>
            </a:r>
            <a:r>
              <a:rPr lang="ru-RU" dirty="0" err="1"/>
              <a:t>бур'янів</a:t>
            </a:r>
            <a:r>
              <a:rPr lang="ru-RU" dirty="0"/>
              <a:t> </a:t>
            </a:r>
            <a:r>
              <a:rPr lang="ru-RU" dirty="0" err="1"/>
              <a:t>підраховують</a:t>
            </a:r>
            <a:r>
              <a:rPr lang="ru-RU" dirty="0"/>
              <a:t> на </a:t>
            </a:r>
            <a:r>
              <a:rPr lang="ru-RU" dirty="0" err="1" smtClean="0"/>
              <a:t>зафіксованих</a:t>
            </a:r>
            <a:r>
              <a:rPr lang="ru-RU" dirty="0" smtClean="0"/>
              <a:t> </a:t>
            </a:r>
            <a:r>
              <a:rPr lang="ru-RU" dirty="0" err="1"/>
              <a:t>облікових</a:t>
            </a:r>
            <a:r>
              <a:rPr lang="ru-RU" dirty="0"/>
              <a:t> </a:t>
            </a:r>
            <a:r>
              <a:rPr lang="ru-RU" dirty="0" err="1"/>
              <a:t>майданчиках</a:t>
            </a:r>
            <a:r>
              <a:rPr lang="ru-RU" dirty="0"/>
              <a:t> в </a:t>
            </a:r>
            <a:r>
              <a:rPr lang="ru-RU" dirty="0" err="1"/>
              <a:t>усі</a:t>
            </a:r>
            <a:r>
              <a:rPr lang="ru-RU" dirty="0"/>
              <a:t> строки </a:t>
            </a:r>
            <a:r>
              <a:rPr lang="ru-RU" dirty="0" err="1"/>
              <a:t>обліків</a:t>
            </a:r>
            <a:r>
              <a:rPr lang="ru-RU" dirty="0"/>
              <a:t>. При </a:t>
            </a:r>
            <a:r>
              <a:rPr lang="ru-RU" dirty="0" err="1"/>
              <a:t>цьому</a:t>
            </a:r>
            <a:r>
              <a:rPr lang="ru-RU" dirty="0"/>
              <a:t> </a:t>
            </a:r>
            <a:r>
              <a:rPr lang="ru-RU" dirty="0" err="1" smtClean="0"/>
              <a:t>визначають</a:t>
            </a:r>
            <a:r>
              <a:rPr lang="ru-RU" dirty="0" smtClean="0"/>
              <a:t> </a:t>
            </a:r>
            <a:r>
              <a:rPr lang="ru-RU" dirty="0" err="1"/>
              <a:t>види</a:t>
            </a:r>
            <a:r>
              <a:rPr lang="ru-RU" dirty="0"/>
              <a:t> і </a:t>
            </a:r>
            <a:r>
              <a:rPr lang="ru-RU" dirty="0" err="1"/>
              <a:t>записують</a:t>
            </a:r>
            <a:r>
              <a:rPr lang="ru-RU" dirty="0"/>
              <a:t> </a:t>
            </a:r>
            <a:r>
              <a:rPr lang="ru-RU" dirty="0" err="1"/>
              <a:t>кількість</a:t>
            </a:r>
            <a:r>
              <a:rPr lang="ru-RU" dirty="0"/>
              <a:t> </a:t>
            </a:r>
            <a:r>
              <a:rPr lang="ru-RU" dirty="0" err="1"/>
              <a:t>стебел</a:t>
            </a:r>
            <a:r>
              <a:rPr lang="ru-RU" dirty="0"/>
              <a:t> кожного. </a:t>
            </a:r>
            <a:endParaRPr lang="ru-RU" dirty="0" smtClean="0"/>
          </a:p>
          <a:p>
            <a:r>
              <a:rPr lang="ru-RU" dirty="0" err="1" smtClean="0"/>
              <a:t>Загальну</a:t>
            </a:r>
            <a:r>
              <a:rPr lang="ru-RU" dirty="0" smtClean="0"/>
              <a:t> </a:t>
            </a:r>
            <a:r>
              <a:rPr lang="ru-RU" dirty="0" err="1"/>
              <a:t>надземну</a:t>
            </a:r>
            <a:r>
              <a:rPr lang="ru-RU" dirty="0"/>
              <a:t> </a:t>
            </a:r>
            <a:r>
              <a:rPr lang="ru-RU" dirty="0" err="1" smtClean="0"/>
              <a:t>масу</a:t>
            </a:r>
            <a:r>
              <a:rPr lang="ru-RU" dirty="0" smtClean="0"/>
              <a:t> </a:t>
            </a:r>
            <a:r>
              <a:rPr lang="ru-RU" dirty="0" err="1" smtClean="0"/>
              <a:t>визначають</a:t>
            </a:r>
            <a:r>
              <a:rPr lang="ru-RU" dirty="0" smtClean="0"/>
              <a:t> </a:t>
            </a:r>
            <a:r>
              <a:rPr lang="ru-RU" dirty="0"/>
              <a:t>при </a:t>
            </a:r>
            <a:r>
              <a:rPr lang="ru-RU" dirty="0" err="1"/>
              <a:t>останньому</a:t>
            </a:r>
            <a:r>
              <a:rPr lang="ru-RU" dirty="0"/>
              <a:t> </a:t>
            </a:r>
            <a:r>
              <a:rPr lang="ru-RU" dirty="0" err="1"/>
              <a:t>обліку</a:t>
            </a:r>
            <a:r>
              <a:rPr lang="ru-RU" dirty="0"/>
              <a:t> (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підрахунку</a:t>
            </a:r>
            <a:r>
              <a:rPr lang="ru-RU" dirty="0"/>
              <a:t> </a:t>
            </a:r>
            <a:r>
              <a:rPr lang="ru-RU" dirty="0" err="1"/>
              <a:t>чисельності</a:t>
            </a:r>
            <a:r>
              <a:rPr lang="ru-RU" dirty="0"/>
              <a:t>)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smtClean="0"/>
              <a:t>при другому </a:t>
            </a:r>
            <a:r>
              <a:rPr lang="ru-RU" dirty="0"/>
              <a:t>і </a:t>
            </a:r>
            <a:r>
              <a:rPr lang="ru-RU" dirty="0" err="1"/>
              <a:t>третьому</a:t>
            </a:r>
            <a:r>
              <a:rPr lang="ru-RU" dirty="0"/>
              <a:t>. </a:t>
            </a:r>
            <a:endParaRPr lang="ru-RU" dirty="0" smtClean="0"/>
          </a:p>
          <a:p>
            <a:pPr marL="0" indent="0">
              <a:buNone/>
            </a:pPr>
            <a:r>
              <a:rPr lang="ru-RU" i="1" dirty="0" err="1" smtClean="0"/>
              <a:t>Рослини</a:t>
            </a:r>
            <a:r>
              <a:rPr lang="ru-RU" i="1" dirty="0" smtClean="0"/>
              <a:t> </a:t>
            </a:r>
            <a:r>
              <a:rPr lang="ru-RU" i="1" dirty="0" err="1"/>
              <a:t>бур'янів</a:t>
            </a:r>
            <a:r>
              <a:rPr lang="ru-RU" i="1" dirty="0"/>
              <a:t> </a:t>
            </a:r>
            <a:r>
              <a:rPr lang="ru-RU" i="1" dirty="0" err="1"/>
              <a:t>зрізують</a:t>
            </a:r>
            <a:r>
              <a:rPr lang="ru-RU" i="1" dirty="0"/>
              <a:t> </a:t>
            </a:r>
            <a:r>
              <a:rPr lang="ru-RU" i="1" dirty="0" err="1"/>
              <a:t>біля</a:t>
            </a:r>
            <a:r>
              <a:rPr lang="ru-RU" i="1" dirty="0"/>
              <a:t> </a:t>
            </a:r>
            <a:r>
              <a:rPr lang="ru-RU" i="1" dirty="0" err="1"/>
              <a:t>поверхні</a:t>
            </a:r>
            <a:r>
              <a:rPr lang="ru-RU" i="1" dirty="0"/>
              <a:t> грунту і </a:t>
            </a:r>
            <a:r>
              <a:rPr lang="ru-RU" i="1" dirty="0" err="1" smtClean="0"/>
              <a:t>зважують</a:t>
            </a:r>
            <a:r>
              <a:rPr lang="ru-RU" i="1" dirty="0"/>
              <a:t>. </a:t>
            </a:r>
            <a:r>
              <a:rPr lang="ru-RU" i="1" dirty="0" err="1"/>
              <a:t>Бажано</a:t>
            </a:r>
            <a:r>
              <a:rPr lang="ru-RU" i="1" dirty="0"/>
              <a:t> — </a:t>
            </a:r>
            <a:r>
              <a:rPr lang="ru-RU" i="1" dirty="0" err="1"/>
              <a:t>безпосередньо</a:t>
            </a:r>
            <a:r>
              <a:rPr lang="ru-RU" i="1" dirty="0"/>
              <a:t> </a:t>
            </a:r>
            <a:r>
              <a:rPr lang="ru-RU" i="1" dirty="0" err="1"/>
              <a:t>після</a:t>
            </a:r>
            <a:r>
              <a:rPr lang="ru-RU" i="1" dirty="0"/>
              <a:t> </a:t>
            </a:r>
            <a:r>
              <a:rPr lang="ru-RU" i="1" dirty="0" err="1"/>
              <a:t>зрізування</a:t>
            </a:r>
            <a:r>
              <a:rPr lang="ru-RU" i="1" dirty="0"/>
              <a:t> (не </a:t>
            </a:r>
            <a:r>
              <a:rPr lang="ru-RU" i="1" dirty="0" err="1"/>
              <a:t>пізніше</a:t>
            </a:r>
            <a:r>
              <a:rPr lang="ru-RU" i="1" dirty="0"/>
              <a:t> як </a:t>
            </a:r>
            <a:r>
              <a:rPr lang="ru-RU" i="1" dirty="0" smtClean="0"/>
              <a:t>через годину</a:t>
            </a:r>
            <a:r>
              <a:rPr lang="ru-RU" i="1" dirty="0"/>
              <a:t>). </a:t>
            </a:r>
            <a:endParaRPr lang="ru-RU" i="1" dirty="0" smtClean="0"/>
          </a:p>
          <a:p>
            <a:pPr marL="0" indent="0">
              <a:buNone/>
            </a:pPr>
            <a:r>
              <a:rPr lang="ru-RU" i="1" dirty="0" smtClean="0"/>
              <a:t>У </a:t>
            </a:r>
            <a:r>
              <a:rPr lang="ru-RU" i="1" dirty="0" err="1"/>
              <a:t>разі</a:t>
            </a:r>
            <a:r>
              <a:rPr lang="ru-RU" i="1" dirty="0"/>
              <a:t> </a:t>
            </a:r>
            <a:r>
              <a:rPr lang="ru-RU" i="1" dirty="0" err="1"/>
              <a:t>неможливості</a:t>
            </a:r>
            <a:r>
              <a:rPr lang="ru-RU" i="1" dirty="0"/>
              <a:t> </a:t>
            </a:r>
            <a:r>
              <a:rPr lang="ru-RU" i="1" dirty="0" err="1"/>
              <a:t>зважування</a:t>
            </a:r>
            <a:r>
              <a:rPr lang="ru-RU" i="1" dirty="0"/>
              <a:t> </a:t>
            </a:r>
            <a:r>
              <a:rPr lang="ru-RU" i="1" dirty="0" err="1"/>
              <a:t>бур'янів</a:t>
            </a:r>
            <a:r>
              <a:rPr lang="ru-RU" i="1" dirty="0"/>
              <a:t> у </a:t>
            </a:r>
            <a:r>
              <a:rPr lang="ru-RU" i="1" dirty="0" err="1"/>
              <a:t>такий</a:t>
            </a:r>
            <a:r>
              <a:rPr lang="ru-RU" i="1" dirty="0"/>
              <a:t> </a:t>
            </a:r>
            <a:r>
              <a:rPr lang="ru-RU" i="1" dirty="0" err="1"/>
              <a:t>термін</a:t>
            </a:r>
            <a:r>
              <a:rPr lang="ru-RU" i="1" dirty="0"/>
              <a:t> </a:t>
            </a:r>
            <a:r>
              <a:rPr lang="ru-RU" i="1" dirty="0" err="1" smtClean="0"/>
              <a:t>сиру</a:t>
            </a:r>
            <a:r>
              <a:rPr lang="ru-RU" i="1" dirty="0" smtClean="0"/>
              <a:t> </a:t>
            </a:r>
            <a:r>
              <a:rPr lang="ru-RU" i="1" dirty="0" err="1" smtClean="0"/>
              <a:t>масу</a:t>
            </a:r>
            <a:r>
              <a:rPr lang="ru-RU" i="1" dirty="0" smtClean="0"/>
              <a:t> </a:t>
            </a:r>
            <a:r>
              <a:rPr lang="ru-RU" i="1" dirty="0" err="1"/>
              <a:t>рослин</a:t>
            </a:r>
            <a:r>
              <a:rPr lang="ru-RU" i="1" dirty="0"/>
              <a:t> з </a:t>
            </a:r>
            <a:r>
              <a:rPr lang="ru-RU" i="1" dirty="0" err="1"/>
              <a:t>різних</a:t>
            </a:r>
            <a:r>
              <a:rPr lang="ru-RU" i="1" dirty="0"/>
              <a:t> </a:t>
            </a:r>
            <a:r>
              <a:rPr lang="ru-RU" i="1" dirty="0" err="1"/>
              <a:t>повторень</a:t>
            </a:r>
            <a:r>
              <a:rPr lang="ru-RU" i="1" dirty="0"/>
              <a:t> і </a:t>
            </a:r>
            <a:r>
              <a:rPr lang="ru-RU" i="1" dirty="0" err="1"/>
              <a:t>варіантів</a:t>
            </a:r>
            <a:r>
              <a:rPr lang="ru-RU" i="1" dirty="0"/>
              <a:t> </a:t>
            </a:r>
            <a:r>
              <a:rPr lang="ru-RU" i="1" dirty="0" err="1"/>
              <a:t>досліду</a:t>
            </a:r>
            <a:r>
              <a:rPr lang="ru-RU" i="1" dirty="0"/>
              <a:t> </a:t>
            </a:r>
            <a:r>
              <a:rPr lang="ru-RU" i="1" dirty="0" err="1"/>
              <a:t>визначають</a:t>
            </a:r>
            <a:r>
              <a:rPr lang="ru-RU" i="1" dirty="0"/>
              <a:t> через </a:t>
            </a:r>
            <a:r>
              <a:rPr lang="ru-RU" i="1" dirty="0" err="1" smtClean="0"/>
              <a:t>рівні</a:t>
            </a:r>
            <a:r>
              <a:rPr lang="ru-RU" i="1" dirty="0" smtClean="0"/>
              <a:t> </a:t>
            </a:r>
            <a:r>
              <a:rPr lang="ru-RU" i="1" dirty="0" err="1" smtClean="0"/>
              <a:t>проміжки</a:t>
            </a:r>
            <a:r>
              <a:rPr lang="ru-RU" i="1" dirty="0" smtClean="0"/>
              <a:t> </a:t>
            </a:r>
            <a:r>
              <a:rPr lang="ru-RU" i="1" dirty="0"/>
              <a:t>часу </a:t>
            </a:r>
            <a:r>
              <a:rPr lang="ru-RU" i="1" dirty="0" err="1"/>
              <a:t>між</a:t>
            </a:r>
            <a:r>
              <a:rPr lang="ru-RU" i="1" dirty="0"/>
              <a:t> </a:t>
            </a:r>
            <a:r>
              <a:rPr lang="ru-RU" i="1" dirty="0" err="1"/>
              <a:t>зрізуванням</a:t>
            </a:r>
            <a:r>
              <a:rPr lang="ru-RU" i="1" dirty="0"/>
              <a:t> і </a:t>
            </a:r>
            <a:r>
              <a:rPr lang="ru-RU" i="1" dirty="0" err="1"/>
              <a:t>зважуванням</a:t>
            </a:r>
            <a:r>
              <a:rPr lang="ru-RU" i="1" dirty="0"/>
              <a:t>. </a:t>
            </a:r>
            <a:endParaRPr lang="ru-RU" i="1" dirty="0" smtClean="0"/>
          </a:p>
          <a:p>
            <a:pPr marL="0" indent="0">
              <a:buNone/>
            </a:pPr>
            <a:r>
              <a:rPr lang="ru-RU" i="1" dirty="0" smtClean="0"/>
              <a:t>При </a:t>
            </a:r>
            <a:r>
              <a:rPr lang="ru-RU" i="1" dirty="0" err="1"/>
              <a:t>можливості</a:t>
            </a:r>
            <a:r>
              <a:rPr lang="ru-RU" i="1" dirty="0"/>
              <a:t> </a:t>
            </a:r>
            <a:r>
              <a:rPr lang="ru-RU" i="1" dirty="0" err="1" smtClean="0"/>
              <a:t>висушування</a:t>
            </a:r>
            <a:r>
              <a:rPr lang="ru-RU" i="1" dirty="0" smtClean="0"/>
              <a:t> </a:t>
            </a:r>
            <a:r>
              <a:rPr lang="ru-RU" i="1" dirty="0" err="1"/>
              <a:t>бур'янів</a:t>
            </a:r>
            <a:r>
              <a:rPr lang="ru-RU" i="1" dirty="0"/>
              <a:t> </a:t>
            </a:r>
            <a:r>
              <a:rPr lang="ru-RU" i="1" dirty="0" err="1"/>
              <a:t>визначають</a:t>
            </a:r>
            <a:r>
              <a:rPr lang="ru-RU" i="1" dirty="0"/>
              <a:t> </a:t>
            </a:r>
            <a:r>
              <a:rPr lang="ru-RU" i="1" dirty="0" err="1"/>
              <a:t>їх</a:t>
            </a:r>
            <a:r>
              <a:rPr lang="ru-RU" i="1" dirty="0"/>
              <a:t> </a:t>
            </a:r>
            <a:r>
              <a:rPr lang="ru-RU" i="1" dirty="0" err="1"/>
              <a:t>повітряне-суху</a:t>
            </a:r>
            <a:r>
              <a:rPr lang="ru-RU" i="1" dirty="0"/>
              <a:t> </a:t>
            </a:r>
            <a:r>
              <a:rPr lang="ru-RU" i="1" dirty="0" err="1"/>
              <a:t>масу</a:t>
            </a:r>
            <a:r>
              <a:rPr lang="ru-RU" i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0416980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332656"/>
            <a:ext cx="8229600" cy="5616624"/>
          </a:xfrm>
        </p:spPr>
        <p:txBody>
          <a:bodyPr>
            <a:normAutofit/>
          </a:bodyPr>
          <a:lstStyle/>
          <a:p>
            <a:r>
              <a:rPr lang="ru-RU" dirty="0" err="1"/>
              <a:t>Обліки</a:t>
            </a:r>
            <a:r>
              <a:rPr lang="ru-RU" dirty="0"/>
              <a:t> </a:t>
            </a:r>
            <a:r>
              <a:rPr lang="ru-RU" dirty="0" err="1"/>
              <a:t>забур'янення</a:t>
            </a:r>
            <a:r>
              <a:rPr lang="ru-RU" dirty="0"/>
              <a:t> </a:t>
            </a:r>
            <a:r>
              <a:rPr lang="ru-RU" dirty="0" err="1"/>
              <a:t>здійснюють</a:t>
            </a:r>
            <a:r>
              <a:rPr lang="ru-RU" dirty="0"/>
              <a:t> у максимально </a:t>
            </a:r>
            <a:r>
              <a:rPr lang="ru-RU" dirty="0" err="1"/>
              <a:t>стислі</a:t>
            </a:r>
            <a:r>
              <a:rPr lang="ru-RU" dirty="0"/>
              <a:t> строки — </a:t>
            </a:r>
            <a:r>
              <a:rPr lang="ru-RU" dirty="0" smtClean="0"/>
              <a:t>на </a:t>
            </a:r>
            <a:r>
              <a:rPr lang="ru-RU" dirty="0" err="1" smtClean="0"/>
              <a:t>кожній</a:t>
            </a:r>
            <a:r>
              <a:rPr lang="ru-RU" dirty="0" smtClean="0"/>
              <a:t> </a:t>
            </a:r>
            <a:r>
              <a:rPr lang="ru-RU" dirty="0" err="1"/>
              <a:t>схемі</a:t>
            </a:r>
            <a:r>
              <a:rPr lang="ru-RU" dirty="0"/>
              <a:t> </a:t>
            </a:r>
            <a:r>
              <a:rPr lang="ru-RU" dirty="0" err="1"/>
              <a:t>досліду</a:t>
            </a:r>
            <a:r>
              <a:rPr lang="ru-RU" dirty="0"/>
              <a:t> не </a:t>
            </a:r>
            <a:r>
              <a:rPr lang="ru-RU" dirty="0" err="1"/>
              <a:t>більше</a:t>
            </a:r>
            <a:r>
              <a:rPr lang="ru-RU" dirty="0"/>
              <a:t> </a:t>
            </a:r>
            <a:r>
              <a:rPr lang="ru-RU" dirty="0" err="1"/>
              <a:t>ніж</a:t>
            </a:r>
            <a:r>
              <a:rPr lang="ru-RU" dirty="0"/>
              <a:t> за 2—3 </a:t>
            </a:r>
            <a:r>
              <a:rPr lang="ru-RU" dirty="0" err="1"/>
              <a:t>дні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err="1" smtClean="0"/>
              <a:t>Щоб</a:t>
            </a:r>
            <a:r>
              <a:rPr lang="ru-RU" dirty="0" smtClean="0"/>
              <a:t> </a:t>
            </a:r>
            <a:r>
              <a:rPr lang="ru-RU" dirty="0" err="1"/>
              <a:t>зменшити</a:t>
            </a:r>
            <a:r>
              <a:rPr lang="ru-RU" dirty="0"/>
              <a:t> </a:t>
            </a:r>
            <a:r>
              <a:rPr lang="ru-RU" dirty="0" err="1" smtClean="0"/>
              <a:t>вплив</a:t>
            </a:r>
            <a:r>
              <a:rPr lang="ru-RU" dirty="0" smtClean="0"/>
              <a:t> </a:t>
            </a:r>
            <a:r>
              <a:rPr lang="ru-RU" dirty="0" err="1" smtClean="0"/>
              <a:t>наростання</a:t>
            </a:r>
            <a:r>
              <a:rPr lang="ru-RU" dirty="0" smtClean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зниження</a:t>
            </a:r>
            <a:r>
              <a:rPr lang="ru-RU" dirty="0"/>
              <a:t> </a:t>
            </a:r>
            <a:r>
              <a:rPr lang="ru-RU" dirty="0" err="1"/>
              <a:t>чисельності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 на </a:t>
            </a:r>
            <a:r>
              <a:rPr lang="ru-RU" dirty="0" err="1"/>
              <a:t>результати</a:t>
            </a:r>
            <a:r>
              <a:rPr lang="ru-RU" dirty="0"/>
              <a:t> </a:t>
            </a:r>
            <a:r>
              <a:rPr lang="ru-RU" dirty="0" err="1"/>
              <a:t>обліків</a:t>
            </a:r>
            <a:r>
              <a:rPr lang="ru-RU" dirty="0"/>
              <a:t>, </a:t>
            </a:r>
            <a:r>
              <a:rPr lang="ru-RU" dirty="0" err="1" smtClean="0"/>
              <a:t>їх</a:t>
            </a:r>
            <a:r>
              <a:rPr lang="ru-RU" dirty="0" smtClean="0"/>
              <a:t> </a:t>
            </a:r>
            <a:r>
              <a:rPr lang="ru-RU" dirty="0" err="1" smtClean="0"/>
              <a:t>здійснюють</a:t>
            </a:r>
            <a:r>
              <a:rPr lang="ru-RU" dirty="0" smtClean="0"/>
              <a:t> </a:t>
            </a:r>
            <a:r>
              <a:rPr lang="ru-RU" dirty="0" err="1"/>
              <a:t>спочатку</a:t>
            </a:r>
            <a:r>
              <a:rPr lang="ru-RU" dirty="0"/>
              <a:t> на </a:t>
            </a:r>
            <a:r>
              <a:rPr lang="ru-RU" dirty="0" err="1"/>
              <a:t>першому</a:t>
            </a:r>
            <a:r>
              <a:rPr lang="ru-RU" dirty="0"/>
              <a:t> </a:t>
            </a:r>
            <a:r>
              <a:rPr lang="ru-RU" dirty="0" err="1"/>
              <a:t>повторенні</a:t>
            </a:r>
            <a:r>
              <a:rPr lang="ru-RU" dirty="0"/>
              <a:t> </a:t>
            </a:r>
            <a:r>
              <a:rPr lang="ru-RU" dirty="0" err="1"/>
              <a:t>усіх</a:t>
            </a:r>
            <a:r>
              <a:rPr lang="ru-RU" dirty="0"/>
              <a:t> </a:t>
            </a:r>
            <a:r>
              <a:rPr lang="ru-RU" dirty="0" err="1"/>
              <a:t>варіантів</a:t>
            </a:r>
            <a:r>
              <a:rPr lang="ru-RU" dirty="0"/>
              <a:t>, </a:t>
            </a:r>
            <a:r>
              <a:rPr lang="ru-RU" dirty="0" err="1"/>
              <a:t>потім</a:t>
            </a:r>
            <a:r>
              <a:rPr lang="ru-RU" dirty="0"/>
              <a:t> — </a:t>
            </a:r>
            <a:r>
              <a:rPr lang="ru-RU" dirty="0" smtClean="0"/>
              <a:t>на другому </a:t>
            </a:r>
            <a:r>
              <a:rPr lang="ru-RU" dirty="0"/>
              <a:t>і т.д., </a:t>
            </a:r>
            <a:r>
              <a:rPr lang="ru-RU" dirty="0" err="1"/>
              <a:t>дотримуючись</a:t>
            </a:r>
            <a:r>
              <a:rPr lang="ru-RU" dirty="0"/>
              <a:t> </a:t>
            </a:r>
            <a:r>
              <a:rPr lang="ru-RU" dirty="0" err="1"/>
              <a:t>однакової</a:t>
            </a:r>
            <a:r>
              <a:rPr lang="ru-RU" dirty="0"/>
              <a:t> </a:t>
            </a:r>
            <a:r>
              <a:rPr lang="ru-RU" dirty="0" err="1"/>
              <a:t>послідовності</a:t>
            </a:r>
            <a:r>
              <a:rPr lang="ru-RU" dirty="0"/>
              <a:t> за </a:t>
            </a:r>
            <a:r>
              <a:rPr lang="ru-RU" dirty="0" err="1"/>
              <a:t>варіантами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56150882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332656"/>
            <a:ext cx="8229600" cy="6120680"/>
          </a:xfrm>
        </p:spPr>
        <p:txBody>
          <a:bodyPr>
            <a:normAutofit fontScale="92500" lnSpcReduction="10000"/>
          </a:bodyPr>
          <a:lstStyle/>
          <a:p>
            <a:r>
              <a:rPr lang="ru-RU" dirty="0"/>
              <a:t>При </a:t>
            </a:r>
            <a:r>
              <a:rPr lang="ru-RU" dirty="0" err="1"/>
              <a:t>обліках</a:t>
            </a:r>
            <a:r>
              <a:rPr lang="ru-RU" dirty="0"/>
              <a:t> </a:t>
            </a:r>
            <a:r>
              <a:rPr lang="ru-RU" dirty="0" err="1"/>
              <a:t>забур'янення</a:t>
            </a:r>
            <a:r>
              <a:rPr lang="ru-RU" dirty="0"/>
              <a:t> </a:t>
            </a:r>
            <a:r>
              <a:rPr lang="ru-RU" dirty="0" err="1"/>
              <a:t>посівів</a:t>
            </a:r>
            <a:r>
              <a:rPr lang="ru-RU" dirty="0"/>
              <a:t> </a:t>
            </a:r>
            <a:r>
              <a:rPr lang="ru-RU" dirty="0" err="1"/>
              <a:t>необхідно</a:t>
            </a:r>
            <a:r>
              <a:rPr lang="ru-RU" dirty="0"/>
              <a:t> </a:t>
            </a:r>
            <a:r>
              <a:rPr lang="ru-RU" dirty="0" err="1"/>
              <a:t>насамперед</a:t>
            </a:r>
            <a:r>
              <a:rPr lang="ru-RU" dirty="0"/>
              <a:t> </a:t>
            </a:r>
            <a:r>
              <a:rPr lang="ru-RU" dirty="0" err="1" smtClean="0"/>
              <a:t>визначити</a:t>
            </a:r>
            <a:r>
              <a:rPr lang="ru-RU" dirty="0" smtClean="0"/>
              <a:t> </a:t>
            </a:r>
            <a:r>
              <a:rPr lang="ru-RU" dirty="0" err="1" smtClean="0"/>
              <a:t>домінуючі</a:t>
            </a:r>
            <a:r>
              <a:rPr lang="ru-RU" dirty="0" smtClean="0"/>
              <a:t> </a:t>
            </a:r>
            <a:r>
              <a:rPr lang="ru-RU" dirty="0"/>
              <a:t>(</a:t>
            </a:r>
            <a:r>
              <a:rPr lang="ru-RU" dirty="0" err="1"/>
              <a:t>основні</a:t>
            </a:r>
            <a:r>
              <a:rPr lang="ru-RU" dirty="0"/>
              <a:t>) </a:t>
            </a:r>
            <a:r>
              <a:rPr lang="ru-RU" dirty="0" err="1"/>
              <a:t>види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smtClean="0">
                <a:solidFill>
                  <a:srgbClr val="FF0000"/>
                </a:solidFill>
              </a:rPr>
              <a:t>До </a:t>
            </a:r>
            <a:r>
              <a:rPr lang="ru-RU" dirty="0" err="1">
                <a:solidFill>
                  <a:srgbClr val="FF0000"/>
                </a:solidFill>
              </a:rPr>
              <a:t>домінуючих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бур'янів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 smtClean="0"/>
              <a:t>включають</a:t>
            </a:r>
            <a:r>
              <a:rPr lang="ru-RU" dirty="0" smtClean="0"/>
              <a:t> </a:t>
            </a:r>
            <a:r>
              <a:rPr lang="ru-RU" dirty="0" err="1" smtClean="0"/>
              <a:t>найбільш</a:t>
            </a:r>
            <a:r>
              <a:rPr lang="ru-RU" dirty="0" smtClean="0"/>
              <a:t> </a:t>
            </a:r>
            <a:r>
              <a:rPr lang="ru-RU" dirty="0" err="1"/>
              <a:t>поширені</a:t>
            </a:r>
            <a:r>
              <a:rPr lang="ru-RU" dirty="0"/>
              <a:t> </a:t>
            </a:r>
            <a:r>
              <a:rPr lang="ru-RU" dirty="0" err="1"/>
              <a:t>види</a:t>
            </a:r>
            <a:r>
              <a:rPr lang="ru-RU" dirty="0"/>
              <a:t> і </a:t>
            </a:r>
            <a:r>
              <a:rPr lang="ru-RU" dirty="0" err="1"/>
              <a:t>ті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відповідають</a:t>
            </a:r>
            <a:r>
              <a:rPr lang="ru-RU" dirty="0"/>
              <a:t> спектру </a:t>
            </a:r>
            <a:r>
              <a:rPr lang="ru-RU" dirty="0" err="1"/>
              <a:t>дії</a:t>
            </a:r>
            <a:r>
              <a:rPr lang="ru-RU" dirty="0"/>
              <a:t> </a:t>
            </a:r>
            <a:r>
              <a:rPr lang="ru-RU" dirty="0" err="1" smtClean="0"/>
              <a:t>випробуваного</a:t>
            </a:r>
            <a:r>
              <a:rPr lang="ru-RU" dirty="0" smtClean="0"/>
              <a:t> </a:t>
            </a:r>
            <a:r>
              <a:rPr lang="ru-RU" dirty="0" err="1"/>
              <a:t>гербіциду</a:t>
            </a:r>
            <a:r>
              <a:rPr lang="ru-RU" dirty="0"/>
              <a:t>. </a:t>
            </a:r>
            <a:endParaRPr lang="ru-RU" dirty="0" smtClean="0"/>
          </a:p>
          <a:p>
            <a:pPr marL="0" indent="0">
              <a:buNone/>
            </a:pPr>
            <a:r>
              <a:rPr lang="ru-RU" i="1" dirty="0" err="1" smtClean="0"/>
              <a:t>Наприклад</a:t>
            </a:r>
            <a:r>
              <a:rPr lang="ru-RU" i="1" dirty="0"/>
              <a:t>, при </a:t>
            </a:r>
            <a:r>
              <a:rPr lang="ru-RU" i="1" dirty="0" err="1"/>
              <a:t>вивченні</a:t>
            </a:r>
            <a:r>
              <a:rPr lang="ru-RU" i="1" dirty="0"/>
              <a:t> препарату, </a:t>
            </a:r>
            <a:r>
              <a:rPr lang="ru-RU" i="1" dirty="0" err="1"/>
              <a:t>призначеного</a:t>
            </a:r>
            <a:r>
              <a:rPr lang="ru-RU" i="1" dirty="0"/>
              <a:t> для </a:t>
            </a:r>
            <a:r>
              <a:rPr lang="ru-RU" i="1" dirty="0" err="1" smtClean="0"/>
              <a:t>знищення</a:t>
            </a:r>
            <a:r>
              <a:rPr lang="ru-RU" i="1" dirty="0" smtClean="0"/>
              <a:t> </a:t>
            </a:r>
            <a:r>
              <a:rPr lang="ru-RU" i="1" dirty="0" err="1"/>
              <a:t>однорічних</a:t>
            </a:r>
            <a:r>
              <a:rPr lang="ru-RU" i="1" dirty="0"/>
              <a:t> </a:t>
            </a:r>
            <a:r>
              <a:rPr lang="ru-RU" i="1" dirty="0" err="1"/>
              <a:t>дводольних</a:t>
            </a:r>
            <a:r>
              <a:rPr lang="ru-RU" i="1" dirty="0"/>
              <a:t> </a:t>
            </a:r>
            <a:r>
              <a:rPr lang="ru-RU" i="1" dirty="0" err="1"/>
              <a:t>видів</a:t>
            </a:r>
            <a:r>
              <a:rPr lang="ru-RU" i="1" dirty="0"/>
              <a:t> </a:t>
            </a:r>
            <a:r>
              <a:rPr lang="ru-RU" i="1" dirty="0" err="1"/>
              <a:t>бур'янів</a:t>
            </a:r>
            <a:r>
              <a:rPr lang="ru-RU" i="1" dirty="0"/>
              <a:t>, </a:t>
            </a:r>
            <a:r>
              <a:rPr lang="ru-RU" i="1" dirty="0" err="1"/>
              <a:t>насамперед</a:t>
            </a:r>
            <a:r>
              <a:rPr lang="ru-RU" i="1" dirty="0"/>
              <a:t> </a:t>
            </a:r>
            <a:r>
              <a:rPr lang="ru-RU" i="1" dirty="0" err="1" smtClean="0"/>
              <a:t>визначають</a:t>
            </a:r>
            <a:r>
              <a:rPr lang="ru-RU" i="1" dirty="0" smtClean="0"/>
              <a:t> </a:t>
            </a:r>
            <a:r>
              <a:rPr lang="ru-RU" i="1" dirty="0" err="1" smtClean="0"/>
              <a:t>кількість</a:t>
            </a:r>
            <a:r>
              <a:rPr lang="ru-RU" i="1" dirty="0" smtClean="0"/>
              <a:t> </a:t>
            </a:r>
            <a:r>
              <a:rPr lang="ru-RU" i="1" dirty="0" err="1"/>
              <a:t>найбільш</a:t>
            </a:r>
            <a:r>
              <a:rPr lang="ru-RU" i="1" dirty="0"/>
              <a:t> </a:t>
            </a:r>
            <a:r>
              <a:rPr lang="ru-RU" i="1" dirty="0" err="1"/>
              <a:t>поширених</a:t>
            </a:r>
            <a:r>
              <a:rPr lang="ru-RU" i="1" dirty="0"/>
              <a:t> </a:t>
            </a:r>
            <a:r>
              <a:rPr lang="ru-RU" i="1" dirty="0" err="1"/>
              <a:t>видів</a:t>
            </a:r>
            <a:r>
              <a:rPr lang="ru-RU" i="1" dirty="0"/>
              <a:t> </a:t>
            </a:r>
            <a:r>
              <a:rPr lang="ru-RU" i="1" dirty="0" err="1"/>
              <a:t>такої</a:t>
            </a:r>
            <a:r>
              <a:rPr lang="ru-RU" i="1" dirty="0"/>
              <a:t> </a:t>
            </a:r>
            <a:r>
              <a:rPr lang="ru-RU" i="1" dirty="0" err="1"/>
              <a:t>групи</a:t>
            </a:r>
            <a:r>
              <a:rPr lang="ru-RU" i="1" dirty="0"/>
              <a:t> </a:t>
            </a:r>
            <a:r>
              <a:rPr lang="ru-RU" i="1" dirty="0" err="1"/>
              <a:t>бур'янів</a:t>
            </a:r>
            <a:r>
              <a:rPr lang="ru-RU" i="1" dirty="0"/>
              <a:t> (в одному </a:t>
            </a:r>
            <a:r>
              <a:rPr lang="ru-RU" i="1" dirty="0" err="1" smtClean="0"/>
              <a:t>досліді</a:t>
            </a:r>
            <a:r>
              <a:rPr lang="ru-RU" i="1" dirty="0" smtClean="0"/>
              <a:t> </a:t>
            </a:r>
            <a:r>
              <a:rPr lang="ru-RU" i="1" dirty="0" err="1" smtClean="0"/>
              <a:t>їх</a:t>
            </a:r>
            <a:r>
              <a:rPr lang="ru-RU" i="1" dirty="0" smtClean="0"/>
              <a:t> </a:t>
            </a:r>
            <a:r>
              <a:rPr lang="ru-RU" i="1" dirty="0" err="1"/>
              <a:t>буває</a:t>
            </a:r>
            <a:r>
              <a:rPr lang="ru-RU" i="1" dirty="0"/>
              <a:t> не </a:t>
            </a:r>
            <a:r>
              <a:rPr lang="ru-RU" i="1" dirty="0" err="1"/>
              <a:t>більше</a:t>
            </a:r>
            <a:r>
              <a:rPr lang="ru-RU" i="1" dirty="0"/>
              <a:t> 5—7 </a:t>
            </a:r>
            <a:r>
              <a:rPr lang="ru-RU" i="1" dirty="0" err="1"/>
              <a:t>видів</a:t>
            </a:r>
            <a:r>
              <a:rPr lang="ru-RU" i="1" dirty="0"/>
              <a:t>), а </a:t>
            </a:r>
            <a:r>
              <a:rPr lang="ru-RU" i="1" dirty="0" err="1"/>
              <a:t>однорічні</a:t>
            </a:r>
            <a:r>
              <a:rPr lang="ru-RU" i="1" dirty="0"/>
              <a:t> </a:t>
            </a:r>
            <a:r>
              <a:rPr lang="ru-RU" i="1" dirty="0" err="1"/>
              <a:t>злакові</a:t>
            </a:r>
            <a:r>
              <a:rPr lang="ru-RU" i="1" dirty="0"/>
              <a:t> і </a:t>
            </a:r>
            <a:r>
              <a:rPr lang="ru-RU" i="1" dirty="0" err="1"/>
              <a:t>багаторічні</a:t>
            </a:r>
            <a:r>
              <a:rPr lang="ru-RU" i="1" dirty="0"/>
              <a:t> </a:t>
            </a:r>
            <a:r>
              <a:rPr lang="ru-RU" i="1" dirty="0" err="1" smtClean="0"/>
              <a:t>підраховують</a:t>
            </a:r>
            <a:r>
              <a:rPr lang="ru-RU" i="1" dirty="0" smtClean="0"/>
              <a:t> </a:t>
            </a:r>
            <a:r>
              <a:rPr lang="ru-RU" i="1" dirty="0"/>
              <a:t>без </a:t>
            </a:r>
            <a:r>
              <a:rPr lang="ru-RU" i="1" dirty="0" err="1"/>
              <a:t>поділу</a:t>
            </a:r>
            <a:r>
              <a:rPr lang="ru-RU" i="1" dirty="0"/>
              <a:t> на </a:t>
            </a:r>
            <a:r>
              <a:rPr lang="ru-RU" i="1" dirty="0" err="1"/>
              <a:t>види</a:t>
            </a:r>
            <a:r>
              <a:rPr lang="ru-RU" i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41251018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548680"/>
            <a:ext cx="8229600" cy="5616624"/>
          </a:xfrm>
        </p:spPr>
        <p:txBody>
          <a:bodyPr>
            <a:normAutofit fontScale="77500" lnSpcReduction="20000"/>
          </a:bodyPr>
          <a:lstStyle/>
          <a:p>
            <a:r>
              <a:rPr lang="ru-RU" dirty="0"/>
              <a:t>В </a:t>
            </a:r>
            <a:r>
              <a:rPr lang="ru-RU" dirty="0" err="1"/>
              <a:t>обліках</a:t>
            </a:r>
            <a:r>
              <a:rPr lang="ru-RU" dirty="0"/>
              <a:t> </a:t>
            </a:r>
            <a:r>
              <a:rPr lang="ru-RU" dirty="0" err="1"/>
              <a:t>окремих</a:t>
            </a:r>
            <a:r>
              <a:rPr lang="ru-RU" dirty="0"/>
              <a:t> </a:t>
            </a:r>
            <a:r>
              <a:rPr lang="ru-RU" dirty="0" err="1"/>
              <a:t>біологічних</a:t>
            </a:r>
            <a:r>
              <a:rPr lang="ru-RU" dirty="0"/>
              <a:t> </a:t>
            </a:r>
            <a:r>
              <a:rPr lang="ru-RU" dirty="0" err="1"/>
              <a:t>груп</a:t>
            </a:r>
            <a:r>
              <a:rPr lang="ru-RU" dirty="0"/>
              <a:t> </a:t>
            </a:r>
            <a:r>
              <a:rPr lang="ru-RU" dirty="0" err="1"/>
              <a:t>бур'янів</a:t>
            </a:r>
            <a:r>
              <a:rPr lang="ru-RU" dirty="0"/>
              <a:t> і </a:t>
            </a:r>
            <a:r>
              <a:rPr lang="ru-RU" dirty="0" err="1"/>
              <a:t>видів</a:t>
            </a:r>
            <a:r>
              <a:rPr lang="ru-RU" dirty="0"/>
              <a:t> є </a:t>
            </a:r>
            <a:r>
              <a:rPr lang="ru-RU" dirty="0" err="1"/>
              <a:t>свої</a:t>
            </a:r>
            <a:r>
              <a:rPr lang="ru-RU" dirty="0"/>
              <a:t> </a:t>
            </a:r>
            <a:r>
              <a:rPr lang="ru-RU" dirty="0" err="1" smtClean="0"/>
              <a:t>особливості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err="1" smtClean="0">
                <a:solidFill>
                  <a:srgbClr val="FF0000"/>
                </a:solidFill>
              </a:rPr>
              <a:t>Однорічні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зла</a:t>
            </a:r>
            <a:r>
              <a:rPr lang="ru-RU" dirty="0" err="1"/>
              <a:t>кові</a:t>
            </a:r>
            <a:r>
              <a:rPr lang="ru-RU" dirty="0"/>
              <a:t> (</a:t>
            </a:r>
            <a:r>
              <a:rPr lang="ru-RU" dirty="0" err="1"/>
              <a:t>тонконогові</a:t>
            </a:r>
            <a:r>
              <a:rPr lang="ru-RU" dirty="0"/>
              <a:t>) </a:t>
            </a:r>
            <a:r>
              <a:rPr lang="ru-RU" dirty="0" err="1"/>
              <a:t>види</a:t>
            </a:r>
            <a:r>
              <a:rPr lang="ru-RU" dirty="0"/>
              <a:t> на початковому </a:t>
            </a:r>
            <a:r>
              <a:rPr lang="ru-RU" dirty="0" err="1"/>
              <a:t>етапі</a:t>
            </a:r>
            <a:r>
              <a:rPr lang="ru-RU" dirty="0"/>
              <a:t> </a:t>
            </a:r>
            <a:r>
              <a:rPr lang="ru-RU" dirty="0" err="1" smtClean="0"/>
              <a:t>їх</a:t>
            </a:r>
            <a:r>
              <a:rPr lang="ru-RU" dirty="0" smtClean="0"/>
              <a:t> </a:t>
            </a:r>
            <a:r>
              <a:rPr lang="ru-RU" dirty="0" err="1" smtClean="0"/>
              <a:t>вегетації</a:t>
            </a:r>
            <a:r>
              <a:rPr lang="ru-RU" dirty="0" smtClean="0"/>
              <a:t> </a:t>
            </a:r>
            <a:r>
              <a:rPr lang="ru-RU" dirty="0" err="1"/>
              <a:t>важко</a:t>
            </a:r>
            <a:r>
              <a:rPr lang="ru-RU" dirty="0"/>
              <a:t> </a:t>
            </a:r>
            <a:r>
              <a:rPr lang="ru-RU" dirty="0" err="1"/>
              <a:t>розрізнити</a:t>
            </a:r>
            <a:r>
              <a:rPr lang="ru-RU" dirty="0"/>
              <a:t> за видами, а 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кущіння</a:t>
            </a:r>
            <a:r>
              <a:rPr lang="ru-RU" dirty="0"/>
              <a:t> — </a:t>
            </a:r>
            <a:r>
              <a:rPr lang="ru-RU" dirty="0" err="1"/>
              <a:t>провадити</a:t>
            </a:r>
            <a:r>
              <a:rPr lang="ru-RU" dirty="0"/>
              <a:t> </a:t>
            </a:r>
            <a:r>
              <a:rPr lang="ru-RU" dirty="0" err="1" smtClean="0"/>
              <a:t>облік</a:t>
            </a:r>
            <a:r>
              <a:rPr lang="ru-RU" dirty="0" smtClean="0"/>
              <a:t> кожного </a:t>
            </a:r>
            <a:r>
              <a:rPr lang="ru-RU" dirty="0"/>
              <a:t>виду за </a:t>
            </a:r>
            <a:r>
              <a:rPr lang="ru-RU" dirty="0" err="1"/>
              <a:t>кількістю</a:t>
            </a:r>
            <a:r>
              <a:rPr lang="ru-RU" dirty="0"/>
              <a:t> </a:t>
            </a:r>
            <a:r>
              <a:rPr lang="ru-RU" dirty="0" err="1"/>
              <a:t>стебел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smtClean="0"/>
              <a:t>У </a:t>
            </a:r>
            <a:r>
              <a:rPr lang="ru-RU" dirty="0"/>
              <a:t>таких </a:t>
            </a:r>
            <a:r>
              <a:rPr lang="ru-RU" dirty="0" err="1"/>
              <a:t>рослин</a:t>
            </a:r>
            <a:r>
              <a:rPr lang="ru-RU" dirty="0"/>
              <a:t> як </a:t>
            </a:r>
            <a:r>
              <a:rPr lang="ru-RU" dirty="0" err="1">
                <a:solidFill>
                  <a:srgbClr val="FF0000"/>
                </a:solidFill>
              </a:rPr>
              <a:t>зірочник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сере</a:t>
            </a:r>
            <a:r>
              <a:rPr lang="ru-RU" dirty="0" err="1" smtClean="0"/>
              <a:t>дній</a:t>
            </a:r>
            <a:r>
              <a:rPr lang="ru-RU" dirty="0" smtClean="0"/>
              <a:t>,</a:t>
            </a:r>
            <a:r>
              <a:rPr lang="ru-RU" i="1" dirty="0" smtClean="0"/>
              <a:t> </a:t>
            </a:r>
            <a:r>
              <a:rPr lang="ru-RU" dirty="0" err="1"/>
              <a:t>кількість</a:t>
            </a:r>
            <a:r>
              <a:rPr lang="ru-RU" dirty="0"/>
              <a:t> </a:t>
            </a:r>
            <a:r>
              <a:rPr lang="ru-RU" dirty="0" err="1"/>
              <a:t>яких</a:t>
            </a:r>
            <a:r>
              <a:rPr lang="ru-RU" dirty="0"/>
              <a:t> </a:t>
            </a:r>
            <a:r>
              <a:rPr lang="ru-RU" dirty="0" err="1"/>
              <a:t>підраховувати</a:t>
            </a:r>
            <a:r>
              <a:rPr lang="ru-RU" dirty="0"/>
              <a:t> </a:t>
            </a:r>
            <a:r>
              <a:rPr lang="ru-RU" dirty="0" smtClean="0"/>
              <a:t>складно</a:t>
            </a:r>
            <a:r>
              <a:rPr lang="ru-RU" dirty="0"/>
              <a:t>, а часто й </a:t>
            </a:r>
            <a:r>
              <a:rPr lang="ru-RU" dirty="0" err="1"/>
              <a:t>неможливо</a:t>
            </a:r>
            <a:r>
              <a:rPr lang="ru-RU" dirty="0"/>
              <a:t>, </a:t>
            </a:r>
            <a:r>
              <a:rPr lang="ru-RU" dirty="0" err="1"/>
              <a:t>визначають</a:t>
            </a:r>
            <a:r>
              <a:rPr lang="ru-RU" dirty="0"/>
              <a:t> </a:t>
            </a:r>
            <a:r>
              <a:rPr lang="ru-RU" dirty="0" err="1"/>
              <a:t>лише</a:t>
            </a:r>
            <a:r>
              <a:rPr lang="ru-RU" dirty="0"/>
              <a:t>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надземну</a:t>
            </a:r>
            <a:r>
              <a:rPr lang="ru-RU" dirty="0"/>
              <a:t> </a:t>
            </a:r>
            <a:r>
              <a:rPr lang="ru-RU" dirty="0" err="1"/>
              <a:t>масу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smtClean="0">
                <a:solidFill>
                  <a:srgbClr val="FF0000"/>
                </a:solidFill>
              </a:rPr>
              <a:t>У </a:t>
            </a:r>
            <a:r>
              <a:rPr lang="ru-RU" dirty="0" err="1" smtClean="0">
                <a:solidFill>
                  <a:srgbClr val="FF0000"/>
                </a:solidFill>
              </a:rPr>
              <a:t>коренепаросткових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>
                <a:solidFill>
                  <a:srgbClr val="FF0000"/>
                </a:solidFill>
              </a:rPr>
              <a:t>і </a:t>
            </a:r>
            <a:r>
              <a:rPr lang="ru-RU" dirty="0" err="1">
                <a:solidFill>
                  <a:srgbClr val="FF0000"/>
                </a:solidFill>
              </a:rPr>
              <a:t>кореневищних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/>
              <a:t>видів</a:t>
            </a:r>
            <a:r>
              <a:rPr lang="ru-RU" dirty="0"/>
              <a:t> </a:t>
            </a:r>
            <a:r>
              <a:rPr lang="ru-RU" dirty="0" err="1"/>
              <a:t>багаторічників</a:t>
            </a:r>
            <a:r>
              <a:rPr lang="ru-RU" dirty="0"/>
              <a:t> </a:t>
            </a:r>
            <a:r>
              <a:rPr lang="ru-RU" dirty="0" err="1"/>
              <a:t>підраховують</a:t>
            </a:r>
            <a:r>
              <a:rPr lang="ru-RU" dirty="0"/>
              <a:t> </a:t>
            </a:r>
            <a:r>
              <a:rPr lang="ru-RU" dirty="0" err="1" smtClean="0"/>
              <a:t>загальну</a:t>
            </a:r>
            <a:r>
              <a:rPr lang="ru-RU" dirty="0" smtClean="0"/>
              <a:t> </a:t>
            </a:r>
            <a:r>
              <a:rPr lang="ru-RU" dirty="0" err="1" smtClean="0"/>
              <a:t>кількість</a:t>
            </a:r>
            <a:r>
              <a:rPr lang="ru-RU" dirty="0" smtClean="0"/>
              <a:t> </a:t>
            </a:r>
            <a:r>
              <a:rPr lang="ru-RU" dirty="0"/>
              <a:t>розеток,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стебел</a:t>
            </a:r>
            <a:r>
              <a:rPr lang="ru-RU" dirty="0"/>
              <a:t> на </a:t>
            </a:r>
            <a:r>
              <a:rPr lang="ru-RU" dirty="0" err="1"/>
              <a:t>усій</a:t>
            </a:r>
            <a:r>
              <a:rPr lang="ru-RU" dirty="0"/>
              <a:t> </a:t>
            </a:r>
            <a:r>
              <a:rPr lang="ru-RU" dirty="0" err="1"/>
              <a:t>площі</a:t>
            </a:r>
            <a:r>
              <a:rPr lang="ru-RU" dirty="0"/>
              <a:t> </a:t>
            </a:r>
            <a:r>
              <a:rPr lang="ru-RU" dirty="0" err="1"/>
              <a:t>ділянок</a:t>
            </a:r>
            <a:r>
              <a:rPr lang="ru-RU" dirty="0"/>
              <a:t> (за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 smtClean="0"/>
              <a:t>невеликої</a:t>
            </a:r>
            <a:r>
              <a:rPr lang="ru-RU" dirty="0" smtClean="0"/>
              <a:t> </a:t>
            </a:r>
            <a:r>
              <a:rPr lang="ru-RU" dirty="0" err="1" smtClean="0"/>
              <a:t>кількості</a:t>
            </a:r>
            <a:r>
              <a:rPr lang="ru-RU" dirty="0"/>
              <a:t>). </a:t>
            </a:r>
            <a:endParaRPr lang="ru-RU" dirty="0" smtClean="0"/>
          </a:p>
          <a:p>
            <a:r>
              <a:rPr lang="ru-RU" dirty="0" smtClean="0">
                <a:solidFill>
                  <a:srgbClr val="FF0000"/>
                </a:solidFill>
              </a:rPr>
              <a:t>При </a:t>
            </a:r>
            <a:r>
              <a:rPr lang="ru-RU" dirty="0">
                <a:solidFill>
                  <a:srgbClr val="FF0000"/>
                </a:solidFill>
              </a:rPr>
              <a:t>локальному </a:t>
            </a:r>
            <a:r>
              <a:rPr lang="ru-RU" dirty="0" err="1">
                <a:solidFill>
                  <a:srgbClr val="FF0000"/>
                </a:solidFill>
              </a:rPr>
              <a:t>забур'яненні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коренепаростковими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 smtClean="0"/>
              <a:t>бур'янами</a:t>
            </a:r>
            <a:r>
              <a:rPr lang="ru-RU" dirty="0" smtClean="0"/>
              <a:t> </a:t>
            </a:r>
            <a:r>
              <a:rPr lang="ru-RU" dirty="0" err="1" smtClean="0"/>
              <a:t>обліки</a:t>
            </a:r>
            <a:r>
              <a:rPr lang="ru-RU" dirty="0" smtClean="0"/>
              <a:t> </a:t>
            </a:r>
            <a:r>
              <a:rPr lang="ru-RU" dirty="0" err="1"/>
              <a:t>провадять</a:t>
            </a:r>
            <a:r>
              <a:rPr lang="ru-RU" dirty="0"/>
              <a:t> </a:t>
            </a:r>
            <a:r>
              <a:rPr lang="ru-RU" dirty="0" err="1"/>
              <a:t>лише</a:t>
            </a:r>
            <a:r>
              <a:rPr lang="ru-RU" dirty="0"/>
              <a:t> в </a:t>
            </a:r>
            <a:r>
              <a:rPr lang="ru-RU" dirty="0" err="1"/>
              <a:t>осередках</a:t>
            </a:r>
            <a:r>
              <a:rPr lang="ru-RU" dirty="0"/>
              <a:t>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вегетації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45335419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128</TotalTime>
  <Words>1349</Words>
  <Application>Microsoft Office PowerPoint</Application>
  <PresentationFormat>Экран (4:3)</PresentationFormat>
  <Paragraphs>88</Paragraphs>
  <Slides>23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23</vt:i4>
      </vt:variant>
    </vt:vector>
  </HeadingPairs>
  <TitlesOfParts>
    <vt:vector size="24" baseType="lpstr">
      <vt:lpstr>Тема Office</vt:lpstr>
      <vt:lpstr>Лекція 8</vt:lpstr>
      <vt:lpstr>Презентация PowerPoint</vt:lpstr>
      <vt:lpstr>Строки виконання обліків</vt:lpstr>
      <vt:lpstr>Презентация PowerPoint</vt:lpstr>
      <vt:lpstr>Презентация PowerPoint</vt:lpstr>
      <vt:lpstr>Методи виконання обліків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Метод постійних (фіксованих) майданчиків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Ноут_кафедра</dc:creator>
  <cp:lastModifiedBy>Ноут_кафедра</cp:lastModifiedBy>
  <cp:revision>24</cp:revision>
  <dcterms:created xsi:type="dcterms:W3CDTF">2019-12-03T06:38:20Z</dcterms:created>
  <dcterms:modified xsi:type="dcterms:W3CDTF">2019-12-10T07:47:35Z</dcterms:modified>
</cp:coreProperties>
</file>

<file path=docProps/thumbnail.jpeg>
</file>