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68" r:id="rId16"/>
    <p:sldId id="269" r:id="rId17"/>
    <p:sldId id="276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12776"/>
            <a:ext cx="8458200" cy="1222375"/>
          </a:xfrm>
        </p:spPr>
        <p:txBody>
          <a:bodyPr/>
          <a:lstStyle/>
          <a:p>
            <a:r>
              <a:rPr lang="uk-UA" dirty="0" smtClean="0"/>
              <a:t>Практична робота 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6284" y="2564904"/>
            <a:ext cx="8458200" cy="914400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chemeClr val="tx1"/>
                </a:solidFill>
              </a:rPr>
              <a:t>Обладнання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прилади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використовуються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для </a:t>
            </a:r>
            <a:r>
              <a:rPr lang="ru-RU" dirty="0" err="1" smtClean="0">
                <a:solidFill>
                  <a:schemeClr val="tx1"/>
                </a:solidFill>
              </a:rPr>
              <a:t>моніторингу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uk-UA" dirty="0">
                <a:solidFill>
                  <a:schemeClr val="tx1"/>
                </a:solidFill>
              </a:rPr>
              <a:t>хвороб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агрофітоценозів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658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297" y="1196752"/>
            <a:ext cx="8686800" cy="4525963"/>
          </a:xfrm>
        </p:spPr>
        <p:txBody>
          <a:bodyPr>
            <a:normAutofit fontScale="70000" lnSpcReduction="20000"/>
          </a:bodyPr>
          <a:lstStyle/>
          <a:p>
            <a:r>
              <a:rPr lang="uk-UA" b="1" dirty="0" err="1">
                <a:solidFill>
                  <a:srgbClr val="FF0000"/>
                </a:solidFill>
              </a:rPr>
              <a:t>Споропастка</a:t>
            </a:r>
            <a:r>
              <a:rPr lang="uk-UA" b="1" dirty="0">
                <a:solidFill>
                  <a:srgbClr val="FF0000"/>
                </a:solidFill>
              </a:rPr>
              <a:t> добової дії (СДД)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/>
              <a:t>застосовується для визначення добової динаміки </a:t>
            </a:r>
            <a:r>
              <a:rPr lang="uk-UA" dirty="0" err="1"/>
              <a:t>заспореності</a:t>
            </a:r>
            <a:r>
              <a:rPr lang="uk-UA" dirty="0"/>
              <a:t> повітря. Проби відбираються автоматично відповідно до заданої програми. Спори грибів збудників хвороб рослин осідають на предметне скло, що переміщається </a:t>
            </a:r>
            <a:r>
              <a:rPr lang="uk-UA" dirty="0" err="1"/>
              <a:t>відвісно</a:t>
            </a:r>
            <a:r>
              <a:rPr lang="uk-UA" dirty="0"/>
              <a:t> і фіксується в </a:t>
            </a:r>
            <a:r>
              <a:rPr lang="ru-RU" dirty="0"/>
              <a:t>12 </a:t>
            </a:r>
            <a:r>
              <a:rPr lang="uk-UA" dirty="0"/>
              <a:t>положеннях. Прилад складається з </a:t>
            </a:r>
            <a:r>
              <a:rPr lang="uk-UA" dirty="0" err="1"/>
              <a:t>повітрозабірника</a:t>
            </a:r>
            <a:r>
              <a:rPr lang="uk-UA" dirty="0"/>
              <a:t>, штатива, на якому він закріплений, електрошафи і </a:t>
            </a:r>
            <a:r>
              <a:rPr lang="ru-RU" dirty="0"/>
              <a:t>кабеля.</a:t>
            </a:r>
          </a:p>
          <a:p>
            <a:r>
              <a:rPr lang="uk-UA" dirty="0" err="1"/>
              <a:t>Повітрозабірник</a:t>
            </a:r>
            <a:r>
              <a:rPr lang="uk-UA" dirty="0"/>
              <a:t> установлюють </a:t>
            </a:r>
            <a:r>
              <a:rPr lang="ru-RU" dirty="0"/>
              <a:t>и </a:t>
            </a:r>
            <a:r>
              <a:rPr lang="uk-UA" dirty="0"/>
              <a:t>полі на висоті </a:t>
            </a:r>
            <a:r>
              <a:rPr lang="ru-RU" dirty="0"/>
              <a:t>150 </a:t>
            </a:r>
            <a:r>
              <a:rPr lang="uk-UA" dirty="0"/>
              <a:t>см, </a:t>
            </a:r>
            <a:r>
              <a:rPr lang="uk-UA" dirty="0" err="1"/>
              <a:t>відбалансовують</a:t>
            </a:r>
            <a:r>
              <a:rPr lang="uk-UA" dirty="0"/>
              <a:t> так, щоб він вільно крутився на осі. В електрошафі розміщені блок живлення і блок автоматичного управління СДД.</a:t>
            </a:r>
            <a:endParaRPr lang="ru-RU" dirty="0"/>
          </a:p>
          <a:p>
            <a:r>
              <a:rPr lang="uk-UA" dirty="0"/>
              <a:t>Вентилятор протягом доби періодично через сопло забирає повітря </a:t>
            </a:r>
            <a:r>
              <a:rPr lang="ru-RU" dirty="0"/>
              <a:t>(100 </a:t>
            </a:r>
            <a:r>
              <a:rPr lang="uk-UA" dirty="0"/>
              <a:t>л/хв.) Спори грибів осідають на предметне скло, покрите вазеліном. За добу відбирається </a:t>
            </a:r>
            <a:r>
              <a:rPr lang="ru-RU" dirty="0"/>
              <a:t>12 </a:t>
            </a:r>
            <a:r>
              <a:rPr lang="uk-UA" dirty="0"/>
              <a:t>проб повітря.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336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10531"/>
            <a:ext cx="8686800" cy="5747469"/>
          </a:xfrm>
        </p:spPr>
        <p:txBody>
          <a:bodyPr>
            <a:normAutofit/>
          </a:bodyPr>
          <a:lstStyle/>
          <a:p>
            <a:r>
              <a:rPr lang="uk-UA" dirty="0" err="1"/>
              <a:t>Спорогастки</a:t>
            </a:r>
            <a:r>
              <a:rPr lang="uk-UA" dirty="0"/>
              <a:t> типу «Флюгер», ПЛС-71, ЕСЛ-1М установлюють на підставках висотою 1,5 м від поверхні ґрунту на відкритій місцевості на відстані не менше десятикратної висоти від природних перепон і якнайдалі від джерел пилу. У кожному пункті спостережень встановлюють один з приладів ПЛС-71, ЕСЛ-1М або три флюгерних пристосування. 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949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/>
              <a:t>Фіксуюче середовище наносять на предметне скло таким чином:</a:t>
            </a:r>
            <a:endParaRPr lang="ru-RU" dirty="0"/>
          </a:p>
          <a:p>
            <a:r>
              <a:rPr lang="uk-UA" dirty="0"/>
              <a:t>а) вазелін в невеликій кількості наносять на скло і розміщують рівним тонким шаром (не менше </a:t>
            </a:r>
            <a:r>
              <a:rPr lang="ru-RU" dirty="0"/>
              <a:t>0,1 </a:t>
            </a:r>
            <a:r>
              <a:rPr lang="uk-UA" dirty="0"/>
              <a:t>мм) по поверхні скла кінцем іншого предметного скла;</a:t>
            </a:r>
            <a:endParaRPr lang="ru-RU" dirty="0"/>
          </a:p>
          <a:p>
            <a:r>
              <a:rPr lang="uk-UA" dirty="0"/>
              <a:t>б) гліцерин-желатинове середовище розтоплюють на водяній бані, потім відливають невелику його частину в чашку Петрі і ставлять на водяну баню, щоб середовище не охололо. Після цього беруть скло і за допомогою іншого предметного скла наносять середовище рівним тонким шаром. Середовище, що залишилося, зливають і зберігають для подальшого використання.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698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Скло, покрите фіксуючим середовищем, експонують у приладах протягом доби, замінюють скло в один і той же час. Кожне скло повинно мати етикетку, на якій вказують дату проведення спостережень. Стекла переносять у спеціальних </a:t>
            </a:r>
            <a:r>
              <a:rPr lang="ru-RU" dirty="0"/>
              <a:t>ящиках-пеналах.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342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b="1" dirty="0"/>
              <a:t>Прилад для визначення </a:t>
            </a:r>
            <a:r>
              <a:rPr lang="uk-UA" b="1" dirty="0" err="1"/>
              <a:t>заспорення</a:t>
            </a:r>
            <a:r>
              <a:rPr lang="uk-UA" b="1" dirty="0"/>
              <a:t> рослин ПОЗР-М</a:t>
            </a:r>
            <a:r>
              <a:rPr lang="uk-UA" dirty="0"/>
              <a:t> є портативною </a:t>
            </a:r>
            <a:r>
              <a:rPr lang="uk-UA" dirty="0" err="1"/>
              <a:t>споропасткою</a:t>
            </a:r>
            <a:r>
              <a:rPr lang="uk-UA" dirty="0"/>
              <a:t> з автономним живленням електродвигуна (рис. </a:t>
            </a:r>
            <a:r>
              <a:rPr lang="ru-RU" dirty="0"/>
              <a:t>4).</a:t>
            </a:r>
          </a:p>
          <a:p>
            <a:r>
              <a:rPr lang="uk-UA" dirty="0"/>
              <a:t>За допомогою вентилятора створюється розрідження, і повітря через </a:t>
            </a:r>
            <a:r>
              <a:rPr lang="uk-UA" dirty="0" err="1"/>
              <a:t>заборні</a:t>
            </a:r>
            <a:r>
              <a:rPr lang="uk-UA" dirty="0"/>
              <a:t> трубки надходить у прилад до предметного скла, змазаного вазеліном. Скло встановлене в касеті, що може переміщуватися за допомогою гвинта. На склі можна розмістити дев’ять проб. Прилад обладнаний оптичною системою, яка дозволяє визначати наявність спор на склі безпосередньо в полі. </a:t>
            </a:r>
            <a:r>
              <a:rPr lang="uk-UA" dirty="0" err="1"/>
              <a:t>Порогова</a:t>
            </a:r>
            <a:r>
              <a:rPr lang="uk-UA" dirty="0"/>
              <a:t> чутливість приладу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0,5 </a:t>
            </a:r>
            <a:r>
              <a:rPr lang="uk-UA" dirty="0"/>
              <a:t>спор/см</a:t>
            </a:r>
            <a:r>
              <a:rPr lang="ru-RU" dirty="0"/>
              <a:t>. </a:t>
            </a:r>
            <a:r>
              <a:rPr lang="uk-UA" dirty="0"/>
              <a:t>Працює прилад від шести елементів А-343 «Салют».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318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869160"/>
            <a:ext cx="8380040" cy="121096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dirty="0"/>
              <a:t>Рис. </a:t>
            </a:r>
            <a:r>
              <a:rPr lang="ru-RU" dirty="0"/>
              <a:t>4. </a:t>
            </a:r>
            <a:r>
              <a:rPr lang="uk-UA" dirty="0"/>
              <a:t>Прилад для визначення </a:t>
            </a:r>
            <a:r>
              <a:rPr lang="uk-UA" dirty="0" err="1"/>
              <a:t>заспорення</a:t>
            </a:r>
            <a:r>
              <a:rPr lang="uk-UA" dirty="0"/>
              <a:t> рослин: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загальний вигляд; </a:t>
            </a:r>
            <a:r>
              <a:rPr lang="ru-RU" dirty="0"/>
              <a:t>2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елементи живлення двигуна; </a:t>
            </a:r>
            <a:r>
              <a:rPr lang="ru-RU" dirty="0"/>
              <a:t>3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дзеркало; </a:t>
            </a:r>
            <a:r>
              <a:rPr lang="ru-RU" dirty="0"/>
              <a:t>4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тубус з об’єктивом і окуляром для мікроскопування в польових умовах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4" y="604050"/>
            <a:ext cx="7571018" cy="282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90648"/>
            <a:ext cx="2969731" cy="94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471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err="1"/>
              <a:t>Заспореність</a:t>
            </a:r>
            <a:r>
              <a:rPr lang="uk-UA" dirty="0"/>
              <a:t> рослин за допомогою приладу ПОЗР-М визначають у денні години, коли на рослинах нема крапель води. Працюючий прилад переносять на ремінці зі швидкістю </a:t>
            </a:r>
            <a:r>
              <a:rPr lang="ru-RU" dirty="0"/>
              <a:t>15</a:t>
            </a:r>
            <a:r>
              <a:rPr lang="uk-UA" dirty="0"/>
              <a:t>-</a:t>
            </a:r>
            <a:r>
              <a:rPr lang="ru-RU" dirty="0"/>
              <a:t>20 </a:t>
            </a:r>
            <a:r>
              <a:rPr lang="uk-UA" dirty="0"/>
              <a:t>м/хв. (30-</a:t>
            </a:r>
            <a:r>
              <a:rPr lang="ru-RU" dirty="0"/>
              <a:t>40 </a:t>
            </a:r>
            <a:r>
              <a:rPr lang="uk-UA" dirty="0"/>
              <a:t>кроків за хвилину). </a:t>
            </a:r>
            <a:r>
              <a:rPr lang="uk-UA" dirty="0" err="1"/>
              <a:t>Заборні</a:t>
            </a:r>
            <a:r>
              <a:rPr lang="uk-UA" dirty="0"/>
              <a:t> трубки повинні бути опущені в травостій на </a:t>
            </a:r>
            <a:r>
              <a:rPr lang="ru-RU" dirty="0"/>
              <a:t>5</a:t>
            </a:r>
            <a:r>
              <a:rPr lang="uk-UA" dirty="0"/>
              <a:t>-</a:t>
            </a:r>
            <a:r>
              <a:rPr lang="ru-RU" dirty="0"/>
              <a:t>10 </a:t>
            </a:r>
            <a:r>
              <a:rPr lang="uk-UA" dirty="0"/>
              <a:t>см. </a:t>
            </a:r>
            <a:endParaRPr lang="uk-UA" dirty="0" smtClean="0"/>
          </a:p>
          <a:p>
            <a:r>
              <a:rPr lang="uk-UA" dirty="0" smtClean="0"/>
              <a:t>Тривалість </a:t>
            </a:r>
            <a:r>
              <a:rPr lang="uk-UA" dirty="0"/>
              <a:t>взяття проби </a:t>
            </a:r>
            <a:r>
              <a:rPr lang="ru-RU" dirty="0"/>
              <a:t>1</a:t>
            </a:r>
            <a:r>
              <a:rPr lang="uk-UA" dirty="0"/>
              <a:t>-</a:t>
            </a:r>
            <a:r>
              <a:rPr lang="ru-RU" dirty="0"/>
              <a:t>2 </a:t>
            </a:r>
            <a:r>
              <a:rPr lang="uk-UA" dirty="0"/>
              <a:t>хв. На полях площею до </a:t>
            </a:r>
            <a:r>
              <a:rPr lang="ru-RU" dirty="0"/>
              <a:t>50 </a:t>
            </a:r>
            <a:r>
              <a:rPr lang="uk-UA" dirty="0"/>
              <a:t>га беруть не менше п’яти, на полях більшої площі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не менше </a:t>
            </a:r>
            <a:r>
              <a:rPr lang="ru-RU" dirty="0"/>
              <a:t>10 </a:t>
            </a:r>
            <a:r>
              <a:rPr lang="uk-UA" dirty="0"/>
              <a:t>проб в різних місцях по діагоналі поля. 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233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48" y="404664"/>
            <a:ext cx="8686800" cy="6048672"/>
          </a:xfrm>
        </p:spPr>
        <p:txBody>
          <a:bodyPr>
            <a:normAutofit fontScale="77500" lnSpcReduction="20000"/>
          </a:bodyPr>
          <a:lstStyle/>
          <a:p>
            <a:r>
              <a:rPr lang="uk-UA" dirty="0"/>
              <a:t>При відсутності приладу ПОЗР-М </a:t>
            </a:r>
            <a:r>
              <a:rPr lang="uk-UA" dirty="0" err="1"/>
              <a:t>заспореність</a:t>
            </a:r>
            <a:r>
              <a:rPr lang="uk-UA" dirty="0"/>
              <a:t> рослин пшениці </a:t>
            </a:r>
            <a:r>
              <a:rPr lang="uk-UA" dirty="0" err="1"/>
              <a:t>уредоспорами</a:t>
            </a:r>
            <a:r>
              <a:rPr lang="uk-UA" dirty="0"/>
              <a:t> бурої та жовтої іржі можна визначити за допомогою спеціальної номограми, за даними про </a:t>
            </a:r>
            <a:r>
              <a:rPr lang="uk-UA" dirty="0" err="1"/>
              <a:t>заспореність</a:t>
            </a:r>
            <a:r>
              <a:rPr lang="uk-UA" dirty="0"/>
              <a:t> приземного шару повітря та середньодобову швидкість вітру. </a:t>
            </a:r>
            <a:endParaRPr lang="uk-UA" dirty="0" smtClean="0"/>
          </a:p>
          <a:p>
            <a:r>
              <a:rPr lang="uk-UA" dirty="0" err="1" smtClean="0"/>
              <a:t>Заспореність</a:t>
            </a:r>
            <a:r>
              <a:rPr lang="uk-UA" dirty="0" smtClean="0"/>
              <a:t> </a:t>
            </a:r>
            <a:r>
              <a:rPr lang="uk-UA" dirty="0"/>
              <a:t>повітря визначають за допомогою </a:t>
            </a:r>
            <a:r>
              <a:rPr lang="uk-UA" dirty="0" err="1"/>
              <a:t>споропасток</a:t>
            </a:r>
            <a:r>
              <a:rPr lang="uk-UA" dirty="0"/>
              <a:t> (флюгерне пристосування, ГОІС-71, ЕСЛ-1М), а дані про середньодобову швидкість вітру одержують на найближчій метеостанції. </a:t>
            </a:r>
            <a:endParaRPr lang="uk-UA" dirty="0" smtClean="0"/>
          </a:p>
          <a:p>
            <a:r>
              <a:rPr lang="uk-UA" dirty="0" smtClean="0"/>
              <a:t>Спостереження </a:t>
            </a:r>
            <a:r>
              <a:rPr lang="uk-UA" dirty="0"/>
              <a:t>за наявністю спор у повітрі на озимих та ярих зернових культурах проводять починаючи з фази виходу озимих із зимівлі і появи сходів ярих до молочної спілості зерна. На картоплі ця робота проводиться із фази сім-дев’ять листків до повного цвітіння. </a:t>
            </a:r>
            <a:endParaRPr lang="uk-UA" dirty="0" smtClean="0"/>
          </a:p>
          <a:p>
            <a:r>
              <a:rPr lang="uk-UA" dirty="0" smtClean="0"/>
              <a:t>Спостереження </a:t>
            </a:r>
            <a:r>
              <a:rPr lang="uk-UA" dirty="0"/>
              <a:t>закінчують, якщо зареєстрована загрозлива норма спор або уражено </a:t>
            </a:r>
            <a:r>
              <a:rPr lang="ru-RU" dirty="0"/>
              <a:t>0,1% </a:t>
            </a:r>
            <a:r>
              <a:rPr lang="uk-UA" dirty="0"/>
              <a:t>рослин картоплі.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695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dirty="0"/>
              <a:t>Визначник </a:t>
            </a:r>
            <a:r>
              <a:rPr lang="uk-UA" b="1" dirty="0" err="1"/>
              <a:t>заспореності</a:t>
            </a:r>
            <a:r>
              <a:rPr lang="uk-UA" b="1" dirty="0"/>
              <a:t> рослин (ВЗР)</a:t>
            </a:r>
            <a:r>
              <a:rPr lang="uk-UA" dirty="0"/>
              <a:t> використовується для визначення концентрації спор грибів на рослинах. Прилад має ручний механізм переміщення предметного скла, покритого вазеліном, на яке можна відібрати п’ять проб. Тривалість терміну відбору проби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2 </a:t>
            </a:r>
            <a:r>
              <a:rPr lang="uk-UA" dirty="0"/>
              <a:t>хв. Вентилятор через сопло забирає повітря </a:t>
            </a:r>
            <a:r>
              <a:rPr lang="ru-RU" dirty="0"/>
              <a:t>(40 </a:t>
            </a:r>
            <a:r>
              <a:rPr lang="uk-UA" dirty="0"/>
              <a:t>л/хв.), спори за інерцією осідають на предметне скло. Маса приладу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1,5 </a:t>
            </a:r>
            <a:r>
              <a:rPr lang="uk-UA" dirty="0"/>
              <a:t>кг.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922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b="1" dirty="0"/>
              <a:t>Комп’ютерний сигналізатор </a:t>
            </a:r>
            <a:r>
              <a:rPr lang="en-US" b="1" dirty="0"/>
              <a:t>AVI</a:t>
            </a:r>
            <a:r>
              <a:rPr lang="ru-RU" b="1" dirty="0"/>
              <a:t>-201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це електронний прилад для визначення на основі аналізу погодних умов, за яких можливий розвиток інфекції парші яблуні. Відповідна комп’ютерна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У </a:t>
            </a:r>
            <a:r>
              <a:rPr lang="uk-UA" dirty="0"/>
              <a:t>комплект приладу входять:</a:t>
            </a:r>
            <a:endParaRPr lang="ru-RU" dirty="0"/>
          </a:p>
          <a:p>
            <a:r>
              <a:rPr lang="ru-RU" dirty="0"/>
              <a:t>1) </a:t>
            </a:r>
            <a:r>
              <a:rPr lang="uk-UA" dirty="0"/>
              <a:t>блок сигналізатора з екраном інформації, кнопками керування, гніздами з’єднання з датчиками і комп’ютером;</a:t>
            </a:r>
            <a:endParaRPr lang="ru-RU" dirty="0"/>
          </a:p>
          <a:p>
            <a:r>
              <a:rPr lang="ru-RU" dirty="0"/>
              <a:t>2) </a:t>
            </a:r>
            <a:r>
              <a:rPr lang="uk-UA" dirty="0"/>
              <a:t>з’єднувальний кабель </a:t>
            </a:r>
            <a:r>
              <a:rPr lang="ru-RU" dirty="0"/>
              <a:t>(20 </a:t>
            </a:r>
            <a:r>
              <a:rPr lang="uk-UA" dirty="0"/>
              <a:t>м);</a:t>
            </a:r>
            <a:endParaRPr lang="ru-RU" dirty="0"/>
          </a:p>
          <a:p>
            <a:r>
              <a:rPr lang="ru-RU" dirty="0"/>
              <a:t>3) </a:t>
            </a:r>
            <a:r>
              <a:rPr lang="uk-UA" dirty="0"/>
              <a:t>датчики температури і вологості повітря (мінімальний, максимальний та середні показники);</a:t>
            </a:r>
            <a:endParaRPr lang="ru-RU" dirty="0"/>
          </a:p>
          <a:p>
            <a:r>
              <a:rPr lang="ru-RU" dirty="0"/>
              <a:t>4) </a:t>
            </a:r>
            <a:r>
              <a:rPr lang="uk-UA" dirty="0"/>
              <a:t>два датчики зволоженості листя (штучні листки);</a:t>
            </a:r>
            <a:endParaRPr lang="ru-RU" dirty="0"/>
          </a:p>
          <a:p>
            <a:r>
              <a:rPr lang="ru-RU" dirty="0"/>
              <a:t>5) </a:t>
            </a:r>
            <a:r>
              <a:rPr lang="uk-UA" dirty="0"/>
              <a:t>дощомір.</a:t>
            </a:r>
            <a:endParaRPr lang="ru-RU" dirty="0"/>
          </a:p>
          <a:p>
            <a:r>
              <a:rPr lang="uk-UA" dirty="0"/>
              <a:t>На передній панелі </a:t>
            </a:r>
            <a:r>
              <a:rPr lang="uk-UA" dirty="0" smtClean="0"/>
              <a:t>приладу</a:t>
            </a:r>
            <a:r>
              <a:rPr lang="ru-RU" dirty="0" smtClean="0"/>
              <a:t> </a:t>
            </a:r>
            <a:r>
              <a:rPr lang="uk-UA" dirty="0"/>
              <a:t>є кнопки, за допо­могою яких знімаються відповідні дані.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702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8680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Для своєчасного запобігання масовому розвитку хвороб сільськогосподарських культур та організації захисних заходів необхідно </a:t>
            </a:r>
            <a:r>
              <a:rPr lang="uk-UA" dirty="0" smtClean="0"/>
              <a:t>знати:</a:t>
            </a:r>
          </a:p>
          <a:p>
            <a:r>
              <a:rPr lang="uk-UA" dirty="0" smtClean="0"/>
              <a:t> </a:t>
            </a:r>
            <a:r>
              <a:rPr lang="uk-UA" dirty="0"/>
              <a:t>динаміку розповсюдження спор у повітрі, </a:t>
            </a:r>
            <a:endParaRPr lang="uk-UA" dirty="0" smtClean="0"/>
          </a:p>
          <a:p>
            <a:r>
              <a:rPr lang="uk-UA" dirty="0" smtClean="0"/>
              <a:t>фенологічні </a:t>
            </a:r>
            <a:r>
              <a:rPr lang="uk-UA" dirty="0"/>
              <a:t>фази розвитку рослин, </a:t>
            </a:r>
            <a:endParaRPr lang="uk-UA" dirty="0" smtClean="0"/>
          </a:p>
          <a:p>
            <a:r>
              <a:rPr lang="uk-UA" dirty="0" smtClean="0"/>
              <a:t>строки </a:t>
            </a:r>
            <a:r>
              <a:rPr lang="uk-UA" dirty="0"/>
              <a:t>первинного </a:t>
            </a:r>
            <a:r>
              <a:rPr lang="uk-UA" dirty="0" smtClean="0"/>
              <a:t>ураження</a:t>
            </a:r>
          </a:p>
          <a:p>
            <a:r>
              <a:rPr lang="uk-UA" dirty="0" smtClean="0"/>
              <a:t> </a:t>
            </a:r>
            <a:r>
              <a:rPr lang="uk-UA" dirty="0"/>
              <a:t>ступінь розвитку хвороб на посівах сільськогосподарських культур.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408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86800" cy="4525963"/>
          </a:xfrm>
        </p:spPr>
        <p:txBody>
          <a:bodyPr>
            <a:normAutofit fontScale="55000" lnSpcReduction="20000"/>
          </a:bodyPr>
          <a:lstStyle/>
          <a:p>
            <a:r>
              <a:rPr lang="uk-UA" dirty="0"/>
              <a:t>Датчики вологості і температури встановлюють у саду в північно-західній частині крони дерева. Краще зробити це на спеціальному стовпчику, до якого закріплюють і дощомір. Два датчики зволоженості (штучне листя) прикріплюють до гілочок. Сигналізатор установлюють в приміщенні і кабелем з’єднують з блоком датчиків.</a:t>
            </a:r>
            <a:endParaRPr lang="ru-RU" dirty="0"/>
          </a:p>
          <a:p>
            <a:r>
              <a:rPr lang="uk-UA" dirty="0"/>
              <a:t>Прилад аналізує інформацію і визначає ступінь загрози ураження яблуні </a:t>
            </a:r>
            <a:r>
              <a:rPr lang="uk-UA" dirty="0" err="1"/>
              <a:t>паршею</a:t>
            </a:r>
            <a:r>
              <a:rPr lang="uk-UA" dirty="0"/>
              <a:t>: «слабка», «середня» і «сильна», дублюючи візуальні показники на екрані звуковим сигналом. Відомі частота і час цих періодів. </a:t>
            </a:r>
            <a:endParaRPr lang="ru-RU" dirty="0"/>
          </a:p>
          <a:p>
            <a:r>
              <a:rPr lang="uk-UA" dirty="0"/>
              <a:t>Програма сигналізатора може бути відкоригована на більшу чи меншу чутливість у залежності від завдань, які заплановані, та може бути пристосована для моніторингу погодних умов відносно інших </a:t>
            </a:r>
            <a:r>
              <a:rPr lang="uk-UA" dirty="0" err="1"/>
              <a:t>патогенів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При відсутності живлення в електромережі прилад працює від акумулятора не менше </a:t>
            </a:r>
            <a:r>
              <a:rPr lang="ru-RU" dirty="0"/>
              <a:t>10 год.</a:t>
            </a:r>
          </a:p>
          <a:p>
            <a:r>
              <a:rPr lang="uk-UA" dirty="0"/>
              <a:t>АВІ-201 при використанні його з комп’ютером забезпечує реєстрацію даних факторів погоди кожні </a:t>
            </a:r>
            <a:r>
              <a:rPr lang="ru-RU" dirty="0"/>
              <a:t>12 </a:t>
            </a:r>
            <a:r>
              <a:rPr lang="uk-UA" dirty="0"/>
              <a:t>хв. Ємність, пам’яті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20 </a:t>
            </a:r>
            <a:r>
              <a:rPr lang="uk-UA" dirty="0"/>
              <a:t>діб. Прилад проводить </a:t>
            </a:r>
            <a:r>
              <a:rPr lang="ru-RU" dirty="0"/>
              <a:t>3150 </a:t>
            </a:r>
            <a:r>
              <a:rPr lang="uk-UA" dirty="0"/>
              <a:t>вимірів за кожні </a:t>
            </a:r>
            <a:r>
              <a:rPr lang="ru-RU" dirty="0"/>
              <a:t>12 </a:t>
            </a:r>
            <a:r>
              <a:rPr lang="uk-UA" dirty="0" err="1"/>
              <a:t>хв</a:t>
            </a:r>
            <a:r>
              <a:rPr lang="uk-UA" dirty="0"/>
              <a:t>, у діапазоні температур 0-30</a:t>
            </a:r>
            <a:r>
              <a:rPr lang="uk-UA" baseline="30000" dirty="0"/>
              <a:t>0</a:t>
            </a:r>
            <a:r>
              <a:rPr lang="ru-RU" dirty="0"/>
              <a:t>С, </a:t>
            </a:r>
            <a:r>
              <a:rPr lang="uk-UA" dirty="0"/>
              <a:t>вологості </a:t>
            </a:r>
            <a:r>
              <a:rPr lang="ru-RU" dirty="0"/>
              <a:t>50</a:t>
            </a:r>
            <a:r>
              <a:rPr lang="uk-UA" dirty="0"/>
              <a:t>-</a:t>
            </a:r>
            <a:r>
              <a:rPr lang="ru-RU" dirty="0"/>
              <a:t>95%.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15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Для визначення моменту появи спор збудників хвороб у повітрі і на рослинах, а також для з’ясування їх кількості застосовують спеціальні </a:t>
            </a:r>
            <a:r>
              <a:rPr lang="uk-UA" dirty="0" err="1"/>
              <a:t>прилади-споропастки</a:t>
            </a:r>
            <a:r>
              <a:rPr lang="uk-UA" dirty="0"/>
              <a:t>: </a:t>
            </a:r>
            <a:endParaRPr lang="uk-UA" dirty="0" smtClean="0"/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флюгерне </a:t>
            </a:r>
            <a:r>
              <a:rPr lang="uk-UA" dirty="0"/>
              <a:t>пристосування, </a:t>
            </a:r>
            <a:endParaRPr lang="uk-UA" dirty="0" smtClean="0"/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ШІС-71,</a:t>
            </a:r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 </a:t>
            </a:r>
            <a:r>
              <a:rPr lang="uk-UA" dirty="0"/>
              <a:t>ЕСЛ-1М, </a:t>
            </a:r>
            <a:endParaRPr lang="uk-UA" dirty="0" smtClean="0"/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ПОЗР-М </a:t>
            </a:r>
            <a:r>
              <a:rPr lang="uk-UA" dirty="0"/>
              <a:t>та ін.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654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effectLst/>
              </a:rPr>
              <a:t>Завдання </a:t>
            </a:r>
            <a:r>
              <a:rPr lang="ru-RU" b="1" dirty="0">
                <a:effectLst/>
              </a:rPr>
              <a:t>1.</a:t>
            </a:r>
            <a:r>
              <a:rPr lang="ru-RU" dirty="0">
                <a:effectLst/>
              </a:rPr>
              <a:t> </a:t>
            </a:r>
            <a:r>
              <a:rPr lang="uk-UA" i="1" dirty="0">
                <a:effectLst/>
              </a:rPr>
              <a:t>Вивчити і замалювати принципову будову </a:t>
            </a:r>
            <a:r>
              <a:rPr lang="uk-UA" i="1" dirty="0" err="1">
                <a:effectLst/>
              </a:rPr>
              <a:t>споропасток</a:t>
            </a:r>
            <a:r>
              <a:rPr lang="uk-UA" i="1" dirty="0">
                <a:effectLst/>
              </a:rPr>
              <a:t>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dirty="0"/>
              <a:t>Методика виконання завдання</a:t>
            </a:r>
            <a:endParaRPr lang="ru-RU" dirty="0"/>
          </a:p>
          <a:p>
            <a:r>
              <a:rPr lang="uk-UA" b="1" dirty="0"/>
              <a:t>Флюгерне пристосування</a:t>
            </a:r>
            <a:r>
              <a:rPr lang="uk-UA" dirty="0"/>
              <a:t> являє собою звичайне предметне скло </a:t>
            </a:r>
            <a:r>
              <a:rPr lang="ru-RU" dirty="0"/>
              <a:t>(2,5x7,5 </a:t>
            </a:r>
            <a:r>
              <a:rPr lang="uk-UA" dirty="0"/>
              <a:t>см), змащене вазеліном або гліцерин-желатином і вставлене під кутом </a:t>
            </a:r>
            <a:r>
              <a:rPr lang="ru-RU" dirty="0"/>
              <a:t>45</a:t>
            </a:r>
            <a:r>
              <a:rPr lang="uk-UA" baseline="30000" dirty="0"/>
              <a:t>0</a:t>
            </a:r>
            <a:r>
              <a:rPr lang="uk-UA" dirty="0"/>
              <a:t> в держак горизонтальної рейки флюгера, яка може обертатися на вертикальній осі (рис. </a:t>
            </a:r>
            <a:r>
              <a:rPr lang="ru-RU" dirty="0"/>
              <a:t>1).</a:t>
            </a:r>
          </a:p>
          <a:p>
            <a:r>
              <a:rPr lang="uk-UA" dirty="0"/>
              <a:t>Недоліком флюгерного пристосування є те, що </a:t>
            </a:r>
            <a:r>
              <a:rPr lang="uk-UA" dirty="0" err="1"/>
              <a:t>уловлююча</a:t>
            </a:r>
            <a:r>
              <a:rPr lang="uk-UA" dirty="0"/>
              <a:t> поверхня піддається дії чинників зовнішнього середовища. Вазелінове покриття легко змивається дощем, а в спекотні дні вазелін розплавляється на сонці і стікає зі скла.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946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4941168"/>
            <a:ext cx="8380040" cy="113895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dirty="0"/>
              <a:t>Рис. </a:t>
            </a:r>
            <a:r>
              <a:rPr lang="ru-RU" dirty="0"/>
              <a:t>1. </a:t>
            </a:r>
            <a:r>
              <a:rPr lang="uk-UA" dirty="0"/>
              <a:t>Флюгерне пристосування для виловлювання спор, що переносяться вітром: а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загальний вигляд; б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</a:t>
            </a:r>
            <a:r>
              <a:rPr lang="uk-UA" dirty="0"/>
              <a:t>схема установки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0706"/>
            <a:ext cx="2850010" cy="312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89365"/>
            <a:ext cx="2808312" cy="368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903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/>
              <a:t>Найпростіша пастка спор ПЛС-71</a:t>
            </a:r>
            <a:r>
              <a:rPr lang="uk-UA" dirty="0"/>
              <a:t> має більш високу чутливість у порівнянні з флюгерним використанням</a:t>
            </a:r>
            <a:r>
              <a:rPr lang="uk-UA" dirty="0" smtClean="0"/>
              <a:t>.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Для </a:t>
            </a:r>
            <a:r>
              <a:rPr lang="uk-UA" dirty="0"/>
              <a:t>вилову спор використовується рамка з чотирьох вузьких стекол </a:t>
            </a:r>
            <a:r>
              <a:rPr lang="ru-RU" dirty="0"/>
              <a:t>(0,5x7,5 </a:t>
            </a:r>
            <a:r>
              <a:rPr lang="uk-UA" dirty="0"/>
              <a:t>см), змащених вазеліном або гліцерин-желатином. </a:t>
            </a:r>
            <a:r>
              <a:rPr lang="uk-UA" dirty="0" err="1"/>
              <a:t>Уловлююча</a:t>
            </a:r>
            <a:r>
              <a:rPr lang="uk-UA" dirty="0"/>
              <a:t> поверхня скла дорівнює 13 см</a:t>
            </a:r>
            <a:r>
              <a:rPr lang="uk-UA" baseline="30000" dirty="0"/>
              <a:t>2</a:t>
            </a:r>
            <a:r>
              <a:rPr lang="uk-UA" dirty="0"/>
              <a:t>. Для захисту </a:t>
            </a:r>
            <a:r>
              <a:rPr lang="uk-UA" dirty="0" err="1"/>
              <a:t>уловлюючої</a:t>
            </a:r>
            <a:r>
              <a:rPr lang="uk-UA" dirty="0"/>
              <a:t> поверхні скла від опадів і прямих сонячних променів пастка забезпечена спеціальним козирком (рис. 2).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322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869161"/>
            <a:ext cx="8496944" cy="1080120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Рис. </a:t>
            </a:r>
            <a:r>
              <a:rPr lang="ru-RU" dirty="0"/>
              <a:t>2. </a:t>
            </a:r>
            <a:r>
              <a:rPr lang="uk-UA" dirty="0"/>
              <a:t>Найпростіша пастка спор ПЛС-71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48680"/>
            <a:ext cx="3384376" cy="396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635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b="1" dirty="0"/>
              <a:t>Ежекторна </a:t>
            </a:r>
            <a:r>
              <a:rPr lang="uk-UA" b="1" dirty="0" err="1"/>
              <a:t>споропастка</a:t>
            </a:r>
            <a:r>
              <a:rPr lang="uk-UA" b="1" dirty="0"/>
              <a:t> ЕСЛ-1М </a:t>
            </a:r>
            <a:r>
              <a:rPr lang="uk-UA" b="1" dirty="0">
                <a:sym typeface="Symbol"/>
              </a:rPr>
              <a:t></a:t>
            </a:r>
            <a:r>
              <a:rPr lang="uk-UA" dirty="0"/>
              <a:t> це більш досконалий прилад у порівнянні з попередніми (рис. </a:t>
            </a:r>
            <a:r>
              <a:rPr lang="ru-RU" dirty="0"/>
              <a:t>3). </a:t>
            </a:r>
            <a:endParaRPr lang="ru-RU" dirty="0" smtClean="0"/>
          </a:p>
          <a:p>
            <a:r>
              <a:rPr lang="uk-UA" dirty="0" smtClean="0"/>
              <a:t>Працює </a:t>
            </a:r>
            <a:r>
              <a:rPr lang="uk-UA" dirty="0"/>
              <a:t>під дією вітру. </a:t>
            </a:r>
            <a:r>
              <a:rPr lang="uk-UA" dirty="0" err="1"/>
              <a:t>Споропастка</a:t>
            </a:r>
            <a:r>
              <a:rPr lang="uk-UA" dirty="0"/>
              <a:t> складається з аспіратора (трубка </a:t>
            </a:r>
            <a:r>
              <a:rPr lang="uk-UA" dirty="0" err="1"/>
              <a:t>Вентурі</a:t>
            </a:r>
            <a:r>
              <a:rPr lang="uk-UA" dirty="0"/>
              <a:t>) та </a:t>
            </a:r>
            <a:r>
              <a:rPr lang="uk-UA" dirty="0" err="1"/>
              <a:t>імпакторної</a:t>
            </a:r>
            <a:r>
              <a:rPr lang="uk-UA" dirty="0"/>
              <a:t> головки. </a:t>
            </a:r>
            <a:endParaRPr lang="uk-UA" dirty="0" smtClean="0"/>
          </a:p>
          <a:p>
            <a:r>
              <a:rPr lang="uk-UA" dirty="0" smtClean="0"/>
              <a:t>Повітря</a:t>
            </a:r>
            <a:r>
              <a:rPr lang="uk-UA" dirty="0"/>
              <a:t>, проходячи через трубку </a:t>
            </a:r>
            <a:r>
              <a:rPr lang="uk-UA" dirty="0" err="1"/>
              <a:t>Вентурі</a:t>
            </a:r>
            <a:r>
              <a:rPr lang="uk-UA" dirty="0"/>
              <a:t>, створює додатковий повітряний протяг через </a:t>
            </a:r>
            <a:r>
              <a:rPr lang="uk-UA" dirty="0" err="1"/>
              <a:t>імпакторну</a:t>
            </a:r>
            <a:r>
              <a:rPr lang="uk-UA" dirty="0"/>
              <a:t> головку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  <a:r>
              <a:rPr lang="uk-UA" dirty="0"/>
              <a:t>Для виловлювання спор використовуються три вузьких скла з </a:t>
            </a:r>
            <a:r>
              <a:rPr lang="uk-UA" dirty="0" err="1"/>
              <a:t>уловлюючою</a:t>
            </a:r>
            <a:r>
              <a:rPr lang="uk-UA" dirty="0"/>
              <a:t> поверхнею </a:t>
            </a:r>
            <a:r>
              <a:rPr lang="ru-RU" dirty="0"/>
              <a:t>9,5 </a:t>
            </a:r>
            <a:r>
              <a:rPr lang="uk-UA" dirty="0"/>
              <a:t>см</a:t>
            </a:r>
            <a:r>
              <a:rPr lang="uk-UA" baseline="30000" dirty="0"/>
              <a:t>2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47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437112"/>
            <a:ext cx="8352928" cy="936104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Рис. </a:t>
            </a:r>
            <a:r>
              <a:rPr lang="ru-RU" dirty="0"/>
              <a:t>3. </a:t>
            </a:r>
            <a:r>
              <a:rPr lang="uk-UA" dirty="0"/>
              <a:t>Ежекторна </a:t>
            </a:r>
            <a:r>
              <a:rPr lang="uk-UA" dirty="0" err="1"/>
              <a:t>споропастка</a:t>
            </a:r>
            <a:r>
              <a:rPr lang="uk-UA" dirty="0"/>
              <a:t> ЕСЛ-1М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2656"/>
            <a:ext cx="4248472" cy="3822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564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1291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Практична робота 3</vt:lpstr>
      <vt:lpstr>Презентация PowerPoint</vt:lpstr>
      <vt:lpstr>Презентация PowerPoint</vt:lpstr>
      <vt:lpstr>Завдання 1. Вивчити і замалювати принципову будову споропасток.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4 Тема: Прилади для виловлювання спор збудників хвороб рослин і сигналізаційні комп’ютерні системи </dc:title>
  <dc:creator>Ноут_кафедра</dc:creator>
  <cp:lastModifiedBy>Ноут_кафедра</cp:lastModifiedBy>
  <cp:revision>21</cp:revision>
  <dcterms:created xsi:type="dcterms:W3CDTF">2018-05-04T08:57:17Z</dcterms:created>
  <dcterms:modified xsi:type="dcterms:W3CDTF">2019-10-08T05:39:51Z</dcterms:modified>
</cp:coreProperties>
</file>