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80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</p:sldIdLst>
  <p:sldSz cx="7556500" cy="10699750"/>
  <p:notesSz cx="7556500" cy="1069975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34" d="100"/>
          <a:sy n="34" d="100"/>
        </p:scale>
        <p:origin x="-1819" y="2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6922"/>
            <a:ext cx="6428422" cy="224694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91860"/>
            <a:ext cx="5293995" cy="26749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10/21/2019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‹#›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10/21/2019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‹#›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60942"/>
            <a:ext cx="3289839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60942"/>
            <a:ext cx="3289839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10/21/2019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‹#›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10/21/2019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‹#›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10/21/2019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‹#›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990"/>
            <a:ext cx="6806565" cy="17119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60942"/>
            <a:ext cx="6806565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50768"/>
            <a:ext cx="2420112" cy="534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50768"/>
            <a:ext cx="1739455" cy="534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10/21/2019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850766" y="10161237"/>
            <a:ext cx="249554" cy="5429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‹#›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67213" y="3316922"/>
            <a:ext cx="6428422" cy="492443"/>
          </a:xfrm>
        </p:spPr>
        <p:txBody>
          <a:bodyPr/>
          <a:lstStyle/>
          <a:p>
            <a:pPr algn="ctr"/>
            <a:r>
              <a:rPr lang="uk-UA" sz="3200" b="1" dirty="0" smtClean="0">
                <a:latin typeface="Times New Roman" pitchFamily="18" charset="0"/>
                <a:cs typeface="Times New Roman" pitchFamily="18" charset="0"/>
              </a:rPr>
              <a:t>Практична робота №4</a:t>
            </a:r>
            <a:endParaRPr lang="ru-RU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4"/>
          </p:nvPr>
        </p:nvSpPr>
        <p:spPr>
          <a:xfrm>
            <a:off x="1263650" y="4587875"/>
            <a:ext cx="5293995" cy="615553"/>
          </a:xfrm>
        </p:spPr>
        <p:txBody>
          <a:bodyPr/>
          <a:lstStyle/>
          <a:p>
            <a:pPr algn="ctr"/>
            <a:r>
              <a:rPr lang="uk-UA" sz="2000" b="1" dirty="0" smtClean="0">
                <a:latin typeface="Times New Roman" pitchFamily="18" charset="0"/>
                <a:cs typeface="Times New Roman" pitchFamily="18" charset="0"/>
              </a:rPr>
              <a:t>ЕПШ </a:t>
            </a:r>
            <a:r>
              <a:rPr lang="uk-UA" sz="2000" b="1" dirty="0">
                <a:latin typeface="Times New Roman" pitchFamily="18" charset="0"/>
                <a:cs typeface="Times New Roman" pitchFamily="18" charset="0"/>
              </a:rPr>
              <a:t>основних шкідників сільськогосподарських культур</a:t>
            </a:r>
            <a:endParaRPr lang="ru-RU" sz="2000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6807986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10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56043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Смугастий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6573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буряковий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г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0637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 та 2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пари  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0,2–0,3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Сірий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6573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буряковий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г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06375" indent="-100965" algn="just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 буряки:  сходи та 2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пари  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0,2–0,4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660"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Чорний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довгоносик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06375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 буряки:  сходи та 2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пари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0,2–0,4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61594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Амаранто-  вий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стеблоїд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06375" indent="-100965" algn="just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 буряки:  сходи та 2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пари  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0,2–0,3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 marR="38481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Пі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щ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ний  мідляк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38125" indent="-10096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  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354965" algn="just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Зв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ичайн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бурякова  блішка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06375" indent="-100965" algn="just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 буряки:  сходи та 2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пари  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00330" marR="90805" algn="ctr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95"/>
                        </a:lnSpc>
                      </a:pP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100–200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26465"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Південна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373380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буря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  блішка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indent="-100965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0637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 та 2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пари  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3690" marR="90805" indent="-21336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26–100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028065">
                <a:tc>
                  <a:txBody>
                    <a:bodyPr/>
                    <a:lstStyle/>
                    <a:p>
                      <a:pPr marL="71120" marR="16764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Щи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нос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4701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 Лич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38125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  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2–6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0,5–1,2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641475">
                <a:tc>
                  <a:txBody>
                    <a:bodyPr/>
                    <a:lstStyle/>
                    <a:p>
                      <a:pPr marL="71120" marR="36131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ряк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  крихітка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38125" indent="-10096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  до сходів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72085" marR="754380">
                        <a:lnSpc>
                          <a:spcPts val="185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сі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’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я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лі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4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33985">
                        <a:lnSpc>
                          <a:spcPts val="1885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575" spc="-7" baseline="29100" dirty="0"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1575" spc="150" baseline="29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ґрунту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10185">
                        <a:lnSpc>
                          <a:spcPts val="184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рядка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67970" marR="260350" indent="177800">
                        <a:lnSpc>
                          <a:spcPct val="95800"/>
                        </a:lnSpc>
                        <a:spcBef>
                          <a:spcPts val="3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 </a:t>
                      </a:r>
                      <a:r>
                        <a:rPr sz="105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5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1,5–2,5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84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ts val="183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6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18–20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025">
                <a:tc>
                  <a:txBody>
                    <a:bodyPr/>
                    <a:lstStyle/>
                    <a:p>
                      <a:pPr marL="71120" marR="34163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Мертв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їд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матовий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38125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  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0,3–1,0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11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75690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475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Листогризучі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совки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71120" marR="166370" algn="just">
                        <a:lnSpc>
                          <a:spcPct val="95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  І 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генерації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  </a:t>
                      </a:r>
                      <a:r>
                        <a:rPr sz="1600" spc="-55" dirty="0">
                          <a:latin typeface="Times New Roman"/>
                          <a:cs typeface="Times New Roman"/>
                        </a:rPr>
                        <a:t>ІІ</a:t>
                      </a:r>
                      <a:r>
                        <a:rPr sz="1600" spc="-24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генерації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254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67970" marR="260350" indent="177800">
                        <a:lnSpc>
                          <a:spcPts val="3670"/>
                        </a:lnSpc>
                        <a:spcBef>
                          <a:spcPts val="3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 </a:t>
                      </a:r>
                      <a:r>
                        <a:rPr sz="105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4889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5–6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08430">
                <a:tc>
                  <a:txBody>
                    <a:bodyPr/>
                    <a:lstStyle/>
                    <a:p>
                      <a:pPr marL="71120" marR="36131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ряк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  мінуюча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міль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38125" indent="-10096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6–8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формування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59385" marR="131445" indent="12065">
                        <a:lnSpc>
                          <a:spcPct val="95900"/>
                        </a:lnSpc>
                        <a:spcBef>
                          <a:spcPts val="4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коренеплоду  початок  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відмирання</a:t>
                      </a:r>
                      <a:r>
                        <a:rPr sz="1600" spc="-14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листя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267970" marR="260350">
                        <a:lnSpc>
                          <a:spcPts val="185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26797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5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0,8–1,0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64083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42164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мінуюча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муха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910"/>
                        </a:lnSpc>
                        <a:spcBef>
                          <a:spcPts val="1300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18923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фаза</a:t>
                      </a:r>
                      <a:r>
                        <a:rPr sz="1600" spc="-5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«вилочки»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2–4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5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5–6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пар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3721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понад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пар  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3 пари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267970" marR="260350" algn="just">
                        <a:lnSpc>
                          <a:spcPct val="958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267970" algn="just">
                        <a:lnSpc>
                          <a:spcPts val="191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254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4–6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3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7–8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8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9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4750">
                <a:tc>
                  <a:txBody>
                    <a:bodyPr/>
                    <a:lstStyle/>
                    <a:p>
                      <a:pPr marL="71120" marR="454659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Лучний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мет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71120" marR="166370" algn="just">
                        <a:lnSpc>
                          <a:spcPct val="958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  І 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генерації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  </a:t>
                      </a:r>
                      <a:r>
                        <a:rPr sz="1600" spc="-55" dirty="0">
                          <a:latin typeface="Times New Roman"/>
                          <a:cs typeface="Times New Roman"/>
                        </a:rPr>
                        <a:t>ІІ</a:t>
                      </a:r>
                      <a:r>
                        <a:rPr sz="1600" spc="-24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генерації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254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180340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Соняшник:  період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14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3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8–10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9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Льоновий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трипс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910"/>
                        </a:lnSpc>
                        <a:spcBef>
                          <a:spcPts val="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Льон: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6324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буто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ація  буто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67970" marR="260350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242570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40–50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42570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40–50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 marR="4311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Ль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ва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блішка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1047115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Льон: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Конопляна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блішка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R="812165" algn="ctr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Коноплі: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R="875030" algn="ctr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106045">
                        <a:lnSpc>
                          <a:spcPts val="1839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Лепіронія  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ж</a:t>
                      </a:r>
                      <a:r>
                        <a:rPr sz="1600" spc="-5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ко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од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544830" indent="-100965">
                        <a:lnSpc>
                          <a:spcPts val="1839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Лаванда: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після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появи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20–25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7432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тр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яндо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попелиця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Колонія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50–80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особин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Троянда: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2560">
                        <a:lnSpc>
                          <a:spcPts val="1885"/>
                        </a:lnSpc>
                      </a:pP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7–11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12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66711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Шавлієвий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довгоносик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Шавлія: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2560">
                        <a:lnSpc>
                          <a:spcPts val="1870"/>
                        </a:lnSpc>
                      </a:pP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2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2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5" dirty="0">
                          <a:latin typeface="Times New Roman"/>
                          <a:cs typeface="Times New Roman"/>
                        </a:rPr>
                        <a:t>погонний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Кминна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міль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Кмин: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кінець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стеблування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0,7–1,2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Колорад-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ський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жук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Картопля: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7390">
                <a:tc>
                  <a:txBody>
                    <a:bodyPr/>
                    <a:lstStyle/>
                    <a:p>
                      <a:pPr marL="71120" marR="10223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5" dirty="0">
                          <a:latin typeface="Times New Roman"/>
                          <a:cs typeface="Times New Roman"/>
                        </a:rPr>
                        <a:t>28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апк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сонечко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6416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та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776605" indent="-10096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Ка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топля: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441959" marR="431800" algn="ctr">
                        <a:lnSpc>
                          <a:spcPts val="185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кущ  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7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Капустяна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попелиця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R="821690" algn="ctr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R="723265" algn="ctr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розсада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13525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Х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рестоцвіті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клопи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6416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та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490855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фо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головки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475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Хрестоцвіті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блішки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895350" indent="10033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  розсада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Ріпак: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67970" marR="260350" algn="ctr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 marR="27876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Ріпак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вий  листоїд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6416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та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892810" indent="-100965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Кап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та:  розсада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5–6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87880">
                <a:tc>
                  <a:txBody>
                    <a:bodyPr/>
                    <a:lstStyle/>
                    <a:p>
                      <a:pPr marL="71120" marR="27876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Ріпак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вий  квіткоїд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563245" indent="100330">
                        <a:lnSpc>
                          <a:spcPct val="95900"/>
                        </a:lnSpc>
                        <a:spcBef>
                          <a:spcPts val="3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буто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ація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Ріпак: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утворення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61340">
                        <a:lnSpc>
                          <a:spcPts val="1850"/>
                        </a:lnSpc>
                        <a:spcBef>
                          <a:spcPts val="8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збільш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початок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267970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67970" marR="260350" algn="just">
                        <a:lnSpc>
                          <a:spcPct val="19160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5,0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5–6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06170">
                <a:tc>
                  <a:txBody>
                    <a:bodyPr/>
                    <a:lstStyle/>
                    <a:p>
                      <a:pPr marL="71120" marR="16256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Стебловий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капус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  приховано-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хоботник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892810" indent="-100965" algn="just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Кап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та:  розсада  розсада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6797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26797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13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762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475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Ріпаковий,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46050">
                        <a:lnSpc>
                          <a:spcPct val="95800"/>
                        </a:lnSpc>
                        <a:spcBef>
                          <a:spcPts val="4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або  насін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єви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й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,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приховано-  хоботник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895350" indent="10033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розсада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Ріпак: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формування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розетки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67970" marR="260350">
                        <a:lnSpc>
                          <a:spcPts val="3670"/>
                        </a:lnSpc>
                        <a:spcBef>
                          <a:spcPts val="38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4889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0,5–1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Зелений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40665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ян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барид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892810" indent="-100965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Кап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та:  розсада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1705"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Капустяна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міль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7620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листкова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розетка  формування  головки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67970" marR="260350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25400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Кап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тя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вогнівка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447040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зав’я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головки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125730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Кап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тян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  та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ріпний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білани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447040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зав’я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головки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641475">
                <a:tc>
                  <a:txBody>
                    <a:bodyPr/>
                    <a:lstStyle/>
                    <a:p>
                      <a:pPr marL="71120" marR="25400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Кап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тя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71120" marR="391795">
                        <a:lnSpc>
                          <a:spcPts val="18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(сам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ці)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76200" indent="-10096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Капуста:  листкова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розетка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49085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фо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головки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формування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головки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267970" marR="260350">
                        <a:lnSpc>
                          <a:spcPts val="185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36550" marR="128905" indent="-198120">
                        <a:lnSpc>
                          <a:spcPct val="959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фер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монна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пастка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(5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діб)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9–13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64274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Ріпаковий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пильщик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44704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зав’я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головки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формування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861060" indent="100330">
                        <a:lnSpc>
                          <a:spcPts val="1839"/>
                        </a:lnSpc>
                        <a:spcBef>
                          <a:spcPts val="9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голов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и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Ріпак: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після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67970" marR="260350" algn="ctr">
                        <a:lnSpc>
                          <a:spcPts val="3679"/>
                        </a:lnSpc>
                        <a:spcBef>
                          <a:spcPts val="38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122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4826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5–7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39800">
                <a:tc>
                  <a:txBody>
                    <a:bodyPr/>
                    <a:lstStyle/>
                    <a:p>
                      <a:pPr marL="71120" marR="214629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Весняна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  літня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капустяні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мухи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4701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  Лич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892810" indent="-10096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Кап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та:  розсада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67970" marR="260350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5–6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14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72108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Цибулевий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7272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при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х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-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хоботник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Цибуля: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ріст 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6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8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 marR="32321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Циб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ева  міль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Цибуля: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Цибулеві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муха 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64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дзюрчалка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Цибуля: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49085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фо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цибулини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4345"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Зонтична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міль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Морква: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Блідий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454659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лучний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мет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Морква: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Морквяна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муха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Морква: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5735">
                        <a:lnSpc>
                          <a:spcPts val="1870"/>
                        </a:lnSpc>
                      </a:pP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початок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20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Тютюновий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трипс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Огірки,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гарбузи,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кавуни: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31953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Теплична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білокрилка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Огірки,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гарбузи,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кавуни: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80340" indent="100330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  Томати: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24485" marR="317500">
                        <a:lnSpc>
                          <a:spcPct val="1919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сток  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3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505585">
                <a:tc>
                  <a:txBody>
                    <a:bodyPr/>
                    <a:lstStyle/>
                    <a:p>
                      <a:pPr marL="71120" marR="93980">
                        <a:lnSpc>
                          <a:spcPts val="1839"/>
                        </a:lnSpc>
                      </a:pP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ко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20979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-24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генерації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-2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генерації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Томати: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3525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135255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242570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15–20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24257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40–90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07795">
                <a:tc>
                  <a:txBody>
                    <a:bodyPr/>
                    <a:lstStyle/>
                    <a:p>
                      <a:pPr marL="71120" marR="15430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Па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ростк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  муха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9080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Гарбузові,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бобові,  буряки,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72644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соняшник,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кукуруд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капуста,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цибуля: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3690" marR="142875" indent="-16319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15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73785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0779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кліщі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59385" marR="68580" indent="1206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 росту плодів  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після 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росту</a:t>
                      </a:r>
                      <a:r>
                        <a:rPr sz="1600" spc="-229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плодів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33985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1239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плодушка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24485" marR="317500" algn="ctr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сток  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2540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50–100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64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5–7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475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Яблунева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листоблішка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47015">
                        <a:lnSpc>
                          <a:spcPts val="3679"/>
                        </a:lnSpc>
                        <a:spcBef>
                          <a:spcPts val="38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  Лич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4826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ct val="95900"/>
                        </a:lnSpc>
                        <a:spcBef>
                          <a:spcPts val="4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  розпускання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294005" marR="283845" indent="89535" algn="just">
                        <a:lnSpc>
                          <a:spcPct val="959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пагона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розетка  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254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475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Грушева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листоблішка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Колонія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Груша: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46990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роз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ска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18745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пагонів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2192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270" algn="ctr">
                        <a:lnSpc>
                          <a:spcPts val="183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96215" marR="186690" algn="ctr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ітк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вих  розеток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76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4750">
                <a:tc>
                  <a:txBody>
                    <a:bodyPr/>
                    <a:lstStyle/>
                    <a:p>
                      <a:pPr marL="71120" marR="367665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Ябл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еві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попелиці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Колонія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5735">
                        <a:lnSpc>
                          <a:spcPts val="1745"/>
                        </a:lnSpc>
                      </a:pP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після</a:t>
                      </a:r>
                      <a:r>
                        <a:rPr sz="1600" spc="-1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розпускання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28930" marR="318135" indent="635" algn="ctr">
                        <a:lnSpc>
                          <a:spcPts val="185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  паг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ts val="1885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2440">
                <a:tc>
                  <a:txBody>
                    <a:bodyPr/>
                    <a:lstStyle/>
                    <a:p>
                      <a:pPr marL="71120" marR="33909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ов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᾿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яна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попел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Колонія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ts val="191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пагонів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ts val="191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660">
                <a:tc>
                  <a:txBody>
                    <a:bodyPr/>
                    <a:lstStyle/>
                    <a:p>
                      <a:pPr marL="71120" marR="11811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Яблунева  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ко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600" spc="-5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д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щитівка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4701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Щиток  Лич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180340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Усі плодові:  період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37160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84150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см</a:t>
                      </a: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7390">
                <a:tc>
                  <a:txBody>
                    <a:bodyPr/>
                    <a:lstStyle/>
                    <a:p>
                      <a:pPr marL="71120" marR="374015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Каліфо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-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нійська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щитівка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180340" indent="-10096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Усі плодові:  період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39800">
                <a:tc>
                  <a:txBody>
                    <a:bodyPr/>
                    <a:lstStyle/>
                    <a:p>
                      <a:pPr marL="71120" marR="9461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Несправ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ж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каліфор-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нійська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щитівка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Усі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Червона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441959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гр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ш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ева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щитівка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Усі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16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40358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Акацієва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7556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ж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ьо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-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щитівка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Усі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755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Сливова  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ж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ьо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-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щитівка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Усі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 marR="28003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ш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  клоп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Груша: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200–300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7390">
                <a:tc>
                  <a:txBody>
                    <a:bodyPr/>
                    <a:lstStyle/>
                    <a:p>
                      <a:pPr marL="71120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Букарка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5626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наб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ряка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30–40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660"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Казарка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556260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  наб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ряка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7–8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39800">
                <a:tc>
                  <a:txBody>
                    <a:bodyPr/>
                    <a:lstStyle/>
                    <a:p>
                      <a:pPr marL="71120" marR="32131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Гло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вий  червоно-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крилий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трубкокрут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320675" indent="-10096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Яблуня,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груша:  після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7–8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228090">
                <a:tc>
                  <a:txBody>
                    <a:bodyPr/>
                    <a:lstStyle/>
                    <a:p>
                      <a:pPr marL="71120" marR="5397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Багатоїдний,  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або</a:t>
                      </a:r>
                      <a:r>
                        <a:rPr sz="1600" spc="-229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грушевий,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трубкокрут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328295" indent="-10096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Груша,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  розпускання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763905" indent="10033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бруньок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Виноград: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1959" marR="319405" indent="-114300">
                        <a:lnSpc>
                          <a:spcPts val="3679"/>
                        </a:lnSpc>
                        <a:spcBef>
                          <a:spcPts val="37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де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ево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4699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Великий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7399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грушевий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трубкок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Груша: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після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571500">
                <a:tc>
                  <a:txBody>
                    <a:bodyPr/>
                    <a:lstStyle/>
                    <a:p>
                      <a:pPr marL="71120" marR="17399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Вишневий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трубкок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Вишня: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після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Сірий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3906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нь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вий  довгоносик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469900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Плодові: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роз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ска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20–30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025">
                <a:tc>
                  <a:txBody>
                    <a:bodyPr/>
                    <a:lstStyle/>
                    <a:p>
                      <a:pPr marL="71120" marR="20701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Ябл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евий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квіткоїд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407034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утворення  бутонів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17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626473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Довгоносик-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33020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короїд  п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од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 marR="58928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Златка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чорна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7663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Яблунева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54940">
                        <a:lnSpc>
                          <a:spcPct val="95700"/>
                        </a:lnSpc>
                        <a:spcBef>
                          <a:spcPts val="4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плодова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гор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ностаєві  молі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398780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Щи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ок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Гніздо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33528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 цвітіння  після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27660" marR="220345" indent="-9779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  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0,5–1,0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025">
                <a:tc>
                  <a:txBody>
                    <a:bodyPr/>
                    <a:lstStyle/>
                    <a:p>
                      <a:pPr marL="71120" marR="33147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Глодова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жко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  міль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Міна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8–10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847090"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57810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хл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  міль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Міна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58801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звійниця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Міна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3736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Яблунева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плодожерка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(самці)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5735">
                        <a:lnSpc>
                          <a:spcPts val="1885"/>
                        </a:lnSpc>
                      </a:pP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утворення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60" dirty="0">
                          <a:latin typeface="Times New Roman"/>
                          <a:cs typeface="Times New Roman"/>
                        </a:rPr>
                        <a:t>зав᾿язі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ріст плодів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36550" marR="128905" indent="-198120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фер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монна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пастка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(5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діб)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38430">
                        <a:lnSpc>
                          <a:spcPts val="174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феромонна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36550" marR="327660" algn="ctr">
                        <a:lnSpc>
                          <a:spcPts val="1839"/>
                        </a:lnSpc>
                        <a:spcBef>
                          <a:spcPts val="9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пастка  (7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діб)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660">
                <a:tc>
                  <a:txBody>
                    <a:bodyPr/>
                    <a:lstStyle/>
                    <a:p>
                      <a:pPr marL="71120" marR="12255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Сливова  п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од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жерка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39179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(сам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ці)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836294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Слива:  цвіт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38430" marR="128905" algn="ctr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фер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монна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пастка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(5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270" algn="ctr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діб)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640839">
                <a:tc>
                  <a:txBody>
                    <a:bodyPr/>
                    <a:lstStyle/>
                    <a:p>
                      <a:pPr marL="71120" marR="258445">
                        <a:lnSpc>
                          <a:spcPts val="1839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Глодова,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прим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оро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-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кова,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45415" algn="just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розанова та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рі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оль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-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листовійки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381635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Кладка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яєць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60452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початку  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229870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229870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0,5–3,0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18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75918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87578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Брунькова,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93370">
                        <a:lnSpc>
                          <a:spcPct val="95800"/>
                        </a:lnSpc>
                        <a:spcBef>
                          <a:spcPts val="4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мінлива  плодова,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свинцево-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смугаста,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33679">
                        <a:lnSpc>
                          <a:spcPts val="1839"/>
                        </a:lnSpc>
                        <a:spcBef>
                          <a:spcPts val="40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полохлива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сітчаста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листовійки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7495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ві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док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ем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ня  бутонів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після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11125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розеток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88265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20" dirty="0">
                          <a:latin typeface="Times New Roman"/>
                          <a:cs typeface="Times New Roman"/>
                        </a:rPr>
                        <a:t>зав᾿язей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0435">
                <a:tc>
                  <a:txBody>
                    <a:bodyPr/>
                    <a:lstStyle/>
                    <a:p>
                      <a:pPr marL="71120" marR="40640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Зимо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вий  </a:t>
                      </a:r>
                      <a:r>
                        <a:rPr sz="1600" spc="-160" dirty="0">
                          <a:latin typeface="Times New Roman"/>
                          <a:cs typeface="Times New Roman"/>
                        </a:rPr>
                        <a:t>п᾿ядун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71120" marR="181610">
                        <a:lnSpc>
                          <a:spcPts val="18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  Гус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ц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22987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229870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9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5–9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1705">
                <a:tc>
                  <a:txBody>
                    <a:bodyPr/>
                    <a:lstStyle/>
                    <a:p>
                      <a:pPr marL="71120" marR="19939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П’ядун-  ш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пряд  буро-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смугастий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рожевий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 м</a:t>
                      </a: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пагонів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4–6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П’ядун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сливовий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Слива: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18542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Кільчаст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шовкопряд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38163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Кладка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яєць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Білан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жилкуватий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Гніздо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568960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ка-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синьо-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голівка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0843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Яблуневий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8509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грушевий  плодові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пильщики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530225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аго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Яблуня і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груша: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7495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ві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док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ем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ня  бутонів  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4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обсипання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пелюсток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160655" indent="-3175" algn="ctr">
                        <a:lnSpc>
                          <a:spcPts val="3670"/>
                        </a:lnSpc>
                        <a:spcBef>
                          <a:spcPts val="3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  100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квіток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905" algn="ctr">
                        <a:lnSpc>
                          <a:spcPts val="1910"/>
                        </a:lnSpc>
                        <a:spcBef>
                          <a:spcPts val="135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плодів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4953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3,0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Грушевий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31750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пи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ь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щи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к-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трач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Гніздо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Груша: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19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53312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Малинна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33909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пагонова  попел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Колонія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Малина: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5781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після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збирання  ягід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6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93980" marR="86360" algn="ctr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хів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вих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пагонів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 marR="24447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Малин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  жук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Малина: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61722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Суничний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Суниця: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31826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Малинний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довгоносик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Малина: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20650" indent="9271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оголення</a:t>
                      </a:r>
                      <a:r>
                        <a:rPr sz="1600" spc="-1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бутонів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Суниця: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початок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відростання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1959" marR="431800" algn="ctr">
                        <a:lnSpc>
                          <a:spcPts val="3670"/>
                        </a:lnSpc>
                        <a:spcBef>
                          <a:spcPts val="3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кущ  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4953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39800">
                <a:tc>
                  <a:txBody>
                    <a:bodyPr/>
                    <a:lstStyle/>
                    <a:p>
                      <a:pPr marL="71120" marR="20447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Сірий, або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зем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тий,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6573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кореневий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г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76835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Суниця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  малина: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 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739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Малинна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6606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нь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  міль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Малина: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2560" marR="79375" indent="889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розсування  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брунькових</a:t>
                      </a:r>
                      <a:r>
                        <a:rPr sz="1600" spc="-1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лусок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170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Суничний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2352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чорно-  п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я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мис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пильщик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Суниця: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 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0435">
                <a:tc>
                  <a:txBody>
                    <a:bodyPr/>
                    <a:lstStyle/>
                    <a:p>
                      <a:pPr marL="71120" marR="165100">
                        <a:lnSpc>
                          <a:spcPts val="1839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Малинний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гребінчат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38544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вусий  пи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ь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щик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Малина: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 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Малинний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9337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мінуюч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пильщик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Малина: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 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1705">
                <a:tc>
                  <a:txBody>
                    <a:bodyPr/>
                    <a:lstStyle/>
                    <a:p>
                      <a:pPr marL="71120" marR="13271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Аґрусова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  червоно-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смородинна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попелиці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Колонія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Аґрус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57810" indent="-10096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смородина:  після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збирання  ягід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64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93980" marR="86360" algn="ctr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хів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вих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пагонів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2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1517650" y="692911"/>
            <a:ext cx="4883785" cy="504190"/>
          </a:xfrm>
          <a:prstGeom prst="rect">
            <a:avLst/>
          </a:prstGeom>
        </p:spPr>
        <p:txBody>
          <a:bodyPr vert="horz" wrap="square" lIns="0" tIns="27305" rIns="0" bIns="0" rtlCol="0">
            <a:spAutoFit/>
          </a:bodyPr>
          <a:lstStyle/>
          <a:p>
            <a:pPr marL="971550" marR="5080" indent="-959485">
              <a:lnSpc>
                <a:spcPts val="1850"/>
              </a:lnSpc>
              <a:spcBef>
                <a:spcPts val="215"/>
              </a:spcBef>
            </a:pPr>
            <a:r>
              <a:rPr sz="1600" b="1" spc="-5" dirty="0">
                <a:latin typeface="Times New Roman"/>
                <a:cs typeface="Times New Roman"/>
              </a:rPr>
              <a:t>Економічні пороги шкідливості основних шкідників  сільськогосподарських </a:t>
            </a:r>
            <a:r>
              <a:rPr sz="1600" b="1" spc="-10" dirty="0">
                <a:latin typeface="Times New Roman"/>
                <a:cs typeface="Times New Roman"/>
              </a:rPr>
              <a:t>культур</a:t>
            </a:r>
            <a:endParaRPr sz="16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187449"/>
          <a:ext cx="6281419" cy="787653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80769"/>
                <a:gridCol w="1731645"/>
                <a:gridCol w="1239520"/>
                <a:gridCol w="990600"/>
              </a:tblGrid>
              <a:tr h="71755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 dirty="0">
                        <a:latin typeface="Times New Roman"/>
                        <a:cs typeface="Times New Roman"/>
                      </a:endParaRPr>
                    </a:p>
                    <a:p>
                      <a:pPr marL="196215">
                        <a:lnSpc>
                          <a:spcPct val="100000"/>
                        </a:lnSpc>
                      </a:pPr>
                      <a:r>
                        <a:rPr sz="1600" b="1" spc="-10" dirty="0">
                          <a:latin typeface="Times New Roman"/>
                          <a:cs typeface="Times New Roman"/>
                        </a:rPr>
                        <a:t>Шкідник</a:t>
                      </a:r>
                      <a:endParaRPr sz="1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444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234950">
                        <a:lnSpc>
                          <a:spcPct val="100000"/>
                        </a:lnSpc>
                      </a:pPr>
                      <a:r>
                        <a:rPr sz="1600" b="1" spc="-5" dirty="0">
                          <a:latin typeface="Times New Roman"/>
                          <a:cs typeface="Times New Roman"/>
                        </a:rPr>
                        <a:t>Стадія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444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00355">
                        <a:lnSpc>
                          <a:spcPts val="1795"/>
                        </a:lnSpc>
                      </a:pPr>
                      <a:r>
                        <a:rPr sz="1600" b="1" spc="-10" dirty="0">
                          <a:latin typeface="Times New Roman"/>
                          <a:cs typeface="Times New Roman"/>
                        </a:rPr>
                        <a:t>Культура</a:t>
                      </a:r>
                      <a:r>
                        <a:rPr sz="1600" b="1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b="1" spc="-1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17475" marR="102870" indent="2286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b="1" spc="-5" dirty="0">
                          <a:latin typeface="Times New Roman"/>
                          <a:cs typeface="Times New Roman"/>
                        </a:rPr>
                        <a:t>фенофаза, у яку  проводять</a:t>
                      </a:r>
                      <a:r>
                        <a:rPr sz="1600" b="1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b="1" spc="-5" dirty="0">
                          <a:latin typeface="Times New Roman"/>
                          <a:cs typeface="Times New Roman"/>
                        </a:rPr>
                        <a:t>облік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24485" marR="191135" indent="-121920">
                        <a:lnSpc>
                          <a:spcPts val="1839"/>
                        </a:lnSpc>
                        <a:spcBef>
                          <a:spcPts val="960"/>
                        </a:spcBef>
                      </a:pPr>
                      <a:r>
                        <a:rPr sz="1600" b="1" spc="-1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b="1" dirty="0">
                          <a:latin typeface="Times New Roman"/>
                          <a:cs typeface="Times New Roman"/>
                        </a:rPr>
                        <a:t>ди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b="1" spc="-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ц</a:t>
                      </a:r>
                      <a:r>
                        <a:rPr sz="1600" b="1" dirty="0">
                          <a:latin typeface="Times New Roman"/>
                          <a:cs typeface="Times New Roman"/>
                        </a:rPr>
                        <a:t>я  </a:t>
                      </a:r>
                      <a:r>
                        <a:rPr sz="1600" b="1" spc="-5" dirty="0">
                          <a:latin typeface="Times New Roman"/>
                          <a:cs typeface="Times New Roman"/>
                        </a:rPr>
                        <a:t>обліку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192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b="1" spc="-5" dirty="0">
                          <a:latin typeface="Times New Roman"/>
                          <a:cs typeface="Times New Roman"/>
                        </a:rPr>
                        <a:t>ЕПШ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444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50825">
                <a:tc>
                  <a:txBody>
                    <a:bodyPr/>
                    <a:lstStyle/>
                    <a:p>
                      <a:pPr marL="5080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98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31140">
                <a:tc>
                  <a:txBody>
                    <a:bodyPr/>
                    <a:lstStyle/>
                    <a:p>
                      <a:pPr marL="71120">
                        <a:lnSpc>
                          <a:spcPts val="172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Шкідлива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2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Клопи,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що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11">
                  <a:txBody>
                    <a:bodyPr/>
                    <a:lstStyle/>
                    <a:p>
                      <a:pPr marL="71755" marR="21717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  вихід у трубку  Яра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09905" indent="-10096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Ярий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ячмінь:  кущіння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52400" marR="64135" indent="-8128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  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цвітіння 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та</a:t>
                      </a:r>
                      <a:r>
                        <a:rPr sz="1600" spc="-3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початок  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формування</a:t>
                      </a:r>
                      <a:r>
                        <a:rPr sz="1600" spc="-14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зерна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755" marR="56515" indent="91440">
                        <a:lnSpc>
                          <a:spcPts val="1839"/>
                        </a:lnSpc>
                      </a:pP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молочна</a:t>
                      </a:r>
                      <a:r>
                        <a:rPr sz="1600" spc="-16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стиглість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Сильні та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цінні  пшениці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755" marR="200025">
                        <a:lnSpc>
                          <a:spcPts val="1839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Насіннєві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посіви  Рядові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посіви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237490">
                <a:tc>
                  <a:txBody>
                    <a:bodyPr/>
                    <a:lstStyle/>
                    <a:p>
                      <a:pPr marL="71120">
                        <a:lnSpc>
                          <a:spcPts val="17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черепашка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перезиму-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7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77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2923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0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вали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82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2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35496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885"/>
                        </a:lnSpc>
                        <a:spcBef>
                          <a:spcPts val="8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1028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85"/>
                        </a:lnSpc>
                        <a:spcBef>
                          <a:spcPts val="81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028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3454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8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850"/>
                        </a:lnSpc>
                        <a:spcBef>
                          <a:spcPts val="8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1028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850"/>
                        </a:lnSpc>
                        <a:spcBef>
                          <a:spcPts val="8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028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82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2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34988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850"/>
                        </a:lnSpc>
                        <a:spcBef>
                          <a:spcPts val="8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1028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50"/>
                        </a:lnSpc>
                        <a:spcBef>
                          <a:spcPts val="81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028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3367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7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74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5907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6–8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36854">
                <a:tc>
                  <a:txBody>
                    <a:bodyPr/>
                    <a:lstStyle/>
                    <a:p>
                      <a:pPr marL="71120">
                        <a:lnSpc>
                          <a:spcPts val="17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Мишо-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71755">
                        <a:lnSpc>
                          <a:spcPts val="177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233045">
                <a:tc>
                  <a:txBody>
                    <a:bodyPr/>
                    <a:lstStyle/>
                    <a:p>
                      <a:pPr marL="71120">
                        <a:lnSpc>
                          <a:spcPts val="173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подібні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3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Колонії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172085">
                        <a:lnSpc>
                          <a:spcPts val="173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73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га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73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71120">
                        <a:lnSpc>
                          <a:spcPts val="177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гризуни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7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Нори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77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га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77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50–100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34988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71755">
                        <a:lnSpc>
                          <a:spcPts val="1880"/>
                        </a:lnSpc>
                        <a:spcBef>
                          <a:spcPts val="78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Багаторічні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трави: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9906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3367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Колонії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172085">
                        <a:lnSpc>
                          <a:spcPts val="1739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відновлення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7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га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7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57086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>
                        <a:lnSpc>
                          <a:spcPts val="17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35585"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Ховрахи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Нори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4">
                  <a:txBody>
                    <a:bodyPr/>
                    <a:lstStyle/>
                    <a:p>
                      <a:pPr marL="71755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Зернові: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755" marR="254000" indent="100330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сходи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щ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ня  Просапні: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63500" indent="-10096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Багаторічні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трави: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відновлення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7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га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46672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ct val="100000"/>
                        </a:lnSpc>
                        <a:spcBef>
                          <a:spcPts val="78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га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9906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ct val="100000"/>
                        </a:lnSpc>
                        <a:spcBef>
                          <a:spcPts val="78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9906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58801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ct val="100000"/>
                        </a:lnSpc>
                        <a:spcBef>
                          <a:spcPts val="77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га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9842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77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9842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20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69505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Смороди-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7366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нова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вузько-  тіла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златка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Смородина: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після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23495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Аґ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вий  </a:t>
                      </a:r>
                      <a:r>
                        <a:rPr sz="1600" spc="-160" dirty="0">
                          <a:latin typeface="Times New Roman"/>
                          <a:cs typeface="Times New Roman"/>
                        </a:rPr>
                        <a:t>п᾿ядун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Аґрус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80390" indent="-10096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смородина:  до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660">
                <a:tc>
                  <a:txBody>
                    <a:bodyPr/>
                    <a:lstStyle/>
                    <a:p>
                      <a:pPr marL="71120" marR="7112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См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родинна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брунькова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міль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469265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Смородина:  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роз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ска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39800">
                <a:tc>
                  <a:txBody>
                    <a:bodyPr/>
                    <a:lstStyle/>
                    <a:p>
                      <a:pPr marL="71120" marR="22606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ор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носм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-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родинний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жовтий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пильщик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Аґрус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80390" indent="-10096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смородина:  до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3980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Червоносмо-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30988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родинний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жовтий  пильщик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Аґрус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80390" indent="-10096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смородина:  до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660"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Аґрусовий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8224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блід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г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пильщик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Аґрус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80390" indent="-10096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смородина:  до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315085"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Скосар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кримський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4701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нка  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180340" indent="-10096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Виноград:  період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набубнявіння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46990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роз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ска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441959" marR="431800" indent="635" algn="ctr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 </a:t>
                      </a:r>
                      <a:r>
                        <a:rPr sz="105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3,0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524000">
                <a:tc>
                  <a:txBody>
                    <a:bodyPr/>
                    <a:lstStyle/>
                    <a:p>
                      <a:pPr marL="71120" marR="21336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Гронова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  двольотна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листовійки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39179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(сам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ці)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35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Виноград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172085" marR="828675">
                        <a:lnSpc>
                          <a:spcPts val="18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ріст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ягід  ріст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ягід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294005" marR="128905" indent="-155575">
                        <a:lnSpc>
                          <a:spcPct val="96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фер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монна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пастка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(10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діб)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43840">
                        <a:lnSpc>
                          <a:spcPts val="18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грон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743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ягід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8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8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6–10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06144">
                <a:tc>
                  <a:txBody>
                    <a:bodyPr/>
                    <a:lstStyle/>
                    <a:p>
                      <a:pPr marL="71120" marR="127635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Виноградна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листовійка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380365" indent="-10096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Виноград:  на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бняв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21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52931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170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Строката,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6764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або  вин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оградна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пістрянка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Виноград: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38036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на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бняв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127635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Виноградна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кружкова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міль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Міна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180340" indent="-10096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Виноград:  період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7390">
                <a:tc>
                  <a:txBody>
                    <a:bodyPr/>
                    <a:lstStyle/>
                    <a:p>
                      <a:pPr marL="71120" marR="397510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Трав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неві  хрущі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9337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Листяні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породи  дерев: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56388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Зелена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дуб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листовійка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38163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Кладка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яєць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Дуб: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56260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наб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ряка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Дубова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чубатка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Дуб: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Лунка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срібляста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9337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Листяні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породи  дерев: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07795">
                <a:tc>
                  <a:txBody>
                    <a:bodyPr/>
                    <a:lstStyle/>
                    <a:p>
                      <a:pPr marL="71120" marR="34798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35" dirty="0">
                          <a:latin typeface="Times New Roman"/>
                          <a:cs typeface="Times New Roman"/>
                        </a:rPr>
                        <a:t>П᾿ядун-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об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д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ирало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71120" marR="181610">
                        <a:lnSpc>
                          <a:spcPct val="1913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Яйце  Гус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ц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317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9337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Листяні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породи  дерев: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  розпускання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350">
                        <a:latin typeface="Times New Roman"/>
                        <a:cs typeface="Times New Roman"/>
                      </a:endParaRPr>
                    </a:p>
                    <a:p>
                      <a:pPr marL="229870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22987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3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9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170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60" dirty="0">
                          <a:latin typeface="Times New Roman"/>
                          <a:cs typeface="Times New Roman"/>
                        </a:rPr>
                        <a:t>П᾿ядун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жовтовусий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Листяні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породи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469900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роз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ска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гілки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8–9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55040">
                <a:tc>
                  <a:txBody>
                    <a:bodyPr/>
                    <a:lstStyle/>
                    <a:p>
                      <a:pPr marL="71120">
                        <a:lnSpc>
                          <a:spcPts val="16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Золотогуз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6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Гніздо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5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Листяні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породи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6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660"/>
                        </a:lnSpc>
                        <a:spcBef>
                          <a:spcPts val="14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6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25170">
                <a:tc>
                  <a:txBody>
                    <a:bodyPr/>
                    <a:lstStyle/>
                    <a:p>
                      <a:pPr marL="71120">
                        <a:lnSpc>
                          <a:spcPts val="151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Непарний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9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шовкопряд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5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Кладка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яєць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51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Плодові: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13995">
                        <a:lnSpc>
                          <a:spcPts val="1660"/>
                        </a:lnSpc>
                        <a:spcBef>
                          <a:spcPts val="14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розпускання  бруньок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дерево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6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3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81419" cy="868743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80769"/>
                <a:gridCol w="1731645"/>
                <a:gridCol w="1239520"/>
                <a:gridCol w="990600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98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0779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Хлібна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жужелиця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910"/>
                        </a:lnSpc>
                        <a:spcBef>
                          <a:spcPts val="142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Жуки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755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12445">
                        <a:lnSpc>
                          <a:spcPct val="95800"/>
                        </a:lnSpc>
                        <a:spcBef>
                          <a:spcPts val="3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кущіння  весняне  ві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дростання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колосіння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ts val="183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ts val="183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ts val="19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511550"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Ковалики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755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</a:t>
                      </a:r>
                      <a:endParaRPr sz="1600" dirty="0">
                        <a:latin typeface="Times New Roman"/>
                        <a:cs typeface="Times New Roman"/>
                      </a:endParaRPr>
                    </a:p>
                    <a:p>
                      <a:pPr marL="71755" marR="407034" indent="100330">
                        <a:lnSpc>
                          <a:spcPct val="95800"/>
                        </a:lnSpc>
                        <a:spcBef>
                          <a:spcPts val="4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сівбою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Яра пшениця: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сівбою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Кукурудза: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сівбою</a:t>
                      </a:r>
                    </a:p>
                    <a:p>
                      <a:pPr marL="172085" marR="236854" indent="-100965">
                        <a:lnSpc>
                          <a:spcPts val="1850"/>
                        </a:lnSpc>
                        <a:spcBef>
                          <a:spcPts val="3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посівом</a:t>
                      </a:r>
                      <a:endParaRPr sz="1600" dirty="0">
                        <a:latin typeface="Times New Roman"/>
                        <a:cs typeface="Times New Roman"/>
                      </a:endParaRPr>
                    </a:p>
                    <a:p>
                      <a:pPr marL="71755">
                        <a:lnSpc>
                          <a:spcPts val="17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Соняшник:</a:t>
                      </a:r>
                      <a:endParaRPr sz="1600" dirty="0">
                        <a:latin typeface="Times New Roman"/>
                        <a:cs typeface="Times New Roman"/>
                      </a:endParaRPr>
                    </a:p>
                    <a:p>
                      <a:pPr marL="71755" marR="407034" indent="100330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сівбою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Картопля:</a:t>
                      </a:r>
                      <a:endParaRPr sz="1600" dirty="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4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посадкою</a:t>
                      </a:r>
                      <a:endParaRPr sz="1600" dirty="0">
                        <a:latin typeface="Times New Roman"/>
                        <a:cs typeface="Times New Roman"/>
                      </a:endParaRPr>
                    </a:p>
                    <a:p>
                      <a:pPr marL="71755">
                        <a:lnSpc>
                          <a:spcPts val="184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Томати:</a:t>
                      </a:r>
                      <a:endParaRPr sz="1600" dirty="0">
                        <a:latin typeface="Times New Roman"/>
                        <a:cs typeface="Times New Roman"/>
                      </a:endParaRPr>
                    </a:p>
                    <a:p>
                      <a:pPr marL="172085" marR="601345">
                        <a:lnSpc>
                          <a:spcPts val="1839"/>
                        </a:lnSpc>
                        <a:spcBef>
                          <a:spcPts val="9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висадки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розсади</a:t>
                      </a:r>
                      <a:endParaRPr sz="1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 dirty="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500" dirty="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 dirty="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 dirty="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 dirty="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 dirty="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м²</a:t>
                      </a:r>
                      <a:endParaRPr sz="1600" dirty="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 dirty="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1,5–2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51155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Чорниші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(мідляки)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755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755" marR="407034" indent="100330">
                        <a:lnSpc>
                          <a:spcPct val="95800"/>
                        </a:lnSpc>
                        <a:spcBef>
                          <a:spcPts val="4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сівбою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Яра пшениця: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сівбою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Кукурудза: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сівбою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36854" indent="-100965">
                        <a:lnSpc>
                          <a:spcPts val="1850"/>
                        </a:lnSpc>
                        <a:spcBef>
                          <a:spcPts val="3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посівом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755">
                        <a:lnSpc>
                          <a:spcPts val="174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Соняшник: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755" marR="407034" indent="100330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сівбою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Картопля: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39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посадкою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75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Томати: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601345">
                        <a:lnSpc>
                          <a:spcPts val="1839"/>
                        </a:lnSpc>
                        <a:spcBef>
                          <a:spcPts val="9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висадки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розсади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1,5–2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4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81419" cy="858456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80769"/>
                <a:gridCol w="1731645"/>
                <a:gridCol w="1239520"/>
                <a:gridCol w="990600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98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170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Злакова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листовійка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755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75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ячмінь: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8638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вихід у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трубку  колосіння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ts val="1880"/>
                        </a:lnSpc>
                        <a:spcBef>
                          <a:spcPts val="14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350">
                        <a:latin typeface="Times New Roman"/>
                        <a:cs typeface="Times New Roman"/>
                      </a:endParaRPr>
                    </a:p>
                    <a:p>
                      <a:pPr marL="193040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50–150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93040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50–100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81200">
                <a:tc>
                  <a:txBody>
                    <a:bodyPr/>
                    <a:lstStyle/>
                    <a:p>
                      <a:pPr marL="71120" marR="37592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Злакові  попел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6543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Самки,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17170" indent="-100965">
                        <a:lnSpc>
                          <a:spcPts val="1839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  кущіння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колосіння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4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формування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109855">
                        <a:lnSpc>
                          <a:spcPts val="1850"/>
                        </a:lnSpc>
                        <a:spcBef>
                          <a:spcPts val="8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зерна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та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початок  молочної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стиглості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зерна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33375" marR="323215" indent="11430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 </a:t>
                      </a:r>
                      <a:r>
                        <a:rPr sz="105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стебло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33375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6985" algn="ctr">
                        <a:lnSpc>
                          <a:spcPts val="1880"/>
                        </a:lnSpc>
                        <a:spcBef>
                          <a:spcPts val="5"/>
                        </a:spcBef>
                      </a:pP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100–150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571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10–25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612390"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Шести-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323215">
                        <a:lnSpc>
                          <a:spcPct val="95800"/>
                        </a:lnSpc>
                        <a:spcBef>
                          <a:spcPts val="3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апк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ва,  темна та  смугаста  цикадки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6543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Імаго,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17170" indent="-10096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  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колосіння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755" marR="459105" indent="100330">
                        <a:lnSpc>
                          <a:spcPct val="959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колосіння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Рис: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трубкування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ts val="188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 marL="101600" marR="91440" algn="ctr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203835" marR="193040" algn="ctr">
                        <a:lnSpc>
                          <a:spcPts val="18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715" algn="ctr">
                        <a:lnSpc>
                          <a:spcPts val="188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698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150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698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6985" algn="ctr">
                        <a:lnSpc>
                          <a:spcPct val="100000"/>
                        </a:lnSpc>
                      </a:pP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200–300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6985" algn="ctr">
                        <a:lnSpc>
                          <a:spcPct val="100000"/>
                        </a:lnSpc>
                      </a:pP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200–300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170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Злаковий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клопик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755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Рис: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45910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труб</a:t>
                      </a:r>
                      <a:r>
                        <a:rPr sz="1600" spc="15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  труб</a:t>
                      </a:r>
                      <a:r>
                        <a:rPr sz="1600" spc="15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 marL="203835" marR="193040" algn="ctr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6985" algn="ctr">
                        <a:lnSpc>
                          <a:spcPts val="1880"/>
                        </a:lnSpc>
                      </a:pP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150–200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40–50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7390">
                <a:tc>
                  <a:txBody>
                    <a:bodyPr/>
                    <a:lstStyle/>
                    <a:p>
                      <a:pPr marL="71120" marR="60134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Трипс  п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ст</a:t>
                      </a:r>
                      <a:r>
                        <a:rPr sz="1600" spc="1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цвітний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6543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Імаго,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459105" indent="-10096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Рис: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труб</a:t>
                      </a:r>
                      <a:r>
                        <a:rPr sz="1600" spc="15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ван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90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71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8–10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42365">
                <a:tc>
                  <a:txBody>
                    <a:bodyPr/>
                    <a:lstStyle/>
                    <a:p>
                      <a:pPr marL="71120" marR="15938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Трипс  п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ш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нич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71120" marR="228600">
                        <a:lnSpc>
                          <a:spcPts val="185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 Лич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60020" marR="59690" indent="-88900">
                        <a:lnSpc>
                          <a:spcPts val="1839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  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початок</a:t>
                      </a:r>
                      <a:r>
                        <a:rPr sz="1600" spc="-15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колосіння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3195" marR="5651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молочна</a:t>
                      </a:r>
                      <a:r>
                        <a:rPr sz="1600" spc="-16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стиглість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зерна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74650" marR="323215" indent="-41275">
                        <a:lnSpc>
                          <a:spcPts val="185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стебло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колос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4445" algn="ctr">
                        <a:lnSpc>
                          <a:spcPts val="1885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5715" algn="ctr">
                        <a:lnSpc>
                          <a:spcPts val="18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5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86866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109470"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П’явиці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Жуки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  <a:spcBef>
                          <a:spcPts val="1410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88290" indent="100330">
                        <a:lnSpc>
                          <a:spcPct val="95800"/>
                        </a:lnSpc>
                        <a:spcBef>
                          <a:spcPts val="4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вихід у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трубку  Ярий ячмінь,  овес, озима  пшениця: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516890" indent="100330">
                        <a:lnSpc>
                          <a:spcPts val="1839"/>
                        </a:lnSpc>
                        <a:spcBef>
                          <a:spcPts val="4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колосіння  Ярий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ячмінь,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овес: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вихід у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трубку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446405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32105" marR="323215" indent="114300">
                        <a:lnSpc>
                          <a:spcPct val="2877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 </a:t>
                      </a:r>
                      <a:r>
                        <a:rPr sz="105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стебло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24257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40–50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 marL="242570">
                        <a:lnSpc>
                          <a:spcPct val="100000"/>
                        </a:lnSpc>
                        <a:spcBef>
                          <a:spcPts val="152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190500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0,5–0,7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475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Смугаста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55435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хлібна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блі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ш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Жуки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Ярі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ячмінь,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4465" marR="106045" indent="-9334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пшениця, овес:  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сходи 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та</a:t>
                      </a:r>
                      <a:r>
                        <a:rPr sz="1600" spc="-14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кущіння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64465">
                        <a:lnSpc>
                          <a:spcPts val="1910"/>
                        </a:lnSpc>
                      </a:pP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сходи 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та</a:t>
                      </a:r>
                      <a:r>
                        <a:rPr sz="1600" spc="-14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кущіння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100330" marR="90805" algn="ctr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35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2540" algn="ctr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60–100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66548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Хлібні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пильщики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R="146685" algn="ctr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R="116205" algn="ctr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вихід у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трубку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3480">
                <a:tc>
                  <a:txBody>
                    <a:bodyPr/>
                    <a:lstStyle/>
                    <a:p>
                      <a:pPr marL="71120" marR="513715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Злак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ві  мухи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48450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Ярі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пшениця,  ячмінь,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овес,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64795" indent="-100965">
                        <a:lnSpc>
                          <a:spcPts val="1839"/>
                        </a:lnSpc>
                        <a:spcBef>
                          <a:spcPts val="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  кущіння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313690" marR="90805" indent="-21336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ct val="100000"/>
                        </a:lnSpc>
                        <a:spcBef>
                          <a:spcPts val="148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30–50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025">
                <a:tc>
                  <a:txBody>
                    <a:bodyPr/>
                    <a:lstStyle/>
                    <a:p>
                      <a:pPr marL="71120" marR="43180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Рисо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марик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Рис: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3690" marR="90805" indent="-21336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30–40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0435">
                <a:tc>
                  <a:txBody>
                    <a:bodyPr/>
                    <a:lstStyle/>
                    <a:p>
                      <a:pPr marL="71120" marR="7874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ибе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режна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муха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47015">
                        <a:lnSpc>
                          <a:spcPts val="3690"/>
                        </a:lnSpc>
                        <a:spcBef>
                          <a:spcPts val="36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 Лич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114808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Рис: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3-й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00330" marR="90805" algn="ctr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242570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30–40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242570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30–40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571754">
                <a:tc>
                  <a:txBody>
                    <a:bodyPr/>
                    <a:lstStyle/>
                    <a:p>
                      <a:pPr marL="71120">
                        <a:lnSpc>
                          <a:spcPts val="142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Ячмінний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мінер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46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42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Рис: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4465">
                        <a:lnSpc>
                          <a:spcPts val="1885"/>
                        </a:lnSpc>
                      </a:pP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сходи 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та</a:t>
                      </a:r>
                      <a:r>
                        <a:rPr sz="1600" spc="-1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кущіння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7653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ct val="100000"/>
                        </a:lnSpc>
                        <a:spcBef>
                          <a:spcPts val="13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0,5–1,0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7653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2440">
                <a:tc>
                  <a:txBody>
                    <a:bodyPr/>
                    <a:lstStyle/>
                    <a:p>
                      <a:pPr marL="71120" marR="43370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Рисо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  мінер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Рис: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4465">
                        <a:lnSpc>
                          <a:spcPts val="1864"/>
                        </a:lnSpc>
                      </a:pP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сходи 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та</a:t>
                      </a:r>
                      <a:r>
                        <a:rPr sz="1600" spc="-1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кущіння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270" algn="ctr">
                        <a:lnSpc>
                          <a:spcPts val="191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91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1,0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025">
                <a:tc>
                  <a:txBody>
                    <a:bodyPr/>
                    <a:lstStyle/>
                    <a:p>
                      <a:pPr marL="71120" marR="354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Зв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ичайн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зернова  совка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18440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  колосіння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колосків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6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644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51460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931920"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18110">
                        <a:lnSpc>
                          <a:spcPct val="1006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інші  під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г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изаючі  совки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19075" algn="just">
                        <a:lnSpc>
                          <a:spcPts val="3860"/>
                        </a:lnSpc>
                        <a:spcBef>
                          <a:spcPts val="30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иці  Гус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иці  Гус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иці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219075" algn="just">
                        <a:lnSpc>
                          <a:spcPct val="201300"/>
                        </a:lnSpc>
                        <a:spcBef>
                          <a:spcPts val="14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иці  Гус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иці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71120" marR="219075" algn="just">
                        <a:lnSpc>
                          <a:spcPct val="1006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иці  Гус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иці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71120" algn="just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387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Озима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пшениця: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06045" indent="92710">
                        <a:lnSpc>
                          <a:spcPct val="100600"/>
                        </a:lnSpc>
                      </a:pP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сходи 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та</a:t>
                      </a:r>
                      <a:r>
                        <a:rPr sz="1600" spc="-13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кущіння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Озиме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жито:  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сходи 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та 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кущіння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Кукурудза: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5735" marR="511175" indent="-1905">
                        <a:lnSpc>
                          <a:spcPct val="100600"/>
                        </a:lnSpc>
                      </a:pP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сходи 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та</a:t>
                      </a:r>
                      <a:r>
                        <a:rPr sz="1600" spc="-1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2–4  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листки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36525" indent="100330">
                        <a:lnSpc>
                          <a:spcPct val="1006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змикання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рядків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Люцерна: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513715" indent="100330">
                        <a:lnSpc>
                          <a:spcPct val="1006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ві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др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остання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Картопля: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1047115">
                        <a:lnSpc>
                          <a:spcPct val="1006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сходи  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892810" indent="-100965">
                        <a:lnSpc>
                          <a:spcPct val="1006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Кап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та:  розсада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190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441959" marR="431800" algn="ctr">
                        <a:lnSpc>
                          <a:spcPct val="1006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кущ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0,5–1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23389"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Лучний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метелик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Кукурудза: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81915" indent="100330">
                        <a:lnSpc>
                          <a:spcPct val="1006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 та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5–6  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листків  викидання 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волоті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 буряки: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2–10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573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ріст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коренеплоду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15–20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6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15–20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41680"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78105">
                        <a:lnSpc>
                          <a:spcPct val="1006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кукурудзя-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ний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метелик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Кукурудза: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6700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викидання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волоті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97205"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Шведські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мухи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Кукурудза: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1–2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41680"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Південний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сірий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довгоносик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Кукурудза: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листки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2310"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Щитневий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рачок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Доросла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фаза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Рис: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проростання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7–10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7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49947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Естерія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Доросла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фаза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Рис: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проростання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50–60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0779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попелиця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Люцерна: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утворення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бобів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3690" marR="142875" indent="-16319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313690" marR="142240" indent="-163195">
                        <a:lnSpc>
                          <a:spcPts val="185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250–300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50–60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трипс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3749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9083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64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7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39800">
                <a:tc>
                  <a:txBody>
                    <a:bodyPr/>
                    <a:lstStyle/>
                    <a:p>
                      <a:pPr marL="71120" marR="220979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ро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х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вий  зерноїд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3690" marR="90805" indent="-21336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35255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9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109470">
                <a:tc>
                  <a:txBody>
                    <a:bodyPr/>
                    <a:lstStyle/>
                    <a:p>
                      <a:pPr marL="71120" marR="882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Буль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бочко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ві  довго-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носики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629920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 і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соя:  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172085" marR="809625" indent="-100965">
                        <a:lnSpc>
                          <a:spcPts val="18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ю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ц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ер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на:  сходи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4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відростання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513715" indent="-100965">
                        <a:lnSpc>
                          <a:spcPct val="95900"/>
                        </a:lnSpc>
                        <a:spcBef>
                          <a:spcPts val="40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Конюшина: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 та  ві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дростання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 marL="1270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153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10–15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8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5385">
                <a:tc>
                  <a:txBody>
                    <a:bodyPr/>
                    <a:lstStyle/>
                    <a:p>
                      <a:pPr marL="71120" marR="7175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Горохова  п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од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жерка,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білопля-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миста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плодожерка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629920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 і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соя:  цвітіння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35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утворення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бобів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38430" marR="128905" algn="ctr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фер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монна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пастка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2540" algn="ctr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(1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доба)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ts val="19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25–30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Соєва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плодожерка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Яйця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 і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утворення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бобів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 marR="254000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Кап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тя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180340" indent="-10096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 і соя:  період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15–20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17399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ю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ц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ер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ва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совка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69215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Горох,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соя,  люцерна: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стеблування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8–10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8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73632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L="508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Совка-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гамма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Люцерна: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стеблування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4750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Лучний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метелик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66370" algn="just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  І 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генерації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  </a:t>
                      </a:r>
                      <a:r>
                        <a:rPr sz="1600" spc="-55" dirty="0">
                          <a:latin typeface="Times New Roman"/>
                          <a:cs typeface="Times New Roman"/>
                        </a:rPr>
                        <a:t>ІІ</a:t>
                      </a:r>
                      <a:r>
                        <a:rPr sz="1600" spc="-24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генерації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Люцерна: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період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4345">
                <a:tc>
                  <a:txBody>
                    <a:bodyPr/>
                    <a:lstStyle/>
                    <a:p>
                      <a:pPr marL="71120" marR="29146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ю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ц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ер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-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вий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клоп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6416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та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Люцерна: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3690" marR="90805" indent="-21336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20–30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1805">
                <a:tc>
                  <a:txBody>
                    <a:bodyPr/>
                    <a:lstStyle/>
                    <a:p>
                      <a:pPr marL="71120" marR="26162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Трав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᾿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кл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п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6416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та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180340" indent="-10096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Горох і соя:  період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вегетації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07795">
                <a:tc>
                  <a:txBody>
                    <a:bodyPr/>
                    <a:lstStyle/>
                    <a:p>
                      <a:pPr marL="71120" marR="5397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Ко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80" dirty="0">
                          <a:latin typeface="Times New Roman"/>
                          <a:cs typeface="Times New Roman"/>
                        </a:rPr>
                        <a:t>юш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нн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насіннєїд-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апіон,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5715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ко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5" dirty="0">
                          <a:latin typeface="Times New Roman"/>
                          <a:cs typeface="Times New Roman"/>
                        </a:rPr>
                        <a:t>юш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инни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довгоносик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563245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Конюшина: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буто</a:t>
                      </a:r>
                      <a:r>
                        <a:rPr sz="1600" spc="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50495" marR="142875" algn="ctr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4257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10–20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24257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15–25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8660"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Еспарцетний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39065">
                        <a:lnSpc>
                          <a:spcPts val="1839"/>
                        </a:lnSpc>
                        <a:spcBef>
                          <a:spcPts val="8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нь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ко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вий  довгоносик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513715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Еспарцет:  ві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дростання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3690" marR="142875" indent="-16319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81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39800">
                <a:tc>
                  <a:txBody>
                    <a:bodyPr/>
                    <a:lstStyle/>
                    <a:p>
                      <a:pPr marL="71120" marR="11430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Листковий</a:t>
                      </a: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  степовий  люцернові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0"/>
                        </a:lnSpc>
                      </a:pP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довгоносики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ct val="10000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61595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Люцерна: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ві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дростан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00330" marR="90805" algn="ctr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270" algn="ctr">
                        <a:lnSpc>
                          <a:spcPts val="175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270" algn="ctr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20–30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Листковий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5715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45" dirty="0">
                          <a:latin typeface="Times New Roman"/>
                          <a:cs typeface="Times New Roman"/>
                        </a:rPr>
                        <a:t>ко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55" dirty="0">
                          <a:latin typeface="Times New Roman"/>
                          <a:cs typeface="Times New Roman"/>
                        </a:rPr>
                        <a:t>юш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инни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довгоносик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910"/>
                        </a:lnSpc>
                        <a:spcBef>
                          <a:spcPts val="5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Конюшина: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відростання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270" algn="ctr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5–8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810" algn="ctr">
                        <a:lnSpc>
                          <a:spcPts val="191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20–30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Скосар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люцерновий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Люцерна: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відростання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3–6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 marR="8382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Жовтий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люцер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насіннєїд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Люцерна: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51460">
                        <a:lnSpc>
                          <a:spcPts val="1850"/>
                        </a:lnSpc>
                        <a:spcBef>
                          <a:spcPts val="7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стеблування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  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3690" marR="90805" indent="-21336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15–25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170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Буркуновий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35623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сто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ви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галовий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довгоносик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Буркун: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5146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стеблування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  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270" algn="ctr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15–25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" rIns="0" bIns="0" rtlCol="0">
            <a:spAutoFit/>
          </a:bodyPr>
          <a:lstStyle/>
          <a:p>
            <a:pPr marL="12700" algn="ctr">
              <a:lnSpc>
                <a:spcPts val="1400"/>
              </a:lnSpc>
              <a:spcBef>
                <a:spcPts val="5"/>
              </a:spcBef>
            </a:pPr>
            <a:fld id="{81D60167-4931-47E6-BA6A-407CBD079E47}" type="slidenum">
              <a:rPr dirty="0"/>
              <a:t>9</a:t>
            </a:fld>
            <a:r>
              <a:rPr spc="-15" dirty="0"/>
              <a:t> </a:t>
            </a:r>
          </a:p>
          <a:p>
            <a:pPr marL="12065" algn="ctr">
              <a:lnSpc>
                <a:spcPts val="1355"/>
              </a:lnSpc>
            </a:pPr>
            <a:r>
              <a:rPr spc="-15" dirty="0"/>
              <a:t> </a:t>
            </a:r>
          </a:p>
          <a:p>
            <a:pPr marL="12065" algn="ctr">
              <a:lnSpc>
                <a:spcPts val="1400"/>
              </a:lnSpc>
            </a:pPr>
            <a:r>
              <a:rPr spc="-15" dirty="0"/>
              <a:t> </a:t>
            </a:r>
          </a:p>
        </p:txBody>
      </p:sp>
      <p:sp>
        <p:nvSpPr>
          <p:cNvPr id="2" name="object 2"/>
          <p:cNvSpPr txBox="1"/>
          <p:nvPr/>
        </p:nvSpPr>
        <p:spPr>
          <a:xfrm>
            <a:off x="5944361" y="689863"/>
            <a:ext cx="109220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i="1" spc="-5" dirty="0">
                <a:latin typeface="Times New Roman"/>
                <a:cs typeface="Times New Roman"/>
              </a:rPr>
              <a:t>Продовження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900988" y="1027175"/>
          <a:ext cx="6277607" cy="872934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38885"/>
                <a:gridCol w="1079500"/>
                <a:gridCol w="1732914"/>
                <a:gridCol w="1237614"/>
                <a:gridCol w="988694"/>
              </a:tblGrid>
              <a:tr h="239395">
                <a:tc>
                  <a:txBody>
                    <a:bodyPr/>
                    <a:lstStyle/>
                    <a:p>
                      <a:pPr marR="558165" algn="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4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8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6755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Золотистий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 marR="13081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бур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ий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насіннєїд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Буркун: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51460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стеблування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та  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270" algn="ctr">
                        <a:lnSpc>
                          <a:spcPts val="188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15–25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 marR="120014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Ес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ц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зерноїд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Еспарцет: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3690" marR="90805" indent="-21336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20–30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Конюшинний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87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насіннєїд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Конюшина: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76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270" algn="ctr">
                        <a:lnSpc>
                          <a:spcPts val="187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20–30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4345">
                <a:tc>
                  <a:txBody>
                    <a:bodyPr/>
                    <a:lstStyle/>
                    <a:p>
                      <a:pPr marL="71120" marR="6921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ю</a:t>
                      </a:r>
                      <a:r>
                        <a:rPr sz="1600" spc="-15" dirty="0">
                          <a:latin typeface="Times New Roman"/>
                          <a:cs typeface="Times New Roman"/>
                        </a:rPr>
                        <a:t>ц</a:t>
                      </a:r>
                      <a:r>
                        <a:rPr sz="1600" spc="-25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spc="-3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насіннєїд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Люцерна: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3690" marR="90805" indent="-21336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20–30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3709">
                <a:tc>
                  <a:txBody>
                    <a:bodyPr/>
                    <a:lstStyle/>
                    <a:p>
                      <a:pPr marL="71120" marR="10795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Еспа</a:t>
                      </a:r>
                      <a:r>
                        <a:rPr sz="1600" spc="-5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ц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тн</a:t>
                      </a:r>
                      <a:r>
                        <a:rPr sz="1600" spc="-5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насіннєїд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Еспарцет: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3690" marR="90805" indent="-21336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20–30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2440">
                <a:tc>
                  <a:txBody>
                    <a:bodyPr/>
                    <a:lstStyle/>
                    <a:p>
                      <a:pPr marL="71120" marR="136525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Лист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spc="-105" dirty="0">
                          <a:latin typeface="Times New Roman"/>
                          <a:cs typeface="Times New Roman"/>
                        </a:rPr>
                        <a:t>г</a:t>
                      </a:r>
                      <a:r>
                        <a:rPr sz="1600" spc="-9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114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spc="-10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95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і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совки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Гусениця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5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Люцерна: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64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07795">
                <a:tc>
                  <a:txBody>
                    <a:bodyPr/>
                    <a:lstStyle/>
                    <a:p>
                      <a:pPr marL="71120" marR="17399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ю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ц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ер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но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ва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квіткова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85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галиця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530225">
                        <a:lnSpc>
                          <a:spcPts val="3679"/>
                        </a:lnSpc>
                        <a:spcBef>
                          <a:spcPts val="380"/>
                        </a:spcBef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Гали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І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4826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64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Люцерна: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бутонізація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50495" marR="142875" algn="ctr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ts val="177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ts val="191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09700">
                <a:tc>
                  <a:txBody>
                    <a:bodyPr/>
                    <a:lstStyle/>
                    <a:p>
                      <a:pPr marL="71120" marR="11112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Буряковий  та</a:t>
                      </a:r>
                      <a:r>
                        <a:rPr sz="1600" spc="-8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польовий  клопи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64160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та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38125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  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72085" marR="234950">
                        <a:lnSpc>
                          <a:spcPts val="1839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після</a:t>
                      </a:r>
                      <a:r>
                        <a:rPr sz="1600" spc="-6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змикання  рядків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00330" marR="90805" algn="ctr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100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помахів  сачком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рослина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7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5080" algn="ctr">
                        <a:lnSpc>
                          <a:spcPct val="100000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5–10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698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71805">
                <a:tc>
                  <a:txBody>
                    <a:bodyPr/>
                    <a:lstStyle/>
                    <a:p>
                      <a:pPr marL="71120" marR="89535">
                        <a:lnSpc>
                          <a:spcPts val="1839"/>
                        </a:lnSpc>
                      </a:pP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Люце</a:t>
                      </a: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spc="-35" dirty="0">
                          <a:latin typeface="Times New Roman"/>
                          <a:cs typeface="Times New Roman"/>
                        </a:rPr>
                        <a:t>ов</a:t>
                      </a:r>
                      <a:r>
                        <a:rPr sz="1600" spc="-4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клоп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 marR="264160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 та 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нки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38125" indent="-10096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  сходи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795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2–3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41705">
                <a:tc>
                  <a:txBody>
                    <a:bodyPr/>
                    <a:lstStyle/>
                    <a:p>
                      <a:pPr marR="598805" algn="r">
                        <a:lnSpc>
                          <a:spcPts val="181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Х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щ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81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Личинка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38125" indent="-100965">
                        <a:lnSpc>
                          <a:spcPts val="1839"/>
                        </a:lnSpc>
                        <a:spcBef>
                          <a:spcPts val="1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 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</a:t>
                      </a:r>
                      <a:r>
                        <a:rPr sz="1600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посівом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4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Картопля: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880"/>
                        </a:lnSpc>
                      </a:pP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перед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посадкою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2,5–3,5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3–5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74750">
                <a:tc>
                  <a:txBody>
                    <a:bodyPr/>
                    <a:lstStyle/>
                    <a:p>
                      <a:pPr marL="71120" marR="226695">
                        <a:lnSpc>
                          <a:spcPts val="1839"/>
                        </a:lnSpc>
                      </a:pPr>
                      <a:r>
                        <a:rPr sz="1600" dirty="0">
                          <a:latin typeface="Times New Roman"/>
                          <a:cs typeface="Times New Roman"/>
                        </a:rPr>
                        <a:t>Зв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ичайн</a:t>
                      </a:r>
                      <a:r>
                        <a:rPr sz="1600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й 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буряковий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довгоносик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1120">
                        <a:lnSpc>
                          <a:spcPts val="179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Імаго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2085" marR="238125" indent="-100965">
                        <a:lnSpc>
                          <a:spcPts val="1839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Цукрові</a:t>
                      </a:r>
                      <a:r>
                        <a:rPr sz="1600" spc="-7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буряки:  минулорічні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>
                        <a:lnSpc>
                          <a:spcPts val="1755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бурячища,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72085" marR="206375">
                        <a:lnSpc>
                          <a:spcPts val="1839"/>
                        </a:lnSpc>
                        <a:spcBef>
                          <a:spcPts val="90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сходи та 2</a:t>
                      </a:r>
                      <a:r>
                        <a:rPr sz="1600" spc="-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spc="-10" dirty="0">
                          <a:latin typeface="Times New Roman"/>
                          <a:cs typeface="Times New Roman"/>
                        </a:rPr>
                        <a:t>пари  листків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1600" spc="-10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575" baseline="29100" dirty="0">
                          <a:latin typeface="Times New Roman"/>
                          <a:cs typeface="Times New Roman"/>
                        </a:rPr>
                        <a:t>2</a:t>
                      </a:r>
                      <a:endParaRPr sz="1575" baseline="291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90500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0,3–0,5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marL="190500">
                        <a:lnSpc>
                          <a:spcPct val="100000"/>
                        </a:lnSpc>
                      </a:pPr>
                      <a:r>
                        <a:rPr sz="1600" spc="-5" dirty="0">
                          <a:latin typeface="Times New Roman"/>
                          <a:cs typeface="Times New Roman"/>
                        </a:rPr>
                        <a:t>0,3–0,7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508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2957</Words>
  <Application>Microsoft Office PowerPoint</Application>
  <PresentationFormat>Произвольный</PresentationFormat>
  <Paragraphs>2007</Paragraphs>
  <Slides>21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21</vt:i4>
      </vt:variant>
    </vt:vector>
  </HeadingPairs>
  <TitlesOfParts>
    <vt:vector size="22" baseType="lpstr">
      <vt:lpstr>Office Theme</vt:lpstr>
      <vt:lpstr>Практична робота №4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Практична робота №4</dc:title>
  <dc:creator>User</dc:creator>
  <cp:lastModifiedBy>Ноут_кафедра</cp:lastModifiedBy>
  <cp:revision>1</cp:revision>
  <dcterms:created xsi:type="dcterms:W3CDTF">2019-10-21T07:22:29Z</dcterms:created>
  <dcterms:modified xsi:type="dcterms:W3CDTF">2019-10-21T07:25:10Z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2016-12-27T00:00:00Z</vt:filetime>
  </property>
  <property fmtid="{D5CDD505-2E9C-101B-9397-08002B2CF9AE}" pid="3" name="Creator">
    <vt:lpwstr>Microsoft® Word 2016</vt:lpwstr>
  </property>
  <property fmtid="{D5CDD505-2E9C-101B-9397-08002B2CF9AE}" pid="4" name="LastSaved">
    <vt:filetime>2019-10-21T00:00:00Z</vt:filetime>
  </property>
</Properties>
</file>