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79" r:id="rId23"/>
    <p:sldId id="280" r:id="rId24"/>
    <p:sldId id="282" r:id="rId25"/>
    <p:sldId id="281" r:id="rId26"/>
    <p:sldId id="283" r:id="rId27"/>
    <p:sldId id="284" r:id="rId28"/>
    <p:sldId id="285" r:id="rId29"/>
    <p:sldId id="28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uk-UA" dirty="0" smtClean="0"/>
              <a:t>Практична робота 5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>
                <a:solidFill>
                  <a:srgbClr val="FF0000"/>
                </a:solidFill>
              </a:rPr>
              <a:t>ЕПШ основних хвороб сільськогосподарських культур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134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Гельмінтоспоріозна</a:t>
            </a:r>
            <a:r>
              <a:rPr lang="ru-RU" dirty="0"/>
              <a:t> гниль</a:t>
            </a:r>
            <a:br>
              <a:rPr lang="ru-RU" dirty="0"/>
            </a:br>
            <a:r>
              <a:rPr lang="ru-RU" dirty="0" err="1"/>
              <a:t>ярої</a:t>
            </a:r>
            <a:r>
              <a:rPr lang="ru-RU" dirty="0"/>
              <a:t> </a:t>
            </a:r>
            <a:r>
              <a:rPr lang="ru-RU" dirty="0" err="1"/>
              <a:t>пшениці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Заселеність</a:t>
            </a:r>
            <a:r>
              <a:rPr lang="ru-RU" dirty="0"/>
              <a:t> </a:t>
            </a:r>
            <a:r>
              <a:rPr lang="ru-RU" dirty="0" smtClean="0"/>
              <a:t>грунту</a:t>
            </a:r>
          </a:p>
          <a:p>
            <a:pPr marL="0" indent="0">
              <a:buNone/>
            </a:pPr>
            <a:r>
              <a:rPr lang="ru-RU" dirty="0"/>
              <a:t>15—60 </a:t>
            </a:r>
            <a:r>
              <a:rPr lang="ru-RU" dirty="0" err="1"/>
              <a:t>конідій</a:t>
            </a:r>
            <a:r>
              <a:rPr lang="ru-RU" dirty="0"/>
              <a:t> в 1 </a:t>
            </a:r>
            <a:r>
              <a:rPr lang="ru-RU" dirty="0" smtClean="0"/>
              <a:t>г сухого </a:t>
            </a:r>
            <a:r>
              <a:rPr lang="ru-RU" dirty="0" err="1"/>
              <a:t>чорнозему</a:t>
            </a:r>
            <a:endParaRPr lang="ru-RU" dirty="0"/>
          </a:p>
        </p:txBody>
      </p:sp>
      <p:pic>
        <p:nvPicPr>
          <p:cNvPr id="9218" name="Picture 2" descr="E:\Vergeles\МОНІТОРИНГ ПОШИРЕННЯ ШКІДНИКІВ  І ХВОРОБ\ПЗ\5\гельмсп гни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780928"/>
            <a:ext cx="277062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602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Гельмінтоспоріозна</a:t>
            </a:r>
            <a:r>
              <a:rPr lang="ru-RU" dirty="0"/>
              <a:t> гниль</a:t>
            </a:r>
            <a:br>
              <a:rPr lang="ru-RU" dirty="0"/>
            </a:br>
            <a:r>
              <a:rPr lang="ru-RU" dirty="0"/>
              <a:t>ярого ячменю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944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err="1"/>
              <a:t>Насіннєвий</a:t>
            </a:r>
            <a:r>
              <a:rPr lang="ru-RU" dirty="0"/>
              <a:t> </a:t>
            </a:r>
            <a:r>
              <a:rPr lang="ru-RU" dirty="0" err="1" smtClean="0"/>
              <a:t>матеріал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12% </a:t>
            </a:r>
            <a:r>
              <a:rPr lang="ru-RU" dirty="0" err="1" smtClean="0"/>
              <a:t>інфікованого</a:t>
            </a:r>
            <a:r>
              <a:rPr lang="ru-RU" dirty="0" smtClean="0"/>
              <a:t> </a:t>
            </a:r>
            <a:r>
              <a:rPr lang="ru-RU" dirty="0" err="1" smtClean="0"/>
              <a:t>насіння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сухі</a:t>
            </a:r>
            <a:r>
              <a:rPr lang="ru-RU" dirty="0"/>
              <a:t> </a:t>
            </a:r>
            <a:r>
              <a:rPr lang="ru-RU" dirty="0" smtClean="0"/>
              <a:t>роки) 34</a:t>
            </a:r>
            <a:r>
              <a:rPr lang="ru-RU" dirty="0"/>
              <a:t>% (</a:t>
            </a:r>
            <a:r>
              <a:rPr lang="ru-RU" dirty="0" err="1"/>
              <a:t>вологі</a:t>
            </a:r>
            <a:r>
              <a:rPr lang="ru-RU" dirty="0"/>
              <a:t> роки)</a:t>
            </a:r>
            <a:endParaRPr lang="ru-RU" dirty="0"/>
          </a:p>
        </p:txBody>
      </p:sp>
      <p:pic>
        <p:nvPicPr>
          <p:cNvPr id="10242" name="Picture 2" descr="E:\Vergeles\МОНІТОРИНГ ПОШИРЕННЯ ШКІДНИКІВ  І ХВОРОБ\ПЗ\5\яя гельм гнил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847725"/>
            <a:ext cx="2886075" cy="516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99583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5359"/>
            <a:ext cx="8229600" cy="1143000"/>
          </a:xfrm>
        </p:spPr>
        <p:txBody>
          <a:bodyPr/>
          <a:lstStyle/>
          <a:p>
            <a:r>
              <a:rPr lang="ru-RU" dirty="0" err="1"/>
              <a:t>Борошниста</a:t>
            </a:r>
            <a:r>
              <a:rPr lang="ru-RU" dirty="0"/>
              <a:t> роса </a:t>
            </a:r>
            <a:r>
              <a:rPr lang="ru-RU" dirty="0" err="1"/>
              <a:t>пшениці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Початок </a:t>
            </a:r>
            <a:r>
              <a:rPr lang="ru-RU" dirty="0" err="1" smtClean="0"/>
              <a:t>вегетації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З—5% </a:t>
            </a:r>
            <a:r>
              <a:rPr lang="ru-RU" dirty="0" err="1"/>
              <a:t>уражених</a:t>
            </a:r>
            <a:r>
              <a:rPr lang="ru-RU" dirty="0"/>
              <a:t> </a:t>
            </a:r>
            <a:r>
              <a:rPr lang="ru-RU" dirty="0" err="1" smtClean="0"/>
              <a:t>рослин</a:t>
            </a:r>
            <a:endParaRPr lang="ru-RU" dirty="0" smtClean="0"/>
          </a:p>
          <a:p>
            <a:pPr marL="0" indent="0">
              <a:buNone/>
            </a:pPr>
            <a:r>
              <a:rPr lang="ru-RU" dirty="0" err="1"/>
              <a:t>Вихід</a:t>
            </a:r>
            <a:r>
              <a:rPr lang="ru-RU" dirty="0"/>
              <a:t> у </a:t>
            </a:r>
            <a:r>
              <a:rPr lang="ru-RU" dirty="0" smtClean="0"/>
              <a:t>трубку</a:t>
            </a:r>
          </a:p>
          <a:p>
            <a:pPr marL="0" indent="0">
              <a:buNone/>
            </a:pPr>
            <a:r>
              <a:rPr lang="ru-RU" dirty="0"/>
              <a:t>1—3%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 smtClean="0"/>
              <a:t>хвороби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Колосіння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15—30% </a:t>
            </a:r>
            <a:r>
              <a:rPr lang="ru-RU" dirty="0" err="1" smtClean="0"/>
              <a:t>розвиток</a:t>
            </a:r>
            <a:r>
              <a:rPr lang="ru-RU" dirty="0" smtClean="0"/>
              <a:t> </a:t>
            </a:r>
            <a:r>
              <a:rPr lang="ru-RU" dirty="0" err="1" smtClean="0"/>
              <a:t>хвороби</a:t>
            </a:r>
            <a:endParaRPr lang="ru-RU" dirty="0"/>
          </a:p>
        </p:txBody>
      </p:sp>
      <p:pic>
        <p:nvPicPr>
          <p:cNvPr id="11266" name="Picture 2" descr="E:\Vergeles\МОНІТОРИНГ ПОШИРЕННЯ ШКІДНИКІВ  І ХВОРОБ\ПЗ\5\бор роса пш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16832"/>
            <a:ext cx="396044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61563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Борошниста</a:t>
            </a:r>
            <a:r>
              <a:rPr lang="ru-RU" dirty="0"/>
              <a:t> роса ячменю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/>
              <a:t>Колосіння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20%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endParaRPr lang="ru-RU" dirty="0"/>
          </a:p>
        </p:txBody>
      </p:sp>
      <p:pic>
        <p:nvPicPr>
          <p:cNvPr id="12290" name="Picture 2" descr="E:\Vergeles\МОНІТОРИНГ ПОШИРЕННЯ ШКІДНИКІВ  І ХВОРОБ\ПЗ\5\броса яч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924944"/>
            <a:ext cx="5472608" cy="3064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13249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Стеблова</a:t>
            </a:r>
            <a:r>
              <a:rPr lang="ru-RU" dirty="0"/>
              <a:t> </a:t>
            </a:r>
            <a:r>
              <a:rPr lang="ru-RU" dirty="0" err="1"/>
              <a:t>іржа</a:t>
            </a:r>
            <a:r>
              <a:rPr lang="ru-RU" dirty="0"/>
              <a:t> </a:t>
            </a:r>
            <a:r>
              <a:rPr lang="ru-RU" dirty="0" err="1"/>
              <a:t>хлібних</a:t>
            </a:r>
            <a:r>
              <a:rPr lang="ru-RU" dirty="0"/>
              <a:t> </a:t>
            </a:r>
            <a:r>
              <a:rPr lang="ru-RU" dirty="0" err="1"/>
              <a:t>злаків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3949" y="1267691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Початок </a:t>
            </a:r>
            <a:r>
              <a:rPr lang="ru-RU" dirty="0" err="1" smtClean="0"/>
              <a:t>вегетації</a:t>
            </a:r>
            <a:r>
              <a:rPr lang="ru-RU" dirty="0" smtClean="0"/>
              <a:t> (З—5</a:t>
            </a:r>
            <a:r>
              <a:rPr lang="ru-RU" dirty="0"/>
              <a:t>% </a:t>
            </a:r>
            <a:r>
              <a:rPr lang="ru-RU" dirty="0" err="1"/>
              <a:t>уражених</a:t>
            </a:r>
            <a:r>
              <a:rPr lang="ru-RU" dirty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dirty="0" err="1" smtClean="0"/>
              <a:t>Колосіння</a:t>
            </a:r>
            <a:r>
              <a:rPr lang="ru-RU" dirty="0" smtClean="0"/>
              <a:t> (10</a:t>
            </a:r>
            <a:r>
              <a:rPr lang="ru-RU" dirty="0"/>
              <a:t>%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 smtClean="0"/>
              <a:t>хвороби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dirty="0" err="1"/>
              <a:t>Повна</a:t>
            </a:r>
            <a:r>
              <a:rPr lang="ru-RU" dirty="0"/>
              <a:t> </a:t>
            </a:r>
            <a:r>
              <a:rPr lang="ru-RU" dirty="0" err="1" smtClean="0"/>
              <a:t>стиглість</a:t>
            </a:r>
            <a:r>
              <a:rPr lang="ru-RU" dirty="0" smtClean="0"/>
              <a:t> (15</a:t>
            </a:r>
            <a:r>
              <a:rPr lang="ru-RU" dirty="0"/>
              <a:t>%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 smtClean="0"/>
              <a:t>хвороби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3314" name="Picture 2" descr="E:\Vergeles\МОНІТОРИНГ ПОШИРЕННЯ ШКІДНИКІВ  І ХВОРОБ\ПЗ\5\іржа злакі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924944"/>
            <a:ext cx="5322168" cy="317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83801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Жовта</a:t>
            </a:r>
            <a:r>
              <a:rPr lang="ru-RU" dirty="0"/>
              <a:t> </a:t>
            </a:r>
            <a:r>
              <a:rPr lang="ru-RU" dirty="0" err="1"/>
              <a:t>іржа</a:t>
            </a:r>
            <a:r>
              <a:rPr lang="ru-RU" dirty="0"/>
              <a:t> </a:t>
            </a:r>
            <a:r>
              <a:rPr lang="ru-RU" dirty="0" err="1"/>
              <a:t>пшениці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/>
              <a:t>Цвітіння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30%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endParaRPr lang="ru-RU" dirty="0"/>
          </a:p>
        </p:txBody>
      </p:sp>
      <p:pic>
        <p:nvPicPr>
          <p:cNvPr id="14338" name="Picture 2" descr="E:\Vergeles\МОНІТОРИНГ ПОШИРЕННЯ ШКІДНИКІВ  І ХВОРОБ\ПЗ\5\жовта ірж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36911"/>
            <a:ext cx="5688632" cy="4260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4362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Карликова</a:t>
            </a:r>
            <a:r>
              <a:rPr lang="ru-RU" dirty="0"/>
              <a:t> </a:t>
            </a:r>
            <a:r>
              <a:rPr lang="ru-RU" dirty="0" err="1"/>
              <a:t>іржа</a:t>
            </a:r>
            <a:r>
              <a:rPr lang="ru-RU" dirty="0"/>
              <a:t> ячменю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Молочна</a:t>
            </a:r>
            <a:r>
              <a:rPr lang="ru-RU" dirty="0"/>
              <a:t> </a:t>
            </a:r>
            <a:r>
              <a:rPr lang="ru-RU" dirty="0" err="1" smtClean="0"/>
              <a:t>стиглість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40%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996952"/>
            <a:ext cx="4603923" cy="2894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28275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Бура </a:t>
            </a:r>
            <a:r>
              <a:rPr lang="ru-RU" dirty="0" err="1" smtClean="0"/>
              <a:t>листова</a:t>
            </a:r>
            <a:r>
              <a:rPr lang="ru-RU" dirty="0" smtClean="0"/>
              <a:t> </a:t>
            </a:r>
            <a:r>
              <a:rPr lang="ru-RU" dirty="0" err="1" smtClean="0"/>
              <a:t>іржа</a:t>
            </a:r>
            <a:r>
              <a:rPr lang="ru-RU" dirty="0" smtClean="0"/>
              <a:t> </a:t>
            </a:r>
            <a:r>
              <a:rPr lang="ru-RU" dirty="0" err="1" smtClean="0"/>
              <a:t>пшениці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Початок </a:t>
            </a:r>
            <a:r>
              <a:rPr lang="ru-RU" dirty="0" err="1" smtClean="0"/>
              <a:t>вегетації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3—5% </a:t>
            </a:r>
            <a:r>
              <a:rPr lang="ru-RU" dirty="0" err="1" smtClean="0"/>
              <a:t>уражених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endParaRPr lang="ru-RU" dirty="0" smtClean="0"/>
          </a:p>
          <a:p>
            <a:pPr marL="0" indent="0">
              <a:buNone/>
            </a:pPr>
            <a:r>
              <a:rPr lang="ru-RU" dirty="0" err="1"/>
              <a:t>Вихід</a:t>
            </a:r>
            <a:r>
              <a:rPr lang="ru-RU" dirty="0"/>
              <a:t> у </a:t>
            </a:r>
            <a:r>
              <a:rPr lang="ru-RU" dirty="0" smtClean="0"/>
              <a:t>трубку</a:t>
            </a:r>
          </a:p>
          <a:p>
            <a:pPr marL="0" indent="0">
              <a:buNone/>
            </a:pPr>
            <a:r>
              <a:rPr lang="ru-RU" dirty="0"/>
              <a:t>1—3%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хвороби</a:t>
            </a:r>
            <a:endParaRPr lang="ru-RU" dirty="0"/>
          </a:p>
          <a:p>
            <a:pPr marL="0" indent="0">
              <a:buNone/>
            </a:pPr>
            <a:r>
              <a:rPr lang="ru-RU" dirty="0" err="1" smtClean="0"/>
              <a:t>Колосіння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10%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 smtClean="0"/>
              <a:t>хвороби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Молочна</a:t>
            </a:r>
            <a:r>
              <a:rPr lang="ru-RU" dirty="0" smtClean="0"/>
              <a:t> </a:t>
            </a:r>
            <a:r>
              <a:rPr lang="ru-RU" dirty="0" err="1" smtClean="0"/>
              <a:t>стиглість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40</a:t>
            </a:r>
            <a:r>
              <a:rPr lang="ru-RU" dirty="0"/>
              <a:t>%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16386" name="Picture 2" descr="E:\Vergeles\МОНІТОРИНГ ПОШИРЕННЯ ШКІДНИКІВ  І ХВОРОБ\ПЗ\5\листова іржа пш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484784"/>
            <a:ext cx="229777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457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90" y="27892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err="1" smtClean="0"/>
              <a:t>Септоріоз</a:t>
            </a:r>
            <a:r>
              <a:rPr lang="ru-RU" dirty="0" smtClean="0"/>
              <a:t> </a:t>
            </a:r>
            <a:r>
              <a:rPr lang="ru-RU" dirty="0" err="1" smtClean="0"/>
              <a:t>пшениці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690" y="102200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Початок </a:t>
            </a:r>
            <a:r>
              <a:rPr lang="ru-RU" dirty="0" err="1" smtClean="0"/>
              <a:t>вегетації</a:t>
            </a:r>
            <a:r>
              <a:rPr lang="ru-RU" dirty="0" smtClean="0"/>
              <a:t> (3—5</a:t>
            </a:r>
            <a:r>
              <a:rPr lang="ru-RU" dirty="0"/>
              <a:t>% </a:t>
            </a:r>
            <a:r>
              <a:rPr lang="ru-RU" dirty="0" err="1" smtClean="0"/>
              <a:t>уражених</a:t>
            </a:r>
            <a:r>
              <a:rPr lang="ru-RU" dirty="0" smtClean="0"/>
              <a:t>)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Вихід</a:t>
            </a:r>
            <a:r>
              <a:rPr lang="ru-RU" dirty="0"/>
              <a:t> у </a:t>
            </a:r>
            <a:r>
              <a:rPr lang="ru-RU" dirty="0" smtClean="0"/>
              <a:t>трубку </a:t>
            </a:r>
            <a:r>
              <a:rPr lang="ru-RU" dirty="0" err="1" smtClean="0"/>
              <a:t>рослин</a:t>
            </a:r>
            <a:r>
              <a:rPr lang="ru-RU" dirty="0" smtClean="0"/>
              <a:t> (1—3</a:t>
            </a:r>
            <a:r>
              <a:rPr lang="ru-RU" dirty="0"/>
              <a:t>% </a:t>
            </a:r>
            <a:r>
              <a:rPr lang="ru-RU" dirty="0" err="1" smtClean="0"/>
              <a:t>розвитку</a:t>
            </a:r>
            <a:r>
              <a:rPr lang="ru-RU" dirty="0" smtClean="0"/>
              <a:t>)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Прапорцевий</a:t>
            </a:r>
            <a:r>
              <a:rPr lang="ru-RU" dirty="0"/>
              <a:t> </a:t>
            </a:r>
            <a:r>
              <a:rPr lang="ru-RU" dirty="0" smtClean="0"/>
              <a:t>лист-</a:t>
            </a:r>
            <a:r>
              <a:rPr lang="ru-RU" dirty="0" err="1" smtClean="0"/>
              <a:t>цвітіння</a:t>
            </a:r>
            <a:r>
              <a:rPr lang="ru-RU" dirty="0" smtClean="0"/>
              <a:t> (1—3</a:t>
            </a:r>
            <a:r>
              <a:rPr lang="ru-RU" dirty="0"/>
              <a:t>%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хвороби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7410" name="Picture 2" descr="E:\Vergeles\МОНІТОРИНГ ПОШИРЕННЯ ШКІДНИКІВ  І ХВОРОБ\ПЗ\5\септоріоз пш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7" y="2884409"/>
            <a:ext cx="4037093" cy="342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5211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Сітчаста</a:t>
            </a:r>
            <a:r>
              <a:rPr lang="ru-RU" dirty="0"/>
              <a:t> </a:t>
            </a:r>
            <a:r>
              <a:rPr lang="ru-RU" dirty="0" err="1"/>
              <a:t>плямистість</a:t>
            </a:r>
            <a:r>
              <a:rPr lang="ru-RU" dirty="0"/>
              <a:t> ячменю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err="1" smtClean="0"/>
              <a:t>Вихід</a:t>
            </a:r>
            <a:r>
              <a:rPr lang="ru-RU" dirty="0" smtClean="0"/>
              <a:t> у трубку (3—5</a:t>
            </a:r>
            <a:r>
              <a:rPr lang="ru-RU" dirty="0"/>
              <a:t>%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хвороби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dirty="0" err="1" smtClean="0"/>
              <a:t>Колосіння-цвітіння</a:t>
            </a:r>
            <a:r>
              <a:rPr lang="ru-RU" dirty="0" smtClean="0"/>
              <a:t> (10—20%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хвороби</a:t>
            </a:r>
            <a:r>
              <a:rPr lang="ru-RU" dirty="0" smtClean="0"/>
              <a:t>)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8434" name="Picture 2" descr="E:\Vergeles\МОНІТОРИНГ ПОШИРЕННЯ ШКІДНИКІВ  І ХВОРОБ\ПЗ\5\сітч плям яч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492896"/>
            <a:ext cx="4771231" cy="3573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637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Сажкові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</a:t>
            </a:r>
            <a:r>
              <a:rPr lang="ru-RU" dirty="0" err="1"/>
              <a:t>ярих</a:t>
            </a:r>
            <a:r>
              <a:rPr lang="ru-RU" dirty="0"/>
              <a:t> </a:t>
            </a:r>
            <a:r>
              <a:rPr lang="ru-RU" dirty="0" err="1"/>
              <a:t>хлібних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злаків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Повна</a:t>
            </a:r>
            <a:r>
              <a:rPr lang="ru-RU" dirty="0"/>
              <a:t> </a:t>
            </a:r>
            <a:r>
              <a:rPr lang="ru-RU" dirty="0" err="1" smtClean="0"/>
              <a:t>стиглість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0,3—0,5% </a:t>
            </a:r>
            <a:r>
              <a:rPr lang="ru-RU" dirty="0" err="1" smtClean="0"/>
              <a:t>уражених</a:t>
            </a:r>
            <a:r>
              <a:rPr lang="ru-RU" dirty="0" smtClean="0"/>
              <a:t> </a:t>
            </a:r>
            <a:r>
              <a:rPr lang="ru-RU" dirty="0" err="1" smtClean="0"/>
              <a:t>колосів</a:t>
            </a:r>
            <a:endParaRPr lang="ru-RU" dirty="0"/>
          </a:p>
        </p:txBody>
      </p:sp>
      <p:pic>
        <p:nvPicPr>
          <p:cNvPr id="1026" name="Picture 2" descr="E:\Vergeles\МОНІТОРИНГ ПОШИРЕННЯ ШКІДНИКІВ  І ХВОРОБ\ПЗ\5\л сажка пш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124744"/>
            <a:ext cx="2967211" cy="445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Vergeles\МОНІТОРИНГ ПОШИРЕННЯ ШКІДНИКІВ  І ХВОРОБ\ПЗ\5\л сажка ячм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80928"/>
            <a:ext cx="345638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71896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Ринхоспоріоз</a:t>
            </a:r>
            <a:r>
              <a:rPr lang="ru-RU" dirty="0"/>
              <a:t> (</a:t>
            </a:r>
            <a:r>
              <a:rPr lang="ru-RU" dirty="0" err="1" smtClean="0"/>
              <a:t>ячмінь</a:t>
            </a:r>
            <a:r>
              <a:rPr lang="ru-RU" dirty="0" smtClean="0"/>
              <a:t>, жито)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/>
              <a:t>Вихід</a:t>
            </a:r>
            <a:r>
              <a:rPr lang="ru-RU" dirty="0" smtClean="0"/>
              <a:t> у трубку</a:t>
            </a:r>
          </a:p>
          <a:p>
            <a:pPr marL="0" indent="0">
              <a:buNone/>
            </a:pPr>
            <a:r>
              <a:rPr lang="ru-RU" dirty="0"/>
              <a:t>10—20%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/>
              <a:t>хвороби</a:t>
            </a:r>
            <a:endParaRPr lang="ru-RU" dirty="0"/>
          </a:p>
        </p:txBody>
      </p:sp>
      <p:pic>
        <p:nvPicPr>
          <p:cNvPr id="19458" name="Picture 2" descr="E:\Vergeles\МОНІТОРИНГ ПОШИРЕННЯ ШКІДНИКІВ  І ХВОРОБ\ПЗ\5\ринхоспоріоз яч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24944"/>
            <a:ext cx="5472608" cy="3432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9169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err="1"/>
              <a:t>Вірус</a:t>
            </a:r>
            <a:r>
              <a:rPr lang="ru-RU" dirty="0"/>
              <a:t> </a:t>
            </a:r>
            <a:r>
              <a:rPr lang="ru-RU" dirty="0" err="1"/>
              <a:t>штрихуватої</a:t>
            </a:r>
            <a:r>
              <a:rPr lang="ru-RU" dirty="0"/>
              <a:t> </a:t>
            </a:r>
            <a:r>
              <a:rPr lang="ru-RU" dirty="0" err="1"/>
              <a:t>мозаїки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Початок </a:t>
            </a:r>
            <a:r>
              <a:rPr lang="ru-RU" dirty="0" err="1"/>
              <a:t>кущіння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15—20</a:t>
            </a:r>
            <a:r>
              <a:rPr lang="ru-RU" dirty="0"/>
              <a:t>% </a:t>
            </a:r>
            <a:r>
              <a:rPr lang="ru-RU" dirty="0" err="1" smtClean="0"/>
              <a:t>уражених</a:t>
            </a:r>
            <a:r>
              <a:rPr lang="ru-RU" dirty="0" smtClean="0"/>
              <a:t> </a:t>
            </a:r>
            <a:r>
              <a:rPr lang="ru-RU" dirty="0" err="1" smtClean="0"/>
              <a:t>пшениці</a:t>
            </a:r>
            <a:r>
              <a:rPr lang="ru-RU" dirty="0" smtClean="0"/>
              <a:t> </a:t>
            </a:r>
            <a:r>
              <a:rPr lang="ru-RU" dirty="0" err="1"/>
              <a:t>рослин</a:t>
            </a:r>
            <a:endParaRPr lang="ru-RU" dirty="0"/>
          </a:p>
        </p:txBody>
      </p:sp>
      <p:pic>
        <p:nvPicPr>
          <p:cNvPr id="20482" name="Picture 2" descr="E:\Vergeles\МОНІТОРИНГ ПОШИРЕННЯ ШКІДНИКІВ  І ХВОРОБ\ПЗ\5\штрих мозаї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7" y="2276872"/>
            <a:ext cx="5990031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17847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Вірус</a:t>
            </a:r>
            <a:r>
              <a:rPr lang="ru-RU" dirty="0"/>
              <a:t> </a:t>
            </a:r>
            <a:r>
              <a:rPr lang="ru-RU" dirty="0" err="1"/>
              <a:t>штрихуватої</a:t>
            </a:r>
            <a:r>
              <a:rPr lang="ru-RU" dirty="0"/>
              <a:t> </a:t>
            </a:r>
            <a:r>
              <a:rPr lang="ru-RU" dirty="0" err="1"/>
              <a:t>мозаїки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Початок </a:t>
            </a:r>
            <a:r>
              <a:rPr lang="ru-RU" dirty="0" err="1"/>
              <a:t>вегетації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10—15</a:t>
            </a:r>
            <a:r>
              <a:rPr lang="ru-RU" dirty="0"/>
              <a:t>% </a:t>
            </a:r>
            <a:r>
              <a:rPr lang="ru-RU" dirty="0" err="1" smtClean="0"/>
              <a:t>уражених</a:t>
            </a:r>
            <a:r>
              <a:rPr lang="ru-RU" dirty="0" smtClean="0"/>
              <a:t> ячменю </a:t>
            </a:r>
            <a:r>
              <a:rPr lang="ru-RU" dirty="0" err="1"/>
              <a:t>рослин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67467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Вівсяна</a:t>
            </a:r>
            <a:r>
              <a:rPr lang="ru-RU" dirty="0"/>
              <a:t> </a:t>
            </a:r>
            <a:r>
              <a:rPr lang="ru-RU" dirty="0" err="1"/>
              <a:t>цистоутворююча</a:t>
            </a:r>
            <a:r>
              <a:rPr lang="ru-RU" dirty="0"/>
              <a:t> </a:t>
            </a:r>
            <a:r>
              <a:rPr lang="ru-RU" dirty="0" smtClean="0"/>
              <a:t>нематода (</a:t>
            </a:r>
            <a:r>
              <a:rPr lang="ru-RU" dirty="0" err="1"/>
              <a:t>ячмінь</a:t>
            </a:r>
            <a:r>
              <a:rPr lang="ru-RU" dirty="0"/>
              <a:t>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/>
              <a:t>Ґрунт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400—500 </a:t>
            </a:r>
            <a:r>
              <a:rPr lang="ru-RU" dirty="0" err="1"/>
              <a:t>яєць</a:t>
            </a:r>
            <a:r>
              <a:rPr lang="ru-RU" dirty="0"/>
              <a:t> і </a:t>
            </a:r>
            <a:r>
              <a:rPr lang="ru-RU" dirty="0" smtClean="0"/>
              <a:t>личинок </a:t>
            </a:r>
            <a:r>
              <a:rPr lang="ru-RU" dirty="0"/>
              <a:t>у 100 см </a:t>
            </a:r>
            <a:r>
              <a:rPr lang="ru-RU" dirty="0" err="1" smtClean="0"/>
              <a:t>ґрунту</a:t>
            </a:r>
            <a:endParaRPr lang="ru-RU" dirty="0"/>
          </a:p>
        </p:txBody>
      </p:sp>
      <p:pic>
        <p:nvPicPr>
          <p:cNvPr id="21506" name="Picture 2" descr="E:\Vergeles\МОНІТОРИНГ ПОШИРЕННЯ ШКІДНИКІВ  І ХВОРОБ\ПЗ\5\вівс нематод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80928"/>
            <a:ext cx="5360144" cy="384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9722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Вівсяна</a:t>
            </a:r>
            <a:r>
              <a:rPr lang="ru-RU" dirty="0"/>
              <a:t> </a:t>
            </a:r>
            <a:r>
              <a:rPr lang="ru-RU" dirty="0" err="1"/>
              <a:t>цистоутворююча</a:t>
            </a:r>
            <a:r>
              <a:rPr lang="ru-RU" dirty="0"/>
              <a:t> </a:t>
            </a:r>
            <a:r>
              <a:rPr lang="ru-RU" dirty="0" smtClean="0"/>
              <a:t>нематода (овес)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/>
              <a:t>Ґрунт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50—125 </a:t>
            </a:r>
            <a:r>
              <a:rPr lang="ru-RU" dirty="0" err="1"/>
              <a:t>яєць</a:t>
            </a:r>
            <a:r>
              <a:rPr lang="ru-RU" dirty="0"/>
              <a:t> і </a:t>
            </a:r>
            <a:r>
              <a:rPr lang="ru-RU" dirty="0" smtClean="0"/>
              <a:t>личинок </a:t>
            </a:r>
            <a:r>
              <a:rPr lang="ru-RU" dirty="0"/>
              <a:t>у 100 см </a:t>
            </a:r>
            <a:r>
              <a:rPr lang="ru-RU" dirty="0" err="1" smtClean="0"/>
              <a:t>ґрунту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86798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Аскохітоз</a:t>
            </a:r>
            <a:r>
              <a:rPr lang="ru-RU" dirty="0"/>
              <a:t> </a:t>
            </a:r>
            <a:r>
              <a:rPr lang="ru-RU" dirty="0" err="1"/>
              <a:t>зернобобових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Початок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30</a:t>
            </a:r>
            <a:r>
              <a:rPr lang="ru-RU" dirty="0"/>
              <a:t>%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 smtClean="0"/>
              <a:t>хвороби</a:t>
            </a:r>
            <a:endParaRPr lang="ru-RU" dirty="0"/>
          </a:p>
        </p:txBody>
      </p:sp>
      <p:pic>
        <p:nvPicPr>
          <p:cNvPr id="22530" name="Picture 2" descr="E:\Vergeles\МОНІТОРИНГ ПОШИРЕННЯ ШКІДНИКІВ  І ХВОРОБ\ПЗ\5\аскохітоз бобових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19" y="1844824"/>
            <a:ext cx="2601579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15347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Коренева гниль </a:t>
            </a:r>
            <a:r>
              <a:rPr lang="ru-RU" dirty="0" err="1" smtClean="0"/>
              <a:t>зернобобових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/>
              <a:t>Передзбиральний</a:t>
            </a:r>
            <a:r>
              <a:rPr lang="ru-RU" dirty="0" smtClean="0"/>
              <a:t> </a:t>
            </a:r>
            <a:r>
              <a:rPr lang="ru-RU" dirty="0" err="1" smtClean="0"/>
              <a:t>перід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20—25</a:t>
            </a:r>
            <a:r>
              <a:rPr lang="ru-RU" dirty="0"/>
              <a:t>% </a:t>
            </a:r>
            <a:r>
              <a:rPr lang="ru-RU" dirty="0" err="1"/>
              <a:t>розвитку</a:t>
            </a:r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72816"/>
            <a:ext cx="3024336" cy="440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797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Н</a:t>
            </a:r>
            <a:r>
              <a:rPr lang="ru-RU" dirty="0" err="1" smtClean="0"/>
              <a:t>есправжня</a:t>
            </a:r>
            <a:r>
              <a:rPr lang="ru-RU" dirty="0" smtClean="0"/>
              <a:t> </a:t>
            </a:r>
            <a:r>
              <a:rPr lang="ru-RU" dirty="0" err="1"/>
              <a:t>борошниста</a:t>
            </a:r>
            <a:r>
              <a:rPr lang="ru-RU" dirty="0"/>
              <a:t> роса </a:t>
            </a:r>
            <a:r>
              <a:rPr lang="ru-RU" dirty="0" err="1"/>
              <a:t>соняшнику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/>
              <a:t>Визрівання</a:t>
            </a:r>
            <a:r>
              <a:rPr lang="ru-RU" dirty="0" smtClean="0"/>
              <a:t> </a:t>
            </a:r>
            <a:r>
              <a:rPr lang="ru-RU" dirty="0" err="1" smtClean="0"/>
              <a:t>кошиків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1% </a:t>
            </a:r>
            <a:r>
              <a:rPr lang="ru-RU" dirty="0" err="1"/>
              <a:t>уражених</a:t>
            </a:r>
            <a:r>
              <a:rPr lang="ru-RU" dirty="0"/>
              <a:t> </a:t>
            </a:r>
            <a:r>
              <a:rPr lang="ru-RU" dirty="0" err="1" smtClean="0"/>
              <a:t>рослин</a:t>
            </a:r>
            <a:endParaRPr lang="ru-RU" dirty="0"/>
          </a:p>
        </p:txBody>
      </p:sp>
      <p:pic>
        <p:nvPicPr>
          <p:cNvPr id="24578" name="Picture 2" descr="E:\Vergeles\МОНІТОРИНГ ПОШИРЕННЯ ШКІДНИКІВ  І ХВОРОБ\ПЗ\5\неспр бор роса с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996951"/>
            <a:ext cx="4536504" cy="339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0753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Біла</a:t>
            </a:r>
            <a:r>
              <a:rPr lang="ru-RU" dirty="0"/>
              <a:t> і </a:t>
            </a:r>
            <a:r>
              <a:rPr lang="ru-RU" dirty="0" err="1"/>
              <a:t>сіра</a:t>
            </a:r>
            <a:r>
              <a:rPr lang="ru-RU" dirty="0"/>
              <a:t> </a:t>
            </a:r>
            <a:r>
              <a:rPr lang="ru-RU" dirty="0" err="1"/>
              <a:t>гнилі</a:t>
            </a:r>
            <a:r>
              <a:rPr lang="ru-RU" dirty="0"/>
              <a:t> </a:t>
            </a:r>
            <a:r>
              <a:rPr lang="ru-RU" dirty="0" err="1"/>
              <a:t>соняшнику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Визрівання</a:t>
            </a:r>
            <a:r>
              <a:rPr lang="ru-RU" dirty="0"/>
              <a:t> </a:t>
            </a:r>
            <a:r>
              <a:rPr lang="ru-RU" dirty="0" err="1" smtClean="0"/>
              <a:t>кошиків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1% </a:t>
            </a:r>
            <a:r>
              <a:rPr lang="ru-RU" dirty="0" err="1"/>
              <a:t>уражених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endParaRPr lang="ru-RU" dirty="0"/>
          </a:p>
        </p:txBody>
      </p:sp>
      <p:pic>
        <p:nvPicPr>
          <p:cNvPr id="25602" name="Picture 2" descr="E:\Vergeles\МОНІТОРИНГ ПОШИРЕННЯ ШКІДНИКІВ  І ХВОРОБ\ПЗ\5\біла гн с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04992"/>
            <a:ext cx="3268569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3" name="Picture 3" descr="E:\Vergeles\МОНІТОРИНГ ПОШИРЕННЯ ШКІДНИКІВ  І ХВОРОБ\ПЗ\5\сіра гн со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817373"/>
            <a:ext cx="4104456" cy="302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682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Церкоспороз</a:t>
            </a:r>
            <a:r>
              <a:rPr lang="ru-RU" dirty="0"/>
              <a:t> </a:t>
            </a:r>
            <a:r>
              <a:rPr lang="ru-RU" dirty="0" err="1"/>
              <a:t>цукрового</a:t>
            </a:r>
            <a:r>
              <a:rPr lang="ru-RU" dirty="0"/>
              <a:t> </a:t>
            </a:r>
            <a:r>
              <a:rPr lang="ru-RU" dirty="0" err="1"/>
              <a:t>буряка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4402832" cy="1828800"/>
          </a:xfrm>
        </p:spPr>
        <p:txBody>
          <a:bodyPr/>
          <a:lstStyle/>
          <a:p>
            <a:pPr marL="0" indent="0">
              <a:buNone/>
            </a:pPr>
            <a:r>
              <a:rPr lang="ru-RU" dirty="0" err="1" smtClean="0"/>
              <a:t>Ріст</a:t>
            </a:r>
            <a:r>
              <a:rPr lang="ru-RU" dirty="0" smtClean="0"/>
              <a:t> </a:t>
            </a:r>
            <a:r>
              <a:rPr lang="ru-RU" dirty="0" err="1"/>
              <a:t>коренеплоду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5</a:t>
            </a:r>
            <a:r>
              <a:rPr lang="ru-RU" dirty="0">
                <a:solidFill>
                  <a:srgbClr val="FF0000"/>
                </a:solidFill>
              </a:rPr>
              <a:t>— 10% </a:t>
            </a:r>
            <a:r>
              <a:rPr lang="ru-RU" dirty="0" err="1" smtClean="0">
                <a:solidFill>
                  <a:srgbClr val="FF0000"/>
                </a:solidFill>
              </a:rPr>
              <a:t>уражених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рослин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6626" name="Picture 2" descr="E:\Vergeles\МОНІТОРИНГ ПОШИРЕННЯ ШКІДНИКІВ  І ХВОРОБ\ПЗ\5\церкоспороз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945275"/>
            <a:ext cx="5754216" cy="336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811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Сажкові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</a:t>
            </a:r>
            <a:r>
              <a:rPr lang="ru-RU" dirty="0" err="1"/>
              <a:t>озимих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зернових</a:t>
            </a:r>
            <a:r>
              <a:rPr lang="ru-RU" dirty="0"/>
              <a:t> культур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Повна</a:t>
            </a:r>
            <a:r>
              <a:rPr lang="ru-RU" dirty="0"/>
              <a:t> </a:t>
            </a:r>
            <a:r>
              <a:rPr lang="ru-RU" dirty="0" err="1" smtClean="0"/>
              <a:t>стиглість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0,2% </a:t>
            </a:r>
            <a:r>
              <a:rPr lang="ru-RU" dirty="0" err="1"/>
              <a:t>уражених</a:t>
            </a:r>
            <a:r>
              <a:rPr lang="ru-RU" dirty="0"/>
              <a:t> </a:t>
            </a:r>
            <a:r>
              <a:rPr lang="ru-RU" dirty="0" err="1" smtClean="0"/>
              <a:t>колосів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E:\Vergeles\МОНІТОРИНГ ПОШИРЕННЯ ШКІДНИКІВ  І ХВОРОБ\ПЗ\5\л саж пш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060848"/>
            <a:ext cx="36004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865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Сажка</a:t>
            </a:r>
            <a:r>
              <a:rPr lang="ru-RU" dirty="0"/>
              <a:t> проса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Повна</a:t>
            </a:r>
            <a:r>
              <a:rPr lang="ru-RU" dirty="0"/>
              <a:t> </a:t>
            </a:r>
            <a:r>
              <a:rPr lang="ru-RU" dirty="0" err="1" smtClean="0"/>
              <a:t>стиглість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1,0% </a:t>
            </a:r>
            <a:r>
              <a:rPr lang="ru-RU" dirty="0" err="1"/>
              <a:t>ураженої</a:t>
            </a:r>
            <a:r>
              <a:rPr lang="ru-RU" dirty="0"/>
              <a:t> </a:t>
            </a:r>
            <a:r>
              <a:rPr lang="ru-RU" dirty="0" err="1"/>
              <a:t>волоті</a:t>
            </a:r>
            <a:endParaRPr lang="ru-RU" dirty="0"/>
          </a:p>
        </p:txBody>
      </p:sp>
      <p:pic>
        <p:nvPicPr>
          <p:cNvPr id="3074" name="Picture 2" descr="E:\Vergeles\МОНІТОРИНГ ПОШИРЕННЯ ШКІДНИКІВ  І ХВОРОБ\ПЗ\5\сажка прос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412776"/>
            <a:ext cx="2088232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83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Пухирчаста</a:t>
            </a:r>
            <a:r>
              <a:rPr lang="ru-RU" dirty="0"/>
              <a:t> </a:t>
            </a:r>
            <a:r>
              <a:rPr lang="ru-RU" dirty="0" err="1"/>
              <a:t>сажка</a:t>
            </a:r>
            <a:r>
              <a:rPr lang="ru-RU" dirty="0"/>
              <a:t> </a:t>
            </a:r>
            <a:r>
              <a:rPr lang="ru-RU" dirty="0" err="1"/>
              <a:t>кукурудзи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Налив </a:t>
            </a:r>
            <a:r>
              <a:rPr lang="ru-RU" dirty="0" smtClean="0"/>
              <a:t>зерна</a:t>
            </a:r>
          </a:p>
          <a:p>
            <a:pPr marL="0" indent="0">
              <a:buNone/>
            </a:pPr>
            <a:r>
              <a:rPr lang="ru-RU" dirty="0"/>
              <a:t>5— 10% </a:t>
            </a:r>
            <a:r>
              <a:rPr lang="ru-RU" dirty="0" err="1" smtClean="0"/>
              <a:t>уражених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endParaRPr lang="ru-RU" dirty="0"/>
          </a:p>
        </p:txBody>
      </p:sp>
      <p:pic>
        <p:nvPicPr>
          <p:cNvPr id="4098" name="Picture 2" descr="E:\Vergeles\МОНІТОРИНГ ПОШИРЕННЯ ШКІДНИКІВ  І ХВОРОБ\ПЗ\5\пух сажка ку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996952"/>
            <a:ext cx="482453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7860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Снігова</a:t>
            </a:r>
            <a:r>
              <a:rPr lang="ru-RU" dirty="0"/>
              <a:t> </a:t>
            </a:r>
            <a:r>
              <a:rPr lang="ru-RU" dirty="0" err="1"/>
              <a:t>плісень</a:t>
            </a:r>
            <a:r>
              <a:rPr lang="ru-RU" dirty="0"/>
              <a:t> </a:t>
            </a:r>
            <a:r>
              <a:rPr lang="ru-RU" dirty="0" err="1"/>
              <a:t>озимих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Кущення</a:t>
            </a:r>
            <a:r>
              <a:rPr lang="ru-RU" dirty="0"/>
              <a:t> </a:t>
            </a:r>
            <a:r>
              <a:rPr lang="ru-RU" dirty="0" err="1" smtClean="0"/>
              <a:t>навесні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20% </a:t>
            </a:r>
            <a:r>
              <a:rPr lang="ru-RU" dirty="0" err="1"/>
              <a:t>уражених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endParaRPr lang="ru-RU" dirty="0"/>
          </a:p>
        </p:txBody>
      </p:sp>
      <p:pic>
        <p:nvPicPr>
          <p:cNvPr id="5122" name="Picture 2" descr="E:\Vergeles\МОНІТОРИНГ ПОШИРЕННЯ ШКІДНИКІВ  І ХВОРОБ\ПЗ\5\сніг плісен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420888"/>
            <a:ext cx="4896544" cy="366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2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Кореневі</a:t>
            </a:r>
            <a:r>
              <a:rPr lang="ru-RU" dirty="0"/>
              <a:t> </a:t>
            </a:r>
            <a:r>
              <a:rPr lang="ru-RU" dirty="0" err="1"/>
              <a:t>гнилі</a:t>
            </a:r>
            <a:r>
              <a:rPr lang="ru-RU" dirty="0"/>
              <a:t> </a:t>
            </a:r>
            <a:r>
              <a:rPr lang="ru-RU" dirty="0" err="1"/>
              <a:t>озимої</a:t>
            </a:r>
            <a:r>
              <a:rPr lang="ru-RU" dirty="0"/>
              <a:t> </a:t>
            </a:r>
            <a:r>
              <a:rPr lang="ru-RU" dirty="0" err="1"/>
              <a:t>пшениці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Початок </a:t>
            </a:r>
            <a:r>
              <a:rPr lang="ru-RU" dirty="0" err="1" smtClean="0"/>
              <a:t>вегетації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5% </a:t>
            </a:r>
            <a:r>
              <a:rPr lang="ru-RU" dirty="0" err="1"/>
              <a:t>уражених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852936"/>
            <a:ext cx="4392488" cy="3776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5607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Офіобольозна</a:t>
            </a:r>
            <a:r>
              <a:rPr lang="ru-RU" dirty="0"/>
              <a:t> </a:t>
            </a:r>
            <a:r>
              <a:rPr lang="ru-RU" dirty="0" err="1"/>
              <a:t>коренева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гниль (</a:t>
            </a:r>
            <a:r>
              <a:rPr lang="ru-RU" dirty="0" err="1"/>
              <a:t>усі</a:t>
            </a:r>
            <a:r>
              <a:rPr lang="ru-RU" dirty="0"/>
              <a:t> </a:t>
            </a:r>
            <a:r>
              <a:rPr lang="ru-RU" dirty="0" err="1"/>
              <a:t>види</a:t>
            </a:r>
            <a:r>
              <a:rPr lang="ru-RU" dirty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Перед </a:t>
            </a:r>
            <a:r>
              <a:rPr lang="ru-RU" dirty="0" err="1" smtClean="0"/>
              <a:t>збиранням</a:t>
            </a:r>
            <a:r>
              <a:rPr lang="ru-RU" dirty="0" smtClean="0"/>
              <a:t> урожаю</a:t>
            </a:r>
          </a:p>
          <a:p>
            <a:pPr marL="0" indent="0">
              <a:buNone/>
            </a:pPr>
            <a:r>
              <a:rPr lang="ru-RU" dirty="0"/>
              <a:t>30—35%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хвороби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 descr="E:\Vergeles\МОНІТОРИНГ ПОШИРЕННЯ ШКІДНИКІВ  І ХВОРОБ\ПЗ\5\офіоболіоз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574" y="1556792"/>
            <a:ext cx="2520280" cy="4458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311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Церкоспорельозна</a:t>
            </a:r>
            <a:r>
              <a:rPr lang="ru-RU" dirty="0"/>
              <a:t> </a:t>
            </a:r>
            <a:r>
              <a:rPr lang="ru-RU" dirty="0" err="1"/>
              <a:t>коренева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гниль </a:t>
            </a:r>
            <a:r>
              <a:rPr lang="ru-RU" dirty="0" err="1"/>
              <a:t>озимої</a:t>
            </a:r>
            <a:r>
              <a:rPr lang="ru-RU" dirty="0"/>
              <a:t> </a:t>
            </a:r>
            <a:r>
              <a:rPr lang="ru-RU" dirty="0" err="1" smtClean="0"/>
              <a:t>пшениці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Перед </a:t>
            </a:r>
            <a:r>
              <a:rPr lang="ru-RU" dirty="0" err="1" smtClean="0"/>
              <a:t>збиранням</a:t>
            </a:r>
            <a:r>
              <a:rPr lang="ru-RU" dirty="0" smtClean="0"/>
              <a:t> урожаю</a:t>
            </a:r>
          </a:p>
          <a:p>
            <a:pPr marL="0" indent="0">
              <a:buNone/>
            </a:pPr>
            <a:r>
              <a:rPr lang="ru-RU" dirty="0"/>
              <a:t>25—30%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хвороби</a:t>
            </a:r>
            <a:endParaRPr lang="ru-RU" dirty="0"/>
          </a:p>
        </p:txBody>
      </p:sp>
      <p:pic>
        <p:nvPicPr>
          <p:cNvPr id="8194" name="Picture 2" descr="E:\Vergeles\МОНІТОРИНГ ПОШИРЕННЯ ШКІДНИКІВ  І ХВОРОБ\ПЗ\5\церкосп гнил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852936"/>
            <a:ext cx="3312368" cy="362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7857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370</Words>
  <Application>Microsoft Office PowerPoint</Application>
  <PresentationFormat>Экран (4:3)</PresentationFormat>
  <Paragraphs>99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Практична робота 5</vt:lpstr>
      <vt:lpstr>Сажкові хвороби ярих хлібних злаків</vt:lpstr>
      <vt:lpstr>Сажкові хвороби озимих зернових культур</vt:lpstr>
      <vt:lpstr>Сажка проса</vt:lpstr>
      <vt:lpstr>Пухирчаста сажка кукурудзи</vt:lpstr>
      <vt:lpstr>Снігова плісень озимих</vt:lpstr>
      <vt:lpstr>Кореневі гнилі озимої пшениці</vt:lpstr>
      <vt:lpstr>Офіобольозна коренева гниль (усі види)</vt:lpstr>
      <vt:lpstr>Церкоспорельозна коренева гниль озимої пшениці</vt:lpstr>
      <vt:lpstr>Гельмінтоспоріозна гниль ярої пшениці</vt:lpstr>
      <vt:lpstr>Гельмінтоспоріозна гниль ярого ячменю</vt:lpstr>
      <vt:lpstr>Борошниста роса пшениці</vt:lpstr>
      <vt:lpstr>Борошниста роса ячменю</vt:lpstr>
      <vt:lpstr>Стеблова іржа хлібних злаків</vt:lpstr>
      <vt:lpstr>Жовта іржа пшениці</vt:lpstr>
      <vt:lpstr>Карликова іржа ячменю</vt:lpstr>
      <vt:lpstr>Бура листова іржа пшениці</vt:lpstr>
      <vt:lpstr>Септоріоз пшениці</vt:lpstr>
      <vt:lpstr>Сітчаста плямистість ячменю </vt:lpstr>
      <vt:lpstr>Ринхоспоріоз (ячмінь, жито)</vt:lpstr>
      <vt:lpstr>Вірус штрихуватої мозаїки </vt:lpstr>
      <vt:lpstr>Вірус штрихуватої мозаїки </vt:lpstr>
      <vt:lpstr>Вівсяна цистоутворююча нематода (ячмінь) </vt:lpstr>
      <vt:lpstr>Вівсяна цистоутворююча нематода (овес) </vt:lpstr>
      <vt:lpstr>Аскохітоз зернобобових </vt:lpstr>
      <vt:lpstr>Коренева гниль зернобобових</vt:lpstr>
      <vt:lpstr>Несправжня борошниста роса соняшнику </vt:lpstr>
      <vt:lpstr>Біла і сіра гнилі соняшнику</vt:lpstr>
      <vt:lpstr>Церкоспороз цукрового буряка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Практична робота %</dc:title>
  <dc:creator>Ноут_кафедра</dc:creator>
  <cp:lastModifiedBy>Ноут_кафедра</cp:lastModifiedBy>
  <cp:revision>24</cp:revision>
  <dcterms:created xsi:type="dcterms:W3CDTF">2019-11-04T07:28:33Z</dcterms:created>
  <dcterms:modified xsi:type="dcterms:W3CDTF">2019-11-04T12:43:37Z</dcterms:modified>
</cp:coreProperties>
</file>