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1470025"/>
          </a:xfrm>
        </p:spPr>
        <p:txBody>
          <a:bodyPr/>
          <a:lstStyle/>
          <a:p>
            <a:r>
              <a:rPr lang="uk-UA" dirty="0" smtClean="0"/>
              <a:t>Практична робота №6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1752600"/>
          </a:xfrm>
        </p:spPr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Вплив температури на розвиток шкідників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3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Ріпний</a:t>
            </a:r>
            <a:r>
              <a:rPr lang="ru-RU" dirty="0"/>
              <a:t> </a:t>
            </a:r>
            <a:r>
              <a:rPr lang="ru-RU" dirty="0" err="1"/>
              <a:t>білан</a:t>
            </a:r>
            <a:r>
              <a:rPr lang="ru-RU" dirty="0"/>
              <a:t> — </a:t>
            </a:r>
            <a:r>
              <a:rPr lang="en-US" i="1" dirty="0" err="1"/>
              <a:t>Pieris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 err="1"/>
              <a:t>rapae</a:t>
            </a:r>
            <a:r>
              <a:rPr lang="en-US" i="1" dirty="0"/>
              <a:t>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386808" y="1389752"/>
            <a:ext cx="43308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6,7⁰С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</a:t>
            </a:r>
            <a:r>
              <a:rPr lang="ru-RU" sz="2000" dirty="0" smtClean="0"/>
              <a:t>температур</a:t>
            </a:r>
          </a:p>
          <a:p>
            <a:pPr marL="0" indent="0">
              <a:buNone/>
            </a:pPr>
            <a:r>
              <a:rPr lang="ru-RU" sz="2000" dirty="0" smtClean="0"/>
              <a:t> 40⁰</a:t>
            </a:r>
            <a:r>
              <a:rPr lang="ru-RU" sz="2000" dirty="0"/>
              <a:t>С </a:t>
            </a:r>
            <a:r>
              <a:rPr lang="uk-UA" sz="2000" dirty="0" smtClean="0"/>
              <a:t>ембріональний розвиток</a:t>
            </a:r>
          </a:p>
          <a:p>
            <a:pPr marL="0" indent="0" algn="ctr">
              <a:buNone/>
            </a:pPr>
            <a:r>
              <a:rPr lang="ru-RU" sz="2000" dirty="0" smtClean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300⁰</a:t>
            </a:r>
            <a:r>
              <a:rPr lang="ru-RU" sz="2000" dirty="0"/>
              <a:t>С </a:t>
            </a:r>
            <a:r>
              <a:rPr lang="uk-UA" sz="2000" dirty="0" smtClean="0"/>
              <a:t>розвиток гусениці</a:t>
            </a:r>
            <a:endParaRPr lang="uk-UA" sz="2000" dirty="0"/>
          </a:p>
          <a:p>
            <a:pPr marL="0" indent="0">
              <a:buNone/>
            </a:pPr>
            <a:r>
              <a:rPr lang="ru-RU" sz="2000" dirty="0" smtClean="0"/>
              <a:t>7,6⁰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 smtClean="0"/>
              <a:t>108⁰</a:t>
            </a:r>
            <a:r>
              <a:rPr lang="ru-RU" sz="2000" dirty="0"/>
              <a:t>С </a:t>
            </a:r>
            <a:r>
              <a:rPr lang="uk-UA" sz="2000" dirty="0" smtClean="0"/>
              <a:t>розвиток лялечки</a:t>
            </a:r>
          </a:p>
          <a:p>
            <a:pPr marL="0" indent="0">
              <a:buNone/>
            </a:pPr>
            <a:endParaRPr lang="ru-RU" sz="2000" dirty="0"/>
          </a:p>
          <a:p>
            <a:pPr lvl="8"/>
            <a:endParaRPr lang="ru-RU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42" y="4509120"/>
            <a:ext cx="3012455" cy="198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205" y="4797152"/>
            <a:ext cx="3096344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17" y="1772816"/>
            <a:ext cx="3012455" cy="224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982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Цибулева</a:t>
            </a:r>
            <a:r>
              <a:rPr lang="ru-RU" dirty="0"/>
              <a:t> </a:t>
            </a:r>
            <a:r>
              <a:rPr lang="ru-RU" dirty="0" err="1"/>
              <a:t>дзюрчалка</a:t>
            </a:r>
            <a:r>
              <a:rPr lang="ru-RU" dirty="0"/>
              <a:t> —</a:t>
            </a:r>
            <a:br>
              <a:rPr lang="ru-RU" dirty="0"/>
            </a:br>
            <a:r>
              <a:rPr lang="en-US" i="1" dirty="0" err="1"/>
              <a:t>Eumerus</a:t>
            </a:r>
            <a:r>
              <a:rPr lang="en-US" i="1" dirty="0"/>
              <a:t> </a:t>
            </a:r>
            <a:r>
              <a:rPr lang="en-US" i="1" dirty="0" err="1"/>
              <a:t>strigatus</a:t>
            </a:r>
            <a:r>
              <a:rPr lang="en-US" i="1" dirty="0"/>
              <a:t> </a:t>
            </a:r>
            <a:r>
              <a:rPr lang="en-US" dirty="0" err="1"/>
              <a:t>Fll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600200"/>
            <a:ext cx="397078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8,7</a:t>
            </a:r>
            <a:r>
              <a:rPr lang="ru-RU" sz="2000" dirty="0"/>
              <a:t>⁰С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53⁰</a:t>
            </a:r>
            <a:r>
              <a:rPr lang="ru-RU" sz="2000" dirty="0"/>
              <a:t>С </a:t>
            </a:r>
            <a:r>
              <a:rPr lang="uk-UA" sz="2000" dirty="0"/>
              <a:t>ембріональний розвиток</a:t>
            </a:r>
          </a:p>
          <a:p>
            <a:pPr marL="0" indent="0" algn="ctr">
              <a:buNone/>
            </a:pPr>
            <a:r>
              <a:rPr lang="ru-RU" sz="2000" dirty="0" smtClean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230⁰</a:t>
            </a:r>
            <a:r>
              <a:rPr lang="ru-RU" sz="2000" dirty="0"/>
              <a:t>С </a:t>
            </a:r>
            <a:r>
              <a:rPr lang="uk-UA" sz="2000" dirty="0"/>
              <a:t>розвиток гусениці</a:t>
            </a:r>
          </a:p>
          <a:p>
            <a:pPr marL="0" indent="0">
              <a:buNone/>
            </a:pPr>
            <a:r>
              <a:rPr lang="ru-RU" sz="2000" dirty="0" smtClean="0"/>
              <a:t>175⁰</a:t>
            </a:r>
            <a:r>
              <a:rPr lang="ru-RU" sz="2000" dirty="0"/>
              <a:t>С </a:t>
            </a:r>
            <a:r>
              <a:rPr lang="uk-UA" sz="2000" dirty="0"/>
              <a:t>розвиток лялечки</a:t>
            </a:r>
          </a:p>
          <a:p>
            <a:pPr marL="0" indent="0">
              <a:buNone/>
            </a:pPr>
            <a:r>
              <a:rPr lang="ru-RU" sz="2000" dirty="0" smtClean="0"/>
              <a:t>540⁰</a:t>
            </a:r>
            <a:r>
              <a:rPr lang="ru-RU" sz="2000" dirty="0"/>
              <a:t>С </a:t>
            </a:r>
            <a:r>
              <a:rPr lang="uk-UA" sz="2000" dirty="0"/>
              <a:t>розвиток лялечки</a:t>
            </a:r>
          </a:p>
          <a:p>
            <a:pPr marL="0" indent="0">
              <a:buNone/>
            </a:pPr>
            <a:endParaRPr lang="ru-RU" sz="2000" dirty="0"/>
          </a:p>
          <a:p>
            <a:pPr lvl="8"/>
            <a:endParaRPr lang="ru-RU" dirty="0"/>
          </a:p>
          <a:p>
            <a:pPr marL="0" indent="0">
              <a:buNone/>
            </a:pPr>
            <a:endParaRPr lang="ru-RU" sz="2000" dirty="0"/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97" y="1484784"/>
            <a:ext cx="200704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561" y="4293096"/>
            <a:ext cx="274669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68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Шведські</a:t>
            </a:r>
            <a:r>
              <a:rPr lang="ru-RU" dirty="0"/>
              <a:t> мухи — </a:t>
            </a:r>
            <a:r>
              <a:rPr lang="en-US" i="1" dirty="0" err="1" smtClean="0"/>
              <a:t>Osc</a:t>
            </a:r>
            <a:r>
              <a:rPr lang="en-US" i="1" dirty="0" err="1"/>
              <a:t>nella</a:t>
            </a:r>
            <a:r>
              <a:rPr lang="en-US" i="1" dirty="0"/>
              <a:t> </a:t>
            </a:r>
            <a:r>
              <a:rPr lang="en-US" i="1" dirty="0" err="1"/>
              <a:t>fr</a:t>
            </a:r>
            <a:r>
              <a:rPr lang="en-US" i="1" dirty="0"/>
              <a:t> it </a:t>
            </a:r>
            <a:r>
              <a:rPr lang="en-US" dirty="0"/>
              <a:t>L., </a:t>
            </a:r>
            <a:r>
              <a:rPr lang="ru-RU" i="1" dirty="0"/>
              <a:t>О. </a:t>
            </a:r>
            <a:r>
              <a:rPr lang="en-US" i="1" dirty="0" err="1" smtClean="0"/>
              <a:t>pusilla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ru-RU" dirty="0" smtClean="0"/>
              <a:t>50 </a:t>
            </a:r>
            <a:r>
              <a:rPr lang="ru-RU" dirty="0"/>
              <a:t>⁰С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/>
              <a:t>Для розвитку генерації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19947"/>
            <a:ext cx="437732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448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Муха яра </a:t>
            </a:r>
            <a:r>
              <a:rPr lang="ru-RU" i="1" dirty="0"/>
              <a:t>— </a:t>
            </a:r>
            <a:r>
              <a:rPr lang="en-US" i="1" dirty="0" err="1"/>
              <a:t>Phorbia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 err="1"/>
              <a:t>genitalis</a:t>
            </a:r>
            <a:r>
              <a:rPr lang="en-US" i="1" dirty="0"/>
              <a:t> </a:t>
            </a:r>
            <a:r>
              <a:rPr lang="en-US" dirty="0" err="1"/>
              <a:t>Schnabl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105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/>
              <a:t>Для розвитку генерації</a:t>
            </a:r>
            <a:endParaRPr lang="ru-RU" dirty="0"/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290302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95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Колорадський</a:t>
            </a:r>
            <a:r>
              <a:rPr lang="ru-RU" dirty="0"/>
              <a:t> жук </a:t>
            </a:r>
            <a:r>
              <a:rPr lang="ru-RU" dirty="0" smtClean="0"/>
              <a:t>—</a:t>
            </a:r>
            <a:r>
              <a:rPr lang="en-US" i="1" dirty="0" err="1"/>
              <a:t>Leptinotarsa</a:t>
            </a:r>
            <a:r>
              <a:rPr lang="en-US" i="1" dirty="0"/>
              <a:t> </a:t>
            </a:r>
            <a:r>
              <a:rPr lang="en-US" i="1" dirty="0" err="1" smtClean="0"/>
              <a:t>decemlirteta</a:t>
            </a:r>
            <a:r>
              <a:rPr lang="en-US" i="1" dirty="0" smtClean="0"/>
              <a:t> </a:t>
            </a:r>
            <a:r>
              <a:rPr lang="en-US" dirty="0"/>
              <a:t>Say.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11,5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en-US" dirty="0" smtClean="0"/>
              <a:t>52-68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uk-UA" dirty="0" smtClean="0"/>
              <a:t>вихід жуків з </a:t>
            </a:r>
            <a:r>
              <a:rPr lang="uk-UA" dirty="0" err="1" smtClean="0"/>
              <a:t>грунту</a:t>
            </a:r>
            <a:endParaRPr lang="uk-UA" dirty="0"/>
          </a:p>
          <a:p>
            <a:pPr marL="0" indent="0">
              <a:buNone/>
            </a:pPr>
            <a:r>
              <a:rPr lang="ru-RU" dirty="0" smtClean="0"/>
              <a:t>50</a:t>
            </a:r>
            <a:r>
              <a:rPr lang="ru-RU" dirty="0"/>
              <a:t>⁰С </a:t>
            </a:r>
            <a:r>
              <a:rPr lang="uk-UA" dirty="0" smtClean="0"/>
              <a:t>ембріональний розвиток</a:t>
            </a:r>
            <a:endParaRPr lang="uk-UA" dirty="0"/>
          </a:p>
          <a:p>
            <a:pPr marL="0" indent="0">
              <a:buNone/>
            </a:pPr>
            <a:r>
              <a:rPr lang="ru-RU" dirty="0" smtClean="0"/>
              <a:t>180⁰</a:t>
            </a:r>
            <a:r>
              <a:rPr lang="ru-RU" dirty="0"/>
              <a:t>С </a:t>
            </a:r>
            <a:r>
              <a:rPr lang="uk-UA" dirty="0"/>
              <a:t>розвиток </a:t>
            </a:r>
            <a:r>
              <a:rPr lang="uk-UA" dirty="0" smtClean="0"/>
              <a:t>личинок</a:t>
            </a:r>
            <a:endParaRPr lang="uk-UA" dirty="0"/>
          </a:p>
          <a:p>
            <a:pPr marL="0" indent="0">
              <a:buNone/>
            </a:pPr>
            <a:r>
              <a:rPr lang="ru-RU" dirty="0" smtClean="0"/>
              <a:t>100⁰</a:t>
            </a:r>
            <a:r>
              <a:rPr lang="ru-RU" dirty="0"/>
              <a:t>С </a:t>
            </a:r>
            <a:r>
              <a:rPr lang="uk-UA" dirty="0"/>
              <a:t>розвиток </a:t>
            </a:r>
            <a:r>
              <a:rPr lang="uk-UA" dirty="0" smtClean="0"/>
              <a:t>лялечки</a:t>
            </a:r>
          </a:p>
          <a:p>
            <a:pPr marL="0" indent="0">
              <a:buNone/>
            </a:pPr>
            <a:r>
              <a:rPr lang="uk-UA" dirty="0" smtClean="0"/>
              <a:t>325-335 </a:t>
            </a:r>
            <a:r>
              <a:rPr lang="ru-RU" dirty="0"/>
              <a:t>⁰</a:t>
            </a:r>
            <a:r>
              <a:rPr lang="ru-RU" dirty="0" smtClean="0"/>
              <a:t>С </a:t>
            </a:r>
            <a:r>
              <a:rPr lang="ru-RU" dirty="0" err="1" smtClean="0"/>
              <a:t>розвитк</a:t>
            </a:r>
            <a:r>
              <a:rPr lang="ru-RU" dirty="0" smtClean="0"/>
              <a:t> </a:t>
            </a:r>
            <a:r>
              <a:rPr lang="ru-RU" dirty="0" err="1" smtClean="0"/>
              <a:t>покоління</a:t>
            </a:r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75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Звичайний</a:t>
            </a:r>
            <a:r>
              <a:rPr lang="ru-RU" dirty="0"/>
              <a:t> </a:t>
            </a:r>
            <a:r>
              <a:rPr lang="ru-RU" dirty="0" err="1" smtClean="0"/>
              <a:t>буряковий</a:t>
            </a:r>
            <a:r>
              <a:rPr lang="ru-RU" dirty="0" smtClean="0"/>
              <a:t> </a:t>
            </a:r>
            <a:r>
              <a:rPr lang="ru-RU" dirty="0" err="1" smtClean="0"/>
              <a:t>довгоносик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en-US" i="1" dirty="0" err="1" smtClean="0"/>
              <a:t>Bothyoderes</a:t>
            </a:r>
            <a:r>
              <a:rPr lang="en-US" i="1" dirty="0" smtClean="0"/>
              <a:t> </a:t>
            </a:r>
            <a:r>
              <a:rPr lang="en-US" i="1" dirty="0" err="1"/>
              <a:t>punctiventris</a:t>
            </a:r>
            <a:r>
              <a:rPr lang="en-US" i="1" dirty="0"/>
              <a:t> </a:t>
            </a:r>
            <a:r>
              <a:rPr lang="uk-UA" i="1" dirty="0" smtClean="0"/>
              <a:t> </a:t>
            </a:r>
            <a:r>
              <a:rPr lang="en-US" dirty="0" err="1" smtClean="0"/>
              <a:t>Grm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8</a:t>
            </a:r>
            <a:r>
              <a:rPr lang="en-US" dirty="0" smtClean="0"/>
              <a:t>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1293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/>
              <a:t>Для розвитку генерації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43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Бурякова</a:t>
            </a:r>
            <a:r>
              <a:rPr lang="ru-RU" dirty="0"/>
              <a:t> </a:t>
            </a:r>
            <a:r>
              <a:rPr lang="ru-RU" dirty="0" err="1" smtClean="0"/>
              <a:t>мінуюча</a:t>
            </a:r>
            <a:r>
              <a:rPr lang="ru-RU" dirty="0" smtClean="0"/>
              <a:t> </a:t>
            </a:r>
            <a:r>
              <a:rPr lang="ru-RU" dirty="0"/>
              <a:t>муха</a:t>
            </a:r>
            <a:br>
              <a:rPr lang="ru-RU" dirty="0"/>
            </a:br>
            <a:r>
              <a:rPr lang="en-US" dirty="0"/>
              <a:t>— </a:t>
            </a:r>
            <a:r>
              <a:rPr lang="en-US" i="1" dirty="0" err="1"/>
              <a:t>Pegomyia</a:t>
            </a:r>
            <a:r>
              <a:rPr lang="en-US" i="1" dirty="0"/>
              <a:t> </a:t>
            </a:r>
            <a:r>
              <a:rPr lang="en-US" i="1" dirty="0" err="1"/>
              <a:t>betae</a:t>
            </a:r>
            <a:r>
              <a:rPr lang="en-US" i="1" dirty="0"/>
              <a:t> </a:t>
            </a:r>
            <a:r>
              <a:rPr lang="en-US" dirty="0"/>
              <a:t>Curt.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2,7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330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Виліт мух після перезимівлі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138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Розвиток личинок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600-620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Покоління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61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Бурякова</a:t>
            </a:r>
            <a:r>
              <a:rPr lang="ru-RU" dirty="0"/>
              <a:t> </a:t>
            </a:r>
            <a:r>
              <a:rPr lang="ru-RU" dirty="0" err="1"/>
              <a:t>коренева</a:t>
            </a:r>
            <a:r>
              <a:rPr lang="ru-RU" dirty="0"/>
              <a:t> </a:t>
            </a:r>
            <a:r>
              <a:rPr lang="ru-RU" dirty="0" err="1"/>
              <a:t>попелиця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— </a:t>
            </a:r>
            <a:r>
              <a:rPr lang="en-US" i="1" dirty="0" smtClean="0"/>
              <a:t>Pemphigus</a:t>
            </a:r>
            <a:r>
              <a:rPr lang="uk-UA" i="1" dirty="0" smtClean="0"/>
              <a:t> </a:t>
            </a:r>
            <a:r>
              <a:rPr lang="en-US" i="1" dirty="0" err="1" smtClean="0"/>
              <a:t>fuscicornis</a:t>
            </a:r>
            <a:r>
              <a:rPr lang="en-US" i="1" dirty="0" smtClean="0"/>
              <a:t> </a:t>
            </a:r>
            <a:r>
              <a:rPr lang="en-US" dirty="0"/>
              <a:t>Koch.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8,0-9,0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170-205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Розвиток покоління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227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Яблунева</a:t>
            </a:r>
            <a:r>
              <a:rPr lang="ru-RU" dirty="0"/>
              <a:t> </a:t>
            </a:r>
            <a:r>
              <a:rPr lang="ru-RU" dirty="0" err="1"/>
              <a:t>плодожерка</a:t>
            </a:r>
            <a:r>
              <a:rPr lang="en-US" dirty="0" smtClean="0"/>
              <a:t>—  </a:t>
            </a:r>
            <a:r>
              <a:rPr lang="en-US" i="1" dirty="0" err="1"/>
              <a:t>Carpocapsa</a:t>
            </a:r>
            <a:r>
              <a:rPr lang="en-US" i="1" dirty="0"/>
              <a:t> </a:t>
            </a:r>
            <a:r>
              <a:rPr lang="en-US" i="1" dirty="0" err="1" smtClean="0"/>
              <a:t>pomone</a:t>
            </a:r>
            <a:r>
              <a:rPr lang="en-US" i="1" dirty="0" err="1"/>
              <a:t>la</a:t>
            </a:r>
            <a:r>
              <a:rPr lang="en-US" i="1" dirty="0"/>
              <a:t>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10,0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130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льоту 1-го покоління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230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Відродження гусениць</a:t>
            </a:r>
          </a:p>
          <a:p>
            <a:pPr marL="0" indent="0">
              <a:buNone/>
            </a:pPr>
            <a:r>
              <a:rPr lang="uk-UA" dirty="0" smtClean="0"/>
              <a:t>490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Вихід гусениць 1-го покоління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1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Грушева</a:t>
            </a:r>
            <a:r>
              <a:rPr lang="ru-RU" dirty="0"/>
              <a:t> </a:t>
            </a:r>
            <a:r>
              <a:rPr lang="ru-RU" dirty="0" err="1"/>
              <a:t>плодожерка</a:t>
            </a:r>
            <a:r>
              <a:rPr lang="ru-RU" dirty="0"/>
              <a:t> </a:t>
            </a:r>
            <a:r>
              <a:rPr lang="ru-RU" dirty="0" smtClean="0"/>
              <a:t>—</a:t>
            </a:r>
            <a:r>
              <a:rPr lang="en-US" i="1" dirty="0" err="1"/>
              <a:t>Lasperesia</a:t>
            </a:r>
            <a:r>
              <a:rPr lang="en-US" i="1" dirty="0"/>
              <a:t> </a:t>
            </a:r>
            <a:r>
              <a:rPr lang="en-US" i="1" dirty="0" err="1"/>
              <a:t>pyrivora</a:t>
            </a:r>
            <a:r>
              <a:rPr lang="en-US" i="1" dirty="0"/>
              <a:t> </a:t>
            </a:r>
            <a:r>
              <a:rPr lang="en-US" dirty="0" err="1" smtClean="0"/>
              <a:t>Da</a:t>
            </a:r>
            <a:r>
              <a:rPr lang="en-US" dirty="0" err="1"/>
              <a:t>il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10,0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400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льоту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450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відкладання яєць</a:t>
            </a:r>
          </a:p>
          <a:p>
            <a:pPr marL="0" indent="0">
              <a:buNone/>
            </a:pPr>
            <a:r>
              <a:rPr lang="uk-UA" dirty="0" smtClean="0"/>
              <a:t>560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Відродження гусениць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7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Лучний</a:t>
            </a:r>
            <a:r>
              <a:rPr lang="ru-RU" dirty="0"/>
              <a:t> </a:t>
            </a:r>
            <a:r>
              <a:rPr lang="ru-RU" dirty="0" err="1"/>
              <a:t>метелик</a:t>
            </a:r>
            <a:r>
              <a:rPr lang="ru-RU" dirty="0"/>
              <a:t> —</a:t>
            </a:r>
            <a:br>
              <a:rPr lang="ru-RU" dirty="0"/>
            </a:br>
            <a:r>
              <a:rPr lang="en-US" i="1" dirty="0" err="1"/>
              <a:t>Margaritia</a:t>
            </a:r>
            <a:r>
              <a:rPr lang="en-US" i="1" dirty="0"/>
              <a:t> </a:t>
            </a:r>
            <a:r>
              <a:rPr lang="en-US" i="1" dirty="0" err="1"/>
              <a:t>sticticalis</a:t>
            </a:r>
            <a:r>
              <a:rPr lang="en-US" i="1" dirty="0"/>
              <a:t>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1"/>
            <a:ext cx="8003232" cy="1756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12,0⁰С </a:t>
            </a:r>
            <a:r>
              <a:rPr lang="ru-RU" dirty="0" err="1" smtClean="0"/>
              <a:t>нижній</a:t>
            </a:r>
            <a:r>
              <a:rPr lang="ru-RU" dirty="0" smtClean="0"/>
              <a:t> </a:t>
            </a:r>
            <a:r>
              <a:rPr lang="ru-RU" dirty="0" err="1" smtClean="0"/>
              <a:t>поріг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450</a:t>
            </a:r>
            <a:r>
              <a:rPr lang="ru-RU" dirty="0"/>
              <a:t> ⁰</a:t>
            </a:r>
            <a:r>
              <a:rPr lang="ru-RU" dirty="0" smtClean="0"/>
              <a:t>С сума </a:t>
            </a:r>
            <a:r>
              <a:rPr lang="ru-RU" dirty="0" err="1" smtClean="0"/>
              <a:t>ефективних</a:t>
            </a:r>
            <a:r>
              <a:rPr lang="ru-RU" dirty="0" smtClean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Для розвитку генерації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84984"/>
            <a:ext cx="4608512" cy="346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46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Вишнева муха – </a:t>
            </a:r>
            <a:r>
              <a:rPr lang="en-US" dirty="0" err="1" smtClean="0"/>
              <a:t>Rhagoletis</a:t>
            </a:r>
            <a:r>
              <a:rPr lang="en-US" dirty="0" smtClean="0"/>
              <a:t> </a:t>
            </a:r>
            <a:r>
              <a:rPr lang="en-US" dirty="0" err="1" smtClean="0"/>
              <a:t>cerasi</a:t>
            </a:r>
            <a:r>
              <a:rPr lang="en-US" dirty="0" smtClean="0"/>
              <a:t> L.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10</a:t>
            </a:r>
            <a:r>
              <a:rPr lang="uk-UA" dirty="0" smtClean="0"/>
              <a:t>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en-US" dirty="0" smtClean="0"/>
              <a:t>(</a:t>
            </a:r>
            <a:r>
              <a:rPr lang="uk-UA" dirty="0" smtClean="0"/>
              <a:t>на глибині 5 см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ru-RU" dirty="0" err="1" smtClean="0"/>
              <a:t>нижній</a:t>
            </a:r>
            <a:r>
              <a:rPr lang="ru-RU" dirty="0" smtClean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224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льоту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1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Сливова</a:t>
            </a:r>
            <a:r>
              <a:rPr lang="ru-RU" dirty="0" smtClean="0"/>
              <a:t> </a:t>
            </a:r>
            <a:r>
              <a:rPr lang="ru-RU" dirty="0" err="1" smtClean="0"/>
              <a:t>плодожерка</a:t>
            </a:r>
            <a:r>
              <a:rPr lang="ru-RU" dirty="0" smtClean="0"/>
              <a:t> —</a:t>
            </a:r>
            <a:r>
              <a:rPr lang="en-US" i="1" dirty="0" err="1"/>
              <a:t>Grapholitha</a:t>
            </a:r>
            <a:r>
              <a:rPr lang="en-US" i="1" dirty="0"/>
              <a:t> </a:t>
            </a:r>
            <a:r>
              <a:rPr lang="en-US" i="1" dirty="0" err="1" smtClean="0"/>
              <a:t>funebrana</a:t>
            </a:r>
            <a:r>
              <a:rPr lang="uk-UA" i="1" dirty="0" smtClean="0"/>
              <a:t> </a:t>
            </a:r>
            <a:r>
              <a:rPr lang="ru-RU" dirty="0" err="1"/>
              <a:t>Тг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10,0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109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льоту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450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відкладання яєць</a:t>
            </a:r>
          </a:p>
          <a:p>
            <a:pPr marL="0" indent="0">
              <a:buNone/>
            </a:pPr>
            <a:r>
              <a:rPr lang="uk-UA" dirty="0" smtClean="0"/>
              <a:t>560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Відродження гусениць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06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Американський</a:t>
            </a:r>
            <a:r>
              <a:rPr lang="ru-RU" dirty="0"/>
              <a:t> </a:t>
            </a:r>
            <a:r>
              <a:rPr lang="ru-RU" dirty="0" err="1" smtClean="0"/>
              <a:t>білий</a:t>
            </a:r>
            <a:r>
              <a:rPr lang="ru-RU" dirty="0" smtClean="0"/>
              <a:t> </a:t>
            </a:r>
            <a:r>
              <a:rPr lang="ru-RU" dirty="0" err="1"/>
              <a:t>метелик</a:t>
            </a:r>
            <a:r>
              <a:rPr lang="ru-RU" dirty="0"/>
              <a:t> — </a:t>
            </a:r>
            <a:r>
              <a:rPr lang="en-US" i="1" dirty="0" err="1" smtClean="0"/>
              <a:t>Hyphantria</a:t>
            </a:r>
            <a:r>
              <a:rPr lang="uk-UA" i="1" dirty="0" smtClean="0"/>
              <a:t> </a:t>
            </a:r>
            <a:r>
              <a:rPr lang="en-US" i="1" dirty="0" err="1"/>
              <a:t>cunea</a:t>
            </a:r>
            <a:r>
              <a:rPr lang="en-US" i="1" dirty="0"/>
              <a:t> </a:t>
            </a:r>
            <a:r>
              <a:rPr lang="en-US" dirty="0"/>
              <a:t>Drury.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/>
              <a:t>9</a:t>
            </a:r>
            <a:r>
              <a:rPr lang="uk-UA" dirty="0" smtClean="0"/>
              <a:t>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130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льоту 1-го покоління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275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Відродження гусениць </a:t>
            </a:r>
            <a:r>
              <a:rPr lang="uk-UA" dirty="0"/>
              <a:t>1-го покоління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815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льоту 2-го покоління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900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/>
              <a:t>Відродження гусениць </a:t>
            </a:r>
            <a:r>
              <a:rPr lang="uk-UA" dirty="0" smtClean="0"/>
              <a:t>2-го </a:t>
            </a:r>
            <a:r>
              <a:rPr lang="uk-UA" dirty="0"/>
              <a:t>покоління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90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Зелена </a:t>
            </a:r>
            <a:r>
              <a:rPr lang="ru-RU" dirty="0" err="1"/>
              <a:t>яблунева</a:t>
            </a:r>
            <a:r>
              <a:rPr lang="ru-RU" dirty="0"/>
              <a:t> </a:t>
            </a:r>
            <a:r>
              <a:rPr lang="ru-RU" dirty="0" err="1"/>
              <a:t>попелиця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— </a:t>
            </a:r>
            <a:r>
              <a:rPr lang="en-US" i="1" dirty="0"/>
              <a:t>Aphis </a:t>
            </a:r>
            <a:r>
              <a:rPr lang="ru-RU" i="1" dirty="0" err="1"/>
              <a:t>роті</a:t>
            </a:r>
            <a:r>
              <a:rPr lang="ru-RU" i="1" dirty="0"/>
              <a:t> </a:t>
            </a:r>
            <a:r>
              <a:rPr lang="en-US" dirty="0"/>
              <a:t>Deg.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7,0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144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Розвиток покоління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28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Розанова </a:t>
            </a:r>
            <a:r>
              <a:rPr lang="ru-RU" dirty="0" err="1"/>
              <a:t>листовійка</a:t>
            </a:r>
            <a:r>
              <a:rPr lang="ru-RU" dirty="0"/>
              <a:t> —</a:t>
            </a:r>
            <a:br>
              <a:rPr lang="ru-RU" dirty="0"/>
            </a:br>
            <a:r>
              <a:rPr lang="en-US" i="1" dirty="0" err="1"/>
              <a:t>Archips</a:t>
            </a:r>
            <a:r>
              <a:rPr lang="en-US" i="1" dirty="0"/>
              <a:t> </a:t>
            </a:r>
            <a:r>
              <a:rPr lang="en-US" i="1" dirty="0" err="1"/>
              <a:t>rosana</a:t>
            </a:r>
            <a:r>
              <a:rPr lang="en-US" i="1" dirty="0"/>
              <a:t>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8,0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50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Відродження гусениць</a:t>
            </a:r>
          </a:p>
          <a:p>
            <a:pPr marL="0" indent="0">
              <a:buNone/>
            </a:pPr>
            <a:r>
              <a:rPr lang="uk-UA" dirty="0" smtClean="0"/>
              <a:t>830-860 розвиток покоління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2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Червиця</a:t>
            </a:r>
            <a:r>
              <a:rPr lang="ru-RU" dirty="0"/>
              <a:t> </a:t>
            </a:r>
            <a:r>
              <a:rPr lang="ru-RU" dirty="0" err="1"/>
              <a:t>в’їдлива</a:t>
            </a:r>
            <a:r>
              <a:rPr lang="ru-RU" dirty="0"/>
              <a:t> </a:t>
            </a:r>
            <a:r>
              <a:rPr lang="ru-RU" dirty="0" smtClean="0"/>
              <a:t>— </a:t>
            </a:r>
            <a:r>
              <a:rPr lang="en-US" i="1" dirty="0" err="1"/>
              <a:t>Zeuzera</a:t>
            </a:r>
            <a:r>
              <a:rPr lang="en-US" i="1" dirty="0"/>
              <a:t> </a:t>
            </a:r>
            <a:r>
              <a:rPr lang="en-US" i="1" dirty="0" err="1"/>
              <a:t>pyrina</a:t>
            </a:r>
            <a:r>
              <a:rPr lang="en-US" i="1" dirty="0"/>
              <a:t>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10,0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350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 smtClean="0"/>
              <a:t>Початок льоту</a:t>
            </a:r>
          </a:p>
          <a:p>
            <a:pPr marL="0" indent="0">
              <a:buNone/>
            </a:pPr>
            <a:r>
              <a:rPr lang="uk-UA" dirty="0" smtClean="0"/>
              <a:t>485 відродження гусениць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23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Кільчастий</a:t>
            </a:r>
            <a:r>
              <a:rPr lang="ru-RU" dirty="0"/>
              <a:t> </a:t>
            </a:r>
            <a:r>
              <a:rPr lang="ru-RU" dirty="0" err="1" smtClean="0"/>
              <a:t>шовкопряд</a:t>
            </a:r>
            <a:r>
              <a:rPr lang="ru-RU" dirty="0" smtClean="0"/>
              <a:t> – </a:t>
            </a:r>
            <a:r>
              <a:rPr lang="en-US" dirty="0" err="1" smtClean="0"/>
              <a:t>Malacosoma</a:t>
            </a:r>
            <a:r>
              <a:rPr lang="en-US" dirty="0" smtClean="0"/>
              <a:t> </a:t>
            </a:r>
            <a:r>
              <a:rPr lang="en-US" dirty="0" err="1" smtClean="0"/>
              <a:t>neustria</a:t>
            </a:r>
            <a:r>
              <a:rPr lang="en-US" dirty="0" smtClean="0"/>
              <a:t> L.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9</a:t>
            </a:r>
            <a:r>
              <a:rPr lang="uk-UA" dirty="0" smtClean="0"/>
              <a:t>,0</a:t>
            </a:r>
            <a:r>
              <a:rPr lang="ru-RU" dirty="0" smtClean="0"/>
              <a:t>⁰</a:t>
            </a:r>
            <a:r>
              <a:rPr lang="ru-RU" dirty="0"/>
              <a:t>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1470</a:t>
            </a:r>
            <a:r>
              <a:rPr lang="ru-RU" dirty="0" smtClean="0"/>
              <a:t>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smtClean="0"/>
              <a:t>Розвиток покоління</a:t>
            </a: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28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err="1"/>
              <a:t>Стебловий</a:t>
            </a:r>
            <a:r>
              <a:rPr lang="ru-RU" sz="3000" dirty="0"/>
              <a:t> (</a:t>
            </a:r>
            <a:r>
              <a:rPr lang="ru-RU" sz="3000" dirty="0" err="1" smtClean="0"/>
              <a:t>кукурудзяний</a:t>
            </a:r>
            <a:r>
              <a:rPr lang="ru-RU" sz="3000" dirty="0" smtClean="0"/>
              <a:t>) </a:t>
            </a:r>
            <a:r>
              <a:rPr lang="ru-RU" sz="3000" dirty="0" err="1" smtClean="0"/>
              <a:t>метелик</a:t>
            </a:r>
            <a:r>
              <a:rPr lang="ru-RU" sz="3000" dirty="0" smtClean="0"/>
              <a:t> </a:t>
            </a:r>
            <a:r>
              <a:rPr lang="ru-RU" sz="3000" dirty="0"/>
              <a:t>— </a:t>
            </a:r>
            <a:r>
              <a:rPr lang="en-US" sz="3000" i="1" dirty="0" err="1" smtClean="0"/>
              <a:t>Ostrin</a:t>
            </a:r>
            <a:r>
              <a:rPr lang="ru-RU" sz="3000" i="1" dirty="0" err="1" smtClean="0"/>
              <a:t>іа</a:t>
            </a:r>
            <a:r>
              <a:rPr lang="ru-RU" sz="3000" i="1" dirty="0" smtClean="0"/>
              <a:t> </a:t>
            </a:r>
            <a:r>
              <a:rPr lang="en-US" sz="3000" i="1" dirty="0" err="1"/>
              <a:t>nubilalis</a:t>
            </a:r>
            <a:r>
              <a:rPr lang="en-US" sz="3000" i="1" dirty="0"/>
              <a:t> </a:t>
            </a:r>
            <a:r>
              <a:rPr lang="en-US" sz="3000" dirty="0" err="1"/>
              <a:t>Hb</a:t>
            </a:r>
            <a:r>
              <a:rPr lang="en-US" sz="3000" dirty="0"/>
              <a:t>.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867328" cy="22608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9,0</a:t>
            </a:r>
            <a:r>
              <a:rPr lang="ru-RU" dirty="0"/>
              <a:t>⁰С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711⁰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/>
              <a:t>Для розвитку генерації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249555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61048"/>
            <a:ext cx="3528392" cy="2191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255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Совка-гамма —</a:t>
            </a:r>
            <a:br>
              <a:rPr lang="ru-RU" dirty="0"/>
            </a:br>
            <a:r>
              <a:rPr lang="en-US" i="1" dirty="0" err="1"/>
              <a:t>Autographa</a:t>
            </a:r>
            <a:r>
              <a:rPr lang="en-US" i="1" dirty="0"/>
              <a:t> gamma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1"/>
            <a:ext cx="8219256" cy="2620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9,0⁰С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515⁰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/>
              <a:t>Для розвитку генерації</a:t>
            </a:r>
            <a:endParaRPr lang="ru-RU" dirty="0"/>
          </a:p>
          <a:p>
            <a:pPr lvl="8"/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3037164" cy="274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2695090" cy="3322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8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Озима</a:t>
            </a:r>
            <a:r>
              <a:rPr lang="ru-RU" dirty="0"/>
              <a:t> совка — </a:t>
            </a:r>
            <a:r>
              <a:rPr lang="en-US" i="1" dirty="0" err="1" smtClean="0"/>
              <a:t>Scotiaa</a:t>
            </a:r>
            <a:r>
              <a:rPr lang="uk-UA" i="1" dirty="0" smtClean="0"/>
              <a:t> </a:t>
            </a:r>
            <a:r>
              <a:rPr lang="en-US" i="1" dirty="0" err="1" smtClean="0"/>
              <a:t>segetum</a:t>
            </a:r>
            <a:r>
              <a:rPr lang="en-US" i="1" dirty="0" smtClean="0"/>
              <a:t> </a:t>
            </a:r>
            <a:r>
              <a:rPr lang="en-US" dirty="0"/>
              <a:t>Schiff. 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435280" cy="20448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10,0</a:t>
            </a:r>
            <a:r>
              <a:rPr lang="ru-RU" sz="2000" dirty="0"/>
              <a:t>⁰С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</a:t>
            </a:r>
            <a:r>
              <a:rPr lang="ru-RU" sz="2000" dirty="0" smtClean="0"/>
              <a:t>температур</a:t>
            </a:r>
          </a:p>
          <a:p>
            <a:pPr marL="0" indent="0">
              <a:buNone/>
            </a:pPr>
            <a:r>
              <a:rPr lang="ru-RU" sz="2000" dirty="0" smtClean="0"/>
              <a:t> 60-70⁰</a:t>
            </a:r>
            <a:r>
              <a:rPr lang="ru-RU" sz="2000" dirty="0"/>
              <a:t>С </a:t>
            </a:r>
            <a:r>
              <a:rPr lang="uk-UA" sz="2000" dirty="0" smtClean="0"/>
              <a:t>ембріональний розвиток</a:t>
            </a:r>
          </a:p>
          <a:p>
            <a:pPr marL="0" indent="0">
              <a:buNone/>
            </a:pPr>
            <a:r>
              <a:rPr lang="ru-RU" sz="2000" dirty="0" smtClean="0"/>
              <a:t>400⁰</a:t>
            </a:r>
            <a:r>
              <a:rPr lang="ru-RU" sz="2000" dirty="0"/>
              <a:t>С </a:t>
            </a:r>
            <a:r>
              <a:rPr lang="uk-UA" sz="2000" dirty="0" smtClean="0"/>
              <a:t>розвиток гусениць</a:t>
            </a:r>
          </a:p>
          <a:p>
            <a:pPr marL="0" indent="0">
              <a:buNone/>
            </a:pPr>
            <a:r>
              <a:rPr lang="ru-RU" sz="2000" dirty="0" smtClean="0"/>
              <a:t>220⁰</a:t>
            </a:r>
            <a:r>
              <a:rPr lang="ru-RU" sz="2000" dirty="0"/>
              <a:t>С </a:t>
            </a:r>
            <a:r>
              <a:rPr lang="uk-UA" sz="2000" dirty="0"/>
              <a:t>розвиток </a:t>
            </a:r>
            <a:r>
              <a:rPr lang="uk-UA" sz="2000" dirty="0" smtClean="0"/>
              <a:t>лялечок</a:t>
            </a:r>
            <a:endParaRPr lang="uk-UA" sz="2000" dirty="0"/>
          </a:p>
          <a:p>
            <a:pPr marL="0" indent="0">
              <a:buNone/>
            </a:pPr>
            <a:r>
              <a:rPr lang="ru-RU" sz="2000" dirty="0" smtClean="0"/>
              <a:t>680⁰</a:t>
            </a:r>
            <a:r>
              <a:rPr lang="ru-RU" sz="2000" dirty="0"/>
              <a:t>С </a:t>
            </a:r>
            <a:r>
              <a:rPr lang="uk-UA" sz="2000" dirty="0"/>
              <a:t>розвиток </a:t>
            </a:r>
            <a:r>
              <a:rPr lang="uk-UA" sz="2000" dirty="0" smtClean="0"/>
              <a:t>генерації</a:t>
            </a:r>
            <a:endParaRPr lang="uk-UA" sz="2000" dirty="0"/>
          </a:p>
          <a:p>
            <a:pPr marL="0" indent="0">
              <a:buNone/>
            </a:pPr>
            <a:endParaRPr lang="ru-RU" sz="2000" dirty="0"/>
          </a:p>
          <a:p>
            <a:pPr lvl="8"/>
            <a:endParaRPr lang="ru-RU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648539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36054"/>
            <a:ext cx="3240360" cy="3803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15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Капустяна</a:t>
            </a:r>
            <a:r>
              <a:rPr lang="ru-RU" dirty="0"/>
              <a:t> совка —</a:t>
            </a:r>
            <a:br>
              <a:rPr lang="ru-RU" dirty="0"/>
            </a:br>
            <a:r>
              <a:rPr lang="en-US" i="1" dirty="0" err="1"/>
              <a:t>Mamestra</a:t>
            </a:r>
            <a:r>
              <a:rPr lang="en-US" i="1" dirty="0"/>
              <a:t> </a:t>
            </a:r>
            <a:r>
              <a:rPr lang="en-US" i="1" dirty="0" err="1"/>
              <a:t>brassicae</a:t>
            </a:r>
            <a:r>
              <a:rPr lang="en-US" i="1" dirty="0"/>
              <a:t>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95536" y="1600201"/>
            <a:ext cx="8291264" cy="19728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10,0</a:t>
            </a:r>
            <a:r>
              <a:rPr lang="ru-RU" sz="2000" dirty="0"/>
              <a:t>⁰С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</a:t>
            </a:r>
            <a:r>
              <a:rPr lang="ru-RU" sz="2000" dirty="0" smtClean="0"/>
              <a:t>температур</a:t>
            </a:r>
          </a:p>
          <a:p>
            <a:pPr marL="0" indent="0">
              <a:buNone/>
            </a:pPr>
            <a:r>
              <a:rPr lang="ru-RU" sz="2000" dirty="0" smtClean="0"/>
              <a:t> 60⁰</a:t>
            </a:r>
            <a:r>
              <a:rPr lang="ru-RU" sz="2000" dirty="0"/>
              <a:t>С </a:t>
            </a:r>
            <a:r>
              <a:rPr lang="uk-UA" sz="2000" dirty="0" smtClean="0"/>
              <a:t>ембріональний розвиток</a:t>
            </a:r>
          </a:p>
          <a:p>
            <a:pPr marL="0" indent="0">
              <a:buNone/>
            </a:pPr>
            <a:r>
              <a:rPr lang="ru-RU" sz="2000" dirty="0" smtClean="0"/>
              <a:t>400⁰</a:t>
            </a:r>
            <a:r>
              <a:rPr lang="ru-RU" sz="2000" dirty="0"/>
              <a:t>С </a:t>
            </a:r>
            <a:r>
              <a:rPr lang="uk-UA" sz="2000" dirty="0" smtClean="0"/>
              <a:t>розвиток гусениць</a:t>
            </a:r>
          </a:p>
          <a:p>
            <a:pPr marL="0" indent="0">
              <a:buNone/>
            </a:pPr>
            <a:r>
              <a:rPr lang="ru-RU" sz="2000" dirty="0" smtClean="0"/>
              <a:t>230-260⁰</a:t>
            </a:r>
            <a:r>
              <a:rPr lang="ru-RU" sz="2000" dirty="0"/>
              <a:t>С </a:t>
            </a:r>
            <a:r>
              <a:rPr lang="uk-UA" sz="2000" dirty="0"/>
              <a:t>розвиток </a:t>
            </a:r>
            <a:r>
              <a:rPr lang="uk-UA" sz="2000" dirty="0" smtClean="0"/>
              <a:t>лялечок</a:t>
            </a:r>
            <a:endParaRPr lang="uk-UA" sz="2000" dirty="0"/>
          </a:p>
          <a:p>
            <a:pPr marL="0" indent="0">
              <a:buNone/>
            </a:pPr>
            <a:r>
              <a:rPr lang="ru-RU" sz="2000" dirty="0" smtClean="0"/>
              <a:t>750-800⁰</a:t>
            </a:r>
            <a:r>
              <a:rPr lang="ru-RU" sz="2000" dirty="0"/>
              <a:t>С </a:t>
            </a:r>
            <a:r>
              <a:rPr lang="uk-UA" sz="2000" dirty="0"/>
              <a:t>розвиток </a:t>
            </a:r>
            <a:r>
              <a:rPr lang="uk-UA" sz="2000" dirty="0" smtClean="0"/>
              <a:t>генерації</a:t>
            </a:r>
            <a:endParaRPr lang="uk-UA" sz="2000" dirty="0"/>
          </a:p>
          <a:p>
            <a:pPr marL="0" indent="0">
              <a:buNone/>
            </a:pPr>
            <a:endParaRPr lang="ru-RU" sz="2000" dirty="0"/>
          </a:p>
          <a:p>
            <a:pPr lvl="8"/>
            <a:endParaRPr lang="ru-RU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344309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95526"/>
            <a:ext cx="3940406" cy="2940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076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Ріпаковий</a:t>
            </a:r>
            <a:r>
              <a:rPr lang="ru-RU" dirty="0"/>
              <a:t> пильщик —</a:t>
            </a:r>
            <a:br>
              <a:rPr lang="ru-RU" dirty="0"/>
            </a:br>
            <a:r>
              <a:rPr lang="en-US" i="1" dirty="0" err="1"/>
              <a:t>Athalia</a:t>
            </a:r>
            <a:r>
              <a:rPr lang="en-US" i="1" dirty="0"/>
              <a:t> </a:t>
            </a:r>
            <a:r>
              <a:rPr lang="en-US" i="1" dirty="0" err="1"/>
              <a:t>rosae</a:t>
            </a:r>
            <a:r>
              <a:rPr lang="en-US" i="1" dirty="0"/>
              <a:t>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10,0</a:t>
            </a:r>
            <a:r>
              <a:rPr lang="ru-RU" dirty="0"/>
              <a:t>⁰С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поріг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304⁰</a:t>
            </a:r>
            <a:r>
              <a:rPr lang="ru-RU" dirty="0"/>
              <a:t>С сума </a:t>
            </a:r>
            <a:r>
              <a:rPr lang="ru-RU" dirty="0" err="1"/>
              <a:t>ефективних</a:t>
            </a:r>
            <a:r>
              <a:rPr lang="ru-RU" dirty="0"/>
              <a:t> температур</a:t>
            </a:r>
          </a:p>
          <a:p>
            <a:pPr marL="0" indent="0">
              <a:buNone/>
            </a:pPr>
            <a:r>
              <a:rPr lang="uk-UA" dirty="0"/>
              <a:t>Для розвитку генерації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388843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98152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2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Капустяна</a:t>
            </a:r>
            <a:r>
              <a:rPr lang="ru-RU" dirty="0"/>
              <a:t> </a:t>
            </a:r>
            <a:r>
              <a:rPr lang="ru-RU" dirty="0" err="1"/>
              <a:t>міль</a:t>
            </a:r>
            <a:r>
              <a:rPr lang="ru-RU" dirty="0"/>
              <a:t> — </a:t>
            </a:r>
            <a:r>
              <a:rPr lang="en-US" i="1" dirty="0" err="1" smtClean="0"/>
              <a:t>Plu</a:t>
            </a:r>
            <a:r>
              <a:rPr lang="en-US" i="1" dirty="0" err="1"/>
              <a:t>ella</a:t>
            </a:r>
            <a:r>
              <a:rPr lang="en-US" i="1" dirty="0"/>
              <a:t> </a:t>
            </a:r>
            <a:r>
              <a:rPr lang="en-US" i="1" dirty="0" err="1"/>
              <a:t>maculipennis</a:t>
            </a:r>
            <a:r>
              <a:rPr lang="en-US" i="1" dirty="0"/>
              <a:t> </a:t>
            </a:r>
            <a:r>
              <a:rPr lang="en-US" dirty="0"/>
              <a:t>Curt.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7,9</a:t>
            </a:r>
            <a:r>
              <a:rPr lang="ru-RU" sz="2000" dirty="0" smtClean="0"/>
              <a:t>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309⁰</a:t>
            </a:r>
            <a:r>
              <a:rPr lang="ru-RU" sz="2000" dirty="0"/>
              <a:t>С </a:t>
            </a:r>
            <a:r>
              <a:rPr lang="uk-UA" sz="2000" dirty="0"/>
              <a:t>ембріональний розвиток</a:t>
            </a:r>
          </a:p>
          <a:p>
            <a:pPr marL="0" indent="0">
              <a:buNone/>
            </a:pPr>
            <a:r>
              <a:rPr lang="ru-RU" sz="2000" dirty="0" smtClean="0"/>
              <a:t>6,6⁰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 smtClean="0"/>
              <a:t>61⁰</a:t>
            </a:r>
            <a:r>
              <a:rPr lang="ru-RU" sz="2000" dirty="0"/>
              <a:t>С </a:t>
            </a:r>
            <a:r>
              <a:rPr lang="uk-UA" sz="2000" dirty="0" smtClean="0"/>
              <a:t>ембріональний розвиток</a:t>
            </a:r>
          </a:p>
          <a:p>
            <a:pPr marL="0" indent="0">
              <a:buNone/>
            </a:pPr>
            <a:r>
              <a:rPr lang="ru-RU" sz="2000" dirty="0" smtClean="0"/>
              <a:t>7,7⁰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 smtClean="0"/>
              <a:t>155⁰</a:t>
            </a:r>
            <a:r>
              <a:rPr lang="ru-RU" sz="2000" dirty="0"/>
              <a:t>С </a:t>
            </a:r>
            <a:r>
              <a:rPr lang="uk-UA" sz="2000" dirty="0"/>
              <a:t>розвиток </a:t>
            </a:r>
            <a:r>
              <a:rPr lang="uk-UA" sz="2000" dirty="0" smtClean="0"/>
              <a:t>гусениці</a:t>
            </a:r>
            <a:endParaRPr lang="uk-UA" sz="2000" dirty="0"/>
          </a:p>
          <a:p>
            <a:pPr marL="0" indent="0">
              <a:buNone/>
            </a:pPr>
            <a:r>
              <a:rPr lang="ru-RU" sz="2000" dirty="0" smtClean="0"/>
              <a:t>9,0⁰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 smtClean="0"/>
              <a:t>90⁰</a:t>
            </a:r>
            <a:r>
              <a:rPr lang="ru-RU" sz="2000" dirty="0"/>
              <a:t>С </a:t>
            </a:r>
            <a:r>
              <a:rPr lang="uk-UA" sz="2000" dirty="0"/>
              <a:t>розвиток </a:t>
            </a:r>
            <a:r>
              <a:rPr lang="uk-UA" sz="2000" dirty="0" smtClean="0"/>
              <a:t>лялечки</a:t>
            </a:r>
            <a:endParaRPr lang="uk-UA" sz="2000" dirty="0"/>
          </a:p>
          <a:p>
            <a:pPr marL="0" indent="0">
              <a:buNone/>
            </a:pPr>
            <a:endParaRPr lang="ru-RU" sz="2000" dirty="0"/>
          </a:p>
          <a:p>
            <a:pPr lvl="8"/>
            <a:endParaRPr lang="ru-RU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27911"/>
            <a:ext cx="3528392" cy="234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3779912" cy="270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64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Білан</a:t>
            </a:r>
            <a:r>
              <a:rPr lang="ru-RU" dirty="0"/>
              <a:t> </a:t>
            </a:r>
            <a:r>
              <a:rPr lang="ru-RU" dirty="0" err="1"/>
              <a:t>капустяний</a:t>
            </a:r>
            <a:r>
              <a:rPr lang="ru-RU" dirty="0"/>
              <a:t> —</a:t>
            </a:r>
            <a:br>
              <a:rPr lang="ru-RU" dirty="0"/>
            </a:br>
            <a:r>
              <a:rPr lang="en-US" i="1" dirty="0" err="1"/>
              <a:t>Pieris</a:t>
            </a:r>
            <a:r>
              <a:rPr lang="en-US" i="1" dirty="0"/>
              <a:t> </a:t>
            </a:r>
            <a:r>
              <a:rPr lang="en-US" i="1" dirty="0" err="1"/>
              <a:t>brassicae</a:t>
            </a:r>
            <a:r>
              <a:rPr lang="en-US" i="1" dirty="0"/>
              <a:t> </a:t>
            </a:r>
            <a:r>
              <a:rPr lang="en-US" dirty="0"/>
              <a:t>L.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/>
              <a:t>9</a:t>
            </a:r>
            <a:r>
              <a:rPr lang="ru-RU" sz="2000" dirty="0" smtClean="0"/>
              <a:t>,0</a:t>
            </a:r>
            <a:r>
              <a:rPr lang="ru-RU" sz="2000" dirty="0"/>
              <a:t>⁰С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</a:t>
            </a:r>
            <a:r>
              <a:rPr lang="ru-RU" sz="2000" dirty="0" smtClean="0"/>
              <a:t>температур</a:t>
            </a:r>
          </a:p>
          <a:p>
            <a:pPr marL="0" indent="0">
              <a:buNone/>
            </a:pPr>
            <a:r>
              <a:rPr lang="ru-RU" sz="2000" dirty="0" smtClean="0"/>
              <a:t> 98⁰</a:t>
            </a:r>
            <a:r>
              <a:rPr lang="ru-RU" sz="2000" dirty="0"/>
              <a:t>С </a:t>
            </a:r>
            <a:r>
              <a:rPr lang="uk-UA" sz="2000" dirty="0" smtClean="0"/>
              <a:t>ембріональний розвиток</a:t>
            </a:r>
          </a:p>
          <a:p>
            <a:pPr marL="0" indent="0">
              <a:buNone/>
            </a:pPr>
            <a:r>
              <a:rPr lang="ru-RU" sz="2000" dirty="0" smtClean="0"/>
              <a:t>7,0⁰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389⁰</a:t>
            </a:r>
            <a:r>
              <a:rPr lang="ru-RU" sz="2000" dirty="0"/>
              <a:t>С </a:t>
            </a:r>
            <a:r>
              <a:rPr lang="uk-UA" sz="2000" dirty="0" smtClean="0"/>
              <a:t>розвиток гусениці</a:t>
            </a:r>
            <a:endParaRPr lang="uk-UA" sz="2000" dirty="0"/>
          </a:p>
          <a:p>
            <a:pPr marL="0" indent="0">
              <a:buNone/>
            </a:pPr>
            <a:r>
              <a:rPr lang="ru-RU" sz="2000" dirty="0" smtClean="0"/>
              <a:t>8⁰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 smtClean="0"/>
              <a:t>189⁰</a:t>
            </a:r>
            <a:r>
              <a:rPr lang="ru-RU" sz="2000" dirty="0"/>
              <a:t>С </a:t>
            </a:r>
            <a:r>
              <a:rPr lang="uk-UA" sz="2000" dirty="0" smtClean="0"/>
              <a:t>розвиток лялечки</a:t>
            </a:r>
          </a:p>
          <a:p>
            <a:pPr marL="0" indent="0">
              <a:buNone/>
            </a:pPr>
            <a:r>
              <a:rPr lang="ru-RU" sz="2000" dirty="0" smtClean="0"/>
              <a:t>16⁰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 smtClean="0"/>
              <a:t>24⁰</a:t>
            </a:r>
            <a:r>
              <a:rPr lang="ru-RU" sz="2000" dirty="0"/>
              <a:t>С </a:t>
            </a:r>
            <a:r>
              <a:rPr lang="uk-UA" sz="2000" dirty="0"/>
              <a:t>розвиток </a:t>
            </a:r>
            <a:r>
              <a:rPr lang="uk-UA" sz="2000" dirty="0" smtClean="0"/>
              <a:t>імаго</a:t>
            </a:r>
            <a:endParaRPr lang="uk-UA" sz="2000" dirty="0"/>
          </a:p>
          <a:p>
            <a:pPr marL="0" indent="0">
              <a:buNone/>
            </a:pPr>
            <a:r>
              <a:rPr lang="ru-RU" sz="2000" dirty="0" smtClean="0"/>
              <a:t>9,0⁰</a:t>
            </a:r>
            <a:r>
              <a:rPr lang="ru-RU" sz="2000" dirty="0"/>
              <a:t>С </a:t>
            </a:r>
            <a:r>
              <a:rPr lang="ru-RU" sz="2000" dirty="0" err="1"/>
              <a:t>нижній</a:t>
            </a:r>
            <a:r>
              <a:rPr lang="ru-RU" sz="2000" dirty="0"/>
              <a:t> </a:t>
            </a:r>
            <a:r>
              <a:rPr lang="ru-RU" sz="2000" dirty="0" err="1"/>
              <a:t>поріг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сума </a:t>
            </a:r>
            <a:r>
              <a:rPr lang="ru-RU" sz="2000" dirty="0" err="1"/>
              <a:t>ефективних</a:t>
            </a:r>
            <a:r>
              <a:rPr lang="ru-RU" sz="2000" dirty="0"/>
              <a:t> температур</a:t>
            </a:r>
          </a:p>
          <a:p>
            <a:pPr marL="0" indent="0">
              <a:buNone/>
            </a:pPr>
            <a:r>
              <a:rPr lang="ru-RU" sz="2000" dirty="0" smtClean="0"/>
              <a:t>700⁰</a:t>
            </a:r>
            <a:r>
              <a:rPr lang="ru-RU" sz="2000" dirty="0"/>
              <a:t>С </a:t>
            </a:r>
            <a:r>
              <a:rPr lang="uk-UA" sz="2000" dirty="0" smtClean="0"/>
              <a:t>для генерації</a:t>
            </a:r>
            <a:endParaRPr lang="uk-UA" sz="2000" dirty="0"/>
          </a:p>
          <a:p>
            <a:pPr marL="0" indent="0">
              <a:buNone/>
            </a:pPr>
            <a:endParaRPr lang="ru-RU" sz="2000" dirty="0"/>
          </a:p>
          <a:p>
            <a:pPr lvl="8"/>
            <a:endParaRPr lang="ru-RU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3824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15258"/>
            <a:ext cx="3236383" cy="242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17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823</Words>
  <Application>Microsoft Office PowerPoint</Application>
  <PresentationFormat>Экран (4:3)</PresentationFormat>
  <Paragraphs>173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Практична робота №6</vt:lpstr>
      <vt:lpstr>Лучний метелик — Margaritia sticticalis L.</vt:lpstr>
      <vt:lpstr>Стебловий (кукурудзяний) метелик — Ostrinіа nubilalis Hb.</vt:lpstr>
      <vt:lpstr>Совка-гамма — Autographa gamma L.</vt:lpstr>
      <vt:lpstr>Озима совка — Scotiaa segetum Schiff. </vt:lpstr>
      <vt:lpstr>Капустяна совка — Mamestra brassicae L.</vt:lpstr>
      <vt:lpstr>Ріпаковий пильщик — Athalia rosae L.</vt:lpstr>
      <vt:lpstr>Капустяна міль — Pluella maculipennis Curt.</vt:lpstr>
      <vt:lpstr>Білан капустяний — Pieris brassicae L.</vt:lpstr>
      <vt:lpstr>Ріпний білан — Pieris rapae L.</vt:lpstr>
      <vt:lpstr>Цибулева дзюрчалка — Eumerus strigatus Fll.</vt:lpstr>
      <vt:lpstr>Шведські мухи — Oscnella fr it L., О. pusilla</vt:lpstr>
      <vt:lpstr>Муха яра — Phorbia genitalis Schnabl.</vt:lpstr>
      <vt:lpstr>Колорадський жук —Leptinotarsa decemlirteta Say.</vt:lpstr>
      <vt:lpstr>Звичайний буряковий довгоносик — Bothyoderes punctiventris  Grm.</vt:lpstr>
      <vt:lpstr>Бурякова мінуюча муха — Pegomyia betae Curt.</vt:lpstr>
      <vt:lpstr>Бурякова коренева попелиця — Pemphigus fuscicornis Koch.</vt:lpstr>
      <vt:lpstr>Яблунева плодожерка—  Carpocapsa pomonela L.</vt:lpstr>
      <vt:lpstr>Грушева плодожерка —Lasperesia pyrivora Dail.</vt:lpstr>
      <vt:lpstr>Вишнева муха – Rhagoletis cerasi L.</vt:lpstr>
      <vt:lpstr>Сливова плодожерка —Grapholitha funebrana Тг.</vt:lpstr>
      <vt:lpstr>Американський білий метелик — Hyphantria cunea Drury.</vt:lpstr>
      <vt:lpstr>Зелена яблунева попелиця — Aphis роті Deg.</vt:lpstr>
      <vt:lpstr>Розанова листовійка — Archips rosana L.</vt:lpstr>
      <vt:lpstr>Червиця в’їдлива — Zeuzera pyrina L.</vt:lpstr>
      <vt:lpstr>Кільчастий шовкопряд – Malacosoma neustria L.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№6</dc:title>
  <dc:creator>Ноут_кафедра</dc:creator>
  <cp:lastModifiedBy>Ноут_кафедра</cp:lastModifiedBy>
  <cp:revision>33</cp:revision>
  <dcterms:created xsi:type="dcterms:W3CDTF">2019-11-14T08:32:10Z</dcterms:created>
  <dcterms:modified xsi:type="dcterms:W3CDTF">2019-11-19T08:16:53Z</dcterms:modified>
</cp:coreProperties>
</file>