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Практична робота 7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780928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uk-UA" dirty="0">
                <a:solidFill>
                  <a:schemeClr val="tx1"/>
                </a:solidFill>
              </a:rPr>
              <a:t>Залежність розвитку основних хвороб сільськогосподарських культур від гідротермічних чинників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1143000"/>
          </a:xfrm>
        </p:spPr>
        <p:txBody>
          <a:bodyPr/>
          <a:lstStyle/>
          <a:p>
            <a:r>
              <a:rPr lang="ru-RU" dirty="0" err="1"/>
              <a:t>Летюча</a:t>
            </a:r>
            <a:r>
              <a:rPr lang="ru-RU" dirty="0"/>
              <a:t> </a:t>
            </a:r>
            <a:r>
              <a:rPr lang="ru-RU" dirty="0" err="1"/>
              <a:t>сажка</a:t>
            </a:r>
            <a:r>
              <a:rPr lang="ru-RU" dirty="0"/>
              <a:t> </a:t>
            </a:r>
            <a:r>
              <a:rPr lang="ru-RU" dirty="0" err="1" smtClean="0"/>
              <a:t>ярої</a:t>
            </a:r>
            <a:r>
              <a:rPr lang="ru-RU" dirty="0" smtClean="0"/>
              <a:t> </a:t>
            </a:r>
            <a:r>
              <a:rPr lang="ru-RU" dirty="0" err="1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/>
              <a:t>Цвітіння</a:t>
            </a:r>
            <a:r>
              <a:rPr lang="ru-RU" b="1" dirty="0"/>
              <a:t> </a:t>
            </a:r>
            <a:r>
              <a:rPr lang="ru-RU" b="1" dirty="0" err="1"/>
              <a:t>рослин</a:t>
            </a:r>
            <a:r>
              <a:rPr lang="ru-RU" b="1" dirty="0"/>
              <a:t> </a:t>
            </a:r>
            <a:r>
              <a:rPr lang="ru-RU" b="1" dirty="0" smtClean="0"/>
              <a:t>у </a:t>
            </a:r>
            <a:r>
              <a:rPr lang="ru-RU" b="1" dirty="0" err="1"/>
              <a:t>попередньому</a:t>
            </a:r>
            <a:r>
              <a:rPr lang="ru-RU" b="1" dirty="0"/>
              <a:t> </a:t>
            </a:r>
            <a:r>
              <a:rPr lang="ru-RU" b="1" dirty="0" err="1" smtClean="0"/>
              <a:t>році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Нерівномірне</a:t>
            </a:r>
            <a:r>
              <a:rPr lang="ru-RU" i="1" dirty="0"/>
              <a:t> </a:t>
            </a:r>
            <a:r>
              <a:rPr lang="ru-RU" i="1" dirty="0" err="1"/>
              <a:t>випадання</a:t>
            </a:r>
            <a:r>
              <a:rPr lang="ru-RU" i="1" dirty="0"/>
              <a:t> </a:t>
            </a:r>
            <a:r>
              <a:rPr lang="ru-RU" i="1" dirty="0" err="1"/>
              <a:t>опадів</a:t>
            </a:r>
            <a:r>
              <a:rPr lang="ru-RU" i="1" dirty="0"/>
              <a:t>, </a:t>
            </a:r>
            <a:r>
              <a:rPr lang="ru-RU" i="1" dirty="0" err="1" smtClean="0"/>
              <a:t>підви</a:t>
            </a:r>
            <a:r>
              <a:rPr lang="ru-RU" i="1" dirty="0" err="1"/>
              <a:t>щена</a:t>
            </a:r>
            <a:r>
              <a:rPr lang="ru-RU" i="1" dirty="0"/>
              <a:t> </a:t>
            </a:r>
            <a:r>
              <a:rPr lang="ru-RU" i="1" dirty="0" err="1" smtClean="0"/>
              <a:t>вологість</a:t>
            </a:r>
            <a:r>
              <a:rPr lang="ru-RU" i="1" dirty="0" smtClean="0"/>
              <a:t> </a:t>
            </a:r>
            <a:r>
              <a:rPr lang="ru-RU" i="1" dirty="0" err="1" smtClean="0"/>
              <a:t>повітря</a:t>
            </a:r>
            <a:endParaRPr lang="ru-RU" i="1" dirty="0" smtClean="0"/>
          </a:p>
          <a:p>
            <a:pPr marL="0" indent="0" algn="ctr">
              <a:buNone/>
            </a:pPr>
            <a:r>
              <a:rPr lang="ru-RU" b="1" dirty="0"/>
              <a:t>Початок </a:t>
            </a:r>
            <a:r>
              <a:rPr lang="ru-RU" b="1" dirty="0" err="1" smtClean="0"/>
              <a:t>колосіння</a:t>
            </a:r>
            <a:r>
              <a:rPr lang="ru-RU" b="1" dirty="0" smtClean="0"/>
              <a:t> - </a:t>
            </a:r>
            <a:r>
              <a:rPr lang="ru-RU" b="1" dirty="0" err="1"/>
              <a:t>кінець</a:t>
            </a:r>
            <a:r>
              <a:rPr lang="ru-RU" b="1" dirty="0"/>
              <a:t> </a:t>
            </a:r>
            <a:r>
              <a:rPr lang="ru-RU" b="1" dirty="0" err="1" smtClean="0"/>
              <a:t>цвітіння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Підвищені</a:t>
            </a:r>
            <a:r>
              <a:rPr lang="ru-RU" i="1" dirty="0"/>
              <a:t> </a:t>
            </a:r>
            <a:r>
              <a:rPr lang="ru-RU" i="1" dirty="0" err="1"/>
              <a:t>температури</a:t>
            </a:r>
            <a:r>
              <a:rPr lang="ru-RU" i="1" dirty="0"/>
              <a:t> і </a:t>
            </a:r>
            <a:r>
              <a:rPr lang="ru-RU" i="1" dirty="0" err="1"/>
              <a:t>вологість</a:t>
            </a:r>
            <a:r>
              <a:rPr lang="ru-RU" i="1" dirty="0"/>
              <a:t> </a:t>
            </a:r>
            <a:r>
              <a:rPr lang="ru-RU" i="1" dirty="0" err="1" smtClean="0"/>
              <a:t>по</a:t>
            </a:r>
            <a:r>
              <a:rPr lang="ru-RU" i="1" dirty="0" err="1"/>
              <a:t>вітря</a:t>
            </a:r>
            <a:r>
              <a:rPr lang="ru-RU" i="1" dirty="0"/>
              <a:t> (</a:t>
            </a:r>
            <a:r>
              <a:rPr lang="ru-RU" i="1" dirty="0" err="1"/>
              <a:t>більше</a:t>
            </a:r>
            <a:r>
              <a:rPr lang="ru-RU" i="1" dirty="0"/>
              <a:t> 60%), сума </a:t>
            </a:r>
            <a:r>
              <a:rPr lang="ru-RU" i="1" dirty="0" err="1"/>
              <a:t>опадів</a:t>
            </a:r>
            <a:r>
              <a:rPr lang="ru-RU" i="1" dirty="0"/>
              <a:t> за </a:t>
            </a:r>
            <a:r>
              <a:rPr lang="ru-RU" i="1" dirty="0" smtClean="0"/>
              <a:t>декаду 30—90 мм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зараженню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зерна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44525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Після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висіву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насіння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i="1" dirty="0" err="1" smtClean="0"/>
              <a:t>Понижені</a:t>
            </a:r>
            <a:r>
              <a:rPr lang="ru-RU" i="1" dirty="0" smtClean="0"/>
              <a:t> </a:t>
            </a:r>
            <a:r>
              <a:rPr lang="ru-RU" i="1" dirty="0" err="1" smtClean="0"/>
              <a:t>температури</a:t>
            </a:r>
            <a:r>
              <a:rPr lang="ru-RU" i="1" dirty="0" smtClean="0"/>
              <a:t> грунту</a:t>
            </a:r>
          </a:p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Затримується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розвиток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патогена </a:t>
            </a:r>
            <a:r>
              <a:rPr lang="ru-RU" dirty="0" err="1">
                <a:solidFill>
                  <a:srgbClr val="FF0000"/>
                </a:solidFill>
              </a:rPr>
              <a:t>рослина</a:t>
            </a:r>
            <a:r>
              <a:rPr lang="ru-RU" dirty="0">
                <a:solidFill>
                  <a:srgbClr val="FF0000"/>
                </a:solidFill>
              </a:rPr>
              <a:t> «</a:t>
            </a:r>
            <a:r>
              <a:rPr lang="ru-RU" dirty="0" err="1">
                <a:solidFill>
                  <a:srgbClr val="FF0000"/>
                </a:solidFill>
              </a:rPr>
              <a:t>йде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зараження</a:t>
            </a:r>
            <a:r>
              <a:rPr lang="ru-RU" dirty="0">
                <a:solidFill>
                  <a:srgbClr val="FF0000"/>
                </a:solidFill>
              </a:rPr>
              <a:t>»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204028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78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Тверда </a:t>
            </a:r>
            <a:r>
              <a:rPr lang="ru-RU" dirty="0" err="1"/>
              <a:t>сажка</a:t>
            </a:r>
            <a:r>
              <a:rPr lang="ru-RU" dirty="0"/>
              <a:t> </a:t>
            </a:r>
            <a:r>
              <a:rPr lang="ru-RU" dirty="0" err="1" smtClean="0"/>
              <a:t>пше</a:t>
            </a:r>
            <a:r>
              <a:rPr lang="ru-RU" dirty="0" err="1"/>
              <a:t>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err="1" smtClean="0"/>
              <a:t>Посів</a:t>
            </a:r>
            <a:r>
              <a:rPr lang="ru-RU" b="1" dirty="0" smtClean="0"/>
              <a:t>-сходи</a:t>
            </a:r>
          </a:p>
          <a:p>
            <a:pPr marL="0" indent="0" algn="ctr">
              <a:buNone/>
            </a:pPr>
            <a:r>
              <a:rPr lang="ru-RU" i="1" dirty="0" err="1"/>
              <a:t>Понижені</a:t>
            </a:r>
            <a:r>
              <a:rPr lang="ru-RU" i="1" dirty="0"/>
              <a:t> </a:t>
            </a:r>
            <a:r>
              <a:rPr lang="ru-RU" i="1" dirty="0" err="1"/>
              <a:t>температури</a:t>
            </a:r>
            <a:r>
              <a:rPr lang="ru-RU" i="1" dirty="0"/>
              <a:t> грунту (+</a:t>
            </a:r>
            <a:r>
              <a:rPr lang="ru-RU" i="1" dirty="0" smtClean="0"/>
              <a:t>5,7—</a:t>
            </a:r>
            <a:r>
              <a:rPr lang="ru-RU" i="1" dirty="0"/>
              <a:t>7,4°С</a:t>
            </a:r>
            <a:r>
              <a:rPr lang="ru-RU" i="1" dirty="0" smtClean="0"/>
              <a:t>)</a:t>
            </a:r>
          </a:p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Затримується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розвиток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патоге</a:t>
            </a:r>
            <a:r>
              <a:rPr lang="ru-RU" dirty="0">
                <a:solidFill>
                  <a:srgbClr val="FF0000"/>
                </a:solidFill>
              </a:rPr>
              <a:t>на, </a:t>
            </a:r>
            <a:r>
              <a:rPr lang="ru-RU" dirty="0" err="1">
                <a:solidFill>
                  <a:srgbClr val="FF0000"/>
                </a:solidFill>
              </a:rPr>
              <a:t>рослина</a:t>
            </a:r>
            <a:r>
              <a:rPr lang="ru-RU" dirty="0">
                <a:solidFill>
                  <a:srgbClr val="FF0000"/>
                </a:solidFill>
              </a:rPr>
              <a:t> «</a:t>
            </a:r>
            <a:r>
              <a:rPr lang="ru-RU" dirty="0" err="1">
                <a:solidFill>
                  <a:srgbClr val="FF0000"/>
                </a:solidFill>
              </a:rPr>
              <a:t>йде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зараження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01008"/>
            <a:ext cx="275407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77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Пухирчаста</a:t>
            </a:r>
            <a:r>
              <a:rPr lang="ru-RU" dirty="0"/>
              <a:t> </a:t>
            </a:r>
            <a:r>
              <a:rPr lang="ru-RU" dirty="0" err="1" smtClean="0"/>
              <a:t>сажка</a:t>
            </a:r>
            <a:r>
              <a:rPr lang="ru-RU" dirty="0" smtClean="0"/>
              <a:t> </a:t>
            </a:r>
            <a:r>
              <a:rPr lang="ru-RU" dirty="0" err="1" smtClean="0"/>
              <a:t>кукурудзи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err="1"/>
              <a:t>Викидання</a:t>
            </a:r>
            <a:r>
              <a:rPr lang="ru-RU" b="1" dirty="0"/>
              <a:t> </a:t>
            </a:r>
            <a:r>
              <a:rPr lang="ru-RU" b="1" dirty="0" err="1" smtClean="0"/>
              <a:t>волоті</a:t>
            </a:r>
            <a:r>
              <a:rPr lang="ru-RU" b="1" dirty="0" smtClean="0"/>
              <a:t>— </a:t>
            </a:r>
            <a:r>
              <a:rPr lang="ru-RU" b="1" dirty="0" err="1" smtClean="0"/>
              <a:t>кінець</a:t>
            </a:r>
            <a:r>
              <a:rPr lang="ru-RU" b="1" dirty="0" smtClean="0"/>
              <a:t> </a:t>
            </a:r>
            <a:r>
              <a:rPr lang="ru-RU" b="1" dirty="0" err="1" smtClean="0"/>
              <a:t>цвітіння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Чергування</a:t>
            </a:r>
            <a:r>
              <a:rPr lang="ru-RU" i="1" dirty="0"/>
              <a:t> </a:t>
            </a:r>
            <a:r>
              <a:rPr lang="ru-RU" i="1" dirty="0" err="1"/>
              <a:t>опадів</a:t>
            </a:r>
            <a:r>
              <a:rPr lang="ru-RU" i="1" dirty="0"/>
              <a:t> з </a:t>
            </a:r>
            <a:r>
              <a:rPr lang="ru-RU" i="1" dirty="0" err="1"/>
              <a:t>тимчасовою</a:t>
            </a:r>
            <a:r>
              <a:rPr lang="ru-RU" i="1" dirty="0"/>
              <a:t> </a:t>
            </a:r>
            <a:r>
              <a:rPr lang="ru-RU" i="1" dirty="0" err="1" smtClean="0"/>
              <a:t>посухою</a:t>
            </a:r>
            <a:endParaRPr lang="ru-RU" i="1" dirty="0" smtClean="0"/>
          </a:p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Підвищується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інтенсивність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розпорошення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спор і </a:t>
            </a:r>
            <a:r>
              <a:rPr lang="ru-RU" dirty="0" err="1" smtClean="0">
                <a:solidFill>
                  <a:srgbClr val="FF0000"/>
                </a:solidFill>
              </a:rPr>
              <a:t>зараження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8"/>
            <a:ext cx="3888432" cy="272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43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Гельмінтоспоріозна</a:t>
            </a:r>
            <a:r>
              <a:rPr lang="ru-RU" dirty="0" smtClean="0"/>
              <a:t> </a:t>
            </a:r>
            <a:r>
              <a:rPr lang="ru-RU" dirty="0" smtClean="0"/>
              <a:t>гниль </a:t>
            </a:r>
            <a:r>
              <a:rPr lang="ru-RU" dirty="0" err="1"/>
              <a:t>ярої</a:t>
            </a:r>
            <a:r>
              <a:rPr lang="ru-RU" dirty="0"/>
              <a:t> </a:t>
            </a:r>
            <a:r>
              <a:rPr lang="ru-RU" dirty="0" err="1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Сходи—</a:t>
            </a:r>
            <a:r>
              <a:rPr lang="ru-RU" b="1" dirty="0" err="1" smtClean="0"/>
              <a:t>кущіння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/>
              <a:t>Температура грунту 22—28°С, </a:t>
            </a:r>
            <a:r>
              <a:rPr lang="ru-RU" i="1" dirty="0" err="1" smtClean="0"/>
              <a:t>вологість</a:t>
            </a:r>
            <a:r>
              <a:rPr lang="ru-RU" i="1" dirty="0" smtClean="0"/>
              <a:t> — </a:t>
            </a:r>
            <a:r>
              <a:rPr lang="ru-RU" i="1" dirty="0"/>
              <a:t>60—80% </a:t>
            </a:r>
            <a:r>
              <a:rPr lang="ru-RU" i="1" dirty="0" err="1" smtClean="0"/>
              <a:t>повної</a:t>
            </a:r>
            <a:r>
              <a:rPr lang="ru-RU" i="1" dirty="0" smtClean="0"/>
              <a:t> </a:t>
            </a:r>
            <a:r>
              <a:rPr lang="ru-RU" i="1" dirty="0" err="1" smtClean="0"/>
              <a:t>вологоємкості</a:t>
            </a:r>
            <a:endParaRPr lang="ru-RU" i="1" dirty="0" smtClean="0"/>
          </a:p>
          <a:p>
            <a:pPr marL="0" indent="0" algn="ctr">
              <a:buNone/>
            </a:pPr>
            <a:r>
              <a:rPr lang="ru-RU" b="1" dirty="0" err="1" smtClean="0"/>
              <a:t>Цвітіння</a:t>
            </a:r>
            <a:r>
              <a:rPr lang="ru-RU" b="1" dirty="0" smtClean="0"/>
              <a:t>—</a:t>
            </a:r>
            <a:r>
              <a:rPr lang="ru-RU" b="1" dirty="0" err="1" smtClean="0"/>
              <a:t>молочна</a:t>
            </a:r>
            <a:r>
              <a:rPr lang="ru-RU" b="1" dirty="0" smtClean="0"/>
              <a:t> </a:t>
            </a:r>
            <a:r>
              <a:rPr lang="ru-RU" b="1" dirty="0" err="1" smtClean="0"/>
              <a:t>стигліст</a:t>
            </a:r>
            <a:r>
              <a:rPr lang="ru-RU" dirty="0" err="1" smtClean="0"/>
              <a:t>ь</a:t>
            </a:r>
            <a:endParaRPr lang="ru-RU" dirty="0" smtClean="0"/>
          </a:p>
          <a:p>
            <a:pPr marL="0" indent="0" algn="ctr">
              <a:buNone/>
            </a:pPr>
            <a:r>
              <a:rPr lang="ru-RU" i="1" dirty="0"/>
              <a:t>Запаси </a:t>
            </a:r>
            <a:r>
              <a:rPr lang="ru-RU" i="1" dirty="0" err="1"/>
              <a:t>вологи</a:t>
            </a:r>
            <a:r>
              <a:rPr lang="ru-RU" i="1" dirty="0"/>
              <a:t> у </a:t>
            </a:r>
            <a:r>
              <a:rPr lang="ru-RU" i="1" dirty="0" err="1"/>
              <a:t>грунті</a:t>
            </a:r>
            <a:r>
              <a:rPr lang="ru-RU" i="1" dirty="0"/>
              <a:t> </a:t>
            </a:r>
            <a:r>
              <a:rPr lang="ru-RU" i="1" dirty="0" err="1"/>
              <a:t>менше</a:t>
            </a:r>
            <a:r>
              <a:rPr lang="ru-RU" i="1" dirty="0"/>
              <a:t> 60 </a:t>
            </a:r>
            <a:r>
              <a:rPr lang="ru-RU" i="1" dirty="0" smtClean="0"/>
              <a:t>мм, </a:t>
            </a:r>
            <a:r>
              <a:rPr lang="ru-RU" i="1" dirty="0" err="1" smtClean="0"/>
              <a:t>нестійка</a:t>
            </a:r>
            <a:r>
              <a:rPr lang="ru-RU" i="1" dirty="0" smtClean="0"/>
              <a:t> </a:t>
            </a:r>
            <a:r>
              <a:rPr lang="ru-RU" i="1" dirty="0" err="1" smtClean="0"/>
              <a:t>вологозабезпеченість</a:t>
            </a:r>
            <a:endParaRPr lang="ru-RU" i="1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Рослини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пригнічуються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покращуються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умови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для </a:t>
            </a:r>
            <a:r>
              <a:rPr lang="ru-RU" dirty="0" err="1" smtClean="0">
                <a:solidFill>
                  <a:srgbClr val="FF0000"/>
                </a:solidFill>
              </a:rPr>
              <a:t>ураження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7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Лип</a:t>
            </a:r>
            <a:r>
              <a:rPr lang="ru-RU" dirty="0"/>
              <a:t>ень</a:t>
            </a:r>
            <a:endParaRPr lang="ru-RU" dirty="0" smtClean="0"/>
          </a:p>
          <a:p>
            <a:pPr marL="0" indent="0" algn="ctr">
              <a:buNone/>
            </a:pPr>
            <a:r>
              <a:rPr lang="ru-RU" i="1" dirty="0"/>
              <a:t>ГТК = 0,7= 1,2 при </a:t>
            </a:r>
            <a:r>
              <a:rPr lang="ru-RU" i="1" dirty="0" err="1"/>
              <a:t>температурі</a:t>
            </a:r>
            <a:r>
              <a:rPr lang="ru-RU" i="1" dirty="0"/>
              <a:t> </a:t>
            </a:r>
            <a:r>
              <a:rPr lang="ru-RU" i="1" dirty="0" smtClean="0"/>
              <a:t>19—20 </a:t>
            </a:r>
            <a:r>
              <a:rPr lang="ru-RU" i="1" dirty="0"/>
              <a:t>°</a:t>
            </a:r>
            <a:r>
              <a:rPr lang="ru-RU" i="1" dirty="0" smtClean="0"/>
              <a:t>С</a:t>
            </a:r>
            <a:endParaRPr lang="ru-RU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56992"/>
            <a:ext cx="547037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78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Офіобольозна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гниль </a:t>
            </a:r>
            <a:r>
              <a:rPr lang="ru-RU" dirty="0" err="1"/>
              <a:t>озимої</a:t>
            </a:r>
            <a:r>
              <a:rPr lang="ru-RU" dirty="0"/>
              <a:t> </a:t>
            </a:r>
            <a:r>
              <a:rPr lang="ru-RU" dirty="0" err="1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Бура </a:t>
            </a:r>
            <a:r>
              <a:rPr lang="ru-RU" dirty="0" err="1"/>
              <a:t>іржа</a:t>
            </a:r>
            <a:r>
              <a:rPr lang="ru-RU" dirty="0"/>
              <a:t> </a:t>
            </a:r>
            <a:r>
              <a:rPr lang="ru-RU" dirty="0" err="1" smtClean="0"/>
              <a:t>озимої</a:t>
            </a:r>
            <a:r>
              <a:rPr lang="ru-RU" dirty="0" smtClean="0"/>
              <a:t> </a:t>
            </a:r>
            <a:r>
              <a:rPr lang="ru-RU" dirty="0" err="1" smtClean="0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85313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 err="1"/>
              <a:t>Серпень</a:t>
            </a:r>
            <a:r>
              <a:rPr lang="ru-RU" b="1" dirty="0"/>
              <a:t> </a:t>
            </a:r>
            <a:r>
              <a:rPr lang="ru-RU" b="1" dirty="0" err="1" smtClean="0"/>
              <a:t>попереднього</a:t>
            </a:r>
            <a:r>
              <a:rPr lang="ru-RU" b="1" dirty="0" smtClean="0"/>
              <a:t> року</a:t>
            </a:r>
          </a:p>
          <a:p>
            <a:pPr marL="0" indent="0">
              <a:buNone/>
            </a:pPr>
            <a:r>
              <a:rPr lang="ru-RU" i="1" dirty="0" err="1"/>
              <a:t>Прохолодна</a:t>
            </a:r>
            <a:r>
              <a:rPr lang="ru-RU" i="1" dirty="0"/>
              <a:t>, </a:t>
            </a:r>
            <a:r>
              <a:rPr lang="ru-RU" i="1" dirty="0" err="1"/>
              <a:t>волога</a:t>
            </a:r>
            <a:r>
              <a:rPr lang="ru-RU" i="1" dirty="0"/>
              <a:t> погода, </a:t>
            </a:r>
            <a:r>
              <a:rPr lang="ru-RU" i="1" dirty="0" err="1" smtClean="0"/>
              <a:t>багато</a:t>
            </a:r>
            <a:r>
              <a:rPr lang="ru-RU" i="1" dirty="0" smtClean="0"/>
              <a:t> </a:t>
            </a:r>
            <a:r>
              <a:rPr lang="ru-RU" i="1" dirty="0" err="1" smtClean="0"/>
              <a:t>дощових</a:t>
            </a:r>
            <a:r>
              <a:rPr lang="ru-RU" i="1" dirty="0" smtClean="0"/>
              <a:t> </a:t>
            </a:r>
            <a:r>
              <a:rPr lang="ru-RU" i="1" dirty="0" err="1" smtClean="0"/>
              <a:t>днів</a:t>
            </a:r>
            <a:endParaRPr lang="ru-RU" i="1" dirty="0" smtClean="0"/>
          </a:p>
          <a:p>
            <a:pPr marL="0" indent="0" algn="ctr">
              <a:buNone/>
            </a:pPr>
            <a:r>
              <a:rPr lang="ru-RU" b="1" dirty="0" err="1" smtClean="0"/>
              <a:t>Взимку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Переважання</a:t>
            </a:r>
            <a:r>
              <a:rPr lang="ru-RU" i="1" dirty="0"/>
              <a:t> </a:t>
            </a:r>
            <a:r>
              <a:rPr lang="ru-RU" i="1" dirty="0" err="1"/>
              <a:t>теплої</a:t>
            </a:r>
            <a:r>
              <a:rPr lang="ru-RU" i="1" dirty="0"/>
              <a:t> </a:t>
            </a:r>
            <a:r>
              <a:rPr lang="ru-RU" i="1" dirty="0" err="1"/>
              <a:t>вологої</a:t>
            </a:r>
            <a:r>
              <a:rPr lang="ru-RU" i="1" dirty="0"/>
              <a:t> погоди</a:t>
            </a:r>
            <a:endParaRPr lang="ru-RU" b="1" i="1" dirty="0" smtClean="0"/>
          </a:p>
          <a:p>
            <a:pPr marL="0" indent="0" algn="ctr">
              <a:buNone/>
            </a:pPr>
            <a:r>
              <a:rPr lang="ru-RU" b="1" dirty="0"/>
              <a:t>Перша </a:t>
            </a:r>
            <a:r>
              <a:rPr lang="ru-RU" b="1" dirty="0" smtClean="0"/>
              <a:t>половина </a:t>
            </a:r>
            <a:r>
              <a:rPr lang="ru-RU" b="1" dirty="0" err="1" smtClean="0"/>
              <a:t>вегетації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Інтенсивні</a:t>
            </a:r>
            <a:r>
              <a:rPr lang="ru-RU" i="1" dirty="0"/>
              <a:t> опади, </a:t>
            </a:r>
            <a:r>
              <a:rPr lang="ru-RU" i="1" dirty="0" err="1"/>
              <a:t>переважання</a:t>
            </a:r>
            <a:r>
              <a:rPr lang="ru-RU" i="1" dirty="0"/>
              <a:t> </a:t>
            </a:r>
            <a:r>
              <a:rPr lang="ru-RU" i="1" dirty="0" err="1" smtClean="0"/>
              <a:t>вітрів</a:t>
            </a:r>
            <a:r>
              <a:rPr lang="ru-RU" i="1" dirty="0" smtClean="0"/>
              <a:t> </a:t>
            </a:r>
            <a:r>
              <a:rPr lang="ru-RU" i="1" dirty="0" err="1" smtClean="0"/>
              <a:t>західного</a:t>
            </a:r>
            <a:r>
              <a:rPr lang="ru-RU" i="1" dirty="0" smtClean="0"/>
              <a:t> </a:t>
            </a:r>
            <a:r>
              <a:rPr lang="ru-RU" i="1" dirty="0" err="1" smtClean="0"/>
              <a:t>напряму</a:t>
            </a:r>
            <a:endParaRPr lang="ru-RU" i="1" dirty="0" smtClean="0"/>
          </a:p>
          <a:p>
            <a:pPr marL="0" indent="0" algn="ctr">
              <a:buNone/>
            </a:pPr>
            <a:r>
              <a:rPr lang="ru-RU" b="1" dirty="0" err="1" smtClean="0"/>
              <a:t>Колосіння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Інтенсивні</a:t>
            </a:r>
            <a:r>
              <a:rPr lang="ru-RU" i="1" dirty="0"/>
              <a:t> і </a:t>
            </a:r>
            <a:r>
              <a:rPr lang="ru-RU" i="1" dirty="0" err="1"/>
              <a:t>часті</a:t>
            </a:r>
            <a:r>
              <a:rPr lang="ru-RU" i="1" dirty="0"/>
              <a:t> </a:t>
            </a:r>
            <a:r>
              <a:rPr lang="ru-RU" i="1" dirty="0" err="1"/>
              <a:t>дощі</a:t>
            </a:r>
            <a:r>
              <a:rPr lang="ru-RU" i="1" dirty="0"/>
              <a:t>: до 5 мм — </a:t>
            </a:r>
            <a:r>
              <a:rPr lang="ru-RU" i="1" dirty="0" smtClean="0"/>
              <a:t>3% </a:t>
            </a:r>
            <a:r>
              <a:rPr lang="ru-RU" i="1" dirty="0" err="1" smtClean="0"/>
              <a:t>хворих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, до 50 мм — 30%, </a:t>
            </a:r>
            <a:r>
              <a:rPr lang="ru-RU" i="1" dirty="0" err="1" smtClean="0"/>
              <a:t>більше</a:t>
            </a:r>
            <a:r>
              <a:rPr lang="ru-RU" i="1" dirty="0" smtClean="0"/>
              <a:t> — </a:t>
            </a:r>
            <a:r>
              <a:rPr lang="ru-RU" i="1" dirty="0" err="1" smtClean="0"/>
              <a:t>епіфітотія</a:t>
            </a:r>
            <a:endParaRPr lang="ru-RU" i="1" dirty="0" smtClean="0"/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Активне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перезараження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збільшується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коефіцієнт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інфекції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агресивність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патогена, </a:t>
            </a:r>
            <a:r>
              <a:rPr lang="ru-RU" dirty="0" err="1" smtClean="0">
                <a:solidFill>
                  <a:srgbClr val="FF0000"/>
                </a:solidFill>
              </a:rPr>
              <a:t>кількість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генерацій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швидко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зростає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інфекційне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навантаження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89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err="1" smtClean="0"/>
              <a:t>Травень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Понижені</a:t>
            </a:r>
            <a:r>
              <a:rPr lang="ru-RU" i="1" dirty="0"/>
              <a:t> </a:t>
            </a:r>
            <a:r>
              <a:rPr lang="ru-RU" i="1" dirty="0" err="1" smtClean="0"/>
              <a:t>температури</a:t>
            </a:r>
            <a:endParaRPr lang="ru-RU" i="1" dirty="0" smtClean="0"/>
          </a:p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Подовжується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період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зараження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2980"/>
            <a:ext cx="5040560" cy="416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90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6372"/>
            <a:ext cx="8229600" cy="1143000"/>
          </a:xfrm>
        </p:spPr>
        <p:txBody>
          <a:bodyPr/>
          <a:lstStyle/>
          <a:p>
            <a:r>
              <a:rPr lang="ru-RU" dirty="0" err="1"/>
              <a:t>Стеблова</a:t>
            </a:r>
            <a:r>
              <a:rPr lang="ru-RU" dirty="0"/>
              <a:t> </a:t>
            </a:r>
            <a:r>
              <a:rPr lang="ru-RU" dirty="0" err="1"/>
              <a:t>іржа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 smtClean="0"/>
              <a:t>Взимку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Високий</a:t>
            </a:r>
            <a:r>
              <a:rPr lang="ru-RU" i="1" dirty="0"/>
              <a:t> </a:t>
            </a:r>
            <a:r>
              <a:rPr lang="ru-RU" i="1" dirty="0" err="1"/>
              <a:t>сніговий</a:t>
            </a:r>
            <a:r>
              <a:rPr lang="ru-RU" i="1" dirty="0"/>
              <a:t> </a:t>
            </a:r>
            <a:r>
              <a:rPr lang="ru-RU" i="1" dirty="0" err="1" smtClean="0"/>
              <a:t>покрив</a:t>
            </a:r>
            <a:endParaRPr lang="ru-RU" i="1" dirty="0" smtClean="0"/>
          </a:p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Розтягується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період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вегетації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err="1"/>
              <a:t>Вегетація</a:t>
            </a:r>
            <a:r>
              <a:rPr lang="ru-RU" b="1" dirty="0"/>
              <a:t> </a:t>
            </a:r>
            <a:r>
              <a:rPr lang="ru-RU" b="1" dirty="0" err="1" smtClean="0"/>
              <a:t>рослин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 smtClean="0"/>
              <a:t>Переважання</a:t>
            </a:r>
            <a:r>
              <a:rPr lang="ru-RU" i="1" dirty="0" smtClean="0"/>
              <a:t> </a:t>
            </a:r>
            <a:r>
              <a:rPr lang="ru-RU" i="1" dirty="0" err="1"/>
              <a:t>циклонічної</a:t>
            </a:r>
            <a:r>
              <a:rPr lang="ru-RU" i="1" dirty="0"/>
              <a:t> погоди, </a:t>
            </a:r>
            <a:r>
              <a:rPr lang="ru-RU" i="1" dirty="0" smtClean="0"/>
              <a:t> </a:t>
            </a:r>
            <a:r>
              <a:rPr lang="ru-RU" i="1" dirty="0" err="1" smtClean="0"/>
              <a:t>підвищені</a:t>
            </a:r>
            <a:r>
              <a:rPr lang="ru-RU" i="1" dirty="0" smtClean="0"/>
              <a:t> </a:t>
            </a:r>
            <a:r>
              <a:rPr lang="ru-RU" i="1" dirty="0" err="1" smtClean="0"/>
              <a:t>температури</a:t>
            </a:r>
            <a:r>
              <a:rPr lang="ru-RU" i="1" dirty="0"/>
              <a:t>, </a:t>
            </a:r>
            <a:r>
              <a:rPr lang="ru-RU" i="1" dirty="0" err="1"/>
              <a:t>опадів</a:t>
            </a:r>
            <a:r>
              <a:rPr lang="ru-RU" i="1" dirty="0"/>
              <a:t> </a:t>
            </a:r>
            <a:r>
              <a:rPr lang="ru-RU" i="1" dirty="0" err="1" smtClean="0"/>
              <a:t>більше</a:t>
            </a:r>
            <a:r>
              <a:rPr lang="ru-RU" i="1" dirty="0" smtClean="0"/>
              <a:t> 120</a:t>
            </a:r>
            <a:r>
              <a:rPr lang="ru-RU" i="1" dirty="0"/>
              <a:t>%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 smtClean="0"/>
              <a:t>норми</a:t>
            </a:r>
            <a:endParaRPr lang="ru-RU" i="1" dirty="0" smtClean="0"/>
          </a:p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Покращуються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умови</a:t>
            </a:r>
            <a:r>
              <a:rPr lang="ru-RU" dirty="0">
                <a:solidFill>
                  <a:srgbClr val="FF0000"/>
                </a:solidFill>
              </a:rPr>
              <a:t> патогенезу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934964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27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0465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Сходи—</a:t>
            </a:r>
            <a:r>
              <a:rPr lang="ru-RU" b="1" dirty="0" err="1" smtClean="0"/>
              <a:t>кущіння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/>
              <a:t>Температура </a:t>
            </a:r>
            <a:r>
              <a:rPr lang="ru-RU" i="1" dirty="0" smtClean="0"/>
              <a:t>20—22°С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Зменшується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стійкість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err="1"/>
              <a:t>Молочна</a:t>
            </a:r>
            <a:r>
              <a:rPr lang="ru-RU" b="1" dirty="0"/>
              <a:t> </a:t>
            </a:r>
            <a:r>
              <a:rPr lang="ru-RU" b="1" dirty="0" err="1" smtClean="0"/>
              <a:t>стиглість</a:t>
            </a:r>
            <a:r>
              <a:rPr lang="ru-RU" b="1" dirty="0" smtClean="0"/>
              <a:t> — </a:t>
            </a:r>
            <a:r>
              <a:rPr lang="ru-RU" b="1" dirty="0" err="1"/>
              <a:t>збір</a:t>
            </a:r>
            <a:r>
              <a:rPr lang="ru-RU" b="1" dirty="0"/>
              <a:t> </a:t>
            </a:r>
            <a:r>
              <a:rPr lang="ru-RU" b="1" dirty="0" err="1" smtClean="0"/>
              <a:t>врожаю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/>
              <a:t>Сума </a:t>
            </a:r>
            <a:r>
              <a:rPr lang="ru-RU" i="1" dirty="0" err="1"/>
              <a:t>опадів</a:t>
            </a:r>
            <a:r>
              <a:rPr lang="ru-RU" i="1" dirty="0"/>
              <a:t> не </a:t>
            </a:r>
            <a:r>
              <a:rPr lang="ru-RU" i="1" dirty="0" err="1"/>
              <a:t>менше</a:t>
            </a:r>
            <a:r>
              <a:rPr lang="ru-RU" i="1" dirty="0"/>
              <a:t> 90 мм, ГТК &gt;</a:t>
            </a:r>
            <a:r>
              <a:rPr lang="ru-RU" i="1" dirty="0" smtClean="0"/>
              <a:t>1,6,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/>
              <a:t>днів</a:t>
            </a:r>
            <a:r>
              <a:rPr lang="ru-RU" i="1" dirty="0"/>
              <a:t> з </a:t>
            </a:r>
            <a:r>
              <a:rPr lang="ru-RU" i="1" dirty="0" err="1"/>
              <a:t>дощем</a:t>
            </a:r>
            <a:r>
              <a:rPr lang="ru-RU" i="1" dirty="0"/>
              <a:t> </a:t>
            </a:r>
            <a:r>
              <a:rPr lang="ru-RU" i="1" dirty="0" err="1"/>
              <a:t>більше</a:t>
            </a:r>
            <a:r>
              <a:rPr lang="ru-RU" i="1" dirty="0"/>
              <a:t> 60</a:t>
            </a:r>
            <a:r>
              <a:rPr lang="ru-RU" i="1" dirty="0" smtClean="0"/>
              <a:t>%, </a:t>
            </a:r>
          </a:p>
          <a:p>
            <a:pPr marL="0" indent="0" algn="ctr">
              <a:buNone/>
            </a:pPr>
            <a:r>
              <a:rPr lang="ru-RU" i="1" dirty="0" err="1" smtClean="0"/>
              <a:t>періоди</a:t>
            </a:r>
            <a:r>
              <a:rPr lang="ru-RU" i="1" dirty="0" smtClean="0"/>
              <a:t> </a:t>
            </a:r>
            <a:r>
              <a:rPr lang="ru-RU" i="1" dirty="0"/>
              <a:t>без </a:t>
            </a:r>
            <a:r>
              <a:rPr lang="ru-RU" i="1" dirty="0" err="1"/>
              <a:t>дощу</a:t>
            </a:r>
            <a:r>
              <a:rPr lang="ru-RU" i="1" dirty="0"/>
              <a:t> не </a:t>
            </a:r>
            <a:r>
              <a:rPr lang="ru-RU" i="1" dirty="0" err="1"/>
              <a:t>більше</a:t>
            </a:r>
            <a:r>
              <a:rPr lang="ru-RU" i="1" dirty="0"/>
              <a:t> 3— 4 </a:t>
            </a:r>
            <a:r>
              <a:rPr lang="ru-RU" i="1" dirty="0" err="1" smtClean="0"/>
              <a:t>днів</a:t>
            </a:r>
            <a:r>
              <a:rPr lang="ru-RU" i="1" dirty="0" smtClean="0"/>
              <a:t> при </a:t>
            </a:r>
            <a:r>
              <a:rPr lang="ru-RU" i="1" dirty="0" err="1"/>
              <a:t>температурі</a:t>
            </a:r>
            <a:r>
              <a:rPr lang="ru-RU" i="1" dirty="0"/>
              <a:t> </a:t>
            </a:r>
            <a:r>
              <a:rPr lang="ru-RU" i="1" dirty="0" err="1"/>
              <a:t>вище</a:t>
            </a:r>
            <a:r>
              <a:rPr lang="ru-RU" i="1" dirty="0"/>
              <a:t> +</a:t>
            </a:r>
            <a:r>
              <a:rPr lang="ru-RU" i="1" dirty="0" smtClean="0"/>
              <a:t>14°С</a:t>
            </a:r>
          </a:p>
          <a:p>
            <a:pPr marL="0" indent="0" algn="ctr">
              <a:buNone/>
            </a:pPr>
            <a:r>
              <a:rPr lang="ru-RU" b="1" dirty="0"/>
              <a:t>Друга </a:t>
            </a:r>
            <a:r>
              <a:rPr lang="ru-RU" b="1" dirty="0" smtClean="0"/>
              <a:t>половина </a:t>
            </a:r>
            <a:r>
              <a:rPr lang="ru-RU" b="1" dirty="0" err="1" smtClean="0"/>
              <a:t>вегетації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Підвищені</a:t>
            </a:r>
            <a:r>
              <a:rPr lang="ru-RU" i="1" dirty="0"/>
              <a:t> </a:t>
            </a:r>
            <a:r>
              <a:rPr lang="ru-RU" i="1" dirty="0" err="1"/>
              <a:t>температури</a:t>
            </a:r>
            <a:r>
              <a:rPr lang="ru-RU" i="1" dirty="0"/>
              <a:t>, </a:t>
            </a:r>
            <a:r>
              <a:rPr lang="ru-RU" i="1" dirty="0" err="1" smtClean="0"/>
              <a:t>чергування</a:t>
            </a:r>
            <a:r>
              <a:rPr lang="ru-RU" i="1" dirty="0" smtClean="0"/>
              <a:t> </a:t>
            </a:r>
            <a:r>
              <a:rPr lang="ru-RU" i="1" dirty="0" err="1" smtClean="0"/>
              <a:t>дощових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/>
              <a:t>ясних</a:t>
            </a:r>
            <a:r>
              <a:rPr lang="ru-RU" i="1" dirty="0"/>
              <a:t> </a:t>
            </a:r>
            <a:r>
              <a:rPr lang="ru-RU" i="1" dirty="0" err="1" smtClean="0"/>
              <a:t>днів</a:t>
            </a:r>
            <a:endParaRPr lang="ru-RU" i="1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Сприятливі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умови</a:t>
            </a:r>
            <a:r>
              <a:rPr lang="ru-RU" dirty="0">
                <a:solidFill>
                  <a:srgbClr val="FF0000"/>
                </a:solidFill>
              </a:rPr>
              <a:t> для </a:t>
            </a:r>
            <a:r>
              <a:rPr lang="ru-RU" dirty="0" err="1" smtClean="0">
                <a:solidFill>
                  <a:srgbClr val="FF0000"/>
                </a:solidFill>
              </a:rPr>
              <a:t>зараження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перезараження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накопичення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інфекц</a:t>
            </a:r>
            <a:r>
              <a:rPr lang="ru-RU" dirty="0" err="1"/>
              <a:t>ії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88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713" y="300010"/>
            <a:ext cx="8229600" cy="1143000"/>
          </a:xfrm>
        </p:spPr>
        <p:txBody>
          <a:bodyPr/>
          <a:lstStyle/>
          <a:p>
            <a:r>
              <a:rPr lang="uk-UA" dirty="0" smtClean="0"/>
              <a:t>Жовта іржа 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6832" y="1477963"/>
            <a:ext cx="7427168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b="1" dirty="0" smtClean="0"/>
              <a:t>Червень</a:t>
            </a:r>
          </a:p>
          <a:p>
            <a:pPr marL="0" indent="0" algn="ctr">
              <a:buNone/>
            </a:pPr>
            <a:r>
              <a:rPr lang="ru-RU" i="1" dirty="0" err="1"/>
              <a:t>Понижені</a:t>
            </a:r>
            <a:r>
              <a:rPr lang="ru-RU" i="1" dirty="0"/>
              <a:t> </a:t>
            </a:r>
            <a:r>
              <a:rPr lang="ru-RU" i="1" dirty="0" err="1"/>
              <a:t>температури</a:t>
            </a:r>
            <a:r>
              <a:rPr lang="ru-RU" i="1" dirty="0"/>
              <a:t> (10—15 °С, </a:t>
            </a:r>
            <a:r>
              <a:rPr lang="ru-RU" i="1" dirty="0" err="1" smtClean="0"/>
              <a:t>вологість</a:t>
            </a:r>
            <a:r>
              <a:rPr lang="ru-RU" i="1" dirty="0" smtClean="0"/>
              <a:t> </a:t>
            </a:r>
            <a:r>
              <a:rPr lang="ru-RU" i="1" dirty="0" err="1"/>
              <a:t>повітря</a:t>
            </a:r>
            <a:r>
              <a:rPr lang="ru-RU" i="1" dirty="0"/>
              <a:t> 80—100%, </a:t>
            </a:r>
            <a:r>
              <a:rPr lang="ru-RU" i="1" dirty="0" err="1"/>
              <a:t>рясні</a:t>
            </a:r>
            <a:r>
              <a:rPr lang="ru-RU" i="1" dirty="0"/>
              <a:t> </a:t>
            </a:r>
            <a:r>
              <a:rPr lang="ru-RU" i="1" dirty="0" err="1"/>
              <a:t>роси</a:t>
            </a:r>
            <a:r>
              <a:rPr lang="ru-RU" i="1" dirty="0" smtClean="0"/>
              <a:t>) ГТК 1,7 </a:t>
            </a:r>
            <a:r>
              <a:rPr lang="ru-RU" i="1" dirty="0"/>
              <a:t>і </a:t>
            </a:r>
            <a:r>
              <a:rPr lang="ru-RU" i="1" dirty="0" err="1"/>
              <a:t>більше</a:t>
            </a:r>
            <a:endParaRPr lang="ru-RU" i="1" dirty="0" smtClean="0"/>
          </a:p>
          <a:p>
            <a:pPr marL="0" indent="0" algn="ctr">
              <a:buNone/>
            </a:pPr>
            <a:r>
              <a:rPr lang="ru-RU" b="1" dirty="0" err="1"/>
              <a:t>Перехід</a:t>
            </a:r>
            <a:r>
              <a:rPr lang="ru-RU" b="1" dirty="0"/>
              <a:t> </a:t>
            </a:r>
            <a:r>
              <a:rPr lang="ru-RU" b="1" dirty="0" err="1" smtClean="0"/>
              <a:t>температу</a:t>
            </a:r>
            <a:r>
              <a:rPr lang="ru-RU" b="1" dirty="0" err="1"/>
              <a:t>ри</a:t>
            </a:r>
            <a:r>
              <a:rPr lang="ru-RU" b="1" dirty="0"/>
              <a:t> через 5°С </a:t>
            </a:r>
            <a:r>
              <a:rPr lang="ru-RU" b="1" dirty="0" smtClean="0"/>
              <a:t>—</a:t>
            </a:r>
            <a:r>
              <a:rPr lang="ru-RU" b="1" dirty="0" err="1" smtClean="0"/>
              <a:t>колосіння</a:t>
            </a:r>
            <a:endParaRPr lang="ru-RU" b="1" dirty="0" smtClean="0"/>
          </a:p>
          <a:p>
            <a:pPr marL="0" indent="0" algn="ctr">
              <a:buNone/>
            </a:pPr>
            <a:r>
              <a:rPr lang="ru-RU" i="1" dirty="0" err="1"/>
              <a:t>Тривалість</a:t>
            </a:r>
            <a:r>
              <a:rPr lang="ru-RU" i="1" dirty="0"/>
              <a:t> </a:t>
            </a:r>
            <a:r>
              <a:rPr lang="ru-RU" i="1" dirty="0" err="1"/>
              <a:t>сонячного</a:t>
            </a:r>
            <a:r>
              <a:rPr lang="ru-RU" i="1" dirty="0"/>
              <a:t> </a:t>
            </a:r>
            <a:r>
              <a:rPr lang="ru-RU" i="1" dirty="0" err="1"/>
              <a:t>освітлення</a:t>
            </a:r>
            <a:r>
              <a:rPr lang="ru-RU" i="1" dirty="0"/>
              <a:t> </a:t>
            </a:r>
            <a:r>
              <a:rPr lang="ru-RU" i="1" dirty="0" smtClean="0"/>
              <a:t>265—290 </a:t>
            </a:r>
            <a:r>
              <a:rPr lang="ru-RU" i="1" dirty="0"/>
              <a:t>год., опади не </a:t>
            </a:r>
            <a:r>
              <a:rPr lang="ru-RU" i="1" dirty="0" err="1"/>
              <a:t>менше</a:t>
            </a:r>
            <a:r>
              <a:rPr lang="ru-RU" i="1" dirty="0"/>
              <a:t> 10—13 </a:t>
            </a:r>
            <a:r>
              <a:rPr lang="ru-RU" i="1" dirty="0" err="1" smtClean="0"/>
              <a:t>днів</a:t>
            </a:r>
            <a:r>
              <a:rPr lang="ru-RU" i="1" dirty="0" smtClean="0"/>
              <a:t> за </a:t>
            </a:r>
            <a:r>
              <a:rPr lang="ru-RU" i="1" dirty="0" err="1" smtClean="0"/>
              <a:t>місяць</a:t>
            </a:r>
            <a:endParaRPr lang="ru-RU" i="1" dirty="0" smtClean="0"/>
          </a:p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Сприятливі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умови</a:t>
            </a:r>
            <a:r>
              <a:rPr lang="ru-RU" dirty="0">
                <a:solidFill>
                  <a:srgbClr val="FF0000"/>
                </a:solidFill>
              </a:rPr>
              <a:t> для </a:t>
            </a:r>
            <a:r>
              <a:rPr lang="ru-RU" dirty="0" err="1" smtClean="0">
                <a:solidFill>
                  <a:srgbClr val="FF0000"/>
                </a:solidFill>
              </a:rPr>
              <a:t>зара</a:t>
            </a:r>
            <a:r>
              <a:rPr lang="ru-RU" dirty="0" err="1">
                <a:solidFill>
                  <a:srgbClr val="FF0000"/>
                </a:solidFill>
              </a:rPr>
              <a:t>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накопичення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інфекції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1" y="476672"/>
            <a:ext cx="1835251" cy="307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64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Корончата</a:t>
            </a:r>
            <a:r>
              <a:rPr lang="ru-RU" dirty="0"/>
              <a:t> </a:t>
            </a:r>
            <a:r>
              <a:rPr lang="ru-RU" dirty="0" err="1"/>
              <a:t>іржа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err="1"/>
              <a:t>Масове</a:t>
            </a:r>
            <a:r>
              <a:rPr lang="ru-RU" b="1" dirty="0"/>
              <a:t> </a:t>
            </a:r>
            <a:r>
              <a:rPr lang="ru-RU" b="1" dirty="0" err="1" smtClean="0"/>
              <a:t>розсію</a:t>
            </a:r>
            <a:r>
              <a:rPr lang="ru-RU" b="1" dirty="0" err="1"/>
              <a:t>вання</a:t>
            </a:r>
            <a:r>
              <a:rPr lang="ru-RU" b="1" dirty="0"/>
              <a:t> </a:t>
            </a:r>
            <a:r>
              <a:rPr lang="ru-RU" b="1" dirty="0" smtClean="0"/>
              <a:t>спор</a:t>
            </a:r>
          </a:p>
          <a:p>
            <a:pPr marL="0" indent="0" algn="ctr">
              <a:buNone/>
            </a:pPr>
            <a:r>
              <a:rPr lang="ru-RU" i="1" dirty="0" smtClean="0"/>
              <a:t>Температура </a:t>
            </a:r>
            <a:r>
              <a:rPr lang="ru-RU" i="1" dirty="0" err="1" smtClean="0"/>
              <a:t>повітря</a:t>
            </a:r>
            <a:r>
              <a:rPr lang="ru-RU" i="1" dirty="0" smtClean="0"/>
              <a:t> вище</a:t>
            </a:r>
            <a:r>
              <a:rPr lang="ru-RU" i="1" dirty="0"/>
              <a:t>+15°С, </a:t>
            </a:r>
            <a:r>
              <a:rPr lang="ru-RU" i="1" dirty="0" err="1" smtClean="0"/>
              <a:t>во</a:t>
            </a:r>
            <a:r>
              <a:rPr lang="ru-RU" i="1" dirty="0" err="1"/>
              <a:t>логість</a:t>
            </a:r>
            <a:r>
              <a:rPr lang="ru-RU" i="1" dirty="0"/>
              <a:t> </a:t>
            </a:r>
            <a:r>
              <a:rPr lang="ru-RU" i="1" dirty="0" err="1"/>
              <a:t>більше</a:t>
            </a:r>
            <a:r>
              <a:rPr lang="ru-RU" i="1" dirty="0"/>
              <a:t> 70</a:t>
            </a:r>
            <a:r>
              <a:rPr lang="ru-RU" i="1" dirty="0" smtClean="0"/>
              <a:t>%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зараженню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73016"/>
            <a:ext cx="4032448" cy="292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37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Карликова</a:t>
            </a:r>
            <a:r>
              <a:rPr lang="ru-RU" dirty="0"/>
              <a:t> </a:t>
            </a:r>
            <a:r>
              <a:rPr lang="ru-RU" dirty="0" err="1" smtClean="0"/>
              <a:t>іржа</a:t>
            </a:r>
            <a:r>
              <a:rPr lang="ru-RU" dirty="0" smtClean="0"/>
              <a:t> ячменю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err="1"/>
              <a:t>Масове</a:t>
            </a:r>
            <a:r>
              <a:rPr lang="ru-RU" b="1" dirty="0"/>
              <a:t> </a:t>
            </a:r>
            <a:r>
              <a:rPr lang="ru-RU" b="1" dirty="0" err="1"/>
              <a:t>розсіювання</a:t>
            </a:r>
            <a:r>
              <a:rPr lang="ru-RU" b="1" dirty="0"/>
              <a:t> спор</a:t>
            </a:r>
          </a:p>
          <a:p>
            <a:pPr marL="0" indent="0" algn="ctr">
              <a:buNone/>
            </a:pPr>
            <a:r>
              <a:rPr lang="ru-RU" dirty="0" err="1" smtClean="0"/>
              <a:t>Переважання</a:t>
            </a:r>
            <a:r>
              <a:rPr lang="ru-RU" dirty="0" smtClean="0"/>
              <a:t> </a:t>
            </a:r>
            <a:r>
              <a:rPr lang="ru-RU" dirty="0" err="1" smtClean="0"/>
              <a:t>теплої</a:t>
            </a:r>
            <a:r>
              <a:rPr lang="ru-RU" dirty="0" smtClean="0"/>
              <a:t> погоди, </a:t>
            </a:r>
            <a:r>
              <a:rPr lang="ru-RU" dirty="0" err="1"/>
              <a:t>вологої</a:t>
            </a:r>
            <a:r>
              <a:rPr lang="ru-RU" dirty="0"/>
              <a:t> </a:t>
            </a:r>
            <a:r>
              <a:rPr lang="ru-RU" dirty="0" err="1"/>
              <a:t>вітрів</a:t>
            </a:r>
            <a:r>
              <a:rPr lang="ru-RU" dirty="0"/>
              <a:t> </a:t>
            </a:r>
            <a:r>
              <a:rPr lang="ru-RU" dirty="0" err="1"/>
              <a:t>південного</a:t>
            </a:r>
            <a:r>
              <a:rPr lang="ru-RU" dirty="0"/>
              <a:t> </a:t>
            </a:r>
            <a:r>
              <a:rPr lang="ru-RU" dirty="0" err="1" smtClean="0"/>
              <a:t>напрямку</a:t>
            </a:r>
            <a:r>
              <a:rPr lang="ru-RU" dirty="0" smtClean="0"/>
              <a:t>,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зараженню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501007"/>
            <a:ext cx="4176464" cy="311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29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Карликова</a:t>
            </a:r>
            <a:r>
              <a:rPr lang="ru-RU" dirty="0"/>
              <a:t> </a:t>
            </a:r>
            <a:r>
              <a:rPr lang="ru-RU" dirty="0" err="1" smtClean="0"/>
              <a:t>сажка</a:t>
            </a:r>
            <a:r>
              <a:rPr lang="ru-RU" dirty="0" smtClean="0"/>
              <a:t> </a:t>
            </a:r>
            <a:r>
              <a:rPr lang="ru-RU" dirty="0" err="1" smtClean="0"/>
              <a:t>озимої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3" y="1628800"/>
            <a:ext cx="7265217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err="1" smtClean="0"/>
              <a:t>Вересень-жовтень</a:t>
            </a:r>
            <a:r>
              <a:rPr lang="ru-RU" b="1" dirty="0" smtClean="0"/>
              <a:t> </a:t>
            </a:r>
            <a:r>
              <a:rPr lang="ru-RU" b="1" dirty="0" err="1"/>
              <a:t>попереднього</a:t>
            </a:r>
            <a:r>
              <a:rPr lang="ru-RU" b="1" dirty="0"/>
              <a:t> </a:t>
            </a:r>
            <a:r>
              <a:rPr lang="ru-RU" b="1" dirty="0" smtClean="0"/>
              <a:t>року</a:t>
            </a:r>
          </a:p>
          <a:p>
            <a:pPr marL="0" indent="0" algn="ctr">
              <a:buNone/>
            </a:pPr>
            <a:r>
              <a:rPr lang="ru-RU" i="1" dirty="0" err="1"/>
              <a:t>Прохолодна</a:t>
            </a:r>
            <a:r>
              <a:rPr lang="ru-RU" i="1" dirty="0"/>
              <a:t> </a:t>
            </a:r>
            <a:r>
              <a:rPr lang="ru-RU" i="1" dirty="0" err="1"/>
              <a:t>волога</a:t>
            </a:r>
            <a:r>
              <a:rPr lang="ru-RU" i="1" dirty="0"/>
              <a:t> погода, </a:t>
            </a:r>
            <a:r>
              <a:rPr lang="ru-RU" i="1" dirty="0" err="1"/>
              <a:t>раннє</a:t>
            </a:r>
            <a:r>
              <a:rPr lang="ru-RU" i="1" dirty="0"/>
              <a:t> </a:t>
            </a:r>
            <a:r>
              <a:rPr lang="ru-RU" i="1" dirty="0" err="1" smtClean="0"/>
              <a:t>зни</a:t>
            </a:r>
            <a:r>
              <a:rPr lang="ru-RU" i="1" dirty="0" err="1"/>
              <a:t>ження</a:t>
            </a:r>
            <a:r>
              <a:rPr lang="ru-RU" i="1" dirty="0"/>
              <a:t> температур, </a:t>
            </a:r>
            <a:r>
              <a:rPr lang="ru-RU" i="1" dirty="0" err="1"/>
              <a:t>часті</a:t>
            </a:r>
            <a:r>
              <a:rPr lang="ru-RU" i="1" dirty="0"/>
              <a:t> опади. </a:t>
            </a:r>
            <a:r>
              <a:rPr lang="ru-RU" i="1" dirty="0" smtClean="0"/>
              <a:t>Температуру </a:t>
            </a:r>
            <a:r>
              <a:rPr lang="ru-RU" i="1" dirty="0" err="1"/>
              <a:t>вересні</a:t>
            </a:r>
            <a:r>
              <a:rPr lang="ru-RU" i="1" dirty="0"/>
              <a:t> не </a:t>
            </a:r>
            <a:r>
              <a:rPr lang="ru-RU" i="1" dirty="0" err="1"/>
              <a:t>вище</a:t>
            </a:r>
            <a:r>
              <a:rPr lang="ru-RU" i="1" dirty="0"/>
              <a:t> 13°С, </a:t>
            </a:r>
            <a:r>
              <a:rPr lang="ru-RU" i="1" dirty="0" err="1" smtClean="0"/>
              <a:t>жовтні</a:t>
            </a:r>
            <a:r>
              <a:rPr lang="ru-RU" i="1" dirty="0" smtClean="0"/>
              <a:t> — 6— 10°С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Подовжуєть</a:t>
            </a:r>
            <a:r>
              <a:rPr lang="ru-RU" dirty="0" err="1">
                <a:solidFill>
                  <a:srgbClr val="FF0000"/>
                </a:solidFill>
              </a:rPr>
              <a:t>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період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зараження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smtClean="0"/>
              <a:t>Сходи</a:t>
            </a:r>
          </a:p>
          <a:p>
            <a:pPr marL="0" indent="0" algn="ctr">
              <a:buNone/>
            </a:pPr>
            <a:r>
              <a:rPr lang="ru-RU" i="1" dirty="0" err="1"/>
              <a:t>Недостатнє</a:t>
            </a:r>
            <a:r>
              <a:rPr lang="ru-RU" i="1" dirty="0"/>
              <a:t>, </a:t>
            </a:r>
            <a:r>
              <a:rPr lang="ru-RU" i="1" dirty="0" err="1"/>
              <a:t>нестійке</a:t>
            </a:r>
            <a:r>
              <a:rPr lang="ru-RU" i="1" dirty="0"/>
              <a:t> </a:t>
            </a:r>
            <a:r>
              <a:rPr lang="ru-RU" i="1" dirty="0" err="1"/>
              <a:t>зволоження</a:t>
            </a:r>
            <a:r>
              <a:rPr lang="ru-RU" i="1" dirty="0"/>
              <a:t> </a:t>
            </a:r>
            <a:r>
              <a:rPr lang="ru-RU" i="1" dirty="0" smtClean="0"/>
              <a:t>грунту, ГТК </a:t>
            </a:r>
            <a:r>
              <a:rPr lang="ru-RU" i="1" dirty="0"/>
              <a:t>= </a:t>
            </a:r>
            <a:r>
              <a:rPr lang="ru-RU" i="1" dirty="0" smtClean="0"/>
              <a:t>0,7—1,0</a:t>
            </a:r>
          </a:p>
          <a:p>
            <a:pPr marL="0" indent="0" algn="ctr">
              <a:buNone/>
            </a:pP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2276872"/>
            <a:ext cx="1710811" cy="257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91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446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Практична робота 7</vt:lpstr>
      <vt:lpstr>Бура іржа озимої пшениці</vt:lpstr>
      <vt:lpstr>Презентация PowerPoint</vt:lpstr>
      <vt:lpstr>Стеблова іржа</vt:lpstr>
      <vt:lpstr>Презентация PowerPoint</vt:lpstr>
      <vt:lpstr>Жовта іржа пшениці</vt:lpstr>
      <vt:lpstr>Корончата іржа</vt:lpstr>
      <vt:lpstr>Карликова іржа ячменю</vt:lpstr>
      <vt:lpstr>Карликова сажка озимої пшениці</vt:lpstr>
      <vt:lpstr>Летюча сажка ярої пшениці</vt:lpstr>
      <vt:lpstr>Презентация PowerPoint</vt:lpstr>
      <vt:lpstr>Тверда сажка пшениці</vt:lpstr>
      <vt:lpstr>Пухирчаста сажка кукурудзи</vt:lpstr>
      <vt:lpstr>Гельмінтоспоріозна гниль ярої пшениці</vt:lpstr>
      <vt:lpstr>Презентация PowerPoint</vt:lpstr>
      <vt:lpstr>Офіобольозна гниль озимої пшениці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Ноут_кафедра</dc:creator>
  <cp:lastModifiedBy>Ноут_кафедра</cp:lastModifiedBy>
  <cp:revision>22</cp:revision>
  <dcterms:created xsi:type="dcterms:W3CDTF">2019-11-21T06:06:09Z</dcterms:created>
  <dcterms:modified xsi:type="dcterms:W3CDTF">2019-12-03T07:58:57Z</dcterms:modified>
</cp:coreProperties>
</file>