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96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b="1" dirty="0"/>
              <a:t>Практична робота 14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b="1" dirty="0">
                <a:solidFill>
                  <a:schemeClr val="tx1"/>
                </a:solidFill>
              </a:rPr>
              <a:t>Система захисту лісу та деревини від стовбурових і технічних шкідників</a:t>
            </a:r>
            <a:endParaRPr lang="ru-RU" dirty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08702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uk-UA" dirty="0"/>
              <a:t>Система захисту насаджень від стовбурних шкідників включає організацію спеціального, в тому числі </a:t>
            </a:r>
            <a:r>
              <a:rPr lang="uk-UA" dirty="0" err="1"/>
              <a:t>феромонного</a:t>
            </a:r>
            <a:r>
              <a:rPr lang="uk-UA" dirty="0"/>
              <a:t>, нагляду за появою і розвитком їх осередків, збереження природних ворогів і сприяння їм, додержання правил санітарної безпеки, у тому числі санітарно-оздоровчих заходів (вирубка загиблих і пошкоджених лісових насаджень, очищення лісів від захаращення, забруднення та іншого негативного впливу), встановлення санітарних вимог до використання лісів і та інших профілактичних і активних винищувальних.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94474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Для </a:t>
            </a:r>
            <a:r>
              <a:rPr lang="ru-RU" b="1" i="1" dirty="0" err="1"/>
              <a:t>нагляду</a:t>
            </a:r>
            <a:r>
              <a:rPr lang="ru-RU" b="1" i="1" dirty="0"/>
              <a:t> </a:t>
            </a:r>
            <a:r>
              <a:rPr lang="ru-RU" dirty="0" err="1"/>
              <a:t>вибирають</a:t>
            </a:r>
            <a:r>
              <a:rPr lang="ru-RU" dirty="0"/>
              <a:t> </a:t>
            </a:r>
            <a:r>
              <a:rPr lang="ru-RU" dirty="0" err="1"/>
              <a:t>насадження</a:t>
            </a:r>
            <a:r>
              <a:rPr lang="ru-RU" dirty="0"/>
              <a:t> з </a:t>
            </a:r>
            <a:r>
              <a:rPr lang="ru-RU" dirty="0" err="1"/>
              <a:t>порушеною</a:t>
            </a:r>
            <a:r>
              <a:rPr lang="ru-RU" dirty="0"/>
              <a:t> </a:t>
            </a:r>
            <a:r>
              <a:rPr lang="ru-RU" dirty="0" err="1"/>
              <a:t>стійкістю</a:t>
            </a:r>
            <a:r>
              <a:rPr lang="ru-RU" dirty="0"/>
              <a:t>, де </a:t>
            </a:r>
            <a:r>
              <a:rPr lang="ru-RU" dirty="0" err="1"/>
              <a:t>спочатку</a:t>
            </a:r>
            <a:r>
              <a:rPr lang="ru-RU" dirty="0"/>
              <a:t> </a:t>
            </a:r>
            <a:r>
              <a:rPr lang="ru-RU" dirty="0" err="1"/>
              <a:t>проводять</a:t>
            </a:r>
            <a:r>
              <a:rPr lang="ru-RU" dirty="0"/>
              <a:t> </a:t>
            </a:r>
            <a:r>
              <a:rPr lang="ru-RU" dirty="0" err="1"/>
              <a:t>рекогносцирувальни</a:t>
            </a:r>
            <a:r>
              <a:rPr lang="uk-UA" dirty="0"/>
              <a:t>й</a:t>
            </a:r>
            <a:r>
              <a:rPr lang="ru-RU" dirty="0"/>
              <a:t> </a:t>
            </a:r>
            <a:r>
              <a:rPr lang="ru-RU" dirty="0" err="1"/>
              <a:t>нагляд</a:t>
            </a:r>
            <a:r>
              <a:rPr lang="ru-RU" dirty="0"/>
              <a:t> і при </a:t>
            </a:r>
            <a:r>
              <a:rPr lang="ru-RU" dirty="0" err="1"/>
              <a:t>необхідності</a:t>
            </a:r>
            <a:r>
              <a:rPr lang="ru-RU" dirty="0"/>
              <a:t> </a:t>
            </a:r>
            <a:r>
              <a:rPr lang="ru-RU" dirty="0" err="1"/>
              <a:t>Лісопатологічне</a:t>
            </a:r>
            <a:r>
              <a:rPr lang="ru-RU" dirty="0"/>
              <a:t> </a:t>
            </a:r>
            <a:r>
              <a:rPr lang="ru-RU" dirty="0" err="1"/>
              <a:t>обстеження</a:t>
            </a:r>
            <a:r>
              <a:rPr lang="ru-RU" dirty="0"/>
              <a:t>, при 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вибирають</a:t>
            </a:r>
            <a:r>
              <a:rPr lang="ru-RU" dirty="0"/>
              <a:t> </a:t>
            </a:r>
            <a:r>
              <a:rPr lang="ru-RU" dirty="0" err="1"/>
              <a:t>ділянки</a:t>
            </a:r>
            <a:r>
              <a:rPr lang="ru-RU" dirty="0"/>
              <a:t> для детального </a:t>
            </a:r>
            <a:r>
              <a:rPr lang="ru-RU" dirty="0" err="1"/>
              <a:t>нагляду</a:t>
            </a:r>
            <a:r>
              <a:rPr lang="ru-RU" dirty="0"/>
              <a:t>. </a:t>
            </a:r>
          </a:p>
          <a:p>
            <a:r>
              <a:rPr lang="uk-UA" dirty="0"/>
              <a:t>На них здійснюють періодичні спостереження за найбільш небезпечними видами стовбурових шкідників та врахування їх чисельності для оцінки її динаміки і загрози для насаджень.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37928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err="1"/>
              <a:t>Детальний</a:t>
            </a:r>
            <a:r>
              <a:rPr lang="ru-RU" dirty="0"/>
              <a:t> </a:t>
            </a:r>
            <a:r>
              <a:rPr lang="ru-RU" dirty="0" err="1"/>
              <a:t>нагляд</a:t>
            </a:r>
            <a:r>
              <a:rPr lang="ru-RU" dirty="0"/>
              <a:t> за </a:t>
            </a:r>
            <a:r>
              <a:rPr lang="ru-RU" dirty="0" err="1"/>
              <a:t>стовбуровими</a:t>
            </a:r>
            <a:r>
              <a:rPr lang="ru-RU" dirty="0"/>
              <a:t> </a:t>
            </a:r>
            <a:r>
              <a:rPr lang="ru-RU" dirty="0" err="1"/>
              <a:t>шкідниками</a:t>
            </a:r>
            <a:r>
              <a:rPr lang="ru-RU" dirty="0"/>
              <a:t> </a:t>
            </a:r>
            <a:r>
              <a:rPr lang="ru-RU" dirty="0" err="1"/>
              <a:t>обов'язково</a:t>
            </a:r>
            <a:r>
              <a:rPr lang="ru-RU" dirty="0"/>
              <a:t> </a:t>
            </a:r>
            <a:r>
              <a:rPr lang="ru-RU" dirty="0" err="1"/>
              <a:t>включає</a:t>
            </a:r>
            <a:r>
              <a:rPr lang="ru-RU" dirty="0"/>
              <a:t> в себе контроль стану </a:t>
            </a:r>
            <a:r>
              <a:rPr lang="ru-RU" dirty="0" err="1"/>
              <a:t>насаджень</a:t>
            </a:r>
            <a:r>
              <a:rPr lang="ru-RU" dirty="0"/>
              <a:t>, де </a:t>
            </a:r>
            <a:r>
              <a:rPr lang="ru-RU" dirty="0" err="1"/>
              <a:t>розвиваються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осередки</a:t>
            </a:r>
            <a:r>
              <a:rPr lang="ru-RU" dirty="0"/>
              <a:t>. </a:t>
            </a:r>
          </a:p>
          <a:p>
            <a:r>
              <a:rPr lang="uk-UA" dirty="0"/>
              <a:t>У ділянках детального нагляду уточнюють видовий склад стовбурових шкідників, виявляють найбільш поширені і значущі види, встановлюють домінуючі типи і причини всихання і ослаблення дерев і відповідні їм екологічні комплекси стовбурових шкідників та їх співвідношення, уточнюють терміни розвитку основних видів з метою подальшого планування термінів проведення </a:t>
            </a:r>
            <a:r>
              <a:rPr lang="uk-UA" dirty="0" err="1"/>
              <a:t>санітарно-</a:t>
            </a:r>
            <a:r>
              <a:rPr lang="uk-UA" dirty="0"/>
              <a:t> оздоровчих заходів, визначають чисельність основних видів стовбурових шкідників та інші показники стану їх популяцій.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69937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uk-UA" dirty="0"/>
              <a:t>З використанням цих даних визначають тип вогнищ, динаміку та тенденції їх розвитку, здійснюють прогноз майбутнього пошкодження насаджень і планують проведення заходів.</a:t>
            </a:r>
            <a:endParaRPr lang="ru-RU" dirty="0"/>
          </a:p>
          <a:p>
            <a:r>
              <a:rPr lang="ru-RU" dirty="0"/>
              <a:t>При  </a:t>
            </a:r>
            <a:r>
              <a:rPr lang="ru-RU" b="1" i="1" dirty="0"/>
              <a:t>детальному </a:t>
            </a:r>
            <a:r>
              <a:rPr lang="ru-RU" b="1" i="1" dirty="0" err="1"/>
              <a:t>обстеженні</a:t>
            </a:r>
            <a:r>
              <a:rPr lang="ru-RU" b="1" i="1" dirty="0"/>
              <a:t> </a:t>
            </a:r>
            <a:r>
              <a:rPr lang="ru-RU" b="1" i="1" dirty="0" err="1"/>
              <a:t>вогнищ</a:t>
            </a:r>
            <a:r>
              <a:rPr lang="ru-RU" dirty="0"/>
              <a:t>  </a:t>
            </a:r>
            <a:r>
              <a:rPr lang="ru-RU" dirty="0" err="1"/>
              <a:t>стовбурових</a:t>
            </a:r>
            <a:r>
              <a:rPr lang="ru-RU" dirty="0"/>
              <a:t> </a:t>
            </a:r>
            <a:r>
              <a:rPr lang="ru-RU" dirty="0" err="1"/>
              <a:t>шкідників</a:t>
            </a:r>
            <a:r>
              <a:rPr lang="ru-RU" dirty="0"/>
              <a:t> </a:t>
            </a:r>
            <a:r>
              <a:rPr lang="ru-RU" dirty="0" err="1"/>
              <a:t>закладають</a:t>
            </a:r>
            <a:r>
              <a:rPr lang="ru-RU" dirty="0"/>
              <a:t> </a:t>
            </a:r>
            <a:r>
              <a:rPr lang="ru-RU" dirty="0" err="1"/>
              <a:t>пробні</a:t>
            </a:r>
            <a:r>
              <a:rPr lang="ru-RU" dirty="0"/>
              <a:t> </a:t>
            </a:r>
            <a:r>
              <a:rPr lang="ru-RU" dirty="0" err="1"/>
              <a:t>площі</a:t>
            </a:r>
            <a:r>
              <a:rPr lang="ru-RU" dirty="0"/>
              <a:t> та </a:t>
            </a:r>
            <a:r>
              <a:rPr lang="ru-RU" dirty="0" err="1"/>
              <a:t>аналізують</a:t>
            </a:r>
            <a:r>
              <a:rPr lang="ru-RU" dirty="0"/>
              <a:t> </a:t>
            </a:r>
            <a:r>
              <a:rPr lang="ru-RU" dirty="0" err="1"/>
              <a:t>модельні</a:t>
            </a:r>
            <a:r>
              <a:rPr lang="ru-RU" dirty="0"/>
              <a:t> дерева. На </a:t>
            </a:r>
            <a:r>
              <a:rPr lang="ru-RU" dirty="0" err="1"/>
              <a:t>пробних</a:t>
            </a:r>
            <a:r>
              <a:rPr lang="ru-RU" dirty="0"/>
              <a:t> </a:t>
            </a:r>
            <a:r>
              <a:rPr lang="ru-RU" dirty="0" err="1"/>
              <a:t>площах</a:t>
            </a:r>
            <a:r>
              <a:rPr lang="ru-RU" dirty="0"/>
              <a:t> </a:t>
            </a:r>
            <a:r>
              <a:rPr lang="ru-RU" dirty="0" err="1"/>
              <a:t>проводять</a:t>
            </a:r>
            <a:r>
              <a:rPr lang="ru-RU" dirty="0"/>
              <a:t> </a:t>
            </a:r>
            <a:r>
              <a:rPr lang="ru-RU" dirty="0" err="1"/>
              <a:t>докладний</a:t>
            </a:r>
            <a:r>
              <a:rPr lang="ru-RU" dirty="0"/>
              <a:t> </a:t>
            </a:r>
            <a:r>
              <a:rPr lang="ru-RU" dirty="0" err="1"/>
              <a:t>опис</a:t>
            </a:r>
            <a:r>
              <a:rPr lang="ru-RU" dirty="0"/>
              <a:t> </a:t>
            </a:r>
            <a:r>
              <a:rPr lang="ru-RU" dirty="0" err="1"/>
              <a:t>земельної</a:t>
            </a:r>
            <a:r>
              <a:rPr lang="ru-RU" dirty="0"/>
              <a:t> </a:t>
            </a:r>
            <a:r>
              <a:rPr lang="ru-RU" dirty="0" err="1"/>
              <a:t>ділянки</a:t>
            </a:r>
            <a:r>
              <a:rPr lang="ru-RU" dirty="0"/>
              <a:t>, перечет дерев за породами, ступенями </a:t>
            </a:r>
            <a:r>
              <a:rPr lang="ru-RU" dirty="0" err="1"/>
              <a:t>товщини</a:t>
            </a:r>
            <a:r>
              <a:rPr lang="ru-RU" dirty="0"/>
              <a:t>, </a:t>
            </a:r>
            <a:r>
              <a:rPr lang="ru-RU" dirty="0" err="1"/>
              <a:t>категоріям</a:t>
            </a:r>
            <a:r>
              <a:rPr lang="ru-RU" dirty="0"/>
              <a:t> стану і </a:t>
            </a:r>
            <a:r>
              <a:rPr lang="ru-RU" dirty="0" err="1"/>
              <a:t>пошкодженості</a:t>
            </a:r>
            <a:r>
              <a:rPr lang="ru-RU" dirty="0"/>
              <a:t> хворобами та </a:t>
            </a:r>
            <a:r>
              <a:rPr lang="ru-RU" dirty="0" err="1"/>
              <a:t>іншими</a:t>
            </a:r>
            <a:r>
              <a:rPr lang="ru-RU" dirty="0"/>
              <a:t> факторами, і </a:t>
            </a:r>
            <a:r>
              <a:rPr lang="ru-RU" dirty="0" err="1"/>
              <a:t>заселеності</a:t>
            </a:r>
            <a:r>
              <a:rPr lang="ru-RU" dirty="0"/>
              <a:t> </a:t>
            </a:r>
            <a:r>
              <a:rPr lang="ru-RU" dirty="0" err="1"/>
              <a:t>стовбуровими</a:t>
            </a:r>
            <a:r>
              <a:rPr lang="ru-RU" dirty="0"/>
              <a:t> </a:t>
            </a:r>
            <a:r>
              <a:rPr lang="ru-RU" dirty="0" err="1"/>
              <a:t>шкідниками</a:t>
            </a:r>
            <a:r>
              <a:rPr lang="ru-RU" dirty="0"/>
              <a:t>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28802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Для </a:t>
            </a:r>
            <a:r>
              <a:rPr lang="ru-RU" dirty="0" err="1"/>
              <a:t>визначення</a:t>
            </a:r>
            <a:r>
              <a:rPr lang="ru-RU" dirty="0"/>
              <a:t> </a:t>
            </a:r>
            <a:r>
              <a:rPr lang="ru-RU" dirty="0" err="1"/>
              <a:t>чисельності</a:t>
            </a:r>
            <a:r>
              <a:rPr lang="ru-RU" dirty="0"/>
              <a:t> </a:t>
            </a:r>
            <a:r>
              <a:rPr lang="ru-RU" dirty="0" err="1"/>
              <a:t>стовбурових</a:t>
            </a:r>
            <a:r>
              <a:rPr lang="ru-RU" dirty="0"/>
              <a:t> </a:t>
            </a:r>
            <a:r>
              <a:rPr lang="ru-RU" dirty="0" err="1"/>
              <a:t>шкідників</a:t>
            </a:r>
            <a:r>
              <a:rPr lang="ru-RU" dirty="0"/>
              <a:t>, </a:t>
            </a:r>
            <a:r>
              <a:rPr lang="ru-RU" dirty="0" err="1"/>
              <a:t>типів</a:t>
            </a:r>
            <a:r>
              <a:rPr lang="ru-RU" dirty="0"/>
              <a:t> </a:t>
            </a:r>
            <a:r>
              <a:rPr lang="ru-RU" dirty="0" err="1"/>
              <a:t>всихання</a:t>
            </a:r>
            <a:r>
              <a:rPr lang="ru-RU" dirty="0"/>
              <a:t> та </a:t>
            </a:r>
            <a:r>
              <a:rPr lang="ru-RU" dirty="0" err="1"/>
              <a:t>заселення</a:t>
            </a:r>
            <a:r>
              <a:rPr lang="ru-RU" dirty="0"/>
              <a:t> дерев на </a:t>
            </a:r>
            <a:r>
              <a:rPr lang="ru-RU" dirty="0" err="1"/>
              <a:t>кожній</a:t>
            </a:r>
            <a:r>
              <a:rPr lang="ru-RU" dirty="0"/>
              <a:t> </a:t>
            </a:r>
            <a:r>
              <a:rPr lang="ru-RU" dirty="0" err="1"/>
              <a:t>пробній</a:t>
            </a:r>
            <a:r>
              <a:rPr lang="ru-RU" dirty="0"/>
              <a:t> </a:t>
            </a:r>
            <a:r>
              <a:rPr lang="ru-RU" dirty="0" err="1"/>
              <a:t>площі</a:t>
            </a:r>
            <a:r>
              <a:rPr lang="ru-RU" dirty="0"/>
              <a:t> </a:t>
            </a:r>
            <a:r>
              <a:rPr lang="ru-RU" dirty="0" err="1"/>
              <a:t>аналізують</a:t>
            </a:r>
            <a:r>
              <a:rPr lang="ru-RU" dirty="0"/>
              <a:t> 2-3 </a:t>
            </a:r>
            <a:r>
              <a:rPr lang="ru-RU" dirty="0" err="1"/>
              <a:t>заселених</a:t>
            </a:r>
            <a:r>
              <a:rPr lang="ru-RU" dirty="0"/>
              <a:t> </a:t>
            </a:r>
            <a:r>
              <a:rPr lang="ru-RU" dirty="0" err="1"/>
              <a:t>комахами</a:t>
            </a:r>
            <a:r>
              <a:rPr lang="ru-RU" dirty="0"/>
              <a:t>  </a:t>
            </a:r>
            <a:r>
              <a:rPr lang="ru-RU" b="1" i="1" dirty="0" err="1"/>
              <a:t>модельних</a:t>
            </a:r>
            <a:r>
              <a:rPr lang="ru-RU" b="1" i="1" dirty="0"/>
              <a:t> дерева</a:t>
            </a:r>
            <a:r>
              <a:rPr lang="ru-RU" dirty="0"/>
              <a:t>  з </a:t>
            </a:r>
            <a:r>
              <a:rPr lang="ru-RU" dirty="0" err="1"/>
              <a:t>категорії</a:t>
            </a:r>
            <a:r>
              <a:rPr lang="ru-RU" dirty="0"/>
              <a:t> </a:t>
            </a:r>
            <a:r>
              <a:rPr lang="ru-RU" dirty="0" err="1"/>
              <a:t>усихаючих</a:t>
            </a:r>
            <a:r>
              <a:rPr lang="ru-RU" dirty="0"/>
              <a:t> і </a:t>
            </a:r>
            <a:r>
              <a:rPr lang="ru-RU" dirty="0" err="1"/>
              <a:t>всохлі</a:t>
            </a:r>
            <a:r>
              <a:rPr lang="ru-RU" dirty="0"/>
              <a:t> в поточному </a:t>
            </a:r>
            <a:r>
              <a:rPr lang="ru-RU" dirty="0" err="1"/>
              <a:t>році</a:t>
            </a:r>
            <a:r>
              <a:rPr lang="ru-RU" dirty="0"/>
              <a:t> і </a:t>
            </a:r>
            <a:r>
              <a:rPr lang="ru-RU" dirty="0" err="1"/>
              <a:t>піддають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повного</a:t>
            </a:r>
            <a:r>
              <a:rPr lang="ru-RU" dirty="0"/>
              <a:t> </a:t>
            </a:r>
            <a:r>
              <a:rPr lang="ru-RU" dirty="0" err="1"/>
              <a:t>аналізу</a:t>
            </a:r>
            <a:r>
              <a:rPr lang="ru-RU" dirty="0"/>
              <a:t>. </a:t>
            </a:r>
          </a:p>
          <a:p>
            <a:r>
              <a:rPr lang="uk-UA" dirty="0"/>
              <a:t>Детальний аналіз модельних дерев - головний метод, що дозволяє встановити видовий склад стовбурових шкідників та їх екологічні комплекси, а також зіставити ці дані з особливостями стану дерев, типами та термінами їх ослаблення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41453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Для </a:t>
            </a:r>
            <a:r>
              <a:rPr lang="ru-RU" dirty="0" err="1"/>
              <a:t>аналізу</a:t>
            </a:r>
            <a:r>
              <a:rPr lang="ru-RU" dirty="0"/>
              <a:t> </a:t>
            </a:r>
            <a:r>
              <a:rPr lang="ru-RU" dirty="0" err="1"/>
              <a:t>моделі</a:t>
            </a:r>
            <a:r>
              <a:rPr lang="ru-RU" dirty="0"/>
              <a:t> дерево </a:t>
            </a:r>
            <a:r>
              <a:rPr lang="ru-RU" dirty="0" err="1"/>
              <a:t>зрубують</a:t>
            </a:r>
            <a:r>
              <a:rPr lang="ru-RU" dirty="0"/>
              <a:t>, </a:t>
            </a:r>
            <a:r>
              <a:rPr lang="ru-RU" dirty="0" err="1"/>
              <a:t>обрубують</a:t>
            </a:r>
            <a:r>
              <a:rPr lang="ru-RU" dirty="0"/>
              <a:t> </a:t>
            </a:r>
            <a:r>
              <a:rPr lang="uk-UA" dirty="0"/>
              <a:t>гілки</a:t>
            </a:r>
            <a:r>
              <a:rPr lang="ru-RU" dirty="0"/>
              <a:t> і </a:t>
            </a:r>
            <a:r>
              <a:rPr lang="ru-RU" dirty="0" err="1"/>
              <a:t>ретельно</a:t>
            </a:r>
            <a:r>
              <a:rPr lang="ru-RU" dirty="0"/>
              <a:t> </a:t>
            </a:r>
            <a:r>
              <a:rPr lang="ru-RU" dirty="0" err="1"/>
              <a:t>оглядають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.  </a:t>
            </a:r>
            <a:r>
              <a:rPr lang="ru-RU" dirty="0" err="1"/>
              <a:t>Потім</a:t>
            </a:r>
            <a:r>
              <a:rPr lang="ru-RU" dirty="0"/>
              <a:t> </a:t>
            </a:r>
            <a:r>
              <a:rPr lang="ru-RU" dirty="0" err="1"/>
              <a:t>вимірюють</a:t>
            </a:r>
            <a:r>
              <a:rPr lang="ru-RU" dirty="0"/>
              <a:t> </a:t>
            </a:r>
            <a:r>
              <a:rPr lang="ru-RU" dirty="0" err="1"/>
              <a:t>протяжність</a:t>
            </a:r>
            <a:r>
              <a:rPr lang="ru-RU" dirty="0"/>
              <a:t> </a:t>
            </a:r>
            <a:r>
              <a:rPr lang="ru-RU" dirty="0" err="1"/>
              <a:t>стовбура</a:t>
            </a:r>
            <a:r>
              <a:rPr lang="ru-RU" dirty="0"/>
              <a:t>, </a:t>
            </a:r>
            <a:r>
              <a:rPr lang="ru-RU" dirty="0" err="1"/>
              <a:t>крони</a:t>
            </a:r>
            <a:r>
              <a:rPr lang="ru-RU" dirty="0"/>
              <a:t>, </a:t>
            </a:r>
            <a:r>
              <a:rPr lang="ru-RU" dirty="0" err="1"/>
              <a:t>районів</a:t>
            </a:r>
            <a:r>
              <a:rPr lang="ru-RU" dirty="0"/>
              <a:t> </a:t>
            </a:r>
            <a:r>
              <a:rPr lang="ru-RU" dirty="0" err="1"/>
              <a:t>товстої</a:t>
            </a:r>
            <a:r>
              <a:rPr lang="ru-RU" dirty="0"/>
              <a:t>, </a:t>
            </a:r>
            <a:r>
              <a:rPr lang="ru-RU" dirty="0" err="1"/>
              <a:t>перехідної</a:t>
            </a:r>
            <a:r>
              <a:rPr lang="ru-RU" dirty="0"/>
              <a:t> та </a:t>
            </a:r>
            <a:r>
              <a:rPr lang="ru-RU" dirty="0" err="1"/>
              <a:t>тонкої</a:t>
            </a:r>
            <a:r>
              <a:rPr lang="ru-RU" dirty="0"/>
              <a:t> кори.  </a:t>
            </a:r>
            <a:r>
              <a:rPr lang="ru-RU" dirty="0" err="1"/>
              <a:t>Далі</a:t>
            </a:r>
            <a:r>
              <a:rPr lang="ru-RU" dirty="0"/>
              <a:t> </a:t>
            </a:r>
            <a:r>
              <a:rPr lang="ru-RU" dirty="0" err="1"/>
              <a:t>вздовж</a:t>
            </a:r>
            <a:r>
              <a:rPr lang="ru-RU" dirty="0"/>
              <a:t> </a:t>
            </a:r>
            <a:r>
              <a:rPr lang="ru-RU" dirty="0" err="1"/>
              <a:t>стовбура</a:t>
            </a:r>
            <a:r>
              <a:rPr lang="ru-RU" dirty="0"/>
              <a:t> </a:t>
            </a:r>
            <a:r>
              <a:rPr lang="ru-RU" dirty="0" err="1"/>
              <a:t>сокирою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ножем</a:t>
            </a:r>
            <a:r>
              <a:rPr lang="ru-RU" dirty="0"/>
              <a:t> </a:t>
            </a:r>
            <a:r>
              <a:rPr lang="ru-RU" dirty="0" err="1"/>
              <a:t>знімають</a:t>
            </a:r>
            <a:r>
              <a:rPr lang="ru-RU" dirty="0"/>
              <a:t> </a:t>
            </a:r>
            <a:r>
              <a:rPr lang="ru-RU" dirty="0" err="1"/>
              <a:t>смужку</a:t>
            </a:r>
            <a:r>
              <a:rPr lang="ru-RU" dirty="0"/>
              <a:t> кори, шириною в </a:t>
            </a:r>
            <a:r>
              <a:rPr lang="ru-RU" dirty="0" err="1"/>
              <a:t>долоню</a:t>
            </a:r>
            <a:r>
              <a:rPr lang="ru-RU" dirty="0"/>
              <a:t>.  На </a:t>
            </a:r>
            <a:r>
              <a:rPr lang="ru-RU" dirty="0" err="1"/>
              <a:t>ній</a:t>
            </a:r>
            <a:r>
              <a:rPr lang="ru-RU" dirty="0"/>
              <a:t> за </a:t>
            </a:r>
            <a:r>
              <a:rPr lang="ru-RU" dirty="0" err="1"/>
              <a:t>виявленими</a:t>
            </a:r>
            <a:r>
              <a:rPr lang="ru-RU" dirty="0"/>
              <a:t> ходах і </a:t>
            </a:r>
            <a:r>
              <a:rPr lang="ru-RU" dirty="0" err="1"/>
              <a:t>комахам</a:t>
            </a:r>
            <a:r>
              <a:rPr lang="ru-RU" dirty="0"/>
              <a:t> </a:t>
            </a:r>
            <a:r>
              <a:rPr lang="ru-RU" dirty="0" err="1"/>
              <a:t>визначають</a:t>
            </a:r>
            <a:r>
              <a:rPr lang="ru-RU" dirty="0"/>
              <a:t> </a:t>
            </a:r>
            <a:r>
              <a:rPr lang="ru-RU" dirty="0" err="1"/>
              <a:t>видовий</a:t>
            </a:r>
            <a:r>
              <a:rPr lang="ru-RU" dirty="0"/>
              <a:t> склад </a:t>
            </a:r>
            <a:r>
              <a:rPr lang="ru-RU" dirty="0" err="1"/>
              <a:t>шкідників</a:t>
            </a:r>
            <a:r>
              <a:rPr lang="ru-RU" dirty="0"/>
              <a:t>, і </a:t>
            </a:r>
            <a:r>
              <a:rPr lang="ru-RU" dirty="0" err="1"/>
              <a:t>рулеткою</a:t>
            </a:r>
            <a:r>
              <a:rPr lang="ru-RU" dirty="0"/>
              <a:t> </a:t>
            </a:r>
            <a:r>
              <a:rPr lang="ru-RU" dirty="0" err="1"/>
              <a:t>вимірюють</a:t>
            </a:r>
            <a:r>
              <a:rPr lang="ru-RU" dirty="0"/>
              <a:t> </a:t>
            </a:r>
            <a:r>
              <a:rPr lang="ru-RU" dirty="0" err="1"/>
              <a:t>протяжність</a:t>
            </a:r>
            <a:r>
              <a:rPr lang="ru-RU" dirty="0"/>
              <a:t> </a:t>
            </a:r>
            <a:r>
              <a:rPr lang="ru-RU" dirty="0" err="1"/>
              <a:t>районів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поселення</a:t>
            </a:r>
            <a:r>
              <a:rPr lang="ru-RU" dirty="0"/>
              <a:t>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55966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У межах </a:t>
            </a:r>
            <a:r>
              <a:rPr lang="ru-RU" dirty="0" err="1"/>
              <a:t>районів</a:t>
            </a:r>
            <a:r>
              <a:rPr lang="ru-RU" dirty="0"/>
              <a:t> </a:t>
            </a:r>
            <a:r>
              <a:rPr lang="ru-RU" dirty="0" err="1"/>
              <a:t>поселення</a:t>
            </a:r>
            <a:r>
              <a:rPr lang="ru-RU" dirty="0"/>
              <a:t> </a:t>
            </a:r>
            <a:r>
              <a:rPr lang="ru-RU" dirty="0" err="1"/>
              <a:t>основних</a:t>
            </a:r>
            <a:r>
              <a:rPr lang="ru-RU" dirty="0"/>
              <a:t> </a:t>
            </a:r>
            <a:r>
              <a:rPr lang="ru-RU" dirty="0" err="1"/>
              <a:t>видів</a:t>
            </a:r>
            <a:r>
              <a:rPr lang="ru-RU" dirty="0"/>
              <a:t> для </a:t>
            </a:r>
            <a:r>
              <a:rPr lang="ru-RU" dirty="0" err="1"/>
              <a:t>обліку</a:t>
            </a:r>
            <a:r>
              <a:rPr lang="ru-RU" dirty="0"/>
              <a:t> </a:t>
            </a:r>
            <a:r>
              <a:rPr lang="ru-RU" dirty="0" err="1"/>
              <a:t>чисельності</a:t>
            </a:r>
            <a:r>
              <a:rPr lang="ru-RU" dirty="0"/>
              <a:t> </a:t>
            </a:r>
            <a:r>
              <a:rPr lang="ru-RU" dirty="0" err="1"/>
              <a:t>шкідників</a:t>
            </a:r>
            <a:r>
              <a:rPr lang="ru-RU" dirty="0"/>
              <a:t> </a:t>
            </a:r>
            <a:r>
              <a:rPr lang="ru-RU" dirty="0" err="1"/>
              <a:t>вибирають</a:t>
            </a:r>
            <a:r>
              <a:rPr lang="ru-RU" dirty="0"/>
              <a:t> одну </a:t>
            </a:r>
            <a:r>
              <a:rPr lang="ru-RU" dirty="0" err="1"/>
              <a:t>серединну</a:t>
            </a:r>
            <a:r>
              <a:rPr lang="ru-RU" dirty="0"/>
              <a:t> </a:t>
            </a:r>
            <a:r>
              <a:rPr lang="ru-RU" dirty="0" err="1"/>
              <a:t>кругову</a:t>
            </a:r>
            <a:r>
              <a:rPr lang="ru-RU" dirty="0"/>
              <a:t> палетку, </a:t>
            </a:r>
            <a:r>
              <a:rPr lang="ru-RU" dirty="0" err="1"/>
              <a:t>протяжністю</a:t>
            </a:r>
            <a:r>
              <a:rPr lang="ru-RU" dirty="0"/>
              <a:t> по </a:t>
            </a:r>
            <a:r>
              <a:rPr lang="ru-RU" dirty="0" err="1"/>
              <a:t>стовбуру</a:t>
            </a:r>
            <a:r>
              <a:rPr lang="ru-RU" dirty="0"/>
              <a:t> 20 </a:t>
            </a:r>
            <a:r>
              <a:rPr lang="ru-RU" dirty="0" err="1"/>
              <a:t>або</a:t>
            </a:r>
            <a:r>
              <a:rPr lang="ru-RU" dirty="0"/>
              <a:t> 50 см.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прийняти</a:t>
            </a:r>
            <a:r>
              <a:rPr lang="ru-RU" dirty="0"/>
              <a:t> </a:t>
            </a:r>
            <a:r>
              <a:rPr lang="ru-RU" dirty="0" err="1"/>
              <a:t>довжину</a:t>
            </a:r>
            <a:r>
              <a:rPr lang="ru-RU" dirty="0"/>
              <a:t> </a:t>
            </a:r>
            <a:r>
              <a:rPr lang="ru-RU" dirty="0" err="1"/>
              <a:t>кругових</a:t>
            </a:r>
            <a:r>
              <a:rPr lang="ru-RU" dirty="0"/>
              <a:t> палеток для </a:t>
            </a:r>
            <a:r>
              <a:rPr lang="ru-RU" dirty="0" err="1"/>
              <a:t>більшості</a:t>
            </a:r>
            <a:r>
              <a:rPr lang="ru-RU" dirty="0"/>
              <a:t> </a:t>
            </a:r>
            <a:r>
              <a:rPr lang="ru-RU" dirty="0" err="1"/>
              <a:t>видів</a:t>
            </a:r>
            <a:r>
              <a:rPr lang="ru-RU" dirty="0"/>
              <a:t> комах 0,3-0,5 м. При </a:t>
            </a:r>
            <a:r>
              <a:rPr lang="ru-RU" dirty="0" err="1"/>
              <a:t>дуже</a:t>
            </a:r>
            <a:r>
              <a:rPr lang="ru-RU" dirty="0"/>
              <a:t> </a:t>
            </a:r>
            <a:r>
              <a:rPr lang="ru-RU" dirty="0" err="1"/>
              <a:t>дрібних</a:t>
            </a:r>
            <a:r>
              <a:rPr lang="ru-RU" dirty="0"/>
              <a:t> і </a:t>
            </a:r>
            <a:r>
              <a:rPr lang="ru-RU" dirty="0" err="1"/>
              <a:t>частих</a:t>
            </a:r>
            <a:r>
              <a:rPr lang="ru-RU" dirty="0"/>
              <a:t> ходах </a:t>
            </a:r>
            <a:r>
              <a:rPr lang="ru-RU" dirty="0" err="1"/>
              <a:t>довжина</a:t>
            </a:r>
            <a:r>
              <a:rPr lang="ru-RU" dirty="0"/>
              <a:t> </a:t>
            </a:r>
            <a:r>
              <a:rPr lang="ru-RU" dirty="0" err="1"/>
              <a:t>кругової</a:t>
            </a:r>
            <a:r>
              <a:rPr lang="ru-RU" dirty="0"/>
              <a:t> палетки </a:t>
            </a:r>
            <a:r>
              <a:rPr lang="ru-RU" dirty="0" err="1"/>
              <a:t>може</a:t>
            </a:r>
            <a:r>
              <a:rPr lang="ru-RU" dirty="0"/>
              <a:t> бути </a:t>
            </a:r>
            <a:r>
              <a:rPr lang="ru-RU" dirty="0" err="1"/>
              <a:t>зменшена</a:t>
            </a:r>
            <a:r>
              <a:rPr lang="ru-RU" dirty="0"/>
              <a:t> до 0,2 м, при </a:t>
            </a:r>
            <a:r>
              <a:rPr lang="ru-RU" dirty="0" err="1"/>
              <a:t>дуже</a:t>
            </a:r>
            <a:r>
              <a:rPr lang="ru-RU" dirty="0"/>
              <a:t> </a:t>
            </a:r>
            <a:r>
              <a:rPr lang="ru-RU" dirty="0" err="1"/>
              <a:t>довгих</a:t>
            </a:r>
            <a:r>
              <a:rPr lang="ru-RU" dirty="0"/>
              <a:t> і великих - </a:t>
            </a:r>
            <a:r>
              <a:rPr lang="ru-RU" dirty="0" err="1"/>
              <a:t>збільшена</a:t>
            </a:r>
            <a:r>
              <a:rPr lang="ru-RU" dirty="0"/>
              <a:t> до 1 м.  На </a:t>
            </a:r>
            <a:r>
              <a:rPr lang="ru-RU" dirty="0" err="1"/>
              <a:t>схемі</a:t>
            </a:r>
            <a:r>
              <a:rPr lang="ru-RU" dirty="0"/>
              <a:t> </a:t>
            </a:r>
            <a:r>
              <a:rPr lang="ru-RU" dirty="0" err="1"/>
              <a:t>моделі</a:t>
            </a:r>
            <a:r>
              <a:rPr lang="ru-RU" dirty="0"/>
              <a:t> </a:t>
            </a:r>
            <a:r>
              <a:rPr lang="ru-RU" dirty="0" err="1"/>
              <a:t>відзначають</a:t>
            </a:r>
            <a:r>
              <a:rPr lang="ru-RU" dirty="0"/>
              <a:t> </a:t>
            </a:r>
            <a:r>
              <a:rPr lang="ru-RU" dirty="0" err="1"/>
              <a:t>розташування</a:t>
            </a:r>
            <a:r>
              <a:rPr lang="ru-RU" dirty="0"/>
              <a:t> палеток і </a:t>
            </a:r>
            <a:r>
              <a:rPr lang="ru-RU" dirty="0" err="1"/>
              <a:t>протяжність</a:t>
            </a:r>
            <a:r>
              <a:rPr lang="ru-RU" dirty="0"/>
              <a:t> </a:t>
            </a:r>
            <a:r>
              <a:rPr lang="ru-RU" dirty="0" err="1"/>
              <a:t>районів</a:t>
            </a:r>
            <a:r>
              <a:rPr lang="ru-RU" dirty="0"/>
              <a:t> </a:t>
            </a:r>
            <a:r>
              <a:rPr lang="ru-RU" dirty="0" err="1"/>
              <a:t>поселення</a:t>
            </a:r>
            <a:r>
              <a:rPr lang="ru-RU" dirty="0"/>
              <a:t>, </a:t>
            </a:r>
            <a:r>
              <a:rPr lang="ru-RU" dirty="0" err="1"/>
              <a:t>заміряють</a:t>
            </a:r>
            <a:r>
              <a:rPr lang="ru-RU" dirty="0"/>
              <a:t> </a:t>
            </a:r>
            <a:r>
              <a:rPr lang="ru-RU" dirty="0" err="1"/>
              <a:t>довжину</a:t>
            </a:r>
            <a:r>
              <a:rPr lang="ru-RU" dirty="0"/>
              <a:t> </a:t>
            </a:r>
            <a:r>
              <a:rPr lang="ru-RU" dirty="0" err="1"/>
              <a:t>окружності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діаметр</a:t>
            </a:r>
            <a:r>
              <a:rPr lang="ru-RU" dirty="0"/>
              <a:t> дерева в </a:t>
            </a:r>
            <a:r>
              <a:rPr lang="ru-RU" dirty="0" err="1"/>
              <a:t>середині</a:t>
            </a:r>
            <a:r>
              <a:rPr lang="ru-RU" dirty="0"/>
              <a:t> району </a:t>
            </a:r>
            <a:r>
              <a:rPr lang="ru-RU" dirty="0" err="1"/>
              <a:t>поселення</a:t>
            </a:r>
            <a:r>
              <a:rPr lang="ru-RU" dirty="0"/>
              <a:t>.  При </a:t>
            </a:r>
            <a:r>
              <a:rPr lang="ru-RU" dirty="0" err="1"/>
              <a:t>високій</a:t>
            </a:r>
            <a:r>
              <a:rPr lang="ru-RU" dirty="0"/>
              <a:t> </a:t>
            </a:r>
            <a:r>
              <a:rPr lang="ru-RU" dirty="0" err="1"/>
              <a:t>щільності</a:t>
            </a:r>
            <a:r>
              <a:rPr lang="ru-RU" dirty="0"/>
              <a:t> </a:t>
            </a:r>
            <a:r>
              <a:rPr lang="ru-RU" dirty="0" err="1"/>
              <a:t>поселення</a:t>
            </a:r>
            <a:r>
              <a:rPr lang="ru-RU" dirty="0"/>
              <a:t> </a:t>
            </a:r>
            <a:r>
              <a:rPr lang="ru-RU" dirty="0" err="1"/>
              <a:t>дрібних</a:t>
            </a:r>
            <a:r>
              <a:rPr lang="ru-RU" dirty="0"/>
              <a:t> </a:t>
            </a:r>
            <a:r>
              <a:rPr lang="ru-RU" dirty="0" err="1"/>
              <a:t>видів</a:t>
            </a:r>
            <a:r>
              <a:rPr lang="ru-RU" dirty="0"/>
              <a:t> </a:t>
            </a:r>
            <a:r>
              <a:rPr lang="ru-RU" dirty="0" err="1"/>
              <a:t>шкідників</a:t>
            </a:r>
            <a:r>
              <a:rPr lang="ru-RU" dirty="0"/>
              <a:t> (</a:t>
            </a:r>
            <a:r>
              <a:rPr lang="ru-RU" dirty="0" err="1"/>
              <a:t>декількох</a:t>
            </a:r>
            <a:r>
              <a:rPr lang="ru-RU" dirty="0"/>
              <a:t> </a:t>
            </a:r>
            <a:r>
              <a:rPr lang="ru-RU" dirty="0" err="1"/>
              <a:t>десятків</a:t>
            </a:r>
            <a:r>
              <a:rPr lang="ru-RU" dirty="0"/>
              <a:t> </a:t>
            </a:r>
            <a:r>
              <a:rPr lang="ru-RU" dirty="0" err="1"/>
              <a:t>одиниць</a:t>
            </a:r>
            <a:r>
              <a:rPr lang="ru-RU" dirty="0"/>
              <a:t> </a:t>
            </a:r>
            <a:r>
              <a:rPr lang="ru-RU" dirty="0" err="1"/>
              <a:t>обліку</a:t>
            </a:r>
            <a:r>
              <a:rPr lang="ru-RU" dirty="0"/>
              <a:t> на 1 </a:t>
            </a:r>
            <a:r>
              <a:rPr lang="ru-RU" dirty="0" err="1"/>
              <a:t>дм</a:t>
            </a:r>
            <a:r>
              <a:rPr lang="ru-RU" dirty="0"/>
              <a:t> </a:t>
            </a:r>
            <a:r>
              <a:rPr lang="ru-RU" baseline="30000" dirty="0"/>
              <a:t>2)</a:t>
            </a:r>
            <a:r>
              <a:rPr lang="ru-RU" dirty="0"/>
              <a:t> 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підрахунок</a:t>
            </a:r>
            <a:r>
              <a:rPr lang="ru-RU" dirty="0"/>
              <a:t> </a:t>
            </a:r>
            <a:r>
              <a:rPr lang="ru-RU" dirty="0" err="1"/>
              <a:t>ведуть</a:t>
            </a:r>
            <a:r>
              <a:rPr lang="ru-RU" dirty="0"/>
              <a:t> не по </a:t>
            </a:r>
            <a:r>
              <a:rPr lang="ru-RU" dirty="0" err="1"/>
              <a:t>всій</a:t>
            </a:r>
            <a:r>
              <a:rPr lang="ru-RU" dirty="0"/>
              <a:t> </a:t>
            </a:r>
            <a:r>
              <a:rPr lang="ru-RU" dirty="0" err="1"/>
              <a:t>площі</a:t>
            </a:r>
            <a:r>
              <a:rPr lang="ru-RU" dirty="0"/>
              <a:t> палетки, а на </a:t>
            </a:r>
            <a:r>
              <a:rPr lang="ru-RU" dirty="0" err="1"/>
              <a:t>обираних</a:t>
            </a:r>
            <a:r>
              <a:rPr lang="ru-RU" dirty="0"/>
              <a:t> </a:t>
            </a:r>
            <a:r>
              <a:rPr lang="ru-RU" dirty="0" err="1"/>
              <a:t>майданчиках</a:t>
            </a:r>
            <a:r>
              <a:rPr lang="ru-RU" dirty="0"/>
              <a:t>, </a:t>
            </a:r>
            <a:r>
              <a:rPr lang="ru-RU" dirty="0" err="1"/>
              <a:t>розташованих</a:t>
            </a:r>
            <a:r>
              <a:rPr lang="ru-RU" dirty="0"/>
              <a:t> </a:t>
            </a:r>
            <a:r>
              <a:rPr lang="ru-RU" dirty="0" err="1"/>
              <a:t>спірально</a:t>
            </a:r>
            <a:r>
              <a:rPr lang="ru-RU" dirty="0"/>
              <a:t> по </a:t>
            </a:r>
            <a:r>
              <a:rPr lang="ru-RU" dirty="0" err="1"/>
              <a:t>всій</a:t>
            </a:r>
            <a:r>
              <a:rPr lang="ru-RU" dirty="0"/>
              <a:t> </a:t>
            </a:r>
            <a:r>
              <a:rPr lang="ru-RU" dirty="0" err="1"/>
              <a:t>палітрі</a:t>
            </a:r>
            <a:r>
              <a:rPr lang="ru-RU" dirty="0"/>
              <a:t> (2 - 3 </a:t>
            </a:r>
            <a:r>
              <a:rPr lang="ru-RU" dirty="0" err="1"/>
              <a:t>облікових</a:t>
            </a:r>
            <a:r>
              <a:rPr lang="ru-RU" dirty="0"/>
              <a:t> </a:t>
            </a:r>
            <a:r>
              <a:rPr lang="ru-RU" dirty="0" err="1"/>
              <a:t>майданчики</a:t>
            </a:r>
            <a:r>
              <a:rPr lang="ru-RU"/>
              <a:t>).  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057314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276</Words>
  <Application>Microsoft Office PowerPoint</Application>
  <PresentationFormat>Экран (4:3)</PresentationFormat>
  <Paragraphs>13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Практична робота 14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Практична робота 14 </dc:title>
  <dc:creator>Ноут_кафедра</dc:creator>
  <cp:lastModifiedBy>Ноут_кафедра</cp:lastModifiedBy>
  <cp:revision>1</cp:revision>
  <dcterms:created xsi:type="dcterms:W3CDTF">2019-03-20T14:32:18Z</dcterms:created>
  <dcterms:modified xsi:type="dcterms:W3CDTF">2019-03-20T14:34:54Z</dcterms:modified>
</cp:coreProperties>
</file>