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5"/>
  </p:handoutMasterIdLst>
  <p:sldIdLst>
    <p:sldId id="256" r:id="rId2"/>
    <p:sldId id="257" r:id="rId3"/>
    <p:sldId id="258" r:id="rId4"/>
    <p:sldId id="259" r:id="rId5"/>
    <p:sldId id="260" r:id="rId6"/>
    <p:sldId id="261" r:id="rId7"/>
    <p:sldId id="322" r:id="rId8"/>
    <p:sldId id="323" r:id="rId9"/>
    <p:sldId id="324" r:id="rId10"/>
    <p:sldId id="325" r:id="rId11"/>
    <p:sldId id="326" r:id="rId12"/>
    <p:sldId id="263" r:id="rId13"/>
    <p:sldId id="264" r:id="rId14"/>
    <p:sldId id="320" r:id="rId15"/>
    <p:sldId id="265" r:id="rId16"/>
    <p:sldId id="266" r:id="rId17"/>
    <p:sldId id="267" r:id="rId18"/>
    <p:sldId id="270" r:id="rId19"/>
    <p:sldId id="303" r:id="rId20"/>
    <p:sldId id="305" r:id="rId21"/>
    <p:sldId id="304" r:id="rId22"/>
    <p:sldId id="292" r:id="rId23"/>
    <p:sldId id="309" r:id="rId24"/>
    <p:sldId id="307" r:id="rId25"/>
    <p:sldId id="308" r:id="rId26"/>
    <p:sldId id="294" r:id="rId27"/>
    <p:sldId id="310" r:id="rId28"/>
    <p:sldId id="316" r:id="rId29"/>
    <p:sldId id="311" r:id="rId30"/>
    <p:sldId id="312" r:id="rId31"/>
    <p:sldId id="313" r:id="rId32"/>
    <p:sldId id="314" r:id="rId33"/>
    <p:sldId id="315" r:id="rId34"/>
    <p:sldId id="296" r:id="rId35"/>
    <p:sldId id="297" r:id="rId36"/>
    <p:sldId id="271" r:id="rId37"/>
    <p:sldId id="298" r:id="rId38"/>
    <p:sldId id="299" r:id="rId39"/>
    <p:sldId id="300" r:id="rId40"/>
    <p:sldId id="301" r:id="rId41"/>
    <p:sldId id="302" r:id="rId42"/>
    <p:sldId id="272" r:id="rId43"/>
    <p:sldId id="284" r:id="rId44"/>
    <p:sldId id="317" r:id="rId45"/>
    <p:sldId id="318" r:id="rId46"/>
    <p:sldId id="319" r:id="rId47"/>
    <p:sldId id="285" r:id="rId48"/>
    <p:sldId id="286" r:id="rId49"/>
    <p:sldId id="287" r:id="rId50"/>
    <p:sldId id="288" r:id="rId51"/>
    <p:sldId id="289" r:id="rId52"/>
    <p:sldId id="321" r:id="rId53"/>
    <p:sldId id="290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880D7-BF68-422C-8FD7-2525AAE2C84C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29A01-3BC5-4626-B661-E7320247A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86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znu.edu.ua/mod/glossary/showentry.php?eid=518&amp;displayformat=dictionary" TargetMode="External"/><Relationship Id="rId2" Type="http://schemas.openxmlformats.org/officeDocument/2006/relationships/hyperlink" Target="http://moodle.znu.edu.ua/mod/glossary/showentry.php?eid=517&amp;displayformat=dictiona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znu.edu.ua/mod/glossary/showentry.php?eid=518&amp;displayformat=dictionary" TargetMode="External"/><Relationship Id="rId2" Type="http://schemas.openxmlformats.org/officeDocument/2006/relationships/hyperlink" Target="http://moodle.znu.edu.ua/mod/glossary/showentry.php?eid=517&amp;displayformat=dictionar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znu.edu.ua/mod/glossary/showentry.php?eid=519&amp;displayformat=dictionary" TargetMode="External"/><Relationship Id="rId2" Type="http://schemas.openxmlformats.org/officeDocument/2006/relationships/hyperlink" Target="http://moodle.znu.edu.ua/mod/glossary/showentry.php?eid=520&amp;displayformat=dictionary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moodle.znu.edu.ua/mod/glossary/showentry.php?eid=520&amp;displayformat=dictionary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moodle.znu.edu.ua/mod/glossary/showentry.php?eid=522&amp;displayformat=dictionar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uk-UA" dirty="0" smtClean="0"/>
              <a:t>Лекція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36912"/>
            <a:ext cx="6400800" cy="1752600"/>
          </a:xfrm>
        </p:spPr>
        <p:txBody>
          <a:bodyPr/>
          <a:lstStyle/>
          <a:p>
            <a:r>
              <a:rPr lang="ru-RU" b="1" dirty="0" err="1">
                <a:solidFill>
                  <a:schemeClr val="tx1"/>
                </a:solidFill>
              </a:rPr>
              <a:t>Організація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захисту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насаджень</a:t>
            </a:r>
            <a:r>
              <a:rPr lang="ru-RU" b="1" dirty="0">
                <a:solidFill>
                  <a:schemeClr val="tx1"/>
                </a:solidFill>
              </a:rPr>
              <a:t>. Причини </a:t>
            </a:r>
            <a:r>
              <a:rPr lang="ru-RU" b="1" dirty="0" err="1">
                <a:solidFill>
                  <a:schemeClr val="tx1"/>
                </a:solidFill>
              </a:rPr>
              <a:t>пошкодження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насаджень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68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err="1"/>
              <a:t>Лісистість</a:t>
            </a:r>
            <a:r>
              <a:rPr lang="ru-RU" sz="2200" b="1" dirty="0"/>
              <a:t> </a:t>
            </a:r>
            <a:r>
              <a:rPr lang="ru-RU" sz="2200" b="1" dirty="0" err="1"/>
              <a:t>адміністративних</a:t>
            </a:r>
            <a:r>
              <a:rPr lang="ru-RU" sz="2200" b="1" dirty="0"/>
              <a:t> </a:t>
            </a:r>
            <a:r>
              <a:rPr lang="ru-RU" sz="2200" b="1" dirty="0" smtClean="0"/>
              <a:t>областей</a:t>
            </a:r>
            <a:endParaRPr lang="ru-RU" sz="2200" dirty="0"/>
          </a:p>
        </p:txBody>
      </p:sp>
      <p:pic>
        <p:nvPicPr>
          <p:cNvPr id="4098" name="Picture 2" descr="E:\Vergeles\СИСТЕМА ЗАХИСТУ ЛІСІВ\лекції\1\лісисті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" y="1412775"/>
            <a:ext cx="8543925" cy="501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516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>
            <a:normAutofit/>
          </a:bodyPr>
          <a:lstStyle/>
          <a:p>
            <a:r>
              <a:rPr lang="ru-RU" sz="2200" b="1" dirty="0" err="1"/>
              <a:t>Територія</a:t>
            </a:r>
            <a:r>
              <a:rPr lang="ru-RU" sz="2200" b="1" dirty="0"/>
              <a:t> та </a:t>
            </a:r>
            <a:r>
              <a:rPr lang="ru-RU" sz="2200" b="1" dirty="0" err="1"/>
              <a:t>лісистість</a:t>
            </a:r>
            <a:r>
              <a:rPr lang="ru-RU" sz="2200" b="1" dirty="0"/>
              <a:t> </a:t>
            </a:r>
            <a:r>
              <a:rPr lang="ru-RU" sz="2200" b="1" dirty="0" err="1"/>
              <a:t>адміністративно-територіальних</a:t>
            </a:r>
            <a:r>
              <a:rPr lang="ru-RU" sz="2200" b="1" dirty="0"/>
              <a:t> </a:t>
            </a:r>
            <a:r>
              <a:rPr lang="ru-RU" sz="2200" b="1" dirty="0" err="1"/>
              <a:t>одиниць</a:t>
            </a:r>
            <a:r>
              <a:rPr lang="ru-RU" sz="2200" b="1" dirty="0"/>
              <a:t> </a:t>
            </a:r>
            <a:r>
              <a:rPr lang="ru-RU" sz="2200" b="1" dirty="0" err="1"/>
              <a:t>України</a:t>
            </a:r>
            <a:endParaRPr lang="ru-RU" sz="2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134321"/>
              </p:ext>
            </p:extLst>
          </p:nvPr>
        </p:nvGraphicFramePr>
        <p:xfrm>
          <a:off x="1259632" y="1340768"/>
          <a:ext cx="6552728" cy="5112563"/>
        </p:xfrm>
        <a:graphic>
          <a:graphicData uri="http://schemas.openxmlformats.org/drawingml/2006/table">
            <a:tbl>
              <a:tblPr/>
              <a:tblGrid>
                <a:gridCol w="1501533"/>
                <a:gridCol w="967831"/>
                <a:gridCol w="880431"/>
                <a:gridCol w="1125432"/>
                <a:gridCol w="1045915"/>
                <a:gridCol w="1031586"/>
              </a:tblGrid>
              <a:tr h="172128">
                <a:tc rowSpan="2"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Адміністративно-територіальні одиниці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Загальна територія, тис. га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В тому числі площа суші, тис. га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Площа вкритих лісовою рослинністю лісових ділянок, тис. га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fontAlgn="base"/>
                      <a:r>
                        <a:rPr lang="ru-RU" sz="700" b="0" u="none" strike="noStrike">
                          <a:solidFill>
                            <a:srgbClr val="444444"/>
                          </a:solidFill>
                          <a:effectLst/>
                          <a:latin typeface="Times New Roman"/>
                        </a:rPr>
                        <a:t>Лісистість,  %</a:t>
                      </a:r>
                      <a:endParaRPr lang="ru-RU" sz="1000" b="1" u="none" strike="noStrike">
                        <a:solidFill>
                          <a:srgbClr val="444444"/>
                        </a:solidFill>
                        <a:effectLst/>
                        <a:latin typeface="PT Sans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65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за  загальною площею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за площею суші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865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АР Крим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2608,1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2391,5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278,7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10,7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11,7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865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Вінницька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2649,2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2606,2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346,5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Волинська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2014,4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1969,2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624,6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225330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Дніпропетровська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3192,3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3035,8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179,2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5,6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5,9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Донецька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2651,7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2610,1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184,1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7,1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865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Житомирська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2982,7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2934,4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1001,6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33,6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34,1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865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Закарпатська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1275,3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1257,1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656,7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51,4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52,2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Запорізька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2718,3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2542,8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101,0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225330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Івано-Франківська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1392,7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1369,3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571,0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41,0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41,7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Київська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2812,1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2638,3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624,1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22,2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865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Кіровоградська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2458,8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2383,4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164,5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Луганська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2668,3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2646,4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292,4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11,0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11,1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Львівська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2183,1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2140,6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621,2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28,5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29,0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Миколаївська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2458,5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2331,0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98,2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Одеська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3331,3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3118,2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203,9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Полтавська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2875,0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2726,6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247,4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8,6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9,1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Рівненська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2005,1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1962,9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729,3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36,4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37,2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Сумська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2383,2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2352,6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425,0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17,8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18,1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Тернопільська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1382,4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1363,1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183,2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Харківська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3141,8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3081,9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378,3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12,0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12,3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Херсонська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2846,1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2412,9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116,3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Хмельницька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2062,9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2023,3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265,1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12,8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13,1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Черкаська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2091,6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1955,2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315,1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15,1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16,1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Чернівецька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809,6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791,1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236,7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29,2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29,9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Чернігівська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3190,3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3122,8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665,7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20,9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21,3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м. Київ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83,6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76,9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31,3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37,2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40,7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м. Севастополь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86,4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85,5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32,8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38,0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</a:rPr>
                        <a:t>38,4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  <a:tr h="149046"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</a:rPr>
                        <a:t>Разом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</a:rPr>
                        <a:t>60354,8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</a:rPr>
                        <a:t>57929,1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</a:rPr>
                        <a:t>9573,9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100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</a:rPr>
                        <a:t>15,9</a:t>
                      </a:r>
                      <a:endParaRPr lang="ru-RU" sz="60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  <a:tc>
                  <a:txBody>
                    <a:bodyPr/>
                    <a:lstStyle/>
                    <a:p>
                      <a:pPr marR="88265" algn="just" fontAlgn="base">
                        <a:spcAft>
                          <a:spcPts val="100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</a:rPr>
                        <a:t>16,5</a:t>
                      </a:r>
                      <a:endParaRPr lang="ru-RU" sz="600" dirty="0">
                        <a:effectLst/>
                        <a:latin typeface="Calibri"/>
                      </a:endParaRPr>
                    </a:p>
                  </a:txBody>
                  <a:tcPr marL="37402" marR="37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2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148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Класифікація заходів захисту </a:t>
            </a:r>
            <a:r>
              <a:rPr lang="uk-UA" dirty="0"/>
              <a:t>насаджень </a:t>
            </a:r>
          </a:p>
          <a:p>
            <a:pPr marL="0" indent="0" algn="just">
              <a:buNone/>
            </a:pPr>
            <a:r>
              <a:rPr lang="uk-UA" dirty="0" smtClean="0"/>
              <a:t>1</a:t>
            </a:r>
            <a:r>
              <a:rPr lang="uk-UA" dirty="0"/>
              <a:t>) </a:t>
            </a:r>
            <a:r>
              <a:rPr lang="uk-UA" dirty="0">
                <a:solidFill>
                  <a:srgbClr val="FF0000"/>
                </a:solidFill>
              </a:rPr>
              <a:t>попереджувальні</a:t>
            </a:r>
            <a:r>
              <a:rPr lang="uk-UA" dirty="0"/>
              <a:t>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2) </a:t>
            </a:r>
            <a:r>
              <a:rPr lang="uk-UA" dirty="0" smtClean="0">
                <a:solidFill>
                  <a:srgbClr val="FF0000"/>
                </a:solidFill>
              </a:rPr>
              <a:t>знищувальні</a:t>
            </a:r>
            <a:r>
              <a:rPr lang="uk-UA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Додатково виділяють </a:t>
            </a:r>
            <a:r>
              <a:rPr lang="uk-UA" dirty="0">
                <a:solidFill>
                  <a:srgbClr val="FF0000"/>
                </a:solidFill>
              </a:rPr>
              <a:t>організаційні</a:t>
            </a:r>
            <a:r>
              <a:rPr lang="uk-UA" dirty="0"/>
              <a:t> методи.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546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Стратегічні </a:t>
            </a:r>
            <a:r>
              <a:rPr lang="uk-UA" dirty="0">
                <a:solidFill>
                  <a:srgbClr val="FF0000"/>
                </a:solidFill>
              </a:rPr>
              <a:t>напрями захисту насаджень</a:t>
            </a:r>
            <a:r>
              <a:rPr lang="uk-UA" dirty="0"/>
              <a:t>: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1) збереження біологічної стійкості насаджень, а у випадку їх дегресії або </a:t>
            </a:r>
            <a:r>
              <a:rPr lang="uk-UA" dirty="0">
                <a:solidFill>
                  <a:srgbClr val="FF0000"/>
                </a:solidFill>
              </a:rPr>
              <a:t>відновлення</a:t>
            </a:r>
            <a:r>
              <a:rPr lang="uk-UA" dirty="0"/>
              <a:t> (демутація) або </a:t>
            </a:r>
            <a:r>
              <a:rPr lang="uk-UA" dirty="0">
                <a:solidFill>
                  <a:srgbClr val="FF0000"/>
                </a:solidFill>
              </a:rPr>
              <a:t>заміна</a:t>
            </a:r>
            <a:r>
              <a:rPr lang="uk-UA" dirty="0"/>
              <a:t> на рівноцінні за продуктивністю та корисними властивостями насадження;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2) зниження шкоди від шкідників та хвороб шляхом підтримки чисельності шкідників та ступеня розвитку хвороб нижче </a:t>
            </a:r>
            <a:r>
              <a:rPr lang="uk-UA" dirty="0" err="1" smtClean="0"/>
              <a:t>господарсько</a:t>
            </a:r>
            <a:r>
              <a:rPr lang="uk-UA" dirty="0" smtClean="0"/>
              <a:t> чутливого </a:t>
            </a:r>
            <a:r>
              <a:rPr lang="uk-UA" dirty="0"/>
              <a:t>рівня.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816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Задачі </a:t>
            </a:r>
            <a:r>
              <a:rPr lang="uk-UA" dirty="0" err="1"/>
              <a:t>лісозахисту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 здійснення нагляду за появою та розповсюдженням шкідників та хвороб;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2) здійснення нагляду за пошкодженням насаджень та їх станом;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3) облік та інвентаризація вогнищ шкідників та хвороб;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4) контроль за виконанням лісозахисних заходів при вирощуванні лісу.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715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Система лісозахисних заходів </a:t>
            </a:r>
            <a:r>
              <a:rPr lang="uk-UA" dirty="0" smtClean="0"/>
              <a:t>включає:</a:t>
            </a:r>
          </a:p>
          <a:p>
            <a:pPr>
              <a:buFontTx/>
              <a:buChar char="-"/>
            </a:pPr>
            <a:r>
              <a:rPr lang="uk-UA" dirty="0" smtClean="0"/>
              <a:t>організаційну </a:t>
            </a:r>
            <a:r>
              <a:rPr lang="uk-UA" dirty="0"/>
              <a:t>службу нагляду за появою та масовим розповсюдженням шкідників та хвороб; </a:t>
            </a:r>
          </a:p>
          <a:p>
            <a:pPr>
              <a:buFontTx/>
              <a:buChar char="-"/>
            </a:pPr>
            <a:r>
              <a:rPr lang="uk-UA" dirty="0" smtClean="0"/>
              <a:t>заходи </a:t>
            </a:r>
            <a:r>
              <a:rPr lang="uk-UA" dirty="0"/>
              <a:t>з підвищення біологічної стійкості насаджень; </a:t>
            </a:r>
            <a:endParaRPr lang="uk-UA" dirty="0" smtClean="0"/>
          </a:p>
          <a:p>
            <a:pPr>
              <a:buFontTx/>
              <a:buChar char="-"/>
            </a:pPr>
            <a:r>
              <a:rPr lang="uk-UA" dirty="0" smtClean="0"/>
              <a:t>активні </a:t>
            </a:r>
            <a:r>
              <a:rPr lang="uk-UA" dirty="0"/>
              <a:t>заходи боротьби з шкідниками та хворобами, що включають усі способи використання засобів захисту рослин</a:t>
            </a:r>
            <a:r>
              <a:rPr lang="uk-UA" dirty="0" smtClean="0"/>
              <a:t>;</a:t>
            </a:r>
          </a:p>
          <a:p>
            <a:pPr>
              <a:buFontTx/>
              <a:buChar char="-"/>
            </a:pPr>
            <a:r>
              <a:rPr lang="uk-UA" dirty="0" smtClean="0"/>
              <a:t> </a:t>
            </a:r>
            <a:r>
              <a:rPr lang="uk-UA" dirty="0"/>
              <a:t>економічну та екологічну оцінку результатів заходів до та після їх застосування.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015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На основі даних </a:t>
            </a:r>
            <a:r>
              <a:rPr lang="uk-UA" dirty="0">
                <a:solidFill>
                  <a:srgbClr val="FF0000"/>
                </a:solidFill>
              </a:rPr>
              <a:t>служби нагляду </a:t>
            </a:r>
            <a:r>
              <a:rPr lang="uk-UA" dirty="0"/>
              <a:t>складають </a:t>
            </a:r>
            <a:r>
              <a:rPr lang="uk-UA" dirty="0">
                <a:solidFill>
                  <a:srgbClr val="FF0000"/>
                </a:solidFill>
              </a:rPr>
              <a:t>прогноз</a:t>
            </a:r>
            <a:r>
              <a:rPr lang="uk-UA" dirty="0"/>
              <a:t> чисельності шкідників та хвороб, що дозволяє планувати активні заходи боротьби, строки їх проведення та здійснювати окремі лісозахисні заходи.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226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>
                <a:solidFill>
                  <a:srgbClr val="FF0000"/>
                </a:solidFill>
              </a:rPr>
              <a:t>Збільшення біологічної стійкості </a:t>
            </a:r>
            <a:r>
              <a:rPr lang="uk-UA" dirty="0"/>
              <a:t>насаджень </a:t>
            </a:r>
            <a:r>
              <a:rPr lang="uk-UA" dirty="0" smtClean="0"/>
              <a:t>:</a:t>
            </a:r>
          </a:p>
          <a:p>
            <a:pPr marL="0" indent="0">
              <a:buNone/>
            </a:pPr>
            <a:r>
              <a:rPr lang="uk-UA" dirty="0" smtClean="0"/>
              <a:t> - створення </a:t>
            </a:r>
            <a:r>
              <a:rPr lang="uk-UA" dirty="0"/>
              <a:t>умов, що є сприятливими для розмноження та поширення корисних організмів у насадженнях,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- підвищення </a:t>
            </a:r>
            <a:r>
              <a:rPr lang="uk-UA" dirty="0"/>
              <a:t>резистентності деревостою шляхом їх меліорації, застосуванням добрив або відбором стійких видів і форм дерев та кущів</a:t>
            </a:r>
            <a:r>
              <a:rPr lang="uk-UA" dirty="0" smtClean="0"/>
              <a:t>,</a:t>
            </a:r>
          </a:p>
          <a:p>
            <a:pPr marL="0" indent="0">
              <a:buNone/>
            </a:pPr>
            <a:r>
              <a:rPr lang="uk-UA" dirty="0" smtClean="0"/>
              <a:t> - створення </a:t>
            </a:r>
            <a:r>
              <a:rPr lang="uk-UA" dirty="0"/>
              <a:t>змішаних насаджень за участю деревних порід, які заважають розвитку головних видів шкідників та хвороб.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88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Фактори, що викликають порушення нормального стану насаджень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1) </a:t>
            </a:r>
            <a:r>
              <a:rPr lang="uk-UA" dirty="0">
                <a:solidFill>
                  <a:srgbClr val="FF0000"/>
                </a:solidFill>
              </a:rPr>
              <a:t>абіотичні</a:t>
            </a:r>
            <a:r>
              <a:rPr lang="uk-UA" dirty="0"/>
              <a:t> - до них відносять кліматичні та ґрунтові фактори. Вони можуть викликати різні патологічні явища у насадженнях.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Вітер </a:t>
            </a:r>
            <a:r>
              <a:rPr lang="uk-UA" dirty="0"/>
              <a:t>викликає вітровали та буреломи, 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52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/>
          <a:lstStyle/>
          <a:p>
            <a:r>
              <a:rPr lang="uk-UA" dirty="0"/>
              <a:t>Вітровали та буреломи широко розповсюджені у лісах та спричиняють велику шкоду лісовому господарству. Вони виникають під впливом вітру та є місцями масового розмноження стовбурних шкідників. Негативний вплив на деревостої вітер виявляє починаючи від швидкості 15 м/с. При цьому утворюється </a:t>
            </a:r>
            <a:r>
              <a:rPr lang="uk-UA" dirty="0" err="1"/>
              <a:t>масовий </a:t>
            </a:r>
            <a:r>
              <a:rPr lang="uk-UA" dirty="0" err="1">
                <a:hlinkClick r:id="rId2" tooltip="Глосарій: Вітровал"/>
              </a:rPr>
              <a:t>вітровал</a:t>
            </a:r>
            <a:r>
              <a:rPr lang="uk-UA" dirty="0" err="1"/>
              <a:t> та</a:t>
            </a:r>
            <a:r>
              <a:rPr lang="uk-UA" dirty="0"/>
              <a:t> </a:t>
            </a:r>
            <a:r>
              <a:rPr lang="uk-UA" dirty="0">
                <a:hlinkClick r:id="rId3" tooltip="Глосарій: Бурелом"/>
              </a:rPr>
              <a:t>бурелом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5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uk-UA" dirty="0" smtClean="0"/>
              <a:t>Класифікація заходів захисту</a:t>
            </a:r>
          </a:p>
          <a:p>
            <a:pPr marL="514350" indent="-514350" algn="just">
              <a:buAutoNum type="arabicPeriod"/>
            </a:pPr>
            <a:r>
              <a:rPr lang="uk-UA" dirty="0"/>
              <a:t>Задачі </a:t>
            </a:r>
            <a:r>
              <a:rPr lang="uk-UA" dirty="0" err="1" smtClean="0"/>
              <a:t>лісозахисту</a:t>
            </a:r>
            <a:endParaRPr lang="uk-UA" dirty="0" smtClean="0"/>
          </a:p>
          <a:p>
            <a:pPr marL="514350" indent="-514350" algn="just">
              <a:buAutoNum type="arabicPeriod"/>
            </a:pPr>
            <a:r>
              <a:rPr lang="uk-UA" dirty="0" smtClean="0"/>
              <a:t>Фактори порушення </a:t>
            </a:r>
            <a:r>
              <a:rPr lang="uk-UA" smtClean="0"/>
              <a:t>стану насаджень</a:t>
            </a:r>
          </a:p>
          <a:p>
            <a:pPr marL="0" indent="0" algn="just">
              <a:buNone/>
            </a:pPr>
            <a:endParaRPr lang="uk-UA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124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052268" cy="299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449033"/>
            <a:ext cx="4104456" cy="2525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656"/>
            <a:ext cx="3816424" cy="3868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4869160"/>
            <a:ext cx="41044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smtClean="0"/>
              <a:t>Вітровали, </a:t>
            </a:r>
            <a:r>
              <a:rPr lang="uk-UA" sz="3000" b="1" dirty="0"/>
              <a:t>буреломи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248328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uk-UA" dirty="0">
                <a:hlinkClick r:id="rId2" tooltip="Глосарій: Вітровал"/>
              </a:rPr>
              <a:t>Вітровал</a:t>
            </a:r>
            <a:r>
              <a:rPr lang="uk-UA" dirty="0"/>
              <a:t> - це вивертання дерева з коренем. </a:t>
            </a:r>
            <a:endParaRPr lang="uk-UA" dirty="0" smtClean="0"/>
          </a:p>
          <a:p>
            <a:r>
              <a:rPr lang="uk-UA" dirty="0" smtClean="0">
                <a:hlinkClick r:id="rId3" tooltip="Глосарій: Бурелом"/>
              </a:rPr>
              <a:t>Бурелом</a:t>
            </a:r>
            <a:r>
              <a:rPr lang="uk-UA" dirty="0"/>
              <a:t> - це злам стовбура нижче крони. </a:t>
            </a:r>
            <a:endParaRPr lang="uk-UA" dirty="0" smtClean="0"/>
          </a:p>
          <a:p>
            <a:r>
              <a:rPr lang="uk-UA" dirty="0" smtClean="0">
                <a:hlinkClick r:id="rId2" tooltip="Глосарій: Вітровал"/>
              </a:rPr>
              <a:t>Вітровал</a:t>
            </a:r>
            <a:r>
              <a:rPr lang="uk-UA" dirty="0"/>
              <a:t> настає коли сила, що викликається вітром перевищує силу зчеплення коріння та ґрунту. Якщо сила впливу вітру нижче за силу зчеплення коріння та ґрунту, але перевищує спротив стовбура виникає </a:t>
            </a:r>
            <a:r>
              <a:rPr lang="uk-UA" dirty="0">
                <a:hlinkClick r:id="rId3" tooltip="Глосарій: Бурелом"/>
              </a:rPr>
              <a:t>бурелом</a:t>
            </a:r>
            <a:r>
              <a:rPr lang="uk-UA" dirty="0"/>
              <a:t>. Від вітровалу страждають дерева з слаборозвиненої та поверхневою кореневою системою, а від бурелому дерева з пухкою, ламкою деревиною. Як </a:t>
            </a:r>
            <a:r>
              <a:rPr lang="uk-UA" dirty="0">
                <a:hlinkClick r:id="rId2" tooltip="Глосарій: Вітровал"/>
              </a:rPr>
              <a:t>вітровал</a:t>
            </a:r>
            <a:r>
              <a:rPr lang="uk-UA" dirty="0"/>
              <a:t>, так </a:t>
            </a:r>
            <a:r>
              <a:rPr lang="uk-UA" dirty="0" err="1"/>
              <a:t>і </a:t>
            </a:r>
            <a:r>
              <a:rPr lang="uk-UA" dirty="0" err="1">
                <a:hlinkClick r:id="rId3" tooltip="Глосарій: Бурелом"/>
              </a:rPr>
              <a:t>бурелом</a:t>
            </a:r>
            <a:r>
              <a:rPr lang="uk-UA" dirty="0" err="1"/>
              <a:t> виникаю</a:t>
            </a:r>
            <a:r>
              <a:rPr lang="uk-UA" dirty="0"/>
              <a:t>ть у насадженнях постійно і потребують нагляду та своєчасного прибирання.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993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uk-UA" dirty="0"/>
              <a:t>сніг </a:t>
            </a:r>
            <a:r>
              <a:rPr lang="uk-UA" dirty="0" err="1"/>
              <a:t>- </a:t>
            </a:r>
            <a:r>
              <a:rPr lang="uk-UA" dirty="0" err="1">
                <a:hlinkClick r:id="rId2" tooltip="Глосарій: Сніговал"/>
              </a:rPr>
              <a:t>снігова</a:t>
            </a:r>
            <a:r>
              <a:rPr lang="uk-UA" dirty="0">
                <a:hlinkClick r:id="rId2" tooltip="Глосарій: Сніговал"/>
              </a:rPr>
              <a:t>л</a:t>
            </a:r>
            <a:r>
              <a:rPr lang="uk-UA" dirty="0"/>
              <a:t>и та сніголоми, </a:t>
            </a:r>
            <a:endParaRPr lang="uk-UA" dirty="0" smtClean="0"/>
          </a:p>
          <a:p>
            <a:r>
              <a:rPr lang="uk-UA" dirty="0"/>
              <a:t>Сніг у великій кількості затримується на кронах дерев. Він викликає сніголами та </a:t>
            </a:r>
            <a:r>
              <a:rPr lang="uk-UA" dirty="0" err="1">
                <a:hlinkClick r:id="rId2" tooltip="Глосарій: Сніговал"/>
              </a:rPr>
              <a:t>сніговал</a:t>
            </a:r>
            <a:r>
              <a:rPr lang="uk-UA" dirty="0" err="1"/>
              <a:t>и</a:t>
            </a:r>
            <a:r>
              <a:rPr lang="uk-UA" dirty="0"/>
              <a:t>. </a:t>
            </a:r>
            <a:r>
              <a:rPr lang="uk-UA" dirty="0">
                <a:hlinkClick r:id="rId3" tooltip="Глосарій: Сніголом"/>
              </a:rPr>
              <a:t>Сніголом</a:t>
            </a:r>
            <a:r>
              <a:rPr lang="uk-UA" dirty="0"/>
              <a:t> - це ламка гілок, верхівок та стовбурів нижче крони. </a:t>
            </a:r>
            <a:r>
              <a:rPr lang="uk-UA" dirty="0" err="1">
                <a:hlinkClick r:id="rId2" tooltip="Глосарій: Сніговал"/>
              </a:rPr>
              <a:t>Сніговал</a:t>
            </a:r>
            <a:r>
              <a:rPr lang="uk-UA" dirty="0"/>
              <a:t> - це вивертання дерев з коренями. Вони виникають у загущених насадженнях. В першу чергу страждають молоді, стрункі, послаблені дерева та дерева з кроною неправильної форми. Від </a:t>
            </a:r>
            <a:r>
              <a:rPr lang="uk-UA" dirty="0" err="1"/>
              <a:t>сніголому</a:t>
            </a:r>
            <a:r>
              <a:rPr lang="uk-UA" dirty="0"/>
              <a:t> частіше страждають хвойні дерева. Під його впливом виникає </a:t>
            </a:r>
            <a:r>
              <a:rPr lang="uk-UA" dirty="0" err="1"/>
              <a:t>багатоверхівковість</a:t>
            </a:r>
            <a:r>
              <a:rPr lang="uk-UA" dirty="0"/>
              <a:t>, викривлення стовбурів, вогнища збудників стовбурних хвороб.</a:t>
            </a:r>
            <a:endParaRPr lang="ru-RU" dirty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630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38" y="5877272"/>
            <a:ext cx="8229600" cy="824955"/>
          </a:xfrm>
        </p:spPr>
        <p:txBody>
          <a:bodyPr/>
          <a:lstStyle/>
          <a:p>
            <a:pPr marL="0" indent="0">
              <a:buNone/>
            </a:pPr>
            <a:r>
              <a:rPr lang="uk-UA" dirty="0" err="1" smtClean="0"/>
              <a:t>Сніговал</a:t>
            </a:r>
            <a:r>
              <a:rPr lang="uk-UA" dirty="0" smtClean="0"/>
              <a:t>, </a:t>
            </a:r>
            <a:r>
              <a:rPr lang="uk-UA" dirty="0" err="1" smtClean="0"/>
              <a:t>сніголом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66421"/>
            <a:ext cx="4617583" cy="275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225" y="2492896"/>
            <a:ext cx="4491080" cy="336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5947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525963"/>
          </a:xfrm>
        </p:spPr>
        <p:txBody>
          <a:bodyPr/>
          <a:lstStyle/>
          <a:p>
            <a:r>
              <a:rPr lang="uk-UA" dirty="0" err="1">
                <a:hlinkClick r:id="rId2" tooltip="Глосарій: Сніговал"/>
              </a:rPr>
              <a:t>Сніговал</a:t>
            </a:r>
            <a:r>
              <a:rPr lang="uk-UA" dirty="0" err="1"/>
              <a:t>и</a:t>
            </a:r>
            <a:r>
              <a:rPr lang="uk-UA" dirty="0"/>
              <a:t> більш властиві гірським місцевостям. У степових лісах, у містах часто спостерігається поява ожеледі. Під її впливом ламаються гілки, стовбури дерев та викликають появу вогнища шкідників. Особливо від </a:t>
            </a:r>
            <a:r>
              <a:rPr lang="uk-UA" dirty="0" err="1"/>
              <a:t>ожеледей</a:t>
            </a:r>
            <a:r>
              <a:rPr lang="uk-UA" dirty="0"/>
              <a:t> страждають листяні дерева.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855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Град здатен завдати суттєві механічні пошкодження, які призводять до появи ран. Іноді він частково збиває та пошкоджує листя, квітки, плоди та насіння.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0837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посушлива та спекотна погода сприяє виникненню пожеж, послабленню рослин та зниженню стійкості до шкідників та хвороб.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362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Лісові пожежі - найбільш розповсюджене стихійне явище у лісах, що негативно впливає на життя лісу, у тому числі на зміни лісових формацій.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4976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4"/>
            <a:ext cx="4355529" cy="2903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56992"/>
            <a:ext cx="5044217" cy="3278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66057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За класифікацією Мелехова </a:t>
            </a:r>
            <a:r>
              <a:rPr lang="uk-UA" dirty="0">
                <a:hlinkClick r:id="rId2" tooltip="Глосарій: Лісові пожежі"/>
              </a:rPr>
              <a:t>лісові пожежі</a:t>
            </a:r>
            <a:r>
              <a:rPr lang="uk-UA" dirty="0"/>
              <a:t> поділяються </a:t>
            </a:r>
            <a:r>
              <a:rPr lang="uk-UA" dirty="0" smtClean="0"/>
              <a:t>на</a:t>
            </a:r>
          </a:p>
          <a:p>
            <a:r>
              <a:rPr lang="uk-UA" dirty="0" smtClean="0"/>
              <a:t> </a:t>
            </a:r>
            <a:r>
              <a:rPr lang="uk-UA" dirty="0"/>
              <a:t>низові (ґрунтові, </a:t>
            </a:r>
            <a:r>
              <a:rPr lang="uk-UA" dirty="0" err="1"/>
              <a:t>підстилочно-гумусові</a:t>
            </a:r>
            <a:r>
              <a:rPr lang="uk-UA" dirty="0"/>
              <a:t>, </a:t>
            </a:r>
            <a:r>
              <a:rPr lang="uk-UA" dirty="0" smtClean="0"/>
              <a:t>підлісно-кущові </a:t>
            </a:r>
            <a:r>
              <a:rPr lang="uk-UA" dirty="0"/>
              <a:t>та </a:t>
            </a:r>
            <a:r>
              <a:rPr lang="uk-UA" dirty="0" err="1"/>
              <a:t>трусково-пньові</a:t>
            </a:r>
            <a:r>
              <a:rPr lang="uk-UA" dirty="0"/>
              <a:t>), </a:t>
            </a:r>
            <a:endParaRPr lang="uk-UA" dirty="0" smtClean="0"/>
          </a:p>
          <a:p>
            <a:r>
              <a:rPr lang="uk-UA" dirty="0" smtClean="0"/>
              <a:t>верхові </a:t>
            </a:r>
            <a:r>
              <a:rPr lang="uk-UA" dirty="0"/>
              <a:t>(верхівкові, повальні та стовбурні) </a:t>
            </a:r>
          </a:p>
          <a:p>
            <a:r>
              <a:rPr lang="uk-UA" dirty="0" smtClean="0"/>
              <a:t>підземні </a:t>
            </a:r>
            <a:r>
              <a:rPr lang="uk-UA" dirty="0"/>
              <a:t>(торф'яні).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402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насаджень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попередження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втрат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лісах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шкідливих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організмів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несприятливих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розділ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здійснює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лісовому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господарстві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лісовій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промисловості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веденні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захисного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лісорозведення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036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Тривале горіння на одному місці властиве для стійкої форми пожежі, а швидке переміщення вогню в лісі для побіжної пожежі. В залежності від виду пожежі після неї утворюється </a:t>
            </a:r>
            <a:r>
              <a:rPr lang="uk-UA" dirty="0">
                <a:solidFill>
                  <a:srgbClr val="FF0000"/>
                </a:solidFill>
              </a:rPr>
              <a:t>гар</a:t>
            </a:r>
            <a:r>
              <a:rPr lang="uk-UA" dirty="0"/>
              <a:t>. Характер його теж залежить від типу лісу, інтенсивності пожежі, її площі та часу появи (навесні, влітку чи восени</a:t>
            </a:r>
            <a:r>
              <a:rPr lang="uk-UA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732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Запропоновано </a:t>
            </a:r>
            <a:r>
              <a:rPr lang="uk-UA" dirty="0"/>
              <a:t>розділяти гари на 5 класів в залежності від кількості сухостою:</a:t>
            </a:r>
            <a:endParaRPr lang="ru-RU" dirty="0"/>
          </a:p>
          <a:p>
            <a:r>
              <a:rPr lang="uk-UA" dirty="0"/>
              <a:t>1) не більше 10 % сухостою;</a:t>
            </a:r>
            <a:endParaRPr lang="ru-RU" dirty="0"/>
          </a:p>
          <a:p>
            <a:r>
              <a:rPr lang="uk-UA" dirty="0"/>
              <a:t>2) 10-30 % сухостою;</a:t>
            </a:r>
            <a:endParaRPr lang="ru-RU" dirty="0"/>
          </a:p>
          <a:p>
            <a:r>
              <a:rPr lang="uk-UA" dirty="0"/>
              <a:t>3) 30-50 %;</a:t>
            </a:r>
            <a:endParaRPr lang="ru-RU" dirty="0"/>
          </a:p>
          <a:p>
            <a:r>
              <a:rPr lang="uk-UA" dirty="0"/>
              <a:t>4) 50-70 %;</a:t>
            </a:r>
            <a:endParaRPr lang="ru-RU" dirty="0"/>
          </a:p>
          <a:p>
            <a:r>
              <a:rPr lang="uk-UA" dirty="0"/>
              <a:t>5) 70-100 %.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828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Autofit/>
          </a:bodyPr>
          <a:lstStyle/>
          <a:p>
            <a:r>
              <a:rPr lang="uk-UA" sz="2400" dirty="0"/>
              <a:t>Ще одна класифікація гарів ґрунтується на кількості життєздатних дерев основного ярусу та стану підліску.</a:t>
            </a:r>
            <a:endParaRPr lang="ru-RU" sz="2400" dirty="0"/>
          </a:p>
          <a:p>
            <a:pPr marL="0" indent="0">
              <a:buNone/>
            </a:pPr>
            <a:r>
              <a:rPr lang="uk-UA" sz="2400" dirty="0"/>
              <a:t>1. </a:t>
            </a:r>
            <a:r>
              <a:rPr lang="uk-UA" sz="2400" dirty="0">
                <a:solidFill>
                  <a:srgbClr val="FF0000"/>
                </a:solidFill>
              </a:rPr>
              <a:t>Гар із знищеним деревостоєм</a:t>
            </a:r>
            <a:r>
              <a:rPr lang="uk-UA" sz="2400" dirty="0"/>
              <a:t>. Він утворюється після повальних пожеж у хвойних молодих насадженнях, зустрічаються зрідка. Як вогнище заражень не несуть загрози.</a:t>
            </a:r>
            <a:endParaRPr lang="ru-RU" sz="2400" dirty="0"/>
          </a:p>
          <a:p>
            <a:pPr marL="0" indent="0">
              <a:buNone/>
            </a:pPr>
            <a:r>
              <a:rPr lang="uk-UA" sz="2400" dirty="0"/>
              <a:t>2. </a:t>
            </a:r>
            <a:r>
              <a:rPr lang="uk-UA" sz="2400" dirty="0">
                <a:solidFill>
                  <a:srgbClr val="FF0000"/>
                </a:solidFill>
              </a:rPr>
              <a:t>Трусів гар</a:t>
            </a:r>
            <a:r>
              <a:rPr lang="uk-UA" sz="2400" dirty="0"/>
              <a:t>. Утворюється після низових, особливо </a:t>
            </a:r>
            <a:r>
              <a:rPr lang="uk-UA" sz="2400" dirty="0" err="1"/>
              <a:t>підстилочно-гумусових</a:t>
            </a:r>
            <a:r>
              <a:rPr lang="uk-UA" sz="2400" dirty="0"/>
              <a:t> та підземних торф'яних пожеж, а сухостійні гари утворюються після верхівкових пожеж.</a:t>
            </a:r>
            <a:endParaRPr lang="ru-RU" sz="2400" dirty="0"/>
          </a:p>
          <a:p>
            <a:pPr marL="0" indent="0">
              <a:buNone/>
            </a:pPr>
            <a:r>
              <a:rPr lang="uk-UA" sz="2400" dirty="0"/>
              <a:t>3. </a:t>
            </a:r>
            <a:r>
              <a:rPr lang="uk-UA" sz="2400" dirty="0">
                <a:solidFill>
                  <a:srgbClr val="FF0000"/>
                </a:solidFill>
              </a:rPr>
              <a:t>Гар з деревостоєм, що зберіг життєздатність</a:t>
            </a:r>
            <a:r>
              <a:rPr lang="uk-UA" sz="2400" dirty="0"/>
              <a:t>. Вони виникають після низових пожеж. Для цих </a:t>
            </a:r>
            <a:r>
              <a:rPr lang="uk-UA" sz="2400" dirty="0" err="1"/>
              <a:t>гарей</a:t>
            </a:r>
            <a:r>
              <a:rPr lang="uk-UA" sz="2400" dirty="0"/>
              <a:t> властиві </a:t>
            </a:r>
            <a:r>
              <a:rPr lang="uk-UA" sz="2400" dirty="0" err="1"/>
              <a:t>післяпожежні</a:t>
            </a:r>
            <a:r>
              <a:rPr lang="uk-UA" sz="2400" dirty="0"/>
              <a:t> зміни, що призводять до розпаду та випадіння видів, особливо якщо залишилось всього 50-60 % деревостою та існує висока чисельність стовбурних шкідників у оточуючих насадженнях.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6470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Дерева, що залишаються після пожеж мають вогневі пошкодження: опіки стовбура, опіки та перегорання коріння, опіки крони, а також безболісні для дерев опіки кірки. Середня тривалість відновлення після пожежі складає приблизно 50 років. Вирішальним фактором, який зумовлює життєздатність дерев на гарах є стан крони.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0873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Різноманітні зміни ґрунтового середовища, в першу чергу водневого насичення також призводить до порушення нормальної життєдіяльності насаджень.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0231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6617435" cy="443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4812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2) </a:t>
            </a:r>
            <a:r>
              <a:rPr lang="uk-UA" dirty="0">
                <a:solidFill>
                  <a:srgbClr val="FF0000"/>
                </a:solidFill>
              </a:rPr>
              <a:t>біотичні фактори </a:t>
            </a:r>
            <a:r>
              <a:rPr lang="uk-UA" dirty="0"/>
              <a:t>- до них належать усі живі організми, що входять до екосистеми насаджень.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Хвоє </a:t>
            </a:r>
            <a:r>
              <a:rPr lang="uk-UA" dirty="0"/>
              <a:t>та листогризучі комахи призводять до дефоліації насаджень. 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42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427537" cy="302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59765"/>
            <a:ext cx="4712345" cy="353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3686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uk-UA" dirty="0"/>
              <a:t>Стовбурні шкідники викликають послаблення та загибель дерев. </a:t>
            </a:r>
            <a:endParaRPr lang="uk-UA" dirty="0" smtClean="0"/>
          </a:p>
          <a:p>
            <a:r>
              <a:rPr lang="uk-UA" dirty="0" smtClean="0"/>
              <a:t>Деякі </a:t>
            </a:r>
            <a:r>
              <a:rPr lang="uk-UA" dirty="0"/>
              <a:t>комахи знищують плоди та насіння. 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3772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79" y="245695"/>
            <a:ext cx="4015181" cy="2664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40968"/>
            <a:ext cx="46863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40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вчення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метод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засоб</a:t>
            </a:r>
            <a:r>
              <a:rPr lang="uk-UA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організаці</a:t>
            </a:r>
            <a:r>
              <a:rPr lang="uk-UA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боротьби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шкідливими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насаджень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рослинними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організмами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2222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Гриби знижують приріст, зменшують витривалість рослин та стійкість до вітру, знижують якість деревини та зменшують її кількість. </a:t>
            </a:r>
          </a:p>
          <a:p>
            <a:r>
              <a:rPr lang="uk-UA" dirty="0"/>
              <a:t>Тварини пошкоджують та з'їдають частину насаджень, особливо у зимовий період.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3535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474506" cy="270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138" y="2852934"/>
            <a:ext cx="4896544" cy="368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1884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/>
              <a:t>3) </a:t>
            </a:r>
            <a:r>
              <a:rPr lang="uk-UA" dirty="0">
                <a:solidFill>
                  <a:srgbClr val="FF0000"/>
                </a:solidFill>
              </a:rPr>
              <a:t>антропогенні</a:t>
            </a:r>
            <a:r>
              <a:rPr lang="uk-UA" dirty="0"/>
              <a:t> фактори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- вирубка насаджень, </a:t>
            </a:r>
            <a:r>
              <a:rPr lang="uk-UA" dirty="0"/>
              <a:t>викликає зміни у рівні ґрунтових вод, якості </a:t>
            </a:r>
            <a:r>
              <a:rPr lang="uk-UA" dirty="0" smtClean="0"/>
              <a:t>ґрунту </a:t>
            </a:r>
          </a:p>
          <a:p>
            <a:pPr>
              <a:buFontTx/>
              <a:buChar char="-"/>
            </a:pPr>
            <a:r>
              <a:rPr lang="uk-UA" dirty="0" smtClean="0"/>
              <a:t>внесення </a:t>
            </a:r>
            <a:r>
              <a:rPr lang="uk-UA" dirty="0"/>
              <a:t>до екосистем </a:t>
            </a:r>
            <a:r>
              <a:rPr lang="uk-UA" dirty="0" smtClean="0"/>
              <a:t>нових видів, </a:t>
            </a:r>
            <a:r>
              <a:rPr lang="uk-UA" dirty="0"/>
              <a:t>не </a:t>
            </a:r>
            <a:r>
              <a:rPr lang="uk-UA" dirty="0" smtClean="0"/>
              <a:t>властивих їм раніше</a:t>
            </a:r>
          </a:p>
          <a:p>
            <a:pPr>
              <a:buFontTx/>
              <a:buChar char="-"/>
            </a:pPr>
            <a:r>
              <a:rPr lang="uk-UA" dirty="0" smtClean="0"/>
              <a:t>вплив </a:t>
            </a:r>
            <a:r>
              <a:rPr lang="uk-UA" dirty="0"/>
              <a:t>на насадження опосередковано через повітря та воду, що забруднюються промисловістю, </a:t>
            </a:r>
            <a:endParaRPr lang="uk-UA" dirty="0" smtClean="0"/>
          </a:p>
          <a:p>
            <a:pPr>
              <a:buFontTx/>
              <a:buChar char="-"/>
            </a:pPr>
            <a:r>
              <a:rPr lang="uk-UA" dirty="0" smtClean="0"/>
              <a:t>зміни </a:t>
            </a:r>
            <a:r>
              <a:rPr lang="uk-UA" dirty="0"/>
              <a:t>у лісах </a:t>
            </a:r>
            <a:r>
              <a:rPr lang="uk-UA" dirty="0" smtClean="0"/>
              <a:t>через </a:t>
            </a:r>
            <a:r>
              <a:rPr lang="uk-UA" dirty="0"/>
              <a:t>рекреаційне навантаження та використання продукції лісу.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7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uk-UA" dirty="0"/>
              <a:t>Надмірне зволоження у лісах викликає заболочення, підтоплення та затоплення. Ці явища в свою чергу викликають гниття коренів, зміну рослинності та </a:t>
            </a:r>
            <a:r>
              <a:rPr lang="uk-UA" dirty="0" err="1"/>
              <a:t>едафотопу</a:t>
            </a:r>
            <a:r>
              <a:rPr lang="uk-UA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4370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296368"/>
            <a:ext cx="2602632" cy="72008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Заболочення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9047"/>
            <a:ext cx="3994370" cy="299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08920"/>
            <a:ext cx="4176464" cy="277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286908" y="5733256"/>
            <a:ext cx="260263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uk-UA" dirty="0" smtClean="0"/>
              <a:t>Затоплення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1714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Порушення іригації призводить до усихання насаджень. Ерозія ґрунту, особливо небезпечна у гірських місцевостях. Головна причина появи еродованих земель у горах - неправильна рубку лісу.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2665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7344816" cy="4733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3901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Вплив промислових викидів. Промислові викиди це суміш газів, пару та твердих часточок, які містять різноманітні хімічні речовини. </a:t>
            </a:r>
            <a:endParaRPr lang="uk-UA" dirty="0" smtClean="0"/>
          </a:p>
          <a:p>
            <a:r>
              <a:rPr lang="uk-UA" dirty="0" smtClean="0"/>
              <a:t>Усі </a:t>
            </a:r>
            <a:r>
              <a:rPr lang="uk-UA" dirty="0"/>
              <a:t>викиди викликають всихання деревостою, хімічні опіки листя та хвої, а також пагонів.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5015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Виділяють три типи газостійкості рослин:</a:t>
            </a:r>
            <a:endParaRPr lang="ru-RU" dirty="0"/>
          </a:p>
          <a:p>
            <a:r>
              <a:rPr lang="uk-UA" dirty="0"/>
              <a:t>1) біологічна стійкість - це здатність рослин відновлювати вражені газами надземні органи;</a:t>
            </a:r>
            <a:endParaRPr lang="ru-RU" dirty="0"/>
          </a:p>
          <a:p>
            <a:r>
              <a:rPr lang="uk-UA" dirty="0"/>
              <a:t>2) </a:t>
            </a:r>
            <a:r>
              <a:rPr lang="uk-UA" dirty="0" err="1"/>
              <a:t>морфолого-анатомічна</a:t>
            </a:r>
            <a:r>
              <a:rPr lang="uk-UA" dirty="0"/>
              <a:t> газостійкість обумовлена особливістю будови листків, зменшенням швидкості поглинання газів;</a:t>
            </a:r>
            <a:endParaRPr lang="ru-RU" dirty="0"/>
          </a:p>
          <a:p>
            <a:r>
              <a:rPr lang="uk-UA" dirty="0"/>
              <a:t>3) фізіологічна газостійкість виявляється у рослин, що мають невелику здатність до окиснення протоплазми.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4830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Хвойні </a:t>
            </a:r>
            <a:r>
              <a:rPr lang="uk-UA" dirty="0"/>
              <a:t>вирізняються меншою фізіологічною газостійкістю. </a:t>
            </a:r>
            <a:endParaRPr lang="uk-UA" dirty="0" smtClean="0"/>
          </a:p>
          <a:p>
            <a:r>
              <a:rPr lang="uk-UA" dirty="0" smtClean="0"/>
              <a:t>Промислові </a:t>
            </a:r>
            <a:r>
              <a:rPr lang="uk-UA" dirty="0"/>
              <a:t>викиди пригнічують процеси фотосинтезу, знижують продуктивність, зменшують швидкість росту та його якість. </a:t>
            </a:r>
            <a:endParaRPr lang="uk-UA" dirty="0" smtClean="0"/>
          </a:p>
          <a:p>
            <a:r>
              <a:rPr lang="uk-UA" dirty="0" smtClean="0"/>
              <a:t>Змішані </a:t>
            </a:r>
            <a:r>
              <a:rPr lang="uk-UA" dirty="0"/>
              <a:t>насадження пошкоджуються газами менше, ніж </a:t>
            </a:r>
            <a:r>
              <a:rPr lang="uk-UA" dirty="0" err="1"/>
              <a:t>мононасадження</a:t>
            </a:r>
            <a:r>
              <a:rPr lang="uk-UA" dirty="0"/>
              <a:t> хвойних. </a:t>
            </a:r>
            <a:endParaRPr lang="uk-UA" dirty="0" smtClean="0"/>
          </a:p>
          <a:p>
            <a:r>
              <a:rPr lang="uk-UA" dirty="0" smtClean="0"/>
              <a:t>Листяні </a:t>
            </a:r>
            <a:r>
              <a:rPr lang="uk-UA" dirty="0"/>
              <a:t>дерева та трав'янистий покрив поглинають частку викидів та зменшують їх концентрацію у повітрі. </a:t>
            </a:r>
            <a:endParaRPr lang="uk-UA" dirty="0" smtClean="0"/>
          </a:p>
          <a:p>
            <a:r>
              <a:rPr lang="uk-UA" dirty="0" smtClean="0"/>
              <a:t>Вітрові </a:t>
            </a:r>
            <a:r>
              <a:rPr lang="uk-UA" dirty="0"/>
              <a:t>потоки з викидами затримуються на краю насаджень, де поступово стихають, а тому вплив найбільший по краях та на відстані 0,5 - 1 км всередині.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103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451873" cy="558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2908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З кожним роком зростає рекреаційна цінність усіх типів насаджень та відвідування їх відпочиваючими та туристами. </a:t>
            </a:r>
            <a:endParaRPr lang="uk-UA" dirty="0" smtClean="0"/>
          </a:p>
          <a:p>
            <a:r>
              <a:rPr lang="uk-UA" dirty="0" smtClean="0"/>
              <a:t>Через </a:t>
            </a:r>
            <a:r>
              <a:rPr lang="uk-UA" dirty="0"/>
              <a:t>велику кількість відвідувачів знищується підлісок та трав'янистий покрив, виникають механічні пошкодження дерев, ущільнюється та розмивається ґрунт у місцях проїзду автотранспорту, проріджується деревостій, відбувається збіднення біогеоценозів, зникають окремі види тварин, птахів, рослин, змінюється фізико-хімічні та водні властивості ґрунту, мікрофлора та фауна ґрунту. </a:t>
            </a:r>
            <a:endParaRPr lang="uk-UA" dirty="0" smtClean="0"/>
          </a:p>
          <a:p>
            <a:r>
              <a:rPr lang="uk-UA" dirty="0" smtClean="0"/>
              <a:t>Виникає </a:t>
            </a:r>
            <a:r>
              <a:rPr lang="uk-UA" dirty="0"/>
              <a:t>загроза виникнення пожеж.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9114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 smtClean="0"/>
              <a:t>Стадії </a:t>
            </a:r>
            <a:r>
              <a:rPr lang="uk-UA" dirty="0"/>
              <a:t>розвитку дегресії у наслідок рекреаційного навантаження:</a:t>
            </a:r>
            <a:endParaRPr lang="ru-RU" dirty="0"/>
          </a:p>
          <a:p>
            <a:r>
              <a:rPr lang="uk-UA" dirty="0"/>
              <a:t>1 стадія - діяльність людини не помітна;</a:t>
            </a:r>
            <a:endParaRPr lang="ru-RU" dirty="0"/>
          </a:p>
          <a:p>
            <a:r>
              <a:rPr lang="uk-UA" dirty="0"/>
              <a:t>2 стадія - виникають перші зміни у біогеоценозі, виникає мережа стежинок, навколо яких зникає підстилка та ущільнюється ґрунт, з'являються світлолюбні рослин, відновлення насаджень протікає нормально;</a:t>
            </a:r>
            <a:endParaRPr lang="ru-RU" dirty="0"/>
          </a:p>
          <a:p>
            <a:r>
              <a:rPr lang="uk-UA" dirty="0"/>
              <a:t>3 стадія - триває ущільнення ґрунту та зменшення підстилки, шар опаду помітно зменшується, переважають лугові трави та бур'яни; відновлення лісу, там жде ще не виникли стежки продовжує відбуватися;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3761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4 стадія - виникає щільна мережа стежин, майже зникають лісові трав'янисті види рослин, підлісок частіше за все відсутній або зберігається у вигляді куртин, переважає бур'яниста рослинність, надійний підріст відсутній, лісова підстилка зустрічається лише окремими плямами навколо стовбурів дерев, з'являються розмиви ґрунту, починається ерозія;</a:t>
            </a:r>
            <a:endParaRPr lang="ru-RU" dirty="0"/>
          </a:p>
          <a:p>
            <a:r>
              <a:rPr lang="uk-UA" dirty="0"/>
              <a:t>5 стадія - лісовий біогеоценоз приймає зовсім новий вигляд, підстилка, підріст, лісові рослини відсутні, ґрунт сильно ущільнений, на схилах та на місцях проїзду автотранспорту розвивається лінійна ерозія ґрунту, з'являється багато дерев з сухими верхівками, деревостій помітно розріджений.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1770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Вплив господарської діяльності людини на стан насаджень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Негативний вплив виявляється при відновленні насаджень через </a:t>
            </a:r>
            <a:r>
              <a:rPr lang="uk-UA" dirty="0">
                <a:solidFill>
                  <a:srgbClr val="FF0000"/>
                </a:solidFill>
              </a:rPr>
              <a:t>поросль</a:t>
            </a:r>
            <a:r>
              <a:rPr lang="uk-UA" dirty="0"/>
              <a:t>. </a:t>
            </a:r>
            <a:r>
              <a:rPr lang="uk-UA" dirty="0" smtClean="0"/>
              <a:t>Поросль </a:t>
            </a:r>
            <a:r>
              <a:rPr lang="uk-UA" dirty="0"/>
              <a:t>завжди слабша, пні материнських рослин це вогнище та розплідник збудників хвороб та шкідників. </a:t>
            </a:r>
            <a:endParaRPr lang="uk-UA" dirty="0" smtClean="0"/>
          </a:p>
          <a:p>
            <a:r>
              <a:rPr lang="uk-UA" dirty="0" smtClean="0">
                <a:solidFill>
                  <a:srgbClr val="FF0000"/>
                </a:solidFill>
              </a:rPr>
              <a:t>Виснаження </a:t>
            </a:r>
            <a:r>
              <a:rPr lang="uk-UA" dirty="0">
                <a:solidFill>
                  <a:srgbClr val="FF0000"/>
                </a:solidFill>
              </a:rPr>
              <a:t>ґрунту</a:t>
            </a:r>
            <a:r>
              <a:rPr lang="uk-UA" dirty="0"/>
              <a:t>. Лісові насадження часто створюють на бідних ґрунтах, колишніх ріллях, у балках та інших малопридатних для цього за ґрунтовими умовами місцях. </a:t>
            </a:r>
            <a:endParaRPr lang="uk-UA" dirty="0" smtClean="0"/>
          </a:p>
          <a:p>
            <a:r>
              <a:rPr lang="uk-UA" dirty="0" smtClean="0">
                <a:solidFill>
                  <a:srgbClr val="FF0000"/>
                </a:solidFill>
              </a:rPr>
              <a:t>Монокультурні</a:t>
            </a:r>
            <a:r>
              <a:rPr lang="uk-UA" dirty="0" smtClean="0"/>
              <a:t> </a:t>
            </a:r>
            <a:r>
              <a:rPr lang="uk-UA" dirty="0"/>
              <a:t>насадження мають значно меншу стійкість та більшу внутрішньовидову конкуренцію. </a:t>
            </a:r>
            <a:endParaRPr lang="uk-UA" dirty="0" smtClean="0"/>
          </a:p>
          <a:p>
            <a:r>
              <a:rPr lang="uk-UA" dirty="0" smtClean="0">
                <a:solidFill>
                  <a:srgbClr val="FF0000"/>
                </a:solidFill>
              </a:rPr>
              <a:t>Випасання </a:t>
            </a:r>
            <a:r>
              <a:rPr lang="uk-UA" dirty="0">
                <a:solidFill>
                  <a:srgbClr val="FF0000"/>
                </a:solidFill>
              </a:rPr>
              <a:t>худоби</a:t>
            </a:r>
            <a:r>
              <a:rPr lang="uk-UA" dirty="0"/>
              <a:t>. Неконтрольований випас худоби зменшує аерацію та порушує водний режим ґрунту, призводить до вітрової ерозії, пилових бур</a:t>
            </a:r>
            <a:r>
              <a:rPr lang="uk-UA"/>
              <a:t>. </a:t>
            </a:r>
            <a:endParaRPr lang="uk-UA" smtClean="0"/>
          </a:p>
          <a:p>
            <a:r>
              <a:rPr lang="uk-UA" smtClean="0"/>
              <a:t>Хімічний </a:t>
            </a:r>
            <a:r>
              <a:rPr lang="uk-UA" dirty="0"/>
              <a:t>догляд за насадженнями та застосування різних типів пестицидів повинен виконуватися обережно та обґрунтовано.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736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Інтенсифікація використання лісових насаджень призводить до появи низки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проблем:</a:t>
            </a:r>
          </a:p>
          <a:p>
            <a:pPr algn="just"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різка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дестабілізація лісових екосистем під впливом господарської діяльності людини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втрата біологічної стійкості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насаджень</a:t>
            </a:r>
          </a:p>
          <a:p>
            <a:pPr algn="just"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зниження корисних функцій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лісу</a:t>
            </a:r>
          </a:p>
          <a:p>
            <a:pPr algn="just"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широке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розповсюдження патологічних явищ у насадженнях.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74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Запас деревини</a:t>
            </a:r>
            <a:endParaRPr lang="ru-RU" dirty="0"/>
          </a:p>
        </p:txBody>
      </p:sp>
      <p:pic>
        <p:nvPicPr>
          <p:cNvPr id="1026" name="Picture 2" descr="E:\Vergeles\СИСТЕМА ЗАХИСТУ ЛІСІВ\лекції\1\запас дереви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632848" cy="523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708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err="1"/>
              <a:t>Розподіл</a:t>
            </a:r>
            <a:r>
              <a:rPr lang="ru-RU" sz="2000" b="1" dirty="0"/>
              <a:t> </a:t>
            </a:r>
            <a:r>
              <a:rPr lang="ru-RU" sz="2000" b="1" dirty="0" err="1"/>
              <a:t>площі</a:t>
            </a:r>
            <a:r>
              <a:rPr lang="ru-RU" sz="2000" b="1" dirty="0"/>
              <a:t> </a:t>
            </a:r>
            <a:r>
              <a:rPr lang="ru-RU" sz="2000" b="1" dirty="0" err="1"/>
              <a:t>лісів</a:t>
            </a:r>
            <a:r>
              <a:rPr lang="ru-RU" sz="2000" b="1" dirty="0"/>
              <a:t> </a:t>
            </a:r>
            <a:r>
              <a:rPr lang="ru-RU" sz="2000" b="1" dirty="0" err="1"/>
              <a:t>України</a:t>
            </a:r>
            <a:r>
              <a:rPr lang="ru-RU" sz="2000" b="1" dirty="0"/>
              <a:t> за </a:t>
            </a:r>
            <a:r>
              <a:rPr lang="ru-RU" sz="2000" b="1" dirty="0" err="1"/>
              <a:t>переважаючими</a:t>
            </a:r>
            <a:r>
              <a:rPr lang="ru-RU" sz="2000" b="1" dirty="0"/>
              <a:t> </a:t>
            </a:r>
            <a:r>
              <a:rPr lang="ru-RU" sz="2000" b="1" dirty="0" err="1"/>
              <a:t>деревними</a:t>
            </a:r>
            <a:r>
              <a:rPr lang="ru-RU" sz="2000" b="1" dirty="0"/>
              <a:t> породами</a:t>
            </a:r>
            <a:endParaRPr lang="ru-RU" sz="2000" dirty="0"/>
          </a:p>
        </p:txBody>
      </p:sp>
      <p:pic>
        <p:nvPicPr>
          <p:cNvPr id="2050" name="Picture 2" descr="E:\Vergeles\СИСТЕМА ЗАХИСТУ ЛІСІВ\лекції\1\розподіл площ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6143625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934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err="1"/>
              <a:t>Розподіл</a:t>
            </a:r>
            <a:r>
              <a:rPr lang="ru-RU" sz="2200" b="1" dirty="0"/>
              <a:t> </a:t>
            </a:r>
            <a:r>
              <a:rPr lang="ru-RU" sz="2200" b="1" dirty="0" err="1"/>
              <a:t>загальної</a:t>
            </a:r>
            <a:r>
              <a:rPr lang="ru-RU" sz="2200" b="1" dirty="0"/>
              <a:t> </a:t>
            </a:r>
            <a:r>
              <a:rPr lang="ru-RU" sz="2200" b="1" dirty="0" err="1"/>
              <a:t>площі</a:t>
            </a:r>
            <a:r>
              <a:rPr lang="ru-RU" sz="2200" b="1" dirty="0"/>
              <a:t> земель </a:t>
            </a:r>
            <a:r>
              <a:rPr lang="ru-RU" sz="2200" b="1" dirty="0" err="1"/>
              <a:t>лісового</a:t>
            </a:r>
            <a:r>
              <a:rPr lang="ru-RU" sz="2200" b="1" dirty="0"/>
              <a:t> фонду </a:t>
            </a:r>
            <a:r>
              <a:rPr lang="ru-RU" sz="2200" b="1" dirty="0" err="1"/>
              <a:t>України</a:t>
            </a:r>
            <a:r>
              <a:rPr lang="ru-RU" sz="2200" b="1" dirty="0"/>
              <a:t> за </a:t>
            </a:r>
            <a:r>
              <a:rPr lang="ru-RU" sz="2200" b="1" dirty="0" err="1"/>
              <a:t>відомчою</a:t>
            </a:r>
            <a:r>
              <a:rPr lang="ru-RU" sz="2200" b="1" dirty="0"/>
              <a:t> </a:t>
            </a:r>
            <a:r>
              <a:rPr lang="ru-RU" sz="2200" b="1" dirty="0" err="1"/>
              <a:t>підпорядкованістю</a:t>
            </a:r>
            <a:endParaRPr lang="ru-RU" sz="2200" dirty="0"/>
          </a:p>
        </p:txBody>
      </p:sp>
      <p:pic>
        <p:nvPicPr>
          <p:cNvPr id="3074" name="Picture 2" descr="E:\Vergeles\СИСТЕМА ЗАХИСТУ ЛІСІВ\лекції\1\розподіл площ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344816" cy="543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4528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1776</Words>
  <Application>Microsoft Office PowerPoint</Application>
  <PresentationFormat>Экран (4:3)</PresentationFormat>
  <Paragraphs>289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Лекція 1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Запас деревини</vt:lpstr>
      <vt:lpstr>Розподіл площі лісів України за переважаючими деревними породами</vt:lpstr>
      <vt:lpstr>Розподіл загальної площі земель лісового фонду України за відомчою підпорядкованістю</vt:lpstr>
      <vt:lpstr>Лісистість адміністративних областей</vt:lpstr>
      <vt:lpstr>Територія та лісистість адміністративно-територіальних одиниць України</vt:lpstr>
      <vt:lpstr>Презентация PowerPoint</vt:lpstr>
      <vt:lpstr>Презентация PowerPoint</vt:lpstr>
      <vt:lpstr>Задачі лісозахисту</vt:lpstr>
      <vt:lpstr>Презентация PowerPoint</vt:lpstr>
      <vt:lpstr>Презентация PowerPoint</vt:lpstr>
      <vt:lpstr>Презентация PowerPoint</vt:lpstr>
      <vt:lpstr>Фактори, що викликають порушення нормального стану насаджень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Вплив господарської діяльності людини на стан насаджень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</dc:title>
  <dc:creator>Ноут_кафедра</dc:creator>
  <cp:lastModifiedBy>Ноут_кафедра</cp:lastModifiedBy>
  <cp:revision>62</cp:revision>
  <cp:lastPrinted>2019-01-28T07:42:14Z</cp:lastPrinted>
  <dcterms:created xsi:type="dcterms:W3CDTF">2018-12-13T07:17:55Z</dcterms:created>
  <dcterms:modified xsi:type="dcterms:W3CDTF">2019-01-30T09:10:14Z</dcterms:modified>
</cp:coreProperties>
</file>