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9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458200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effectLst/>
              </a:rPr>
              <a:t>Практична робота </a:t>
            </a:r>
            <a:r>
              <a:rPr lang="uk-UA" b="1" dirty="0" smtClean="0">
                <a:effectLst/>
              </a:rPr>
              <a:t>2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uk-UA" b="1" dirty="0">
                <a:effectLst/>
              </a:rPr>
              <a:t>Тема:</a:t>
            </a:r>
            <a:r>
              <a:rPr lang="uk-UA" dirty="0">
                <a:effectLst/>
              </a:rPr>
              <a:t> Використання </a:t>
            </a:r>
            <a:r>
              <a:rPr lang="uk-UA" dirty="0" err="1">
                <a:effectLst/>
              </a:rPr>
              <a:t>фенограм</a:t>
            </a:r>
            <a:r>
              <a:rPr lang="uk-UA" dirty="0">
                <a:effectLst/>
              </a:rPr>
              <a:t> у прогнозі розвитку шкідників і плануванні заходів захисту рослин від них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58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2. </a:t>
            </a:r>
            <a:r>
              <a:rPr lang="uk-UA" dirty="0"/>
              <a:t>Зробити аналіз фенологічної інформації за сім років відповідно до даних </a:t>
            </a:r>
            <a:r>
              <a:rPr lang="ru-RU" dirty="0"/>
              <a:t>табл. 1. </a:t>
            </a:r>
            <a:r>
              <a:rPr lang="uk-UA" dirty="0"/>
              <a:t>Для одержання середніх багаторічних </a:t>
            </a:r>
            <a:r>
              <a:rPr lang="uk-UA" dirty="0" err="1"/>
              <a:t>фенодат</a:t>
            </a:r>
            <a:r>
              <a:rPr lang="uk-UA" dirty="0"/>
              <a:t> дані за роки спостережень піддати статистичній обробці. Середнє арифметичне значення одержати шляхом складання усіх значень конкретної </a:t>
            </a:r>
            <a:r>
              <a:rPr lang="uk-UA" dirty="0" err="1"/>
              <a:t>фенодати</a:t>
            </a:r>
            <a:r>
              <a:rPr lang="uk-UA" dirty="0"/>
              <a:t> за роки спостережень і подальшого ділення одержаної суми на число років спостережень. Якщо </a:t>
            </a:r>
            <a:r>
              <a:rPr lang="uk-UA" dirty="0" err="1"/>
              <a:t>фенодати</a:t>
            </a:r>
            <a:r>
              <a:rPr lang="uk-UA" dirty="0"/>
              <a:t> належать до різних місяців, то підсумовування потрібно розпочати з дати першого місяця, а до дат наступного за ним місяця додати кількість днів, що містить попередній місяць, щоб вирівняти інформацію у часі.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81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>
                <a:effectLst/>
              </a:rPr>
              <a:t>Фенологічна інформація для аналізу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86800" cy="792089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uk-UA" dirty="0"/>
              <a:t>Таблиця 1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Розвиток яблуневої плодожерки у </a:t>
            </a:r>
            <a:r>
              <a:rPr lang="ru-RU" dirty="0"/>
              <a:t>1972</a:t>
            </a:r>
            <a:r>
              <a:rPr lang="uk-UA" dirty="0"/>
              <a:t>-1</a:t>
            </a:r>
            <a:r>
              <a:rPr lang="ru-RU" dirty="0"/>
              <a:t>978 </a:t>
            </a:r>
            <a:r>
              <a:rPr lang="en-US" dirty="0" err="1"/>
              <a:t>pp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445469"/>
              </p:ext>
            </p:extLst>
          </p:nvPr>
        </p:nvGraphicFramePr>
        <p:xfrm>
          <a:off x="611560" y="1844829"/>
          <a:ext cx="7488833" cy="47525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4480"/>
                <a:gridCol w="781347"/>
                <a:gridCol w="781347"/>
                <a:gridCol w="781347"/>
                <a:gridCol w="781347"/>
                <a:gridCol w="781347"/>
                <a:gridCol w="781347"/>
                <a:gridCol w="626271"/>
              </a:tblGrid>
              <a:tr h="2837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Фенофази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1972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1973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1974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1975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1976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1977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1978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425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Лялькування гусениць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30.04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30.04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20.04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27.04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28.04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26.04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2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Масове лялькування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2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Виліт метеликів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425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Масовий літ метеликів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2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Відкладання яєць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2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Масове відкладання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425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Відродження гусениць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2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Масове відродження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2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Міграція гусениць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2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Коконування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425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Лялькування гусениць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2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Виліт метеликів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26.06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2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Відкладання яєць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425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Відродження гусениць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30.07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2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Міграція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26.08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30.08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15.09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19.08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14.09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29.08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1.09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2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Коконування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29.08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2.09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17.09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22.08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17.09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3.09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4.09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061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>
                <a:effectLst/>
              </a:rPr>
              <a:t>Розвиток капустяної совки в </a:t>
            </a:r>
            <a:r>
              <a:rPr lang="ru-RU" dirty="0">
                <a:effectLst/>
              </a:rPr>
              <a:t>1972</a:t>
            </a:r>
            <a:r>
              <a:rPr lang="uk-UA" dirty="0">
                <a:effectLst/>
              </a:rPr>
              <a:t>-</a:t>
            </a:r>
            <a:r>
              <a:rPr lang="ru-RU" dirty="0">
                <a:effectLst/>
              </a:rPr>
              <a:t>1978 </a:t>
            </a:r>
            <a:r>
              <a:rPr lang="en-US" dirty="0" err="1">
                <a:effectLst/>
              </a:rPr>
              <a:t>pp</a:t>
            </a:r>
            <a:r>
              <a:rPr lang="ru-RU" dirty="0">
                <a:effectLst/>
              </a:rPr>
              <a:t>.</a:t>
            </a:r>
            <a:br>
              <a:rPr lang="ru-RU" dirty="0">
                <a:effectLst/>
              </a:rPr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407144"/>
              </p:ext>
            </p:extLst>
          </p:nvPr>
        </p:nvGraphicFramePr>
        <p:xfrm>
          <a:off x="755576" y="1268760"/>
          <a:ext cx="7056786" cy="51845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879"/>
                <a:gridCol w="682785"/>
                <a:gridCol w="682785"/>
                <a:gridCol w="683589"/>
                <a:gridCol w="682785"/>
                <a:gridCol w="683589"/>
                <a:gridCol w="682785"/>
                <a:gridCol w="683589"/>
              </a:tblGrid>
              <a:tr h="3968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Фенофази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1972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1973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1974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1975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1976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1977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1978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3968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Початок льоту</a:t>
                      </a:r>
                      <a:r>
                        <a:rPr lang="ru-RU" sz="11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30.05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~24.05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15.05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3968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Масовий літ</a:t>
                      </a:r>
                      <a:r>
                        <a:rPr lang="ru-RU" sz="11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21.05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3968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Відкладання яєць</a:t>
                      </a:r>
                      <a:r>
                        <a:rPr lang="ru-RU" sz="11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28.05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22.05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3968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Масове відкладання</a:t>
                      </a:r>
                      <a:r>
                        <a:rPr lang="ru-RU" sz="11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29.05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1984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Відродження гусениць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11.06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11.06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15.06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20.05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10.06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26.05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9.06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2066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Масове відродження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21.06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22.06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21.06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3968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Лялькування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2.07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4.07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1.07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14.06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15.07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3.07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1.07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3968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Початок льоту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29.06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3968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Масовий літ</a:t>
                      </a:r>
                      <a:r>
                        <a:rPr lang="ru-RU" sz="11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30.07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28.07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3968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Відкладання яєць</a:t>
                      </a:r>
                      <a:r>
                        <a:rPr lang="ru-RU" sz="11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22.07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21.07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3968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Масове відкладання</a:t>
                      </a:r>
                      <a:r>
                        <a:rPr lang="ru-RU" sz="11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30.07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30.07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2156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Відродження гусениць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2.08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3.08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1.08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29.07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1984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Масове відродження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635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  <a:tr h="3968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Лялькування</a:t>
                      </a:r>
                      <a:r>
                        <a:rPr lang="ru-RU" sz="11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5.09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18.09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29.09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10.09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27.08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1.09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058" marR="2405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975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/>
              <a:t>Якщо середнє арифметичне більше кількості днів першого місяця (30 або 31), то від одержаного числа відняти кількість днів місяця, результат буде середньою </a:t>
            </a:r>
            <a:r>
              <a:rPr lang="uk-UA" dirty="0" err="1"/>
              <a:t>фенодатою</a:t>
            </a:r>
            <a:r>
              <a:rPr lang="uk-UA" dirty="0"/>
              <a:t> більш пізнього місяця. У випадку, коли результат дорівнює або менше 30 </a:t>
            </a:r>
            <a:r>
              <a:rPr lang="ru-RU" dirty="0"/>
              <a:t>(31), </a:t>
            </a:r>
            <a:r>
              <a:rPr lang="uk-UA" dirty="0"/>
              <a:t>то це число і є середньою </a:t>
            </a:r>
            <a:r>
              <a:rPr lang="uk-UA" dirty="0" err="1"/>
              <a:t>фенодатою</a:t>
            </a:r>
            <a:r>
              <a:rPr lang="uk-UA" dirty="0"/>
              <a:t> першого місяця. Таким чином виконати розрахунки для кожної фенофази шкідника. Крім середньої </a:t>
            </a:r>
            <a:r>
              <a:rPr lang="uk-UA" dirty="0" err="1"/>
              <a:t>фенодати</a:t>
            </a:r>
            <a:r>
              <a:rPr lang="uk-UA" dirty="0"/>
              <a:t>, при багаторічних спостереженнях заслуговують на увагу найбільш ранні та пізні строки появи конкретної фенофази. Вони показують діапазон відхилення проходження фенофаз шкідника у часі для конкретного району і також можуть бути використані при прогнозуванні. Результати статистичної обробки даних із фенології конкретного виду шкідника викласти в </a:t>
            </a:r>
            <a:r>
              <a:rPr lang="ru-RU" dirty="0"/>
              <a:t>табл. 2.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9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uk-UA" sz="2000" dirty="0">
                <a:effectLst/>
              </a:rPr>
              <a:t>Таблиця 2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uk-UA" sz="2000" dirty="0">
                <a:effectLst/>
              </a:rPr>
              <a:t>Результати статистичної обробки даних із фенології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uk-UA" sz="2000" dirty="0">
                <a:effectLst/>
              </a:rPr>
              <a:t>              ____________________за </a:t>
            </a:r>
            <a:r>
              <a:rPr lang="ru-RU" sz="2000" dirty="0">
                <a:effectLst/>
              </a:rPr>
              <a:t>________ </a:t>
            </a:r>
            <a:r>
              <a:rPr lang="uk-UA" sz="2000" dirty="0" err="1">
                <a:effectLst/>
              </a:rPr>
              <a:t>рр</a:t>
            </a:r>
            <a:r>
              <a:rPr lang="uk-UA" sz="2000" dirty="0">
                <a:effectLst/>
              </a:rPr>
              <a:t>,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uk-UA" sz="2000" baseline="30000" dirty="0">
                <a:effectLst/>
              </a:rPr>
              <a:t>                                                                              (назва шкідника)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074307"/>
              </p:ext>
            </p:extLst>
          </p:nvPr>
        </p:nvGraphicFramePr>
        <p:xfrm>
          <a:off x="1403648" y="1628800"/>
          <a:ext cx="6336702" cy="12849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3700"/>
                <a:gridCol w="1584651"/>
                <a:gridCol w="1583700"/>
                <a:gridCol w="1584651"/>
              </a:tblGrid>
              <a:tr h="7851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Фенофази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Найбільш рання дата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Найбільш пізня дата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Середня багаторічна дата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499799"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02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3. </a:t>
            </a:r>
            <a:r>
              <a:rPr lang="uk-UA" dirty="0"/>
              <a:t>Скласти </a:t>
            </a:r>
            <a:r>
              <a:rPr lang="uk-UA" dirty="0" err="1"/>
              <a:t>фенограму</a:t>
            </a:r>
            <a:r>
              <a:rPr lang="uk-UA" dirty="0"/>
              <a:t> (приклад на рис. </a:t>
            </a:r>
            <a:r>
              <a:rPr lang="ru-RU" dirty="0"/>
              <a:t>3), </a:t>
            </a:r>
            <a:r>
              <a:rPr lang="uk-UA" dirty="0"/>
              <a:t>яка включає всі місяці періоду розвитку комахи. Отже, </a:t>
            </a:r>
            <a:r>
              <a:rPr lang="uk-UA" dirty="0" err="1"/>
              <a:t>фенограма</a:t>
            </a:r>
            <a:r>
              <a:rPr lang="uk-UA" dirty="0"/>
              <a:t> повинна відображати весь цикл розвитку шкідника з часу виходу його навесні із зимової діапаузи до впадання в діапаузу восени. Початком розвитку нової генерації є фаза яйця, а при </a:t>
            </a:r>
            <a:r>
              <a:rPr lang="uk-UA" dirty="0" err="1"/>
              <a:t>живонародженні</a:t>
            </a:r>
            <a:r>
              <a:rPr lang="uk-UA" dirty="0"/>
              <a:t>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личинка.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374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280920" cy="574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63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Умовні позначення розставляти по </a:t>
            </a:r>
            <a:r>
              <a:rPr lang="uk-UA" dirty="0" err="1"/>
              <a:t>пентадах</a:t>
            </a:r>
            <a:r>
              <a:rPr lang="uk-UA" dirty="0"/>
              <a:t>. Кожна фенофаза займає окремий рядок. Між рядками необхідно залишити місце для позначень періоду </a:t>
            </a:r>
            <a:r>
              <a:rPr lang="uk-UA" dirty="0" err="1"/>
              <a:t>шкодочинності</a:t>
            </a:r>
            <a:r>
              <a:rPr lang="uk-UA" dirty="0"/>
              <a:t> і часу проведення захисних заходів. </a:t>
            </a:r>
            <a:r>
              <a:rPr lang="uk-UA" dirty="0" err="1"/>
              <a:t>Фенограму</a:t>
            </a:r>
            <a:r>
              <a:rPr lang="uk-UA" dirty="0"/>
              <a:t> краще будувати на міліметровому папері з розміром клітини </a:t>
            </a:r>
            <a:r>
              <a:rPr lang="ru-RU" dirty="0"/>
              <a:t>0,5x0,5 </a:t>
            </a:r>
            <a:r>
              <a:rPr lang="uk-UA" dirty="0"/>
              <a:t>см. Ширина граф: місяці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3 </a:t>
            </a:r>
            <a:r>
              <a:rPr lang="uk-UA" dirty="0"/>
              <a:t>см, декади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1 см, </a:t>
            </a:r>
            <a:r>
              <a:rPr lang="ru-RU" dirty="0" err="1"/>
              <a:t>пентади</a:t>
            </a:r>
            <a:r>
              <a:rPr lang="ru-RU" dirty="0"/>
              <a:t>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0,5 </a:t>
            </a:r>
            <a:r>
              <a:rPr lang="uk-UA" dirty="0"/>
              <a:t>см. Графу для інформації розмістити з лівого краю </a:t>
            </a:r>
            <a:r>
              <a:rPr lang="uk-UA" dirty="0" err="1"/>
              <a:t>фенограми</a:t>
            </a:r>
            <a:r>
              <a:rPr lang="uk-UA" dirty="0"/>
              <a:t>. Більш цінною є комплексна </a:t>
            </a:r>
            <a:r>
              <a:rPr lang="uk-UA" dirty="0" err="1"/>
              <a:t>фенограма</a:t>
            </a:r>
            <a:r>
              <a:rPr lang="uk-UA" dirty="0"/>
              <a:t> шкідника і рослини.</a:t>
            </a: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57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/>
              <a:t>Застосування сучасних систем заходів захисту рослин неможливе без достатньо повного контролю за строками появи і розвитку шкідливих організмів. Фенологічні дані можна використовувати при проведенні багатьох видів робіт із захисту рослин. Спеціальні фенологічні спостереження виконуються в науково-дослідних установах і в службі прогнозів розвитку шкідливих організмів рослин. Багаторічні дані з фенології шкідливих організмів у поєднанні з фенологією рослин можуть використовуватися для розробки довгострокових, короткострокових прогнозів і сигналізації, при плануванні і проведенні обстежень та захисних заходів. Графічне відображення розвитку біологічних об’єктів у часі виконане за допомогою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267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err="1"/>
              <a:t>Фенопрогноз</a:t>
            </a:r>
            <a:r>
              <a:rPr lang="uk-UA" dirty="0"/>
              <a:t> спирається на тісний зв’язок популяцій Шкідливих організмів із навколишнім середовищем, кліматом і на реакцію виду на зміну умов існування у конкретному регіоні </a:t>
            </a:r>
            <a:r>
              <a:rPr lang="ru-RU" dirty="0"/>
              <a:t>т</a:t>
            </a:r>
            <a:r>
              <a:rPr lang="uk-UA" dirty="0"/>
              <a:t>а часі. Кожний регіон має свій клімат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середній стан погоди. Середні строки розвитку шкідливих організмів (перш за все комах) визначаються кліматом, відхилення від них </a:t>
            </a:r>
            <a:r>
              <a:rPr lang="uk-UA" dirty="0">
                <a:sym typeface="Symbol"/>
              </a:rPr>
              <a:t></a:t>
            </a:r>
            <a:r>
              <a:rPr lang="uk-UA" dirty="0"/>
              <a:t> поточною погодою.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09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/>
              <a:t>Біологічні властивості кожного виду формувалися під впливом клімату протягом багатьох століть. Фактори погоди в той чи інший період вегетації можуть суттєво впливати на швидкість проходження фенофаз як шкідливих організмів, так і рослин. </a:t>
            </a:r>
            <a:r>
              <a:rPr lang="ru-RU" dirty="0"/>
              <a:t>Особливо </a:t>
            </a:r>
            <a:r>
              <a:rPr lang="uk-UA" dirty="0"/>
              <a:t>цей вплив помітний у першій половині вегетаційного періоду. У другій половиш літа і восени строки розвитку організмів змінюються по роках не так істотно і в основному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під впливом умов зволоження, в той час як температурний фактор визначає, головним чином, строки переходу в зимуючий стан.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96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/>
              <a:t>Наявність достатньої фенологічної інформації дає можливість для складання багаторічних </a:t>
            </a:r>
            <a:r>
              <a:rPr lang="uk-UA" dirty="0" err="1"/>
              <a:t>фенограм</a:t>
            </a:r>
            <a:r>
              <a:rPr lang="uk-UA" dirty="0"/>
              <a:t>, які відповідають середньому стану факторів погоди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клімату конкретної зони спостережень. </a:t>
            </a:r>
            <a:endParaRPr lang="uk-UA" dirty="0" smtClean="0"/>
          </a:p>
          <a:p>
            <a:r>
              <a:rPr lang="uk-UA" dirty="0" smtClean="0"/>
              <a:t>Ця </a:t>
            </a:r>
            <a:r>
              <a:rPr lang="uk-UA" dirty="0"/>
              <a:t>закономірність може бути сформульована через правило стійкості багаторічних </a:t>
            </a:r>
            <a:r>
              <a:rPr lang="uk-UA" dirty="0" err="1"/>
              <a:t>фенодат</a:t>
            </a:r>
            <a:r>
              <a:rPr lang="uk-UA" dirty="0"/>
              <a:t>: </a:t>
            </a:r>
            <a:r>
              <a:rPr lang="uk-UA" i="1" dirty="0"/>
              <a:t>у комах, які ведуть наземний спосіб життя, строки появи їх у різних фазах розвитку найбільше пристосовані до визначених дат і змінюються у різні роки у певних межах.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28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/>
              <a:t>Таким чином, аналіз погодних умов конкретного періоду при наявності багаторічних </a:t>
            </a:r>
            <a:r>
              <a:rPr lang="uk-UA" dirty="0" err="1"/>
              <a:t>фенограм</a:t>
            </a:r>
            <a:r>
              <a:rPr lang="uk-UA" dirty="0"/>
              <a:t> дає можливість з точністю до трьох-п’яти діб розробити сезонний і короткостроковий прогнози та сигналізацію, що достатньо для своєчасної підготовки і проведення відповідних заходів. У практиці широко використовуються порівняння розвитку конкретних фаз шкідливих видів з фенологією рослин. Для цього складаються аналогічні </a:t>
            </a:r>
            <a:r>
              <a:rPr lang="uk-UA" dirty="0" err="1"/>
              <a:t>фенограми</a:t>
            </a:r>
            <a:r>
              <a:rPr lang="uk-UA" dirty="0"/>
              <a:t> розвитку шкідників і рослин. Особливу цінність така робота має для одержання у кожному пункті спостережень </a:t>
            </a:r>
            <a:r>
              <a:rPr lang="uk-UA" i="1" dirty="0"/>
              <a:t>фенологічних сигналів (</a:t>
            </a:r>
            <a:r>
              <a:rPr lang="uk-UA" i="1" dirty="0" err="1"/>
              <a:t>феноіндикаторів</a:t>
            </a:r>
            <a:r>
              <a:rPr lang="uk-UA" i="1" dirty="0"/>
              <a:t>)</a:t>
            </a:r>
            <a:r>
              <a:rPr lang="uk-UA" dirty="0"/>
              <a:t> </a:t>
            </a:r>
            <a:r>
              <a:rPr lang="uk-UA" dirty="0">
                <a:sym typeface="Symbol"/>
              </a:rPr>
              <a:t></a:t>
            </a:r>
            <a:r>
              <a:rPr lang="uk-UA" dirty="0"/>
              <a:t> добре помітних природних явищ, пов’язаних зі строками появи і розвитку організмів, що прогнозуються.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51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Багаторічні </a:t>
            </a:r>
            <a:r>
              <a:rPr lang="uk-UA" dirty="0" err="1"/>
              <a:t>фенограми</a:t>
            </a:r>
            <a:r>
              <a:rPr lang="uk-UA" dirty="0"/>
              <a:t> перевіряють і уточнюють кожен рік. Для зручності користування </a:t>
            </a:r>
            <a:r>
              <a:rPr lang="uk-UA" dirty="0" err="1"/>
              <a:t>фенограми</a:t>
            </a:r>
            <a:r>
              <a:rPr lang="uk-UA" dirty="0"/>
              <a:t> можуть бути виконані у вигляді настінних таблиць, які використовуються в повсякденній роботі. Багатьма вченими і практиками вважається за доцільне переведення усіх заходів захисту рослин на фенологічну або календарну основу.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34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b="1" dirty="0"/>
              <a:t>Завдання:</a:t>
            </a:r>
            <a:endParaRPr lang="ru-RU" dirty="0"/>
          </a:p>
          <a:p>
            <a:r>
              <a:rPr lang="ru-RU" i="1" dirty="0"/>
              <a:t>1. </a:t>
            </a:r>
            <a:r>
              <a:rPr lang="uk-UA" i="1" dirty="0"/>
              <a:t>Вивчити стандартні умовні позначення фаз розвитку шкідників (рис. </a:t>
            </a:r>
            <a:r>
              <a:rPr lang="ru-RU" i="1" dirty="0"/>
              <a:t>1), </a:t>
            </a:r>
            <a:r>
              <a:rPr lang="uk-UA" i="1" dirty="0"/>
              <a:t>рослин (рис. </a:t>
            </a:r>
            <a:r>
              <a:rPr lang="ru-RU" i="1" dirty="0"/>
              <a:t>2 ) </a:t>
            </a:r>
            <a:r>
              <a:rPr lang="uk-UA" i="1" dirty="0"/>
              <a:t>і форму типової </a:t>
            </a:r>
            <a:r>
              <a:rPr lang="uk-UA" i="1" dirty="0" err="1"/>
              <a:t>фенограми</a:t>
            </a:r>
            <a:r>
              <a:rPr lang="uk-UA" i="1" dirty="0"/>
              <a:t> (рис. 3).</a:t>
            </a:r>
            <a:endParaRPr lang="ru-RU" dirty="0"/>
          </a:p>
          <a:p>
            <a:r>
              <a:rPr lang="uk-UA" i="1" dirty="0"/>
              <a:t>2. На підставі фенологічної інформації за декілька років про розвиток шкідників, яка одержана при спеціальних спостереженнях в зоні Харківського пункту сигналізації і прогнозів (табл. 1), розрахувати середні багаторічні </a:t>
            </a:r>
            <a:r>
              <a:rPr lang="uk-UA" i="1" dirty="0" err="1"/>
              <a:t>фенодати</a:t>
            </a:r>
            <a:r>
              <a:rPr lang="uk-UA" i="1" dirty="0"/>
              <a:t> і результати записати в табл. 2.</a:t>
            </a:r>
            <a:endParaRPr lang="ru-RU" dirty="0"/>
          </a:p>
          <a:p>
            <a:r>
              <a:rPr lang="uk-UA" i="1" dirty="0"/>
              <a:t>3. На підставі одержаних середніх багаторічних </a:t>
            </a:r>
            <a:r>
              <a:rPr lang="uk-UA" i="1" dirty="0" err="1"/>
              <a:t>фенодат</a:t>
            </a:r>
            <a:r>
              <a:rPr lang="uk-UA" i="1" dirty="0"/>
              <a:t> скласти </a:t>
            </a:r>
            <a:r>
              <a:rPr lang="uk-UA" i="1" dirty="0" err="1"/>
              <a:t>фенограму</a:t>
            </a:r>
            <a:r>
              <a:rPr lang="uk-UA" i="1" dirty="0"/>
              <a:t> розвитку шкідника, в якій відзначити строки найбільшої його </a:t>
            </a:r>
            <a:r>
              <a:rPr lang="uk-UA" i="1" dirty="0" err="1"/>
              <a:t>шкодочинності</a:t>
            </a:r>
            <a:r>
              <a:rPr lang="uk-UA" i="1" dirty="0"/>
              <a:t> і строки проведення заходів для захисту рослин від нього.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8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1800" b="1" dirty="0">
                <a:effectLst/>
              </a:rPr>
              <a:t>Методика виконання завдання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uk-UA" sz="1800" dirty="0">
                <a:effectLst/>
              </a:rPr>
              <a:t>1. Вивчити і намалювати у зошиті стандартні умовні позначення фаз розвитку шкідників і рослин рис. 1, 2.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6259223"/>
            <a:ext cx="6912768" cy="562893"/>
          </a:xfrm>
        </p:spPr>
        <p:txBody>
          <a:bodyPr>
            <a:normAutofit fontScale="77500" lnSpcReduction="20000"/>
          </a:bodyPr>
          <a:lstStyle/>
          <a:p>
            <a:r>
              <a:rPr lang="uk-UA" dirty="0"/>
              <a:t>Рис. 2 Умовні позначення фенофаз рослин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 descr="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4032448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418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1207</Words>
  <Application>Microsoft Office PowerPoint</Application>
  <PresentationFormat>Экран (4:3)</PresentationFormat>
  <Paragraphs>287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Практична робота 2 Тема: Використання фенограм у прогнозі розвитку шкідників і плануванні заходів захисту рослин від них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Методика виконання завдання 1. Вивчити і намалювати у зошиті стандартні умовні позначення фаз розвитку шкідників і рослин рис. 1, 2. </vt:lpstr>
      <vt:lpstr>Презентация PowerPoint</vt:lpstr>
      <vt:lpstr>Фенологічна інформація для аналізу </vt:lpstr>
      <vt:lpstr>Розвиток капустяної совки в 1972-1978 pp. </vt:lpstr>
      <vt:lpstr>Презентация PowerPoint</vt:lpstr>
      <vt:lpstr>Таблиця 2 Результати статистичної обробки даних із фенології               ____________________за ________ рр,                                                                               (назва шкідника)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6 Тема: Використання фенограм у прогнозі розвитку шкідників і плануванні заходів захисту рослин від них </dc:title>
  <dc:creator>Ноут_кафедра</dc:creator>
  <cp:lastModifiedBy>Ноут_кафедра</cp:lastModifiedBy>
  <cp:revision>11</cp:revision>
  <dcterms:created xsi:type="dcterms:W3CDTF">2018-05-07T05:10:04Z</dcterms:created>
  <dcterms:modified xsi:type="dcterms:W3CDTF">2019-02-06T12:06:41Z</dcterms:modified>
</cp:coreProperties>
</file>