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72" r:id="rId4"/>
    <p:sldId id="276" r:id="rId5"/>
    <p:sldId id="273" r:id="rId6"/>
    <p:sldId id="274" r:id="rId7"/>
    <p:sldId id="275" r:id="rId8"/>
    <p:sldId id="277" r:id="rId9"/>
    <p:sldId id="279" r:id="rId10"/>
    <p:sldId id="280" r:id="rId11"/>
    <p:sldId id="281" r:id="rId12"/>
    <p:sldId id="282" r:id="rId13"/>
    <p:sldId id="283" r:id="rId14"/>
    <p:sldId id="284" r:id="rId15"/>
    <p:sldId id="285" r:id="rId16"/>
    <p:sldId id="304" r:id="rId17"/>
    <p:sldId id="305" r:id="rId18"/>
    <p:sldId id="306" r:id="rId19"/>
    <p:sldId id="286" r:id="rId20"/>
    <p:sldId id="287" r:id="rId21"/>
    <p:sldId id="288" r:id="rId22"/>
    <p:sldId id="289" r:id="rId23"/>
    <p:sldId id="293" r:id="rId24"/>
    <p:sldId id="294" r:id="rId25"/>
    <p:sldId id="295" r:id="rId26"/>
    <p:sldId id="296" r:id="rId27"/>
    <p:sldId id="300" r:id="rId28"/>
    <p:sldId id="303" r:id="rId29"/>
    <p:sldId id="301" r:id="rId30"/>
    <p:sldId id="302" r:id="rId31"/>
    <p:sldId id="261" r:id="rId32"/>
    <p:sldId id="262" r:id="rId33"/>
    <p:sldId id="263" r:id="rId34"/>
    <p:sldId id="264" r:id="rId35"/>
    <p:sldId id="265" r:id="rId36"/>
    <p:sldId id="266" r:id="rId37"/>
    <p:sldId id="267" r:id="rId38"/>
    <p:sldId id="268" r:id="rId39"/>
    <p:sldId id="269" r:id="rId40"/>
    <p:sldId id="270" r:id="rId41"/>
    <p:sldId id="271" r:id="rId4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3622" autoAdjust="0"/>
    <p:restoredTop sz="94660"/>
  </p:normalViewPr>
  <p:slideViewPr>
    <p:cSldViewPr>
      <p:cViewPr varScale="1">
        <p:scale>
          <a:sx n="74" d="100"/>
          <a:sy n="74" d="100"/>
        </p:scale>
        <p:origin x="-446"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C740EFD5-2037-4B2B-A8EA-32C853FAD01C}" type="datetimeFigureOut">
              <a:rPr lang="ru-RU" smtClean="0"/>
              <a:pPr/>
              <a:t>11.11.2021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F769447-C460-4DA2-87C0-98D3F81DDA4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C740EFD5-2037-4B2B-A8EA-32C853FAD01C}" type="datetimeFigureOut">
              <a:rPr lang="ru-RU" smtClean="0"/>
              <a:pPr/>
              <a:t>11.11.2021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F769447-C460-4DA2-87C0-98D3F81DDA4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C740EFD5-2037-4B2B-A8EA-32C853FAD01C}" type="datetimeFigureOut">
              <a:rPr lang="ru-RU" smtClean="0"/>
              <a:pPr/>
              <a:t>11.11.2021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F769447-C460-4DA2-87C0-98D3F81DDA4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C740EFD5-2037-4B2B-A8EA-32C853FAD01C}" type="datetimeFigureOut">
              <a:rPr lang="ru-RU" smtClean="0"/>
              <a:pPr/>
              <a:t>11.11.2021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F769447-C460-4DA2-87C0-98D3F81DDA4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C740EFD5-2037-4B2B-A8EA-32C853FAD01C}" type="datetimeFigureOut">
              <a:rPr lang="ru-RU" smtClean="0"/>
              <a:pPr/>
              <a:t>11.11.2021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F769447-C460-4DA2-87C0-98D3F81DDA4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C740EFD5-2037-4B2B-A8EA-32C853FAD01C}" type="datetimeFigureOut">
              <a:rPr lang="ru-RU" smtClean="0"/>
              <a:pPr/>
              <a:t>11.11.2021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F769447-C460-4DA2-87C0-98D3F81DDA4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C740EFD5-2037-4B2B-A8EA-32C853FAD01C}" type="datetimeFigureOut">
              <a:rPr lang="ru-RU" smtClean="0"/>
              <a:pPr/>
              <a:t>11.11.2021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F769447-C460-4DA2-87C0-98D3F81DDA4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C740EFD5-2037-4B2B-A8EA-32C853FAD01C}" type="datetimeFigureOut">
              <a:rPr lang="ru-RU" smtClean="0"/>
              <a:pPr/>
              <a:t>11.11.2021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F769447-C460-4DA2-87C0-98D3F81DDA4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740EFD5-2037-4B2B-A8EA-32C853FAD01C}" type="datetimeFigureOut">
              <a:rPr lang="ru-RU" smtClean="0"/>
              <a:pPr/>
              <a:t>11.11.2021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F769447-C460-4DA2-87C0-98D3F81DDA4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C740EFD5-2037-4B2B-A8EA-32C853FAD01C}" type="datetimeFigureOut">
              <a:rPr lang="ru-RU" smtClean="0"/>
              <a:pPr/>
              <a:t>11.11.2021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F769447-C460-4DA2-87C0-98D3F81DDA4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C740EFD5-2037-4B2B-A8EA-32C853FAD01C}" type="datetimeFigureOut">
              <a:rPr lang="ru-RU" smtClean="0"/>
              <a:pPr/>
              <a:t>11.11.2021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F769447-C460-4DA2-87C0-98D3F81DDA4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40EFD5-2037-4B2B-A8EA-32C853FAD01C}" type="datetimeFigureOut">
              <a:rPr lang="ru-RU" smtClean="0"/>
              <a:pPr/>
              <a:t>11.11.2021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769447-C460-4DA2-87C0-98D3F81DDA4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91642" y="642919"/>
            <a:ext cx="7760716" cy="4286280"/>
          </a:xfrm>
        </p:spPr>
        <p:txBody>
          <a:bodyPr anchor="ctr">
            <a:normAutofit/>
          </a:bodyPr>
          <a:lstStyle/>
          <a:p>
            <a:pPr algn="ctr">
              <a:buNone/>
            </a:pPr>
            <a:r>
              <a:rPr lang="ru-RU" sz="6000" b="1" i="1" dirty="0" err="1"/>
              <a:t>Мовний</a:t>
            </a:r>
            <a:r>
              <a:rPr lang="ru-RU" sz="6000" b="1" i="1" dirty="0"/>
              <a:t> </a:t>
            </a:r>
            <a:r>
              <a:rPr lang="ru-RU" sz="6000" b="1" i="1" dirty="0" err="1"/>
              <a:t>етикет</a:t>
            </a:r>
            <a:r>
              <a:rPr lang="ru-RU" sz="6000" b="1" i="1" dirty="0"/>
              <a:t> науки </a:t>
            </a:r>
            <a:endParaRPr lang="ru-RU" sz="6000"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2893232" y="2893232"/>
            <a:ext cx="6858002" cy="1071538"/>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179230" y="2893230"/>
            <a:ext cx="6858002" cy="1071538"/>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normAutofit fontScale="92500" lnSpcReduction="10000"/>
          </a:bodyPr>
          <a:lstStyle/>
          <a:p>
            <a:pPr algn="just">
              <a:buNone/>
            </a:pPr>
            <a:r>
              <a:rPr lang="uk-UA" dirty="0" smtClean="0"/>
              <a:t>		У </a:t>
            </a:r>
            <a:r>
              <a:rPr lang="uk-UA" dirty="0" smtClean="0"/>
              <a:t>наукових текстах подяки здебільшого виокремлюють у нумеровані або ненумеровані розділи статей, які так і називають «Подяка(и)», що відповідно структурує наукову працю й водночас привертає увагу читача до змісту виділеної частини. </a:t>
            </a:r>
            <a:endParaRPr lang="uk-UA" dirty="0" smtClean="0"/>
          </a:p>
          <a:p>
            <a:pPr algn="just">
              <a:buNone/>
            </a:pPr>
            <a:r>
              <a:rPr lang="uk-UA" dirty="0" smtClean="0"/>
              <a:t>	</a:t>
            </a:r>
            <a:r>
              <a:rPr lang="uk-UA" dirty="0" smtClean="0"/>
              <a:t>	Зрідка </a:t>
            </a:r>
            <a:r>
              <a:rPr lang="uk-UA" dirty="0" smtClean="0"/>
              <a:t>вони є завершальним абзацом останнього розділу статті («Підсумки», «Заключні зауваження», «Висновки» тощо), про що інформують спеціальні конструкції </a:t>
            </a:r>
            <a:r>
              <a:rPr lang="uk-UA" i="1" dirty="0" smtClean="0"/>
              <a:t>на закінчення</a:t>
            </a:r>
            <a:r>
              <a:rPr lang="uk-UA" i="1" dirty="0" smtClean="0"/>
              <a:t>, на </a:t>
            </a:r>
            <a:r>
              <a:rPr lang="uk-UA" i="1" dirty="0" smtClean="0"/>
              <a:t>завершення: На </a:t>
            </a:r>
            <a:r>
              <a:rPr lang="uk-UA" i="1" dirty="0" err="1" smtClean="0"/>
              <a:t>закінченняавтор</a:t>
            </a:r>
            <a:r>
              <a:rPr lang="uk-UA" i="1" dirty="0" smtClean="0"/>
              <a:t> висловлює подяку…</a:t>
            </a: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554683"/>
          </a:xfrm>
        </p:spPr>
        <p:txBody>
          <a:bodyPr>
            <a:normAutofit fontScale="77500" lnSpcReduction="20000"/>
          </a:bodyPr>
          <a:lstStyle/>
          <a:p>
            <a:pPr algn="just">
              <a:buNone/>
            </a:pPr>
            <a:r>
              <a:rPr lang="uk-UA" dirty="0" smtClean="0"/>
              <a:t>		Переважна </a:t>
            </a:r>
            <a:r>
              <a:rPr lang="uk-UA" dirty="0" smtClean="0"/>
              <a:t>більшість висловів подяки має експліцитний характер завдяки стрижневим </a:t>
            </a:r>
            <a:r>
              <a:rPr lang="uk-UA" dirty="0" err="1" smtClean="0"/>
              <a:t>перформативам</a:t>
            </a:r>
            <a:r>
              <a:rPr lang="uk-UA" dirty="0" smtClean="0"/>
              <a:t> подякувати, подяка, вдячність, вдячний, які різною мірою інтенсифікують значення подяки. Як правило, такі подяки мають усталену форму і складаються з двох </a:t>
            </a:r>
            <a:r>
              <a:rPr lang="ru-RU" dirty="0" err="1" smtClean="0"/>
              <a:t>частин</a:t>
            </a:r>
            <a:r>
              <a:rPr lang="ru-RU" dirty="0" smtClean="0"/>
              <a:t>: </a:t>
            </a:r>
            <a:r>
              <a:rPr lang="ru-RU" b="1" dirty="0" err="1" smtClean="0"/>
              <a:t>ілокутивної</a:t>
            </a:r>
            <a:r>
              <a:rPr lang="ru-RU" dirty="0" smtClean="0"/>
              <a:t> – </a:t>
            </a:r>
            <a:r>
              <a:rPr lang="ru-RU" dirty="0" err="1" smtClean="0"/>
              <a:t>власне</a:t>
            </a:r>
            <a:r>
              <a:rPr lang="ru-RU" dirty="0" smtClean="0"/>
              <a:t> </a:t>
            </a:r>
            <a:r>
              <a:rPr lang="ru-RU" dirty="0" err="1" smtClean="0"/>
              <a:t>подяки</a:t>
            </a:r>
            <a:r>
              <a:rPr lang="ru-RU" dirty="0" smtClean="0"/>
              <a:t> – </a:t>
            </a:r>
            <a:r>
              <a:rPr lang="ru-RU" dirty="0" err="1" smtClean="0"/>
              <a:t>і</a:t>
            </a:r>
            <a:r>
              <a:rPr lang="ru-RU" dirty="0" smtClean="0"/>
              <a:t> </a:t>
            </a:r>
            <a:r>
              <a:rPr lang="ru-RU" b="1" dirty="0" err="1" smtClean="0"/>
              <a:t>пропозитивної</a:t>
            </a:r>
            <a:r>
              <a:rPr lang="ru-RU" dirty="0" smtClean="0"/>
              <a:t> – за </a:t>
            </a:r>
            <a:r>
              <a:rPr lang="ru-RU" dirty="0" err="1" smtClean="0"/>
              <a:t>що</a:t>
            </a:r>
            <a:r>
              <a:rPr lang="ru-RU" dirty="0" smtClean="0"/>
              <a:t> </a:t>
            </a:r>
            <a:r>
              <a:rPr lang="ru-RU" dirty="0" err="1" smtClean="0"/>
              <a:t>її</a:t>
            </a:r>
            <a:r>
              <a:rPr lang="ru-RU" dirty="0" smtClean="0"/>
              <a:t> </a:t>
            </a:r>
            <a:r>
              <a:rPr lang="ru-RU" dirty="0" err="1" smtClean="0"/>
              <a:t>висловлено</a:t>
            </a:r>
            <a:r>
              <a:rPr lang="ru-RU" dirty="0" smtClean="0"/>
              <a:t>. </a:t>
            </a:r>
            <a:r>
              <a:rPr lang="ru-RU" dirty="0" err="1" smtClean="0"/>
              <a:t>Наприклад</a:t>
            </a:r>
            <a:r>
              <a:rPr lang="ru-RU" dirty="0" smtClean="0"/>
              <a:t>: </a:t>
            </a:r>
            <a:r>
              <a:rPr lang="ru-RU" i="1" dirty="0" err="1" smtClean="0"/>
              <a:t>Автори</a:t>
            </a:r>
            <a:r>
              <a:rPr lang="ru-RU" i="1" dirty="0" smtClean="0"/>
              <a:t> </a:t>
            </a:r>
            <a:r>
              <a:rPr lang="ru-RU" i="1" dirty="0" err="1" smtClean="0"/>
              <a:t>висловлюють</a:t>
            </a:r>
            <a:r>
              <a:rPr lang="ru-RU" i="1" dirty="0" smtClean="0"/>
              <a:t> </a:t>
            </a:r>
            <a:r>
              <a:rPr lang="ru-RU" i="1" dirty="0" err="1" smtClean="0"/>
              <a:t>вдячність</a:t>
            </a:r>
            <a:r>
              <a:rPr lang="ru-RU" i="1" dirty="0" smtClean="0"/>
              <a:t>… за участь у </a:t>
            </a:r>
            <a:r>
              <a:rPr lang="ru-RU" i="1" dirty="0" err="1" smtClean="0"/>
              <a:t>дискусії</a:t>
            </a:r>
            <a:r>
              <a:rPr lang="ru-RU" i="1" dirty="0" smtClean="0"/>
              <a:t> </a:t>
            </a:r>
            <a:r>
              <a:rPr lang="ru-RU" i="1" dirty="0" err="1" smtClean="0"/>
              <a:t>й</a:t>
            </a:r>
            <a:r>
              <a:rPr lang="ru-RU" i="1" dirty="0" smtClean="0"/>
              <a:t> </a:t>
            </a:r>
            <a:r>
              <a:rPr lang="ru-RU" i="1" dirty="0" err="1" smtClean="0"/>
              <a:t>обговоренні</a:t>
            </a:r>
            <a:r>
              <a:rPr lang="ru-RU" i="1" dirty="0" smtClean="0"/>
              <a:t> </a:t>
            </a:r>
            <a:r>
              <a:rPr lang="ru-RU" i="1" dirty="0" err="1" smtClean="0"/>
              <a:t>результатів</a:t>
            </a:r>
            <a:r>
              <a:rPr lang="ru-RU" i="1" dirty="0" smtClean="0"/>
              <a:t>; Автор </a:t>
            </a:r>
            <a:r>
              <a:rPr lang="ru-RU" i="1" dirty="0" err="1" smtClean="0"/>
              <a:t>висловлює</a:t>
            </a:r>
            <a:r>
              <a:rPr lang="ru-RU" i="1" dirty="0" smtClean="0"/>
              <a:t> </a:t>
            </a:r>
            <a:r>
              <a:rPr lang="ru-RU" i="1" dirty="0" err="1" smtClean="0"/>
              <a:t>подяку</a:t>
            </a:r>
            <a:r>
              <a:rPr lang="ru-RU" i="1" dirty="0" smtClean="0"/>
              <a:t>… за </a:t>
            </a:r>
            <a:r>
              <a:rPr lang="ru-RU" i="1" dirty="0" err="1" smtClean="0"/>
              <a:t>допомогу</a:t>
            </a:r>
            <a:r>
              <a:rPr lang="ru-RU" i="1" dirty="0" smtClean="0"/>
              <a:t> в </a:t>
            </a:r>
            <a:r>
              <a:rPr lang="ru-RU" i="1" dirty="0" err="1" smtClean="0"/>
              <a:t>проведенні</a:t>
            </a:r>
            <a:r>
              <a:rPr lang="ru-RU" i="1" dirty="0" smtClean="0"/>
              <a:t> </a:t>
            </a:r>
            <a:r>
              <a:rPr lang="ru-RU" i="1" dirty="0" err="1" smtClean="0"/>
              <a:t>експерименту</a:t>
            </a:r>
            <a:r>
              <a:rPr lang="ru-RU" i="1" dirty="0" smtClean="0"/>
              <a:t>; </a:t>
            </a:r>
            <a:r>
              <a:rPr lang="ru-RU" i="1" dirty="0" err="1" smtClean="0"/>
              <a:t>Автори</a:t>
            </a:r>
            <a:r>
              <a:rPr lang="ru-RU" i="1" dirty="0" smtClean="0"/>
              <a:t> </a:t>
            </a:r>
            <a:r>
              <a:rPr lang="ru-RU" i="1" dirty="0" err="1" smtClean="0"/>
              <a:t>вдячні</a:t>
            </a:r>
            <a:r>
              <a:rPr lang="ru-RU" i="1" dirty="0" smtClean="0"/>
              <a:t>… за </a:t>
            </a:r>
            <a:r>
              <a:rPr lang="ru-RU" i="1" dirty="0" err="1" smtClean="0"/>
              <a:t>ідею</a:t>
            </a:r>
            <a:r>
              <a:rPr lang="ru-RU" i="1" dirty="0" smtClean="0"/>
              <a:t>…; </a:t>
            </a:r>
            <a:r>
              <a:rPr lang="ru-RU" i="1" dirty="0" err="1" smtClean="0"/>
              <a:t>Автори</a:t>
            </a:r>
            <a:r>
              <a:rPr lang="ru-RU" i="1" dirty="0" smtClean="0"/>
              <a:t> </a:t>
            </a:r>
            <a:r>
              <a:rPr lang="ru-RU" i="1" dirty="0" err="1" smtClean="0"/>
              <a:t>висловлюють</a:t>
            </a:r>
            <a:r>
              <a:rPr lang="ru-RU" i="1" dirty="0" smtClean="0"/>
              <a:t> </a:t>
            </a:r>
            <a:r>
              <a:rPr lang="ru-RU" i="1" dirty="0" err="1" smtClean="0"/>
              <a:t>вдячність</a:t>
            </a:r>
            <a:r>
              <a:rPr lang="ru-RU" i="1" dirty="0" smtClean="0"/>
              <a:t>… </a:t>
            </a:r>
            <a:r>
              <a:rPr lang="ru-RU" i="1" dirty="0" err="1" smtClean="0"/>
              <a:t>за</a:t>
            </a:r>
            <a:r>
              <a:rPr lang="ru-RU" i="1" dirty="0" smtClean="0"/>
              <a:t> </a:t>
            </a:r>
            <a:r>
              <a:rPr lang="ru-RU" i="1" dirty="0" err="1" smtClean="0"/>
              <a:t>надання</a:t>
            </a:r>
            <a:r>
              <a:rPr lang="ru-RU" i="1" dirty="0" smtClean="0"/>
              <a:t> </a:t>
            </a:r>
            <a:r>
              <a:rPr lang="ru-RU" i="1" dirty="0" err="1" smtClean="0"/>
              <a:t>результатів</a:t>
            </a:r>
            <a:r>
              <a:rPr lang="ru-RU" i="1" dirty="0" smtClean="0"/>
              <a:t> для </a:t>
            </a:r>
            <a:r>
              <a:rPr lang="ru-RU" i="1" dirty="0" err="1" smtClean="0"/>
              <a:t>елементарних</a:t>
            </a:r>
            <a:r>
              <a:rPr lang="ru-RU" i="1" dirty="0" smtClean="0"/>
              <a:t> </a:t>
            </a:r>
            <a:r>
              <a:rPr lang="ru-RU" i="1" dirty="0" err="1" smtClean="0"/>
              <a:t>діаграм</a:t>
            </a:r>
            <a:r>
              <a:rPr lang="ru-RU" i="1" dirty="0" smtClean="0"/>
              <a:t> </a:t>
            </a:r>
            <a:r>
              <a:rPr lang="ru-RU" i="1" dirty="0" err="1" smtClean="0"/>
              <a:t>для</a:t>
            </a:r>
            <a:r>
              <a:rPr lang="ru-RU" i="1" dirty="0" smtClean="0"/>
              <a:t> </a:t>
            </a:r>
            <a:r>
              <a:rPr lang="ru-RU" i="1" dirty="0" err="1" smtClean="0"/>
              <a:t>чистої</a:t>
            </a:r>
            <a:r>
              <a:rPr lang="ru-RU" i="1" dirty="0" smtClean="0"/>
              <a:t> води; Автор </a:t>
            </a:r>
            <a:r>
              <a:rPr lang="ru-RU" i="1" dirty="0" err="1" smtClean="0"/>
              <a:t>висловлює</a:t>
            </a:r>
            <a:r>
              <a:rPr lang="ru-RU" i="1" dirty="0" smtClean="0"/>
              <a:t> </a:t>
            </a:r>
            <a:r>
              <a:rPr lang="ru-RU" i="1" dirty="0" err="1" smtClean="0"/>
              <a:t>подяку</a:t>
            </a:r>
            <a:r>
              <a:rPr lang="ru-RU" i="1" dirty="0" smtClean="0"/>
              <a:t>… за </a:t>
            </a:r>
            <a:r>
              <a:rPr lang="ru-RU" i="1" dirty="0" err="1" smtClean="0"/>
              <a:t>допомогу</a:t>
            </a:r>
            <a:r>
              <a:rPr lang="ru-RU" i="1" dirty="0" smtClean="0"/>
              <a:t> в </a:t>
            </a:r>
            <a:r>
              <a:rPr lang="ru-RU" i="1" dirty="0" err="1" smtClean="0"/>
              <a:t>числових</a:t>
            </a:r>
            <a:r>
              <a:rPr lang="ru-RU" i="1" dirty="0" smtClean="0"/>
              <a:t> </a:t>
            </a:r>
            <a:r>
              <a:rPr lang="ru-RU" i="1" dirty="0" err="1" smtClean="0"/>
              <a:t>розрахунках</a:t>
            </a:r>
            <a:r>
              <a:rPr lang="ru-RU" i="1" dirty="0" smtClean="0"/>
              <a:t>; </a:t>
            </a:r>
            <a:r>
              <a:rPr lang="ru-RU" i="1" dirty="0" err="1" smtClean="0"/>
              <a:t>Висловлюю</a:t>
            </a:r>
            <a:r>
              <a:rPr lang="ru-RU" i="1" dirty="0" smtClean="0"/>
              <a:t> </a:t>
            </a:r>
            <a:r>
              <a:rPr lang="ru-RU" i="1" dirty="0" err="1" smtClean="0"/>
              <a:t>подяку</a:t>
            </a:r>
            <a:r>
              <a:rPr lang="ru-RU" i="1" dirty="0" smtClean="0"/>
              <a:t>… за </a:t>
            </a:r>
            <a:r>
              <a:rPr lang="ru-RU" i="1" dirty="0" err="1" smtClean="0"/>
              <a:t>увагу</a:t>
            </a:r>
            <a:r>
              <a:rPr lang="ru-RU" i="1" dirty="0" smtClean="0"/>
              <a:t> до </a:t>
            </a:r>
            <a:r>
              <a:rPr lang="ru-RU" i="1" dirty="0" err="1" smtClean="0"/>
              <a:t>роботи</a:t>
            </a:r>
            <a:r>
              <a:rPr lang="ru-RU" i="1" dirty="0" smtClean="0"/>
              <a:t> та </a:t>
            </a:r>
            <a:r>
              <a:rPr lang="ru-RU" i="1" dirty="0" err="1" smtClean="0"/>
              <a:t>її</a:t>
            </a:r>
            <a:r>
              <a:rPr lang="ru-RU" i="1" dirty="0" smtClean="0"/>
              <a:t> </a:t>
            </a:r>
            <a:r>
              <a:rPr lang="ru-RU" i="1" dirty="0" err="1" smtClean="0"/>
              <a:t>обговорення</a:t>
            </a:r>
            <a:r>
              <a:rPr lang="ru-RU" i="1" dirty="0" smtClean="0"/>
              <a:t> </a:t>
            </a:r>
            <a:r>
              <a:rPr lang="ru-RU" i="1" dirty="0" err="1" smtClean="0"/>
              <a:t>тощо</a:t>
            </a:r>
            <a:r>
              <a:rPr lang="ru-RU" i="1" dirty="0" smtClean="0"/>
              <a:t>.</a:t>
            </a: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78"/>
            <a:ext cx="6858002" cy="691642"/>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normAutofit fontScale="77500" lnSpcReduction="20000"/>
          </a:bodyPr>
          <a:lstStyle/>
          <a:p>
            <a:pPr algn="just">
              <a:buNone/>
            </a:pPr>
            <a:r>
              <a:rPr lang="uk-UA" dirty="0" smtClean="0"/>
              <a:t>		Зрідка </a:t>
            </a:r>
            <a:r>
              <a:rPr lang="uk-UA" dirty="0" smtClean="0"/>
              <a:t>прагматичне значення вдячності, виражене в </a:t>
            </a:r>
            <a:r>
              <a:rPr lang="uk-UA" dirty="0" err="1" smtClean="0"/>
              <a:t>ілокутивній</a:t>
            </a:r>
            <a:r>
              <a:rPr lang="uk-UA" dirty="0" smtClean="0"/>
              <a:t> частині, посилюють емоційно-експресивні номінації: </a:t>
            </a:r>
            <a:r>
              <a:rPr lang="uk-UA" i="1" dirty="0" smtClean="0"/>
              <a:t>щиру, глибоку </a:t>
            </a:r>
            <a:r>
              <a:rPr lang="uk-UA" dirty="0" smtClean="0"/>
              <a:t>та їхні похідні.: </a:t>
            </a:r>
            <a:r>
              <a:rPr lang="uk-UA" i="1" dirty="0" smtClean="0"/>
              <a:t>Автор висловлює глибоку подяку; Автор щиро вдячний </a:t>
            </a:r>
            <a:r>
              <a:rPr lang="uk-UA" dirty="0" smtClean="0"/>
              <a:t>та ін. </a:t>
            </a:r>
            <a:endParaRPr lang="uk-UA" dirty="0" smtClean="0"/>
          </a:p>
          <a:p>
            <a:pPr algn="just">
              <a:buNone/>
            </a:pPr>
            <a:r>
              <a:rPr lang="uk-UA" dirty="0" smtClean="0"/>
              <a:t>		Вишукано-ввічливою </a:t>
            </a:r>
            <a:r>
              <a:rPr lang="uk-UA" dirty="0" smtClean="0"/>
              <a:t>є подяка, витримана у високій тональності етикетного спілкування, емоційний контекст якої створюють спеціальні лексеми: </a:t>
            </a:r>
            <a:r>
              <a:rPr lang="uk-UA" i="1" dirty="0" smtClean="0"/>
              <a:t>Уважаємо за приємний обов’язок подякувати…. </a:t>
            </a:r>
          </a:p>
          <a:p>
            <a:pPr algn="just">
              <a:buNone/>
            </a:pPr>
            <a:r>
              <a:rPr lang="uk-UA" dirty="0" smtClean="0"/>
              <a:t>		Морфологічною </a:t>
            </a:r>
            <a:r>
              <a:rPr lang="uk-UA" dirty="0" smtClean="0"/>
              <a:t>особливістю писемної форми наукового спілкування є висловлення подяки від третьої особи однини чи множини (якщо авторами статті є кілька осіб) і лише в поодиноких випадках – від першої особи однини, однак особове значення в цьому разі виражене граматично – дієслівною формою, а не займенником, що пояснюється максимою скромності автора.</a:t>
            </a: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normAutofit fontScale="85000" lnSpcReduction="10000"/>
          </a:bodyPr>
          <a:lstStyle/>
          <a:p>
            <a:pPr algn="just">
              <a:buNone/>
            </a:pPr>
            <a:r>
              <a:rPr lang="ru-RU" dirty="0" smtClean="0"/>
              <a:t>		</a:t>
            </a:r>
            <a:r>
              <a:rPr lang="ru-RU" dirty="0" err="1" smtClean="0"/>
              <a:t>Пропозитивна</a:t>
            </a:r>
            <a:r>
              <a:rPr lang="ru-RU" dirty="0" smtClean="0"/>
              <a:t> </a:t>
            </a:r>
            <a:r>
              <a:rPr lang="ru-RU" dirty="0" smtClean="0"/>
              <a:t>ж </a:t>
            </a:r>
            <a:r>
              <a:rPr lang="ru-RU" dirty="0" err="1" smtClean="0"/>
              <a:t>частина</a:t>
            </a:r>
            <a:r>
              <a:rPr lang="ru-RU" dirty="0" smtClean="0"/>
              <a:t> </a:t>
            </a:r>
            <a:r>
              <a:rPr lang="ru-RU" dirty="0" err="1" smtClean="0"/>
              <a:t>подяки</a:t>
            </a:r>
            <a:r>
              <a:rPr lang="ru-RU" dirty="0" smtClean="0"/>
              <a:t> </a:t>
            </a:r>
            <a:r>
              <a:rPr lang="ru-RU" dirty="0" err="1" smtClean="0"/>
              <a:t>нерідко</a:t>
            </a:r>
            <a:r>
              <a:rPr lang="ru-RU" dirty="0" smtClean="0"/>
              <a:t> </a:t>
            </a:r>
            <a:r>
              <a:rPr lang="ru-RU" dirty="0" err="1" smtClean="0"/>
              <a:t>містить</a:t>
            </a:r>
            <a:r>
              <a:rPr lang="ru-RU" dirty="0" smtClean="0"/>
              <a:t> </a:t>
            </a:r>
            <a:r>
              <a:rPr lang="ru-RU" dirty="0" err="1" smtClean="0"/>
              <a:t>елементи</a:t>
            </a:r>
            <a:r>
              <a:rPr lang="ru-RU" dirty="0" smtClean="0"/>
              <a:t> </a:t>
            </a:r>
            <a:r>
              <a:rPr lang="ru-RU" dirty="0" err="1" smtClean="0"/>
              <a:t>непрямої</a:t>
            </a:r>
            <a:r>
              <a:rPr lang="ru-RU" dirty="0" smtClean="0"/>
              <a:t> </a:t>
            </a:r>
            <a:r>
              <a:rPr lang="ru-RU" dirty="0" err="1" smtClean="0"/>
              <a:t>позитивної</a:t>
            </a:r>
            <a:r>
              <a:rPr lang="ru-RU" dirty="0" smtClean="0"/>
              <a:t>, а то </a:t>
            </a:r>
            <a:r>
              <a:rPr lang="ru-RU" dirty="0" err="1" smtClean="0"/>
              <a:t>й</a:t>
            </a:r>
            <a:r>
              <a:rPr lang="ru-RU" dirty="0" smtClean="0"/>
              <a:t> </a:t>
            </a:r>
            <a:r>
              <a:rPr lang="ru-RU" dirty="0" err="1" smtClean="0"/>
              <a:t>високопозитивної</a:t>
            </a:r>
            <a:r>
              <a:rPr lang="ru-RU" dirty="0" smtClean="0"/>
              <a:t> </a:t>
            </a:r>
            <a:r>
              <a:rPr lang="ru-RU" dirty="0" err="1" smtClean="0"/>
              <a:t>оцінки</a:t>
            </a:r>
            <a:r>
              <a:rPr lang="ru-RU" dirty="0" smtClean="0"/>
              <a:t> того, кому </a:t>
            </a:r>
            <a:r>
              <a:rPr lang="ru-RU" dirty="0" err="1" smtClean="0"/>
              <a:t>її</a:t>
            </a:r>
            <a:r>
              <a:rPr lang="ru-RU" dirty="0" smtClean="0"/>
              <a:t> </a:t>
            </a:r>
            <a:r>
              <a:rPr lang="ru-RU" dirty="0" err="1" smtClean="0"/>
              <a:t>висловлюють</a:t>
            </a:r>
            <a:r>
              <a:rPr lang="ru-RU" dirty="0" smtClean="0"/>
              <a:t>. </a:t>
            </a:r>
            <a:r>
              <a:rPr lang="ru-RU" dirty="0" err="1" smtClean="0"/>
              <a:t>Наприклад</a:t>
            </a:r>
            <a:r>
              <a:rPr lang="ru-RU" dirty="0" smtClean="0"/>
              <a:t>: </a:t>
            </a:r>
            <a:r>
              <a:rPr lang="ru-RU" i="1" dirty="0" err="1" smtClean="0"/>
              <a:t>Автори</a:t>
            </a:r>
            <a:r>
              <a:rPr lang="ru-RU" i="1" dirty="0" smtClean="0"/>
              <a:t> </a:t>
            </a:r>
            <a:r>
              <a:rPr lang="ru-RU" i="1" dirty="0" err="1" smtClean="0"/>
              <a:t>висловлюють</a:t>
            </a:r>
            <a:r>
              <a:rPr lang="ru-RU" i="1" dirty="0" smtClean="0"/>
              <a:t> свою </a:t>
            </a:r>
            <a:r>
              <a:rPr lang="ru-RU" i="1" dirty="0" err="1" smtClean="0"/>
              <a:t>подяку</a:t>
            </a:r>
            <a:r>
              <a:rPr lang="ru-RU" i="1" dirty="0" smtClean="0"/>
              <a:t>… за </a:t>
            </a:r>
            <a:r>
              <a:rPr lang="ru-RU" i="1" dirty="0" err="1" smtClean="0"/>
              <a:t>корисні</a:t>
            </a:r>
            <a:r>
              <a:rPr lang="ru-RU" i="1" dirty="0" smtClean="0"/>
              <a:t> </a:t>
            </a:r>
            <a:r>
              <a:rPr lang="ru-RU" i="1" dirty="0" err="1" smtClean="0"/>
              <a:t>дискусії</a:t>
            </a:r>
            <a:r>
              <a:rPr lang="ru-RU" i="1" dirty="0" smtClean="0"/>
              <a:t> та </a:t>
            </a:r>
            <a:r>
              <a:rPr lang="ru-RU" i="1" dirty="0" err="1" smtClean="0"/>
              <a:t>цінні</a:t>
            </a:r>
            <a:r>
              <a:rPr lang="ru-RU" i="1" dirty="0" smtClean="0"/>
              <a:t> </a:t>
            </a:r>
            <a:r>
              <a:rPr lang="ru-RU" i="1" dirty="0" err="1" smtClean="0"/>
              <a:t>зауваження</a:t>
            </a:r>
            <a:r>
              <a:rPr lang="ru-RU" i="1" dirty="0" smtClean="0"/>
              <a:t>.</a:t>
            </a:r>
          </a:p>
          <a:p>
            <a:pPr algn="just">
              <a:buNone/>
            </a:pPr>
            <a:r>
              <a:rPr lang="uk-UA" dirty="0" smtClean="0"/>
              <a:t>		Як </a:t>
            </a:r>
            <a:r>
              <a:rPr lang="uk-UA" dirty="0" smtClean="0"/>
              <a:t>правило, такі оцінки мають утилітарний (корисний, </a:t>
            </a:r>
            <a:r>
              <a:rPr lang="uk-UA" dirty="0" err="1" smtClean="0"/>
              <a:t>стимулювальний</a:t>
            </a:r>
            <a:r>
              <a:rPr lang="uk-UA" dirty="0" smtClean="0"/>
              <a:t> тощо) або ж </a:t>
            </a:r>
            <a:r>
              <a:rPr lang="uk-UA" dirty="0" err="1" smtClean="0"/>
              <a:t>емоційно-кваліфікативний</a:t>
            </a:r>
            <a:r>
              <a:rPr lang="uk-UA" dirty="0" smtClean="0"/>
              <a:t> (неоціненний) характер і виражені прикметниками відповідної семантики. Інколи оцінка є імпліцитною і має виразно нестандартний (з наближенням до компліментарного) характер: </a:t>
            </a:r>
            <a:r>
              <a:rPr lang="uk-UA" i="1" dirty="0" smtClean="0"/>
              <a:t>Спілкування з професором… не тільки допомагало з’ясувати властивості </a:t>
            </a:r>
            <a:r>
              <a:rPr lang="uk-UA" i="1" dirty="0" err="1" smtClean="0"/>
              <a:t>фрактальних</a:t>
            </a:r>
            <a:r>
              <a:rPr lang="uk-UA" i="1" dirty="0" smtClean="0"/>
              <a:t> об’єктів, але також слугувало джерелом натхнення.</a:t>
            </a: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489348" y="3083180"/>
            <a:ext cx="6858002" cy="691642"/>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lnSpcReduction="10000"/>
          </a:bodyPr>
          <a:lstStyle/>
          <a:p>
            <a:pPr algn="just">
              <a:buNone/>
            </a:pPr>
            <a:r>
              <a:rPr lang="ru-RU" dirty="0" smtClean="0"/>
              <a:t>		</a:t>
            </a:r>
            <a:r>
              <a:rPr lang="ru-RU" dirty="0" err="1" smtClean="0"/>
              <a:t>Структурно-змістовою</a:t>
            </a:r>
            <a:r>
              <a:rPr lang="ru-RU" dirty="0" smtClean="0"/>
              <a:t> </a:t>
            </a:r>
            <a:r>
              <a:rPr lang="ru-RU" dirty="0" err="1" smtClean="0"/>
              <a:t>особливістю</a:t>
            </a:r>
            <a:r>
              <a:rPr lang="ru-RU" dirty="0" smtClean="0"/>
              <a:t> </a:t>
            </a:r>
            <a:r>
              <a:rPr lang="ru-RU" dirty="0" err="1" smtClean="0"/>
              <a:t>подячного</a:t>
            </a:r>
            <a:r>
              <a:rPr lang="ru-RU" dirty="0" smtClean="0"/>
              <a:t> тексту в </a:t>
            </a:r>
            <a:r>
              <a:rPr lang="ru-RU" dirty="0" err="1" smtClean="0"/>
              <a:t>науковому</a:t>
            </a:r>
            <a:r>
              <a:rPr lang="ru-RU" dirty="0" smtClean="0"/>
              <a:t> </a:t>
            </a:r>
            <a:r>
              <a:rPr lang="ru-RU" dirty="0" err="1" smtClean="0"/>
              <a:t>дискурсі</a:t>
            </a:r>
            <a:r>
              <a:rPr lang="ru-RU" dirty="0" smtClean="0"/>
              <a:t> </a:t>
            </a:r>
            <a:r>
              <a:rPr lang="ru-RU" dirty="0" err="1" smtClean="0"/>
              <a:t>є</a:t>
            </a:r>
            <a:r>
              <a:rPr lang="ru-RU" dirty="0" smtClean="0"/>
              <a:t> </a:t>
            </a:r>
            <a:r>
              <a:rPr lang="ru-RU" dirty="0" err="1" smtClean="0"/>
              <a:t>інформація</a:t>
            </a:r>
            <a:r>
              <a:rPr lang="ru-RU" dirty="0" smtClean="0"/>
              <a:t> про </a:t>
            </a:r>
            <a:r>
              <a:rPr lang="ru-RU" dirty="0" err="1" smtClean="0"/>
              <a:t>фінансову</a:t>
            </a:r>
            <a:r>
              <a:rPr lang="ru-RU" dirty="0" smtClean="0"/>
              <a:t> </a:t>
            </a:r>
            <a:r>
              <a:rPr lang="ru-RU" dirty="0" err="1" smtClean="0"/>
              <a:t>підтримку</a:t>
            </a:r>
            <a:r>
              <a:rPr lang="ru-RU" dirty="0" smtClean="0"/>
              <a:t> </a:t>
            </a:r>
            <a:r>
              <a:rPr lang="ru-RU" dirty="0" err="1" smtClean="0"/>
              <a:t>проведеного</a:t>
            </a:r>
            <a:r>
              <a:rPr lang="ru-RU" dirty="0" smtClean="0"/>
              <a:t> </a:t>
            </a:r>
            <a:r>
              <a:rPr lang="ru-RU" dirty="0" err="1" smtClean="0"/>
              <a:t>дослідження</a:t>
            </a:r>
            <a:r>
              <a:rPr lang="ru-RU" dirty="0" smtClean="0"/>
              <a:t>, яка </a:t>
            </a:r>
            <a:r>
              <a:rPr lang="ru-RU" dirty="0" err="1" smtClean="0"/>
              <a:t>завершує</a:t>
            </a:r>
            <a:r>
              <a:rPr lang="ru-RU" dirty="0" smtClean="0"/>
              <a:t> текст </a:t>
            </a:r>
            <a:r>
              <a:rPr lang="ru-RU" dirty="0" err="1" smtClean="0"/>
              <a:t>подяки</a:t>
            </a:r>
            <a:r>
              <a:rPr lang="ru-RU" dirty="0" smtClean="0"/>
              <a:t> </a:t>
            </a:r>
            <a:r>
              <a:rPr lang="ru-RU" dirty="0" err="1" smtClean="0"/>
              <a:t>або</a:t>
            </a:r>
            <a:r>
              <a:rPr lang="ru-RU" dirty="0" smtClean="0"/>
              <a:t> </a:t>
            </a:r>
            <a:r>
              <a:rPr lang="ru-RU" dirty="0" err="1" smtClean="0"/>
              <a:t>передує</a:t>
            </a:r>
            <a:r>
              <a:rPr lang="ru-RU" dirty="0" smtClean="0"/>
              <a:t> </a:t>
            </a:r>
            <a:r>
              <a:rPr lang="ru-RU" dirty="0" err="1" smtClean="0"/>
              <a:t>їй</a:t>
            </a:r>
            <a:r>
              <a:rPr lang="ru-RU" dirty="0" smtClean="0"/>
              <a:t>.</a:t>
            </a:r>
          </a:p>
          <a:p>
            <a:pPr algn="just">
              <a:buNone/>
            </a:pPr>
            <a:r>
              <a:rPr lang="ru-RU" dirty="0" smtClean="0"/>
              <a:t>		</a:t>
            </a:r>
            <a:r>
              <a:rPr lang="ru-RU" dirty="0" err="1" smtClean="0"/>
              <a:t>Подяки</a:t>
            </a:r>
            <a:r>
              <a:rPr lang="ru-RU" dirty="0" smtClean="0"/>
              <a:t> </a:t>
            </a:r>
            <a:r>
              <a:rPr lang="ru-RU" dirty="0" smtClean="0"/>
              <a:t>в </a:t>
            </a:r>
            <a:r>
              <a:rPr lang="ru-RU" dirty="0" err="1" smtClean="0"/>
              <a:t>аналізованих</a:t>
            </a:r>
            <a:r>
              <a:rPr lang="ru-RU" dirty="0" smtClean="0"/>
              <a:t> текстах, як правило, </a:t>
            </a:r>
            <a:r>
              <a:rPr lang="ru-RU" dirty="0" err="1" smtClean="0"/>
              <a:t>персоналізовані</a:t>
            </a:r>
            <a:r>
              <a:rPr lang="ru-RU" dirty="0" smtClean="0"/>
              <a:t>.</a:t>
            </a:r>
            <a:r>
              <a:rPr lang="uk-UA" dirty="0" smtClean="0"/>
              <a:t> </a:t>
            </a:r>
            <a:r>
              <a:rPr lang="uk-UA" dirty="0" smtClean="0"/>
              <a:t>Причому </a:t>
            </a:r>
            <a:r>
              <a:rPr lang="uk-UA" dirty="0" err="1" smtClean="0"/>
              <a:t>йменування</a:t>
            </a:r>
            <a:r>
              <a:rPr lang="uk-UA" dirty="0" smtClean="0"/>
              <a:t> тих, кому її висловлюють, має різний ступінь </a:t>
            </a:r>
            <a:r>
              <a:rPr lang="uk-UA" dirty="0" err="1" smtClean="0"/>
              <a:t>етикетизації</a:t>
            </a:r>
            <a:r>
              <a:rPr lang="uk-UA" dirty="0" smtClean="0"/>
              <a:t>: найменший, коли вказано лише прізвище з ініціалами, найвищий, якщо названо наукові ступені та звання, посади адресатів.</a:t>
            </a: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78"/>
            <a:ext cx="6858002" cy="691642"/>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fontScale="92500"/>
          </a:bodyPr>
          <a:lstStyle/>
          <a:p>
            <a:pPr algn="just">
              <a:buNone/>
            </a:pPr>
            <a:r>
              <a:rPr lang="uk-UA" dirty="0" smtClean="0"/>
              <a:t>		Висловлення </a:t>
            </a:r>
            <a:r>
              <a:rPr lang="uk-UA" dirty="0" smtClean="0"/>
              <a:t>вдячності в наукових текстах подекуди має імпліцитний характер. Так, у </a:t>
            </a:r>
            <a:r>
              <a:rPr lang="uk-UA" dirty="0" err="1" smtClean="0"/>
              <a:t>виокремленому</a:t>
            </a:r>
            <a:r>
              <a:rPr lang="uk-UA" dirty="0" smtClean="0"/>
              <a:t> розділі «Подяки» або наприкінці завершальних розділів, наприклад «Висновків», може бути лише вказано (без відповідних </a:t>
            </a:r>
            <a:r>
              <a:rPr lang="uk-UA" dirty="0" err="1" smtClean="0"/>
              <a:t>перформативів-подяк</a:t>
            </a:r>
            <a:r>
              <a:rPr lang="uk-UA" dirty="0" smtClean="0"/>
              <a:t>), за підтримки яких грантів або фундацій виконане те чи інше </a:t>
            </a:r>
            <a:r>
              <a:rPr lang="uk-UA" dirty="0" smtClean="0"/>
              <a:t>дослідження.</a:t>
            </a:r>
          </a:p>
          <a:p>
            <a:pPr algn="just">
              <a:buNone/>
            </a:pPr>
            <a:r>
              <a:rPr lang="uk-UA" dirty="0" smtClean="0"/>
              <a:t>	</a:t>
            </a:r>
            <a:r>
              <a:rPr lang="uk-UA" dirty="0" smtClean="0"/>
              <a:t>	Отже</a:t>
            </a:r>
            <a:r>
              <a:rPr lang="uk-UA" dirty="0" smtClean="0"/>
              <a:t>, подяка в наукових писемних текстах втрачає ознаки факультативності й виступає одним із важливих структурних засобів </a:t>
            </a:r>
            <a:r>
              <a:rPr lang="uk-UA" dirty="0" err="1" smtClean="0"/>
              <a:t>етикетизації</a:t>
            </a:r>
            <a:r>
              <a:rPr lang="uk-UA" dirty="0" smtClean="0"/>
              <a:t> україномовного наукового тексту. </a:t>
            </a: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554683"/>
          </a:xfrm>
        </p:spPr>
        <p:txBody>
          <a:bodyPr>
            <a:normAutofit/>
          </a:bodyPr>
          <a:lstStyle/>
          <a:p>
            <a:pPr algn="just">
              <a:buNone/>
            </a:pPr>
            <a:r>
              <a:rPr lang="uk-UA" dirty="0" smtClean="0"/>
              <a:t>		В </a:t>
            </a:r>
            <a:r>
              <a:rPr lang="uk-UA" dirty="0" smtClean="0"/>
              <a:t>офіційному спілкуванні особливе значення мають ті види мовленнєвого етикету, які представляють категорію ввічливості, а саме: </a:t>
            </a:r>
            <a:r>
              <a:rPr lang="uk-UA" b="1" dirty="0" smtClean="0"/>
              <a:t>звертання, вітання, прощання, подяка, вибачення, прохання. </a:t>
            </a:r>
            <a:endParaRPr lang="uk-UA" b="1" dirty="0" smtClean="0"/>
          </a:p>
          <a:p>
            <a:pPr algn="just">
              <a:buNone/>
            </a:pPr>
            <a:r>
              <a:rPr lang="uk-UA" b="1" dirty="0" smtClean="0"/>
              <a:t>	</a:t>
            </a:r>
            <a:r>
              <a:rPr lang="uk-UA" b="1" dirty="0" smtClean="0"/>
              <a:t>	</a:t>
            </a:r>
            <a:r>
              <a:rPr lang="ru-RU" b="1" dirty="0" err="1" smtClean="0"/>
              <a:t>Звертання</a:t>
            </a:r>
            <a:r>
              <a:rPr lang="ru-RU" b="1" dirty="0" smtClean="0"/>
              <a:t> </a:t>
            </a:r>
            <a:r>
              <a:rPr lang="ru-RU" dirty="0" smtClean="0"/>
              <a:t>– </a:t>
            </a:r>
            <a:r>
              <a:rPr lang="ru-RU" dirty="0" err="1" smtClean="0"/>
              <a:t>найяскравіший</a:t>
            </a:r>
            <a:r>
              <a:rPr lang="ru-RU" dirty="0" smtClean="0"/>
              <a:t> </a:t>
            </a:r>
            <a:r>
              <a:rPr lang="ru-RU" dirty="0" err="1" smtClean="0"/>
              <a:t>і</a:t>
            </a:r>
            <a:r>
              <a:rPr lang="ru-RU" dirty="0" smtClean="0"/>
              <a:t> часто </a:t>
            </a:r>
            <a:r>
              <a:rPr lang="ru-RU" dirty="0" err="1" smtClean="0"/>
              <a:t>вживаний</a:t>
            </a:r>
            <a:r>
              <a:rPr lang="ru-RU" dirty="0" smtClean="0"/>
              <a:t> вид </a:t>
            </a:r>
            <a:r>
              <a:rPr lang="ru-RU" dirty="0" err="1" smtClean="0"/>
              <a:t>мовленнєвого</a:t>
            </a:r>
            <a:r>
              <a:rPr lang="ru-RU" dirty="0" smtClean="0"/>
              <a:t> </a:t>
            </a:r>
            <a:r>
              <a:rPr lang="ru-RU" dirty="0" err="1" smtClean="0"/>
              <a:t>етикету</a:t>
            </a:r>
            <a:r>
              <a:rPr lang="ru-RU" dirty="0" smtClean="0"/>
              <a:t>. Суть </a:t>
            </a:r>
            <a:r>
              <a:rPr lang="ru-RU" dirty="0" err="1" smtClean="0"/>
              <a:t>його</a:t>
            </a:r>
            <a:r>
              <a:rPr lang="ru-RU" dirty="0" smtClean="0"/>
              <a:t> </a:t>
            </a:r>
            <a:r>
              <a:rPr lang="ru-RU" dirty="0" err="1" smtClean="0"/>
              <a:t>полягає</a:t>
            </a:r>
            <a:r>
              <a:rPr lang="ru-RU" dirty="0" smtClean="0"/>
              <a:t> в тому, </a:t>
            </a:r>
            <a:r>
              <a:rPr lang="ru-RU" dirty="0" err="1" smtClean="0"/>
              <a:t>щоб</a:t>
            </a:r>
            <a:r>
              <a:rPr lang="ru-RU" dirty="0" smtClean="0"/>
              <a:t> </a:t>
            </a:r>
            <a:r>
              <a:rPr lang="ru-RU" dirty="0" err="1" smtClean="0"/>
              <a:t>назвати</a:t>
            </a:r>
            <a:r>
              <a:rPr lang="ru-RU" dirty="0" smtClean="0"/>
              <a:t> </a:t>
            </a:r>
            <a:r>
              <a:rPr lang="ru-RU" dirty="0" err="1" smtClean="0"/>
              <a:t>співрозмовника</a:t>
            </a:r>
            <a:r>
              <a:rPr lang="ru-RU" dirty="0" smtClean="0"/>
              <a:t> </a:t>
            </a:r>
            <a:r>
              <a:rPr lang="ru-RU" dirty="0" err="1" smtClean="0"/>
              <a:t>з</a:t>
            </a:r>
            <a:r>
              <a:rPr lang="ru-RU" dirty="0" smtClean="0"/>
              <a:t> метою </a:t>
            </a:r>
            <a:r>
              <a:rPr lang="ru-RU" dirty="0" err="1" smtClean="0"/>
              <a:t>привернути</a:t>
            </a:r>
            <a:r>
              <a:rPr lang="ru-RU" dirty="0" smtClean="0"/>
              <a:t> </a:t>
            </a:r>
            <a:r>
              <a:rPr lang="ru-RU" dirty="0" err="1" smtClean="0"/>
              <a:t>його</a:t>
            </a:r>
            <a:r>
              <a:rPr lang="ru-RU" dirty="0" smtClean="0"/>
              <a:t> </a:t>
            </a:r>
            <a:r>
              <a:rPr lang="ru-RU" dirty="0" err="1" smtClean="0"/>
              <a:t>увагу</a:t>
            </a:r>
            <a:r>
              <a:rPr lang="ru-RU" dirty="0" smtClean="0"/>
              <a:t>, </a:t>
            </a:r>
            <a:r>
              <a:rPr lang="ru-RU" dirty="0" err="1" smtClean="0"/>
              <a:t>звернутись</a:t>
            </a:r>
            <a:r>
              <a:rPr lang="ru-RU" dirty="0" smtClean="0"/>
              <a:t> </a:t>
            </a:r>
            <a:r>
              <a:rPr lang="ru-RU" dirty="0" err="1" smtClean="0"/>
              <a:t>з</a:t>
            </a:r>
            <a:r>
              <a:rPr lang="ru-RU" dirty="0" smtClean="0"/>
              <a:t> </a:t>
            </a:r>
            <a:r>
              <a:rPr lang="ru-RU" dirty="0" err="1" smtClean="0"/>
              <a:t>проханням</a:t>
            </a:r>
            <a:r>
              <a:rPr lang="ru-RU" dirty="0" smtClean="0"/>
              <a:t> </a:t>
            </a:r>
            <a:r>
              <a:rPr lang="ru-RU" dirty="0" err="1" smtClean="0"/>
              <a:t>чи</a:t>
            </a:r>
            <a:r>
              <a:rPr lang="ru-RU" dirty="0" smtClean="0"/>
              <a:t> </a:t>
            </a:r>
            <a:r>
              <a:rPr lang="ru-RU" dirty="0" err="1" smtClean="0"/>
              <a:t>пропозицією</a:t>
            </a:r>
            <a:r>
              <a:rPr lang="ru-RU" dirty="0" smtClean="0"/>
              <a:t>.</a:t>
            </a: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normAutofit fontScale="92500" lnSpcReduction="10000"/>
          </a:bodyPr>
          <a:lstStyle/>
          <a:p>
            <a:pPr algn="just">
              <a:buNone/>
            </a:pPr>
            <a:r>
              <a:rPr lang="uk-UA" dirty="0" smtClean="0"/>
              <a:t>		Сьогодні </a:t>
            </a:r>
            <a:r>
              <a:rPr lang="uk-UA" dirty="0" smtClean="0"/>
              <a:t>реєстр слів-звертань офіційного вжитку складають </a:t>
            </a:r>
            <a:r>
              <a:rPr lang="uk-UA" i="1" dirty="0" smtClean="0"/>
              <a:t>пане (пані, панове), добродію (добродійко, добродії), друзі, товариство, колеги, громадо, громадянине (громадянко, громадяни), товаришу (товаришко, товариші)</a:t>
            </a:r>
            <a:r>
              <a:rPr lang="uk-UA" dirty="0" smtClean="0"/>
              <a:t>, які супроводжують етикетні означення </a:t>
            </a:r>
            <a:r>
              <a:rPr lang="uk-UA" i="1" dirty="0" smtClean="0"/>
              <a:t>вельмишановний, </a:t>
            </a:r>
            <a:r>
              <a:rPr lang="uk-UA" i="1" dirty="0" err="1" smtClean="0"/>
              <a:t>вельмиповажний</a:t>
            </a:r>
            <a:r>
              <a:rPr lang="uk-UA" i="1" dirty="0" smtClean="0"/>
              <a:t>, </a:t>
            </a:r>
            <a:r>
              <a:rPr lang="uk-UA" i="1" dirty="0" err="1" smtClean="0"/>
              <a:t>глибокоповажний</a:t>
            </a:r>
            <a:r>
              <a:rPr lang="uk-UA" i="1" dirty="0" smtClean="0"/>
              <a:t>, </a:t>
            </a:r>
            <a:r>
              <a:rPr lang="uk-UA" i="1" dirty="0" err="1" smtClean="0"/>
              <a:t>високодостойний</a:t>
            </a:r>
            <a:r>
              <a:rPr lang="uk-UA" i="1" dirty="0" smtClean="0"/>
              <a:t>, шановний, дорогий</a:t>
            </a:r>
            <a:r>
              <a:rPr lang="uk-UA" dirty="0" smtClean="0"/>
              <a:t>, напр.: </a:t>
            </a:r>
            <a:r>
              <a:rPr lang="uk-UA" i="1" dirty="0" smtClean="0"/>
              <a:t>високоповажний пане Президенте, </a:t>
            </a:r>
            <a:r>
              <a:rPr lang="uk-UA" i="1" dirty="0" err="1" smtClean="0"/>
              <a:t>глибокоповажні</a:t>
            </a:r>
            <a:r>
              <a:rPr lang="uk-UA" i="1" dirty="0" smtClean="0"/>
              <a:t> пані та панове, дорогі друзі, високоповажна святочна громадо, шановні колеги.</a:t>
            </a: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78"/>
            <a:ext cx="6858002" cy="691642"/>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1"/>
          </a:xfrm>
        </p:spPr>
        <p:txBody>
          <a:bodyPr>
            <a:normAutofit fontScale="70000" lnSpcReduction="20000"/>
          </a:bodyPr>
          <a:lstStyle/>
          <a:p>
            <a:pPr algn="just">
              <a:buNone/>
            </a:pPr>
            <a:r>
              <a:rPr lang="uk-UA" dirty="0" smtClean="0"/>
              <a:t>		Вибір </a:t>
            </a:r>
            <a:r>
              <a:rPr lang="uk-UA" dirty="0" smtClean="0"/>
              <a:t>звертання значною мірою залежить від тональності спілкування. Офіційна величальна функція закріпилася сьогодні за звертанням </a:t>
            </a:r>
            <a:r>
              <a:rPr lang="uk-UA" i="1" dirty="0" smtClean="0"/>
              <a:t>пане (пані, панове). </a:t>
            </a:r>
            <a:r>
              <a:rPr lang="uk-UA" i="1" dirty="0" smtClean="0"/>
              <a:t>	</a:t>
            </a:r>
          </a:p>
          <a:p>
            <a:pPr algn="just">
              <a:buNone/>
            </a:pPr>
            <a:r>
              <a:rPr lang="uk-UA" i="1" dirty="0" smtClean="0"/>
              <a:t>	</a:t>
            </a:r>
            <a:r>
              <a:rPr lang="uk-UA" i="1" dirty="0" smtClean="0"/>
              <a:t>	</a:t>
            </a:r>
            <a:r>
              <a:rPr lang="uk-UA" dirty="0" smtClean="0"/>
              <a:t>В </a:t>
            </a:r>
            <a:r>
              <a:rPr lang="uk-UA" dirty="0" smtClean="0"/>
              <a:t>офіційному, здебільшого усному, спілкуванні послуговуються цим звертанням у поєднанні з прізвищем або назвою особи за фахом чи родом діяльності, напр.: </a:t>
            </a:r>
            <a:r>
              <a:rPr lang="uk-UA" i="1" dirty="0" smtClean="0"/>
              <a:t>пане Ткачук, пане професоре, пане ректоре</a:t>
            </a:r>
            <a:r>
              <a:rPr lang="uk-UA" dirty="0" smtClean="0"/>
              <a:t>. </a:t>
            </a:r>
            <a:endParaRPr lang="uk-UA" dirty="0" smtClean="0"/>
          </a:p>
          <a:p>
            <a:pPr algn="just">
              <a:buNone/>
            </a:pPr>
            <a:r>
              <a:rPr lang="uk-UA" dirty="0" smtClean="0"/>
              <a:t>		Це </a:t>
            </a:r>
            <a:r>
              <a:rPr lang="uk-UA" dirty="0" smtClean="0"/>
              <a:t>шанобливо-ввічливе звертання поширилось в українській мові під впливом польської, в якій воно має нейтральне значення. Як офіційне звертання до високопоставлених привілейованих верств суспільства «Словник </a:t>
            </a:r>
            <a:r>
              <a:rPr lang="uk-UA" dirty="0" smtClean="0"/>
              <a:t>староукраїнської </a:t>
            </a:r>
            <a:r>
              <a:rPr lang="uk-UA" dirty="0" smtClean="0"/>
              <a:t>мови </a:t>
            </a:r>
            <a:r>
              <a:rPr lang="en-US" dirty="0" smtClean="0"/>
              <a:t>XIV-XV </a:t>
            </a:r>
            <a:r>
              <a:rPr lang="uk-UA" dirty="0" smtClean="0"/>
              <a:t>ст.» фіксує з </a:t>
            </a:r>
            <a:r>
              <a:rPr lang="en-US" dirty="0" smtClean="0"/>
              <a:t>XIV </a:t>
            </a:r>
            <a:r>
              <a:rPr lang="uk-UA" dirty="0" smtClean="0"/>
              <a:t>ст. Пізніше воно узвичаїлося як ввічлива форма звертання до людей незалежно від їх соціального становища в інтелігентному, а потім селянському середовищі. Вживалося самостійно або в поєднанні з іменем, напр.:</a:t>
            </a:r>
            <a:r>
              <a:rPr lang="uk-UA" i="1" dirty="0" smtClean="0"/>
              <a:t> Пані!</a:t>
            </a:r>
            <a:r>
              <a:rPr lang="uk-UA" i="1" dirty="0" err="1" smtClean="0"/>
              <a:t>Пані</a:t>
            </a:r>
            <a:r>
              <a:rPr lang="uk-UA" i="1" dirty="0" smtClean="0"/>
              <a:t> Інно!</a:t>
            </a:r>
            <a:endParaRPr lang="uk-UA" i="1"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1"/>
          </a:xfrm>
        </p:spPr>
        <p:txBody>
          <a:bodyPr>
            <a:normAutofit fontScale="85000" lnSpcReduction="20000"/>
          </a:bodyPr>
          <a:lstStyle/>
          <a:p>
            <a:pPr algn="just">
              <a:buNone/>
            </a:pPr>
            <a:r>
              <a:rPr lang="uk-UA" dirty="0" smtClean="0"/>
              <a:t>		3. Найбільшою </a:t>
            </a:r>
            <a:r>
              <a:rPr lang="uk-UA" dirty="0" smtClean="0"/>
              <a:t>стійкістю і значною мірою «ритуальністю» вживання етикетних лексем і виразів відзначається жанр </a:t>
            </a:r>
            <a:r>
              <a:rPr lang="uk-UA" b="1" dirty="0" smtClean="0"/>
              <a:t>рецензії</a:t>
            </a:r>
            <a:r>
              <a:rPr lang="uk-UA" dirty="0" smtClean="0"/>
              <a:t>. </a:t>
            </a:r>
          </a:p>
          <a:p>
            <a:pPr algn="just">
              <a:buNone/>
            </a:pPr>
            <a:r>
              <a:rPr lang="uk-UA" dirty="0" smtClean="0"/>
              <a:t>		Порівняно </a:t>
            </a:r>
            <a:r>
              <a:rPr lang="uk-UA" dirty="0" smtClean="0"/>
              <a:t>з іншими науковими жанрами рецензію вирізняє переважання </a:t>
            </a:r>
            <a:r>
              <a:rPr lang="uk-UA" b="1" dirty="0" err="1" smtClean="0"/>
              <a:t>коментувальної</a:t>
            </a:r>
            <a:r>
              <a:rPr lang="uk-UA" b="1" dirty="0" smtClean="0"/>
              <a:t>, оцінювальної інформації.</a:t>
            </a:r>
            <a:r>
              <a:rPr lang="uk-UA" dirty="0" smtClean="0"/>
              <a:t> В тексті рецензій відбувається «переорієнтація» комунікативного статусу основної і допоміжної інформації. </a:t>
            </a:r>
          </a:p>
          <a:p>
            <a:pPr algn="just">
              <a:buNone/>
            </a:pPr>
            <a:r>
              <a:rPr lang="uk-UA" dirty="0" smtClean="0"/>
              <a:t>		Оціночні </a:t>
            </a:r>
            <a:r>
              <a:rPr lang="uk-UA" dirty="0" smtClean="0"/>
              <a:t>вирази і лексеми набувають у текстах рецензій </a:t>
            </a:r>
            <a:r>
              <a:rPr lang="uk-UA" b="1" dirty="0" smtClean="0"/>
              <a:t>«етикетного характеру» </a:t>
            </a:r>
            <a:r>
              <a:rPr lang="uk-UA" dirty="0" smtClean="0"/>
              <a:t>і виявляють мовну поведінку рецензента щодо автора рецензованої праці. Вибір цих мовних засобів значною мірою «програмується» структурою рецензії і конкретизується змістом рецензованої праці, що знаходить відображення в специфіці індивідуального стилю.</a:t>
            </a: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78"/>
            <a:ext cx="6858002" cy="69164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6000" b="1" dirty="0" err="1"/>
              <a:t>План</a:t>
            </a:r>
            <a:endParaRPr lang="ru-RU" sz="6000" b="1" dirty="0"/>
          </a:p>
        </p:txBody>
      </p:sp>
      <p:sp>
        <p:nvSpPr>
          <p:cNvPr id="3" name="Содержимое 2"/>
          <p:cNvSpPr>
            <a:spLocks noGrp="1"/>
          </p:cNvSpPr>
          <p:nvPr>
            <p:ph idx="1"/>
          </p:nvPr>
        </p:nvSpPr>
        <p:spPr>
          <a:xfrm>
            <a:off x="691642" y="1500174"/>
            <a:ext cx="7760716" cy="4625989"/>
          </a:xfrm>
        </p:spPr>
        <p:txBody>
          <a:bodyPr>
            <a:normAutofit/>
          </a:bodyPr>
          <a:lstStyle/>
          <a:p>
            <a:pPr marL="514350" lvl="0" indent="-514350" algn="just">
              <a:buNone/>
            </a:pPr>
            <a:r>
              <a:rPr lang="uk-UA" dirty="0" smtClean="0"/>
              <a:t>1. </a:t>
            </a:r>
            <a:r>
              <a:rPr lang="en-US" dirty="0" err="1" smtClean="0"/>
              <a:t>Мовний</a:t>
            </a:r>
            <a:r>
              <a:rPr lang="en-US" dirty="0" smtClean="0"/>
              <a:t> </a:t>
            </a:r>
            <a:r>
              <a:rPr lang="en-US" dirty="0" err="1"/>
              <a:t>етикет</a:t>
            </a:r>
            <a:r>
              <a:rPr lang="en-US" dirty="0"/>
              <a:t> </a:t>
            </a:r>
            <a:r>
              <a:rPr lang="en-US" dirty="0" err="1"/>
              <a:t>української</a:t>
            </a:r>
            <a:r>
              <a:rPr lang="en-US" dirty="0"/>
              <a:t> </a:t>
            </a:r>
            <a:r>
              <a:rPr lang="en-US" dirty="0" err="1"/>
              <a:t>науки</a:t>
            </a:r>
            <a:r>
              <a:rPr lang="en-US" dirty="0"/>
              <a:t>.</a:t>
            </a:r>
          </a:p>
          <a:p>
            <a:pPr marL="514350" lvl="0" indent="-514350" algn="just">
              <a:buNone/>
            </a:pPr>
            <a:r>
              <a:rPr lang="ru-RU" dirty="0" smtClean="0"/>
              <a:t>2. </a:t>
            </a:r>
            <a:r>
              <a:rPr lang="ru-RU" dirty="0" err="1" smtClean="0"/>
              <a:t>Етикетні</a:t>
            </a:r>
            <a:r>
              <a:rPr lang="ru-RU" dirty="0" smtClean="0"/>
              <a:t> </a:t>
            </a:r>
            <a:r>
              <a:rPr lang="ru-RU" dirty="0" err="1"/>
              <a:t>вирази</a:t>
            </a:r>
            <a:r>
              <a:rPr lang="ru-RU" dirty="0"/>
              <a:t> (</a:t>
            </a:r>
            <a:r>
              <a:rPr lang="ru-RU" dirty="0" err="1"/>
              <a:t>звертання</a:t>
            </a:r>
            <a:r>
              <a:rPr lang="ru-RU" dirty="0"/>
              <a:t>, </a:t>
            </a:r>
            <a:r>
              <a:rPr lang="ru-RU" dirty="0" err="1"/>
              <a:t>прощання</a:t>
            </a:r>
            <a:r>
              <a:rPr lang="ru-RU" dirty="0"/>
              <a:t>, </a:t>
            </a:r>
            <a:r>
              <a:rPr lang="ru-RU" dirty="0" err="1"/>
              <a:t>подяка</a:t>
            </a:r>
            <a:r>
              <a:rPr lang="ru-RU" dirty="0"/>
              <a:t>) </a:t>
            </a:r>
            <a:r>
              <a:rPr lang="ru-RU" dirty="0" err="1"/>
              <a:t>усного</a:t>
            </a:r>
            <a:r>
              <a:rPr lang="ru-RU" dirty="0"/>
              <a:t> </a:t>
            </a:r>
            <a:r>
              <a:rPr lang="ru-RU" dirty="0" err="1"/>
              <a:t>мовлення</a:t>
            </a:r>
            <a:r>
              <a:rPr lang="ru-RU" dirty="0"/>
              <a:t> </a:t>
            </a:r>
            <a:r>
              <a:rPr lang="en-US" dirty="0" err="1" smtClean="0"/>
              <a:t>науковців</a:t>
            </a:r>
            <a:r>
              <a:rPr lang="en-US" dirty="0" smtClean="0"/>
              <a:t>.</a:t>
            </a:r>
            <a:endParaRPr lang="uk-UA" dirty="0" smtClean="0"/>
          </a:p>
          <a:p>
            <a:pPr marL="514350" lvl="0" indent="-514350" algn="just">
              <a:buNone/>
            </a:pPr>
            <a:r>
              <a:rPr lang="uk-UA" dirty="0" smtClean="0"/>
              <a:t>3. </a:t>
            </a:r>
            <a:r>
              <a:rPr lang="en-US" dirty="0" smtClean="0"/>
              <a:t>«</a:t>
            </a:r>
            <a:r>
              <a:rPr lang="en-US" dirty="0" err="1" smtClean="0"/>
              <a:t>Етикетний</a:t>
            </a:r>
            <a:r>
              <a:rPr lang="en-US" dirty="0" smtClean="0"/>
              <a:t> </a:t>
            </a:r>
            <a:r>
              <a:rPr lang="en-US" dirty="0" err="1"/>
              <a:t>характер</a:t>
            </a:r>
            <a:r>
              <a:rPr lang="en-US" dirty="0"/>
              <a:t>» </a:t>
            </a:r>
            <a:r>
              <a:rPr lang="en-US" dirty="0" err="1"/>
              <a:t>тексту</a:t>
            </a:r>
            <a:r>
              <a:rPr lang="en-US" dirty="0"/>
              <a:t> </a:t>
            </a:r>
            <a:r>
              <a:rPr lang="en-US" dirty="0" err="1" smtClean="0"/>
              <a:t>рецензії</a:t>
            </a:r>
            <a:r>
              <a:rPr lang="en-US" dirty="0" smtClean="0"/>
              <a:t>.</a:t>
            </a:r>
            <a:endParaRPr lang="uk-UA" dirty="0" smtClean="0"/>
          </a:p>
          <a:p>
            <a:pPr marL="514350" lvl="0" indent="-514350" algn="just">
              <a:buNone/>
            </a:pPr>
            <a:r>
              <a:rPr lang="uk-UA" dirty="0" smtClean="0"/>
              <a:t>4. Види стійких мовних висловів наукового етикету, їх особливості.</a:t>
            </a:r>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369178" y="3083178"/>
            <a:ext cx="6858002" cy="691642"/>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1"/>
          </a:xfrm>
        </p:spPr>
        <p:txBody>
          <a:bodyPr>
            <a:normAutofit fontScale="85000" lnSpcReduction="10000"/>
          </a:bodyPr>
          <a:lstStyle/>
          <a:p>
            <a:pPr algn="just">
              <a:buNone/>
            </a:pPr>
            <a:r>
              <a:rPr lang="uk-UA" dirty="0" smtClean="0"/>
              <a:t>		</a:t>
            </a:r>
            <a:r>
              <a:rPr lang="uk-UA" b="1" dirty="0" smtClean="0"/>
              <a:t>Вступна </a:t>
            </a:r>
            <a:r>
              <a:rPr lang="uk-UA" b="1" dirty="0" smtClean="0"/>
              <a:t>частина </a:t>
            </a:r>
            <a:r>
              <a:rPr lang="uk-UA" dirty="0" smtClean="0"/>
              <a:t>обов’язково передбачає схвалення своєчасності виходу й оцінку значущості рецензованої праці, що зумовлює і появу типової, до певної міри стандартної лексики (напр..: </a:t>
            </a:r>
            <a:r>
              <a:rPr lang="uk-UA" i="1" dirty="0" smtClean="0"/>
              <a:t>перший у східнослов’янському мовознавстві опис; нова оригінальна лексикографічна праця</a:t>
            </a:r>
            <a:r>
              <a:rPr lang="uk-UA" dirty="0" smtClean="0"/>
              <a:t>). </a:t>
            </a:r>
          </a:p>
          <a:p>
            <a:pPr algn="just">
              <a:buNone/>
            </a:pPr>
            <a:r>
              <a:rPr lang="uk-UA" dirty="0" smtClean="0"/>
              <a:t>		Актуальність </a:t>
            </a:r>
            <a:r>
              <a:rPr lang="uk-UA" dirty="0" smtClean="0"/>
              <a:t>і </a:t>
            </a:r>
            <a:r>
              <a:rPr lang="uk-UA" dirty="0" err="1" smtClean="0"/>
              <a:t>очікуваність</a:t>
            </a:r>
            <a:r>
              <a:rPr lang="uk-UA" dirty="0" smtClean="0"/>
              <a:t> конкретного видання підкреслюється рядом стереотипних конструкцій, є своєрідним виявом «наукового компліменту» як-от: </a:t>
            </a:r>
            <a:r>
              <a:rPr lang="uk-UA" i="1" dirty="0" smtClean="0"/>
              <a:t>оригінальний, давно очікуваний, є першою спробою глобального дослідження </a:t>
            </a:r>
            <a:r>
              <a:rPr lang="uk-UA" dirty="0" smtClean="0"/>
              <a:t>тощо. Кожен автор вибирає один із можливих варіантів зачину, модифікуючи чи залишаючи незмінним основний лексико-граматичний каркас.</a:t>
            </a:r>
            <a:endParaRPr lang="uk-UA" dirty="0"/>
          </a:p>
        </p:txBody>
      </p:sp>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6"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78"/>
            <a:ext cx="6858002" cy="691642"/>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554683"/>
          </a:xfrm>
        </p:spPr>
        <p:txBody>
          <a:bodyPr>
            <a:normAutofit lnSpcReduction="10000"/>
          </a:bodyPr>
          <a:lstStyle/>
          <a:p>
            <a:pPr algn="just">
              <a:buNone/>
            </a:pPr>
            <a:r>
              <a:rPr lang="uk-UA" i="1" dirty="0" smtClean="0"/>
              <a:t>		</a:t>
            </a:r>
            <a:r>
              <a:rPr lang="uk-UA" b="1" dirty="0" smtClean="0"/>
              <a:t>Основна </a:t>
            </a:r>
            <a:r>
              <a:rPr lang="uk-UA" b="1" dirty="0" smtClean="0"/>
              <a:t>частина </a:t>
            </a:r>
            <a:r>
              <a:rPr lang="uk-UA" dirty="0" smtClean="0"/>
              <a:t>рецензії менш регламентована щодо вибору етикетних одиниць, що уможливлює більший вияв індивідуального і в структурно-семантичній організації тексту. </a:t>
            </a:r>
            <a:endParaRPr lang="uk-UA" dirty="0" smtClean="0"/>
          </a:p>
          <a:p>
            <a:pPr algn="just">
              <a:buNone/>
            </a:pPr>
            <a:r>
              <a:rPr lang="uk-UA" dirty="0" smtClean="0"/>
              <a:t>	</a:t>
            </a:r>
            <a:r>
              <a:rPr lang="uk-UA" dirty="0" smtClean="0"/>
              <a:t>	У </a:t>
            </a:r>
            <a:r>
              <a:rPr lang="uk-UA" dirty="0" smtClean="0"/>
              <a:t>рецензіях переважають ті ж комунікативні елементи, що й у наукових статтях. Окрім того, рецензенти послуговуються виразами побажання. Власне вони передають поліфонію наукового тексту і створюють його своєрідну модальність.</a:t>
            </a: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fontScale="77500" lnSpcReduction="20000"/>
          </a:bodyPr>
          <a:lstStyle/>
          <a:p>
            <a:pPr algn="just">
              <a:buNone/>
            </a:pPr>
            <a:r>
              <a:rPr lang="ru-RU" dirty="0" smtClean="0"/>
              <a:t>		</a:t>
            </a:r>
            <a:r>
              <a:rPr lang="ru-RU" dirty="0" err="1" smtClean="0"/>
              <a:t>Єдність</a:t>
            </a:r>
            <a:r>
              <a:rPr lang="ru-RU" dirty="0" smtClean="0"/>
              <a:t> </a:t>
            </a:r>
            <a:r>
              <a:rPr lang="ru-RU" dirty="0" err="1" smtClean="0"/>
              <a:t>наукових</a:t>
            </a:r>
            <a:r>
              <a:rPr lang="ru-RU" dirty="0" smtClean="0"/>
              <a:t> </a:t>
            </a:r>
            <a:r>
              <a:rPr lang="ru-RU" dirty="0" err="1" smtClean="0"/>
              <a:t>поглядів</a:t>
            </a:r>
            <a:r>
              <a:rPr lang="ru-RU" dirty="0" smtClean="0"/>
              <a:t> рецензента </a:t>
            </a:r>
            <a:r>
              <a:rPr lang="ru-RU" dirty="0" err="1" smtClean="0"/>
              <a:t>і</a:t>
            </a:r>
            <a:r>
              <a:rPr lang="ru-RU" dirty="0" smtClean="0"/>
              <a:t> автора </a:t>
            </a:r>
            <a:r>
              <a:rPr lang="ru-RU" dirty="0" err="1" smtClean="0"/>
              <a:t>може</a:t>
            </a:r>
            <a:r>
              <a:rPr lang="ru-RU" dirty="0" smtClean="0"/>
              <a:t> </a:t>
            </a:r>
            <a:r>
              <a:rPr lang="ru-RU" dirty="0" err="1" smtClean="0"/>
              <a:t>виявлятись</a:t>
            </a:r>
            <a:r>
              <a:rPr lang="ru-RU" dirty="0" smtClean="0"/>
              <a:t> не </a:t>
            </a:r>
            <a:r>
              <a:rPr lang="ru-RU" dirty="0" err="1" smtClean="0"/>
              <a:t>лише</a:t>
            </a:r>
            <a:r>
              <a:rPr lang="ru-RU" dirty="0" smtClean="0"/>
              <a:t> через </a:t>
            </a:r>
            <a:r>
              <a:rPr lang="ru-RU" dirty="0" err="1" smtClean="0"/>
              <a:t>оцінку</a:t>
            </a:r>
            <a:r>
              <a:rPr lang="ru-RU" dirty="0" smtClean="0"/>
              <a:t> </a:t>
            </a:r>
            <a:r>
              <a:rPr lang="ru-RU" dirty="0" err="1" smtClean="0"/>
              <a:t>конкретних</a:t>
            </a:r>
            <a:r>
              <a:rPr lang="ru-RU" dirty="0" smtClean="0"/>
              <a:t> </a:t>
            </a:r>
            <a:r>
              <a:rPr lang="ru-RU" dirty="0" err="1" smtClean="0"/>
              <a:t>положень</a:t>
            </a:r>
            <a:r>
              <a:rPr lang="ru-RU" dirty="0" smtClean="0"/>
              <a:t> </a:t>
            </a:r>
            <a:r>
              <a:rPr lang="ru-RU" dirty="0" err="1" smtClean="0"/>
              <a:t>рецензованої</a:t>
            </a:r>
            <a:r>
              <a:rPr lang="ru-RU" dirty="0" smtClean="0"/>
              <a:t> </a:t>
            </a:r>
            <a:r>
              <a:rPr lang="ru-RU" dirty="0" err="1" smtClean="0"/>
              <a:t>праці</a:t>
            </a:r>
            <a:r>
              <a:rPr lang="ru-RU" dirty="0" smtClean="0"/>
              <a:t>, </a:t>
            </a:r>
            <a:r>
              <a:rPr lang="ru-RU" dirty="0" err="1" smtClean="0"/>
              <a:t>але</a:t>
            </a:r>
            <a:r>
              <a:rPr lang="ru-RU" dirty="0" smtClean="0"/>
              <a:t> </a:t>
            </a:r>
            <a:r>
              <a:rPr lang="ru-RU" dirty="0" err="1" smtClean="0"/>
              <a:t>й</a:t>
            </a:r>
            <a:r>
              <a:rPr lang="ru-RU" dirty="0" smtClean="0"/>
              <a:t> за </a:t>
            </a:r>
            <a:r>
              <a:rPr lang="ru-RU" dirty="0" err="1" smtClean="0"/>
              <a:t>допомогою</a:t>
            </a:r>
            <a:r>
              <a:rPr lang="ru-RU" dirty="0" smtClean="0"/>
              <a:t> </a:t>
            </a:r>
            <a:r>
              <a:rPr lang="ru-RU" dirty="0" err="1" smtClean="0"/>
              <a:t>конструкцій</a:t>
            </a:r>
            <a:r>
              <a:rPr lang="ru-RU" dirty="0" smtClean="0"/>
              <a:t>, </a:t>
            </a:r>
            <a:r>
              <a:rPr lang="ru-RU" dirty="0" err="1" smtClean="0"/>
              <a:t>що</a:t>
            </a:r>
            <a:r>
              <a:rPr lang="ru-RU" dirty="0" smtClean="0"/>
              <a:t> </a:t>
            </a:r>
            <a:r>
              <a:rPr lang="ru-RU" dirty="0" err="1" smtClean="0"/>
              <a:t>містять</a:t>
            </a:r>
            <a:r>
              <a:rPr lang="ru-RU" dirty="0" smtClean="0"/>
              <a:t> </a:t>
            </a:r>
            <a:r>
              <a:rPr lang="ru-RU" dirty="0" err="1" smtClean="0"/>
              <a:t>лексеми</a:t>
            </a:r>
            <a:r>
              <a:rPr lang="ru-RU" dirty="0" smtClean="0"/>
              <a:t> </a:t>
            </a:r>
            <a:r>
              <a:rPr lang="ru-RU" dirty="0" err="1" smtClean="0"/>
              <a:t>об’єднані</a:t>
            </a:r>
            <a:r>
              <a:rPr lang="ru-RU" dirty="0" smtClean="0"/>
              <a:t> </a:t>
            </a:r>
            <a:r>
              <a:rPr lang="ru-RU" dirty="0" err="1" smtClean="0"/>
              <a:t>навколо</a:t>
            </a:r>
            <a:r>
              <a:rPr lang="ru-RU" dirty="0" smtClean="0"/>
              <a:t> </a:t>
            </a:r>
            <a:r>
              <a:rPr lang="ru-RU" dirty="0" err="1" smtClean="0"/>
              <a:t>лексико-граматичного</a:t>
            </a:r>
            <a:r>
              <a:rPr lang="ru-RU" dirty="0" smtClean="0"/>
              <a:t> поля </a:t>
            </a:r>
            <a:r>
              <a:rPr lang="ru-RU" b="1" dirty="0" smtClean="0"/>
              <a:t>«</a:t>
            </a:r>
            <a:r>
              <a:rPr lang="ru-RU" b="1" dirty="0" err="1" smtClean="0"/>
              <a:t>згода</a:t>
            </a:r>
            <a:r>
              <a:rPr lang="ru-RU" b="1" dirty="0" smtClean="0"/>
              <a:t>», </a:t>
            </a:r>
            <a:r>
              <a:rPr lang="ru-RU" dirty="0" smtClean="0"/>
              <a:t>напр..: </a:t>
            </a:r>
            <a:r>
              <a:rPr lang="ru-RU" i="1" dirty="0" smtClean="0"/>
              <a:t>Ми </a:t>
            </a:r>
            <a:r>
              <a:rPr lang="ru-RU" i="1" dirty="0" err="1" smtClean="0"/>
              <a:t>ладні</a:t>
            </a:r>
            <a:r>
              <a:rPr lang="ru-RU" i="1" dirty="0" smtClean="0"/>
              <a:t> </a:t>
            </a:r>
            <a:r>
              <a:rPr lang="ru-RU" i="1" dirty="0" err="1" smtClean="0"/>
              <a:t>погодитись</a:t>
            </a:r>
            <a:r>
              <a:rPr lang="ru-RU" i="1" dirty="0" smtClean="0"/>
              <a:t> у </a:t>
            </a:r>
            <a:r>
              <a:rPr lang="ru-RU" i="1" dirty="0" err="1" smtClean="0"/>
              <a:t>цьому</a:t>
            </a:r>
            <a:r>
              <a:rPr lang="ru-RU" i="1" dirty="0" smtClean="0"/>
              <a:t> </a:t>
            </a:r>
            <a:r>
              <a:rPr lang="ru-RU" i="1" dirty="0" err="1" smtClean="0"/>
              <a:t>радше</a:t>
            </a:r>
            <a:r>
              <a:rPr lang="ru-RU" i="1" dirty="0" smtClean="0"/>
              <a:t> </a:t>
            </a:r>
            <a:r>
              <a:rPr lang="ru-RU" i="1" dirty="0" err="1" smtClean="0"/>
              <a:t>з</a:t>
            </a:r>
            <a:r>
              <a:rPr lang="ru-RU" i="1" dirty="0" smtClean="0"/>
              <a:t>…; на думку автора (</a:t>
            </a:r>
            <a:r>
              <a:rPr lang="ru-RU" i="1" dirty="0" err="1" smtClean="0"/>
              <a:t>з</a:t>
            </a:r>
            <a:r>
              <a:rPr lang="ru-RU" i="1" dirty="0" smtClean="0"/>
              <a:t> </a:t>
            </a:r>
            <a:r>
              <a:rPr lang="ru-RU" i="1" dirty="0" err="1" smtClean="0"/>
              <a:t>якою</a:t>
            </a:r>
            <a:r>
              <a:rPr lang="ru-RU" i="1" dirty="0" smtClean="0"/>
              <a:t> </a:t>
            </a:r>
            <a:r>
              <a:rPr lang="ru-RU" i="1" dirty="0" err="1" smtClean="0"/>
              <a:t>важко</a:t>
            </a:r>
            <a:r>
              <a:rPr lang="ru-RU" i="1" dirty="0" smtClean="0"/>
              <a:t> не </a:t>
            </a:r>
            <a:r>
              <a:rPr lang="ru-RU" i="1" dirty="0" err="1" smtClean="0"/>
              <a:t>погодитися</a:t>
            </a:r>
            <a:r>
              <a:rPr lang="ru-RU" i="1" dirty="0" smtClean="0"/>
              <a:t>). </a:t>
            </a:r>
          </a:p>
          <a:p>
            <a:pPr algn="just">
              <a:buNone/>
            </a:pPr>
            <a:r>
              <a:rPr lang="uk-UA" dirty="0" smtClean="0"/>
              <a:t>		Однак </a:t>
            </a:r>
            <a:r>
              <a:rPr lang="uk-UA" dirty="0" smtClean="0"/>
              <a:t>не завжди рецензент погоджується з автором. Інформація </a:t>
            </a:r>
            <a:r>
              <a:rPr lang="uk-UA" b="1" dirty="0" smtClean="0"/>
              <a:t>«незгоди» </a:t>
            </a:r>
            <a:r>
              <a:rPr lang="uk-UA" dirty="0" smtClean="0"/>
              <a:t>вводиться в текст найчастіше за допомогою дієслів умовного способу як побажання (напр.: </a:t>
            </a:r>
            <a:r>
              <a:rPr lang="uk-UA" i="1" dirty="0" smtClean="0"/>
              <a:t>хотілося б, доцільно було б, краще було б), або складнопідрядними одиницями і підрядними умовними. Це надає науковому викладу меншої категоричності. Водночас – це вияв наукового такту. Особливо це стосується </a:t>
            </a:r>
            <a:r>
              <a:rPr lang="uk-UA" b="1" i="1" dirty="0" smtClean="0"/>
              <a:t>завершальної частини</a:t>
            </a:r>
            <a:r>
              <a:rPr lang="uk-UA" i="1" dirty="0" smtClean="0"/>
              <a:t> рецензій, в якій аналізуються прорахунки автора.</a:t>
            </a: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fontScale="55000" lnSpcReduction="20000"/>
          </a:bodyPr>
          <a:lstStyle/>
          <a:p>
            <a:pPr algn="ctr">
              <a:buNone/>
            </a:pPr>
            <a:r>
              <a:rPr lang="ru-RU" sz="4500" b="1" dirty="0" smtClean="0"/>
              <a:t>4. За </a:t>
            </a:r>
            <a:r>
              <a:rPr lang="ru-RU" sz="4500" b="1" dirty="0" err="1" smtClean="0"/>
              <a:t>умовами</a:t>
            </a:r>
            <a:r>
              <a:rPr lang="ru-RU" sz="4500" b="1" dirty="0" smtClean="0"/>
              <a:t> та </a:t>
            </a:r>
            <a:r>
              <a:rPr lang="ru-RU" sz="4500" b="1" dirty="0" err="1" smtClean="0"/>
              <a:t>змістом</a:t>
            </a:r>
            <a:r>
              <a:rPr lang="ru-RU" sz="4500" b="1" dirty="0" smtClean="0"/>
              <a:t> </a:t>
            </a:r>
            <a:r>
              <a:rPr lang="ru-RU" sz="4500" b="1" dirty="0" err="1" smtClean="0"/>
              <a:t>ситуації</a:t>
            </a:r>
            <a:r>
              <a:rPr lang="ru-RU" sz="4500" b="1" dirty="0" smtClean="0"/>
              <a:t> </a:t>
            </a:r>
            <a:r>
              <a:rPr lang="ru-RU" sz="4500" b="1" dirty="0" err="1" smtClean="0"/>
              <a:t>спілкування</a:t>
            </a:r>
            <a:r>
              <a:rPr lang="ru-RU" sz="4500" b="1" dirty="0" smtClean="0"/>
              <a:t> в </a:t>
            </a:r>
            <a:r>
              <a:rPr lang="ru-RU" sz="4500" b="1" dirty="0" err="1" smtClean="0"/>
              <a:t>системі</a:t>
            </a:r>
            <a:r>
              <a:rPr lang="ru-RU" sz="4500" b="1" dirty="0" smtClean="0"/>
              <a:t> </a:t>
            </a:r>
            <a:r>
              <a:rPr lang="ru-RU" sz="4500" b="1" dirty="0" err="1" smtClean="0"/>
              <a:t>українського</a:t>
            </a:r>
            <a:r>
              <a:rPr lang="ru-RU" sz="4500" b="1" dirty="0" smtClean="0"/>
              <a:t> </a:t>
            </a:r>
            <a:r>
              <a:rPr lang="ru-RU" sz="4500" b="1" dirty="0" err="1" smtClean="0"/>
              <a:t>мовленнєвого</a:t>
            </a:r>
            <a:r>
              <a:rPr lang="ru-RU" sz="4500" b="1" dirty="0" smtClean="0"/>
              <a:t> </a:t>
            </a:r>
            <a:r>
              <a:rPr lang="ru-RU" sz="4500" b="1" dirty="0" err="1" smtClean="0"/>
              <a:t>етикету</a:t>
            </a:r>
            <a:r>
              <a:rPr lang="ru-RU" sz="4500" b="1" dirty="0" smtClean="0"/>
              <a:t> </a:t>
            </a:r>
            <a:r>
              <a:rPr lang="ru-RU" sz="4500" b="1" dirty="0" err="1" smtClean="0"/>
              <a:t>розрізняють</a:t>
            </a:r>
            <a:r>
              <a:rPr lang="ru-RU" sz="4500" b="1" dirty="0" smtClean="0"/>
              <a:t> 15 </a:t>
            </a:r>
            <a:r>
              <a:rPr lang="ru-RU" sz="4500" b="1" dirty="0" err="1" smtClean="0"/>
              <a:t>видів</a:t>
            </a:r>
            <a:r>
              <a:rPr lang="ru-RU" sz="4500" b="1" dirty="0" smtClean="0"/>
              <a:t> </a:t>
            </a:r>
            <a:r>
              <a:rPr lang="ru-RU" sz="4500" b="1" dirty="0" err="1" smtClean="0"/>
              <a:t>стійких</a:t>
            </a:r>
            <a:r>
              <a:rPr lang="ru-RU" sz="4500" b="1" dirty="0" smtClean="0"/>
              <a:t> </a:t>
            </a:r>
            <a:r>
              <a:rPr lang="ru-RU" sz="4500" b="1" dirty="0" err="1" smtClean="0"/>
              <a:t>мовних</a:t>
            </a:r>
            <a:r>
              <a:rPr lang="ru-RU" sz="4500" b="1" dirty="0" smtClean="0"/>
              <a:t> </a:t>
            </a:r>
            <a:r>
              <a:rPr lang="ru-RU" sz="4500" b="1" dirty="0" err="1" smtClean="0"/>
              <a:t>висловів</a:t>
            </a:r>
            <a:r>
              <a:rPr lang="ru-RU" sz="4500" b="1" dirty="0" smtClean="0"/>
              <a:t>: </a:t>
            </a:r>
          </a:p>
          <a:p>
            <a:pPr algn="just">
              <a:buNone/>
            </a:pPr>
            <a:r>
              <a:rPr lang="uk-UA" sz="3800" dirty="0" smtClean="0"/>
              <a:t>1. Звертання. </a:t>
            </a:r>
          </a:p>
          <a:p>
            <a:pPr algn="just">
              <a:buNone/>
            </a:pPr>
            <a:r>
              <a:rPr lang="uk-UA" sz="3800" dirty="0" smtClean="0"/>
              <a:t>2. Вітання. </a:t>
            </a:r>
          </a:p>
          <a:p>
            <a:pPr algn="just">
              <a:buNone/>
            </a:pPr>
            <a:r>
              <a:rPr lang="uk-UA" sz="3800" dirty="0" smtClean="0"/>
              <a:t>3. Знайомство. </a:t>
            </a:r>
          </a:p>
          <a:p>
            <a:pPr algn="just">
              <a:buNone/>
            </a:pPr>
            <a:r>
              <a:rPr lang="uk-UA" sz="3800" dirty="0" smtClean="0"/>
              <a:t>4. Запрошення. </a:t>
            </a:r>
          </a:p>
          <a:p>
            <a:pPr algn="just">
              <a:buNone/>
            </a:pPr>
            <a:r>
              <a:rPr lang="uk-UA" sz="3800" dirty="0" smtClean="0"/>
              <a:t>5. Прохання. </a:t>
            </a:r>
          </a:p>
          <a:p>
            <a:pPr algn="just">
              <a:buNone/>
            </a:pPr>
            <a:r>
              <a:rPr lang="uk-UA" sz="3800" dirty="0" smtClean="0"/>
              <a:t>6. Вибачення. </a:t>
            </a:r>
          </a:p>
          <a:p>
            <a:pPr algn="just">
              <a:buNone/>
            </a:pPr>
            <a:r>
              <a:rPr lang="uk-UA" sz="3800" dirty="0" smtClean="0"/>
              <a:t>7. Згода. </a:t>
            </a:r>
          </a:p>
          <a:p>
            <a:pPr algn="just">
              <a:buNone/>
            </a:pPr>
            <a:r>
              <a:rPr lang="uk-UA" sz="3800" dirty="0" smtClean="0"/>
              <a:t>8. Незгода. </a:t>
            </a:r>
          </a:p>
          <a:p>
            <a:pPr algn="just">
              <a:buNone/>
            </a:pPr>
            <a:r>
              <a:rPr lang="uk-UA" sz="3800" dirty="0" smtClean="0"/>
              <a:t>9. Скарга. </a:t>
            </a:r>
          </a:p>
          <a:p>
            <a:pPr algn="just">
              <a:buNone/>
            </a:pPr>
            <a:r>
              <a:rPr lang="uk-UA" sz="3800" dirty="0" smtClean="0"/>
              <a:t>10. Втішання. </a:t>
            </a:r>
          </a:p>
          <a:p>
            <a:pPr algn="just">
              <a:buNone/>
            </a:pPr>
            <a:r>
              <a:rPr lang="uk-UA" sz="3800" dirty="0" smtClean="0"/>
              <a:t>11. Комплімент. </a:t>
            </a:r>
          </a:p>
          <a:p>
            <a:pPr algn="just">
              <a:buNone/>
            </a:pPr>
            <a:r>
              <a:rPr lang="uk-UA" sz="3800" dirty="0" smtClean="0"/>
              <a:t>12. Несхвалення. </a:t>
            </a:r>
          </a:p>
          <a:p>
            <a:pPr algn="just">
              <a:buNone/>
            </a:pPr>
            <a:r>
              <a:rPr lang="uk-UA" sz="3800" dirty="0" smtClean="0"/>
              <a:t>13. Побажання. </a:t>
            </a:r>
          </a:p>
          <a:p>
            <a:pPr algn="just">
              <a:buNone/>
            </a:pPr>
            <a:r>
              <a:rPr lang="uk-UA" sz="3800" dirty="0" smtClean="0"/>
              <a:t>14. Вдячність. </a:t>
            </a:r>
          </a:p>
          <a:p>
            <a:pPr algn="just">
              <a:buNone/>
            </a:pPr>
            <a:r>
              <a:rPr lang="uk-UA" sz="3800" dirty="0" smtClean="0"/>
              <a:t>15. Прощання.</a:t>
            </a:r>
            <a:endParaRPr lang="uk-UA" dirty="0"/>
          </a:p>
        </p:txBody>
      </p:sp>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297526" y="3083178"/>
            <a:ext cx="6858002" cy="691642"/>
          </a:xfrm>
          <a:prstGeom prst="rect">
            <a:avLst/>
          </a:prstGeom>
          <a:noFill/>
        </p:spPr>
      </p:pic>
      <p:pic>
        <p:nvPicPr>
          <p:cNvPr id="6"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369178" y="3083180"/>
            <a:ext cx="6858002" cy="691642"/>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fontScale="85000" lnSpcReduction="10000"/>
          </a:bodyPr>
          <a:lstStyle/>
          <a:p>
            <a:pPr algn="just">
              <a:buNone/>
            </a:pPr>
            <a:r>
              <a:rPr lang="uk-UA" dirty="0" smtClean="0"/>
              <a:t>		Відбором </a:t>
            </a:r>
            <a:r>
              <a:rPr lang="uk-UA" dirty="0" smtClean="0"/>
              <a:t>етикетних мовних формул у кожному виді мовленнєвого етикету створюється та чи інша тональність спілкування, тобто соціальна якість спілкування, яку можна визначити як ступінь дотримання етичних норм у процесі комунікації. </a:t>
            </a:r>
            <a:endParaRPr lang="uk-UA" dirty="0" smtClean="0"/>
          </a:p>
          <a:p>
            <a:pPr algn="just">
              <a:buNone/>
            </a:pPr>
            <a:r>
              <a:rPr lang="uk-UA" dirty="0" smtClean="0"/>
              <a:t>	</a:t>
            </a:r>
            <a:r>
              <a:rPr lang="uk-UA" dirty="0" smtClean="0"/>
              <a:t>	В </a:t>
            </a:r>
            <a:r>
              <a:rPr lang="uk-UA" dirty="0" smtClean="0"/>
              <a:t>європейському культурному ареалі виділяють п'ять видів тональностей спілкування: </a:t>
            </a:r>
          </a:p>
          <a:p>
            <a:pPr algn="just">
              <a:buNone/>
            </a:pPr>
            <a:r>
              <a:rPr lang="uk-UA" dirty="0" smtClean="0"/>
              <a:t>1. Висока. </a:t>
            </a:r>
          </a:p>
          <a:p>
            <a:pPr algn="just">
              <a:buNone/>
            </a:pPr>
            <a:r>
              <a:rPr lang="uk-UA" dirty="0" smtClean="0"/>
              <a:t>2. Нейтральна. </a:t>
            </a:r>
          </a:p>
          <a:p>
            <a:pPr algn="just">
              <a:buNone/>
            </a:pPr>
            <a:r>
              <a:rPr lang="uk-UA" dirty="0" smtClean="0"/>
              <a:t>3. Звичайна. </a:t>
            </a:r>
          </a:p>
          <a:p>
            <a:pPr algn="just">
              <a:buNone/>
            </a:pPr>
            <a:r>
              <a:rPr lang="uk-UA" dirty="0" smtClean="0"/>
              <a:t>4. Фамільярна. </a:t>
            </a:r>
          </a:p>
          <a:p>
            <a:pPr algn="just">
              <a:buNone/>
            </a:pPr>
            <a:r>
              <a:rPr lang="uk-UA" dirty="0" smtClean="0"/>
              <a:t>5. Вульгарна.</a:t>
            </a: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554683"/>
          </a:xfrm>
        </p:spPr>
        <p:txBody>
          <a:bodyPr>
            <a:normAutofit fontScale="92500" lnSpcReduction="20000"/>
          </a:bodyPr>
          <a:lstStyle/>
          <a:p>
            <a:pPr algn="just">
              <a:buNone/>
            </a:pPr>
            <a:r>
              <a:rPr lang="uk-UA" i="1" dirty="0" smtClean="0"/>
              <a:t>		</a:t>
            </a:r>
            <a:r>
              <a:rPr lang="uk-UA" b="1" dirty="0" smtClean="0"/>
              <a:t>Висока </a:t>
            </a:r>
            <a:r>
              <a:rPr lang="uk-UA" b="1" dirty="0" smtClean="0"/>
              <a:t>тональність </a:t>
            </a:r>
            <a:r>
              <a:rPr lang="uk-UA" dirty="0" smtClean="0"/>
              <a:t>спілкування характерна для зустрічей на найвищому рівні – сфера суто формальних суспільних структур (урочисті збори, засідання, презентації, ювілейні заходи, прес-конференції, брифінги тощо); </a:t>
            </a:r>
            <a:r>
              <a:rPr lang="uk-UA" b="1" dirty="0" smtClean="0"/>
              <a:t>нейтральна тональність </a:t>
            </a:r>
            <a:r>
              <a:rPr lang="uk-UA" dirty="0" smtClean="0"/>
              <a:t>панує у сфері офіційних установ під час спілкування з колегами, співробітниками; </a:t>
            </a:r>
            <a:r>
              <a:rPr lang="uk-UA" b="1" dirty="0" smtClean="0"/>
              <a:t>звичайна тональність</a:t>
            </a:r>
            <a:r>
              <a:rPr lang="uk-UA" dirty="0" smtClean="0"/>
              <a:t> реалізується в сфері побуту (магазин, майстерня, пошта, транспорт тощо); фамільярна – в сім'ї, дружньому </a:t>
            </a:r>
            <a:r>
              <a:rPr lang="ru-RU" dirty="0" err="1" smtClean="0"/>
              <a:t>товаристві</a:t>
            </a:r>
            <a:r>
              <a:rPr lang="ru-RU" dirty="0" smtClean="0"/>
              <a:t>; </a:t>
            </a:r>
            <a:r>
              <a:rPr lang="ru-RU" b="1" dirty="0" smtClean="0"/>
              <a:t>вульгарна</a:t>
            </a:r>
            <a:r>
              <a:rPr lang="ru-RU" dirty="0" smtClean="0"/>
              <a:t> – в </a:t>
            </a:r>
            <a:r>
              <a:rPr lang="ru-RU" dirty="0" err="1" smtClean="0"/>
              <a:t>соціально</a:t>
            </a:r>
            <a:r>
              <a:rPr lang="ru-RU" dirty="0" smtClean="0"/>
              <a:t> </a:t>
            </a:r>
            <a:r>
              <a:rPr lang="ru-RU" dirty="0" err="1" smtClean="0"/>
              <a:t>неконтрольованих</a:t>
            </a:r>
            <a:r>
              <a:rPr lang="ru-RU" dirty="0" smtClean="0"/>
              <a:t> </a:t>
            </a:r>
            <a:r>
              <a:rPr lang="ru-RU" dirty="0" err="1" smtClean="0"/>
              <a:t>ситуаціях</a:t>
            </a:r>
            <a:r>
              <a:rPr lang="ru-RU" dirty="0" smtClean="0"/>
              <a:t> </a:t>
            </a:r>
            <a:r>
              <a:rPr lang="ru-RU" dirty="0" err="1" smtClean="0"/>
              <a:t>і</a:t>
            </a:r>
            <a:r>
              <a:rPr lang="ru-RU" dirty="0" smtClean="0"/>
              <a:t> </a:t>
            </a:r>
            <a:r>
              <a:rPr lang="ru-RU" dirty="0" err="1" smtClean="0"/>
              <a:t>перебуває</a:t>
            </a:r>
            <a:r>
              <a:rPr lang="ru-RU" dirty="0" smtClean="0"/>
              <a:t> за </a:t>
            </a:r>
            <a:r>
              <a:rPr lang="ru-RU" dirty="0" err="1" smtClean="0"/>
              <a:t>межею</a:t>
            </a:r>
            <a:r>
              <a:rPr lang="ru-RU" dirty="0" smtClean="0"/>
              <a:t> </a:t>
            </a:r>
            <a:r>
              <a:rPr lang="ru-RU" dirty="0" err="1" smtClean="0"/>
              <a:t>літературної</a:t>
            </a:r>
            <a:r>
              <a:rPr lang="ru-RU" dirty="0" smtClean="0"/>
              <a:t> </a:t>
            </a:r>
            <a:r>
              <a:rPr lang="ru-RU" dirty="0" err="1" smtClean="0"/>
              <a:t>мови</a:t>
            </a:r>
            <a:r>
              <a:rPr lang="ru-RU" dirty="0" smtClean="0"/>
              <a:t>.</a:t>
            </a: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80"/>
            <a:ext cx="6858002" cy="691642"/>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fontScale="92500" lnSpcReduction="10000"/>
          </a:bodyPr>
          <a:lstStyle/>
          <a:p>
            <a:pPr algn="just">
              <a:buNone/>
            </a:pPr>
            <a:r>
              <a:rPr lang="ru-RU" dirty="0" smtClean="0"/>
              <a:t>		</a:t>
            </a:r>
            <a:r>
              <a:rPr lang="ru-RU" dirty="0" err="1" smtClean="0"/>
              <a:t>Ділове</a:t>
            </a:r>
            <a:r>
              <a:rPr lang="ru-RU" dirty="0" smtClean="0"/>
              <a:t> </a:t>
            </a:r>
            <a:r>
              <a:rPr lang="ru-RU" dirty="0" err="1" smtClean="0"/>
              <a:t>спілкування</a:t>
            </a:r>
            <a:r>
              <a:rPr lang="ru-RU" dirty="0" smtClean="0"/>
              <a:t> </a:t>
            </a:r>
            <a:r>
              <a:rPr lang="ru-RU" dirty="0" err="1" smtClean="0"/>
              <a:t>пов’язане</a:t>
            </a:r>
            <a:r>
              <a:rPr lang="ru-RU" dirty="0" smtClean="0"/>
              <a:t> </a:t>
            </a:r>
            <a:r>
              <a:rPr lang="ru-RU" dirty="0" err="1" smtClean="0"/>
              <a:t>з</a:t>
            </a:r>
            <a:r>
              <a:rPr lang="ru-RU" dirty="0" smtClean="0"/>
              <a:t> </a:t>
            </a:r>
            <a:r>
              <a:rPr lang="ru-RU" dirty="0" err="1" smtClean="0"/>
              <a:t>вибором</a:t>
            </a:r>
            <a:r>
              <a:rPr lang="ru-RU" dirty="0" smtClean="0"/>
              <a:t> </a:t>
            </a:r>
            <a:r>
              <a:rPr lang="ru-RU" dirty="0" err="1" smtClean="0"/>
              <a:t>етикетних</a:t>
            </a:r>
            <a:r>
              <a:rPr lang="ru-RU" dirty="0" smtClean="0"/>
              <a:t> </a:t>
            </a:r>
            <a:r>
              <a:rPr lang="ru-RU" dirty="0" err="1" smtClean="0"/>
              <a:t>мовних</a:t>
            </a:r>
            <a:r>
              <a:rPr lang="ru-RU" dirty="0" smtClean="0"/>
              <a:t> формул </a:t>
            </a:r>
            <a:r>
              <a:rPr lang="ru-RU" dirty="0" err="1" smtClean="0"/>
              <a:t>двох</a:t>
            </a:r>
            <a:r>
              <a:rPr lang="ru-RU" dirty="0" smtClean="0"/>
              <a:t> </a:t>
            </a:r>
            <a:r>
              <a:rPr lang="ru-RU" dirty="0" err="1" smtClean="0"/>
              <a:t>видів</a:t>
            </a:r>
            <a:r>
              <a:rPr lang="ru-RU" dirty="0" smtClean="0"/>
              <a:t> тональностей </a:t>
            </a:r>
            <a:r>
              <a:rPr lang="ru-RU" dirty="0" err="1" smtClean="0"/>
              <a:t>спілкування</a:t>
            </a:r>
            <a:r>
              <a:rPr lang="ru-RU" dirty="0" smtClean="0"/>
              <a:t> – </a:t>
            </a:r>
            <a:r>
              <a:rPr lang="ru-RU" i="1" dirty="0" err="1" smtClean="0"/>
              <a:t>високої</a:t>
            </a:r>
            <a:r>
              <a:rPr lang="ru-RU" i="1" dirty="0" smtClean="0"/>
              <a:t> та </a:t>
            </a:r>
            <a:r>
              <a:rPr lang="ru-RU" i="1" dirty="0" err="1" smtClean="0"/>
              <a:t>нейтральної</a:t>
            </a:r>
            <a:r>
              <a:rPr lang="ru-RU" i="1" dirty="0" smtClean="0"/>
              <a:t>. </a:t>
            </a:r>
          </a:p>
          <a:p>
            <a:pPr algn="just">
              <a:buNone/>
            </a:pPr>
            <a:r>
              <a:rPr lang="ru-RU" dirty="0" smtClean="0"/>
              <a:t>		</a:t>
            </a:r>
            <a:r>
              <a:rPr lang="ru-RU" dirty="0" err="1" smtClean="0"/>
              <a:t>Важливо</a:t>
            </a:r>
            <a:r>
              <a:rPr lang="ru-RU" dirty="0" smtClean="0"/>
              <a:t> </a:t>
            </a:r>
            <a:r>
              <a:rPr lang="ru-RU" dirty="0" smtClean="0"/>
              <a:t>добре </a:t>
            </a:r>
            <a:r>
              <a:rPr lang="ru-RU" dirty="0" err="1" smtClean="0"/>
              <a:t>засвоїти</a:t>
            </a:r>
            <a:r>
              <a:rPr lang="ru-RU" dirty="0" smtClean="0"/>
              <a:t> </a:t>
            </a:r>
            <a:r>
              <a:rPr lang="ru-RU" dirty="0" err="1" smtClean="0"/>
              <a:t>чинники</a:t>
            </a:r>
            <a:r>
              <a:rPr lang="ru-RU" dirty="0" smtClean="0"/>
              <a:t>, </a:t>
            </a:r>
            <a:r>
              <a:rPr lang="ru-RU" dirty="0" err="1" smtClean="0"/>
              <a:t>що</a:t>
            </a:r>
            <a:r>
              <a:rPr lang="ru-RU" dirty="0" smtClean="0"/>
              <a:t> </a:t>
            </a:r>
            <a:r>
              <a:rPr lang="ru-RU" dirty="0" err="1" smtClean="0"/>
              <a:t>впливають</a:t>
            </a:r>
            <a:r>
              <a:rPr lang="ru-RU" dirty="0" smtClean="0"/>
              <a:t> на </a:t>
            </a:r>
            <a:r>
              <a:rPr lang="ru-RU" dirty="0" err="1" smtClean="0"/>
              <a:t>вибір</a:t>
            </a:r>
            <a:r>
              <a:rPr lang="ru-RU" dirty="0" smtClean="0"/>
              <a:t> </a:t>
            </a:r>
            <a:r>
              <a:rPr lang="ru-RU" dirty="0" err="1" smtClean="0"/>
              <a:t>словесної</a:t>
            </a:r>
            <a:r>
              <a:rPr lang="ru-RU" dirty="0" smtClean="0"/>
              <a:t> </a:t>
            </a:r>
            <a:r>
              <a:rPr lang="ru-RU" dirty="0" err="1" smtClean="0"/>
              <a:t>формули</a:t>
            </a:r>
            <a:r>
              <a:rPr lang="ru-RU" dirty="0" smtClean="0"/>
              <a:t> в </a:t>
            </a:r>
            <a:r>
              <a:rPr lang="ru-RU" dirty="0" err="1" smtClean="0"/>
              <a:t>конкретній</a:t>
            </a:r>
            <a:r>
              <a:rPr lang="ru-RU" dirty="0" smtClean="0"/>
              <a:t> </a:t>
            </a:r>
            <a:r>
              <a:rPr lang="ru-RU" dirty="0" err="1" smtClean="0"/>
              <a:t>ситуації</a:t>
            </a:r>
            <a:r>
              <a:rPr lang="ru-RU" dirty="0" smtClean="0"/>
              <a:t> </a:t>
            </a:r>
            <a:r>
              <a:rPr lang="ru-RU" dirty="0" err="1" smtClean="0"/>
              <a:t>спілкування</a:t>
            </a:r>
            <a:r>
              <a:rPr lang="ru-RU" dirty="0" smtClean="0"/>
              <a:t>: </a:t>
            </a:r>
          </a:p>
          <a:p>
            <a:pPr algn="just">
              <a:buNone/>
            </a:pPr>
            <a:r>
              <a:rPr lang="ru-RU" dirty="0" smtClean="0"/>
              <a:t>1) </a:t>
            </a:r>
            <a:r>
              <a:rPr lang="ru-RU" dirty="0" err="1" smtClean="0"/>
              <a:t>вік</a:t>
            </a:r>
            <a:r>
              <a:rPr lang="ru-RU" dirty="0" smtClean="0"/>
              <a:t>, стать, </a:t>
            </a:r>
            <a:r>
              <a:rPr lang="ru-RU" dirty="0" err="1" smtClean="0"/>
              <a:t>соціальний</a:t>
            </a:r>
            <a:r>
              <a:rPr lang="ru-RU" dirty="0" smtClean="0"/>
              <a:t> статус адресата; </a:t>
            </a:r>
          </a:p>
          <a:p>
            <a:pPr algn="just">
              <a:buNone/>
            </a:pPr>
            <a:r>
              <a:rPr lang="uk-UA" dirty="0" smtClean="0"/>
              <a:t>2) особисті якості співрозмовників; </a:t>
            </a:r>
          </a:p>
          <a:p>
            <a:pPr algn="just">
              <a:buNone/>
            </a:pPr>
            <a:r>
              <a:rPr lang="ru-RU" dirty="0" smtClean="0"/>
              <a:t>3) </a:t>
            </a:r>
            <a:r>
              <a:rPr lang="ru-RU" dirty="0" err="1" smtClean="0"/>
              <a:t>комунікативні</a:t>
            </a:r>
            <a:r>
              <a:rPr lang="ru-RU" dirty="0" smtClean="0"/>
              <a:t> </a:t>
            </a:r>
            <a:r>
              <a:rPr lang="ru-RU" dirty="0" err="1" smtClean="0"/>
              <a:t>умови</a:t>
            </a:r>
            <a:r>
              <a:rPr lang="ru-RU" dirty="0" smtClean="0"/>
              <a:t> (</a:t>
            </a:r>
            <a:r>
              <a:rPr lang="ru-RU" dirty="0" err="1" smtClean="0"/>
              <a:t>місце</a:t>
            </a:r>
            <a:r>
              <a:rPr lang="ru-RU" dirty="0" smtClean="0"/>
              <a:t>, час, </a:t>
            </a:r>
            <a:r>
              <a:rPr lang="ru-RU" dirty="0" err="1" smtClean="0"/>
              <a:t>тривалість</a:t>
            </a:r>
            <a:r>
              <a:rPr lang="ru-RU" dirty="0" smtClean="0"/>
              <a:t> </a:t>
            </a:r>
            <a:r>
              <a:rPr lang="ru-RU" dirty="0" err="1" smtClean="0"/>
              <a:t>спілкування</a:t>
            </a:r>
            <a:r>
              <a:rPr lang="ru-RU" dirty="0" smtClean="0"/>
              <a:t>); </a:t>
            </a:r>
          </a:p>
          <a:p>
            <a:pPr algn="just">
              <a:buNone/>
            </a:pPr>
            <a:r>
              <a:rPr lang="ru-RU" dirty="0" smtClean="0"/>
              <a:t>4) характер </a:t>
            </a:r>
            <a:r>
              <a:rPr lang="ru-RU" dirty="0" err="1" smtClean="0"/>
              <a:t>взаємин</a:t>
            </a:r>
            <a:r>
              <a:rPr lang="ru-RU" dirty="0" smtClean="0"/>
              <a:t> </a:t>
            </a:r>
            <a:r>
              <a:rPr lang="ru-RU" dirty="0" err="1" smtClean="0"/>
              <a:t>між</a:t>
            </a:r>
            <a:r>
              <a:rPr lang="ru-RU" dirty="0" smtClean="0"/>
              <a:t> </a:t>
            </a:r>
            <a:r>
              <a:rPr lang="ru-RU" dirty="0" err="1" smtClean="0"/>
              <a:t>співрозмовниками</a:t>
            </a:r>
            <a:r>
              <a:rPr lang="ru-RU" dirty="0" smtClean="0"/>
              <a:t> та </a:t>
            </a:r>
            <a:r>
              <a:rPr lang="ru-RU" dirty="0" err="1" smtClean="0"/>
              <a:t>ін</a:t>
            </a:r>
            <a:r>
              <a:rPr lang="ru-RU" dirty="0" smtClean="0"/>
              <a:t>.</a:t>
            </a: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226088"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fontScale="70000" lnSpcReduction="20000"/>
          </a:bodyPr>
          <a:lstStyle/>
          <a:p>
            <a:pPr algn="ctr">
              <a:buNone/>
            </a:pPr>
            <a:r>
              <a:rPr lang="uk-UA" b="1" dirty="0" smtClean="0"/>
              <a:t>Пам’ятаймо! </a:t>
            </a:r>
          </a:p>
          <a:p>
            <a:pPr algn="just">
              <a:buNone/>
            </a:pPr>
            <a:r>
              <a:rPr lang="ru-RU" dirty="0" smtClean="0"/>
              <a:t>1. </a:t>
            </a:r>
            <a:r>
              <a:rPr lang="ru-RU" dirty="0" err="1" smtClean="0"/>
              <a:t>Мовний</a:t>
            </a:r>
            <a:r>
              <a:rPr lang="ru-RU" dirty="0" smtClean="0"/>
              <a:t> </a:t>
            </a:r>
            <a:r>
              <a:rPr lang="ru-RU" dirty="0" err="1" smtClean="0"/>
              <a:t>етикет</a:t>
            </a:r>
            <a:r>
              <a:rPr lang="ru-RU" dirty="0" smtClean="0"/>
              <a:t> </a:t>
            </a:r>
            <a:r>
              <a:rPr lang="ru-RU" dirty="0" err="1" smtClean="0"/>
              <a:t>наукового</a:t>
            </a:r>
            <a:r>
              <a:rPr lang="ru-RU" dirty="0" smtClean="0"/>
              <a:t> стилю </a:t>
            </a:r>
            <a:r>
              <a:rPr lang="ru-RU" dirty="0" err="1" smtClean="0"/>
              <a:t>регулює</a:t>
            </a:r>
            <a:r>
              <a:rPr lang="ru-RU" dirty="0" smtClean="0"/>
              <a:t> </a:t>
            </a:r>
            <a:r>
              <a:rPr lang="ru-RU" dirty="0" err="1" smtClean="0"/>
              <a:t>мовну</a:t>
            </a:r>
            <a:r>
              <a:rPr lang="ru-RU" dirty="0" smtClean="0"/>
              <a:t> </a:t>
            </a:r>
            <a:r>
              <a:rPr lang="ru-RU" dirty="0" err="1" smtClean="0"/>
              <a:t>поведінку</a:t>
            </a:r>
            <a:r>
              <a:rPr lang="ru-RU" dirty="0" smtClean="0"/>
              <a:t> </a:t>
            </a:r>
            <a:r>
              <a:rPr lang="ru-RU" dirty="0" err="1" smtClean="0"/>
              <a:t>чітко</a:t>
            </a:r>
            <a:r>
              <a:rPr lang="ru-RU" dirty="0" smtClean="0"/>
              <a:t> </a:t>
            </a:r>
            <a:r>
              <a:rPr lang="ru-RU" dirty="0" err="1" smtClean="0"/>
              <a:t>окресленого</a:t>
            </a:r>
            <a:r>
              <a:rPr lang="ru-RU" dirty="0" smtClean="0"/>
              <a:t> кола </a:t>
            </a:r>
            <a:r>
              <a:rPr lang="ru-RU" dirty="0" err="1" smtClean="0"/>
              <a:t>мовців</a:t>
            </a:r>
            <a:r>
              <a:rPr lang="ru-RU" dirty="0" smtClean="0"/>
              <a:t> (напр.: </a:t>
            </a:r>
            <a:r>
              <a:rPr lang="ru-RU" i="1" dirty="0" err="1" smtClean="0"/>
              <a:t>вчений</a:t>
            </a:r>
            <a:r>
              <a:rPr lang="ru-RU" i="1" dirty="0" smtClean="0"/>
              <a:t> </a:t>
            </a:r>
            <a:r>
              <a:rPr lang="ru-RU" i="1" dirty="0" err="1" smtClean="0"/>
              <a:t>і</a:t>
            </a:r>
            <a:r>
              <a:rPr lang="ru-RU" i="1" dirty="0" smtClean="0"/>
              <a:t> </a:t>
            </a:r>
            <a:r>
              <a:rPr lang="ru-RU" i="1" dirty="0" err="1" smtClean="0"/>
              <a:t>його</a:t>
            </a:r>
            <a:r>
              <a:rPr lang="ru-RU" i="1" dirty="0" smtClean="0"/>
              <a:t> </a:t>
            </a:r>
            <a:r>
              <a:rPr lang="ru-RU" i="1" dirty="0" err="1" smtClean="0"/>
              <a:t>колеги</a:t>
            </a:r>
            <a:r>
              <a:rPr lang="ru-RU" i="1" dirty="0" smtClean="0"/>
              <a:t> – у </a:t>
            </a:r>
            <a:r>
              <a:rPr lang="ru-RU" i="1" dirty="0" err="1" smtClean="0"/>
              <a:t>власне</a:t>
            </a:r>
            <a:r>
              <a:rPr lang="ru-RU" i="1" dirty="0" smtClean="0"/>
              <a:t> </a:t>
            </a:r>
            <a:r>
              <a:rPr lang="ru-RU" i="1" dirty="0" err="1" smtClean="0"/>
              <a:t>науковому</a:t>
            </a:r>
            <a:r>
              <a:rPr lang="ru-RU" i="1" dirty="0" smtClean="0"/>
              <a:t> </a:t>
            </a:r>
            <a:r>
              <a:rPr lang="ru-RU" i="1" dirty="0" err="1" smtClean="0"/>
              <a:t>підстилі</a:t>
            </a:r>
            <a:r>
              <a:rPr lang="ru-RU" i="1" dirty="0" smtClean="0"/>
              <a:t>; </a:t>
            </a:r>
            <a:r>
              <a:rPr lang="ru-RU" i="1" dirty="0" err="1" smtClean="0"/>
              <a:t>вчений</a:t>
            </a:r>
            <a:r>
              <a:rPr lang="ru-RU" i="1" dirty="0" smtClean="0"/>
              <a:t> </a:t>
            </a:r>
            <a:r>
              <a:rPr lang="ru-RU" i="1" dirty="0" err="1" smtClean="0"/>
              <a:t>і</a:t>
            </a:r>
            <a:r>
              <a:rPr lang="ru-RU" i="1" dirty="0" smtClean="0"/>
              <a:t> </a:t>
            </a:r>
            <a:r>
              <a:rPr lang="ru-RU" i="1" dirty="0" err="1" smtClean="0"/>
              <a:t>його</a:t>
            </a:r>
            <a:r>
              <a:rPr lang="ru-RU" i="1" dirty="0" smtClean="0"/>
              <a:t> </a:t>
            </a:r>
            <a:r>
              <a:rPr lang="ru-RU" i="1" dirty="0" err="1" smtClean="0"/>
              <a:t>учні</a:t>
            </a:r>
            <a:r>
              <a:rPr lang="ru-RU" i="1" dirty="0" smtClean="0"/>
              <a:t> – в </a:t>
            </a:r>
            <a:r>
              <a:rPr lang="ru-RU" i="1" dirty="0" err="1" smtClean="0"/>
              <a:t>науково-навчальному</a:t>
            </a:r>
            <a:r>
              <a:rPr lang="ru-RU" i="1" dirty="0" smtClean="0"/>
              <a:t> </a:t>
            </a:r>
            <a:r>
              <a:rPr lang="ru-RU" i="1" dirty="0" err="1" smtClean="0"/>
              <a:t>підстилі</a:t>
            </a:r>
            <a:r>
              <a:rPr lang="ru-RU" i="1" dirty="0" smtClean="0"/>
              <a:t>). </a:t>
            </a:r>
          </a:p>
          <a:p>
            <a:pPr algn="just">
              <a:buNone/>
            </a:pPr>
            <a:r>
              <a:rPr lang="uk-UA" dirty="0" smtClean="0"/>
              <a:t>2. Мовний етикет науки обслуговує одну із сфер фахового спілкування, ось тому засоби його вираження мають певні розрізнювальні ознаки залежно від різновиду наукового стилю. </a:t>
            </a:r>
          </a:p>
          <a:p>
            <a:pPr algn="just">
              <a:buNone/>
            </a:pPr>
            <a:r>
              <a:rPr lang="ru-RU" dirty="0" smtClean="0"/>
              <a:t>3. Структура </a:t>
            </a:r>
            <a:r>
              <a:rPr lang="ru-RU" dirty="0" err="1" smtClean="0"/>
              <a:t>мовного</a:t>
            </a:r>
            <a:r>
              <a:rPr lang="ru-RU" dirty="0" smtClean="0"/>
              <a:t> </a:t>
            </a:r>
            <a:r>
              <a:rPr lang="ru-RU" dirty="0" err="1" smtClean="0"/>
              <a:t>етикету</a:t>
            </a:r>
            <a:r>
              <a:rPr lang="ru-RU" dirty="0" smtClean="0"/>
              <a:t> в </a:t>
            </a:r>
            <a:r>
              <a:rPr lang="ru-RU" dirty="0" err="1" smtClean="0"/>
              <a:t>науковому</a:t>
            </a:r>
            <a:r>
              <a:rPr lang="ru-RU" dirty="0" smtClean="0"/>
              <a:t> </a:t>
            </a:r>
            <a:r>
              <a:rPr lang="ru-RU" dirty="0" err="1" smtClean="0"/>
              <a:t>стилі</a:t>
            </a:r>
            <a:r>
              <a:rPr lang="ru-RU" dirty="0" smtClean="0"/>
              <a:t> </a:t>
            </a:r>
            <a:r>
              <a:rPr lang="ru-RU" dirty="0" err="1" smtClean="0"/>
              <a:t>визначається</a:t>
            </a:r>
            <a:r>
              <a:rPr lang="ru-RU" dirty="0" smtClean="0"/>
              <a:t> формою </a:t>
            </a:r>
            <a:r>
              <a:rPr lang="ru-RU" dirty="0" err="1" smtClean="0"/>
              <a:t>наукового</a:t>
            </a:r>
            <a:r>
              <a:rPr lang="ru-RU" dirty="0" smtClean="0"/>
              <a:t> </a:t>
            </a:r>
            <a:r>
              <a:rPr lang="ru-RU" dirty="0" err="1" smtClean="0"/>
              <a:t>спілкування</a:t>
            </a:r>
            <a:r>
              <a:rPr lang="ru-RU" dirty="0" smtClean="0"/>
              <a:t> – </a:t>
            </a:r>
            <a:r>
              <a:rPr lang="ru-RU" dirty="0" err="1" smtClean="0"/>
              <a:t>усного</a:t>
            </a:r>
            <a:r>
              <a:rPr lang="ru-RU" dirty="0" smtClean="0"/>
              <a:t> </a:t>
            </a:r>
            <a:r>
              <a:rPr lang="ru-RU" dirty="0" err="1" smtClean="0"/>
              <a:t>чи</a:t>
            </a:r>
            <a:r>
              <a:rPr lang="ru-RU" dirty="0" smtClean="0"/>
              <a:t> </a:t>
            </a:r>
            <a:r>
              <a:rPr lang="ru-RU" dirty="0" err="1" smtClean="0"/>
              <a:t>писемного</a:t>
            </a:r>
            <a:r>
              <a:rPr lang="ru-RU" dirty="0" smtClean="0"/>
              <a:t>. </a:t>
            </a:r>
          </a:p>
          <a:p>
            <a:pPr algn="just">
              <a:buNone/>
            </a:pPr>
            <a:r>
              <a:rPr lang="ru-RU" dirty="0" smtClean="0"/>
              <a:t>4. В </a:t>
            </a:r>
            <a:r>
              <a:rPr lang="ru-RU" dirty="0" err="1" smtClean="0"/>
              <a:t>усному</a:t>
            </a:r>
            <a:r>
              <a:rPr lang="ru-RU" dirty="0" smtClean="0"/>
              <a:t> </a:t>
            </a:r>
            <a:r>
              <a:rPr lang="ru-RU" dirty="0" err="1" smtClean="0"/>
              <a:t>спілкуванні</a:t>
            </a:r>
            <a:r>
              <a:rPr lang="ru-RU" dirty="0" smtClean="0"/>
              <a:t> </a:t>
            </a:r>
            <a:r>
              <a:rPr lang="ru-RU" dirty="0" err="1" smtClean="0"/>
              <a:t>науковців</a:t>
            </a:r>
            <a:r>
              <a:rPr lang="ru-RU" dirty="0" smtClean="0"/>
              <a:t> </a:t>
            </a:r>
            <a:r>
              <a:rPr lang="ru-RU" dirty="0" err="1" smtClean="0"/>
              <a:t>переважають</a:t>
            </a:r>
            <a:r>
              <a:rPr lang="ru-RU" dirty="0" smtClean="0"/>
              <a:t> </a:t>
            </a:r>
            <a:r>
              <a:rPr lang="ru-RU" dirty="0" err="1" smtClean="0"/>
              <a:t>такі</a:t>
            </a:r>
            <a:r>
              <a:rPr lang="ru-RU" dirty="0" smtClean="0"/>
              <a:t> </a:t>
            </a:r>
            <a:r>
              <a:rPr lang="ru-RU" dirty="0" err="1" smtClean="0"/>
              <a:t>елементи</a:t>
            </a:r>
            <a:r>
              <a:rPr lang="ru-RU" dirty="0" smtClean="0"/>
              <a:t> </a:t>
            </a:r>
            <a:r>
              <a:rPr lang="ru-RU" dirty="0" err="1" smtClean="0"/>
              <a:t>мовного</a:t>
            </a:r>
            <a:r>
              <a:rPr lang="ru-RU" dirty="0" smtClean="0"/>
              <a:t> </a:t>
            </a:r>
            <a:r>
              <a:rPr lang="ru-RU" dirty="0" err="1" smtClean="0"/>
              <a:t>етикету</a:t>
            </a:r>
            <a:r>
              <a:rPr lang="ru-RU" dirty="0" smtClean="0"/>
              <a:t>: </a:t>
            </a:r>
            <a:r>
              <a:rPr lang="ru-RU" i="1" dirty="0" err="1" smtClean="0"/>
              <a:t>звертання</a:t>
            </a:r>
            <a:r>
              <a:rPr lang="ru-RU" i="1" dirty="0" smtClean="0"/>
              <a:t>, </a:t>
            </a:r>
            <a:r>
              <a:rPr lang="ru-RU" i="1" dirty="0" err="1" smtClean="0"/>
              <a:t>прощання</a:t>
            </a:r>
            <a:r>
              <a:rPr lang="ru-RU" i="1" dirty="0" smtClean="0"/>
              <a:t>, </a:t>
            </a:r>
            <a:r>
              <a:rPr lang="ru-RU" i="1" dirty="0" err="1" smtClean="0"/>
              <a:t>подяка</a:t>
            </a:r>
            <a:r>
              <a:rPr lang="ru-RU" i="1" dirty="0" smtClean="0"/>
              <a:t>, </a:t>
            </a:r>
            <a:r>
              <a:rPr lang="ru-RU" i="1" dirty="0" err="1" smtClean="0"/>
              <a:t>в</a:t>
            </a:r>
            <a:r>
              <a:rPr lang="ru-RU" i="1" dirty="0" smtClean="0"/>
              <a:t> </a:t>
            </a:r>
            <a:r>
              <a:rPr lang="ru-RU" i="1" dirty="0" err="1" smtClean="0"/>
              <a:t>писемному</a:t>
            </a:r>
            <a:r>
              <a:rPr lang="ru-RU" i="1" dirty="0" smtClean="0"/>
              <a:t> – </a:t>
            </a:r>
            <a:r>
              <a:rPr lang="ru-RU" i="1" dirty="0" err="1" smtClean="0"/>
              <a:t>згода</a:t>
            </a:r>
            <a:r>
              <a:rPr lang="ru-RU" i="1" dirty="0" smtClean="0"/>
              <a:t> / </a:t>
            </a:r>
            <a:r>
              <a:rPr lang="ru-RU" i="1" dirty="0" err="1" smtClean="0"/>
              <a:t>схвалення</a:t>
            </a:r>
            <a:r>
              <a:rPr lang="ru-RU" i="1" dirty="0" smtClean="0"/>
              <a:t>, </a:t>
            </a:r>
            <a:r>
              <a:rPr lang="ru-RU" i="1" dirty="0" err="1" smtClean="0"/>
              <a:t>заперечення</a:t>
            </a:r>
            <a:r>
              <a:rPr lang="ru-RU" i="1" dirty="0" smtClean="0"/>
              <a:t>, </a:t>
            </a:r>
            <a:r>
              <a:rPr lang="ru-RU" i="1" dirty="0" err="1" smtClean="0"/>
              <a:t>побажання</a:t>
            </a:r>
            <a:r>
              <a:rPr lang="ru-RU" i="1" dirty="0" smtClean="0"/>
              <a:t>, </a:t>
            </a:r>
            <a:r>
              <a:rPr lang="ru-RU" i="1" dirty="0" err="1" smtClean="0"/>
              <a:t>подяка</a:t>
            </a:r>
            <a:r>
              <a:rPr lang="ru-RU" i="1" dirty="0" smtClean="0"/>
              <a:t>. </a:t>
            </a:r>
          </a:p>
          <a:p>
            <a:pPr algn="just">
              <a:buNone/>
            </a:pPr>
            <a:r>
              <a:rPr lang="ru-RU" dirty="0" smtClean="0"/>
              <a:t>5. </a:t>
            </a:r>
            <a:r>
              <a:rPr lang="ru-RU" dirty="0" err="1" smtClean="0"/>
              <a:t>Вибір</a:t>
            </a:r>
            <a:r>
              <a:rPr lang="ru-RU" dirty="0" smtClean="0"/>
              <a:t> </a:t>
            </a:r>
            <a:r>
              <a:rPr lang="ru-RU" dirty="0" err="1" smtClean="0"/>
              <a:t>етикетних</a:t>
            </a:r>
            <a:r>
              <a:rPr lang="ru-RU" dirty="0" smtClean="0"/>
              <a:t> </a:t>
            </a:r>
            <a:r>
              <a:rPr lang="ru-RU" dirty="0" err="1" smtClean="0"/>
              <a:t>засобів</a:t>
            </a:r>
            <a:r>
              <a:rPr lang="ru-RU" dirty="0" smtClean="0"/>
              <a:t> </a:t>
            </a:r>
            <a:r>
              <a:rPr lang="ru-RU" dirty="0" err="1" smtClean="0"/>
              <a:t>підпорядковується</a:t>
            </a:r>
            <a:r>
              <a:rPr lang="ru-RU" dirty="0" smtClean="0"/>
              <a:t> </a:t>
            </a:r>
            <a:r>
              <a:rPr lang="ru-RU" dirty="0" err="1" smtClean="0"/>
              <a:t>вимогам</a:t>
            </a:r>
            <a:r>
              <a:rPr lang="ru-RU" dirty="0" smtClean="0"/>
              <a:t> </a:t>
            </a:r>
            <a:r>
              <a:rPr lang="ru-RU" dirty="0" err="1" smtClean="0"/>
              <a:t>структурно-семантичної</a:t>
            </a:r>
            <a:r>
              <a:rPr lang="ru-RU" dirty="0" smtClean="0"/>
              <a:t> </a:t>
            </a:r>
            <a:r>
              <a:rPr lang="ru-RU" dirty="0" err="1" smtClean="0"/>
              <a:t>організації</a:t>
            </a:r>
            <a:r>
              <a:rPr lang="ru-RU" dirty="0" smtClean="0"/>
              <a:t> </a:t>
            </a:r>
            <a:r>
              <a:rPr lang="ru-RU" dirty="0" err="1" smtClean="0"/>
              <a:t>наукового</a:t>
            </a:r>
            <a:r>
              <a:rPr lang="ru-RU" dirty="0" smtClean="0"/>
              <a:t> тексту </a:t>
            </a:r>
            <a:r>
              <a:rPr lang="ru-RU" dirty="0" err="1" smtClean="0"/>
              <a:t>і</a:t>
            </a:r>
            <a:r>
              <a:rPr lang="ru-RU" dirty="0" smtClean="0"/>
              <a:t> </a:t>
            </a:r>
            <a:r>
              <a:rPr lang="ru-RU" dirty="0" err="1" smtClean="0"/>
              <a:t>його</a:t>
            </a:r>
            <a:r>
              <a:rPr lang="ru-RU" dirty="0" smtClean="0"/>
              <a:t> жанрового статусу.</a:t>
            </a: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297526"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78"/>
            <a:ext cx="6858002" cy="691642"/>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fontScale="62500" lnSpcReduction="20000"/>
          </a:bodyPr>
          <a:lstStyle/>
          <a:p>
            <a:pPr algn="ctr">
              <a:buNone/>
            </a:pPr>
            <a:r>
              <a:rPr lang="ru-RU" sz="4500" b="1" dirty="0" err="1" smtClean="0"/>
              <a:t>Зі</a:t>
            </a:r>
            <a:r>
              <a:rPr lang="ru-RU" sz="4500" b="1" dirty="0" smtClean="0"/>
              <a:t> </a:t>
            </a:r>
            <a:r>
              <a:rPr lang="ru-RU" sz="4500" b="1" dirty="0" err="1" smtClean="0"/>
              <a:t>скарбниці</a:t>
            </a:r>
            <a:r>
              <a:rPr lang="ru-RU" sz="4500" b="1" dirty="0" smtClean="0"/>
              <a:t> </a:t>
            </a:r>
            <a:r>
              <a:rPr lang="ru-RU" sz="4500" b="1" dirty="0" err="1" smtClean="0"/>
              <a:t>мовного</a:t>
            </a:r>
            <a:r>
              <a:rPr lang="ru-RU" sz="4500" b="1" dirty="0" smtClean="0"/>
              <a:t> </a:t>
            </a:r>
            <a:r>
              <a:rPr lang="ru-RU" sz="4500" b="1" dirty="0" err="1" smtClean="0"/>
              <a:t>етикету</a:t>
            </a:r>
            <a:r>
              <a:rPr lang="ru-RU" sz="4500" b="1" dirty="0" smtClean="0"/>
              <a:t> </a:t>
            </a:r>
            <a:r>
              <a:rPr lang="ru-RU" sz="4500" b="1" dirty="0" err="1" smtClean="0"/>
              <a:t>української</a:t>
            </a:r>
            <a:r>
              <a:rPr lang="ru-RU" sz="4500" b="1" dirty="0" smtClean="0"/>
              <a:t> науки: </a:t>
            </a:r>
          </a:p>
          <a:p>
            <a:pPr algn="just">
              <a:buNone/>
            </a:pPr>
            <a:r>
              <a:rPr lang="uk-UA" i="1" dirty="0" smtClean="0"/>
              <a:t>Вагомі </a:t>
            </a:r>
            <a:r>
              <a:rPr lang="uk-UA" i="1" dirty="0" smtClean="0"/>
              <a:t>наукові здобутки… </a:t>
            </a:r>
          </a:p>
          <a:p>
            <a:pPr algn="just">
              <a:buNone/>
            </a:pPr>
            <a:r>
              <a:rPr lang="uk-UA" i="1" dirty="0" smtClean="0"/>
              <a:t>Заслугою </a:t>
            </a:r>
            <a:r>
              <a:rPr lang="uk-UA" i="1" dirty="0" smtClean="0"/>
              <a:t>автора… </a:t>
            </a:r>
          </a:p>
          <a:p>
            <a:pPr algn="just">
              <a:buNone/>
            </a:pPr>
            <a:r>
              <a:rPr lang="uk-UA" i="1" dirty="0" smtClean="0"/>
              <a:t>Слушною </a:t>
            </a:r>
            <a:r>
              <a:rPr lang="uk-UA" i="1" dirty="0" smtClean="0"/>
              <a:t>є думка… </a:t>
            </a:r>
          </a:p>
          <a:p>
            <a:pPr algn="just">
              <a:buNone/>
            </a:pPr>
            <a:r>
              <a:rPr lang="uk-UA" i="1" dirty="0" smtClean="0"/>
              <a:t>Слушно </a:t>
            </a:r>
            <a:r>
              <a:rPr lang="uk-UA" i="1" dirty="0" smtClean="0"/>
              <a:t>вважати, що… </a:t>
            </a:r>
          </a:p>
          <a:p>
            <a:pPr algn="just">
              <a:buNone/>
            </a:pPr>
            <a:r>
              <a:rPr lang="uk-UA" i="1" dirty="0" smtClean="0"/>
              <a:t>Справедливе </a:t>
            </a:r>
            <a:r>
              <a:rPr lang="uk-UA" i="1" dirty="0" smtClean="0"/>
              <a:t>твердження… </a:t>
            </a:r>
          </a:p>
          <a:p>
            <a:pPr algn="just">
              <a:buNone/>
            </a:pPr>
            <a:r>
              <a:rPr lang="uk-UA" i="1" dirty="0" smtClean="0"/>
              <a:t>Справедливо </a:t>
            </a:r>
            <a:r>
              <a:rPr lang="uk-UA" i="1" dirty="0" smtClean="0"/>
              <a:t>стверджувати… </a:t>
            </a:r>
          </a:p>
          <a:p>
            <a:pPr algn="just">
              <a:buNone/>
            </a:pPr>
            <a:r>
              <a:rPr lang="ru-RU" i="1" dirty="0" smtClean="0"/>
              <a:t>Без </a:t>
            </a:r>
            <a:r>
              <a:rPr lang="ru-RU" i="1" dirty="0" err="1" smtClean="0"/>
              <a:t>сумніву</a:t>
            </a:r>
            <a:r>
              <a:rPr lang="ru-RU" i="1" dirty="0" smtClean="0"/>
              <a:t>, </a:t>
            </a:r>
            <a:r>
              <a:rPr lang="ru-RU" i="1" dirty="0" err="1" smtClean="0"/>
              <a:t>Ви</a:t>
            </a:r>
            <a:r>
              <a:rPr lang="ru-RU" i="1" dirty="0" smtClean="0"/>
              <a:t> </a:t>
            </a:r>
            <a:r>
              <a:rPr lang="ru-RU" i="1" dirty="0" err="1" smtClean="0"/>
              <a:t>маєте</a:t>
            </a:r>
            <a:r>
              <a:rPr lang="ru-RU" i="1" dirty="0" smtClean="0"/>
              <a:t> </a:t>
            </a:r>
            <a:r>
              <a:rPr lang="ru-RU" i="1" dirty="0" err="1" smtClean="0"/>
              <a:t>рацію</a:t>
            </a:r>
            <a:r>
              <a:rPr lang="ru-RU" i="1" dirty="0" smtClean="0"/>
              <a:t>… </a:t>
            </a:r>
          </a:p>
          <a:p>
            <a:pPr algn="just">
              <a:buNone/>
            </a:pPr>
            <a:r>
              <a:rPr lang="uk-UA" i="1" dirty="0" smtClean="0"/>
              <a:t>Безперечно</a:t>
            </a:r>
            <a:r>
              <a:rPr lang="uk-UA" i="1" dirty="0" smtClean="0"/>
              <a:t>, Ваші міркування… </a:t>
            </a:r>
          </a:p>
          <a:p>
            <a:pPr algn="just">
              <a:buNone/>
            </a:pPr>
            <a:r>
              <a:rPr lang="uk-UA" i="1" dirty="0" smtClean="0"/>
              <a:t>Дякую </a:t>
            </a:r>
            <a:r>
              <a:rPr lang="uk-UA" i="1" dirty="0" smtClean="0"/>
              <a:t>за увагу! </a:t>
            </a:r>
          </a:p>
          <a:p>
            <a:pPr algn="just">
              <a:buNone/>
            </a:pPr>
            <a:r>
              <a:rPr lang="ru-RU" i="1" dirty="0" err="1" smtClean="0"/>
              <a:t>Дякую</a:t>
            </a:r>
            <a:r>
              <a:rPr lang="ru-RU" i="1" dirty="0" smtClean="0"/>
              <a:t> </a:t>
            </a:r>
            <a:r>
              <a:rPr lang="ru-RU" i="1" dirty="0" smtClean="0"/>
              <a:t>за </a:t>
            </a:r>
            <a:r>
              <a:rPr lang="ru-RU" i="1" dirty="0" err="1" smtClean="0"/>
              <a:t>прихильне</a:t>
            </a:r>
            <a:r>
              <a:rPr lang="ru-RU" i="1" dirty="0" smtClean="0"/>
              <a:t> </a:t>
            </a:r>
            <a:r>
              <a:rPr lang="ru-RU" i="1" dirty="0" err="1" smtClean="0"/>
              <a:t>ставлення</a:t>
            </a:r>
            <a:r>
              <a:rPr lang="ru-RU" i="1" dirty="0" smtClean="0"/>
              <a:t> до мене! </a:t>
            </a:r>
          </a:p>
          <a:p>
            <a:pPr algn="just">
              <a:buNone/>
            </a:pPr>
            <a:r>
              <a:rPr lang="uk-UA" i="1" dirty="0" smtClean="0"/>
              <a:t>Дякую </a:t>
            </a:r>
            <a:r>
              <a:rPr lang="uk-UA" i="1" dirty="0" smtClean="0"/>
              <a:t>за запитання! </a:t>
            </a:r>
          </a:p>
          <a:p>
            <a:pPr algn="just">
              <a:buNone/>
            </a:pPr>
            <a:r>
              <a:rPr lang="ru-RU" i="1" dirty="0" err="1" smtClean="0"/>
              <a:t>Дякую</a:t>
            </a:r>
            <a:r>
              <a:rPr lang="ru-RU" i="1" dirty="0" smtClean="0"/>
              <a:t> </a:t>
            </a:r>
            <a:r>
              <a:rPr lang="ru-RU" i="1" dirty="0" smtClean="0"/>
              <a:t>за </a:t>
            </a:r>
            <a:r>
              <a:rPr lang="ru-RU" i="1" dirty="0" err="1" smtClean="0"/>
              <a:t>слушні</a:t>
            </a:r>
            <a:r>
              <a:rPr lang="ru-RU" i="1" dirty="0" smtClean="0"/>
              <a:t> </a:t>
            </a:r>
            <a:r>
              <a:rPr lang="ru-RU" i="1" dirty="0" err="1" smtClean="0"/>
              <a:t>доповнення</a:t>
            </a:r>
            <a:r>
              <a:rPr lang="ru-RU" i="1" dirty="0" smtClean="0"/>
              <a:t> </a:t>
            </a:r>
            <a:r>
              <a:rPr lang="ru-RU" i="1" dirty="0" err="1" smtClean="0"/>
              <a:t>і</a:t>
            </a:r>
            <a:r>
              <a:rPr lang="ru-RU" i="1" dirty="0" smtClean="0"/>
              <a:t> </a:t>
            </a:r>
            <a:r>
              <a:rPr lang="ru-RU" i="1" dirty="0" err="1" smtClean="0"/>
              <a:t>запитання</a:t>
            </a:r>
            <a:r>
              <a:rPr lang="ru-RU" i="1" dirty="0" smtClean="0"/>
              <a:t>! </a:t>
            </a:r>
          </a:p>
          <a:p>
            <a:pPr algn="just">
              <a:buNone/>
            </a:pPr>
            <a:r>
              <a:rPr lang="ru-RU" i="1" dirty="0" err="1" smtClean="0"/>
              <a:t>Складаємо</a:t>
            </a:r>
            <a:r>
              <a:rPr lang="ru-RU" i="1" dirty="0" smtClean="0"/>
              <a:t> </a:t>
            </a:r>
            <a:r>
              <a:rPr lang="ru-RU" i="1" dirty="0" err="1" smtClean="0"/>
              <a:t>щиру</a:t>
            </a:r>
            <a:r>
              <a:rPr lang="ru-RU" i="1" dirty="0" smtClean="0"/>
              <a:t> </a:t>
            </a:r>
            <a:r>
              <a:rPr lang="ru-RU" i="1" dirty="0" err="1" smtClean="0"/>
              <a:t>подяку</a:t>
            </a:r>
            <a:r>
              <a:rPr lang="ru-RU" i="1" dirty="0" smtClean="0"/>
              <a:t>…за </a:t>
            </a:r>
            <a:r>
              <a:rPr lang="ru-RU" i="1" dirty="0" err="1" smtClean="0"/>
              <a:t>цінні</a:t>
            </a:r>
            <a:r>
              <a:rPr lang="ru-RU" i="1" dirty="0" smtClean="0"/>
              <a:t> </a:t>
            </a:r>
            <a:r>
              <a:rPr lang="ru-RU" i="1" dirty="0" err="1" smtClean="0"/>
              <a:t>зауваження</a:t>
            </a:r>
            <a:r>
              <a:rPr lang="ru-RU" i="1" dirty="0" smtClean="0"/>
              <a:t> </a:t>
            </a:r>
            <a:r>
              <a:rPr lang="ru-RU" i="1" dirty="0" err="1" smtClean="0"/>
              <a:t>й</a:t>
            </a:r>
            <a:r>
              <a:rPr lang="ru-RU" i="1" dirty="0" smtClean="0"/>
              <a:t> </a:t>
            </a:r>
            <a:r>
              <a:rPr lang="ru-RU" i="1" dirty="0" err="1" smtClean="0"/>
              <a:t>поради</a:t>
            </a:r>
            <a:r>
              <a:rPr lang="ru-RU" i="1" dirty="0" smtClean="0"/>
              <a:t>… </a:t>
            </a:r>
          </a:p>
          <a:p>
            <a:pPr algn="just">
              <a:buNone/>
            </a:pPr>
            <a:r>
              <a:rPr lang="ru-RU" i="1" dirty="0" smtClean="0"/>
              <a:t>Ми </a:t>
            </a:r>
            <a:r>
              <a:rPr lang="ru-RU" i="1" dirty="0" err="1" smtClean="0"/>
              <a:t>ладні</a:t>
            </a:r>
            <a:r>
              <a:rPr lang="ru-RU" i="1" dirty="0" smtClean="0"/>
              <a:t> </a:t>
            </a:r>
            <a:r>
              <a:rPr lang="ru-RU" i="1" dirty="0" err="1" smtClean="0"/>
              <a:t>погодитися</a:t>
            </a:r>
            <a:r>
              <a:rPr lang="ru-RU" i="1" dirty="0" smtClean="0"/>
              <a:t> у </a:t>
            </a:r>
            <a:r>
              <a:rPr lang="ru-RU" i="1" dirty="0" err="1" smtClean="0"/>
              <a:t>цьому</a:t>
            </a:r>
            <a:r>
              <a:rPr lang="ru-RU" i="1" dirty="0" smtClean="0"/>
              <a:t> </a:t>
            </a:r>
            <a:r>
              <a:rPr lang="ru-RU" i="1" dirty="0" err="1" smtClean="0"/>
              <a:t>радше</a:t>
            </a:r>
            <a:r>
              <a:rPr lang="ru-RU" i="1" dirty="0" smtClean="0"/>
              <a:t> </a:t>
            </a:r>
            <a:r>
              <a:rPr lang="ru-RU" i="1" dirty="0" err="1" smtClean="0"/>
              <a:t>з</a:t>
            </a:r>
            <a:r>
              <a:rPr lang="ru-RU" i="1" dirty="0" smtClean="0"/>
              <a:t>… </a:t>
            </a:r>
          </a:p>
          <a:p>
            <a:pPr algn="just">
              <a:buNone/>
            </a:pPr>
            <a:r>
              <a:rPr lang="uk-UA" i="1" dirty="0" smtClean="0"/>
              <a:t>Краще </a:t>
            </a:r>
            <a:r>
              <a:rPr lang="uk-UA" i="1" dirty="0" smtClean="0"/>
              <a:t>було б… </a:t>
            </a:r>
          </a:p>
          <a:p>
            <a:pPr algn="just">
              <a:buNone/>
            </a:pPr>
            <a:r>
              <a:rPr lang="ru-RU" i="1" dirty="0" smtClean="0"/>
              <a:t>На </a:t>
            </a:r>
            <a:r>
              <a:rPr lang="ru-RU" i="1" dirty="0" smtClean="0"/>
              <a:t>наш </a:t>
            </a:r>
            <a:r>
              <a:rPr lang="ru-RU" i="1" dirty="0" err="1" smtClean="0"/>
              <a:t>погляд</a:t>
            </a:r>
            <a:r>
              <a:rPr lang="ru-RU" i="1" dirty="0" smtClean="0"/>
              <a:t>…, на нашу думку… </a:t>
            </a:r>
          </a:p>
          <a:p>
            <a:pPr algn="just">
              <a:buNone/>
            </a:pPr>
            <a:r>
              <a:rPr lang="uk-UA" i="1" dirty="0" smtClean="0"/>
              <a:t>Ми </a:t>
            </a:r>
            <a:r>
              <a:rPr lang="uk-UA" i="1" dirty="0" smtClean="0"/>
              <a:t>дотримуємось іншої класифікації… </a:t>
            </a:r>
          </a:p>
          <a:p>
            <a:pPr algn="just">
              <a:buNone/>
            </a:pP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429001"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369178" y="3083180"/>
            <a:ext cx="6858002" cy="691642"/>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fontScale="62500" lnSpcReduction="20000"/>
          </a:bodyPr>
          <a:lstStyle/>
          <a:p>
            <a:pPr algn="ctr">
              <a:buNone/>
            </a:pPr>
            <a:r>
              <a:rPr lang="uk-UA" b="1" dirty="0" smtClean="0"/>
              <a:t>Загальні формули мовного етикету: </a:t>
            </a:r>
            <a:endParaRPr lang="uk-UA" b="1" dirty="0" smtClean="0"/>
          </a:p>
          <a:p>
            <a:pPr>
              <a:buNone/>
            </a:pPr>
            <a:r>
              <a:rPr lang="uk-UA" i="1" dirty="0" smtClean="0"/>
              <a:t>Вагомі </a:t>
            </a:r>
            <a:r>
              <a:rPr lang="uk-UA" i="1" dirty="0" smtClean="0"/>
              <a:t>наукові здобутки... </a:t>
            </a:r>
            <a:endParaRPr lang="uk-UA" i="1" dirty="0" smtClean="0"/>
          </a:p>
          <a:p>
            <a:pPr>
              <a:buNone/>
            </a:pPr>
            <a:r>
              <a:rPr lang="uk-UA" i="1" dirty="0" smtClean="0"/>
              <a:t>Заслугою </a:t>
            </a:r>
            <a:r>
              <a:rPr lang="uk-UA" i="1" dirty="0" smtClean="0"/>
              <a:t>автора ... </a:t>
            </a:r>
            <a:endParaRPr lang="uk-UA" i="1" dirty="0" smtClean="0"/>
          </a:p>
          <a:p>
            <a:pPr>
              <a:buNone/>
            </a:pPr>
            <a:r>
              <a:rPr lang="uk-UA" i="1" dirty="0" smtClean="0"/>
              <a:t>Слушною </a:t>
            </a:r>
            <a:r>
              <a:rPr lang="uk-UA" i="1" dirty="0" smtClean="0"/>
              <a:t>є думка... </a:t>
            </a:r>
            <a:endParaRPr lang="uk-UA" i="1" dirty="0" smtClean="0"/>
          </a:p>
          <a:p>
            <a:pPr>
              <a:buNone/>
            </a:pPr>
            <a:r>
              <a:rPr lang="uk-UA" i="1" dirty="0" smtClean="0"/>
              <a:t>Слушно </a:t>
            </a:r>
            <a:r>
              <a:rPr lang="uk-UA" i="1" dirty="0" smtClean="0"/>
              <a:t>вважати, що... </a:t>
            </a:r>
            <a:endParaRPr lang="uk-UA" i="1" dirty="0" smtClean="0"/>
          </a:p>
          <a:p>
            <a:pPr>
              <a:buNone/>
            </a:pPr>
            <a:r>
              <a:rPr lang="uk-UA" i="1" dirty="0" smtClean="0"/>
              <a:t>Справедливе </a:t>
            </a:r>
            <a:r>
              <a:rPr lang="uk-UA" i="1" dirty="0" smtClean="0"/>
              <a:t>твердження ... </a:t>
            </a:r>
            <a:endParaRPr lang="uk-UA" i="1" dirty="0" smtClean="0"/>
          </a:p>
          <a:p>
            <a:pPr>
              <a:buNone/>
            </a:pPr>
            <a:r>
              <a:rPr lang="uk-UA" i="1" dirty="0" smtClean="0"/>
              <a:t>Справедливо </a:t>
            </a:r>
            <a:r>
              <a:rPr lang="uk-UA" i="1" dirty="0" smtClean="0"/>
              <a:t>стверджувати... </a:t>
            </a:r>
            <a:endParaRPr lang="uk-UA" i="1" dirty="0" smtClean="0"/>
          </a:p>
          <a:p>
            <a:pPr>
              <a:buNone/>
            </a:pPr>
            <a:r>
              <a:rPr lang="uk-UA" i="1" dirty="0" smtClean="0"/>
              <a:t>Без </a:t>
            </a:r>
            <a:r>
              <a:rPr lang="uk-UA" i="1" dirty="0" smtClean="0"/>
              <a:t>сумніву, Ви маєте рацію ... </a:t>
            </a:r>
            <a:endParaRPr lang="uk-UA" i="1" dirty="0" smtClean="0"/>
          </a:p>
          <a:p>
            <a:pPr>
              <a:buNone/>
            </a:pPr>
            <a:r>
              <a:rPr lang="uk-UA" i="1" dirty="0" smtClean="0"/>
              <a:t>Безперечно</a:t>
            </a:r>
            <a:r>
              <a:rPr lang="uk-UA" i="1" dirty="0" smtClean="0"/>
              <a:t>, ваші міркування</a:t>
            </a:r>
            <a:r>
              <a:rPr lang="uk-UA" i="1" dirty="0" smtClean="0"/>
              <a:t>...</a:t>
            </a:r>
          </a:p>
          <a:p>
            <a:pPr>
              <a:buNone/>
            </a:pPr>
            <a:r>
              <a:rPr lang="ru-RU" i="1" dirty="0" err="1" smtClean="0"/>
              <a:t>Дякую</a:t>
            </a:r>
            <a:r>
              <a:rPr lang="ru-RU" i="1" dirty="0" smtClean="0"/>
              <a:t> за </a:t>
            </a:r>
            <a:r>
              <a:rPr lang="ru-RU" i="1" dirty="0" err="1" smtClean="0"/>
              <a:t>увагу</a:t>
            </a:r>
            <a:r>
              <a:rPr lang="ru-RU" i="1" dirty="0" smtClean="0"/>
              <a:t>! </a:t>
            </a:r>
            <a:endParaRPr lang="ru-RU" i="1" dirty="0" smtClean="0"/>
          </a:p>
          <a:p>
            <a:pPr>
              <a:buNone/>
            </a:pPr>
            <a:r>
              <a:rPr lang="ru-RU" i="1" dirty="0" err="1" smtClean="0"/>
              <a:t>Дякую</a:t>
            </a:r>
            <a:r>
              <a:rPr lang="ru-RU" i="1" dirty="0" smtClean="0"/>
              <a:t> </a:t>
            </a:r>
            <a:r>
              <a:rPr lang="ru-RU" i="1" dirty="0" smtClean="0"/>
              <a:t>за </a:t>
            </a:r>
            <a:r>
              <a:rPr lang="ru-RU" i="1" dirty="0" err="1" smtClean="0"/>
              <a:t>прихильне</a:t>
            </a:r>
            <a:r>
              <a:rPr lang="ru-RU" i="1" dirty="0" smtClean="0"/>
              <a:t> </a:t>
            </a:r>
            <a:r>
              <a:rPr lang="ru-RU" i="1" dirty="0" err="1" smtClean="0"/>
              <a:t>ставлення</a:t>
            </a:r>
            <a:r>
              <a:rPr lang="ru-RU" i="1" dirty="0" smtClean="0"/>
              <a:t> до мене! </a:t>
            </a:r>
            <a:endParaRPr lang="ru-RU" i="1" dirty="0" smtClean="0"/>
          </a:p>
          <a:p>
            <a:pPr>
              <a:buNone/>
            </a:pPr>
            <a:r>
              <a:rPr lang="ru-RU" i="1" dirty="0" err="1" smtClean="0"/>
              <a:t>Дякую</a:t>
            </a:r>
            <a:r>
              <a:rPr lang="ru-RU" i="1" dirty="0" smtClean="0"/>
              <a:t> </a:t>
            </a:r>
            <a:r>
              <a:rPr lang="ru-RU" i="1" dirty="0" smtClean="0"/>
              <a:t>за </a:t>
            </a:r>
            <a:r>
              <a:rPr lang="ru-RU" i="1" dirty="0" err="1" smtClean="0"/>
              <a:t>запитання</a:t>
            </a:r>
            <a:r>
              <a:rPr lang="ru-RU" i="1" dirty="0" smtClean="0"/>
              <a:t>! </a:t>
            </a:r>
            <a:endParaRPr lang="ru-RU" i="1" dirty="0" smtClean="0"/>
          </a:p>
          <a:p>
            <a:pPr>
              <a:buNone/>
            </a:pPr>
            <a:r>
              <a:rPr lang="ru-RU" i="1" dirty="0" err="1" smtClean="0"/>
              <a:t>Дякую</a:t>
            </a:r>
            <a:r>
              <a:rPr lang="ru-RU" i="1" dirty="0" smtClean="0"/>
              <a:t> </a:t>
            </a:r>
            <a:r>
              <a:rPr lang="ru-RU" i="1" dirty="0" smtClean="0"/>
              <a:t>за </a:t>
            </a:r>
            <a:r>
              <a:rPr lang="ru-RU" i="1" dirty="0" err="1" smtClean="0"/>
              <a:t>слушні</a:t>
            </a:r>
            <a:r>
              <a:rPr lang="ru-RU" i="1" dirty="0" smtClean="0"/>
              <a:t> </a:t>
            </a:r>
            <a:r>
              <a:rPr lang="ru-RU" i="1" dirty="0" err="1" smtClean="0"/>
              <a:t>доповнення</a:t>
            </a:r>
            <a:r>
              <a:rPr lang="ru-RU" i="1" dirty="0" smtClean="0"/>
              <a:t> </a:t>
            </a:r>
            <a:r>
              <a:rPr lang="ru-RU" i="1" dirty="0" err="1" smtClean="0"/>
              <a:t>і</a:t>
            </a:r>
            <a:r>
              <a:rPr lang="ru-RU" i="1" dirty="0" smtClean="0"/>
              <a:t> </a:t>
            </a:r>
            <a:r>
              <a:rPr lang="ru-RU" i="1" dirty="0" err="1" smtClean="0"/>
              <a:t>запитання</a:t>
            </a:r>
            <a:r>
              <a:rPr lang="ru-RU" i="1" dirty="0" smtClean="0"/>
              <a:t>! </a:t>
            </a:r>
            <a:endParaRPr lang="ru-RU" i="1" dirty="0" smtClean="0"/>
          </a:p>
          <a:p>
            <a:pPr>
              <a:buNone/>
            </a:pPr>
            <a:r>
              <a:rPr lang="ru-RU" i="1" dirty="0" err="1" smtClean="0"/>
              <a:t>Складаємо</a:t>
            </a:r>
            <a:r>
              <a:rPr lang="ru-RU" i="1" dirty="0" smtClean="0"/>
              <a:t> </a:t>
            </a:r>
            <a:r>
              <a:rPr lang="ru-RU" i="1" dirty="0" err="1" smtClean="0"/>
              <a:t>щиру</a:t>
            </a:r>
            <a:r>
              <a:rPr lang="ru-RU" i="1" dirty="0" smtClean="0"/>
              <a:t> </a:t>
            </a:r>
            <a:r>
              <a:rPr lang="ru-RU" i="1" dirty="0" err="1" smtClean="0"/>
              <a:t>подяку</a:t>
            </a:r>
            <a:r>
              <a:rPr lang="ru-RU" i="1" dirty="0" smtClean="0"/>
              <a:t> ... за </a:t>
            </a:r>
            <a:r>
              <a:rPr lang="ru-RU" i="1" dirty="0" err="1" smtClean="0"/>
              <a:t>цінні</a:t>
            </a:r>
            <a:r>
              <a:rPr lang="ru-RU" i="1" dirty="0" smtClean="0"/>
              <a:t> </a:t>
            </a:r>
            <a:r>
              <a:rPr lang="ru-RU" i="1" dirty="0" err="1" smtClean="0"/>
              <a:t>зауваження</a:t>
            </a:r>
            <a:r>
              <a:rPr lang="ru-RU" i="1" dirty="0" smtClean="0"/>
              <a:t> </a:t>
            </a:r>
            <a:r>
              <a:rPr lang="ru-RU" i="1" dirty="0" err="1" smtClean="0"/>
              <a:t>й</a:t>
            </a:r>
            <a:r>
              <a:rPr lang="ru-RU" i="1" dirty="0" smtClean="0"/>
              <a:t> </a:t>
            </a:r>
            <a:r>
              <a:rPr lang="ru-RU" i="1" dirty="0" err="1" smtClean="0"/>
              <a:t>поради</a:t>
            </a:r>
            <a:r>
              <a:rPr lang="ru-RU" i="1" dirty="0" smtClean="0"/>
              <a:t> ... </a:t>
            </a:r>
            <a:endParaRPr lang="ru-RU" i="1" dirty="0" smtClean="0"/>
          </a:p>
          <a:p>
            <a:pPr>
              <a:buNone/>
            </a:pPr>
            <a:r>
              <a:rPr lang="ru-RU" i="1" dirty="0" smtClean="0"/>
              <a:t>Ми </a:t>
            </a:r>
            <a:r>
              <a:rPr lang="ru-RU" i="1" dirty="0" err="1" smtClean="0"/>
              <a:t>ладні</a:t>
            </a:r>
            <a:r>
              <a:rPr lang="ru-RU" i="1" dirty="0" smtClean="0"/>
              <a:t> </a:t>
            </a:r>
            <a:r>
              <a:rPr lang="ru-RU" i="1" dirty="0" err="1" smtClean="0"/>
              <a:t>погодитись</a:t>
            </a:r>
            <a:r>
              <a:rPr lang="ru-RU" i="1" dirty="0" smtClean="0"/>
              <a:t> у </a:t>
            </a:r>
            <a:r>
              <a:rPr lang="ru-RU" i="1" dirty="0" err="1" smtClean="0"/>
              <a:t>цьому</a:t>
            </a:r>
            <a:r>
              <a:rPr lang="ru-RU" i="1" dirty="0" smtClean="0"/>
              <a:t> </a:t>
            </a:r>
            <a:r>
              <a:rPr lang="ru-RU" i="1" dirty="0" err="1" smtClean="0"/>
              <a:t>радше</a:t>
            </a:r>
            <a:r>
              <a:rPr lang="ru-RU" i="1" dirty="0" smtClean="0"/>
              <a:t> </a:t>
            </a:r>
            <a:r>
              <a:rPr lang="ru-RU" i="1" dirty="0" err="1" smtClean="0"/>
              <a:t>з</a:t>
            </a:r>
            <a:r>
              <a:rPr lang="ru-RU" i="1" dirty="0" smtClean="0"/>
              <a:t> ... </a:t>
            </a:r>
            <a:endParaRPr lang="ru-RU" i="1" dirty="0" smtClean="0"/>
          </a:p>
          <a:p>
            <a:pPr>
              <a:buNone/>
            </a:pPr>
            <a:r>
              <a:rPr lang="ru-RU" i="1" dirty="0" err="1" smtClean="0"/>
              <a:t>Краще</a:t>
            </a:r>
            <a:r>
              <a:rPr lang="ru-RU" i="1" dirty="0" smtClean="0"/>
              <a:t> </a:t>
            </a:r>
            <a:r>
              <a:rPr lang="ru-RU" i="1" dirty="0" err="1" smtClean="0"/>
              <a:t>було</a:t>
            </a:r>
            <a:r>
              <a:rPr lang="ru-RU" i="1" dirty="0" smtClean="0"/>
              <a:t> б ... </a:t>
            </a:r>
            <a:endParaRPr lang="ru-RU" i="1" dirty="0" smtClean="0"/>
          </a:p>
          <a:p>
            <a:pPr>
              <a:buNone/>
            </a:pPr>
            <a:r>
              <a:rPr lang="ru-RU" i="1" dirty="0" smtClean="0"/>
              <a:t>На </a:t>
            </a:r>
            <a:r>
              <a:rPr lang="ru-RU" i="1" dirty="0" smtClean="0"/>
              <a:t>наш </a:t>
            </a:r>
            <a:r>
              <a:rPr lang="ru-RU" i="1" dirty="0" err="1" smtClean="0"/>
              <a:t>поглядна</a:t>
            </a:r>
            <a:r>
              <a:rPr lang="ru-RU" i="1" dirty="0" smtClean="0"/>
              <a:t> нашу думку ... </a:t>
            </a:r>
            <a:endParaRPr lang="ru-RU" i="1" dirty="0" smtClean="0"/>
          </a:p>
          <a:p>
            <a:pPr>
              <a:buNone/>
            </a:pPr>
            <a:r>
              <a:rPr lang="ru-RU" i="1" dirty="0" smtClean="0"/>
              <a:t>Ми </a:t>
            </a:r>
            <a:r>
              <a:rPr lang="ru-RU" i="1" dirty="0" err="1" smtClean="0"/>
              <a:t>дотримуємось</a:t>
            </a:r>
            <a:r>
              <a:rPr lang="ru-RU" i="1" dirty="0" smtClean="0"/>
              <a:t> </a:t>
            </a:r>
            <a:r>
              <a:rPr lang="ru-RU" i="1" dirty="0" err="1" smtClean="0"/>
              <a:t>іншої</a:t>
            </a:r>
            <a:r>
              <a:rPr lang="ru-RU" i="1" dirty="0" smtClean="0"/>
              <a:t> </a:t>
            </a:r>
            <a:r>
              <a:rPr lang="ru-RU" i="1" dirty="0" err="1" smtClean="0"/>
              <a:t>класифікації</a:t>
            </a:r>
            <a:r>
              <a:rPr lang="ru-RU" i="1" dirty="0" smtClean="0"/>
              <a:t>...</a:t>
            </a:r>
            <a:endParaRPr lang="uk-UA" i="1"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297526"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369178" y="3083180"/>
            <a:ext cx="6858002" cy="691642"/>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11156"/>
          </a:xfrm>
        </p:spPr>
        <p:txBody>
          <a:bodyPr>
            <a:noAutofit/>
          </a:bodyPr>
          <a:lstStyle/>
          <a:p>
            <a:r>
              <a:rPr lang="ru-RU" sz="6000" b="1" dirty="0" err="1"/>
              <a:t>Література</a:t>
            </a:r>
            <a:endParaRPr lang="ru-RU" sz="6000" b="1" dirty="0"/>
          </a:p>
        </p:txBody>
      </p:sp>
      <p:sp>
        <p:nvSpPr>
          <p:cNvPr id="3" name="Содержимое 2"/>
          <p:cNvSpPr>
            <a:spLocks noGrp="1"/>
          </p:cNvSpPr>
          <p:nvPr>
            <p:ph idx="1"/>
          </p:nvPr>
        </p:nvSpPr>
        <p:spPr>
          <a:xfrm>
            <a:off x="691642" y="1000108"/>
            <a:ext cx="7760716" cy="5126055"/>
          </a:xfrm>
        </p:spPr>
        <p:txBody>
          <a:bodyPr>
            <a:noAutofit/>
          </a:bodyPr>
          <a:lstStyle/>
          <a:p>
            <a:pPr algn="just">
              <a:buNone/>
            </a:pPr>
            <a:r>
              <a:rPr lang="ru-RU" sz="1600" i="1" dirty="0" smtClean="0"/>
              <a:t>1. </a:t>
            </a:r>
            <a:r>
              <a:rPr lang="ru-RU" sz="1400" i="1" dirty="0" err="1" smtClean="0"/>
              <a:t>Ботвина</a:t>
            </a:r>
            <a:r>
              <a:rPr lang="ru-RU" sz="1400" i="1" dirty="0" smtClean="0"/>
              <a:t> Н.В</a:t>
            </a:r>
            <a:r>
              <a:rPr lang="ru-RU" sz="1400" dirty="0" smtClean="0"/>
              <a:t>. </a:t>
            </a:r>
            <a:r>
              <a:rPr lang="ru-RU" sz="1400" dirty="0" err="1" smtClean="0"/>
              <a:t>Офіційно-діловий</a:t>
            </a:r>
            <a:r>
              <a:rPr lang="ru-RU" sz="1400" dirty="0" smtClean="0"/>
              <a:t> та </a:t>
            </a:r>
            <a:r>
              <a:rPr lang="ru-RU" sz="1400" dirty="0" err="1" smtClean="0"/>
              <a:t>науковий</a:t>
            </a:r>
            <a:r>
              <a:rPr lang="ru-RU" sz="1400" dirty="0" smtClean="0"/>
              <a:t> </a:t>
            </a:r>
            <a:r>
              <a:rPr lang="ru-RU" sz="1400" dirty="0" err="1" smtClean="0"/>
              <a:t>стилі</a:t>
            </a:r>
            <a:r>
              <a:rPr lang="ru-RU" sz="1400" dirty="0" smtClean="0"/>
              <a:t> </a:t>
            </a:r>
            <a:r>
              <a:rPr lang="ru-RU" sz="1400" dirty="0" err="1" smtClean="0"/>
              <a:t>української</a:t>
            </a:r>
            <a:r>
              <a:rPr lang="ru-RU" sz="1400" dirty="0" smtClean="0"/>
              <a:t> </a:t>
            </a:r>
            <a:r>
              <a:rPr lang="ru-RU" sz="1400" dirty="0" err="1" smtClean="0"/>
              <a:t>мови</a:t>
            </a:r>
            <a:r>
              <a:rPr lang="ru-RU" sz="1400" dirty="0" smtClean="0"/>
              <a:t>. К. : Артек, 1998.</a:t>
            </a:r>
          </a:p>
          <a:p>
            <a:pPr algn="just">
              <a:buNone/>
            </a:pPr>
            <a:r>
              <a:rPr lang="ru-RU" sz="1400" i="1" dirty="0" smtClean="0"/>
              <a:t>2. </a:t>
            </a:r>
            <a:r>
              <a:rPr lang="ru-RU" sz="1400" i="1" dirty="0" err="1" smtClean="0"/>
              <a:t>Мацюк</a:t>
            </a:r>
            <a:r>
              <a:rPr lang="ru-RU" sz="1400" i="1" dirty="0" smtClean="0"/>
              <a:t> З. </a:t>
            </a:r>
            <a:r>
              <a:rPr lang="ru-RU" sz="1400" dirty="0" err="1" smtClean="0"/>
              <a:t>Українська</a:t>
            </a:r>
            <a:r>
              <a:rPr lang="ru-RU" sz="1400" dirty="0" smtClean="0"/>
              <a:t> </a:t>
            </a:r>
            <a:r>
              <a:rPr lang="ru-RU" sz="1400" dirty="0" err="1" smtClean="0"/>
              <a:t>мова</a:t>
            </a:r>
            <a:r>
              <a:rPr lang="ru-RU" sz="1400" dirty="0" smtClean="0"/>
              <a:t> </a:t>
            </a:r>
            <a:r>
              <a:rPr lang="ru-RU" sz="1400" dirty="0" err="1" smtClean="0"/>
              <a:t>професійного</a:t>
            </a:r>
            <a:r>
              <a:rPr lang="ru-RU" sz="1400" dirty="0" smtClean="0"/>
              <a:t> </a:t>
            </a:r>
            <a:r>
              <a:rPr lang="ru-RU" sz="1400" dirty="0" err="1" smtClean="0"/>
              <a:t>спрямування</a:t>
            </a:r>
            <a:r>
              <a:rPr lang="ru-RU" sz="1400" dirty="0" smtClean="0"/>
              <a:t>. К. : </a:t>
            </a:r>
            <a:r>
              <a:rPr lang="ru-RU" sz="1400" dirty="0" err="1" smtClean="0"/>
              <a:t>Каравела</a:t>
            </a:r>
            <a:r>
              <a:rPr lang="ru-RU" sz="1400" dirty="0" smtClean="0"/>
              <a:t>, 2007.</a:t>
            </a:r>
          </a:p>
          <a:p>
            <a:pPr algn="just">
              <a:buNone/>
            </a:pPr>
            <a:r>
              <a:rPr lang="ru-RU" sz="1400" i="1" dirty="0" smtClean="0"/>
              <a:t>3. </a:t>
            </a:r>
            <a:r>
              <a:rPr lang="ru-RU" sz="1400" i="1" dirty="0" err="1" smtClean="0"/>
              <a:t>Мацько</a:t>
            </a:r>
            <a:r>
              <a:rPr lang="ru-RU" sz="1400" i="1" dirty="0" smtClean="0"/>
              <a:t> Л.І. </a:t>
            </a:r>
            <a:r>
              <a:rPr lang="ru-RU" sz="1400" dirty="0" smtClean="0"/>
              <a:t>Культура </a:t>
            </a:r>
            <a:r>
              <a:rPr lang="ru-RU" sz="1400" dirty="0" err="1" smtClean="0"/>
              <a:t>української</a:t>
            </a:r>
            <a:r>
              <a:rPr lang="ru-RU" sz="1400" dirty="0" smtClean="0"/>
              <a:t> </a:t>
            </a:r>
            <a:r>
              <a:rPr lang="ru-RU" sz="1400" dirty="0" err="1" smtClean="0"/>
              <a:t>фахової</a:t>
            </a:r>
            <a:r>
              <a:rPr lang="ru-RU" sz="1400" dirty="0" smtClean="0"/>
              <a:t> </a:t>
            </a:r>
            <a:r>
              <a:rPr lang="ru-RU" sz="1400" dirty="0" err="1" smtClean="0"/>
              <a:t>мови</a:t>
            </a:r>
            <a:r>
              <a:rPr lang="ru-RU" sz="1400" dirty="0" smtClean="0"/>
              <a:t>. К. : ВЦ «</a:t>
            </a:r>
            <a:r>
              <a:rPr lang="ru-RU" sz="1400" dirty="0" err="1" smtClean="0"/>
              <a:t>Академія</a:t>
            </a:r>
            <a:r>
              <a:rPr lang="ru-RU" sz="1400" dirty="0" smtClean="0"/>
              <a:t>», 2007.</a:t>
            </a:r>
          </a:p>
          <a:p>
            <a:pPr algn="just">
              <a:buNone/>
            </a:pPr>
            <a:r>
              <a:rPr lang="ru-RU" sz="1400" i="1" dirty="0" smtClean="0"/>
              <a:t>4. </a:t>
            </a:r>
            <a:r>
              <a:rPr lang="ru-RU" sz="1400" i="1" dirty="0" err="1" smtClean="0"/>
              <a:t>Онуфрієнко</a:t>
            </a:r>
            <a:r>
              <a:rPr lang="ru-RU" sz="1400" i="1" dirty="0" smtClean="0"/>
              <a:t> Г.С. </a:t>
            </a:r>
            <a:r>
              <a:rPr lang="ru-RU" sz="1400" dirty="0" err="1" smtClean="0"/>
              <a:t>Науковий</a:t>
            </a:r>
            <a:r>
              <a:rPr lang="ru-RU" sz="1400" dirty="0" smtClean="0"/>
              <a:t> стиль </a:t>
            </a:r>
            <a:r>
              <a:rPr lang="ru-RU" sz="1400" dirty="0" err="1" smtClean="0"/>
              <a:t>української</a:t>
            </a:r>
            <a:r>
              <a:rPr lang="ru-RU" sz="1400" dirty="0" smtClean="0"/>
              <a:t> </a:t>
            </a:r>
            <a:r>
              <a:rPr lang="ru-RU" sz="1400" dirty="0" err="1" smtClean="0"/>
              <a:t>мови</a:t>
            </a:r>
            <a:r>
              <a:rPr lang="ru-RU" sz="1400" dirty="0" smtClean="0"/>
              <a:t> : </a:t>
            </a:r>
            <a:r>
              <a:rPr lang="ru-RU" sz="1400" dirty="0" err="1" smtClean="0"/>
              <a:t>навчальний</a:t>
            </a:r>
            <a:r>
              <a:rPr lang="ru-RU" sz="1400" dirty="0" smtClean="0"/>
              <a:t> </a:t>
            </a:r>
            <a:r>
              <a:rPr lang="ru-RU" sz="1400" dirty="0" err="1" smtClean="0"/>
              <a:t>посібник</a:t>
            </a:r>
            <a:r>
              <a:rPr lang="ru-RU" sz="1400" dirty="0" smtClean="0"/>
              <a:t> </a:t>
            </a:r>
            <a:r>
              <a:rPr lang="ru-RU" sz="1400" dirty="0" err="1" smtClean="0"/>
              <a:t>з</a:t>
            </a:r>
            <a:r>
              <a:rPr lang="ru-RU" sz="1400" dirty="0" smtClean="0"/>
              <a:t> </a:t>
            </a:r>
            <a:r>
              <a:rPr lang="ru-RU" sz="1400" dirty="0" err="1" smtClean="0"/>
              <a:t>алгоритмічними</a:t>
            </a:r>
            <a:r>
              <a:rPr lang="ru-RU" sz="1400" dirty="0" smtClean="0"/>
              <a:t> </a:t>
            </a:r>
            <a:r>
              <a:rPr lang="ru-RU" sz="1400" dirty="0" err="1" smtClean="0"/>
              <a:t>приписами</a:t>
            </a:r>
            <a:r>
              <a:rPr lang="ru-RU" sz="1400" dirty="0" smtClean="0"/>
              <a:t>. 2-ге вид. </a:t>
            </a:r>
            <a:r>
              <a:rPr lang="ru-RU" sz="1400" dirty="0" err="1" smtClean="0"/>
              <a:t>перероб</a:t>
            </a:r>
            <a:r>
              <a:rPr lang="ru-RU" sz="1400" dirty="0" smtClean="0"/>
              <a:t>. та доп.  К. : Центр </a:t>
            </a:r>
            <a:r>
              <a:rPr lang="ru-RU" sz="1400" dirty="0" err="1" smtClean="0"/>
              <a:t>навч</a:t>
            </a:r>
            <a:r>
              <a:rPr lang="ru-RU" sz="1400" dirty="0" smtClean="0"/>
              <a:t>. </a:t>
            </a:r>
            <a:r>
              <a:rPr lang="ru-RU" sz="1400" dirty="0" err="1" smtClean="0"/>
              <a:t>л-ри</a:t>
            </a:r>
            <a:r>
              <a:rPr lang="ru-RU" sz="1400" dirty="0" smtClean="0"/>
              <a:t>, 2009. 392 с.</a:t>
            </a:r>
          </a:p>
          <a:p>
            <a:pPr algn="just">
              <a:buNone/>
            </a:pPr>
            <a:r>
              <a:rPr lang="ru-RU" sz="1400" i="1" dirty="0" smtClean="0"/>
              <a:t>5. </a:t>
            </a:r>
            <a:r>
              <a:rPr lang="ru-RU" sz="1400" i="1" dirty="0" err="1" smtClean="0"/>
              <a:t>Селігей</a:t>
            </a:r>
            <a:r>
              <a:rPr lang="ru-RU" sz="1400" i="1" dirty="0" smtClean="0"/>
              <a:t> П.О. </a:t>
            </a:r>
            <a:r>
              <a:rPr lang="ru-RU" sz="1400" dirty="0" err="1" smtClean="0"/>
              <a:t>Науковець</a:t>
            </a:r>
            <a:r>
              <a:rPr lang="ru-RU" sz="1400" dirty="0" smtClean="0"/>
              <a:t> </a:t>
            </a:r>
            <a:r>
              <a:rPr lang="ru-RU" sz="1400" dirty="0" err="1" smtClean="0"/>
              <a:t>і</a:t>
            </a:r>
            <a:r>
              <a:rPr lang="ru-RU" sz="1400" dirty="0" smtClean="0"/>
              <a:t> </a:t>
            </a:r>
            <a:r>
              <a:rPr lang="ru-RU" sz="1400" dirty="0" err="1" smtClean="0"/>
              <a:t>його</a:t>
            </a:r>
            <a:r>
              <a:rPr lang="ru-RU" sz="1400" dirty="0" smtClean="0"/>
              <a:t> </a:t>
            </a:r>
            <a:r>
              <a:rPr lang="ru-RU" sz="1400" dirty="0" err="1" smtClean="0"/>
              <a:t>мова</a:t>
            </a:r>
            <a:r>
              <a:rPr lang="ru-RU" sz="1400" dirty="0" smtClean="0"/>
              <a:t> // </a:t>
            </a:r>
            <a:r>
              <a:rPr lang="ru-RU" sz="1400" dirty="0" err="1" smtClean="0"/>
              <a:t>Українська</a:t>
            </a:r>
            <a:r>
              <a:rPr lang="ru-RU" sz="1400" dirty="0" smtClean="0"/>
              <a:t> </a:t>
            </a:r>
            <a:r>
              <a:rPr lang="ru-RU" sz="1400" dirty="0" err="1" smtClean="0"/>
              <a:t>мова</a:t>
            </a:r>
            <a:r>
              <a:rPr lang="ru-RU" sz="1400" dirty="0" smtClean="0"/>
              <a:t>. 2012. № 4. С. 18-28.</a:t>
            </a:r>
          </a:p>
          <a:p>
            <a:pPr algn="just">
              <a:buNone/>
            </a:pPr>
            <a:r>
              <a:rPr lang="ru-RU" sz="1400" i="1" dirty="0" smtClean="0"/>
              <a:t>6. </a:t>
            </a:r>
            <a:r>
              <a:rPr lang="ru-RU" sz="1400" i="1" dirty="0" err="1" smtClean="0"/>
              <a:t>Семеног</a:t>
            </a:r>
            <a:r>
              <a:rPr lang="ru-RU" sz="1400" i="1" dirty="0" smtClean="0"/>
              <a:t> О.М. </a:t>
            </a:r>
            <a:r>
              <a:rPr lang="ru-RU" sz="1400" dirty="0" smtClean="0"/>
              <a:t>Культура </a:t>
            </a:r>
            <a:r>
              <a:rPr lang="ru-RU" sz="1400" dirty="0" err="1" smtClean="0"/>
              <a:t>наукової</a:t>
            </a:r>
            <a:r>
              <a:rPr lang="ru-RU" sz="1400" dirty="0" smtClean="0"/>
              <a:t> </a:t>
            </a:r>
            <a:r>
              <a:rPr lang="ru-RU" sz="1400" dirty="0" err="1" smtClean="0"/>
              <a:t>української</a:t>
            </a:r>
            <a:r>
              <a:rPr lang="ru-RU" sz="1400" dirty="0" smtClean="0"/>
              <a:t> </a:t>
            </a:r>
            <a:r>
              <a:rPr lang="ru-RU" sz="1400" dirty="0" err="1" smtClean="0"/>
              <a:t>мови</a:t>
            </a:r>
            <a:r>
              <a:rPr lang="ru-RU" sz="1400" dirty="0" smtClean="0"/>
              <a:t> : </a:t>
            </a:r>
            <a:r>
              <a:rPr lang="ru-RU" sz="1400" dirty="0" err="1" smtClean="0"/>
              <a:t>навчальний</a:t>
            </a:r>
            <a:r>
              <a:rPr lang="ru-RU" sz="1400" dirty="0" smtClean="0"/>
              <a:t> </a:t>
            </a:r>
            <a:r>
              <a:rPr lang="ru-RU" sz="1400" dirty="0" err="1" smtClean="0"/>
              <a:t>посібник</a:t>
            </a:r>
            <a:r>
              <a:rPr lang="ru-RU" sz="1400" dirty="0" smtClean="0"/>
              <a:t>.  К. : </a:t>
            </a:r>
            <a:r>
              <a:rPr lang="ru-RU" sz="1400" dirty="0" err="1" smtClean="0"/>
              <a:t>Академія</a:t>
            </a:r>
            <a:r>
              <a:rPr lang="ru-RU" sz="1400" dirty="0" smtClean="0"/>
              <a:t>, 2010.  213 с.</a:t>
            </a:r>
          </a:p>
          <a:p>
            <a:pPr algn="just">
              <a:buNone/>
            </a:pPr>
            <a:r>
              <a:rPr lang="ru-RU" sz="1400" i="1" dirty="0" smtClean="0"/>
              <a:t>7. </a:t>
            </a:r>
            <a:r>
              <a:rPr lang="ru-RU" sz="1400" i="1" dirty="0" err="1" smtClean="0"/>
              <a:t>Українська</a:t>
            </a:r>
            <a:r>
              <a:rPr lang="ru-RU" sz="1400" i="1" dirty="0" smtClean="0"/>
              <a:t> </a:t>
            </a:r>
            <a:r>
              <a:rPr lang="ru-RU" sz="1400" i="1" dirty="0" err="1" smtClean="0"/>
              <a:t>мова</a:t>
            </a:r>
            <a:r>
              <a:rPr lang="ru-RU" sz="1400" i="1" dirty="0" smtClean="0"/>
              <a:t> за </a:t>
            </a:r>
            <a:r>
              <a:rPr lang="ru-RU" sz="1400" i="1" dirty="0" err="1" smtClean="0"/>
              <a:t>професійним</a:t>
            </a:r>
            <a:r>
              <a:rPr lang="ru-RU" sz="1400" i="1" dirty="0" smtClean="0"/>
              <a:t> </a:t>
            </a:r>
            <a:r>
              <a:rPr lang="ru-RU" sz="1400" i="1" dirty="0" err="1" smtClean="0"/>
              <a:t>спрямуванням</a:t>
            </a:r>
            <a:r>
              <a:rPr lang="ru-RU" sz="1400" dirty="0" smtClean="0"/>
              <a:t>. Практикум. К. : ВЦ «</a:t>
            </a:r>
            <a:r>
              <a:rPr lang="ru-RU" sz="1400" dirty="0" err="1" smtClean="0"/>
              <a:t>Академія</a:t>
            </a:r>
            <a:r>
              <a:rPr lang="ru-RU" sz="1400" dirty="0" smtClean="0"/>
              <a:t>», 2009.</a:t>
            </a:r>
          </a:p>
          <a:p>
            <a:pPr algn="just">
              <a:buNone/>
            </a:pPr>
            <a:r>
              <a:rPr lang="ru-RU" sz="1400" i="1" dirty="0" smtClean="0"/>
              <a:t>8. Шевчук С.В. </a:t>
            </a:r>
            <a:r>
              <a:rPr lang="ru-RU" sz="1400" dirty="0" err="1" smtClean="0"/>
              <a:t>Українська</a:t>
            </a:r>
            <a:r>
              <a:rPr lang="ru-RU" sz="1400" dirty="0" smtClean="0"/>
              <a:t> </a:t>
            </a:r>
            <a:r>
              <a:rPr lang="ru-RU" sz="1400" dirty="0" err="1" smtClean="0"/>
              <a:t>мова</a:t>
            </a:r>
            <a:r>
              <a:rPr lang="ru-RU" sz="1400" dirty="0" smtClean="0"/>
              <a:t> за </a:t>
            </a:r>
            <a:r>
              <a:rPr lang="ru-RU" sz="1400" dirty="0" err="1" smtClean="0"/>
              <a:t>професійним</a:t>
            </a:r>
            <a:r>
              <a:rPr lang="ru-RU" sz="1400" dirty="0" smtClean="0"/>
              <a:t> </a:t>
            </a:r>
            <a:r>
              <a:rPr lang="ru-RU" sz="1400" dirty="0" err="1" smtClean="0"/>
              <a:t>спрямуванням</a:t>
            </a:r>
            <a:r>
              <a:rPr lang="ru-RU" sz="1400" dirty="0" smtClean="0"/>
              <a:t> : </a:t>
            </a:r>
            <a:r>
              <a:rPr lang="ru-RU" sz="1400" dirty="0" err="1" smtClean="0"/>
              <a:t>підручник</a:t>
            </a:r>
            <a:r>
              <a:rPr lang="ru-RU" sz="1400" dirty="0" smtClean="0"/>
              <a:t> . К. : </a:t>
            </a:r>
            <a:r>
              <a:rPr lang="ru-RU" sz="1400" dirty="0" err="1" smtClean="0"/>
              <a:t>Алерта</a:t>
            </a:r>
            <a:r>
              <a:rPr lang="ru-RU" sz="1400" dirty="0" smtClean="0"/>
              <a:t>, 2010.</a:t>
            </a:r>
          </a:p>
          <a:p>
            <a:pPr algn="just">
              <a:buNone/>
            </a:pPr>
            <a:r>
              <a:rPr lang="ru-RU" sz="1400" i="1" dirty="0" smtClean="0"/>
              <a:t>9. Ярема С. </a:t>
            </a:r>
            <a:r>
              <a:rPr lang="ru-RU" sz="1400" dirty="0" smtClean="0"/>
              <a:t>На теми </a:t>
            </a:r>
            <a:r>
              <a:rPr lang="ru-RU" sz="1400" dirty="0" err="1" smtClean="0"/>
              <a:t>української</a:t>
            </a:r>
            <a:r>
              <a:rPr lang="ru-RU" sz="1400" dirty="0" smtClean="0"/>
              <a:t> </a:t>
            </a:r>
            <a:r>
              <a:rPr lang="ru-RU" sz="1400" dirty="0" err="1" smtClean="0"/>
              <a:t>наукової</a:t>
            </a:r>
            <a:r>
              <a:rPr lang="ru-RU" sz="1400" dirty="0" smtClean="0"/>
              <a:t> </a:t>
            </a:r>
            <a:r>
              <a:rPr lang="ru-RU" sz="1400" dirty="0" err="1" smtClean="0"/>
              <a:t>мови</a:t>
            </a:r>
            <a:r>
              <a:rPr lang="ru-RU" sz="1400" dirty="0" smtClean="0"/>
              <a:t>.  </a:t>
            </a:r>
            <a:r>
              <a:rPr lang="ru-RU" sz="1400" dirty="0" err="1" smtClean="0"/>
              <a:t>Львів</a:t>
            </a:r>
            <a:r>
              <a:rPr lang="ru-RU" sz="1400" dirty="0" smtClean="0"/>
              <a:t>, 2002. 44 с.</a:t>
            </a:r>
          </a:p>
          <a:p>
            <a:pPr algn="just">
              <a:buNone/>
            </a:pPr>
            <a:r>
              <a:rPr lang="ru-RU" sz="1400" dirty="0" smtClean="0"/>
              <a:t>10.  </a:t>
            </a:r>
            <a:r>
              <a:rPr lang="ru-RU" sz="1400" i="1" dirty="0" err="1" smtClean="0"/>
              <a:t>Гінзбург</a:t>
            </a:r>
            <a:r>
              <a:rPr lang="ru-RU" sz="1400" i="1" dirty="0" smtClean="0"/>
              <a:t> М.Д.	</a:t>
            </a:r>
            <a:r>
              <a:rPr lang="ru-RU" sz="1400" dirty="0" smtClean="0"/>
              <a:t>Десять </a:t>
            </a:r>
            <a:r>
              <a:rPr lang="ru-RU" sz="1400" dirty="0" err="1" smtClean="0"/>
              <a:t>відомих</a:t>
            </a:r>
            <a:r>
              <a:rPr lang="ru-RU" sz="1400" dirty="0" smtClean="0"/>
              <a:t> правил </a:t>
            </a:r>
            <a:r>
              <a:rPr lang="ru-RU" sz="1400" dirty="0" err="1" smtClean="0"/>
              <a:t>українського</a:t>
            </a:r>
            <a:r>
              <a:rPr lang="ru-RU" sz="1400" dirty="0" smtClean="0"/>
              <a:t> </a:t>
            </a:r>
            <a:r>
              <a:rPr lang="ru-RU" sz="1400" dirty="0" err="1" smtClean="0"/>
              <a:t>ділового</a:t>
            </a:r>
            <a:r>
              <a:rPr lang="ru-RU" sz="1400" dirty="0" smtClean="0"/>
              <a:t> та</a:t>
            </a:r>
            <a:br>
              <a:rPr lang="ru-RU" sz="1400" dirty="0" smtClean="0"/>
            </a:br>
            <a:r>
              <a:rPr lang="ru-RU" sz="1400" dirty="0" err="1" smtClean="0"/>
              <a:t>наукового</a:t>
            </a:r>
            <a:r>
              <a:rPr lang="ru-RU" sz="1400" dirty="0" smtClean="0"/>
              <a:t> стилю, </a:t>
            </a:r>
            <a:r>
              <a:rPr lang="ru-RU" sz="1400" dirty="0" err="1" smtClean="0"/>
              <a:t>зведені</a:t>
            </a:r>
            <a:r>
              <a:rPr lang="ru-RU" sz="1400" dirty="0" smtClean="0"/>
              <a:t> в систему // </a:t>
            </a:r>
            <a:r>
              <a:rPr lang="ru-RU" sz="1400" dirty="0" err="1" smtClean="0"/>
              <a:t>Стандартизація</a:t>
            </a:r>
            <a:r>
              <a:rPr lang="ru-RU" sz="1400" dirty="0" smtClean="0"/>
              <a:t>, </a:t>
            </a:r>
            <a:r>
              <a:rPr lang="ru-RU" sz="1400" dirty="0" err="1" smtClean="0"/>
              <a:t>сертифікація</a:t>
            </a:r>
            <a:r>
              <a:rPr lang="ru-RU" sz="1400" dirty="0" smtClean="0"/>
              <a:t>, </a:t>
            </a:r>
            <a:r>
              <a:rPr lang="ru-RU" sz="1400" dirty="0" err="1" smtClean="0"/>
              <a:t>якість</a:t>
            </a:r>
            <a:r>
              <a:rPr lang="ru-RU" sz="1400" dirty="0" smtClean="0"/>
              <a:t>.  2004.  № 2.</a:t>
            </a:r>
          </a:p>
          <a:p>
            <a:pPr algn="just">
              <a:buNone/>
            </a:pPr>
            <a:r>
              <a:rPr lang="ru-RU" sz="1400" i="1" dirty="0" smtClean="0"/>
              <a:t>11. </a:t>
            </a:r>
            <a:r>
              <a:rPr lang="ru-RU" sz="1400" i="1" dirty="0" err="1" smtClean="0"/>
              <a:t>Жайворонок</a:t>
            </a:r>
            <a:r>
              <a:rPr lang="ru-RU" sz="1400" i="1" dirty="0" smtClean="0"/>
              <a:t> В.В. </a:t>
            </a:r>
            <a:r>
              <a:rPr lang="ru-RU" sz="1400" dirty="0" smtClean="0"/>
              <a:t>та </a:t>
            </a:r>
            <a:r>
              <a:rPr lang="ru-RU" sz="1400" dirty="0" err="1" smtClean="0"/>
              <a:t>ін</a:t>
            </a:r>
            <a:r>
              <a:rPr lang="ru-RU" sz="1400" dirty="0" smtClean="0"/>
              <a:t>. </a:t>
            </a:r>
            <a:r>
              <a:rPr lang="ru-RU" sz="1400" dirty="0" err="1" smtClean="0"/>
              <a:t>Українська</a:t>
            </a:r>
            <a:r>
              <a:rPr lang="ru-RU" sz="1400" dirty="0" smtClean="0"/>
              <a:t> </a:t>
            </a:r>
            <a:r>
              <a:rPr lang="ru-RU" sz="1400" dirty="0" err="1" smtClean="0"/>
              <a:t>мова</a:t>
            </a:r>
            <a:r>
              <a:rPr lang="ru-RU" sz="1400" dirty="0" smtClean="0"/>
              <a:t> в </a:t>
            </a:r>
            <a:r>
              <a:rPr lang="ru-RU" sz="1400" dirty="0" err="1" smtClean="0"/>
              <a:t>професійній</a:t>
            </a:r>
            <a:r>
              <a:rPr lang="ru-RU" sz="1400" dirty="0" smtClean="0"/>
              <a:t> </a:t>
            </a:r>
            <a:r>
              <a:rPr lang="ru-RU" sz="1400" dirty="0" err="1" smtClean="0"/>
              <a:t>діяльності</a:t>
            </a:r>
            <a:r>
              <a:rPr lang="ru-RU" sz="1400" dirty="0" smtClean="0"/>
              <a:t> .  К. : </a:t>
            </a:r>
            <a:r>
              <a:rPr lang="ru-RU" sz="1400" dirty="0" err="1" smtClean="0"/>
              <a:t>Вища</a:t>
            </a:r>
            <a:r>
              <a:rPr lang="ru-RU" sz="1400" dirty="0" smtClean="0"/>
              <a:t> школа, 2006.</a:t>
            </a:r>
          </a:p>
          <a:p>
            <a:pPr algn="just">
              <a:buNone/>
            </a:pPr>
            <a:r>
              <a:rPr lang="ru-RU" sz="1400" i="1" dirty="0" smtClean="0"/>
              <a:t>12. Коваль А.П. </a:t>
            </a:r>
            <a:r>
              <a:rPr lang="ru-RU" sz="1400" dirty="0" err="1" smtClean="0"/>
              <a:t>Науковий</a:t>
            </a:r>
            <a:r>
              <a:rPr lang="ru-RU" sz="1400" dirty="0" smtClean="0"/>
              <a:t> стиль </a:t>
            </a:r>
            <a:r>
              <a:rPr lang="ru-RU" sz="1400" dirty="0" err="1" smtClean="0"/>
              <a:t>сучасної</a:t>
            </a:r>
            <a:r>
              <a:rPr lang="ru-RU" sz="1400" dirty="0" smtClean="0"/>
              <a:t> </a:t>
            </a:r>
            <a:r>
              <a:rPr lang="ru-RU" sz="1400" dirty="0" err="1" smtClean="0"/>
              <a:t>української</a:t>
            </a:r>
            <a:r>
              <a:rPr lang="ru-RU" sz="1400" dirty="0" smtClean="0"/>
              <a:t> </a:t>
            </a:r>
            <a:r>
              <a:rPr lang="ru-RU" sz="1400" dirty="0" err="1" smtClean="0"/>
              <a:t>літературної</a:t>
            </a:r>
            <a:r>
              <a:rPr lang="ru-RU" sz="1400" dirty="0" smtClean="0"/>
              <a:t> </a:t>
            </a:r>
            <a:r>
              <a:rPr lang="ru-RU" sz="1400" dirty="0" err="1" smtClean="0"/>
              <a:t>мови</a:t>
            </a:r>
            <a:r>
              <a:rPr lang="ru-RU" sz="1400" dirty="0" smtClean="0"/>
              <a:t>. Структура </a:t>
            </a:r>
            <a:r>
              <a:rPr lang="ru-RU" sz="1400" dirty="0" err="1" smtClean="0"/>
              <a:t>наукового</a:t>
            </a:r>
            <a:r>
              <a:rPr lang="ru-RU" sz="1400" dirty="0" smtClean="0"/>
              <a:t> тексту. К., 1970.</a:t>
            </a:r>
          </a:p>
          <a:p>
            <a:pPr algn="just">
              <a:buNone/>
            </a:pPr>
            <a:r>
              <a:rPr lang="ru-RU" sz="1400" i="1" dirty="0" smtClean="0"/>
              <a:t>Михайлова О.Т. </a:t>
            </a:r>
            <a:r>
              <a:rPr lang="ru-RU" sz="1400" dirty="0" err="1" smtClean="0"/>
              <a:t>Українське</a:t>
            </a:r>
            <a:r>
              <a:rPr lang="ru-RU" sz="1400" dirty="0" smtClean="0"/>
              <a:t> </a:t>
            </a:r>
            <a:r>
              <a:rPr lang="ru-RU" sz="1400" dirty="0" err="1" smtClean="0"/>
              <a:t>наукове</a:t>
            </a:r>
            <a:r>
              <a:rPr lang="ru-RU" sz="1400" dirty="0" smtClean="0"/>
              <a:t> </a:t>
            </a:r>
            <a:r>
              <a:rPr lang="ru-RU" sz="1400" dirty="0" err="1" smtClean="0"/>
              <a:t>мовлення</a:t>
            </a:r>
            <a:r>
              <a:rPr lang="ru-RU" sz="1400" dirty="0" smtClean="0"/>
              <a:t>. </a:t>
            </a:r>
            <a:r>
              <a:rPr lang="ru-RU" sz="1400" dirty="0" err="1" smtClean="0"/>
              <a:t>Лексичні</a:t>
            </a:r>
            <a:r>
              <a:rPr lang="ru-RU" sz="1400" dirty="0" smtClean="0"/>
              <a:t> та </a:t>
            </a:r>
            <a:r>
              <a:rPr lang="ru-RU" sz="1400" dirty="0" err="1" smtClean="0"/>
              <a:t>граматичні</a:t>
            </a:r>
            <a:r>
              <a:rPr lang="ru-RU" sz="1400" dirty="0" smtClean="0"/>
              <a:t>    </a:t>
            </a:r>
            <a:r>
              <a:rPr lang="ru-RU" sz="1400" dirty="0" err="1" smtClean="0"/>
              <a:t>особливості</a:t>
            </a:r>
            <a:r>
              <a:rPr lang="en-US" sz="1400" dirty="0" smtClean="0"/>
              <a:t>.  </a:t>
            </a:r>
            <a:r>
              <a:rPr lang="en-US" sz="1400" dirty="0" err="1" smtClean="0"/>
              <a:t>Харків</a:t>
            </a:r>
            <a:r>
              <a:rPr lang="en-US" sz="1400" dirty="0" smtClean="0"/>
              <a:t>, 2000.</a:t>
            </a:r>
            <a:endParaRPr lang="ru-RU" sz="1400" dirty="0" smtClean="0"/>
          </a:p>
          <a:p>
            <a:pPr>
              <a:buFont typeface="Wingdings" pitchFamily="2" charset="2"/>
              <a:buChar char="Ø"/>
            </a:pPr>
            <a:endParaRPr lang="ru-RU" sz="1600"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369178" y="3083178"/>
            <a:ext cx="6858002" cy="691642"/>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a:bodyPr>
          <a:lstStyle/>
          <a:p>
            <a:pPr algn="just">
              <a:buNone/>
            </a:pPr>
            <a:r>
              <a:rPr lang="uk-UA" dirty="0" smtClean="0"/>
              <a:t>		Науковим </a:t>
            </a:r>
            <a:r>
              <a:rPr lang="uk-UA" dirty="0" smtClean="0"/>
              <a:t>текстам (і усному мовленню) властиве вживання своєрідного граматичного засобу мовного етикету: авторського </a:t>
            </a:r>
            <a:r>
              <a:rPr lang="uk-UA" b="1" dirty="0" smtClean="0"/>
              <a:t>«ми» </a:t>
            </a:r>
            <a:r>
              <a:rPr lang="uk-UA" dirty="0" smtClean="0"/>
              <a:t>(напр.: </a:t>
            </a:r>
            <a:r>
              <a:rPr lang="uk-UA" i="1" dirty="0" smtClean="0"/>
              <a:t>на наш погляд, вважаємо, ми переконані, ми дотримуємось іншої класифікації). </a:t>
            </a:r>
            <a:r>
              <a:rPr lang="uk-UA" dirty="0" smtClean="0"/>
              <a:t>Правомірність функціонування таких конструкцій, що є наслідком еволюції авторського </a:t>
            </a:r>
            <a:r>
              <a:rPr lang="uk-UA" b="1" dirty="0" smtClean="0"/>
              <a:t>«я»</a:t>
            </a:r>
            <a:r>
              <a:rPr lang="uk-UA" dirty="0" smtClean="0"/>
              <a:t>, залишається дискусійною, хоч і не суперечить нормам сучасної української мови.</a:t>
            </a: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6185915"/>
          </a:xfrm>
        </p:spPr>
        <p:txBody>
          <a:bodyPr>
            <a:normAutofit lnSpcReduction="10000"/>
          </a:bodyPr>
          <a:lstStyle/>
          <a:p>
            <a:pPr algn="just"/>
            <a:r>
              <a:rPr lang="ru-RU" b="1" dirty="0" err="1"/>
              <a:t>Завдання</a:t>
            </a:r>
            <a:r>
              <a:rPr lang="ru-RU" b="1" dirty="0"/>
              <a:t> 1. </a:t>
            </a:r>
            <a:r>
              <a:rPr lang="ru-RU" b="1" dirty="0" err="1"/>
              <a:t>Перекладіть</a:t>
            </a:r>
            <a:r>
              <a:rPr lang="ru-RU" b="1" dirty="0"/>
              <a:t> </a:t>
            </a:r>
            <a:r>
              <a:rPr lang="ru-RU" b="1" dirty="0" err="1"/>
              <a:t>етикетні</a:t>
            </a:r>
            <a:r>
              <a:rPr lang="ru-RU" b="1" dirty="0"/>
              <a:t> </a:t>
            </a:r>
            <a:r>
              <a:rPr lang="ru-RU" b="1" dirty="0" err="1"/>
              <a:t>вирази</a:t>
            </a:r>
            <a:r>
              <a:rPr lang="ru-RU" b="1" dirty="0"/>
              <a:t> </a:t>
            </a:r>
            <a:r>
              <a:rPr lang="ru-RU" b="1" dirty="0" err="1"/>
              <a:t>українською</a:t>
            </a:r>
            <a:r>
              <a:rPr lang="ru-RU" b="1" dirty="0"/>
              <a:t> </a:t>
            </a:r>
            <a:r>
              <a:rPr lang="ru-RU" b="1" dirty="0" err="1"/>
              <a:t>мовою</a:t>
            </a:r>
            <a:r>
              <a:rPr lang="ru-RU" b="1" dirty="0"/>
              <a:t>. </a:t>
            </a:r>
            <a:r>
              <a:rPr lang="ru-RU" b="1" dirty="0" err="1"/>
              <a:t>Визначте</a:t>
            </a:r>
            <a:r>
              <a:rPr lang="ru-RU" b="1" dirty="0"/>
              <a:t> сферу </a:t>
            </a:r>
            <a:r>
              <a:rPr lang="ru-RU" b="1" dirty="0" err="1"/>
              <a:t>їхнього</a:t>
            </a:r>
            <a:r>
              <a:rPr lang="ru-RU" b="1" dirty="0"/>
              <a:t> </a:t>
            </a:r>
            <a:r>
              <a:rPr lang="ru-RU" b="1" dirty="0" err="1"/>
              <a:t>вживання</a:t>
            </a:r>
            <a:r>
              <a:rPr lang="ru-RU" b="1" dirty="0"/>
              <a:t>, </a:t>
            </a:r>
            <a:r>
              <a:rPr lang="ru-RU" b="1" dirty="0" err="1"/>
              <a:t>найтиповіші</a:t>
            </a:r>
            <a:r>
              <a:rPr lang="ru-RU" b="1" dirty="0"/>
              <a:t> </a:t>
            </a:r>
            <a:r>
              <a:rPr lang="ru-RU" b="1" dirty="0" err="1"/>
              <a:t>етикетні</a:t>
            </a:r>
            <a:r>
              <a:rPr lang="ru-RU" b="1" dirty="0"/>
              <a:t> </a:t>
            </a:r>
            <a:r>
              <a:rPr lang="ru-RU" b="1" dirty="0" err="1"/>
              <a:t>ситуації</a:t>
            </a:r>
            <a:r>
              <a:rPr lang="ru-RU" b="1" dirty="0"/>
              <a:t>.</a:t>
            </a:r>
            <a:endParaRPr lang="en-US" dirty="0"/>
          </a:p>
          <a:p>
            <a:pPr algn="just">
              <a:buNone/>
            </a:pPr>
            <a:r>
              <a:rPr lang="ru-RU" dirty="0"/>
              <a:t>		Позвольте также…; пользуясь случаем, </a:t>
            </a:r>
            <a:r>
              <a:rPr lang="ru-RU" dirty="0" smtClean="0"/>
              <a:t>я </a:t>
            </a:r>
            <a:r>
              <a:rPr lang="ru-RU" dirty="0"/>
              <a:t>хотел бы…; одновременно хочу сказать…; хочу также заметить, что…; просим также особое внимание обратить…; считаем целесообразным…; уместным будет замечание относительно…; не лишним будет также упомянуть…; еще раз благодарим Вас…; благодарю за помощь в ситуации…</a:t>
            </a:r>
            <a:endParaRPr lang="en-US"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78"/>
            <a:ext cx="6858002" cy="691642"/>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1642" y="-190087"/>
            <a:ext cx="7760716" cy="1143000"/>
          </a:xfrm>
        </p:spPr>
        <p:txBody>
          <a:bodyPr>
            <a:noAutofit/>
          </a:bodyPr>
          <a:lstStyle/>
          <a:p>
            <a:pPr algn="just"/>
            <a:r>
              <a:rPr lang="ru-RU" sz="1600" b="1" dirty="0" err="1"/>
              <a:t>Завдання</a:t>
            </a:r>
            <a:r>
              <a:rPr lang="ru-RU" sz="1600" b="1" dirty="0"/>
              <a:t> 2. </a:t>
            </a:r>
            <a:r>
              <a:rPr lang="ru-RU" sz="1600" b="1" dirty="0" err="1"/>
              <a:t>Перекладіть</a:t>
            </a:r>
            <a:r>
              <a:rPr lang="ru-RU" sz="1600" b="1" dirty="0"/>
              <a:t> </a:t>
            </a:r>
            <a:r>
              <a:rPr lang="ru-RU" sz="1600" b="1" dirty="0" err="1"/>
              <a:t>українською</a:t>
            </a:r>
            <a:r>
              <a:rPr lang="ru-RU" sz="1600" b="1" dirty="0"/>
              <a:t> </a:t>
            </a:r>
            <a:r>
              <a:rPr lang="ru-RU" sz="1600" b="1" dirty="0" err="1"/>
              <a:t>мовою</a:t>
            </a:r>
            <a:r>
              <a:rPr lang="ru-RU" sz="1600" b="1" dirty="0"/>
              <a:t> фрагмент </a:t>
            </a:r>
            <a:r>
              <a:rPr lang="ru-RU" sz="1600" b="1" dirty="0" err="1"/>
              <a:t>з</a:t>
            </a:r>
            <a:r>
              <a:rPr lang="ru-RU" sz="1600" b="1" dirty="0"/>
              <a:t> </a:t>
            </a:r>
            <a:r>
              <a:rPr lang="ru-RU" sz="1600" b="1" dirty="0" err="1"/>
              <a:t>передмови</a:t>
            </a:r>
            <a:r>
              <a:rPr lang="ru-RU" sz="1600" b="1" dirty="0"/>
              <a:t> до книги Пола </a:t>
            </a:r>
            <a:r>
              <a:rPr lang="ru-RU" sz="1600" b="1" dirty="0" err="1"/>
              <a:t>Екмана</a:t>
            </a:r>
            <a:r>
              <a:rPr lang="ru-RU" sz="1600" b="1" dirty="0"/>
              <a:t> «Психология лжи». У </a:t>
            </a:r>
            <a:r>
              <a:rPr lang="ru-RU" sz="1600" b="1" dirty="0" err="1"/>
              <a:t>перекладеному</a:t>
            </a:r>
            <a:r>
              <a:rPr lang="ru-RU" sz="1600" b="1" dirty="0"/>
              <a:t> </a:t>
            </a:r>
            <a:r>
              <a:rPr lang="ru-RU" sz="1600" b="1" dirty="0" err="1"/>
              <a:t>тексті</a:t>
            </a:r>
            <a:r>
              <a:rPr lang="ru-RU" sz="1600" b="1" dirty="0"/>
              <a:t> </a:t>
            </a:r>
            <a:r>
              <a:rPr lang="ru-RU" sz="1600" b="1" dirty="0" err="1"/>
              <a:t>визначте</a:t>
            </a:r>
            <a:r>
              <a:rPr lang="ru-RU" sz="1600" b="1" dirty="0"/>
              <a:t> </a:t>
            </a:r>
            <a:r>
              <a:rPr lang="ru-RU" sz="1600" b="1" dirty="0" err="1"/>
              <a:t>лексичні</a:t>
            </a:r>
            <a:r>
              <a:rPr lang="ru-RU" sz="1600" b="1" dirty="0"/>
              <a:t> </a:t>
            </a:r>
            <a:r>
              <a:rPr lang="ru-RU" sz="1600" b="1" dirty="0" err="1"/>
              <a:t>і</a:t>
            </a:r>
            <a:r>
              <a:rPr lang="ru-RU" sz="1600" b="1" dirty="0"/>
              <a:t> </a:t>
            </a:r>
            <a:r>
              <a:rPr lang="ru-RU" sz="1600" b="1" dirty="0" err="1"/>
              <a:t>граматичні</a:t>
            </a:r>
            <a:r>
              <a:rPr lang="ru-RU" sz="1600" b="1" dirty="0"/>
              <a:t> </a:t>
            </a:r>
            <a:r>
              <a:rPr lang="ru-RU" sz="1600" b="1" dirty="0" err="1"/>
              <a:t>засоби</a:t>
            </a:r>
            <a:r>
              <a:rPr lang="ru-RU" sz="1600" b="1" dirty="0"/>
              <a:t> </a:t>
            </a:r>
            <a:r>
              <a:rPr lang="ru-RU" sz="1600" b="1" dirty="0" err="1"/>
              <a:t>вираження</a:t>
            </a:r>
            <a:r>
              <a:rPr lang="ru-RU" sz="1600" b="1" dirty="0"/>
              <a:t> </a:t>
            </a:r>
            <a:r>
              <a:rPr lang="ru-RU" sz="1600" b="1" dirty="0" err="1"/>
              <a:t>наукового</a:t>
            </a:r>
            <a:r>
              <a:rPr lang="ru-RU" sz="1600" b="1" dirty="0"/>
              <a:t> </a:t>
            </a:r>
            <a:r>
              <a:rPr lang="ru-RU" sz="1600" b="1" dirty="0" err="1"/>
              <a:t>етикету</a:t>
            </a:r>
            <a:r>
              <a:rPr lang="ru-RU" sz="1600" b="1" dirty="0"/>
              <a:t>.</a:t>
            </a:r>
          </a:p>
        </p:txBody>
      </p:sp>
      <p:sp>
        <p:nvSpPr>
          <p:cNvPr id="3" name="Содержимое 2"/>
          <p:cNvSpPr>
            <a:spLocks noGrp="1"/>
          </p:cNvSpPr>
          <p:nvPr>
            <p:ph idx="1"/>
          </p:nvPr>
        </p:nvSpPr>
        <p:spPr>
          <a:xfrm>
            <a:off x="457200" y="836712"/>
            <a:ext cx="8086756" cy="4525963"/>
          </a:xfrm>
        </p:spPr>
        <p:txBody>
          <a:bodyPr>
            <a:noAutofit/>
          </a:bodyPr>
          <a:lstStyle/>
          <a:p>
            <a:pPr algn="ctr">
              <a:buNone/>
            </a:pPr>
            <a:r>
              <a:rPr lang="ru-RU" sz="1400" dirty="0"/>
              <a:t>БЛАГОДАРНОСТИ</a:t>
            </a:r>
            <a:endParaRPr lang="en-US" sz="1400" dirty="0"/>
          </a:p>
          <a:p>
            <a:pPr algn="just">
              <a:buNone/>
            </a:pPr>
            <a:r>
              <a:rPr lang="ru-RU" sz="1400" dirty="0"/>
              <a:t>		Я благодарен отделению клинических исследований Национального института психического здоровья за поддержку моих изысканий в области невербального общения с 1963 по 1981 год. Фонд научных исследований Национального института психического здоровья оказывал поддержку как в развитии моей исследовательской программы на протяжении последних 20 лет, так и в создании этой книги (МН 06092). Также хочу поблагодарить Фонд Гарри Ф. </a:t>
            </a:r>
            <a:r>
              <a:rPr lang="ru-RU" sz="1400" dirty="0" err="1"/>
              <a:t>Гугенхейма</a:t>
            </a:r>
            <a:r>
              <a:rPr lang="ru-RU" sz="1400" dirty="0"/>
              <a:t> и Фонд Джона Д. и </a:t>
            </a:r>
            <a:r>
              <a:rPr lang="ru-RU" sz="1400" dirty="0" err="1"/>
              <a:t>Кэтрин</a:t>
            </a:r>
            <a:r>
              <a:rPr lang="ru-RU" sz="1400" dirty="0"/>
              <a:t> Т. </a:t>
            </a:r>
            <a:r>
              <a:rPr lang="ru-RU" sz="1400" dirty="0" err="1"/>
              <a:t>Мак-Артуров</a:t>
            </a:r>
            <a:r>
              <a:rPr lang="ru-RU" sz="1400" dirty="0"/>
              <a:t> за поддержку исследований, описанных в главах 4 и 5 (Глава 4 МИМИЧЕСКИЕ ПРИЗНАКИ ОБМАНА  и Глава 5 ОСНОВНЫЕ  ОШИБКИ И МЕРЫ</a:t>
            </a:r>
            <a:endParaRPr lang="en-US" sz="1400" dirty="0"/>
          </a:p>
          <a:p>
            <a:pPr algn="just">
              <a:buNone/>
            </a:pPr>
            <a:r>
              <a:rPr lang="ru-RU" sz="1400" dirty="0"/>
              <a:t>		ПРЕДОСТОРОЖНОСТИ). И еще выражаю свою благодарность Уоллесу В. </a:t>
            </a:r>
            <a:r>
              <a:rPr lang="ru-RU" sz="1400" dirty="0" err="1"/>
              <a:t>Фризену</a:t>
            </a:r>
            <a:r>
              <a:rPr lang="ru-RU" sz="1400" dirty="0"/>
              <a:t>, с которым проработал бок о бок более 20 лет, и который имеет равное со мной право на все эти открытия, описанные в главах; многие из идей, развитых в этой книге, впервые возникли во время наших с ним бесед.</a:t>
            </a:r>
            <a:endParaRPr lang="en-US" sz="1400" dirty="0"/>
          </a:p>
          <a:p>
            <a:pPr algn="just">
              <a:buNone/>
            </a:pPr>
            <a:r>
              <a:rPr lang="ru-RU" sz="1400" dirty="0"/>
              <a:t>		Большое спасибо и </a:t>
            </a:r>
            <a:r>
              <a:rPr lang="ru-RU" sz="1400" dirty="0" err="1"/>
              <a:t>Сильвану</a:t>
            </a:r>
            <a:r>
              <a:rPr lang="ru-RU" sz="1400" dirty="0"/>
              <a:t> С. </a:t>
            </a:r>
            <a:r>
              <a:rPr lang="ru-RU" sz="1400" dirty="0" err="1"/>
              <a:t>Томкинсу</a:t>
            </a:r>
            <a:r>
              <a:rPr lang="ru-RU" sz="1400" dirty="0"/>
              <a:t>, другу, коллеге и учителю за то, что он вдохновил меня написать эту книгу, а также за его комментарии и предложения по прочтении рукописи. Много полезного я почерпнул и из критических замечаний моих друзей, которые читали рукопись, каждый со своей точки зрения: врача Роберта </a:t>
            </a:r>
            <a:r>
              <a:rPr lang="ru-RU" sz="1400" dirty="0" err="1"/>
              <a:t>Блау</a:t>
            </a:r>
            <a:r>
              <a:rPr lang="ru-RU" sz="1400" dirty="0"/>
              <a:t>, адвоката</a:t>
            </a:r>
            <a:endParaRPr lang="en-US" sz="1400" dirty="0"/>
          </a:p>
          <a:p>
            <a:pPr algn="just">
              <a:buNone/>
            </a:pPr>
            <a:r>
              <a:rPr lang="ru-RU" sz="1400" dirty="0"/>
              <a:t>		Стэнли </a:t>
            </a:r>
            <a:r>
              <a:rPr lang="ru-RU" sz="1400" dirty="0" err="1"/>
              <a:t>Каспара</a:t>
            </a:r>
            <a:r>
              <a:rPr lang="ru-RU" sz="1400" dirty="0"/>
              <a:t>, писателя Джо </a:t>
            </a:r>
            <a:r>
              <a:rPr lang="ru-RU" sz="1400" dirty="0" err="1"/>
              <a:t>Карсона</a:t>
            </a:r>
            <a:r>
              <a:rPr lang="ru-RU" sz="1400" dirty="0"/>
              <a:t>, отставного агента ФБР Росса </a:t>
            </a:r>
            <a:r>
              <a:rPr lang="ru-RU" sz="1400" dirty="0" err="1"/>
              <a:t>Муллэни</a:t>
            </a:r>
            <a:r>
              <a:rPr lang="ru-RU" sz="1400" dirty="0"/>
              <a:t>, политического деятеля Роберта </a:t>
            </a:r>
            <a:r>
              <a:rPr lang="ru-RU" sz="1400" dirty="0" err="1"/>
              <a:t>Пикуса</a:t>
            </a:r>
            <a:r>
              <a:rPr lang="ru-RU" sz="1400" dirty="0"/>
              <a:t>, психолога Роберта </a:t>
            </a:r>
            <a:r>
              <a:rPr lang="ru-RU" sz="1400" dirty="0" err="1"/>
              <a:t>Орнштайна</a:t>
            </a:r>
            <a:r>
              <a:rPr lang="ru-RU" sz="1400" dirty="0"/>
              <a:t> и консультанта по менеджменту Билла Уильямса. Особую благодарность выражаю моей жене Мэри Энн </a:t>
            </a:r>
            <a:r>
              <a:rPr lang="ru-RU" sz="1400" dirty="0" err="1"/>
              <a:t>Мэйсон</a:t>
            </a:r>
            <a:r>
              <a:rPr lang="ru-RU" sz="1400" dirty="0"/>
              <a:t>, моей первой, самой терпеливой читательнице, за конструктивную критику.</a:t>
            </a:r>
            <a:endParaRPr lang="en-US" sz="1400" dirty="0"/>
          </a:p>
          <a:p>
            <a:pPr algn="just">
              <a:buNone/>
            </a:pPr>
            <a:r>
              <a:rPr lang="ru-RU" sz="1400" dirty="0"/>
              <a:t>		Хотелось бы особо отметить вклад Эрвина </a:t>
            </a:r>
            <a:r>
              <a:rPr lang="ru-RU" sz="1400" dirty="0" err="1"/>
              <a:t>Гоффмана</a:t>
            </a:r>
            <a:r>
              <a:rPr lang="ru-RU" sz="1400" dirty="0"/>
              <a:t>, с которым мы обсуждали многие из идей этой книги. Он рассматривал проблемы лжи под совершенно другим углом, но его очень радовала непротиворечивость наших взглядов, несмотря на крайнюю противоположность подходов. Мне принесли бы большую пользу его комментарии, но он умер настолько неожиданно, что я даже не успел выслать ему рукопись. В результате этого несчастья все мы лишились замечаний, о которых теперь можно лишь догадываться.</a:t>
            </a:r>
            <a:endParaRPr lang="en-US" sz="1400" dirty="0"/>
          </a:p>
          <a:p>
            <a:pPr algn="r">
              <a:buNone/>
            </a:pPr>
            <a:r>
              <a:rPr lang="ru-RU" sz="1100" dirty="0"/>
              <a:t>(</a:t>
            </a:r>
            <a:r>
              <a:rPr lang="ru-RU" sz="1100" i="1" dirty="0"/>
              <a:t>Пол </a:t>
            </a:r>
            <a:r>
              <a:rPr lang="ru-RU" sz="1100" i="1" dirty="0" err="1"/>
              <a:t>Экман</a:t>
            </a:r>
            <a:r>
              <a:rPr lang="ru-RU" sz="1100" i="1" dirty="0"/>
              <a:t>. Психология лжи</a:t>
            </a:r>
            <a:r>
              <a:rPr lang="ru-RU" sz="1100" dirty="0"/>
              <a:t>)</a:t>
            </a:r>
            <a:endParaRPr lang="en-US" sz="1400" dirty="0"/>
          </a:p>
          <a:p>
            <a:endParaRPr lang="ru-RU" sz="1400"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489348" y="3083180"/>
            <a:ext cx="6858002" cy="691642"/>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lstStyle/>
          <a:p>
            <a:pPr>
              <a:buNone/>
            </a:pPr>
            <a:r>
              <a:rPr lang="ru-RU" b="1" dirty="0"/>
              <a:t>		</a:t>
            </a:r>
            <a:r>
              <a:rPr lang="ru-RU" b="1" dirty="0" err="1"/>
              <a:t>Завдання</a:t>
            </a:r>
            <a:r>
              <a:rPr lang="ru-RU" b="1" dirty="0"/>
              <a:t> </a:t>
            </a:r>
            <a:r>
              <a:rPr lang="ru-RU" b="1" dirty="0" smtClean="0"/>
              <a:t>3. </a:t>
            </a:r>
            <a:r>
              <a:rPr lang="ru-RU" b="1" dirty="0" err="1"/>
              <a:t>Напишіть</a:t>
            </a:r>
            <a:r>
              <a:rPr lang="ru-RU" b="1" dirty="0"/>
              <a:t> </a:t>
            </a:r>
            <a:r>
              <a:rPr lang="ru-RU" b="1" dirty="0" err="1"/>
              <a:t>етикетні</a:t>
            </a:r>
            <a:r>
              <a:rPr lang="ru-RU" b="1" dirty="0"/>
              <a:t> </a:t>
            </a:r>
            <a:r>
              <a:rPr lang="ru-RU" b="1" dirty="0" err="1"/>
              <a:t>вирази</a:t>
            </a:r>
            <a:r>
              <a:rPr lang="ru-RU" b="1" dirty="0"/>
              <a:t> </a:t>
            </a:r>
            <a:r>
              <a:rPr lang="ru-RU" b="1" dirty="0" err="1"/>
              <a:t>звертання</a:t>
            </a:r>
            <a:r>
              <a:rPr lang="ru-RU" b="1" dirty="0"/>
              <a:t> (</a:t>
            </a:r>
            <a:r>
              <a:rPr lang="ru-RU" b="1" dirty="0" err="1"/>
              <a:t>найчастотніші</a:t>
            </a:r>
            <a:r>
              <a:rPr lang="ru-RU" b="1" dirty="0"/>
              <a:t> </a:t>
            </a:r>
            <a:r>
              <a:rPr lang="ru-RU" b="1" dirty="0" err="1"/>
              <a:t>з-поміж</a:t>
            </a:r>
            <a:r>
              <a:rPr lang="ru-RU" b="1" dirty="0"/>
              <a:t> </a:t>
            </a:r>
            <a:r>
              <a:rPr lang="ru-RU" b="1" dirty="0" err="1"/>
              <a:t>інших</a:t>
            </a:r>
            <a:r>
              <a:rPr lang="ru-RU" b="1" dirty="0"/>
              <a:t> в </a:t>
            </a:r>
            <a:r>
              <a:rPr lang="ru-RU" b="1" dirty="0" err="1"/>
              <a:t>усному</a:t>
            </a:r>
            <a:r>
              <a:rPr lang="ru-RU" b="1" dirty="0"/>
              <a:t> </a:t>
            </a:r>
            <a:r>
              <a:rPr lang="ru-RU" b="1" dirty="0" err="1"/>
              <a:t>мовленні</a:t>
            </a:r>
            <a:r>
              <a:rPr lang="ru-RU" b="1" dirty="0"/>
              <a:t> </a:t>
            </a:r>
            <a:r>
              <a:rPr lang="ru-RU" b="1" dirty="0" err="1"/>
              <a:t>науковців</a:t>
            </a:r>
            <a:r>
              <a:rPr lang="ru-RU" b="1" dirty="0"/>
              <a:t>), </a:t>
            </a:r>
            <a:r>
              <a:rPr lang="ru-RU" b="1" dirty="0" err="1"/>
              <a:t>що</a:t>
            </a:r>
            <a:r>
              <a:rPr lang="ru-RU" b="1" dirty="0"/>
              <a:t> </a:t>
            </a:r>
            <a:r>
              <a:rPr lang="ru-RU" b="1" dirty="0" err="1"/>
              <a:t>слугують</a:t>
            </a:r>
            <a:r>
              <a:rPr lang="ru-RU" b="1" dirty="0"/>
              <a:t> для:</a:t>
            </a:r>
            <a:endParaRPr lang="en-US" b="1" dirty="0"/>
          </a:p>
          <a:p>
            <a:r>
              <a:rPr lang="ru-RU" i="1" dirty="0"/>
              <a:t>а) </a:t>
            </a:r>
            <a:r>
              <a:rPr lang="ru-RU" i="1" dirty="0" err="1"/>
              <a:t>встановлення</a:t>
            </a:r>
            <a:r>
              <a:rPr lang="ru-RU" i="1" dirty="0"/>
              <a:t> контакту </a:t>
            </a:r>
            <a:r>
              <a:rPr lang="ru-RU" i="1" dirty="0" err="1"/>
              <a:t>зі</a:t>
            </a:r>
            <a:r>
              <a:rPr lang="ru-RU" i="1" dirty="0"/>
              <a:t> слухачами на початку </a:t>
            </a:r>
            <a:r>
              <a:rPr lang="ru-RU" i="1" dirty="0" err="1"/>
              <a:t>доповіді</a:t>
            </a:r>
            <a:r>
              <a:rPr lang="ru-RU" i="1" dirty="0"/>
              <a:t>, </a:t>
            </a:r>
            <a:r>
              <a:rPr lang="ru-RU" i="1" dirty="0" err="1"/>
              <a:t>лекції</a:t>
            </a:r>
            <a:r>
              <a:rPr lang="ru-RU" i="1" dirty="0"/>
              <a:t>, </a:t>
            </a:r>
            <a:r>
              <a:rPr lang="ru-RU" i="1" dirty="0" err="1"/>
              <a:t>бесіди</a:t>
            </a:r>
            <a:r>
              <a:rPr lang="ru-RU" i="1" dirty="0"/>
              <a:t> </a:t>
            </a:r>
            <a:r>
              <a:rPr lang="ru-RU" i="1" dirty="0" err="1"/>
              <a:t>тощо</a:t>
            </a:r>
            <a:r>
              <a:rPr lang="ru-RU" i="1" dirty="0"/>
              <a:t>;</a:t>
            </a:r>
            <a:endParaRPr lang="en-US" dirty="0"/>
          </a:p>
          <a:p>
            <a:r>
              <a:rPr lang="ru-RU" i="1" dirty="0"/>
              <a:t>б) </a:t>
            </a:r>
            <a:r>
              <a:rPr lang="ru-RU" i="1" dirty="0" err="1"/>
              <a:t>діалогізації</a:t>
            </a:r>
            <a:r>
              <a:rPr lang="ru-RU" i="1" dirty="0"/>
              <a:t> </a:t>
            </a:r>
            <a:r>
              <a:rPr lang="ru-RU" i="1" dirty="0" err="1"/>
              <a:t>усного</a:t>
            </a:r>
            <a:r>
              <a:rPr lang="ru-RU" i="1" dirty="0"/>
              <a:t> </a:t>
            </a:r>
            <a:r>
              <a:rPr lang="ru-RU" i="1" dirty="0" err="1"/>
              <a:t>мовлення</a:t>
            </a:r>
            <a:r>
              <a:rPr lang="ru-RU" i="1" dirty="0"/>
              <a:t>, </a:t>
            </a:r>
            <a:r>
              <a:rPr lang="ru-RU" i="1" dirty="0" err="1"/>
              <a:t>активізації</a:t>
            </a:r>
            <a:r>
              <a:rPr lang="ru-RU" i="1" dirty="0"/>
              <a:t> </a:t>
            </a:r>
            <a:r>
              <a:rPr lang="ru-RU" i="1" dirty="0" err="1"/>
              <a:t>уваги</a:t>
            </a:r>
            <a:r>
              <a:rPr lang="ru-RU" i="1" dirty="0"/>
              <a:t> </a:t>
            </a:r>
            <a:r>
              <a:rPr lang="ru-RU" i="1" dirty="0" err="1"/>
              <a:t>слухачів</a:t>
            </a:r>
            <a:r>
              <a:rPr lang="ru-RU" i="1" dirty="0"/>
              <a:t>.</a:t>
            </a:r>
            <a:endParaRPr lang="en-US" dirty="0"/>
          </a:p>
          <a:p>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78"/>
            <a:ext cx="6858002" cy="691642"/>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28670"/>
            <a:ext cx="8229600" cy="4525963"/>
          </a:xfrm>
        </p:spPr>
        <p:txBody>
          <a:bodyPr>
            <a:normAutofit fontScale="77500" lnSpcReduction="20000"/>
          </a:bodyPr>
          <a:lstStyle/>
          <a:p>
            <a:pPr algn="just">
              <a:buNone/>
            </a:pPr>
            <a:r>
              <a:rPr lang="ru-RU" b="1" dirty="0"/>
              <a:t>		</a:t>
            </a:r>
            <a:r>
              <a:rPr lang="ru-RU" b="1" dirty="0" err="1"/>
              <a:t>Завдання</a:t>
            </a:r>
            <a:r>
              <a:rPr lang="ru-RU" b="1" dirty="0"/>
              <a:t> </a:t>
            </a:r>
            <a:r>
              <a:rPr lang="ru-RU" b="1" dirty="0" smtClean="0"/>
              <a:t>4. </a:t>
            </a:r>
            <a:r>
              <a:rPr lang="ru-RU" b="1" dirty="0" err="1"/>
              <a:t>Ви</a:t>
            </a:r>
            <a:r>
              <a:rPr lang="ru-RU" b="1" dirty="0"/>
              <a:t> </a:t>
            </a:r>
            <a:r>
              <a:rPr lang="ru-RU" b="1" dirty="0" err="1"/>
              <a:t>вперше</a:t>
            </a:r>
            <a:r>
              <a:rPr lang="ru-RU" b="1" dirty="0"/>
              <a:t> </a:t>
            </a:r>
            <a:r>
              <a:rPr lang="ru-RU" b="1" dirty="0" err="1"/>
              <a:t>послухали</a:t>
            </a:r>
            <a:r>
              <a:rPr lang="ru-RU" b="1" dirty="0"/>
              <a:t> </a:t>
            </a:r>
            <a:r>
              <a:rPr lang="ru-RU" b="1" dirty="0" err="1"/>
              <a:t>лекцію</a:t>
            </a:r>
            <a:r>
              <a:rPr lang="ru-RU" b="1" dirty="0"/>
              <a:t> </a:t>
            </a:r>
            <a:r>
              <a:rPr lang="ru-RU" b="1" dirty="0" err="1"/>
              <a:t>відомого</a:t>
            </a:r>
            <a:r>
              <a:rPr lang="ru-RU" b="1" dirty="0"/>
              <a:t> </a:t>
            </a:r>
            <a:r>
              <a:rPr lang="ru-RU" b="1" dirty="0" err="1"/>
              <a:t>вченого</a:t>
            </a:r>
            <a:r>
              <a:rPr lang="ru-RU" b="1" dirty="0"/>
              <a:t>. </a:t>
            </a:r>
            <a:r>
              <a:rPr lang="ru-RU" b="1" dirty="0" err="1"/>
              <a:t>Після</a:t>
            </a:r>
            <a:r>
              <a:rPr lang="ru-RU" b="1" dirty="0"/>
              <a:t> </a:t>
            </a:r>
            <a:r>
              <a:rPr lang="ru-RU" b="1" dirty="0" err="1"/>
              <a:t>її</a:t>
            </a:r>
            <a:r>
              <a:rPr lang="ru-RU" b="1" dirty="0"/>
              <a:t> </a:t>
            </a:r>
            <a:r>
              <a:rPr lang="ru-RU" b="1" dirty="0" err="1"/>
              <a:t>закінчення</a:t>
            </a:r>
            <a:r>
              <a:rPr lang="ru-RU" b="1" dirty="0"/>
              <a:t> </a:t>
            </a:r>
            <a:r>
              <a:rPr lang="ru-RU" b="1" dirty="0" err="1"/>
              <a:t>Ви</a:t>
            </a:r>
            <a:r>
              <a:rPr lang="ru-RU" b="1" dirty="0"/>
              <a:t> </a:t>
            </a:r>
            <a:r>
              <a:rPr lang="ru-RU" b="1" dirty="0" err="1"/>
              <a:t>вирішили</a:t>
            </a:r>
            <a:r>
              <a:rPr lang="ru-RU" b="1" dirty="0"/>
              <a:t> </a:t>
            </a:r>
            <a:r>
              <a:rPr lang="ru-RU" b="1" dirty="0" err="1"/>
              <a:t>з’ясувати</a:t>
            </a:r>
            <a:r>
              <a:rPr lang="ru-RU" b="1" dirty="0"/>
              <a:t> </a:t>
            </a:r>
            <a:r>
              <a:rPr lang="ru-RU" b="1" dirty="0" err="1"/>
              <a:t>деякі</a:t>
            </a:r>
            <a:r>
              <a:rPr lang="ru-RU" b="1" dirty="0"/>
              <a:t> </a:t>
            </a:r>
            <a:r>
              <a:rPr lang="ru-RU" b="1" dirty="0" err="1"/>
              <a:t>деталі</a:t>
            </a:r>
            <a:r>
              <a:rPr lang="ru-RU" b="1" dirty="0"/>
              <a:t>. Як </a:t>
            </a:r>
            <a:r>
              <a:rPr lang="ru-RU" b="1" dirty="0" err="1"/>
              <a:t>Ви</a:t>
            </a:r>
            <a:r>
              <a:rPr lang="ru-RU" b="1" dirty="0"/>
              <a:t> </a:t>
            </a:r>
            <a:r>
              <a:rPr lang="ru-RU" b="1" dirty="0" err="1"/>
              <a:t>звернетеся</a:t>
            </a:r>
            <a:r>
              <a:rPr lang="ru-RU" b="1" dirty="0"/>
              <a:t> до </a:t>
            </a:r>
            <a:r>
              <a:rPr lang="ru-RU" b="1" dirty="0" err="1"/>
              <a:t>вченого</a:t>
            </a:r>
            <a:r>
              <a:rPr lang="ru-RU" b="1" dirty="0"/>
              <a:t>?</a:t>
            </a:r>
            <a:endParaRPr lang="en-US" dirty="0"/>
          </a:p>
          <a:p>
            <a:pPr algn="just">
              <a:buNone/>
            </a:pPr>
            <a:r>
              <a:rPr lang="ru-RU" b="1" dirty="0"/>
              <a:t>		</a:t>
            </a:r>
          </a:p>
          <a:p>
            <a:pPr algn="just">
              <a:buNone/>
            </a:pPr>
            <a:r>
              <a:rPr lang="ru-RU" b="1" dirty="0"/>
              <a:t>		</a:t>
            </a:r>
            <a:r>
              <a:rPr lang="ru-RU" b="1" dirty="0" err="1"/>
              <a:t>Завдання</a:t>
            </a:r>
            <a:r>
              <a:rPr lang="ru-RU" b="1" dirty="0"/>
              <a:t> </a:t>
            </a:r>
            <a:r>
              <a:rPr lang="ru-RU" b="1" dirty="0" smtClean="0"/>
              <a:t>5. </a:t>
            </a:r>
            <a:r>
              <a:rPr lang="ru-RU" b="1" dirty="0"/>
              <a:t>На </a:t>
            </a:r>
            <a:r>
              <a:rPr lang="ru-RU" b="1" dirty="0" err="1"/>
              <a:t>основі</a:t>
            </a:r>
            <a:r>
              <a:rPr lang="ru-RU" b="1" dirty="0"/>
              <a:t> </a:t>
            </a:r>
            <a:r>
              <a:rPr lang="ru-RU" b="1" dirty="0" err="1"/>
              <a:t>теоретичної</a:t>
            </a:r>
            <a:r>
              <a:rPr lang="ru-RU" b="1" dirty="0"/>
              <a:t> </a:t>
            </a:r>
            <a:r>
              <a:rPr lang="ru-RU" b="1" dirty="0" err="1"/>
              <a:t>довідки</a:t>
            </a:r>
            <a:r>
              <a:rPr lang="ru-RU" b="1" dirty="0"/>
              <a:t> </a:t>
            </a:r>
            <a:r>
              <a:rPr lang="ru-RU" b="1" dirty="0" err="1"/>
              <a:t>укладіть</a:t>
            </a:r>
            <a:r>
              <a:rPr lang="ru-RU" b="1" dirty="0"/>
              <a:t> </a:t>
            </a:r>
            <a:r>
              <a:rPr lang="ru-RU" b="1" dirty="0" err="1"/>
              <a:t>перелік</a:t>
            </a:r>
            <a:r>
              <a:rPr lang="ru-RU" b="1" dirty="0"/>
              <a:t> </a:t>
            </a:r>
            <a:r>
              <a:rPr lang="ru-RU" b="1" dirty="0" err="1"/>
              <a:t>лексико-семантичних</a:t>
            </a:r>
            <a:r>
              <a:rPr lang="ru-RU" b="1" dirty="0"/>
              <a:t> </a:t>
            </a:r>
            <a:r>
              <a:rPr lang="ru-RU" b="1" dirty="0" err="1"/>
              <a:t>особливостей</a:t>
            </a:r>
            <a:r>
              <a:rPr lang="ru-RU" b="1" dirty="0"/>
              <a:t> </a:t>
            </a:r>
            <a:r>
              <a:rPr lang="ru-RU" b="1" dirty="0" err="1"/>
              <a:t>висловлення</a:t>
            </a:r>
            <a:r>
              <a:rPr lang="ru-RU" b="1" dirty="0"/>
              <a:t> </a:t>
            </a:r>
            <a:r>
              <a:rPr lang="ru-RU" b="1" dirty="0" err="1"/>
              <a:t>подяки</a:t>
            </a:r>
            <a:r>
              <a:rPr lang="ru-RU" b="1" dirty="0"/>
              <a:t> у </a:t>
            </a:r>
            <a:r>
              <a:rPr lang="ru-RU" b="1" dirty="0" err="1"/>
              <a:t>наукових</a:t>
            </a:r>
            <a:r>
              <a:rPr lang="ru-RU" b="1" dirty="0"/>
              <a:t> текстах.</a:t>
            </a:r>
          </a:p>
          <a:p>
            <a:pPr algn="just">
              <a:buNone/>
            </a:pPr>
            <a:r>
              <a:rPr lang="ru-RU" b="1" dirty="0"/>
              <a:t>		</a:t>
            </a:r>
          </a:p>
          <a:p>
            <a:pPr algn="just">
              <a:buNone/>
            </a:pPr>
            <a:r>
              <a:rPr lang="ru-RU" b="1" dirty="0"/>
              <a:t>		</a:t>
            </a:r>
            <a:r>
              <a:rPr lang="ru-RU" b="1" dirty="0" err="1"/>
              <a:t>Завдання</a:t>
            </a:r>
            <a:r>
              <a:rPr lang="ru-RU" b="1" dirty="0"/>
              <a:t> </a:t>
            </a:r>
            <a:r>
              <a:rPr lang="ru-RU" b="1" dirty="0" smtClean="0"/>
              <a:t>6. </a:t>
            </a:r>
            <a:r>
              <a:rPr lang="ru-RU" b="1" dirty="0" err="1"/>
              <a:t>Випишіть</a:t>
            </a:r>
            <a:r>
              <a:rPr lang="ru-RU" b="1" dirty="0"/>
              <a:t> </a:t>
            </a:r>
            <a:r>
              <a:rPr lang="ru-RU" b="1" dirty="0" err="1"/>
              <a:t>з</a:t>
            </a:r>
            <a:r>
              <a:rPr lang="ru-RU" b="1" dirty="0"/>
              <a:t> </a:t>
            </a:r>
            <a:r>
              <a:rPr lang="ru-RU" b="1" dirty="0" err="1"/>
              <a:t>передмов</a:t>
            </a:r>
            <a:r>
              <a:rPr lang="ru-RU" b="1" dirty="0"/>
              <a:t> </a:t>
            </a:r>
            <a:r>
              <a:rPr lang="ru-RU" b="1" dirty="0" err="1"/>
              <a:t>чи</a:t>
            </a:r>
            <a:r>
              <a:rPr lang="ru-RU" b="1" dirty="0"/>
              <a:t> </a:t>
            </a:r>
            <a:r>
              <a:rPr lang="ru-RU" b="1" dirty="0" err="1"/>
              <a:t>вступних</a:t>
            </a:r>
            <a:r>
              <a:rPr lang="ru-RU" b="1" dirty="0"/>
              <a:t> </a:t>
            </a:r>
            <a:r>
              <a:rPr lang="ru-RU" b="1" dirty="0" err="1"/>
              <a:t>частин</a:t>
            </a:r>
            <a:r>
              <a:rPr lang="ru-RU" b="1" dirty="0"/>
              <a:t> </a:t>
            </a:r>
            <a:r>
              <a:rPr lang="ru-RU" b="1" dirty="0" err="1"/>
              <a:t>монографій</a:t>
            </a:r>
            <a:r>
              <a:rPr lang="ru-RU" b="1" dirty="0"/>
              <a:t> </a:t>
            </a:r>
            <a:r>
              <a:rPr lang="ru-RU" b="1" dirty="0" err="1"/>
              <a:t>етикетні</a:t>
            </a:r>
            <a:r>
              <a:rPr lang="ru-RU" b="1" dirty="0"/>
              <a:t> </a:t>
            </a:r>
            <a:r>
              <a:rPr lang="ru-RU" b="1" dirty="0" err="1"/>
              <a:t>вирази</a:t>
            </a:r>
            <a:r>
              <a:rPr lang="ru-RU" b="1" dirty="0"/>
              <a:t>. </a:t>
            </a:r>
            <a:r>
              <a:rPr lang="ru-RU" b="1" dirty="0" err="1"/>
              <a:t>З’ясуйте</a:t>
            </a:r>
            <a:r>
              <a:rPr lang="ru-RU" b="1" dirty="0"/>
              <a:t>, яка </a:t>
            </a:r>
            <a:r>
              <a:rPr lang="ru-RU" b="1" dirty="0" err="1"/>
              <a:t>особливість</a:t>
            </a:r>
            <a:r>
              <a:rPr lang="ru-RU" b="1" dirty="0"/>
              <a:t> </a:t>
            </a:r>
            <a:r>
              <a:rPr lang="ru-RU" b="1" dirty="0" err="1"/>
              <a:t>мовного</a:t>
            </a:r>
            <a:r>
              <a:rPr lang="ru-RU" b="1" dirty="0"/>
              <a:t> </a:t>
            </a:r>
            <a:r>
              <a:rPr lang="ru-RU" b="1" dirty="0" err="1"/>
              <a:t>етикету</a:t>
            </a:r>
            <a:r>
              <a:rPr lang="ru-RU" b="1" dirty="0"/>
              <a:t> представлена в них. </a:t>
            </a:r>
            <a:r>
              <a:rPr lang="ru-RU" b="1" dirty="0" err="1"/>
              <a:t>Назвіть</a:t>
            </a:r>
            <a:r>
              <a:rPr lang="ru-RU" b="1" dirty="0"/>
              <a:t> </a:t>
            </a:r>
            <a:r>
              <a:rPr lang="ru-RU" b="1" dirty="0" err="1"/>
              <a:t>засоби</a:t>
            </a:r>
            <a:r>
              <a:rPr lang="ru-RU" b="1" dirty="0"/>
              <a:t> </a:t>
            </a:r>
            <a:r>
              <a:rPr lang="ru-RU" b="1" dirty="0" err="1"/>
              <a:t>її</a:t>
            </a:r>
            <a:r>
              <a:rPr lang="ru-RU" b="1" dirty="0"/>
              <a:t> </a:t>
            </a:r>
            <a:r>
              <a:rPr lang="ru-RU" b="1" dirty="0" err="1"/>
              <a:t>вираження</a:t>
            </a:r>
            <a:r>
              <a:rPr lang="ru-RU" b="1" dirty="0"/>
              <a:t>.</a:t>
            </a:r>
            <a:endParaRPr lang="en-US" dirty="0"/>
          </a:p>
          <a:p>
            <a:pPr>
              <a:buNone/>
            </a:pPr>
            <a:endParaRPr lang="en-US" dirty="0"/>
          </a:p>
          <a:p>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lstStyle/>
          <a:p>
            <a:pPr>
              <a:buNone/>
            </a:pPr>
            <a:r>
              <a:rPr lang="ru-RU" b="1" dirty="0"/>
              <a:t>	</a:t>
            </a:r>
            <a:r>
              <a:rPr lang="ru-RU" b="1" dirty="0" err="1" smtClean="0"/>
              <a:t>Завдання</a:t>
            </a:r>
            <a:r>
              <a:rPr lang="ru-RU" b="1" dirty="0" smtClean="0"/>
              <a:t> 7</a:t>
            </a:r>
            <a:r>
              <a:rPr lang="ru-RU" dirty="0" smtClean="0"/>
              <a:t>. </a:t>
            </a:r>
            <a:r>
              <a:rPr lang="ru-RU" b="1" dirty="0" err="1"/>
              <a:t>Змоделюйте</a:t>
            </a:r>
            <a:r>
              <a:rPr lang="ru-RU" b="1" dirty="0"/>
              <a:t> </a:t>
            </a:r>
            <a:r>
              <a:rPr lang="ru-RU" b="1" dirty="0" err="1"/>
              <a:t>етикетні</a:t>
            </a:r>
            <a:r>
              <a:rPr lang="ru-RU" b="1" dirty="0"/>
              <a:t>	</a:t>
            </a:r>
            <a:r>
              <a:rPr lang="ru-RU" b="1" dirty="0" err="1"/>
              <a:t>ситуації</a:t>
            </a:r>
            <a:r>
              <a:rPr lang="ru-RU" b="1" dirty="0"/>
              <a:t> </a:t>
            </a:r>
            <a:r>
              <a:rPr lang="ru-RU" b="1" dirty="0" err="1"/>
              <a:t>наукового</a:t>
            </a:r>
            <a:r>
              <a:rPr lang="ru-RU" b="1" dirty="0"/>
              <a:t> </a:t>
            </a:r>
            <a:r>
              <a:rPr lang="ru-RU" b="1" dirty="0" err="1"/>
              <a:t>спілкування</a:t>
            </a:r>
            <a:r>
              <a:rPr lang="ru-RU" b="1" dirty="0"/>
              <a:t>:</a:t>
            </a:r>
          </a:p>
          <a:p>
            <a:pPr>
              <a:buNone/>
            </a:pPr>
            <a:endParaRPr lang="en-US" dirty="0"/>
          </a:p>
          <a:p>
            <a:pPr algn="just"/>
            <a:r>
              <a:rPr lang="en-US" i="1" dirty="0" err="1"/>
              <a:t>представлення</a:t>
            </a:r>
            <a:r>
              <a:rPr lang="en-US" i="1" dirty="0"/>
              <a:t> </a:t>
            </a:r>
            <a:r>
              <a:rPr lang="en-US" i="1" dirty="0" err="1"/>
              <a:t>лектора</a:t>
            </a:r>
            <a:r>
              <a:rPr lang="en-US" i="1" dirty="0"/>
              <a:t> </a:t>
            </a:r>
            <a:r>
              <a:rPr lang="en-US" i="1" dirty="0" err="1"/>
              <a:t>аудиторії</a:t>
            </a:r>
            <a:r>
              <a:rPr lang="en-US" i="1" dirty="0"/>
              <a:t>;</a:t>
            </a:r>
            <a:endParaRPr lang="en-US" dirty="0"/>
          </a:p>
          <a:p>
            <a:pPr algn="just"/>
            <a:r>
              <a:rPr lang="ru-RU" i="1" dirty="0" err="1"/>
              <a:t>закінчення</a:t>
            </a:r>
            <a:r>
              <a:rPr lang="ru-RU" i="1" dirty="0"/>
              <a:t> </a:t>
            </a:r>
            <a:r>
              <a:rPr lang="ru-RU" i="1" dirty="0" err="1"/>
              <a:t>виступу</a:t>
            </a:r>
            <a:r>
              <a:rPr lang="ru-RU" i="1" dirty="0"/>
              <a:t> на </a:t>
            </a:r>
            <a:r>
              <a:rPr lang="ru-RU" i="1" dirty="0" err="1"/>
              <a:t>науковій</a:t>
            </a:r>
            <a:r>
              <a:rPr lang="ru-RU" i="1" dirty="0"/>
              <a:t> </a:t>
            </a:r>
            <a:r>
              <a:rPr lang="ru-RU" i="1" dirty="0" err="1"/>
              <a:t>конференції</a:t>
            </a:r>
            <a:r>
              <a:rPr lang="ru-RU" i="1" dirty="0"/>
              <a:t>;</a:t>
            </a:r>
            <a:endParaRPr lang="en-US" dirty="0"/>
          </a:p>
          <a:p>
            <a:pPr algn="just"/>
            <a:r>
              <a:rPr lang="ru-RU" i="1" dirty="0" err="1"/>
              <a:t>випадкова</a:t>
            </a:r>
            <a:r>
              <a:rPr lang="ru-RU" i="1" dirty="0"/>
              <a:t> </a:t>
            </a:r>
            <a:r>
              <a:rPr lang="ru-RU" i="1" dirty="0" err="1"/>
              <a:t>зустріч</a:t>
            </a:r>
            <a:r>
              <a:rPr lang="ru-RU" i="1" dirty="0"/>
              <a:t> </a:t>
            </a:r>
            <a:r>
              <a:rPr lang="ru-RU" i="1" dirty="0" err="1"/>
              <a:t>зі</a:t>
            </a:r>
            <a:r>
              <a:rPr lang="ru-RU" i="1" dirty="0"/>
              <a:t> </a:t>
            </a:r>
            <a:r>
              <a:rPr lang="ru-RU" i="1" dirty="0" err="1"/>
              <a:t>своїм</a:t>
            </a:r>
            <a:r>
              <a:rPr lang="ru-RU" i="1" dirty="0"/>
              <a:t> </a:t>
            </a:r>
            <a:r>
              <a:rPr lang="ru-RU" i="1" dirty="0" err="1"/>
              <a:t>колишнім</a:t>
            </a:r>
            <a:r>
              <a:rPr lang="ru-RU" i="1" dirty="0"/>
              <a:t> </a:t>
            </a:r>
            <a:r>
              <a:rPr lang="ru-RU" i="1" dirty="0" err="1"/>
              <a:t>вчителем</a:t>
            </a:r>
            <a:r>
              <a:rPr lang="ru-RU" i="1" dirty="0"/>
              <a:t> на </a:t>
            </a:r>
            <a:r>
              <a:rPr lang="ru-RU" i="1" dirty="0" err="1"/>
              <a:t>науковому</a:t>
            </a:r>
            <a:r>
              <a:rPr lang="ru-RU" i="1" dirty="0"/>
              <a:t> </a:t>
            </a:r>
            <a:r>
              <a:rPr lang="ru-RU" i="1" dirty="0" err="1"/>
              <a:t>зібранні</a:t>
            </a:r>
            <a:r>
              <a:rPr lang="ru-RU" i="1" dirty="0"/>
              <a:t>.</a:t>
            </a:r>
            <a:endParaRPr lang="en-US" dirty="0"/>
          </a:p>
          <a:p>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226088" y="3083178"/>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214422"/>
            <a:ext cx="8229600" cy="4525963"/>
          </a:xfrm>
        </p:spPr>
        <p:txBody>
          <a:bodyPr/>
          <a:lstStyle/>
          <a:p>
            <a:pPr algn="just">
              <a:buNone/>
            </a:pPr>
            <a:r>
              <a:rPr lang="ru-RU" b="1" dirty="0"/>
              <a:t>		</a:t>
            </a:r>
            <a:r>
              <a:rPr lang="ru-RU" b="1" dirty="0" err="1"/>
              <a:t>Завдання</a:t>
            </a:r>
            <a:r>
              <a:rPr lang="ru-RU" b="1" dirty="0"/>
              <a:t> </a:t>
            </a:r>
            <a:r>
              <a:rPr lang="ru-RU" b="1" dirty="0" smtClean="0"/>
              <a:t>8. </a:t>
            </a:r>
            <a:r>
              <a:rPr lang="ru-RU" b="1" dirty="0" err="1"/>
              <a:t>Перегляньте</a:t>
            </a:r>
            <a:r>
              <a:rPr lang="ru-RU" b="1" dirty="0"/>
              <a:t> початки </a:t>
            </a:r>
            <a:r>
              <a:rPr lang="ru-RU" b="1" dirty="0" err="1"/>
              <a:t>монографій</a:t>
            </a:r>
            <a:r>
              <a:rPr lang="ru-RU" b="1" dirty="0"/>
              <a:t>, </a:t>
            </a:r>
            <a:r>
              <a:rPr lang="ru-RU" b="1" dirty="0" err="1"/>
              <a:t>випишіть</a:t>
            </a:r>
            <a:r>
              <a:rPr lang="ru-RU" b="1" dirty="0"/>
              <a:t> </a:t>
            </a:r>
            <a:r>
              <a:rPr lang="ru-RU" b="1" dirty="0" err="1"/>
              <a:t>тексти</a:t>
            </a:r>
            <a:r>
              <a:rPr lang="ru-RU" b="1" dirty="0"/>
              <a:t> </a:t>
            </a:r>
            <a:r>
              <a:rPr lang="ru-RU" b="1" dirty="0" err="1"/>
              <a:t>кількох</a:t>
            </a:r>
            <a:r>
              <a:rPr lang="ru-RU" b="1" dirty="0"/>
              <a:t> </a:t>
            </a:r>
            <a:r>
              <a:rPr lang="ru-RU" b="1" dirty="0" err="1"/>
              <a:t>посвят</a:t>
            </a:r>
            <a:r>
              <a:rPr lang="ru-RU" b="1" dirty="0"/>
              <a:t>. </a:t>
            </a:r>
            <a:r>
              <a:rPr lang="ru-RU" b="1" dirty="0" err="1"/>
              <a:t>Назвіть</a:t>
            </a:r>
            <a:r>
              <a:rPr lang="ru-RU" b="1" dirty="0"/>
              <a:t> </a:t>
            </a:r>
            <a:r>
              <a:rPr lang="ru-RU" b="1" dirty="0" err="1"/>
              <a:t>особливості</a:t>
            </a:r>
            <a:r>
              <a:rPr lang="ru-RU" b="1" dirty="0"/>
              <a:t> </a:t>
            </a:r>
            <a:r>
              <a:rPr lang="ru-RU" b="1" dirty="0" err="1"/>
              <a:t>їхньої</a:t>
            </a:r>
            <a:r>
              <a:rPr lang="ru-RU" b="1" dirty="0"/>
              <a:t> </a:t>
            </a:r>
            <a:r>
              <a:rPr lang="ru-RU" b="1" dirty="0" err="1" smtClean="0"/>
              <a:t>структурно-семантичної</a:t>
            </a:r>
            <a:r>
              <a:rPr lang="ru-RU" b="1" dirty="0" smtClean="0"/>
              <a:t> </a:t>
            </a:r>
            <a:r>
              <a:rPr lang="ru-RU" b="1" dirty="0" err="1"/>
              <a:t>організації</a:t>
            </a:r>
            <a:r>
              <a:rPr lang="ru-RU" b="1" dirty="0"/>
              <a:t>. А кому б </a:t>
            </a:r>
            <a:r>
              <a:rPr lang="ru-RU" b="1" dirty="0" err="1"/>
              <a:t>Ви</a:t>
            </a:r>
            <a:r>
              <a:rPr lang="ru-RU" b="1" dirty="0"/>
              <a:t> </a:t>
            </a:r>
            <a:r>
              <a:rPr lang="ru-RU" b="1" dirty="0" err="1"/>
              <a:t>присвятили</a:t>
            </a:r>
            <a:r>
              <a:rPr lang="ru-RU" b="1" dirty="0"/>
              <a:t> </a:t>
            </a:r>
            <a:r>
              <a:rPr lang="ru-RU" b="1" dirty="0" err="1"/>
              <a:t>власну</a:t>
            </a:r>
            <a:r>
              <a:rPr lang="ru-RU" b="1" dirty="0"/>
              <a:t> </a:t>
            </a:r>
            <a:r>
              <a:rPr lang="ru-RU" b="1" dirty="0" err="1"/>
              <a:t>наукову</a:t>
            </a:r>
            <a:r>
              <a:rPr lang="ru-RU" b="1" dirty="0"/>
              <a:t> </a:t>
            </a:r>
            <a:r>
              <a:rPr lang="ru-RU" b="1" dirty="0" err="1"/>
              <a:t>працю</a:t>
            </a:r>
            <a:r>
              <a:rPr lang="ru-RU" b="1" dirty="0"/>
              <a:t>? </a:t>
            </a:r>
            <a:r>
              <a:rPr lang="ru-RU" b="1" dirty="0" err="1"/>
              <a:t>Напишіть</a:t>
            </a:r>
            <a:r>
              <a:rPr lang="ru-RU" b="1" dirty="0"/>
              <a:t> текст </a:t>
            </a:r>
            <a:r>
              <a:rPr lang="ru-RU" b="1" dirty="0" err="1"/>
              <a:t>цієї</a:t>
            </a:r>
            <a:r>
              <a:rPr lang="ru-RU" b="1" dirty="0"/>
              <a:t> посвяти.</a:t>
            </a:r>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b="1"/>
              <a:t>ДОВІДКОВІ МАТЕРІАЛИ</a:t>
            </a:r>
            <a:endParaRPr lang="ru-RU"/>
          </a:p>
        </p:txBody>
      </p:sp>
      <p:sp>
        <p:nvSpPr>
          <p:cNvPr id="3" name="Содержимое 2"/>
          <p:cNvSpPr>
            <a:spLocks noGrp="1"/>
          </p:cNvSpPr>
          <p:nvPr>
            <p:ph idx="1"/>
          </p:nvPr>
        </p:nvSpPr>
        <p:spPr>
          <a:xfrm>
            <a:off x="345821" y="1628800"/>
            <a:ext cx="8106537" cy="4525963"/>
          </a:xfrm>
        </p:spPr>
        <p:txBody>
          <a:bodyPr>
            <a:normAutofit fontScale="47500" lnSpcReduction="20000"/>
          </a:bodyPr>
          <a:lstStyle/>
          <a:p>
            <a:pPr marL="0" lvl="0" indent="0">
              <a:buNone/>
            </a:pPr>
            <a:r>
              <a:rPr lang="en-US" sz="5900" b="1"/>
              <a:t>	           Мовний етикет української науки</a:t>
            </a:r>
            <a:endParaRPr lang="en-US" sz="5900"/>
          </a:p>
          <a:p>
            <a:pPr>
              <a:buNone/>
            </a:pPr>
            <a:r>
              <a:rPr lang="ru-RU"/>
              <a:t>		Мовний етикет сучасної української науки є результатом значних мовностилістичних процесів, що відбулися в царині українського наукового стилю. Суттєво позначились на його функціонуванні, зокрема на засобах його вираження, соціальні (позамовні) чинники: тяжіння до уніфікації і стандартизації фахового мовлення під гаслом інтегрування науки, що й спричинило значну нівеляцію національного в площині мовного етикету.</a:t>
            </a:r>
            <a:endParaRPr lang="en-US"/>
          </a:p>
          <a:p>
            <a:pPr>
              <a:buNone/>
            </a:pPr>
            <a:r>
              <a:rPr lang="ru-RU"/>
              <a:t>		Мовний етикет науки загалом і наукового тексту зокрема має свої особливості. Виявляються вони не лише в своєрідності системи лексичних та граматичних засобів його вираження, але й у специфіці типових етикетних ситуацій. Вирізняється також функціонування виразів мовного етикету в різних формах наукового спілкування – усному й писемному.</a:t>
            </a:r>
            <a:endParaRPr lang="en-US"/>
          </a:p>
          <a:p>
            <a:pPr>
              <a:buNone/>
            </a:pPr>
            <a:r>
              <a:rPr lang="ru-RU"/>
              <a:t>		Мовний етикет як мовна універсалія має свої закономірності, що не виявляються в інших функціональних стилях. Передусім це стосується його функціонального статусу, структури і засобів вираження.</a:t>
            </a:r>
            <a:endParaRPr lang="en-US"/>
          </a:p>
          <a:p>
            <a:pPr>
              <a:buNone/>
            </a:pPr>
            <a:r>
              <a:rPr lang="ru-RU"/>
              <a:t>		Структура мовного етикету в науковому стилі визначається формою спілкування. В </a:t>
            </a:r>
            <a:r>
              <a:rPr lang="ru-RU" b="1"/>
              <a:t>усному спілкуванні </a:t>
            </a:r>
            <a:r>
              <a:rPr lang="ru-RU"/>
              <a:t>науковців переважають такі елементи мовного етикету: </a:t>
            </a:r>
            <a:r>
              <a:rPr lang="ru-RU" i="1"/>
              <a:t>звертання, прощання, подяка</a:t>
            </a:r>
            <a:r>
              <a:rPr lang="ru-RU"/>
              <a:t>. Вибір мовних засобів в усному мовленні майже повністю підпорядковується вимогам структурно-семантичної організації конкретного виду і жанру публічного виступу.</a:t>
            </a:r>
            <a:endParaRPr lang="en-US"/>
          </a:p>
          <a:p>
            <a:endParaRPr lang="ru-RU"/>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369178" y="3083178"/>
            <a:ext cx="6858002" cy="691642"/>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lvl="0"/>
            <a:r>
              <a:rPr lang="ru-RU" sz="2800" b="1"/>
              <a:t>2. Лексико-семантичні та структурні особливості висловлення подяки у наукових текстах</a:t>
            </a:r>
            <a:endParaRPr lang="ru-RU" sz="2800"/>
          </a:p>
        </p:txBody>
      </p:sp>
      <p:sp>
        <p:nvSpPr>
          <p:cNvPr id="3" name="Содержимое 2"/>
          <p:cNvSpPr>
            <a:spLocks noGrp="1"/>
          </p:cNvSpPr>
          <p:nvPr>
            <p:ph idx="1"/>
          </p:nvPr>
        </p:nvSpPr>
        <p:spPr/>
        <p:txBody>
          <a:bodyPr>
            <a:noAutofit/>
          </a:bodyPr>
          <a:lstStyle/>
          <a:p>
            <a:pPr>
              <a:buNone/>
            </a:pPr>
            <a:r>
              <a:rPr lang="ru-RU" sz="1600"/>
              <a:t>		Одним із виявів увічливості писемного наукового спілкування є увага до праць попередників і повага до читача. У наукових текстах ця максима реалізується за допомогою різних прийомів і засобів: </a:t>
            </a:r>
            <a:r>
              <a:rPr lang="ru-RU" sz="1600" i="1"/>
              <a:t>цитування, покликів, оцінок </a:t>
            </a:r>
            <a:r>
              <a:rPr lang="ru-RU" sz="1600"/>
              <a:t>тощо. Особливо яскраво вона експлікується у висловах подяки.</a:t>
            </a:r>
            <a:endParaRPr lang="en-US" sz="1600"/>
          </a:p>
          <a:p>
            <a:pPr>
              <a:buNone/>
            </a:pPr>
            <a:r>
              <a:rPr lang="ru-RU" sz="1600"/>
              <a:t>		Як засіб етикетизації україномовного наукового спілкування подяку вважають факультативним компонентом, уживаним лише в обмежених ситуаціях усного спілкування (напр., після закінчення наукової доповіді чи лекції: </a:t>
            </a:r>
            <a:r>
              <a:rPr lang="ru-RU" sz="1600" i="1"/>
              <a:t>«Дякую за увагу!», «Дякую за запитання!»</a:t>
            </a:r>
            <a:r>
              <a:rPr lang="ru-RU" sz="1600"/>
              <a:t>, або при захисті дисертації – </a:t>
            </a:r>
            <a:r>
              <a:rPr lang="ru-RU" sz="1600" i="1"/>
              <a:t>«Дякую за слушні зауваження!» </a:t>
            </a:r>
            <a:r>
              <a:rPr lang="ru-RU" sz="1600"/>
              <a:t>) (у відповіді опонентові) і дуже рідко в наукових статтях [Богдан 1998:434].</a:t>
            </a:r>
            <a:endParaRPr lang="en-US" sz="1600"/>
          </a:p>
          <a:p>
            <a:pPr>
              <a:buNone/>
            </a:pPr>
            <a:r>
              <a:rPr lang="ru-RU" sz="1600"/>
              <a:t>		У лінгвістичній літературі побутує думка, що традиція складання подяки є усталеним виявом увічливості в англо-американському науковому дискурсі, а формування подібної тенденції в українському науковому мовленні, зокрема в його писемній формі, відбувається значною мірою саме під його впливом.</a:t>
            </a:r>
            <a:endParaRPr lang="en-US" sz="1600"/>
          </a:p>
          <a:p>
            <a:pPr>
              <a:buNone/>
            </a:pPr>
            <a:r>
              <a:rPr lang="ru-RU" sz="1600"/>
              <a:t>		У наукових текстах подяки здебільшого виокремлюють у нумеровані або ненумеровані розділи статей, які так і називають «Подяка(и)», що відповідно структурує наукову працю й водночас привертає увагу читача до змісту виділеної частини. Зрідка вони є завершальним    абзацом    останнього    розділу    статті    («Підсумки», «Заключні зауваження», «Висновки» тощо), про що інформують спеціальні конструкції </a:t>
            </a:r>
            <a:r>
              <a:rPr lang="ru-RU" sz="1600" i="1"/>
              <a:t>на закінчення, на завершення: На закінчення автор висловлює подяку</a:t>
            </a:r>
            <a:r>
              <a:rPr lang="ru-RU" sz="1600"/>
              <a:t>… .</a:t>
            </a:r>
            <a:endParaRPr lang="en-US" sz="1600"/>
          </a:p>
          <a:p>
            <a:endParaRPr lang="ru-RU" sz="160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369178" y="3083178"/>
            <a:ext cx="6858002" cy="691642"/>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b="1"/>
              <a:t>3. </a:t>
            </a:r>
            <a:r>
              <a:rPr lang="en-US" b="1"/>
              <a:t>«Етикетний характер» тексту рецензії</a:t>
            </a:r>
            <a:endParaRPr lang="ru-RU"/>
          </a:p>
        </p:txBody>
      </p:sp>
      <p:sp>
        <p:nvSpPr>
          <p:cNvPr id="3" name="Содержимое 2"/>
          <p:cNvSpPr>
            <a:spLocks noGrp="1"/>
          </p:cNvSpPr>
          <p:nvPr>
            <p:ph idx="1"/>
          </p:nvPr>
        </p:nvSpPr>
        <p:spPr>
          <a:xfrm>
            <a:off x="457200" y="1500174"/>
            <a:ext cx="8229600" cy="4525963"/>
          </a:xfrm>
        </p:spPr>
        <p:txBody>
          <a:bodyPr>
            <a:noAutofit/>
          </a:bodyPr>
          <a:lstStyle/>
          <a:p>
            <a:pPr>
              <a:buNone/>
            </a:pPr>
            <a:r>
              <a:rPr lang="ru-RU" sz="1400"/>
              <a:t>		</a:t>
            </a:r>
            <a:r>
              <a:rPr lang="en-US" sz="1400"/>
              <a:t>Найбільшою стійкістю і значною мірою «ритуальністю» вживання етикетних лексем і виразів відзначається жанр рецензії.</a:t>
            </a:r>
          </a:p>
          <a:p>
            <a:pPr>
              <a:buNone/>
            </a:pPr>
            <a:r>
              <a:rPr lang="ru-RU" sz="1400"/>
              <a:t>		</a:t>
            </a:r>
            <a:r>
              <a:rPr lang="en-US" sz="1400"/>
              <a:t>Порівняно з іншими науковими жанрами рецензію вирізняє переважання коментувальної, оцінювальної інформації. </a:t>
            </a:r>
            <a:r>
              <a:rPr lang="ru-RU" sz="1400"/>
              <a:t>В тексті рецензій відбувається «переорієнтація» комунікативного статусу основної і допоміжної інформації.</a:t>
            </a:r>
            <a:endParaRPr lang="en-US" sz="1400"/>
          </a:p>
          <a:p>
            <a:pPr>
              <a:buNone/>
            </a:pPr>
            <a:r>
              <a:rPr lang="ru-RU" sz="1400"/>
              <a:t>		Оціночні   вирази   і   лексеми   набувають   у   текстах   рецензій «етикетного характеру» і виявляють мовну поведінку рецензента щодо автора рецензованої праці. Вибір цих мовних засобів значною мірою</a:t>
            </a:r>
            <a:endParaRPr lang="en-US" sz="1400"/>
          </a:p>
          <a:p>
            <a:pPr>
              <a:buNone/>
            </a:pPr>
            <a:r>
              <a:rPr lang="ru-RU" sz="1400"/>
              <a:t> 	«програмується» структурою рецензії і конкретизується змістом рецензованої праці, що знаходить відображення в специфіці індивідуального стилю.</a:t>
            </a:r>
            <a:endParaRPr lang="en-US" sz="1400"/>
          </a:p>
          <a:p>
            <a:pPr>
              <a:buNone/>
            </a:pPr>
            <a:r>
              <a:rPr lang="ru-RU" sz="1400" i="1"/>
              <a:t>		Вступна частина </a:t>
            </a:r>
            <a:r>
              <a:rPr lang="ru-RU" sz="1400"/>
              <a:t>обов’язково передбачає схвалення своєчасності виходу й оцінку значущості рецензованої праці, що зумовлює і появу типової, до певної міри стандартної лексики (напр..: </a:t>
            </a:r>
            <a:r>
              <a:rPr lang="ru-RU" sz="1400" i="1"/>
              <a:t>перший у східнослов’янському мовознавстві опис; нова оригінальна лексикографічна праця</a:t>
            </a:r>
            <a:r>
              <a:rPr lang="ru-RU" sz="1400"/>
              <a:t>).</a:t>
            </a:r>
            <a:endParaRPr lang="en-US" sz="1400"/>
          </a:p>
          <a:p>
            <a:pPr>
              <a:buNone/>
            </a:pPr>
            <a:r>
              <a:rPr lang="ru-RU" sz="1400"/>
              <a:t>		Актуальність і очікуваність конкретного видання підкреслюється рядом стереотипних конструкцій, є своєрідним виявом «наукового компліменту» як-от: </a:t>
            </a:r>
            <a:r>
              <a:rPr lang="ru-RU" sz="1400" i="1"/>
              <a:t>оригінальний, давно очікуваний, є першою спробою глобального дослідження </a:t>
            </a:r>
            <a:r>
              <a:rPr lang="ru-RU" sz="1400"/>
              <a:t>тощо. Кожен автор вибирає один із можливих варіантів зачину, модифікуючи чи залишаючи незмінним основний лексико-граматичний каркас.</a:t>
            </a:r>
            <a:endParaRPr lang="en-US" sz="1400"/>
          </a:p>
          <a:p>
            <a:pPr>
              <a:buNone/>
            </a:pPr>
            <a:r>
              <a:rPr lang="ru-RU" sz="1400" i="1"/>
              <a:t>		Основна частина </a:t>
            </a:r>
            <a:r>
              <a:rPr lang="ru-RU" sz="1400"/>
              <a:t>рецензії менш регламентована щодо вибору етикетних одиниць, що уможливлює більший вияв індивідуального і в структурно-семантичній організації тексту. У рецензіях переважають ті ж комунікативні елементи, що й у наукових статтях. Окрім того, рецензенти послуговуються виразами </a:t>
            </a:r>
            <a:r>
              <a:rPr lang="ru-RU" sz="1400" i="1"/>
              <a:t>побажання</a:t>
            </a:r>
            <a:r>
              <a:rPr lang="ru-RU" sz="1400"/>
              <a:t>. Власне вони передають поліфонію наукового тексту і створюють його своєрідну модальність.</a:t>
            </a:r>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369178" y="3083178"/>
            <a:ext cx="6858002" cy="69164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noAutofit/>
          </a:bodyPr>
          <a:lstStyle/>
          <a:p>
            <a:pPr algn="just">
              <a:buNone/>
            </a:pPr>
            <a:r>
              <a:rPr lang="ru-RU" sz="2000" dirty="0" smtClean="0"/>
              <a:t>		</a:t>
            </a:r>
            <a:r>
              <a:rPr lang="ru-RU" sz="2000" b="1" dirty="0" smtClean="0"/>
              <a:t>1.</a:t>
            </a:r>
            <a:r>
              <a:rPr lang="ru-RU" sz="2000" dirty="0" smtClean="0"/>
              <a:t> </a:t>
            </a:r>
            <a:r>
              <a:rPr lang="ru-RU" sz="2000" b="1" dirty="0" err="1" smtClean="0"/>
              <a:t>Мовний</a:t>
            </a:r>
            <a:r>
              <a:rPr lang="ru-RU" sz="2000" b="1" dirty="0" smtClean="0"/>
              <a:t> </a:t>
            </a:r>
            <a:r>
              <a:rPr lang="ru-RU" sz="2000" b="1" dirty="0" err="1" smtClean="0"/>
              <a:t>етикет</a:t>
            </a:r>
            <a:r>
              <a:rPr lang="ru-RU" sz="2000" b="1" dirty="0" smtClean="0"/>
              <a:t> </a:t>
            </a:r>
            <a:r>
              <a:rPr lang="ru-RU" sz="2000" b="1" dirty="0" err="1" smtClean="0"/>
              <a:t>сучасної</a:t>
            </a:r>
            <a:r>
              <a:rPr lang="ru-RU" sz="2000" b="1" dirty="0" smtClean="0"/>
              <a:t> </a:t>
            </a:r>
            <a:r>
              <a:rPr lang="ru-RU" sz="2000" b="1" dirty="0" err="1" smtClean="0"/>
              <a:t>української</a:t>
            </a:r>
            <a:r>
              <a:rPr lang="ru-RU" sz="2000" b="1" dirty="0" smtClean="0"/>
              <a:t> </a:t>
            </a:r>
            <a:r>
              <a:rPr lang="ru-RU" sz="2000" b="1" dirty="0" smtClean="0"/>
              <a:t>науки:</a:t>
            </a:r>
          </a:p>
          <a:p>
            <a:pPr algn="just">
              <a:buNone/>
            </a:pPr>
            <a:r>
              <a:rPr lang="ru-RU" sz="2000" dirty="0" smtClean="0"/>
              <a:t>		1. Є </a:t>
            </a:r>
            <a:r>
              <a:rPr lang="ru-RU" sz="2000" dirty="0" smtClean="0"/>
              <a:t>результатом </a:t>
            </a:r>
            <a:r>
              <a:rPr lang="ru-RU" sz="2000" dirty="0" err="1" smtClean="0"/>
              <a:t>значних</a:t>
            </a:r>
            <a:r>
              <a:rPr lang="ru-RU" sz="2000" dirty="0" smtClean="0"/>
              <a:t> </a:t>
            </a:r>
            <a:r>
              <a:rPr lang="ru-RU" sz="2000" dirty="0" err="1" smtClean="0"/>
              <a:t>мовностилістичних</a:t>
            </a:r>
            <a:r>
              <a:rPr lang="ru-RU" sz="2000" dirty="0" smtClean="0"/>
              <a:t> </a:t>
            </a:r>
            <a:r>
              <a:rPr lang="ru-RU" sz="2000" dirty="0" err="1" smtClean="0"/>
              <a:t>процесів</a:t>
            </a:r>
            <a:r>
              <a:rPr lang="ru-RU" sz="2000" dirty="0" smtClean="0"/>
              <a:t>, </a:t>
            </a:r>
            <a:r>
              <a:rPr lang="ru-RU" sz="2000" dirty="0" err="1" smtClean="0"/>
              <a:t>що</a:t>
            </a:r>
            <a:r>
              <a:rPr lang="ru-RU" sz="2000" dirty="0" smtClean="0"/>
              <a:t> </a:t>
            </a:r>
            <a:r>
              <a:rPr lang="ru-RU" sz="2000" dirty="0" err="1" smtClean="0"/>
              <a:t>відбулися</a:t>
            </a:r>
            <a:r>
              <a:rPr lang="ru-RU" sz="2000" dirty="0" smtClean="0"/>
              <a:t> в </a:t>
            </a:r>
            <a:r>
              <a:rPr lang="ru-RU" sz="2000" dirty="0" err="1" smtClean="0"/>
              <a:t>царині</a:t>
            </a:r>
            <a:r>
              <a:rPr lang="ru-RU" sz="2000" dirty="0" smtClean="0"/>
              <a:t> </a:t>
            </a:r>
            <a:r>
              <a:rPr lang="ru-RU" sz="2000" dirty="0" err="1" smtClean="0"/>
              <a:t>українського</a:t>
            </a:r>
            <a:r>
              <a:rPr lang="ru-RU" sz="2000" dirty="0" smtClean="0"/>
              <a:t> </a:t>
            </a:r>
            <a:r>
              <a:rPr lang="ru-RU" sz="2000" dirty="0" err="1" smtClean="0"/>
              <a:t>наукового</a:t>
            </a:r>
            <a:r>
              <a:rPr lang="ru-RU" sz="2000" dirty="0" smtClean="0"/>
              <a:t> стилю. </a:t>
            </a:r>
            <a:endParaRPr lang="ru-RU" sz="2000" dirty="0" smtClean="0"/>
          </a:p>
          <a:p>
            <a:pPr algn="just">
              <a:buNone/>
            </a:pPr>
            <a:r>
              <a:rPr lang="uk-UA" sz="2000" dirty="0" smtClean="0"/>
              <a:t>		2. Має </a:t>
            </a:r>
            <a:r>
              <a:rPr lang="uk-UA" sz="2000" dirty="0" smtClean="0"/>
              <a:t>свої особливості. Виявляються вони не лише в своєрідності системи лексичних та граматичних засобів його вираження, але й у специфіці типових етикетних ситуацій. </a:t>
            </a:r>
            <a:endParaRPr lang="uk-UA" sz="2000" dirty="0" smtClean="0"/>
          </a:p>
          <a:p>
            <a:pPr algn="just">
              <a:buNone/>
            </a:pPr>
            <a:r>
              <a:rPr lang="uk-UA" sz="2000" dirty="0" smtClean="0"/>
              <a:t>	</a:t>
            </a:r>
            <a:r>
              <a:rPr lang="uk-UA" sz="2000" dirty="0" smtClean="0"/>
              <a:t>	3. Вирізняється </a:t>
            </a:r>
            <a:r>
              <a:rPr lang="uk-UA" sz="2000" dirty="0" smtClean="0"/>
              <a:t>також </a:t>
            </a:r>
            <a:r>
              <a:rPr lang="uk-UA" sz="2000" dirty="0" smtClean="0"/>
              <a:t>функціонуванням </a:t>
            </a:r>
            <a:r>
              <a:rPr lang="uk-UA" sz="2000" dirty="0" smtClean="0"/>
              <a:t>виразів </a:t>
            </a:r>
            <a:r>
              <a:rPr lang="uk-UA" sz="2000" dirty="0" smtClean="0"/>
              <a:t>в </a:t>
            </a:r>
            <a:r>
              <a:rPr lang="uk-UA" sz="2000" dirty="0" smtClean="0"/>
              <a:t>різних формах наукового спілкування – усному й писемному</a:t>
            </a:r>
            <a:r>
              <a:rPr lang="uk-UA" sz="2000" dirty="0" smtClean="0"/>
              <a:t>.</a:t>
            </a:r>
          </a:p>
          <a:p>
            <a:pPr algn="just">
              <a:buNone/>
            </a:pPr>
            <a:r>
              <a:rPr lang="ru-RU" sz="2000" dirty="0" smtClean="0"/>
              <a:t>		4. </a:t>
            </a:r>
            <a:r>
              <a:rPr lang="ru-RU" sz="2000" dirty="0" smtClean="0"/>
              <a:t>Я</a:t>
            </a:r>
            <a:r>
              <a:rPr lang="ru-RU" sz="2000" dirty="0" smtClean="0"/>
              <a:t>к </a:t>
            </a:r>
            <a:r>
              <a:rPr lang="ru-RU" sz="2000" dirty="0" err="1" smtClean="0"/>
              <a:t>мовна</a:t>
            </a:r>
            <a:r>
              <a:rPr lang="ru-RU" sz="2000" dirty="0" smtClean="0"/>
              <a:t> </a:t>
            </a:r>
            <a:r>
              <a:rPr lang="ru-RU" sz="2000" dirty="0" err="1" smtClean="0"/>
              <a:t>універсалія</a:t>
            </a:r>
            <a:r>
              <a:rPr lang="ru-RU" sz="2000" dirty="0" smtClean="0"/>
              <a:t> </a:t>
            </a:r>
            <a:r>
              <a:rPr lang="ru-RU" sz="2000" dirty="0" err="1" smtClean="0"/>
              <a:t>має</a:t>
            </a:r>
            <a:r>
              <a:rPr lang="ru-RU" sz="2000" dirty="0" smtClean="0"/>
              <a:t> </a:t>
            </a:r>
            <a:r>
              <a:rPr lang="ru-RU" sz="2000" dirty="0" err="1" smtClean="0"/>
              <a:t>свої</a:t>
            </a:r>
            <a:r>
              <a:rPr lang="ru-RU" sz="2000" dirty="0" smtClean="0"/>
              <a:t> </a:t>
            </a:r>
            <a:r>
              <a:rPr lang="ru-RU" sz="2000" dirty="0" err="1" smtClean="0"/>
              <a:t>закономірності</a:t>
            </a:r>
            <a:r>
              <a:rPr lang="ru-RU" sz="2000" dirty="0" smtClean="0"/>
              <a:t>, </a:t>
            </a:r>
            <a:r>
              <a:rPr lang="ru-RU" sz="2000" dirty="0" err="1" smtClean="0"/>
              <a:t>що</a:t>
            </a:r>
            <a:r>
              <a:rPr lang="ru-RU" sz="2000" dirty="0" smtClean="0"/>
              <a:t> не </a:t>
            </a:r>
            <a:r>
              <a:rPr lang="ru-RU" sz="2000" dirty="0" err="1" smtClean="0"/>
              <a:t>виявляються</a:t>
            </a:r>
            <a:r>
              <a:rPr lang="ru-RU" sz="2000" dirty="0" smtClean="0"/>
              <a:t> в </a:t>
            </a:r>
            <a:r>
              <a:rPr lang="ru-RU" sz="2000" dirty="0" err="1" smtClean="0"/>
              <a:t>інших</a:t>
            </a:r>
            <a:r>
              <a:rPr lang="ru-RU" sz="2000" dirty="0" smtClean="0"/>
              <a:t> </a:t>
            </a:r>
            <a:r>
              <a:rPr lang="ru-RU" sz="2000" dirty="0" err="1" smtClean="0"/>
              <a:t>функціональних</a:t>
            </a:r>
            <a:r>
              <a:rPr lang="ru-RU" sz="2000" dirty="0" smtClean="0"/>
              <a:t> стилях. </a:t>
            </a:r>
            <a:endParaRPr lang="uk-UA" sz="2000" dirty="0" smtClean="0"/>
          </a:p>
          <a:p>
            <a:pPr algn="just">
              <a:buNone/>
            </a:pPr>
            <a:r>
              <a:rPr lang="uk-UA" sz="2000" dirty="0" smtClean="0"/>
              <a:t>		5. </a:t>
            </a:r>
            <a:r>
              <a:rPr lang="ru-RU" sz="2000" dirty="0" err="1" smtClean="0"/>
              <a:t>Р</a:t>
            </a:r>
            <a:r>
              <a:rPr lang="ru-RU" sz="2000" dirty="0" err="1" smtClean="0"/>
              <a:t>егулює</a:t>
            </a:r>
            <a:r>
              <a:rPr lang="ru-RU" sz="2000" dirty="0" smtClean="0"/>
              <a:t> </a:t>
            </a:r>
            <a:r>
              <a:rPr lang="ru-RU" sz="2000" dirty="0" err="1" smtClean="0"/>
              <a:t>мовну</a:t>
            </a:r>
            <a:r>
              <a:rPr lang="ru-RU" sz="2000" dirty="0" smtClean="0"/>
              <a:t> </a:t>
            </a:r>
            <a:r>
              <a:rPr lang="ru-RU" sz="2000" dirty="0" err="1" smtClean="0"/>
              <a:t>поведінку</a:t>
            </a:r>
            <a:r>
              <a:rPr lang="ru-RU" sz="2000" dirty="0" smtClean="0"/>
              <a:t> </a:t>
            </a:r>
            <a:r>
              <a:rPr lang="ru-RU" sz="2000" dirty="0" err="1" smtClean="0"/>
              <a:t>і</a:t>
            </a:r>
            <a:r>
              <a:rPr lang="ru-RU" sz="2000" dirty="0" smtClean="0"/>
              <a:t> </a:t>
            </a:r>
            <a:r>
              <a:rPr lang="ru-RU" sz="2000" dirty="0" err="1" smtClean="0"/>
              <a:t>взаємини</a:t>
            </a:r>
            <a:r>
              <a:rPr lang="ru-RU" sz="2000" dirty="0" smtClean="0"/>
              <a:t> </a:t>
            </a:r>
            <a:r>
              <a:rPr lang="ru-RU" sz="2000" dirty="0" err="1" smtClean="0"/>
              <a:t>чітко</a:t>
            </a:r>
            <a:r>
              <a:rPr lang="ru-RU" sz="2000" dirty="0" smtClean="0"/>
              <a:t> </a:t>
            </a:r>
            <a:r>
              <a:rPr lang="ru-RU" sz="2000" dirty="0" err="1" smtClean="0"/>
              <a:t>окресленого</a:t>
            </a:r>
            <a:r>
              <a:rPr lang="ru-RU" sz="2000" dirty="0" smtClean="0"/>
              <a:t> кола </a:t>
            </a:r>
            <a:r>
              <a:rPr lang="ru-RU" sz="2000" dirty="0" err="1" smtClean="0"/>
              <a:t>мовців</a:t>
            </a:r>
            <a:r>
              <a:rPr lang="ru-RU" sz="2000" dirty="0" smtClean="0"/>
              <a:t> (напр.: </a:t>
            </a:r>
            <a:r>
              <a:rPr lang="ru-RU" sz="2000" i="1" dirty="0" smtClean="0"/>
              <a:t>учений – </a:t>
            </a:r>
            <a:r>
              <a:rPr lang="ru-RU" sz="2000" i="1" dirty="0" err="1" smtClean="0"/>
              <a:t>його</a:t>
            </a:r>
            <a:r>
              <a:rPr lang="ru-RU" sz="2000" i="1" dirty="0" smtClean="0"/>
              <a:t> </a:t>
            </a:r>
            <a:r>
              <a:rPr lang="ru-RU" sz="2000" i="1" dirty="0" err="1" smtClean="0"/>
              <a:t>колеги</a:t>
            </a:r>
            <a:r>
              <a:rPr lang="ru-RU" sz="2000" i="1" dirty="0" smtClean="0"/>
              <a:t> – у </a:t>
            </a:r>
            <a:r>
              <a:rPr lang="ru-RU" sz="2000" i="1" dirty="0" err="1" smtClean="0"/>
              <a:t>власне</a:t>
            </a:r>
            <a:r>
              <a:rPr lang="ru-RU" sz="2000" i="1" dirty="0" smtClean="0"/>
              <a:t> </a:t>
            </a:r>
            <a:r>
              <a:rPr lang="ru-RU" sz="2000" i="1" dirty="0" err="1" smtClean="0"/>
              <a:t>науковому</a:t>
            </a:r>
            <a:r>
              <a:rPr lang="ru-RU" sz="2000" i="1" dirty="0" smtClean="0"/>
              <a:t> </a:t>
            </a:r>
            <a:r>
              <a:rPr lang="ru-RU" sz="2000" i="1" dirty="0" err="1" smtClean="0"/>
              <a:t>підстилі</a:t>
            </a:r>
            <a:r>
              <a:rPr lang="ru-RU" sz="2000" i="1" dirty="0" smtClean="0"/>
              <a:t>; учений – </a:t>
            </a:r>
            <a:r>
              <a:rPr lang="ru-RU" sz="2000" i="1" dirty="0" err="1" smtClean="0"/>
              <a:t>його</a:t>
            </a:r>
            <a:r>
              <a:rPr lang="ru-RU" sz="2000" i="1" dirty="0" smtClean="0"/>
              <a:t> </a:t>
            </a:r>
            <a:r>
              <a:rPr lang="ru-RU" sz="2000" i="1" dirty="0" err="1" smtClean="0"/>
              <a:t>учні</a:t>
            </a:r>
            <a:r>
              <a:rPr lang="ru-RU" sz="2000" i="1" dirty="0" smtClean="0"/>
              <a:t> – у </a:t>
            </a:r>
            <a:r>
              <a:rPr lang="ru-RU" sz="2000" i="1" dirty="0" err="1" smtClean="0"/>
              <a:t>науково-навчальному</a:t>
            </a:r>
            <a:r>
              <a:rPr lang="ru-RU" sz="2000" i="1" dirty="0" smtClean="0"/>
              <a:t> </a:t>
            </a:r>
            <a:r>
              <a:rPr lang="ru-RU" sz="2000" i="1" dirty="0" err="1" smtClean="0"/>
              <a:t>підстилі</a:t>
            </a:r>
            <a:r>
              <a:rPr lang="ru-RU" sz="2000" i="1" dirty="0" smtClean="0"/>
              <a:t> </a:t>
            </a:r>
            <a:r>
              <a:rPr lang="ru-RU" sz="2000" i="1" dirty="0" err="1" smtClean="0"/>
              <a:t>тощо</a:t>
            </a:r>
            <a:r>
              <a:rPr lang="ru-RU" sz="2000" i="1" dirty="0" smtClean="0"/>
              <a:t>).</a:t>
            </a:r>
          </a:p>
          <a:p>
            <a:pPr algn="just">
              <a:buNone/>
            </a:pPr>
            <a:r>
              <a:rPr lang="ru-RU" sz="2000" i="1" dirty="0" smtClean="0"/>
              <a:t>		</a:t>
            </a:r>
            <a:r>
              <a:rPr lang="ru-RU" sz="2000" dirty="0" smtClean="0"/>
              <a:t>6.</a:t>
            </a:r>
            <a:r>
              <a:rPr lang="ru-RU" sz="2000" i="1" dirty="0" smtClean="0"/>
              <a:t> </a:t>
            </a:r>
            <a:r>
              <a:rPr lang="ru-RU" sz="2000" dirty="0" smtClean="0"/>
              <a:t>Структура в </a:t>
            </a:r>
            <a:r>
              <a:rPr lang="ru-RU" sz="2000" dirty="0" err="1" smtClean="0"/>
              <a:t>науковому</a:t>
            </a:r>
            <a:r>
              <a:rPr lang="ru-RU" sz="2000" dirty="0" smtClean="0"/>
              <a:t> </a:t>
            </a:r>
            <a:r>
              <a:rPr lang="ru-RU" sz="2000" dirty="0" err="1" smtClean="0"/>
              <a:t>стилі</a:t>
            </a:r>
            <a:r>
              <a:rPr lang="ru-RU" sz="2000" dirty="0" smtClean="0"/>
              <a:t> </a:t>
            </a:r>
            <a:r>
              <a:rPr lang="ru-RU" sz="2000" dirty="0" err="1" smtClean="0"/>
              <a:t>визначається</a:t>
            </a:r>
            <a:r>
              <a:rPr lang="ru-RU" sz="2000" dirty="0" smtClean="0"/>
              <a:t> формою </a:t>
            </a:r>
            <a:r>
              <a:rPr lang="ru-RU" sz="2000" dirty="0" err="1" smtClean="0"/>
              <a:t>спілкування</a:t>
            </a:r>
            <a:r>
              <a:rPr lang="ru-RU" sz="2000" dirty="0" smtClean="0"/>
              <a:t>.</a:t>
            </a:r>
            <a:endParaRPr lang="uk-UA" sz="2000"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78"/>
            <a:ext cx="6858002" cy="691642"/>
          </a:xfrm>
          <a:prstGeom prst="rect">
            <a:avLst/>
          </a:prstGeom>
          <a:no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b="1"/>
              <a:t>Пам’ятаймо!</a:t>
            </a:r>
            <a:endParaRPr lang="ru-RU"/>
          </a:p>
        </p:txBody>
      </p:sp>
      <p:sp>
        <p:nvSpPr>
          <p:cNvPr id="3" name="Содержимое 2"/>
          <p:cNvSpPr>
            <a:spLocks noGrp="1"/>
          </p:cNvSpPr>
          <p:nvPr>
            <p:ph idx="1"/>
          </p:nvPr>
        </p:nvSpPr>
        <p:spPr>
          <a:xfrm>
            <a:off x="691642" y="1785926"/>
            <a:ext cx="7760716" cy="4525963"/>
          </a:xfrm>
        </p:spPr>
        <p:txBody>
          <a:bodyPr>
            <a:normAutofit fontScale="62500" lnSpcReduction="20000"/>
          </a:bodyPr>
          <a:lstStyle/>
          <a:p>
            <a:pPr marL="514350" lvl="0" indent="-514350">
              <a:buFont typeface="+mj-lt"/>
              <a:buAutoNum type="arabicPeriod"/>
            </a:pPr>
            <a:r>
              <a:rPr lang="ru-RU"/>
              <a:t>Мовний етикет наукового стилю регулює мовну поведінку чітко окресленого кола мовців (напр.: </a:t>
            </a:r>
            <a:r>
              <a:rPr lang="ru-RU" i="1"/>
              <a:t>вчений і його колеги </a:t>
            </a:r>
            <a:r>
              <a:rPr lang="ru-RU"/>
              <a:t>– у власне науковому підстилі; </a:t>
            </a:r>
            <a:r>
              <a:rPr lang="ru-RU" i="1"/>
              <a:t>вчений і його учні </a:t>
            </a:r>
            <a:r>
              <a:rPr lang="ru-RU"/>
              <a:t>– в науково-навчальному підстилі).</a:t>
            </a:r>
            <a:endParaRPr lang="en-US"/>
          </a:p>
          <a:p>
            <a:pPr marL="514350" lvl="0" indent="-514350">
              <a:buFont typeface="+mj-lt"/>
              <a:buAutoNum type="arabicPeriod"/>
            </a:pPr>
            <a:r>
              <a:rPr lang="ru-RU"/>
              <a:t>Мовний етикет науки обслуговує одну із сфер фахового спілкування, ось тому засоби його вираження мають певні розрізнювальні ознаки залежно від різновиду наукового стилю.</a:t>
            </a:r>
            <a:endParaRPr lang="en-US"/>
          </a:p>
          <a:p>
            <a:pPr marL="514350" lvl="0" indent="-514350">
              <a:buFont typeface="+mj-lt"/>
              <a:buAutoNum type="arabicPeriod"/>
            </a:pPr>
            <a:r>
              <a:rPr lang="ru-RU"/>
              <a:t>Структура мовного етикету в науковому стилі визначається формою наукового спілкування – усного чи писемного.</a:t>
            </a:r>
            <a:endParaRPr lang="en-US"/>
          </a:p>
          <a:p>
            <a:pPr marL="514350" lvl="0" indent="-514350">
              <a:buFont typeface="+mj-lt"/>
              <a:buAutoNum type="arabicPeriod"/>
            </a:pPr>
            <a:r>
              <a:rPr lang="ru-RU"/>
              <a:t>В усному спілкуванні науковців переважають такі елементи мовного етикету: </a:t>
            </a:r>
            <a:r>
              <a:rPr lang="ru-RU" i="1"/>
              <a:t>звертання, прощання, подяка</a:t>
            </a:r>
            <a:r>
              <a:rPr lang="ru-RU"/>
              <a:t>, в писемному – </a:t>
            </a:r>
            <a:r>
              <a:rPr lang="ru-RU" i="1"/>
              <a:t>згода / схвалення, заперечення, побажання, подяка.</a:t>
            </a:r>
            <a:endParaRPr lang="en-US"/>
          </a:p>
          <a:p>
            <a:pPr marL="514350" lvl="0" indent="-514350">
              <a:buFont typeface="+mj-lt"/>
              <a:buAutoNum type="arabicPeriod"/>
            </a:pPr>
            <a:r>
              <a:rPr lang="ru-RU"/>
              <a:t>Вибір етикетних засобів підпорядковується вимогам структурно- семантичної організації наукового тексту і його жанрового статусу.</a:t>
            </a:r>
            <a:endParaRPr lang="en-US"/>
          </a:p>
          <a:p>
            <a:pPr marL="514350" indent="-514350">
              <a:buFont typeface="+mj-lt"/>
              <a:buAutoNum type="arabicPeriod"/>
            </a:pPr>
            <a:endParaRPr lang="ru-RU"/>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369178" y="3083178"/>
            <a:ext cx="6858002" cy="691642"/>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a:t>Зі скарбниці мовного етикету української науки</a:t>
            </a:r>
            <a:r>
              <a:rPr lang="ru-RU"/>
              <a:t>:</a:t>
            </a:r>
          </a:p>
        </p:txBody>
      </p:sp>
      <p:sp>
        <p:nvSpPr>
          <p:cNvPr id="3" name="Содержимое 2"/>
          <p:cNvSpPr>
            <a:spLocks noGrp="1"/>
          </p:cNvSpPr>
          <p:nvPr>
            <p:ph idx="1"/>
          </p:nvPr>
        </p:nvSpPr>
        <p:spPr>
          <a:xfrm>
            <a:off x="691642" y="1600200"/>
            <a:ext cx="7760716" cy="4525963"/>
          </a:xfrm>
        </p:spPr>
        <p:txBody>
          <a:bodyPr>
            <a:noAutofit/>
          </a:bodyPr>
          <a:lstStyle/>
          <a:p>
            <a:pPr lvl="0"/>
            <a:r>
              <a:rPr lang="en-US" sz="1600"/>
              <a:t>Вагомі наукові здобутки…</a:t>
            </a:r>
          </a:p>
          <a:p>
            <a:pPr lvl="0"/>
            <a:r>
              <a:rPr lang="en-US" sz="1600"/>
              <a:t>Заслугою автора…</a:t>
            </a:r>
          </a:p>
          <a:p>
            <a:pPr lvl="0"/>
            <a:r>
              <a:rPr lang="en-US" sz="1600"/>
              <a:t>Слушною є думка…</a:t>
            </a:r>
          </a:p>
          <a:p>
            <a:pPr lvl="0"/>
            <a:r>
              <a:rPr lang="en-US" sz="1600"/>
              <a:t>Слушно вважати, що…</a:t>
            </a:r>
          </a:p>
          <a:p>
            <a:pPr lvl="0"/>
            <a:r>
              <a:rPr lang="en-US" sz="1600"/>
              <a:t>Справедливе твердження…</a:t>
            </a:r>
          </a:p>
          <a:p>
            <a:pPr lvl="0"/>
            <a:r>
              <a:rPr lang="en-US" sz="1600"/>
              <a:t>Справедливо стверджувати…</a:t>
            </a:r>
          </a:p>
          <a:p>
            <a:pPr lvl="0"/>
            <a:r>
              <a:rPr lang="ru-RU" sz="1600"/>
              <a:t>Без сумніву, Ви маєте рацію…</a:t>
            </a:r>
            <a:endParaRPr lang="en-US" sz="1600"/>
          </a:p>
          <a:p>
            <a:pPr lvl="0"/>
            <a:r>
              <a:rPr lang="en-US" sz="1600"/>
              <a:t>Безперечно, Ваші міркування…</a:t>
            </a:r>
          </a:p>
          <a:p>
            <a:pPr lvl="0"/>
            <a:r>
              <a:rPr lang="en-US" sz="1600"/>
              <a:t>Дякую за увагу!</a:t>
            </a:r>
          </a:p>
          <a:p>
            <a:pPr lvl="0"/>
            <a:r>
              <a:rPr lang="ru-RU" sz="1600"/>
              <a:t>Дякую за прихильне ставлення до мене!</a:t>
            </a:r>
            <a:endParaRPr lang="en-US" sz="1600"/>
          </a:p>
          <a:p>
            <a:pPr lvl="0"/>
            <a:r>
              <a:rPr lang="en-US" sz="1600"/>
              <a:t>Дякую за запитання!</a:t>
            </a:r>
          </a:p>
          <a:p>
            <a:pPr lvl="0"/>
            <a:r>
              <a:rPr lang="ru-RU" sz="1600"/>
              <a:t>Дякую за слушні доповнення і запитання!</a:t>
            </a:r>
            <a:endParaRPr lang="en-US" sz="1600"/>
          </a:p>
          <a:p>
            <a:pPr lvl="0"/>
            <a:r>
              <a:rPr lang="ru-RU" sz="1600"/>
              <a:t>Складаємо щиру подяку…за цінні зауваження й поради…</a:t>
            </a:r>
            <a:endParaRPr lang="en-US" sz="1600"/>
          </a:p>
          <a:p>
            <a:pPr lvl="0"/>
            <a:r>
              <a:rPr lang="ru-RU" sz="1600"/>
              <a:t>Ми ладні погодитися у цьому радше з…</a:t>
            </a:r>
            <a:endParaRPr lang="en-US" sz="1600"/>
          </a:p>
          <a:p>
            <a:pPr lvl="0"/>
            <a:r>
              <a:rPr lang="en-US" sz="1600"/>
              <a:t>Краще було б…</a:t>
            </a:r>
          </a:p>
          <a:p>
            <a:pPr lvl="0"/>
            <a:r>
              <a:rPr lang="ru-RU" sz="1600"/>
              <a:t>На наш погляд…, на нашу думку…</a:t>
            </a:r>
            <a:endParaRPr lang="en-US" sz="1600"/>
          </a:p>
          <a:p>
            <a:pPr lvl="0"/>
            <a:r>
              <a:rPr lang="en-US" sz="1600"/>
              <a:t>Ми дотримуємось іншої класифікації…</a:t>
            </a:r>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369178" y="3083178"/>
            <a:ext cx="6858002" cy="69164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1"/>
          </a:xfrm>
        </p:spPr>
        <p:txBody>
          <a:bodyPr>
            <a:noAutofit/>
          </a:bodyPr>
          <a:lstStyle/>
          <a:p>
            <a:pPr algn="just">
              <a:buNone/>
            </a:pPr>
            <a:r>
              <a:rPr lang="uk-UA" sz="1600" dirty="0" smtClean="0"/>
              <a:t>		</a:t>
            </a:r>
            <a:r>
              <a:rPr lang="uk-UA" sz="1800" dirty="0" smtClean="0"/>
              <a:t>В </a:t>
            </a:r>
            <a:r>
              <a:rPr lang="uk-UA" sz="1800" dirty="0" smtClean="0"/>
              <a:t>усному спілкуванні науковців переважають такі елементи мовного етикету: </a:t>
            </a:r>
            <a:r>
              <a:rPr lang="uk-UA" sz="1800" b="1" dirty="0" smtClean="0"/>
              <a:t>звертання, прощання, подяка. </a:t>
            </a:r>
            <a:endParaRPr lang="uk-UA" sz="1800" b="1" dirty="0" smtClean="0"/>
          </a:p>
          <a:p>
            <a:pPr algn="just">
              <a:buNone/>
            </a:pPr>
            <a:r>
              <a:rPr lang="uk-UA" sz="1800" dirty="0" smtClean="0"/>
              <a:t>		Вибір </a:t>
            </a:r>
            <a:r>
              <a:rPr lang="uk-UA" sz="1800" dirty="0" smtClean="0"/>
              <a:t>мовних засобів </a:t>
            </a:r>
            <a:r>
              <a:rPr lang="uk-UA" sz="1800" b="1" dirty="0" smtClean="0"/>
              <a:t>в усному мовленні </a:t>
            </a:r>
            <a:r>
              <a:rPr lang="uk-UA" sz="1800" dirty="0" smtClean="0"/>
              <a:t>майже повністю підпорядковується вимогам структурно-семантичної організації конкретного виду і жанру публічного виступу. </a:t>
            </a:r>
          </a:p>
          <a:p>
            <a:pPr algn="just">
              <a:buNone/>
            </a:pPr>
            <a:r>
              <a:rPr lang="uk-UA" sz="1800" dirty="0" smtClean="0"/>
              <a:t>		Найбільшою </a:t>
            </a:r>
            <a:r>
              <a:rPr lang="uk-UA" sz="1800" dirty="0" smtClean="0"/>
              <a:t>ритуальністю (і консервативністю) вживання позначені етикетні вирази, що обслуговують процедуру </a:t>
            </a:r>
            <a:r>
              <a:rPr lang="uk-UA" sz="1800" b="1" dirty="0" smtClean="0"/>
              <a:t>публічного захисту дисертацій </a:t>
            </a:r>
            <a:r>
              <a:rPr lang="uk-UA" sz="1800" dirty="0" smtClean="0"/>
              <a:t>(напр.., </a:t>
            </a:r>
            <a:r>
              <a:rPr lang="uk-UA" sz="1800" i="1" dirty="0" smtClean="0"/>
              <a:t>звертання до голови і членів спеціалізованої ради, вирази подяки опонентам </a:t>
            </a:r>
            <a:r>
              <a:rPr lang="uk-UA" sz="1800" dirty="0" smtClean="0"/>
              <a:t>тощо). </a:t>
            </a:r>
          </a:p>
          <a:p>
            <a:pPr algn="just">
              <a:buNone/>
            </a:pPr>
            <a:r>
              <a:rPr lang="ru-RU" sz="1800" dirty="0" smtClean="0"/>
              <a:t>		</a:t>
            </a:r>
            <a:r>
              <a:rPr lang="ru-RU" sz="1800" dirty="0" err="1" smtClean="0"/>
              <a:t>Мінімальна</a:t>
            </a:r>
            <a:r>
              <a:rPr lang="ru-RU" sz="1800" dirty="0" smtClean="0"/>
              <a:t> </a:t>
            </a:r>
            <a:r>
              <a:rPr lang="ru-RU" sz="1800" dirty="0" smtClean="0"/>
              <a:t>«свобода </a:t>
            </a:r>
            <a:r>
              <a:rPr lang="ru-RU" sz="1800" dirty="0" err="1" smtClean="0"/>
              <a:t>вибору</a:t>
            </a:r>
            <a:r>
              <a:rPr lang="ru-RU" sz="1800" dirty="0" smtClean="0"/>
              <a:t>», а </a:t>
            </a:r>
            <a:r>
              <a:rPr lang="ru-RU" sz="1800" dirty="0" err="1" smtClean="0"/>
              <a:t>отже</a:t>
            </a:r>
            <a:r>
              <a:rPr lang="ru-RU" sz="1800" dirty="0" smtClean="0"/>
              <a:t>, </a:t>
            </a:r>
            <a:r>
              <a:rPr lang="ru-RU" sz="1800" dirty="0" err="1" smtClean="0"/>
              <a:t>стереотипність</a:t>
            </a:r>
            <a:r>
              <a:rPr lang="ru-RU" sz="1800" dirty="0" smtClean="0"/>
              <a:t> </a:t>
            </a:r>
            <a:r>
              <a:rPr lang="ru-RU" sz="1800" dirty="0" err="1" smtClean="0"/>
              <a:t>функціонування</a:t>
            </a:r>
            <a:r>
              <a:rPr lang="ru-RU" sz="1800" dirty="0" smtClean="0"/>
              <a:t>, </a:t>
            </a:r>
            <a:r>
              <a:rPr lang="ru-RU" sz="1800" dirty="0" err="1" smtClean="0"/>
              <a:t>притаманна</a:t>
            </a:r>
            <a:r>
              <a:rPr lang="ru-RU" sz="1800" dirty="0" smtClean="0"/>
              <a:t> </a:t>
            </a:r>
            <a:r>
              <a:rPr lang="ru-RU" sz="1800" dirty="0" err="1" smtClean="0"/>
              <a:t>етикетним</a:t>
            </a:r>
            <a:r>
              <a:rPr lang="ru-RU" sz="1800" dirty="0" smtClean="0"/>
              <a:t> </a:t>
            </a:r>
            <a:r>
              <a:rPr lang="ru-RU" sz="1800" dirty="0" err="1" smtClean="0"/>
              <a:t>виразам</a:t>
            </a:r>
            <a:r>
              <a:rPr lang="ru-RU" sz="1800" dirty="0" smtClean="0"/>
              <a:t> </a:t>
            </a:r>
            <a:r>
              <a:rPr lang="ru-RU" sz="1800" b="1" dirty="0" err="1" smtClean="0"/>
              <a:t>вітання</a:t>
            </a:r>
            <a:r>
              <a:rPr lang="ru-RU" sz="1800" b="1" dirty="0" smtClean="0"/>
              <a:t> </a:t>
            </a:r>
            <a:r>
              <a:rPr lang="ru-RU" sz="1800" b="1" dirty="0" err="1" smtClean="0"/>
              <a:t>й</a:t>
            </a:r>
            <a:r>
              <a:rPr lang="ru-RU" sz="1800" b="1" dirty="0" smtClean="0"/>
              <a:t> </a:t>
            </a:r>
            <a:r>
              <a:rPr lang="ru-RU" sz="1800" b="1" dirty="0" err="1" smtClean="0"/>
              <a:t>прощання</a:t>
            </a:r>
            <a:r>
              <a:rPr lang="ru-RU" sz="1800" dirty="0" smtClean="0"/>
              <a:t>. </a:t>
            </a:r>
            <a:r>
              <a:rPr lang="ru-RU" sz="1800" dirty="0" smtClean="0"/>
              <a:t>Напр</a:t>
            </a:r>
            <a:r>
              <a:rPr lang="ru-RU" sz="1800" dirty="0" smtClean="0"/>
              <a:t>.., </a:t>
            </a:r>
            <a:r>
              <a:rPr lang="ru-RU" sz="1800" i="1" dirty="0" smtClean="0"/>
              <a:t>на </a:t>
            </a:r>
            <a:r>
              <a:rPr lang="ru-RU" sz="1800" i="1" dirty="0" err="1" smtClean="0"/>
              <a:t>лекції</a:t>
            </a:r>
            <a:r>
              <a:rPr lang="ru-RU" sz="1800" i="1" dirty="0" smtClean="0"/>
              <a:t> </a:t>
            </a:r>
            <a:r>
              <a:rPr lang="ru-RU" sz="1800" i="1" dirty="0" err="1" smtClean="0"/>
              <a:t>викладач</a:t>
            </a:r>
            <a:r>
              <a:rPr lang="ru-RU" sz="1800" i="1" dirty="0" smtClean="0"/>
              <a:t> </a:t>
            </a:r>
            <a:r>
              <a:rPr lang="ru-RU" sz="1800" i="1" dirty="0" err="1" smtClean="0"/>
              <a:t>здебільшого</a:t>
            </a:r>
            <a:r>
              <a:rPr lang="ru-RU" sz="1800" i="1" dirty="0" smtClean="0"/>
              <a:t> </a:t>
            </a:r>
            <a:r>
              <a:rPr lang="ru-RU" sz="1800" i="1" dirty="0" err="1" smtClean="0"/>
              <a:t>скористається</a:t>
            </a:r>
            <a:r>
              <a:rPr lang="ru-RU" sz="1800" i="1" dirty="0" smtClean="0"/>
              <a:t> </a:t>
            </a:r>
            <a:r>
              <a:rPr lang="ru-RU" sz="1800" i="1" dirty="0" err="1" smtClean="0"/>
              <a:t>нейтральними</a:t>
            </a:r>
            <a:r>
              <a:rPr lang="ru-RU" sz="1800" i="1" dirty="0" smtClean="0"/>
              <a:t> формулами на </a:t>
            </a:r>
            <a:r>
              <a:rPr lang="ru-RU" sz="1800" i="1" dirty="0" err="1" smtClean="0"/>
              <a:t>зразок</a:t>
            </a:r>
            <a:r>
              <a:rPr lang="ru-RU" sz="1800" i="1" dirty="0" smtClean="0"/>
              <a:t>: «</a:t>
            </a:r>
            <a:r>
              <a:rPr lang="ru-RU" sz="1800" i="1" dirty="0" err="1" smtClean="0"/>
              <a:t>Добрий</a:t>
            </a:r>
            <a:r>
              <a:rPr lang="ru-RU" sz="1800" i="1" dirty="0" smtClean="0"/>
              <a:t> день!», «</a:t>
            </a:r>
            <a:r>
              <a:rPr lang="ru-RU" sz="1800" i="1" dirty="0" err="1" smtClean="0"/>
              <a:t>Здраствуйте</a:t>
            </a:r>
            <a:r>
              <a:rPr lang="ru-RU" sz="1800" i="1" dirty="0" smtClean="0"/>
              <a:t>!» – «До </a:t>
            </a:r>
            <a:r>
              <a:rPr lang="ru-RU" sz="1800" i="1" dirty="0" err="1" smtClean="0"/>
              <a:t>побачення</a:t>
            </a:r>
            <a:r>
              <a:rPr lang="ru-RU" sz="1800" i="1" dirty="0" smtClean="0"/>
              <a:t>!», «До </a:t>
            </a:r>
            <a:r>
              <a:rPr lang="ru-RU" sz="1800" i="1" dirty="0" err="1" smtClean="0"/>
              <a:t>зустрічі</a:t>
            </a:r>
            <a:r>
              <a:rPr lang="ru-RU" sz="1800" i="1" dirty="0" smtClean="0"/>
              <a:t>!», «До </a:t>
            </a:r>
            <a:r>
              <a:rPr lang="ru-RU" sz="1800" i="1" dirty="0" err="1" smtClean="0"/>
              <a:t>наступної</a:t>
            </a:r>
            <a:r>
              <a:rPr lang="ru-RU" sz="1800" i="1" dirty="0" smtClean="0"/>
              <a:t> </a:t>
            </a:r>
            <a:r>
              <a:rPr lang="ru-RU" sz="1800" i="1" dirty="0" err="1" smtClean="0"/>
              <a:t>лекції</a:t>
            </a:r>
            <a:r>
              <a:rPr lang="ru-RU" sz="1800" i="1" dirty="0" smtClean="0"/>
              <a:t>!». </a:t>
            </a:r>
            <a:r>
              <a:rPr lang="ru-RU" sz="1800" i="1" dirty="0" err="1" smtClean="0"/>
              <a:t>Зустрівши</a:t>
            </a:r>
            <a:r>
              <a:rPr lang="ru-RU" sz="1800" i="1" dirty="0" smtClean="0"/>
              <a:t> на </a:t>
            </a:r>
            <a:r>
              <a:rPr lang="ru-RU" sz="1800" i="1" dirty="0" err="1" smtClean="0"/>
              <a:t>науковій</a:t>
            </a:r>
            <a:r>
              <a:rPr lang="ru-RU" sz="1800" i="1" dirty="0" smtClean="0"/>
              <a:t> </a:t>
            </a:r>
            <a:r>
              <a:rPr lang="ru-RU" sz="1800" i="1" dirty="0" err="1" smtClean="0"/>
              <a:t>конференції</a:t>
            </a:r>
            <a:r>
              <a:rPr lang="ru-RU" sz="1800" i="1" dirty="0" smtClean="0"/>
              <a:t> </a:t>
            </a:r>
            <a:r>
              <a:rPr lang="ru-RU" sz="1800" i="1" dirty="0" err="1" smtClean="0"/>
              <a:t>свого</a:t>
            </a:r>
            <a:r>
              <a:rPr lang="ru-RU" sz="1800" i="1" dirty="0" smtClean="0"/>
              <a:t> </a:t>
            </a:r>
            <a:r>
              <a:rPr lang="ru-RU" sz="1800" i="1" dirty="0" err="1" smtClean="0"/>
              <a:t>колегу</a:t>
            </a:r>
            <a:r>
              <a:rPr lang="ru-RU" sz="1800" i="1" dirty="0" smtClean="0"/>
              <a:t>, </a:t>
            </a:r>
            <a:r>
              <a:rPr lang="ru-RU" sz="1800" i="1" dirty="0" err="1" smtClean="0"/>
              <a:t>цей</a:t>
            </a:r>
            <a:r>
              <a:rPr lang="ru-RU" sz="1800" i="1" dirty="0" smtClean="0"/>
              <a:t> же </a:t>
            </a:r>
            <a:r>
              <a:rPr lang="ru-RU" sz="1800" i="1" dirty="0" err="1" smtClean="0"/>
              <a:t>викладач</a:t>
            </a:r>
            <a:r>
              <a:rPr lang="ru-RU" sz="1800" i="1" dirty="0" smtClean="0"/>
              <a:t> </a:t>
            </a:r>
            <a:r>
              <a:rPr lang="ru-RU" sz="1800" i="1" dirty="0" err="1" smtClean="0"/>
              <a:t>може</a:t>
            </a:r>
            <a:r>
              <a:rPr lang="ru-RU" sz="1800" i="1" dirty="0" smtClean="0"/>
              <a:t> </a:t>
            </a:r>
            <a:r>
              <a:rPr lang="ru-RU" sz="1800" i="1" dirty="0" err="1" smtClean="0"/>
              <a:t>привітати</a:t>
            </a:r>
            <a:r>
              <a:rPr lang="ru-RU" sz="1800" i="1" dirty="0" smtClean="0"/>
              <a:t> </a:t>
            </a:r>
            <a:r>
              <a:rPr lang="ru-RU" sz="1800" i="1" dirty="0" err="1" smtClean="0"/>
              <a:t>його</a:t>
            </a:r>
            <a:r>
              <a:rPr lang="ru-RU" sz="1800" i="1" dirty="0" smtClean="0"/>
              <a:t> </a:t>
            </a:r>
            <a:r>
              <a:rPr lang="ru-RU" sz="1800" i="1" dirty="0" err="1" smtClean="0"/>
              <a:t>урочистим</a:t>
            </a:r>
            <a:r>
              <a:rPr lang="ru-RU" sz="1800" i="1" dirty="0" smtClean="0"/>
              <a:t>: «</a:t>
            </a:r>
            <a:r>
              <a:rPr lang="ru-RU" sz="1800" i="1" dirty="0" err="1" smtClean="0"/>
              <a:t>Моє</a:t>
            </a:r>
            <a:r>
              <a:rPr lang="ru-RU" sz="1800" i="1" dirty="0" smtClean="0"/>
              <a:t> </a:t>
            </a:r>
            <a:r>
              <a:rPr lang="ru-RU" sz="1800" i="1" dirty="0" err="1" smtClean="0"/>
              <a:t>шанування</a:t>
            </a:r>
            <a:r>
              <a:rPr lang="ru-RU" sz="1800" i="1" dirty="0" smtClean="0"/>
              <a:t>!». </a:t>
            </a:r>
            <a:r>
              <a:rPr lang="ru-RU" sz="1800" i="1" dirty="0" err="1" smtClean="0"/>
              <a:t>Якщо</a:t>
            </a:r>
            <a:r>
              <a:rPr lang="ru-RU" sz="1800" i="1" dirty="0" smtClean="0"/>
              <a:t> </a:t>
            </a:r>
            <a:r>
              <a:rPr lang="ru-RU" sz="1800" i="1" dirty="0" err="1" smtClean="0"/>
              <a:t>він</a:t>
            </a:r>
            <a:r>
              <a:rPr lang="ru-RU" sz="1800" i="1" dirty="0" smtClean="0"/>
              <a:t> «</a:t>
            </a:r>
            <a:r>
              <a:rPr lang="ru-RU" sz="1800" i="1" dirty="0" err="1" smtClean="0"/>
              <a:t>господар</a:t>
            </a:r>
            <a:r>
              <a:rPr lang="ru-RU" sz="1800" i="1" dirty="0" smtClean="0"/>
              <a:t>», </a:t>
            </a:r>
            <a:r>
              <a:rPr lang="ru-RU" sz="1800" i="1" dirty="0" err="1" smtClean="0"/>
              <a:t>організатор</a:t>
            </a:r>
            <a:r>
              <a:rPr lang="ru-RU" sz="1800" i="1" dirty="0" smtClean="0"/>
              <a:t> </a:t>
            </a:r>
            <a:r>
              <a:rPr lang="ru-RU" sz="1800" i="1" dirty="0" err="1" smtClean="0"/>
              <a:t>конференції</a:t>
            </a:r>
            <a:r>
              <a:rPr lang="ru-RU" sz="1800" i="1" dirty="0" smtClean="0"/>
              <a:t>, </a:t>
            </a:r>
            <a:r>
              <a:rPr lang="ru-RU" sz="1800" i="1" dirty="0" err="1" smtClean="0"/>
              <a:t>доречним</a:t>
            </a:r>
            <a:r>
              <a:rPr lang="ru-RU" sz="1800" i="1" dirty="0" smtClean="0"/>
              <a:t> буде </a:t>
            </a:r>
            <a:r>
              <a:rPr lang="ru-RU" sz="1800" i="1" dirty="0" err="1" smtClean="0"/>
              <a:t>виразити</a:t>
            </a:r>
            <a:r>
              <a:rPr lang="ru-RU" sz="1800" i="1" dirty="0" smtClean="0"/>
              <a:t> </a:t>
            </a:r>
            <a:r>
              <a:rPr lang="ru-RU" sz="1800" i="1" dirty="0" err="1" smtClean="0"/>
              <a:t>вітання</a:t>
            </a:r>
            <a:r>
              <a:rPr lang="ru-RU" sz="1800" i="1" dirty="0" smtClean="0"/>
              <a:t> «Радий Вас </a:t>
            </a:r>
            <a:r>
              <a:rPr lang="ru-RU" sz="1800" i="1" dirty="0" err="1" smtClean="0"/>
              <a:t>вітати</a:t>
            </a:r>
            <a:r>
              <a:rPr lang="ru-RU" sz="1800" i="1" dirty="0" smtClean="0"/>
              <a:t> в </a:t>
            </a:r>
            <a:r>
              <a:rPr lang="ru-RU" sz="1800" i="1" dirty="0" err="1" smtClean="0"/>
              <a:t>нашому</a:t>
            </a:r>
            <a:r>
              <a:rPr lang="ru-RU" sz="1800" i="1" dirty="0" smtClean="0"/>
              <a:t> </a:t>
            </a:r>
            <a:r>
              <a:rPr lang="ru-RU" sz="1800" i="1" dirty="0" err="1" smtClean="0"/>
              <a:t>місті</a:t>
            </a:r>
            <a:r>
              <a:rPr lang="ru-RU" sz="1800" i="1" dirty="0" smtClean="0"/>
              <a:t>!».</a:t>
            </a:r>
            <a:endParaRPr lang="uk-UA" sz="1800" i="1"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fontScale="85000" lnSpcReduction="20000"/>
          </a:bodyPr>
          <a:lstStyle/>
          <a:p>
            <a:pPr algn="just">
              <a:buNone/>
            </a:pPr>
            <a:r>
              <a:rPr lang="ru-RU" dirty="0" smtClean="0"/>
              <a:t>		</a:t>
            </a:r>
            <a:r>
              <a:rPr lang="ru-RU" dirty="0" err="1" smtClean="0"/>
              <a:t>Стрижень</a:t>
            </a:r>
            <a:r>
              <a:rPr lang="ru-RU" dirty="0" smtClean="0"/>
              <a:t> </a:t>
            </a:r>
            <a:r>
              <a:rPr lang="ru-RU" b="1" dirty="0" err="1" smtClean="0"/>
              <a:t>писемного</a:t>
            </a:r>
            <a:r>
              <a:rPr lang="ru-RU" b="1" dirty="0" smtClean="0"/>
              <a:t> </a:t>
            </a:r>
            <a:r>
              <a:rPr lang="ru-RU" b="1" dirty="0" err="1" smtClean="0"/>
              <a:t>спілкування</a:t>
            </a:r>
            <a:r>
              <a:rPr lang="ru-RU" b="1" dirty="0" smtClean="0"/>
              <a:t> </a:t>
            </a:r>
            <a:r>
              <a:rPr lang="ru-RU" dirty="0" err="1" smtClean="0"/>
              <a:t>становлять</a:t>
            </a:r>
            <a:r>
              <a:rPr lang="ru-RU" dirty="0" smtClean="0"/>
              <a:t> </a:t>
            </a:r>
            <a:r>
              <a:rPr lang="ru-RU" dirty="0" err="1" smtClean="0"/>
              <a:t>такі</a:t>
            </a:r>
            <a:r>
              <a:rPr lang="ru-RU" dirty="0" smtClean="0"/>
              <a:t> </a:t>
            </a:r>
            <a:r>
              <a:rPr lang="ru-RU" dirty="0" err="1" smtClean="0"/>
              <a:t>елементи</a:t>
            </a:r>
            <a:r>
              <a:rPr lang="ru-RU" dirty="0" smtClean="0"/>
              <a:t> </a:t>
            </a:r>
            <a:r>
              <a:rPr lang="ru-RU" dirty="0" err="1" smtClean="0"/>
              <a:t>комунікативних</a:t>
            </a:r>
            <a:r>
              <a:rPr lang="ru-RU" dirty="0" smtClean="0"/>
              <a:t> </a:t>
            </a:r>
            <a:r>
              <a:rPr lang="ru-RU" dirty="0" err="1" smtClean="0"/>
              <a:t>ситуацій</a:t>
            </a:r>
            <a:r>
              <a:rPr lang="ru-RU" dirty="0" smtClean="0"/>
              <a:t>: </a:t>
            </a:r>
            <a:r>
              <a:rPr lang="ru-RU" i="1" dirty="0" err="1" smtClean="0"/>
              <a:t>згода</a:t>
            </a:r>
            <a:r>
              <a:rPr lang="ru-RU" i="1" dirty="0" smtClean="0"/>
              <a:t> / </a:t>
            </a:r>
            <a:r>
              <a:rPr lang="ru-RU" i="1" dirty="0" err="1" smtClean="0"/>
              <a:t>схвалення</a:t>
            </a:r>
            <a:r>
              <a:rPr lang="ru-RU" i="1" dirty="0" smtClean="0"/>
              <a:t>, </a:t>
            </a:r>
            <a:r>
              <a:rPr lang="ru-RU" i="1" dirty="0" err="1" smtClean="0"/>
              <a:t>заперечення</a:t>
            </a:r>
            <a:r>
              <a:rPr lang="ru-RU" i="1" dirty="0" smtClean="0"/>
              <a:t>, </a:t>
            </a:r>
            <a:r>
              <a:rPr lang="ru-RU" i="1" dirty="0" err="1" smtClean="0"/>
              <a:t>подяка</a:t>
            </a:r>
            <a:r>
              <a:rPr lang="ru-RU" i="1" dirty="0" smtClean="0"/>
              <a:t>, </a:t>
            </a:r>
            <a:r>
              <a:rPr lang="ru-RU" i="1" dirty="0" err="1" smtClean="0"/>
              <a:t>побажання</a:t>
            </a:r>
            <a:r>
              <a:rPr lang="ru-RU" i="1" dirty="0" smtClean="0"/>
              <a:t>, </a:t>
            </a:r>
            <a:r>
              <a:rPr lang="ru-RU" i="1" dirty="0" err="1" smtClean="0"/>
              <a:t>що</a:t>
            </a:r>
            <a:r>
              <a:rPr lang="ru-RU" i="1" dirty="0" smtClean="0"/>
              <a:t> </a:t>
            </a:r>
            <a:r>
              <a:rPr lang="ru-RU" i="1" dirty="0" err="1" smtClean="0"/>
              <a:t>виникають</a:t>
            </a:r>
            <a:r>
              <a:rPr lang="ru-RU" i="1" dirty="0" smtClean="0"/>
              <a:t> як результат </a:t>
            </a:r>
            <a:r>
              <a:rPr lang="ru-RU" i="1" dirty="0" err="1" smtClean="0"/>
              <a:t>гармонійного</a:t>
            </a:r>
            <a:r>
              <a:rPr lang="ru-RU" i="1" dirty="0" smtClean="0"/>
              <a:t> </a:t>
            </a:r>
            <a:r>
              <a:rPr lang="ru-RU" i="1" dirty="0" err="1" smtClean="0"/>
              <a:t>співіснування</a:t>
            </a:r>
            <a:r>
              <a:rPr lang="ru-RU" i="1" dirty="0" smtClean="0"/>
              <a:t> </a:t>
            </a:r>
            <a:r>
              <a:rPr lang="ru-RU" i="1" dirty="0" err="1" smtClean="0"/>
              <a:t>двох</a:t>
            </a:r>
            <a:r>
              <a:rPr lang="ru-RU" i="1" dirty="0" smtClean="0"/>
              <a:t> – </a:t>
            </a:r>
            <a:r>
              <a:rPr lang="ru-RU" i="1" dirty="0" err="1" smtClean="0"/>
              <a:t>семантичного</a:t>
            </a:r>
            <a:r>
              <a:rPr lang="ru-RU" i="1" dirty="0" smtClean="0"/>
              <a:t> </a:t>
            </a:r>
            <a:r>
              <a:rPr lang="ru-RU" i="1" dirty="0" err="1" smtClean="0"/>
              <a:t>й</a:t>
            </a:r>
            <a:r>
              <a:rPr lang="ru-RU" i="1" dirty="0" smtClean="0"/>
              <a:t> </a:t>
            </a:r>
            <a:r>
              <a:rPr lang="ru-RU" i="1" dirty="0" err="1" smtClean="0"/>
              <a:t>комунікативного</a:t>
            </a:r>
            <a:r>
              <a:rPr lang="ru-RU" i="1" dirty="0" smtClean="0"/>
              <a:t> – </a:t>
            </a:r>
            <a:r>
              <a:rPr lang="ru-RU" i="1" dirty="0" err="1" smtClean="0"/>
              <a:t>потоків</a:t>
            </a:r>
            <a:r>
              <a:rPr lang="ru-RU" i="1" dirty="0" smtClean="0"/>
              <a:t> </a:t>
            </a:r>
            <a:r>
              <a:rPr lang="ru-RU" i="1" dirty="0" err="1" smtClean="0"/>
              <a:t>інформації</a:t>
            </a:r>
            <a:r>
              <a:rPr lang="ru-RU" i="1" dirty="0" smtClean="0"/>
              <a:t> в </a:t>
            </a:r>
            <a:r>
              <a:rPr lang="ru-RU" i="1" dirty="0" err="1" smtClean="0"/>
              <a:t>науковому</a:t>
            </a:r>
            <a:r>
              <a:rPr lang="ru-RU" i="1" dirty="0" smtClean="0"/>
              <a:t> </a:t>
            </a:r>
            <a:r>
              <a:rPr lang="ru-RU" i="1" dirty="0" err="1" smtClean="0"/>
              <a:t>тексті</a:t>
            </a:r>
            <a:r>
              <a:rPr lang="ru-RU" i="1" dirty="0" smtClean="0"/>
              <a:t>. </a:t>
            </a:r>
          </a:p>
          <a:p>
            <a:pPr algn="just">
              <a:buNone/>
            </a:pPr>
            <a:r>
              <a:rPr lang="uk-UA" dirty="0" smtClean="0"/>
              <a:t>		Науковий </a:t>
            </a:r>
            <a:r>
              <a:rPr lang="uk-UA" dirty="0" smtClean="0"/>
              <a:t>текст, як відомо, комунікативно об’єднує </a:t>
            </a:r>
            <a:r>
              <a:rPr lang="uk-UA" b="1" dirty="0" smtClean="0"/>
              <a:t>основну і додаткову інформацію</a:t>
            </a:r>
            <a:r>
              <a:rPr lang="uk-UA" dirty="0" smtClean="0"/>
              <a:t>. Семантично вона також є </a:t>
            </a:r>
            <a:r>
              <a:rPr lang="uk-UA" dirty="0" smtClean="0"/>
              <a:t>різнорідною: інформація </a:t>
            </a:r>
            <a:r>
              <a:rPr lang="uk-UA" dirty="0" smtClean="0"/>
              <a:t>наукового тексту складається з власне авторської інформації та </a:t>
            </a:r>
            <a:r>
              <a:rPr lang="uk-UA" dirty="0" err="1" smtClean="0"/>
              <a:t>інтекстової</a:t>
            </a:r>
            <a:r>
              <a:rPr lang="uk-UA" dirty="0" smtClean="0"/>
              <a:t>, що є результатом уваги автора до праць попередників і полеміки з ними, якщо їхні позиції не збігаються. Така інформація представлена найчастіше в цитуванні, </a:t>
            </a:r>
            <a:r>
              <a:rPr lang="uk-UA" b="1" dirty="0" smtClean="0"/>
              <a:t>безпосередньому чи опосередкованому</a:t>
            </a:r>
            <a:r>
              <a:rPr lang="uk-UA" dirty="0" smtClean="0"/>
              <a:t>.</a:t>
            </a: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normAutofit fontScale="70000" lnSpcReduction="20000"/>
          </a:bodyPr>
          <a:lstStyle/>
          <a:p>
            <a:pPr algn="just">
              <a:buNone/>
            </a:pPr>
            <a:r>
              <a:rPr lang="uk-UA" dirty="0" smtClean="0"/>
              <a:t>		Писемна </a:t>
            </a:r>
            <a:r>
              <a:rPr lang="uk-UA" dirty="0" smtClean="0"/>
              <a:t>традиція наукового тексту передбачає дотримання певних правил співіснування власне авторської та </a:t>
            </a:r>
            <a:r>
              <a:rPr lang="uk-UA" dirty="0" err="1" smtClean="0"/>
              <a:t>інтекстової</a:t>
            </a:r>
            <a:r>
              <a:rPr lang="uk-UA" dirty="0" smtClean="0"/>
              <a:t> (чужої) інформації. </a:t>
            </a:r>
            <a:endParaRPr lang="uk-UA" dirty="0" smtClean="0"/>
          </a:p>
          <a:p>
            <a:pPr algn="just">
              <a:buNone/>
            </a:pPr>
            <a:r>
              <a:rPr lang="uk-UA" dirty="0" smtClean="0"/>
              <a:t>	</a:t>
            </a:r>
            <a:r>
              <a:rPr lang="uk-UA" dirty="0" smtClean="0"/>
              <a:t>	Мовний </a:t>
            </a:r>
            <a:r>
              <a:rPr lang="uk-UA" dirty="0" smtClean="0"/>
              <a:t>етикет регулює три основні </a:t>
            </a:r>
            <a:r>
              <a:rPr lang="uk-UA" b="1" dirty="0" smtClean="0"/>
              <a:t>різновиди такої взаємодії</a:t>
            </a:r>
            <a:r>
              <a:rPr lang="uk-UA" dirty="0" smtClean="0"/>
              <a:t>: </a:t>
            </a:r>
          </a:p>
          <a:p>
            <a:pPr algn="just">
              <a:buNone/>
            </a:pPr>
            <a:r>
              <a:rPr lang="ru-RU" dirty="0" smtClean="0"/>
              <a:t>		</a:t>
            </a:r>
            <a:r>
              <a:rPr lang="ru-RU" b="1" dirty="0" smtClean="0"/>
              <a:t>1</a:t>
            </a:r>
            <a:r>
              <a:rPr lang="ru-RU" b="1" dirty="0" smtClean="0"/>
              <a:t>) нейтральна </a:t>
            </a:r>
            <a:r>
              <a:rPr lang="ru-RU" b="1" dirty="0" err="1" smtClean="0"/>
              <a:t>позиція</a:t>
            </a:r>
            <a:r>
              <a:rPr lang="ru-RU" b="1" dirty="0" smtClean="0"/>
              <a:t> автора </a:t>
            </a:r>
            <a:r>
              <a:rPr lang="ru-RU" dirty="0" smtClean="0"/>
              <a:t>(проста </a:t>
            </a:r>
            <a:r>
              <a:rPr lang="ru-RU" dirty="0" err="1" smtClean="0"/>
              <a:t>констатація</a:t>
            </a:r>
            <a:r>
              <a:rPr lang="ru-RU" dirty="0" smtClean="0"/>
              <a:t> </a:t>
            </a:r>
            <a:r>
              <a:rPr lang="ru-RU" dirty="0" err="1" smtClean="0"/>
              <a:t>поглядів</a:t>
            </a:r>
            <a:r>
              <a:rPr lang="ru-RU" dirty="0" smtClean="0"/>
              <a:t> </a:t>
            </a:r>
            <a:r>
              <a:rPr lang="ru-RU" dirty="0" err="1" smtClean="0"/>
              <a:t>інших</a:t>
            </a:r>
            <a:r>
              <a:rPr lang="ru-RU" dirty="0" smtClean="0"/>
              <a:t> </a:t>
            </a:r>
            <a:r>
              <a:rPr lang="ru-RU" dirty="0" err="1" smtClean="0"/>
              <a:t>учених</a:t>
            </a:r>
            <a:r>
              <a:rPr lang="ru-RU" dirty="0" smtClean="0"/>
              <a:t>, </a:t>
            </a:r>
            <a:r>
              <a:rPr lang="ru-RU" dirty="0" err="1" smtClean="0"/>
              <a:t>що</a:t>
            </a:r>
            <a:r>
              <a:rPr lang="ru-RU" dirty="0" smtClean="0"/>
              <a:t> </a:t>
            </a:r>
            <a:r>
              <a:rPr lang="ru-RU" dirty="0" err="1" smtClean="0"/>
              <a:t>виявляється</a:t>
            </a:r>
            <a:r>
              <a:rPr lang="ru-RU" dirty="0" smtClean="0"/>
              <a:t> </a:t>
            </a:r>
            <a:r>
              <a:rPr lang="ru-RU" dirty="0" err="1" smtClean="0"/>
              <a:t>передусім</a:t>
            </a:r>
            <a:r>
              <a:rPr lang="ru-RU" dirty="0" smtClean="0"/>
              <a:t> у </a:t>
            </a:r>
            <a:r>
              <a:rPr lang="ru-RU" dirty="0" err="1" smtClean="0"/>
              <a:t>семантиці</a:t>
            </a:r>
            <a:r>
              <a:rPr lang="ru-RU" dirty="0" smtClean="0"/>
              <a:t> </a:t>
            </a:r>
            <a:r>
              <a:rPr lang="ru-RU" dirty="0" err="1" smtClean="0"/>
              <a:t>дієслів</a:t>
            </a:r>
            <a:r>
              <a:rPr lang="ru-RU" dirty="0" smtClean="0"/>
              <a:t>, </a:t>
            </a:r>
            <a:r>
              <a:rPr lang="ru-RU" dirty="0" err="1" smtClean="0"/>
              <a:t>які</a:t>
            </a:r>
            <a:r>
              <a:rPr lang="ru-RU" dirty="0" smtClean="0"/>
              <a:t> </a:t>
            </a:r>
            <a:r>
              <a:rPr lang="ru-RU" dirty="0" err="1" smtClean="0"/>
              <a:t>входять</a:t>
            </a:r>
            <a:r>
              <a:rPr lang="ru-RU" dirty="0" smtClean="0"/>
              <a:t> до складу </a:t>
            </a:r>
            <a:r>
              <a:rPr lang="ru-RU" dirty="0" err="1" smtClean="0"/>
              <a:t>різних</a:t>
            </a:r>
            <a:r>
              <a:rPr lang="ru-RU" dirty="0" smtClean="0"/>
              <a:t> </a:t>
            </a:r>
            <a:r>
              <a:rPr lang="ru-RU" dirty="0" err="1" smtClean="0"/>
              <a:t>видів</a:t>
            </a:r>
            <a:r>
              <a:rPr lang="ru-RU" dirty="0" smtClean="0"/>
              <a:t> </a:t>
            </a:r>
            <a:r>
              <a:rPr lang="ru-RU" dirty="0" err="1" smtClean="0"/>
              <a:t>вставностей</a:t>
            </a:r>
            <a:r>
              <a:rPr lang="ru-RU" dirty="0" smtClean="0"/>
              <a:t> (напр..: </a:t>
            </a:r>
            <a:r>
              <a:rPr lang="ru-RU" i="1" dirty="0" err="1" smtClean="0"/>
              <a:t>зазначив</a:t>
            </a:r>
            <a:r>
              <a:rPr lang="ru-RU" i="1" dirty="0" smtClean="0"/>
              <a:t>, </a:t>
            </a:r>
            <a:r>
              <a:rPr lang="ru-RU" i="1" dirty="0" err="1" smtClean="0"/>
              <a:t>запропонував</a:t>
            </a:r>
            <a:r>
              <a:rPr lang="ru-RU" i="1" dirty="0" smtClean="0"/>
              <a:t>, </a:t>
            </a:r>
            <a:r>
              <a:rPr lang="ru-RU" i="1" dirty="0" err="1" smtClean="0"/>
              <a:t>наголошував</a:t>
            </a:r>
            <a:r>
              <a:rPr lang="ru-RU" i="1" dirty="0" smtClean="0"/>
              <a:t>, </a:t>
            </a:r>
            <a:r>
              <a:rPr lang="ru-RU" i="1" dirty="0" err="1" smtClean="0"/>
              <a:t>займався</a:t>
            </a:r>
            <a:r>
              <a:rPr lang="ru-RU" i="1" dirty="0" smtClean="0"/>
              <a:t> </a:t>
            </a:r>
            <a:r>
              <a:rPr lang="ru-RU" i="1" dirty="0" err="1" smtClean="0"/>
              <a:t>тощо</a:t>
            </a:r>
            <a:r>
              <a:rPr lang="ru-RU" i="1" dirty="0" smtClean="0"/>
              <a:t>); </a:t>
            </a:r>
          </a:p>
          <a:p>
            <a:pPr algn="just">
              <a:buNone/>
            </a:pPr>
            <a:r>
              <a:rPr lang="ru-RU" dirty="0" smtClean="0"/>
              <a:t>		</a:t>
            </a:r>
            <a:r>
              <a:rPr lang="ru-RU" b="1" dirty="0" smtClean="0"/>
              <a:t>2</a:t>
            </a:r>
            <a:r>
              <a:rPr lang="ru-RU" b="1" dirty="0" smtClean="0"/>
              <a:t>) </a:t>
            </a:r>
            <a:r>
              <a:rPr lang="ru-RU" b="1" dirty="0" err="1" smtClean="0"/>
              <a:t>схвалення</a:t>
            </a:r>
            <a:r>
              <a:rPr lang="ru-RU" b="1" dirty="0" smtClean="0"/>
              <a:t> </a:t>
            </a:r>
            <a:r>
              <a:rPr lang="ru-RU" b="1" dirty="0" err="1" smtClean="0"/>
              <a:t>позиції</a:t>
            </a:r>
            <a:r>
              <a:rPr lang="ru-RU" b="1" dirty="0" smtClean="0"/>
              <a:t> </a:t>
            </a:r>
            <a:r>
              <a:rPr lang="ru-RU" b="1" dirty="0" err="1" smtClean="0"/>
              <a:t>інших</a:t>
            </a:r>
            <a:r>
              <a:rPr lang="ru-RU" b="1" dirty="0" smtClean="0"/>
              <a:t> </a:t>
            </a:r>
            <a:r>
              <a:rPr lang="ru-RU" b="1" dirty="0" err="1" smtClean="0"/>
              <a:t>авторів</a:t>
            </a:r>
            <a:r>
              <a:rPr lang="ru-RU" b="1" dirty="0" smtClean="0"/>
              <a:t> </a:t>
            </a:r>
            <a:r>
              <a:rPr lang="ru-RU" dirty="0" smtClean="0"/>
              <a:t>(</a:t>
            </a:r>
            <a:r>
              <a:rPr lang="ru-RU" dirty="0" err="1" smtClean="0"/>
              <a:t>зумовлено</a:t>
            </a:r>
            <a:r>
              <a:rPr lang="ru-RU" dirty="0" smtClean="0"/>
              <a:t> </a:t>
            </a:r>
            <a:r>
              <a:rPr lang="ru-RU" dirty="0" err="1" smtClean="0"/>
              <a:t>подібністю</a:t>
            </a:r>
            <a:r>
              <a:rPr lang="ru-RU" dirty="0" smtClean="0"/>
              <a:t> </a:t>
            </a:r>
            <a:r>
              <a:rPr lang="ru-RU" dirty="0" err="1" smtClean="0"/>
              <a:t>чи</a:t>
            </a:r>
            <a:r>
              <a:rPr lang="ru-RU" dirty="0" smtClean="0"/>
              <a:t> </a:t>
            </a:r>
            <a:r>
              <a:rPr lang="ru-RU" dirty="0" err="1" smtClean="0"/>
              <a:t>навіть</a:t>
            </a:r>
            <a:r>
              <a:rPr lang="ru-RU" dirty="0" smtClean="0"/>
              <a:t> </a:t>
            </a:r>
            <a:r>
              <a:rPr lang="ru-RU" dirty="0" err="1" smtClean="0"/>
              <a:t>адекватністю</a:t>
            </a:r>
            <a:r>
              <a:rPr lang="ru-RU" dirty="0" smtClean="0"/>
              <a:t> </a:t>
            </a:r>
            <a:r>
              <a:rPr lang="ru-RU" dirty="0" err="1" smtClean="0"/>
              <a:t>точок</a:t>
            </a:r>
            <a:r>
              <a:rPr lang="ru-RU" dirty="0" smtClean="0"/>
              <a:t> </a:t>
            </a:r>
            <a:r>
              <a:rPr lang="ru-RU" dirty="0" err="1" smtClean="0"/>
              <a:t>зору</a:t>
            </a:r>
            <a:r>
              <a:rPr lang="ru-RU" dirty="0" smtClean="0"/>
              <a:t> автора </a:t>
            </a:r>
            <a:r>
              <a:rPr lang="ru-RU" dirty="0" err="1" smtClean="0"/>
              <a:t>й</a:t>
            </a:r>
            <a:r>
              <a:rPr lang="ru-RU" dirty="0" smtClean="0"/>
              <a:t> </a:t>
            </a:r>
            <a:r>
              <a:rPr lang="ru-RU" dirty="0" err="1" smtClean="0"/>
              <a:t>інших</a:t>
            </a:r>
            <a:r>
              <a:rPr lang="ru-RU" dirty="0" smtClean="0"/>
              <a:t> </a:t>
            </a:r>
            <a:r>
              <a:rPr lang="ru-RU" dirty="0" err="1" smtClean="0"/>
              <a:t>науковців</a:t>
            </a:r>
            <a:r>
              <a:rPr lang="ru-RU" dirty="0" smtClean="0"/>
              <a:t>, </a:t>
            </a:r>
            <a:r>
              <a:rPr lang="ru-RU" dirty="0" err="1" smtClean="0"/>
              <a:t>головним</a:t>
            </a:r>
            <a:r>
              <a:rPr lang="ru-RU" dirty="0" smtClean="0"/>
              <a:t> чином </a:t>
            </a:r>
            <a:r>
              <a:rPr lang="ru-RU" dirty="0" err="1" smtClean="0"/>
              <a:t>виявляється</a:t>
            </a:r>
            <a:r>
              <a:rPr lang="ru-RU" dirty="0" smtClean="0"/>
              <a:t> </a:t>
            </a:r>
            <a:r>
              <a:rPr lang="ru-RU" dirty="0" err="1" smtClean="0"/>
              <a:t>прикментиково-прислівниковим</a:t>
            </a:r>
            <a:r>
              <a:rPr lang="ru-RU" dirty="0" smtClean="0"/>
              <a:t> </a:t>
            </a:r>
            <a:r>
              <a:rPr lang="ru-RU" dirty="0" err="1" smtClean="0"/>
              <a:t>лексичним</a:t>
            </a:r>
            <a:r>
              <a:rPr lang="ru-RU" dirty="0" smtClean="0"/>
              <a:t> </a:t>
            </a:r>
            <a:r>
              <a:rPr lang="ru-RU" dirty="0" err="1" smtClean="0"/>
              <a:t>ланцюжком</a:t>
            </a:r>
            <a:r>
              <a:rPr lang="ru-RU" dirty="0" smtClean="0"/>
              <a:t>, як-то:</a:t>
            </a:r>
            <a:r>
              <a:rPr lang="ru-RU" i="1" dirty="0" smtClean="0"/>
              <a:t> </a:t>
            </a:r>
            <a:r>
              <a:rPr lang="ru-RU" i="1" dirty="0" err="1" smtClean="0"/>
              <a:t>слушний</a:t>
            </a:r>
            <a:r>
              <a:rPr lang="ru-RU" i="1" dirty="0" smtClean="0"/>
              <a:t> / </a:t>
            </a:r>
            <a:r>
              <a:rPr lang="ru-RU" i="1" dirty="0" err="1" smtClean="0"/>
              <a:t>слушно</a:t>
            </a:r>
            <a:r>
              <a:rPr lang="ru-RU" i="1" dirty="0" smtClean="0"/>
              <a:t>, </a:t>
            </a:r>
            <a:r>
              <a:rPr lang="ru-RU" i="1" dirty="0" err="1" smtClean="0"/>
              <a:t>справедливий</a:t>
            </a:r>
            <a:r>
              <a:rPr lang="ru-RU" i="1" dirty="0" smtClean="0"/>
              <a:t> / справедливо, </a:t>
            </a:r>
            <a:r>
              <a:rPr lang="ru-RU" i="1" dirty="0" err="1" smtClean="0"/>
              <a:t>що</a:t>
            </a:r>
            <a:r>
              <a:rPr lang="ru-RU" i="1" dirty="0" smtClean="0"/>
              <a:t> </a:t>
            </a:r>
            <a:r>
              <a:rPr lang="ru-RU" i="1" dirty="0" err="1" smtClean="0"/>
              <a:t>є</a:t>
            </a:r>
            <a:r>
              <a:rPr lang="ru-RU" i="1" dirty="0" smtClean="0"/>
              <a:t> </a:t>
            </a:r>
            <a:r>
              <a:rPr lang="ru-RU" i="1" dirty="0" err="1" smtClean="0"/>
              <a:t>елементами</a:t>
            </a:r>
            <a:r>
              <a:rPr lang="ru-RU" i="1" dirty="0" smtClean="0"/>
              <a:t> </a:t>
            </a:r>
            <a:r>
              <a:rPr lang="ru-RU" i="1" dirty="0" err="1" smtClean="0"/>
              <a:t>автокоментувальних</a:t>
            </a:r>
            <a:r>
              <a:rPr lang="ru-RU" i="1" dirty="0" smtClean="0"/>
              <a:t> </a:t>
            </a:r>
            <a:r>
              <a:rPr lang="ru-RU" i="1" dirty="0" err="1" smtClean="0"/>
              <a:t>одиниць</a:t>
            </a:r>
            <a:r>
              <a:rPr lang="ru-RU" i="1" dirty="0" smtClean="0"/>
              <a:t>, а </a:t>
            </a:r>
            <a:r>
              <a:rPr lang="ru-RU" i="1" dirty="0" err="1" smtClean="0"/>
              <a:t>також</a:t>
            </a:r>
            <a:r>
              <a:rPr lang="ru-RU" i="1" dirty="0" smtClean="0"/>
              <a:t> </a:t>
            </a:r>
            <a:r>
              <a:rPr lang="ru-RU" i="1" dirty="0" err="1" smtClean="0"/>
              <a:t>вставностями</a:t>
            </a:r>
            <a:r>
              <a:rPr lang="ru-RU" i="1" dirty="0" smtClean="0"/>
              <a:t> «без </a:t>
            </a:r>
            <a:r>
              <a:rPr lang="ru-RU" i="1" dirty="0" err="1" smtClean="0"/>
              <a:t>сумніву</a:t>
            </a:r>
            <a:r>
              <a:rPr lang="ru-RU" i="1" dirty="0" smtClean="0"/>
              <a:t>», «</a:t>
            </a:r>
            <a:r>
              <a:rPr lang="ru-RU" i="1" dirty="0" err="1" smtClean="0"/>
              <a:t>безперечно</a:t>
            </a:r>
            <a:r>
              <a:rPr lang="ru-RU" i="1" dirty="0" smtClean="0"/>
              <a:t>» </a:t>
            </a:r>
            <a:r>
              <a:rPr lang="ru-RU" i="1" dirty="0" err="1" smtClean="0"/>
              <a:t>і</a:t>
            </a:r>
            <a:r>
              <a:rPr lang="ru-RU" i="1" dirty="0" smtClean="0"/>
              <a:t> т. </a:t>
            </a:r>
            <a:r>
              <a:rPr lang="ru-RU" i="1" dirty="0" err="1" smtClean="0"/>
              <a:t>ін</a:t>
            </a:r>
            <a:r>
              <a:rPr lang="ru-RU" i="1" dirty="0" smtClean="0"/>
              <a:t>.); </a:t>
            </a:r>
          </a:p>
          <a:p>
            <a:pPr algn="just">
              <a:buNone/>
            </a:pPr>
            <a:r>
              <a:rPr lang="ru-RU" dirty="0" smtClean="0"/>
              <a:t>		</a:t>
            </a:r>
            <a:r>
              <a:rPr lang="ru-RU" b="1" dirty="0" smtClean="0"/>
              <a:t>3</a:t>
            </a:r>
            <a:r>
              <a:rPr lang="ru-RU" b="1" dirty="0" smtClean="0"/>
              <a:t>) </a:t>
            </a:r>
            <a:r>
              <a:rPr lang="ru-RU" b="1" dirty="0" err="1" smtClean="0"/>
              <a:t>несприйняття</a:t>
            </a:r>
            <a:r>
              <a:rPr lang="ru-RU" b="1" dirty="0" smtClean="0"/>
              <a:t> автором </a:t>
            </a:r>
            <a:r>
              <a:rPr lang="ru-RU" b="1" dirty="0" err="1" smtClean="0"/>
              <a:t>позиції</a:t>
            </a:r>
            <a:r>
              <a:rPr lang="ru-RU" b="1" dirty="0" smtClean="0"/>
              <a:t> </a:t>
            </a:r>
            <a:r>
              <a:rPr lang="ru-RU" b="1" dirty="0" err="1" smtClean="0"/>
              <a:t>інших</a:t>
            </a:r>
            <a:r>
              <a:rPr lang="ru-RU" b="1" dirty="0" smtClean="0"/>
              <a:t> </a:t>
            </a:r>
            <a:r>
              <a:rPr lang="ru-RU" b="1" dirty="0" err="1" smtClean="0"/>
              <a:t>авторів</a:t>
            </a:r>
            <a:r>
              <a:rPr lang="ru-RU" b="1" dirty="0" smtClean="0"/>
              <a:t> </a:t>
            </a:r>
            <a:r>
              <a:rPr lang="ru-RU" dirty="0" smtClean="0"/>
              <a:t>(</a:t>
            </a:r>
            <a:r>
              <a:rPr lang="ru-RU" dirty="0" err="1" smtClean="0"/>
              <a:t>спостерігається</a:t>
            </a:r>
            <a:r>
              <a:rPr lang="ru-RU" dirty="0" smtClean="0"/>
              <a:t> </a:t>
            </a:r>
            <a:r>
              <a:rPr lang="ru-RU" dirty="0" err="1" smtClean="0"/>
              <a:t>певна</a:t>
            </a:r>
            <a:r>
              <a:rPr lang="ru-RU" dirty="0" smtClean="0"/>
              <a:t> </a:t>
            </a:r>
            <a:r>
              <a:rPr lang="ru-RU" dirty="0" err="1" smtClean="0"/>
              <a:t>гра</a:t>
            </a:r>
            <a:r>
              <a:rPr lang="ru-RU" dirty="0" smtClean="0"/>
              <a:t>- </a:t>
            </a:r>
            <a:r>
              <a:rPr lang="ru-RU" dirty="0" err="1" smtClean="0"/>
              <a:t>дуальність</a:t>
            </a:r>
            <a:r>
              <a:rPr lang="ru-RU" dirty="0" smtClean="0"/>
              <a:t> такого </a:t>
            </a:r>
            <a:r>
              <a:rPr lang="ru-RU" dirty="0" err="1" smtClean="0"/>
              <a:t>несприйняття</a:t>
            </a:r>
            <a:r>
              <a:rPr lang="ru-RU" dirty="0" smtClean="0"/>
              <a:t>:</a:t>
            </a:r>
            <a:r>
              <a:rPr lang="ru-RU" i="1" dirty="0" smtClean="0"/>
              <a:t> </a:t>
            </a:r>
            <a:r>
              <a:rPr lang="ru-RU" i="1" dirty="0" err="1" smtClean="0"/>
              <a:t>сумнів</a:t>
            </a:r>
            <a:r>
              <a:rPr lang="ru-RU" i="1" dirty="0" smtClean="0"/>
              <a:t> – </a:t>
            </a:r>
            <a:r>
              <a:rPr lang="ru-RU" i="1" dirty="0" err="1" smtClean="0"/>
              <a:t>несприйняття</a:t>
            </a:r>
            <a:r>
              <a:rPr lang="ru-RU" i="1" dirty="0" smtClean="0"/>
              <a:t> – </a:t>
            </a:r>
            <a:r>
              <a:rPr lang="ru-RU" i="1" dirty="0" err="1" smtClean="0"/>
              <a:t>заперечення</a:t>
            </a:r>
            <a:r>
              <a:rPr lang="ru-RU" i="1" dirty="0" smtClean="0"/>
              <a:t>).</a:t>
            </a: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1"/>
          </a:xfrm>
        </p:spPr>
        <p:txBody>
          <a:bodyPr>
            <a:normAutofit fontScale="92500" lnSpcReduction="20000"/>
          </a:bodyPr>
          <a:lstStyle/>
          <a:p>
            <a:pPr algn="just">
              <a:buNone/>
            </a:pPr>
            <a:r>
              <a:rPr lang="ru-RU" dirty="0" smtClean="0"/>
              <a:t>		</a:t>
            </a:r>
            <a:r>
              <a:rPr lang="ru-RU" dirty="0" err="1" smtClean="0"/>
              <a:t>Мовний</a:t>
            </a:r>
            <a:r>
              <a:rPr lang="ru-RU" dirty="0" smtClean="0"/>
              <a:t> </a:t>
            </a:r>
            <a:r>
              <a:rPr lang="ru-RU" dirty="0" err="1" smtClean="0"/>
              <a:t>етикет</a:t>
            </a:r>
            <a:r>
              <a:rPr lang="ru-RU" dirty="0" smtClean="0"/>
              <a:t> </a:t>
            </a:r>
            <a:r>
              <a:rPr lang="ru-RU" dirty="0" err="1" smtClean="0"/>
              <a:t>наукового</a:t>
            </a:r>
            <a:r>
              <a:rPr lang="ru-RU" dirty="0" smtClean="0"/>
              <a:t> </a:t>
            </a:r>
            <a:r>
              <a:rPr lang="ru-RU" dirty="0" err="1" smtClean="0"/>
              <a:t>мовлення</a:t>
            </a:r>
            <a:r>
              <a:rPr lang="ru-RU" dirty="0" smtClean="0"/>
              <a:t>, </a:t>
            </a:r>
            <a:r>
              <a:rPr lang="ru-RU" dirty="0" err="1" smtClean="0"/>
              <a:t>безперечно</a:t>
            </a:r>
            <a:r>
              <a:rPr lang="ru-RU" dirty="0" smtClean="0"/>
              <a:t>, </a:t>
            </a:r>
            <a:r>
              <a:rPr lang="ru-RU" dirty="0" err="1" smtClean="0"/>
              <a:t>узгоджується</a:t>
            </a:r>
            <a:r>
              <a:rPr lang="ru-RU" dirty="0" smtClean="0"/>
              <a:t> </a:t>
            </a:r>
            <a:r>
              <a:rPr lang="ru-RU" dirty="0" err="1" smtClean="0"/>
              <a:t>з</a:t>
            </a:r>
            <a:r>
              <a:rPr lang="ru-RU" dirty="0" smtClean="0"/>
              <a:t> нормами </a:t>
            </a:r>
            <a:r>
              <a:rPr lang="ru-RU" dirty="0" err="1" smtClean="0"/>
              <a:t>наукової</a:t>
            </a:r>
            <a:r>
              <a:rPr lang="ru-RU" dirty="0" smtClean="0"/>
              <a:t> </a:t>
            </a:r>
            <a:r>
              <a:rPr lang="ru-RU" dirty="0" err="1" smtClean="0"/>
              <a:t>етики</a:t>
            </a:r>
            <a:r>
              <a:rPr lang="ru-RU" dirty="0" smtClean="0"/>
              <a:t>.</a:t>
            </a:r>
          </a:p>
          <a:p>
            <a:pPr algn="just">
              <a:buNone/>
            </a:pPr>
            <a:r>
              <a:rPr lang="ru-RU" dirty="0" smtClean="0"/>
              <a:t>		О</a:t>
            </a:r>
            <a:r>
              <a:rPr lang="uk-UA" dirty="0" err="1" smtClean="0"/>
              <a:t>собливість</a:t>
            </a:r>
            <a:r>
              <a:rPr lang="uk-UA" dirty="0" smtClean="0"/>
              <a:t> </a:t>
            </a:r>
            <a:r>
              <a:rPr lang="uk-UA" dirty="0" smtClean="0"/>
              <a:t>наукового мовного етикету на противагу текстам інших стилів, виявляється в тому, що етикетні вирази відображають специфічні правила мовної поведінки здебільшого одного з </a:t>
            </a:r>
            <a:r>
              <a:rPr lang="uk-UA" dirty="0" err="1" smtClean="0"/>
              <a:t>комунікантів</a:t>
            </a:r>
            <a:r>
              <a:rPr lang="uk-UA" dirty="0" smtClean="0"/>
              <a:t>. Вибір етикетної формули не залежить від віку, характеру взаємин науковців, місця й часу їхнього спілкування. Він повністю визначається формою наукового спілкування, його різновидом, жанром і узгоджується із структурою наукового тексту.</a:t>
            </a: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78"/>
            <a:ext cx="6858002" cy="691642"/>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normAutofit fontScale="85000" lnSpcReduction="20000"/>
          </a:bodyPr>
          <a:lstStyle/>
          <a:p>
            <a:pPr algn="just">
              <a:buNone/>
            </a:pPr>
            <a:r>
              <a:rPr lang="uk-UA" b="1" dirty="0" smtClean="0"/>
              <a:t>	</a:t>
            </a:r>
            <a:r>
              <a:rPr lang="uk-UA" b="1" dirty="0" smtClean="0"/>
              <a:t>	2. </a:t>
            </a:r>
            <a:r>
              <a:rPr lang="uk-UA" dirty="0" smtClean="0"/>
              <a:t>Одним </a:t>
            </a:r>
            <a:r>
              <a:rPr lang="uk-UA" dirty="0" smtClean="0"/>
              <a:t>із виявів увічливості писемного наукового спілкування є увага до праць попередників і повага до читача. У наукових текстах ця максима реалізується за допомогою різних прийомів і засобів: </a:t>
            </a:r>
            <a:r>
              <a:rPr lang="uk-UA" b="1" dirty="0" smtClean="0"/>
              <a:t>цитування, покликів, оцінок </a:t>
            </a:r>
            <a:r>
              <a:rPr lang="uk-UA" i="1" dirty="0" smtClean="0"/>
              <a:t>тощо. </a:t>
            </a:r>
            <a:r>
              <a:rPr lang="uk-UA" dirty="0" smtClean="0"/>
              <a:t>Особливо яскраво вона </a:t>
            </a:r>
            <a:r>
              <a:rPr lang="uk-UA" dirty="0" err="1" smtClean="0"/>
              <a:t>експлікується</a:t>
            </a:r>
            <a:r>
              <a:rPr lang="uk-UA" dirty="0" smtClean="0"/>
              <a:t> у висловах </a:t>
            </a:r>
            <a:r>
              <a:rPr lang="uk-UA" b="1" dirty="0" smtClean="0"/>
              <a:t>подяки.</a:t>
            </a:r>
            <a:endParaRPr lang="uk-UA" b="1" dirty="0" smtClean="0"/>
          </a:p>
          <a:p>
            <a:pPr algn="just">
              <a:buNone/>
            </a:pPr>
            <a:r>
              <a:rPr lang="uk-UA" b="1" dirty="0" smtClean="0"/>
              <a:t>		</a:t>
            </a:r>
            <a:r>
              <a:rPr lang="uk-UA" dirty="0" smtClean="0"/>
              <a:t>Як </a:t>
            </a:r>
            <a:r>
              <a:rPr lang="uk-UA" dirty="0" smtClean="0"/>
              <a:t>засіб </a:t>
            </a:r>
            <a:r>
              <a:rPr lang="uk-UA" dirty="0" err="1" smtClean="0"/>
              <a:t>етикетизації</a:t>
            </a:r>
            <a:r>
              <a:rPr lang="uk-UA" dirty="0" smtClean="0"/>
              <a:t> україномовного наукового спілкування подяку вважають факультативним компонентом, уживаним лише в обмежених ситуаціях усного спілкування (напр., після закінчення наукової доповіді чи лекції: </a:t>
            </a:r>
            <a:r>
              <a:rPr lang="uk-UA" i="1" dirty="0" smtClean="0"/>
              <a:t>«Дякую за увагу!», «Дякую за запитання!», або при захисті дисертації – «Дякую за слушні зауваження!» ) (у відповіді опонентові) і дуже рідко в наукових </a:t>
            </a:r>
            <a:r>
              <a:rPr lang="uk-UA" i="1" dirty="0" smtClean="0"/>
              <a:t>статтях.</a:t>
            </a:r>
            <a:endParaRPr lang="uk-UA"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TotalTime>
  <Words>926</Words>
  <Application>Microsoft Office PowerPoint</Application>
  <PresentationFormat>Экран (4:3)</PresentationFormat>
  <Paragraphs>209</Paragraphs>
  <Slides>41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41</vt:i4>
      </vt:variant>
    </vt:vector>
  </HeadingPairs>
  <TitlesOfParts>
    <vt:vector size="42" baseType="lpstr">
      <vt:lpstr>Тема Office</vt:lpstr>
      <vt:lpstr>Слайд 1</vt:lpstr>
      <vt:lpstr>План</vt:lpstr>
      <vt:lpstr>Література</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Завдання 2. Перекладіть українською мовою фрагмент з передмови до книги Пола Екмана «Психология лжи». У перекладеному тексті визначте лексичні і граматичні засоби вираження наукового етикету.</vt:lpstr>
      <vt:lpstr>Слайд 33</vt:lpstr>
      <vt:lpstr>Слайд 34</vt:lpstr>
      <vt:lpstr>Слайд 35</vt:lpstr>
      <vt:lpstr>Слайд 36</vt:lpstr>
      <vt:lpstr>ДОВІДКОВІ МАТЕРІАЛИ</vt:lpstr>
      <vt:lpstr>2. Лексико-семантичні та структурні особливості висловлення подяки у наукових текстах</vt:lpstr>
      <vt:lpstr>3. «Етикетний характер» тексту рецензії</vt:lpstr>
      <vt:lpstr>Пам’ятаймо!</vt:lpstr>
      <vt:lpstr>Зі скарбниці мовного етикету української науки:</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dc:title>
  <dc:creator>User</dc:creator>
  <cp:lastModifiedBy>Администратор</cp:lastModifiedBy>
  <cp:revision>62</cp:revision>
  <dcterms:created xsi:type="dcterms:W3CDTF">2021-10-01T11:00:05Z</dcterms:created>
  <dcterms:modified xsi:type="dcterms:W3CDTF">2021-11-11T22:12:48Z</dcterms:modified>
</cp:coreProperties>
</file>