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8"/>
  </p:notesMasterIdLst>
  <p:sldIdLst>
    <p:sldId id="257" r:id="rId2"/>
    <p:sldId id="258" r:id="rId3"/>
    <p:sldId id="317" r:id="rId4"/>
    <p:sldId id="305" r:id="rId5"/>
    <p:sldId id="306" r:id="rId6"/>
    <p:sldId id="307" r:id="rId7"/>
    <p:sldId id="308" r:id="rId8"/>
    <p:sldId id="309" r:id="rId9"/>
    <p:sldId id="310" r:id="rId10"/>
    <p:sldId id="311" r:id="rId11"/>
    <p:sldId id="312" r:id="rId12"/>
    <p:sldId id="313" r:id="rId13"/>
    <p:sldId id="314" r:id="rId14"/>
    <p:sldId id="315" r:id="rId15"/>
    <p:sldId id="316" r:id="rId16"/>
    <p:sldId id="261" r:id="rId17"/>
    <p:sldId id="262" r:id="rId18"/>
    <p:sldId id="263" r:id="rId19"/>
    <p:sldId id="264" r:id="rId20"/>
    <p:sldId id="265" r:id="rId21"/>
    <p:sldId id="266" r:id="rId22"/>
    <p:sldId id="267" r:id="rId23"/>
    <p:sldId id="268" r:id="rId24"/>
    <p:sldId id="269" r:id="rId25"/>
    <p:sldId id="270" r:id="rId26"/>
    <p:sldId id="271" r:id="rId2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4488" autoAdjust="0"/>
    <p:restoredTop sz="94660"/>
  </p:normalViewPr>
  <p:slideViewPr>
    <p:cSldViewPr>
      <p:cViewPr varScale="1">
        <p:scale>
          <a:sx n="74" d="100"/>
          <a:sy n="74" d="100"/>
        </p:scale>
        <p:origin x="-422" y="-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E776B15-E4F4-4855-BD50-BB80D1F6CC6E}" type="datetimeFigureOut">
              <a:rPr lang="ru-RU" smtClean="0"/>
              <a:pPr/>
              <a:t>14.11.2021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E3473F-92B7-4C2E-A1CE-82A611AFE36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E3473F-92B7-4C2E-A1CE-82A611AFE36A}" type="slidenum">
              <a:rPr lang="ru-RU" smtClean="0"/>
              <a:pPr/>
              <a:t>15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1E47A9-051B-4649-BC02-5127DD1EC507}" type="datetimeFigureOut">
              <a:rPr lang="ru-RU" smtClean="0"/>
              <a:pPr/>
              <a:t>14.11.2021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3836C-25F5-4AD1-B304-8C4C3365D9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1E47A9-051B-4649-BC02-5127DD1EC507}" type="datetimeFigureOut">
              <a:rPr lang="ru-RU" smtClean="0"/>
              <a:pPr/>
              <a:t>14.11.2021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3836C-25F5-4AD1-B304-8C4C3365D9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1E47A9-051B-4649-BC02-5127DD1EC507}" type="datetimeFigureOut">
              <a:rPr lang="ru-RU" smtClean="0"/>
              <a:pPr/>
              <a:t>14.11.2021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3836C-25F5-4AD1-B304-8C4C3365D9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1E47A9-051B-4649-BC02-5127DD1EC507}" type="datetimeFigureOut">
              <a:rPr lang="ru-RU" smtClean="0"/>
              <a:pPr/>
              <a:t>14.11.2021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3836C-25F5-4AD1-B304-8C4C3365D9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1E47A9-051B-4649-BC02-5127DD1EC507}" type="datetimeFigureOut">
              <a:rPr lang="ru-RU" smtClean="0"/>
              <a:pPr/>
              <a:t>14.11.2021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3836C-25F5-4AD1-B304-8C4C3365D9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1E47A9-051B-4649-BC02-5127DD1EC507}" type="datetimeFigureOut">
              <a:rPr lang="ru-RU" smtClean="0"/>
              <a:pPr/>
              <a:t>14.11.2021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3836C-25F5-4AD1-B304-8C4C3365D9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1E47A9-051B-4649-BC02-5127DD1EC507}" type="datetimeFigureOut">
              <a:rPr lang="ru-RU" smtClean="0"/>
              <a:pPr/>
              <a:t>14.11.2021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3836C-25F5-4AD1-B304-8C4C3365D9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1E47A9-051B-4649-BC02-5127DD1EC507}" type="datetimeFigureOut">
              <a:rPr lang="ru-RU" smtClean="0"/>
              <a:pPr/>
              <a:t>14.11.2021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3836C-25F5-4AD1-B304-8C4C3365D9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1E47A9-051B-4649-BC02-5127DD1EC507}" type="datetimeFigureOut">
              <a:rPr lang="ru-RU" smtClean="0"/>
              <a:pPr/>
              <a:t>14.11.2021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3836C-25F5-4AD1-B304-8C4C3365D9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1E47A9-051B-4649-BC02-5127DD1EC507}" type="datetimeFigureOut">
              <a:rPr lang="ru-RU" smtClean="0"/>
              <a:pPr/>
              <a:t>14.11.2021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3836C-25F5-4AD1-B304-8C4C3365D9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1E47A9-051B-4649-BC02-5127DD1EC507}" type="datetimeFigureOut">
              <a:rPr lang="ru-RU" smtClean="0"/>
              <a:pPr/>
              <a:t>14.11.2021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3836C-25F5-4AD1-B304-8C4C3365D9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1E47A9-051B-4649-BC02-5127DD1EC507}" type="datetimeFigureOut">
              <a:rPr lang="ru-RU" smtClean="0"/>
              <a:pPr/>
              <a:t>14.11.2021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C3836C-25F5-4AD1-B304-8C4C3365D91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8604"/>
            <a:ext cx="8229600" cy="5697559"/>
          </a:xfrm>
        </p:spPr>
        <p:txBody>
          <a:bodyPr anchor="ctr">
            <a:normAutofit/>
          </a:bodyPr>
          <a:lstStyle/>
          <a:p>
            <a:pPr marL="0" indent="0" algn="ctr">
              <a:buNone/>
            </a:pPr>
            <a:r>
              <a:rPr lang="uk-UA" sz="6000" b="1" dirty="0" err="1"/>
              <a:t>Пр</a:t>
            </a:r>
            <a:r>
              <a:rPr lang="ru-RU" sz="6000" b="1" dirty="0" err="1"/>
              <a:t>облеми</a:t>
            </a:r>
            <a:r>
              <a:rPr lang="ru-RU" sz="6000" b="1" dirty="0"/>
              <a:t> перекладу </a:t>
            </a:r>
            <a:r>
              <a:rPr lang="ru-RU" sz="6000" b="1" dirty="0" err="1"/>
              <a:t>і</a:t>
            </a:r>
            <a:r>
              <a:rPr lang="ru-RU" sz="6000" b="1" dirty="0"/>
              <a:t> </a:t>
            </a:r>
            <a:r>
              <a:rPr lang="ru-RU" sz="6000" b="1" dirty="0" err="1"/>
              <a:t>редагування</a:t>
            </a:r>
            <a:r>
              <a:rPr lang="ru-RU" sz="6000" b="1" dirty="0"/>
              <a:t> </a:t>
            </a:r>
            <a:r>
              <a:rPr lang="ru-RU" sz="6000" b="1" dirty="0" err="1"/>
              <a:t>наукових</a:t>
            </a:r>
            <a:r>
              <a:rPr lang="ru-RU" sz="6000" b="1" dirty="0"/>
              <a:t> </a:t>
            </a:r>
            <a:r>
              <a:rPr lang="ru-RU" sz="6000" b="1" dirty="0" err="1"/>
              <a:t>текстів</a:t>
            </a:r>
            <a:endParaRPr lang="ru-RU" sz="6000" b="1" dirty="0"/>
          </a:p>
        </p:txBody>
      </p:sp>
      <p:pic>
        <p:nvPicPr>
          <p:cNvPr id="4" name="Picture 3" descr="C:\Users\User\Desktop\!ВОВА\фони\Вишиванка-червоно-чорни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-3083180" y="3083180"/>
            <a:ext cx="6858002" cy="691642"/>
          </a:xfrm>
          <a:prstGeom prst="rect">
            <a:avLst/>
          </a:prstGeom>
          <a:noFill/>
        </p:spPr>
      </p:pic>
      <p:pic>
        <p:nvPicPr>
          <p:cNvPr id="5" name="Picture 3" descr="C:\Users\User\Desktop\!ВОВА\фони\Вишиванка-червоно-чорни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5369178" y="3083178"/>
            <a:ext cx="6858002" cy="69164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85728"/>
            <a:ext cx="8229600" cy="6357982"/>
          </a:xfrm>
        </p:spPr>
        <p:txBody>
          <a:bodyPr anchor="ctr">
            <a:normAutofit fontScale="62500" lnSpcReduction="20000"/>
          </a:bodyPr>
          <a:lstStyle/>
          <a:p>
            <a:pPr>
              <a:buNone/>
            </a:pPr>
            <a:r>
              <a:rPr lang="ru-RU" dirty="0"/>
              <a:t>		</a:t>
            </a:r>
            <a:r>
              <a:rPr lang="ru-RU" sz="3800" b="1" dirty="0" err="1" smtClean="0"/>
              <a:t>Д</a:t>
            </a:r>
            <a:r>
              <a:rPr lang="ru-RU" sz="3800" b="1" dirty="0" err="1" smtClean="0"/>
              <a:t>осить</a:t>
            </a:r>
            <a:r>
              <a:rPr lang="ru-RU" sz="3800" b="1" dirty="0" smtClean="0"/>
              <a:t> </a:t>
            </a:r>
            <a:r>
              <a:rPr lang="ru-RU" sz="3800" b="1" dirty="0"/>
              <a:t>часто </a:t>
            </a:r>
            <a:r>
              <a:rPr lang="ru-RU" sz="3800" b="1" dirty="0" err="1"/>
              <a:t>трапляються</a:t>
            </a:r>
            <a:r>
              <a:rPr lang="ru-RU" sz="3800" b="1" dirty="0"/>
              <a:t> </a:t>
            </a:r>
            <a:r>
              <a:rPr lang="ru-RU" sz="3800" b="1" dirty="0" err="1"/>
              <a:t>такі</a:t>
            </a:r>
            <a:r>
              <a:rPr lang="ru-RU" sz="3800" b="1" dirty="0"/>
              <a:t> </a:t>
            </a:r>
            <a:r>
              <a:rPr lang="ru-RU" sz="3800" b="1" dirty="0" err="1"/>
              <a:t>помилки</a:t>
            </a:r>
            <a:r>
              <a:rPr lang="ru-RU" sz="3800" b="1" dirty="0"/>
              <a:t>:</a:t>
            </a:r>
            <a:endParaRPr lang="en-US" sz="3800" b="1" dirty="0"/>
          </a:p>
          <a:p>
            <a:pPr lvl="0" algn="just"/>
            <a:r>
              <a:rPr lang="ru-RU" dirty="0" smtClean="0"/>
              <a:t> 	1. </a:t>
            </a:r>
            <a:r>
              <a:rPr lang="ru-RU" dirty="0" err="1" smtClean="0">
                <a:solidFill>
                  <a:srgbClr val="FF0000"/>
                </a:solidFill>
              </a:rPr>
              <a:t>Неправильне</a:t>
            </a:r>
            <a:r>
              <a:rPr lang="ru-RU" dirty="0">
                <a:solidFill>
                  <a:srgbClr val="FF0000"/>
                </a:solidFill>
              </a:rPr>
              <a:t>	</a:t>
            </a:r>
            <a:r>
              <a:rPr lang="ru-RU" dirty="0" err="1">
                <a:solidFill>
                  <a:srgbClr val="FF0000"/>
                </a:solidFill>
              </a:rPr>
              <a:t>утворення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відмінкових</a:t>
            </a:r>
            <a:r>
              <a:rPr lang="ru-RU" dirty="0">
                <a:solidFill>
                  <a:srgbClr val="FF0000"/>
                </a:solidFill>
              </a:rPr>
              <a:t> форм </a:t>
            </a:r>
            <a:r>
              <a:rPr lang="ru-RU" dirty="0" err="1">
                <a:solidFill>
                  <a:srgbClr val="FF0000"/>
                </a:solidFill>
              </a:rPr>
              <a:t>іменників</a:t>
            </a:r>
            <a:r>
              <a:rPr lang="ru-RU" dirty="0">
                <a:solidFill>
                  <a:srgbClr val="FF0000"/>
                </a:solidFill>
              </a:rPr>
              <a:t>, </a:t>
            </a:r>
            <a:r>
              <a:rPr lang="ru-RU" dirty="0" err="1">
                <a:solidFill>
                  <a:srgbClr val="FF0000"/>
                </a:solidFill>
              </a:rPr>
              <a:t>прикметників</a:t>
            </a:r>
            <a:r>
              <a:rPr lang="ru-RU" dirty="0">
                <a:solidFill>
                  <a:srgbClr val="FF0000"/>
                </a:solidFill>
              </a:rPr>
              <a:t>,</a:t>
            </a:r>
            <a:r>
              <a:rPr lang="uk-UA" dirty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числівників</a:t>
            </a:r>
            <a:r>
              <a:rPr lang="ru-RU" dirty="0">
                <a:solidFill>
                  <a:srgbClr val="FF0000"/>
                </a:solidFill>
              </a:rPr>
              <a:t>, </a:t>
            </a:r>
            <a:r>
              <a:rPr lang="ru-RU" dirty="0" err="1">
                <a:solidFill>
                  <a:srgbClr val="FF0000"/>
                </a:solidFill>
              </a:rPr>
              <a:t>займенників</a:t>
            </a:r>
            <a:r>
              <a:rPr lang="ru-RU" dirty="0"/>
              <a:t> (</a:t>
            </a:r>
            <a:r>
              <a:rPr lang="ru-RU" i="1" dirty="0" err="1"/>
              <a:t>писати</a:t>
            </a:r>
            <a:r>
              <a:rPr lang="ru-RU" i="1" dirty="0"/>
              <a:t> лист </a:t>
            </a:r>
            <a:r>
              <a:rPr lang="ru-RU" dirty="0" err="1"/>
              <a:t>замість</a:t>
            </a:r>
            <a:r>
              <a:rPr lang="ru-RU" dirty="0"/>
              <a:t> </a:t>
            </a:r>
            <a:r>
              <a:rPr lang="ru-RU" i="1" dirty="0" err="1"/>
              <a:t>писати</a:t>
            </a:r>
            <a:r>
              <a:rPr lang="ru-RU" i="1" dirty="0"/>
              <a:t> листа, семи </a:t>
            </a:r>
            <a:r>
              <a:rPr lang="ru-RU" i="1" dirty="0" err="1"/>
              <a:t>експертами</a:t>
            </a:r>
            <a:r>
              <a:rPr lang="ru-RU" i="1" dirty="0"/>
              <a:t> </a:t>
            </a:r>
            <a:r>
              <a:rPr lang="ru-RU" dirty="0" err="1"/>
              <a:t>замість</a:t>
            </a:r>
            <a:r>
              <a:rPr lang="ru-RU" dirty="0"/>
              <a:t> </a:t>
            </a:r>
            <a:r>
              <a:rPr lang="ru-RU" i="1" dirty="0" err="1"/>
              <a:t>сімома</a:t>
            </a:r>
            <a:r>
              <a:rPr lang="ru-RU" i="1" dirty="0"/>
              <a:t> (</a:t>
            </a:r>
            <a:r>
              <a:rPr lang="ru-RU" i="1" dirty="0" err="1"/>
              <a:t>сьома</a:t>
            </a:r>
            <a:r>
              <a:rPr lang="ru-RU" i="1" dirty="0"/>
              <a:t>) </a:t>
            </a:r>
            <a:r>
              <a:rPr lang="ru-RU" i="1" dirty="0" err="1"/>
              <a:t>експертами</a:t>
            </a:r>
            <a:r>
              <a:rPr lang="ru-RU" dirty="0" smtClean="0"/>
              <a:t>);</a:t>
            </a:r>
            <a:endParaRPr lang="uk-UA" dirty="0" smtClean="0"/>
          </a:p>
          <a:p>
            <a:pPr lvl="0" algn="just"/>
            <a:r>
              <a:rPr lang="uk-UA" dirty="0" smtClean="0"/>
              <a:t> 	2. </a:t>
            </a:r>
            <a:r>
              <a:rPr lang="ru-RU" dirty="0" err="1" smtClean="0">
                <a:solidFill>
                  <a:srgbClr val="FF0000"/>
                </a:solidFill>
              </a:rPr>
              <a:t>Неправильне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визначення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граматичного</a:t>
            </a:r>
            <a:r>
              <a:rPr lang="ru-RU" dirty="0">
                <a:solidFill>
                  <a:srgbClr val="FF0000"/>
                </a:solidFill>
              </a:rPr>
              <a:t> роду </a:t>
            </a:r>
            <a:r>
              <a:rPr lang="ru-RU" dirty="0" err="1">
                <a:solidFill>
                  <a:srgbClr val="FF0000"/>
                </a:solidFill>
              </a:rPr>
              <a:t>іменників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/>
              <a:t>(</a:t>
            </a:r>
            <a:r>
              <a:rPr lang="ru-RU" i="1" dirty="0" err="1"/>
              <a:t>солідна</a:t>
            </a:r>
            <a:r>
              <a:rPr lang="ru-RU" i="1" dirty="0"/>
              <a:t> рукопись </a:t>
            </a:r>
            <a:r>
              <a:rPr lang="ru-RU" dirty="0"/>
              <a:t>(ж. р.) </a:t>
            </a:r>
            <a:r>
              <a:rPr lang="ru-RU" dirty="0" err="1"/>
              <a:t>замість</a:t>
            </a:r>
            <a:r>
              <a:rPr lang="ru-RU" dirty="0"/>
              <a:t> </a:t>
            </a:r>
            <a:r>
              <a:rPr lang="ru-RU" i="1" dirty="0" err="1"/>
              <a:t>ґрунтовний</a:t>
            </a:r>
            <a:r>
              <a:rPr lang="ru-RU" i="1" dirty="0"/>
              <a:t> </a:t>
            </a:r>
            <a:r>
              <a:rPr lang="ru-RU" i="1" dirty="0" err="1"/>
              <a:t>рукопис</a:t>
            </a:r>
            <a:r>
              <a:rPr lang="ru-RU" i="1" dirty="0"/>
              <a:t> </a:t>
            </a:r>
            <a:r>
              <a:rPr lang="ru-RU" dirty="0"/>
              <a:t>(ч. р</a:t>
            </a:r>
            <a:r>
              <a:rPr lang="ru-RU" dirty="0" smtClean="0"/>
              <a:t>.);</a:t>
            </a:r>
            <a:endParaRPr lang="uk-UA" dirty="0" smtClean="0"/>
          </a:p>
          <a:p>
            <a:pPr lvl="0" algn="just"/>
            <a:r>
              <a:rPr lang="uk-UA" dirty="0" smtClean="0"/>
              <a:t>	</a:t>
            </a:r>
            <a:r>
              <a:rPr lang="uk-UA" dirty="0" smtClean="0"/>
              <a:t>3. </a:t>
            </a:r>
            <a:r>
              <a:rPr lang="ru-RU" dirty="0" err="1" smtClean="0">
                <a:solidFill>
                  <a:srgbClr val="FF0000"/>
                </a:solidFill>
              </a:rPr>
              <a:t>Неправильне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утворення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ступенів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порівняння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прикметників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і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прислівників</a:t>
            </a:r>
            <a:r>
              <a:rPr lang="ru-RU" dirty="0"/>
              <a:t> (</a:t>
            </a:r>
            <a:r>
              <a:rPr lang="ru-RU" i="1" dirty="0" err="1"/>
              <a:t>більш</a:t>
            </a:r>
            <a:r>
              <a:rPr lang="ru-RU" i="1" dirty="0"/>
              <a:t> </a:t>
            </a:r>
            <a:r>
              <a:rPr lang="ru-RU" i="1" dirty="0" err="1"/>
              <a:t>складніша</a:t>
            </a:r>
            <a:r>
              <a:rPr lang="ru-RU" i="1" dirty="0"/>
              <a:t> </a:t>
            </a:r>
            <a:r>
              <a:rPr lang="ru-RU" i="1" dirty="0" err="1"/>
              <a:t>ситуація</a:t>
            </a:r>
            <a:r>
              <a:rPr lang="ru-RU" i="1" dirty="0"/>
              <a:t> </a:t>
            </a:r>
            <a:r>
              <a:rPr lang="ru-RU" dirty="0" err="1"/>
              <a:t>замість</a:t>
            </a:r>
            <a:r>
              <a:rPr lang="ru-RU" dirty="0"/>
              <a:t> </a:t>
            </a:r>
            <a:r>
              <a:rPr lang="ru-RU" i="1" dirty="0" err="1"/>
              <a:t>більш</a:t>
            </a:r>
            <a:r>
              <a:rPr lang="ru-RU" i="1" dirty="0"/>
              <a:t> складна</a:t>
            </a:r>
            <a:r>
              <a:rPr lang="uk-UA" i="1" dirty="0"/>
              <a:t> </a:t>
            </a:r>
            <a:r>
              <a:rPr lang="ru-RU" i="1" dirty="0" err="1"/>
              <a:t>ситуація</a:t>
            </a:r>
            <a:r>
              <a:rPr lang="ru-RU" i="1" dirty="0"/>
              <a:t>, </a:t>
            </a:r>
            <a:r>
              <a:rPr lang="ru-RU" i="1" dirty="0" err="1"/>
              <a:t>найбільш</a:t>
            </a:r>
            <a:r>
              <a:rPr lang="ru-RU" i="1" dirty="0"/>
              <a:t> </a:t>
            </a:r>
            <a:r>
              <a:rPr lang="ru-RU" i="1" dirty="0" err="1"/>
              <a:t>ефективне</a:t>
            </a:r>
            <a:r>
              <a:rPr lang="ru-RU" i="1" dirty="0"/>
              <a:t> </a:t>
            </a:r>
            <a:r>
              <a:rPr lang="ru-RU" dirty="0" err="1"/>
              <a:t>замість</a:t>
            </a:r>
            <a:r>
              <a:rPr lang="ru-RU" dirty="0"/>
              <a:t> </a:t>
            </a:r>
            <a:r>
              <a:rPr lang="ru-RU" i="1" dirty="0" err="1"/>
              <a:t>найбільш</a:t>
            </a:r>
            <a:r>
              <a:rPr lang="ru-RU" i="1" dirty="0"/>
              <a:t> </a:t>
            </a:r>
            <a:r>
              <a:rPr lang="ru-RU" i="1" dirty="0" err="1"/>
              <a:t>ефективно</a:t>
            </a:r>
            <a:r>
              <a:rPr lang="ru-RU" dirty="0"/>
              <a:t>);</a:t>
            </a:r>
            <a:endParaRPr lang="en-US" dirty="0"/>
          </a:p>
          <a:p>
            <a:pPr lvl="0" algn="just"/>
            <a:r>
              <a:rPr lang="ru-RU" dirty="0" smtClean="0"/>
              <a:t>	4. </a:t>
            </a:r>
            <a:r>
              <a:rPr lang="ru-RU" dirty="0" smtClean="0">
                <a:solidFill>
                  <a:srgbClr val="FF0000"/>
                </a:solidFill>
              </a:rPr>
              <a:t>Неправильна</a:t>
            </a:r>
            <a:r>
              <a:rPr lang="ru-RU" dirty="0" smtClean="0"/>
              <a:t> </a:t>
            </a:r>
            <a:r>
              <a:rPr lang="ru-RU" dirty="0" err="1">
                <a:solidFill>
                  <a:srgbClr val="FF0000"/>
                </a:solidFill>
              </a:rPr>
              <a:t>словозміна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числівників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/>
              <a:t>(</a:t>
            </a:r>
            <a:r>
              <a:rPr lang="ru-RU" i="1" dirty="0" err="1"/>
              <a:t>від</a:t>
            </a:r>
            <a:r>
              <a:rPr lang="ru-RU" i="1" dirty="0"/>
              <a:t> </a:t>
            </a:r>
            <a:r>
              <a:rPr lang="ru-RU" i="1" dirty="0" err="1"/>
              <a:t>п’ятидесяти</a:t>
            </a:r>
            <a:r>
              <a:rPr lang="ru-RU" i="1" dirty="0"/>
              <a:t> до шестидесяти</a:t>
            </a:r>
            <a:r>
              <a:rPr lang="uk-UA" i="1" dirty="0"/>
              <a:t> </a:t>
            </a:r>
            <a:r>
              <a:rPr lang="ru-RU" i="1" dirty="0" err="1"/>
              <a:t>відсотків</a:t>
            </a:r>
            <a:r>
              <a:rPr lang="ru-RU" i="1" dirty="0"/>
              <a:t> </a:t>
            </a:r>
            <a:r>
              <a:rPr lang="ru-RU" dirty="0" err="1"/>
              <a:t>замість</a:t>
            </a:r>
            <a:r>
              <a:rPr lang="ru-RU" dirty="0"/>
              <a:t> </a:t>
            </a:r>
            <a:r>
              <a:rPr lang="ru-RU" i="1" dirty="0" err="1"/>
              <a:t>від</a:t>
            </a:r>
            <a:r>
              <a:rPr lang="ru-RU" i="1" dirty="0"/>
              <a:t> </a:t>
            </a:r>
            <a:r>
              <a:rPr lang="ru-RU" i="1" dirty="0" err="1"/>
              <a:t>п’ятдесяти</a:t>
            </a:r>
            <a:r>
              <a:rPr lang="ru-RU" i="1" dirty="0"/>
              <a:t> до </a:t>
            </a:r>
            <a:r>
              <a:rPr lang="ru-RU" i="1" dirty="0" err="1"/>
              <a:t>шістдесяти</a:t>
            </a:r>
            <a:r>
              <a:rPr lang="ru-RU" i="1" dirty="0"/>
              <a:t> </a:t>
            </a:r>
            <a:r>
              <a:rPr lang="ru-RU" i="1" dirty="0" err="1"/>
              <a:t>відсотків</a:t>
            </a:r>
            <a:r>
              <a:rPr lang="ru-RU" dirty="0"/>
              <a:t>);</a:t>
            </a:r>
            <a:endParaRPr lang="en-US" dirty="0"/>
          </a:p>
          <a:p>
            <a:pPr lvl="0" algn="just"/>
            <a:r>
              <a:rPr lang="ru-RU" dirty="0" smtClean="0">
                <a:solidFill>
                  <a:srgbClr val="FF0000"/>
                </a:solidFill>
              </a:rPr>
              <a:t>	</a:t>
            </a:r>
            <a:r>
              <a:rPr lang="ru-RU" dirty="0" smtClean="0"/>
              <a:t>5.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Порушення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закономірностей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сполучуваності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дробових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числівників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з</a:t>
            </a:r>
            <a:r>
              <a:rPr lang="uk-UA" dirty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іменниками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/>
              <a:t>(</a:t>
            </a:r>
            <a:r>
              <a:rPr lang="ru-RU" i="1" dirty="0" err="1"/>
              <a:t>отримали</a:t>
            </a:r>
            <a:r>
              <a:rPr lang="ru-RU" i="1" dirty="0"/>
              <a:t> 5,2 </a:t>
            </a:r>
            <a:r>
              <a:rPr lang="ru-RU" i="1" dirty="0" err="1"/>
              <a:t>бали</a:t>
            </a:r>
            <a:r>
              <a:rPr lang="ru-RU" i="1" dirty="0"/>
              <a:t> </a:t>
            </a:r>
            <a:r>
              <a:rPr lang="ru-RU" i="1" dirty="0" err="1"/>
              <a:t>замість</a:t>
            </a:r>
            <a:r>
              <a:rPr lang="ru-RU" i="1" dirty="0"/>
              <a:t> </a:t>
            </a:r>
            <a:r>
              <a:rPr lang="ru-RU" i="1" dirty="0" err="1"/>
              <a:t>отримали</a:t>
            </a:r>
            <a:r>
              <a:rPr lang="ru-RU" i="1" dirty="0"/>
              <a:t> 5,2 бала</a:t>
            </a:r>
            <a:r>
              <a:rPr lang="ru-RU" dirty="0"/>
              <a:t>);</a:t>
            </a:r>
            <a:endParaRPr lang="en-US" dirty="0"/>
          </a:p>
          <a:p>
            <a:pPr lvl="0" algn="just"/>
            <a:r>
              <a:rPr lang="ru-RU" dirty="0" smtClean="0"/>
              <a:t>	6. </a:t>
            </a:r>
            <a:r>
              <a:rPr lang="ru-RU" dirty="0" err="1" smtClean="0">
                <a:solidFill>
                  <a:srgbClr val="FF0000"/>
                </a:solidFill>
              </a:rPr>
              <a:t>Відхилення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від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морфологічних</a:t>
            </a:r>
            <a:r>
              <a:rPr lang="ru-RU" dirty="0">
                <a:solidFill>
                  <a:srgbClr val="FF0000"/>
                </a:solidFill>
              </a:rPr>
              <a:t> норм у межах </a:t>
            </a:r>
            <a:r>
              <a:rPr lang="ru-RU" dirty="0" err="1">
                <a:solidFill>
                  <a:srgbClr val="FF0000"/>
                </a:solidFill>
              </a:rPr>
              <a:t>лексико</a:t>
            </a:r>
            <a:r>
              <a:rPr lang="ru-RU" dirty="0">
                <a:solidFill>
                  <a:srgbClr val="FF0000"/>
                </a:solidFill>
              </a:rPr>
              <a:t>- </a:t>
            </a:r>
            <a:r>
              <a:rPr lang="ru-RU" dirty="0" err="1">
                <a:solidFill>
                  <a:srgbClr val="FF0000"/>
                </a:solidFill>
              </a:rPr>
              <a:t>граматичного</a:t>
            </a:r>
            <a:r>
              <a:rPr lang="uk-UA" dirty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класу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займенників</a:t>
            </a:r>
            <a:r>
              <a:rPr lang="ru-RU" dirty="0"/>
              <a:t> (</a:t>
            </a:r>
            <a:r>
              <a:rPr lang="ru-RU" i="1" dirty="0" err="1"/>
              <a:t>саме</a:t>
            </a:r>
            <a:r>
              <a:rPr lang="ru-RU" i="1" dirty="0"/>
              <a:t> </a:t>
            </a:r>
            <a:r>
              <a:rPr lang="ru-RU" i="1" dirty="0" err="1"/>
              <a:t>завдяки</a:t>
            </a:r>
            <a:r>
              <a:rPr lang="ru-RU" i="1" dirty="0"/>
              <a:t> </a:t>
            </a:r>
            <a:r>
              <a:rPr lang="ru-RU" i="1" dirty="0" err="1"/>
              <a:t>ньому</a:t>
            </a:r>
            <a:r>
              <a:rPr lang="ru-RU" i="1" dirty="0"/>
              <a:t> </a:t>
            </a:r>
            <a:r>
              <a:rPr lang="ru-RU" dirty="0" err="1"/>
              <a:t>замість</a:t>
            </a:r>
            <a:r>
              <a:rPr lang="ru-RU" dirty="0"/>
              <a:t> </a:t>
            </a:r>
            <a:r>
              <a:rPr lang="ru-RU" i="1" dirty="0" err="1"/>
              <a:t>саме</a:t>
            </a:r>
            <a:r>
              <a:rPr lang="ru-RU" i="1" dirty="0"/>
              <a:t> </a:t>
            </a:r>
            <a:r>
              <a:rPr lang="ru-RU" i="1" dirty="0" err="1"/>
              <a:t>завдяки</a:t>
            </a:r>
            <a:r>
              <a:rPr lang="ru-RU" i="1" dirty="0"/>
              <a:t> </a:t>
            </a:r>
            <a:r>
              <a:rPr lang="ru-RU" i="1" dirty="0" err="1"/>
              <a:t>йому</a:t>
            </a:r>
            <a:r>
              <a:rPr lang="ru-RU" dirty="0"/>
              <a:t>);</a:t>
            </a:r>
            <a:endParaRPr lang="en-US" dirty="0"/>
          </a:p>
          <a:p>
            <a:pPr lvl="0" algn="just"/>
            <a:r>
              <a:rPr lang="ru-RU" dirty="0" smtClean="0"/>
              <a:t>	7. </a:t>
            </a:r>
            <a:r>
              <a:rPr lang="ru-RU" dirty="0" err="1" smtClean="0">
                <a:solidFill>
                  <a:srgbClr val="FF0000"/>
                </a:solidFill>
              </a:rPr>
              <a:t>Порушення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категорій</a:t>
            </a:r>
            <a:r>
              <a:rPr lang="ru-RU" dirty="0">
                <a:solidFill>
                  <a:srgbClr val="FF0000"/>
                </a:solidFill>
              </a:rPr>
              <a:t> стану, особи </a:t>
            </a:r>
            <a:r>
              <a:rPr lang="ru-RU" dirty="0" err="1">
                <a:solidFill>
                  <a:srgbClr val="FF0000"/>
                </a:solidFill>
              </a:rPr>
              <a:t>дієслів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/>
              <a:t>(</a:t>
            </a:r>
            <a:r>
              <a:rPr lang="ru-RU" i="1" dirty="0" err="1"/>
              <a:t>вибачаюся</a:t>
            </a:r>
            <a:r>
              <a:rPr lang="ru-RU" i="1" dirty="0"/>
              <a:t> </a:t>
            </a:r>
            <a:r>
              <a:rPr lang="ru-RU" dirty="0" err="1"/>
              <a:t>замість</a:t>
            </a:r>
            <a:endParaRPr lang="en-US" dirty="0"/>
          </a:p>
          <a:p>
            <a:pPr algn="just"/>
            <a:r>
              <a:rPr lang="en-US" i="1" dirty="0" err="1"/>
              <a:t>вибачте</a:t>
            </a:r>
            <a:r>
              <a:rPr lang="en-US" dirty="0"/>
              <a:t>,</a:t>
            </a:r>
            <a:r>
              <a:rPr lang="uk-UA" dirty="0"/>
              <a:t> </a:t>
            </a:r>
            <a:r>
              <a:rPr lang="en-US" i="1" dirty="0" err="1"/>
              <a:t>хотять</a:t>
            </a:r>
            <a:r>
              <a:rPr lang="en-US" i="1" dirty="0"/>
              <a:t> </a:t>
            </a:r>
            <a:r>
              <a:rPr lang="en-US" dirty="0" err="1"/>
              <a:t>замість</a:t>
            </a:r>
            <a:r>
              <a:rPr lang="en-US" dirty="0"/>
              <a:t> </a:t>
            </a:r>
            <a:r>
              <a:rPr lang="en-US" i="1" dirty="0" err="1"/>
              <a:t>хочуть</a:t>
            </a:r>
            <a:r>
              <a:rPr lang="en-US" dirty="0"/>
              <a:t>);</a:t>
            </a:r>
          </a:p>
          <a:p>
            <a:pPr lvl="0" algn="just"/>
            <a:r>
              <a:rPr lang="ru-RU" dirty="0" smtClean="0"/>
              <a:t>	8. </a:t>
            </a:r>
            <a:r>
              <a:rPr lang="ru-RU" dirty="0" err="1" smtClean="0">
                <a:solidFill>
                  <a:srgbClr val="FF0000"/>
                </a:solidFill>
              </a:rPr>
              <a:t>Неправильне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творення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дієслівних</a:t>
            </a:r>
            <a:r>
              <a:rPr lang="ru-RU" dirty="0">
                <a:solidFill>
                  <a:srgbClr val="FF0000"/>
                </a:solidFill>
              </a:rPr>
              <a:t> форм</a:t>
            </a:r>
            <a:r>
              <a:rPr lang="ru-RU" dirty="0"/>
              <a:t> (</a:t>
            </a:r>
            <a:r>
              <a:rPr lang="ru-RU" i="1" dirty="0" err="1"/>
              <a:t>говорючи</a:t>
            </a:r>
            <a:r>
              <a:rPr lang="ru-RU" i="1" dirty="0"/>
              <a:t>, </a:t>
            </a:r>
            <a:r>
              <a:rPr lang="ru-RU" i="1" dirty="0" err="1"/>
              <a:t>починаючий</a:t>
            </a:r>
            <a:r>
              <a:rPr lang="ru-RU" i="1" dirty="0"/>
              <a:t> </a:t>
            </a:r>
            <a:r>
              <a:rPr lang="ru-RU" i="1" dirty="0" err="1"/>
              <a:t>дослідник</a:t>
            </a:r>
            <a:r>
              <a:rPr lang="ru-RU" i="1" dirty="0"/>
              <a:t> </a:t>
            </a:r>
            <a:r>
              <a:rPr lang="ru-RU" dirty="0" err="1"/>
              <a:t>замість</a:t>
            </a:r>
            <a:r>
              <a:rPr lang="ru-RU" dirty="0"/>
              <a:t> </a:t>
            </a:r>
            <a:r>
              <a:rPr lang="ru-RU" i="1" dirty="0" err="1"/>
              <a:t>говорячи</a:t>
            </a:r>
            <a:r>
              <a:rPr lang="ru-RU" i="1" dirty="0"/>
              <a:t>, </a:t>
            </a:r>
            <a:r>
              <a:rPr lang="ru-RU" i="1" dirty="0" err="1"/>
              <a:t>дослідник-початківець</a:t>
            </a:r>
            <a:r>
              <a:rPr lang="ru-RU" dirty="0"/>
              <a:t>) </a:t>
            </a:r>
            <a:r>
              <a:rPr lang="ru-RU" dirty="0" err="1"/>
              <a:t>тощо</a:t>
            </a:r>
            <a:r>
              <a:rPr lang="ru-RU" dirty="0"/>
              <a:t>.</a:t>
            </a:r>
            <a:endParaRPr lang="en-US" dirty="0"/>
          </a:p>
          <a:p>
            <a:pPr algn="just"/>
            <a:endParaRPr lang="ru-RU" dirty="0"/>
          </a:p>
        </p:txBody>
      </p:sp>
      <p:pic>
        <p:nvPicPr>
          <p:cNvPr id="4" name="Picture 3" descr="C:\Users\User\Desktop\!ВОВА\фони\Вишиванка-червоно-чорни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-3000389" y="3000389"/>
            <a:ext cx="6858002" cy="857224"/>
          </a:xfrm>
          <a:prstGeom prst="rect">
            <a:avLst/>
          </a:prstGeom>
          <a:noFill/>
        </p:spPr>
      </p:pic>
      <p:pic>
        <p:nvPicPr>
          <p:cNvPr id="5" name="Picture 3" descr="C:\Users\User\Desktop\!ВОВА\фони\Вишиванка-червоно-чорни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5560786" y="3083180"/>
            <a:ext cx="6858002" cy="69164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/>
            <a:r>
              <a:rPr lang="en-US" b="1" dirty="0" err="1"/>
              <a:t>Переклад</a:t>
            </a:r>
            <a:r>
              <a:rPr lang="en-US" b="1" dirty="0"/>
              <a:t> </a:t>
            </a:r>
            <a:r>
              <a:rPr lang="en-US" b="1" dirty="0" err="1"/>
              <a:t>термінів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42984"/>
            <a:ext cx="8229600" cy="4983179"/>
          </a:xfrm>
        </p:spPr>
        <p:txBody>
          <a:bodyPr>
            <a:normAutofit fontScale="77500" lnSpcReduction="20000"/>
          </a:bodyPr>
          <a:lstStyle/>
          <a:p>
            <a:pPr algn="just">
              <a:buNone/>
            </a:pPr>
            <a:r>
              <a:rPr lang="uk-UA" dirty="0"/>
              <a:t>		</a:t>
            </a:r>
            <a:r>
              <a:rPr lang="en-US" b="1" dirty="0" err="1"/>
              <a:t>Наука</a:t>
            </a:r>
            <a:r>
              <a:rPr lang="en-US" dirty="0"/>
              <a:t> – </a:t>
            </a:r>
            <a:r>
              <a:rPr lang="en-US" dirty="0" err="1"/>
              <a:t>явище</a:t>
            </a:r>
            <a:r>
              <a:rPr lang="en-US" dirty="0"/>
              <a:t> </a:t>
            </a:r>
            <a:r>
              <a:rPr lang="en-US" dirty="0" err="1"/>
              <a:t>міжнародне</a:t>
            </a:r>
            <a:r>
              <a:rPr lang="en-US" dirty="0"/>
              <a:t>, </a:t>
            </a:r>
            <a:r>
              <a:rPr lang="en-US" dirty="0" err="1"/>
              <a:t>тому</a:t>
            </a:r>
            <a:r>
              <a:rPr lang="en-US" dirty="0"/>
              <a:t> </a:t>
            </a:r>
            <a:r>
              <a:rPr lang="en-US" dirty="0" err="1"/>
              <a:t>слова</a:t>
            </a:r>
            <a:r>
              <a:rPr lang="en-US" dirty="0"/>
              <a:t> </a:t>
            </a:r>
            <a:r>
              <a:rPr lang="en-US" dirty="0" err="1"/>
              <a:t>іншомовного</a:t>
            </a:r>
            <a:r>
              <a:rPr lang="en-US" dirty="0"/>
              <a:t> </a:t>
            </a:r>
            <a:r>
              <a:rPr lang="en-US" dirty="0" err="1"/>
              <a:t>походження</a:t>
            </a:r>
            <a:r>
              <a:rPr lang="en-US" dirty="0"/>
              <a:t> є </a:t>
            </a:r>
            <a:r>
              <a:rPr lang="en-US" dirty="0" err="1"/>
              <a:t>одним</a:t>
            </a:r>
            <a:r>
              <a:rPr lang="en-US" dirty="0"/>
              <a:t> </a:t>
            </a:r>
            <a:r>
              <a:rPr lang="en-US" dirty="0" err="1"/>
              <a:t>із</a:t>
            </a:r>
            <a:r>
              <a:rPr lang="en-US" dirty="0"/>
              <a:t> </a:t>
            </a:r>
            <a:r>
              <a:rPr lang="en-US" dirty="0" err="1"/>
              <a:t>найважливіших</a:t>
            </a:r>
            <a:r>
              <a:rPr lang="en-US" dirty="0"/>
              <a:t> </a:t>
            </a:r>
            <a:r>
              <a:rPr lang="en-US" dirty="0" err="1"/>
              <a:t>джерел</a:t>
            </a:r>
            <a:r>
              <a:rPr lang="en-US" dirty="0"/>
              <a:t> </a:t>
            </a:r>
            <a:r>
              <a:rPr lang="en-US" dirty="0" err="1"/>
              <a:t>поповнення</a:t>
            </a:r>
            <a:r>
              <a:rPr lang="en-US" dirty="0"/>
              <a:t> </a:t>
            </a:r>
            <a:r>
              <a:rPr lang="en-US" dirty="0" err="1"/>
              <a:t>термінології</a:t>
            </a:r>
            <a:r>
              <a:rPr lang="en-US" dirty="0"/>
              <a:t>.</a:t>
            </a:r>
          </a:p>
          <a:p>
            <a:pPr algn="just">
              <a:buNone/>
            </a:pPr>
            <a:r>
              <a:rPr lang="ru-RU" dirty="0"/>
              <a:t>		</a:t>
            </a:r>
            <a:r>
              <a:rPr lang="ru-RU" dirty="0" err="1"/>
              <a:t>Стилістичний</a:t>
            </a:r>
            <a:r>
              <a:rPr lang="ru-RU" dirty="0"/>
              <a:t> </a:t>
            </a:r>
            <a:r>
              <a:rPr lang="ru-RU" dirty="0" err="1"/>
              <a:t>аналіз</a:t>
            </a:r>
            <a:r>
              <a:rPr lang="ru-RU" dirty="0"/>
              <a:t> </a:t>
            </a:r>
            <a:r>
              <a:rPr lang="ru-RU" dirty="0" err="1"/>
              <a:t>окремих</a:t>
            </a:r>
            <a:r>
              <a:rPr lang="ru-RU" dirty="0"/>
              <a:t> </a:t>
            </a:r>
            <a:r>
              <a:rPr lang="ru-RU" dirty="0" err="1"/>
              <a:t>наукових</a:t>
            </a:r>
            <a:r>
              <a:rPr lang="ru-RU" dirty="0"/>
              <a:t> </a:t>
            </a:r>
            <a:r>
              <a:rPr lang="ru-RU" dirty="0" err="1"/>
              <a:t>текстів</a:t>
            </a:r>
            <a:r>
              <a:rPr lang="ru-RU" dirty="0"/>
              <a:t> </a:t>
            </a:r>
            <a:r>
              <a:rPr lang="ru-RU" dirty="0" err="1"/>
              <a:t>показує</a:t>
            </a:r>
            <a:r>
              <a:rPr lang="ru-RU" dirty="0"/>
              <a:t>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вживання</a:t>
            </a:r>
            <a:r>
              <a:rPr lang="ru-RU" dirty="0"/>
              <a:t> чужих </a:t>
            </a:r>
            <a:r>
              <a:rPr lang="ru-RU" dirty="0" err="1"/>
              <a:t>слів</a:t>
            </a:r>
            <a:r>
              <a:rPr lang="ru-RU" dirty="0"/>
              <a:t> </a:t>
            </a:r>
            <a:r>
              <a:rPr lang="ru-RU" dirty="0" smtClean="0"/>
              <a:t>часто </a:t>
            </a:r>
            <a:r>
              <a:rPr lang="ru-RU" dirty="0" err="1"/>
              <a:t>випливає</a:t>
            </a:r>
            <a:r>
              <a:rPr lang="ru-RU" dirty="0"/>
              <a:t> не </a:t>
            </a:r>
            <a:r>
              <a:rPr lang="ru-RU" dirty="0" err="1"/>
              <a:t>з</a:t>
            </a:r>
            <a:r>
              <a:rPr lang="ru-RU" dirty="0"/>
              <a:t> потреби точно </a:t>
            </a:r>
            <a:r>
              <a:rPr lang="ru-RU" dirty="0" err="1"/>
              <a:t>передати</a:t>
            </a:r>
            <a:r>
              <a:rPr lang="ru-RU" dirty="0"/>
              <a:t> </a:t>
            </a:r>
            <a:r>
              <a:rPr lang="ru-RU" dirty="0" err="1"/>
              <a:t>наукові</a:t>
            </a:r>
            <a:r>
              <a:rPr lang="ru-RU" dirty="0"/>
              <a:t> </a:t>
            </a:r>
            <a:r>
              <a:rPr lang="ru-RU" dirty="0" err="1"/>
              <a:t>істини</a:t>
            </a:r>
            <a:r>
              <a:rPr lang="ru-RU" dirty="0"/>
              <a:t>, а </a:t>
            </a:r>
            <a:r>
              <a:rPr lang="ru-RU" dirty="0" err="1"/>
              <a:t>набуває</a:t>
            </a:r>
            <a:r>
              <a:rPr lang="ru-RU" dirty="0"/>
              <a:t> </a:t>
            </a:r>
            <a:r>
              <a:rPr lang="ru-RU" dirty="0" err="1"/>
              <a:t>самодостатнього</a:t>
            </a:r>
            <a:r>
              <a:rPr lang="ru-RU" dirty="0"/>
              <a:t> характеру – </a:t>
            </a:r>
            <a:r>
              <a:rPr lang="ru-RU" dirty="0" err="1"/>
              <a:t>запозичення</a:t>
            </a:r>
            <a:r>
              <a:rPr lang="uk-UA" dirty="0"/>
              <a:t> </a:t>
            </a:r>
            <a:r>
              <a:rPr lang="ru-RU" dirty="0" err="1"/>
              <a:t>задля</a:t>
            </a:r>
            <a:r>
              <a:rPr lang="ru-RU" dirty="0"/>
              <a:t> самого </a:t>
            </a:r>
            <a:r>
              <a:rPr lang="ru-RU" dirty="0" err="1"/>
              <a:t>запозичення</a:t>
            </a:r>
            <a:r>
              <a:rPr lang="ru-RU" dirty="0"/>
              <a:t>. </a:t>
            </a:r>
            <a:r>
              <a:rPr lang="ru-RU" dirty="0" err="1"/>
              <a:t>Такі</a:t>
            </a:r>
            <a:r>
              <a:rPr lang="ru-RU" dirty="0"/>
              <a:t> </a:t>
            </a:r>
            <a:r>
              <a:rPr lang="ru-RU" dirty="0" err="1"/>
              <a:t>автори</a:t>
            </a:r>
            <a:r>
              <a:rPr lang="ru-RU" dirty="0"/>
              <a:t> не </a:t>
            </a:r>
            <a:r>
              <a:rPr lang="ru-RU" dirty="0" err="1"/>
              <a:t>вміють</a:t>
            </a:r>
            <a:r>
              <a:rPr lang="ru-RU" dirty="0"/>
              <a:t> </a:t>
            </a:r>
            <a:r>
              <a:rPr lang="ru-RU" dirty="0" err="1"/>
              <a:t>чи</a:t>
            </a:r>
            <a:r>
              <a:rPr lang="ru-RU" dirty="0"/>
              <a:t> </a:t>
            </a:r>
            <a:r>
              <a:rPr lang="ru-RU" dirty="0" err="1"/>
              <a:t>не</a:t>
            </a:r>
            <a:r>
              <a:rPr lang="ru-RU" dirty="0"/>
              <a:t> </a:t>
            </a:r>
            <a:r>
              <a:rPr lang="ru-RU" dirty="0" err="1"/>
              <a:t>хочуть</a:t>
            </a:r>
            <a:r>
              <a:rPr lang="ru-RU" dirty="0"/>
              <a:t> </a:t>
            </a:r>
            <a:r>
              <a:rPr lang="ru-RU" dirty="0" err="1"/>
              <a:t>перекладати</a:t>
            </a:r>
            <a:r>
              <a:rPr lang="ru-RU" dirty="0"/>
              <a:t>, </a:t>
            </a:r>
            <a:r>
              <a:rPr lang="ru-RU" dirty="0" err="1"/>
              <a:t>цураються</a:t>
            </a:r>
            <a:r>
              <a:rPr lang="ru-RU" dirty="0"/>
              <a:t> </a:t>
            </a:r>
            <a:r>
              <a:rPr lang="ru-RU" dirty="0" err="1"/>
              <a:t>питомої</a:t>
            </a:r>
            <a:r>
              <a:rPr lang="ru-RU" dirty="0"/>
              <a:t> лексики, </a:t>
            </a:r>
            <a:r>
              <a:rPr lang="ru-RU" dirty="0" err="1"/>
              <a:t>хочуть</a:t>
            </a:r>
            <a:r>
              <a:rPr lang="ru-RU" dirty="0"/>
              <a:t> </a:t>
            </a:r>
            <a:r>
              <a:rPr lang="ru-RU" dirty="0" err="1"/>
              <a:t>показати</a:t>
            </a:r>
            <a:r>
              <a:rPr lang="ru-RU" dirty="0"/>
              <a:t> свою</a:t>
            </a:r>
            <a:r>
              <a:rPr lang="uk-UA" dirty="0"/>
              <a:t> </a:t>
            </a:r>
            <a:r>
              <a:rPr lang="ru-RU" dirty="0"/>
              <a:t>«</a:t>
            </a:r>
            <a:r>
              <a:rPr lang="ru-RU" dirty="0" err="1"/>
              <a:t>оригінальність</a:t>
            </a:r>
            <a:r>
              <a:rPr lang="ru-RU" dirty="0"/>
              <a:t>».</a:t>
            </a:r>
            <a:endParaRPr lang="en-US" dirty="0"/>
          </a:p>
          <a:p>
            <a:pPr algn="just">
              <a:buNone/>
            </a:pPr>
            <a:r>
              <a:rPr lang="ru-RU" dirty="0"/>
              <a:t>		До </a:t>
            </a:r>
            <a:r>
              <a:rPr lang="ru-RU" dirty="0" err="1"/>
              <a:t>зайвих</a:t>
            </a:r>
            <a:r>
              <a:rPr lang="ru-RU" dirty="0"/>
              <a:t> </a:t>
            </a:r>
            <a:r>
              <a:rPr lang="ru-RU" dirty="0" err="1"/>
              <a:t>запозичень</a:t>
            </a:r>
            <a:r>
              <a:rPr lang="ru-RU" dirty="0"/>
              <a:t>, </a:t>
            </a:r>
            <a:r>
              <a:rPr lang="ru-RU" dirty="0" err="1"/>
              <a:t>учені</a:t>
            </a:r>
            <a:r>
              <a:rPr lang="ru-RU" dirty="0"/>
              <a:t> та </a:t>
            </a:r>
            <a:r>
              <a:rPr lang="ru-RU" dirty="0" err="1"/>
              <a:t>культурні</a:t>
            </a:r>
            <a:r>
              <a:rPr lang="ru-RU" dirty="0"/>
              <a:t> </a:t>
            </a:r>
            <a:r>
              <a:rPr lang="ru-RU" dirty="0" err="1"/>
              <a:t>діячі</a:t>
            </a:r>
            <a:r>
              <a:rPr lang="ru-RU" dirty="0"/>
              <a:t> </a:t>
            </a:r>
            <a:r>
              <a:rPr lang="ru-RU" dirty="0" err="1"/>
              <a:t>різних</a:t>
            </a:r>
            <a:r>
              <a:rPr lang="ru-RU" dirty="0"/>
              <a:t> </a:t>
            </a:r>
            <a:r>
              <a:rPr lang="ru-RU" dirty="0" err="1"/>
              <a:t>народів</a:t>
            </a:r>
            <a:r>
              <a:rPr lang="ru-RU" dirty="0"/>
              <a:t> </a:t>
            </a:r>
            <a:r>
              <a:rPr lang="ru-RU" dirty="0" err="1"/>
              <a:t>ставилися</a:t>
            </a:r>
            <a:r>
              <a:rPr lang="ru-RU" dirty="0"/>
              <a:t> </a:t>
            </a:r>
            <a:r>
              <a:rPr lang="ru-RU" dirty="0" err="1"/>
              <a:t>загалом</a:t>
            </a:r>
            <a:r>
              <a:rPr lang="ru-RU" dirty="0"/>
              <a:t> </a:t>
            </a:r>
            <a:r>
              <a:rPr lang="ru-RU" dirty="0" err="1"/>
              <a:t>неприхильно</a:t>
            </a:r>
            <a:r>
              <a:rPr lang="ru-RU" dirty="0"/>
              <a:t>. Вони </a:t>
            </a:r>
            <a:r>
              <a:rPr lang="ru-RU" dirty="0" err="1"/>
              <a:t>підкреслювали</a:t>
            </a:r>
            <a:r>
              <a:rPr lang="ru-RU" dirty="0"/>
              <a:t> </a:t>
            </a:r>
            <a:r>
              <a:rPr lang="ru-RU" dirty="0" err="1"/>
              <a:t>інтелектуальну</a:t>
            </a:r>
            <a:r>
              <a:rPr lang="ru-RU" dirty="0"/>
              <a:t> </a:t>
            </a:r>
            <a:r>
              <a:rPr lang="ru-RU" dirty="0" err="1"/>
              <a:t>залежність</a:t>
            </a:r>
            <a:r>
              <a:rPr lang="ru-RU" dirty="0"/>
              <a:t> </a:t>
            </a:r>
            <a:r>
              <a:rPr lang="ru-RU" dirty="0" err="1"/>
              <a:t>любителів</a:t>
            </a:r>
            <a:r>
              <a:rPr lang="ru-RU" dirty="0"/>
              <a:t> </a:t>
            </a:r>
            <a:r>
              <a:rPr lang="ru-RU" dirty="0" err="1"/>
              <a:t>чужоземного</a:t>
            </a:r>
            <a:r>
              <a:rPr lang="ru-RU" dirty="0"/>
              <a:t>, </a:t>
            </a:r>
            <a:r>
              <a:rPr lang="ru-RU" dirty="0" err="1"/>
              <a:t>їхнє</a:t>
            </a:r>
            <a:r>
              <a:rPr lang="ru-RU" dirty="0"/>
              <a:t> </a:t>
            </a:r>
            <a:r>
              <a:rPr lang="ru-RU" dirty="0" err="1"/>
              <a:t>невміння</a:t>
            </a:r>
            <a:r>
              <a:rPr lang="ru-RU" dirty="0"/>
              <a:t> </a:t>
            </a:r>
            <a:r>
              <a:rPr lang="ru-RU" dirty="0" err="1"/>
              <a:t>думати</a:t>
            </a:r>
            <a:r>
              <a:rPr lang="ru-RU" dirty="0"/>
              <a:t> </a:t>
            </a:r>
            <a:r>
              <a:rPr lang="ru-RU" dirty="0" err="1"/>
              <a:t>самостійно</a:t>
            </a:r>
            <a:r>
              <a:rPr lang="ru-RU" dirty="0"/>
              <a:t>, брак </a:t>
            </a:r>
            <a:r>
              <a:rPr lang="ru-RU" dirty="0" err="1"/>
              <a:t>критичності</a:t>
            </a:r>
            <a:r>
              <a:rPr lang="ru-RU" dirty="0"/>
              <a:t> та </a:t>
            </a:r>
            <a:r>
              <a:rPr lang="ru-RU" dirty="0" err="1"/>
              <a:t>творчого</a:t>
            </a:r>
            <a:r>
              <a:rPr lang="ru-RU" dirty="0"/>
              <a:t> </a:t>
            </a:r>
            <a:r>
              <a:rPr lang="ru-RU" dirty="0" err="1"/>
              <a:t>підходу</a:t>
            </a:r>
            <a:r>
              <a:rPr lang="ru-RU" dirty="0"/>
              <a:t>. Ось </a:t>
            </a:r>
            <a:r>
              <a:rPr lang="ru-RU" dirty="0" err="1"/>
              <a:t>лише</a:t>
            </a:r>
            <a:r>
              <a:rPr lang="ru-RU" dirty="0"/>
              <a:t> </a:t>
            </a:r>
            <a:r>
              <a:rPr lang="ru-RU" dirty="0" err="1"/>
              <a:t>деякі</a:t>
            </a:r>
            <a:r>
              <a:rPr lang="ru-RU" dirty="0"/>
              <a:t> </a:t>
            </a:r>
            <a:r>
              <a:rPr lang="ru-RU" dirty="0" err="1"/>
              <a:t>оцінки</a:t>
            </a:r>
            <a:r>
              <a:rPr lang="ru-RU" dirty="0"/>
              <a:t>.</a:t>
            </a:r>
            <a:endParaRPr lang="en-US" dirty="0"/>
          </a:p>
          <a:p>
            <a:pPr algn="just"/>
            <a:endParaRPr lang="ru-RU" dirty="0"/>
          </a:p>
        </p:txBody>
      </p:sp>
      <p:pic>
        <p:nvPicPr>
          <p:cNvPr id="4" name="Picture 3" descr="C:\Users\User\Desktop\!ВОВА\фони\Вишиванка-червоно-чорни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-3118947" y="2976039"/>
            <a:ext cx="6858002" cy="905924"/>
          </a:xfrm>
          <a:prstGeom prst="rect">
            <a:avLst/>
          </a:prstGeom>
          <a:noFill/>
        </p:spPr>
      </p:pic>
      <p:pic>
        <p:nvPicPr>
          <p:cNvPr id="5" name="Picture 3" descr="C:\Users\User\Desktop\!ВОВА\фони\Вишиванка-червоно-чорни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5560786" y="3083178"/>
            <a:ext cx="6858002" cy="69164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8604"/>
            <a:ext cx="8229600" cy="6143668"/>
          </a:xfrm>
        </p:spPr>
        <p:txBody>
          <a:bodyPr>
            <a:normAutofit fontScale="55000" lnSpcReduction="20000"/>
          </a:bodyPr>
          <a:lstStyle/>
          <a:p>
            <a:pPr algn="just">
              <a:buNone/>
            </a:pPr>
            <a:r>
              <a:rPr lang="ru-RU" dirty="0"/>
              <a:t>		До </a:t>
            </a:r>
            <a:r>
              <a:rPr lang="ru-RU" dirty="0" err="1"/>
              <a:t>багатьох</a:t>
            </a:r>
            <a:r>
              <a:rPr lang="ru-RU" dirty="0"/>
              <a:t> </a:t>
            </a:r>
            <a:r>
              <a:rPr lang="ru-RU" dirty="0" err="1"/>
              <a:t>запозичень</a:t>
            </a:r>
            <a:r>
              <a:rPr lang="ru-RU" dirty="0"/>
              <a:t> в </a:t>
            </a:r>
            <a:r>
              <a:rPr lang="ru-RU" dirty="0" err="1"/>
              <a:t>українській</a:t>
            </a:r>
            <a:r>
              <a:rPr lang="ru-RU" dirty="0"/>
              <a:t> </a:t>
            </a:r>
            <a:r>
              <a:rPr lang="ru-RU" dirty="0" err="1"/>
              <a:t>мові</a:t>
            </a:r>
            <a:r>
              <a:rPr lang="ru-RU" dirty="0"/>
              <a:t> </a:t>
            </a:r>
            <a:r>
              <a:rPr lang="ru-RU" dirty="0" err="1"/>
              <a:t>є</a:t>
            </a:r>
            <a:r>
              <a:rPr lang="ru-RU" dirty="0"/>
              <a:t> </a:t>
            </a:r>
            <a:r>
              <a:rPr lang="ru-RU" dirty="0" err="1"/>
              <a:t>питомі</a:t>
            </a:r>
            <a:r>
              <a:rPr lang="ru-RU" dirty="0"/>
              <a:t> </a:t>
            </a:r>
            <a:r>
              <a:rPr lang="ru-RU" dirty="0" err="1"/>
              <a:t>синоніми</a:t>
            </a:r>
            <a:r>
              <a:rPr lang="ru-RU" dirty="0"/>
              <a:t>: </a:t>
            </a:r>
            <a:r>
              <a:rPr lang="ru-RU" i="1" dirty="0" err="1"/>
              <a:t>акумулювати</a:t>
            </a:r>
            <a:r>
              <a:rPr lang="ru-RU" i="1" dirty="0"/>
              <a:t> – </a:t>
            </a:r>
            <a:r>
              <a:rPr lang="ru-RU" i="1" dirty="0" err="1"/>
              <a:t>збирати</a:t>
            </a:r>
            <a:r>
              <a:rPr lang="ru-RU" i="1" dirty="0"/>
              <a:t>, </a:t>
            </a:r>
            <a:r>
              <a:rPr lang="ru-RU" i="1" dirty="0" err="1"/>
              <a:t>нагромаджувати</a:t>
            </a:r>
            <a:r>
              <a:rPr lang="ru-RU" i="1" dirty="0"/>
              <a:t>, </a:t>
            </a:r>
            <a:r>
              <a:rPr lang="ru-RU" i="1" dirty="0" err="1"/>
              <a:t>накопичувати</a:t>
            </a:r>
            <a:r>
              <a:rPr lang="ru-RU" i="1" dirty="0"/>
              <a:t>; </a:t>
            </a:r>
            <a:r>
              <a:rPr lang="ru-RU" i="1" dirty="0" err="1"/>
              <a:t>деградація</a:t>
            </a:r>
            <a:r>
              <a:rPr lang="ru-RU" i="1" dirty="0"/>
              <a:t> – </a:t>
            </a:r>
            <a:r>
              <a:rPr lang="ru-RU" i="1" dirty="0" err="1"/>
              <a:t>занепад</a:t>
            </a:r>
            <a:r>
              <a:rPr lang="ru-RU" i="1" dirty="0"/>
              <a:t>; </a:t>
            </a:r>
            <a:r>
              <a:rPr lang="ru-RU" i="1" dirty="0" err="1"/>
              <a:t>деформація</a:t>
            </a:r>
            <a:r>
              <a:rPr lang="ru-RU" i="1" dirty="0"/>
              <a:t> – </a:t>
            </a:r>
            <a:r>
              <a:rPr lang="ru-RU" i="1" dirty="0" err="1"/>
              <a:t>викривлення</a:t>
            </a:r>
            <a:r>
              <a:rPr lang="ru-RU" i="1" dirty="0"/>
              <a:t>, </a:t>
            </a:r>
            <a:r>
              <a:rPr lang="ru-RU" i="1" dirty="0" err="1"/>
              <a:t>нівечення</a:t>
            </a:r>
            <a:r>
              <a:rPr lang="ru-RU" i="1" dirty="0"/>
              <a:t>; </a:t>
            </a:r>
            <a:r>
              <a:rPr lang="ru-RU" i="1" dirty="0" err="1"/>
              <a:t>дисиміляція</a:t>
            </a:r>
            <a:r>
              <a:rPr lang="ru-RU" i="1" dirty="0"/>
              <a:t> – </a:t>
            </a:r>
            <a:r>
              <a:rPr lang="ru-RU" i="1" dirty="0" err="1"/>
              <a:t>розподілення</a:t>
            </a:r>
            <a:r>
              <a:rPr lang="ru-RU" i="1" dirty="0"/>
              <a:t>; </a:t>
            </a:r>
            <a:r>
              <a:rPr lang="ru-RU" i="1" dirty="0" err="1"/>
              <a:t>спорадичний</a:t>
            </a:r>
            <a:r>
              <a:rPr lang="ru-RU" i="1" dirty="0"/>
              <a:t> – </a:t>
            </a:r>
            <a:r>
              <a:rPr lang="ru-RU" i="1" dirty="0" err="1"/>
              <a:t>поодинокий</a:t>
            </a:r>
            <a:r>
              <a:rPr lang="ru-RU" i="1" dirty="0"/>
              <a:t>, </a:t>
            </a:r>
            <a:r>
              <a:rPr lang="ru-RU" i="1" dirty="0" err="1"/>
              <a:t>транзитивний</a:t>
            </a:r>
            <a:r>
              <a:rPr lang="ru-RU" i="1" dirty="0"/>
              <a:t> – </a:t>
            </a:r>
            <a:r>
              <a:rPr lang="ru-RU" i="1" dirty="0" err="1"/>
              <a:t>перехідний</a:t>
            </a:r>
            <a:r>
              <a:rPr lang="ru-RU" i="1" dirty="0"/>
              <a:t>. </a:t>
            </a:r>
            <a:endParaRPr lang="ru-RU" i="1" dirty="0" smtClean="0"/>
          </a:p>
          <a:p>
            <a:pPr algn="just">
              <a:buNone/>
            </a:pPr>
            <a:r>
              <a:rPr lang="ru-RU" i="1" dirty="0" smtClean="0"/>
              <a:t>	</a:t>
            </a:r>
            <a:r>
              <a:rPr lang="ru-RU" i="1" dirty="0" smtClean="0"/>
              <a:t>	</a:t>
            </a:r>
            <a:r>
              <a:rPr lang="ru-RU" dirty="0" smtClean="0"/>
              <a:t>За </a:t>
            </a:r>
            <a:r>
              <a:rPr lang="ru-RU" dirty="0" err="1"/>
              <a:t>підрахунками</a:t>
            </a:r>
            <a:r>
              <a:rPr lang="ru-RU" dirty="0"/>
              <a:t> П. </a:t>
            </a:r>
            <a:r>
              <a:rPr lang="ru-RU" dirty="0" err="1"/>
              <a:t>Селігея</a:t>
            </a:r>
            <a:r>
              <a:rPr lang="ru-RU" dirty="0"/>
              <a:t>, </a:t>
            </a:r>
            <a:r>
              <a:rPr lang="ru-RU" dirty="0" err="1"/>
              <a:t>серед</a:t>
            </a:r>
            <a:r>
              <a:rPr lang="ru-RU" dirty="0"/>
              <a:t> </a:t>
            </a:r>
            <a:r>
              <a:rPr lang="ru-RU" dirty="0" err="1"/>
              <a:t>загальнонаукової</a:t>
            </a:r>
            <a:r>
              <a:rPr lang="ru-RU" dirty="0"/>
              <a:t> та </a:t>
            </a:r>
            <a:r>
              <a:rPr lang="ru-RU" dirty="0" err="1"/>
              <a:t>найпоширенішої</a:t>
            </a:r>
            <a:r>
              <a:rPr lang="ru-RU" dirty="0"/>
              <a:t> </a:t>
            </a:r>
            <a:r>
              <a:rPr lang="ru-RU" dirty="0" err="1"/>
              <a:t>спеціальної</a:t>
            </a:r>
            <a:r>
              <a:rPr lang="ru-RU" dirty="0"/>
              <a:t> лексики таких пар </a:t>
            </a:r>
            <a:r>
              <a:rPr lang="ru-RU" dirty="0" err="1"/>
              <a:t>налічується</a:t>
            </a:r>
            <a:r>
              <a:rPr lang="ru-RU" dirty="0"/>
              <a:t> не </a:t>
            </a:r>
            <a:r>
              <a:rPr lang="ru-RU" dirty="0" err="1"/>
              <a:t>менше</a:t>
            </a:r>
            <a:r>
              <a:rPr lang="ru-RU" dirty="0"/>
              <a:t> </a:t>
            </a:r>
            <a:r>
              <a:rPr lang="ru-RU" dirty="0" err="1"/>
              <a:t>тисячі</a:t>
            </a:r>
            <a:r>
              <a:rPr lang="ru-RU" dirty="0"/>
              <a:t>, </a:t>
            </a:r>
            <a:r>
              <a:rPr lang="ru-RU" dirty="0" err="1"/>
              <a:t>причому</a:t>
            </a:r>
            <a:r>
              <a:rPr lang="ru-RU" dirty="0"/>
              <a:t> до одного </a:t>
            </a:r>
            <a:r>
              <a:rPr lang="ru-RU" dirty="0" err="1"/>
              <a:t>запозичення</a:t>
            </a:r>
            <a:r>
              <a:rPr lang="ru-RU" dirty="0"/>
              <a:t> часом </a:t>
            </a:r>
            <a:r>
              <a:rPr lang="ru-RU" dirty="0" err="1"/>
              <a:t>існує</a:t>
            </a:r>
            <a:r>
              <a:rPr lang="ru-RU" dirty="0"/>
              <a:t> по </a:t>
            </a:r>
            <a:r>
              <a:rPr lang="ru-RU" dirty="0" err="1"/>
              <a:t>кілька</a:t>
            </a:r>
            <a:r>
              <a:rPr lang="ru-RU" dirty="0"/>
              <a:t> </a:t>
            </a:r>
            <a:r>
              <a:rPr lang="ru-RU" dirty="0" err="1"/>
              <a:t>питомих</a:t>
            </a:r>
            <a:r>
              <a:rPr lang="ru-RU" dirty="0"/>
              <a:t> </a:t>
            </a:r>
            <a:r>
              <a:rPr lang="ru-RU" dirty="0" err="1"/>
              <a:t>відповідників</a:t>
            </a:r>
            <a:r>
              <a:rPr lang="ru-RU" dirty="0"/>
              <a:t>. </a:t>
            </a:r>
            <a:r>
              <a:rPr lang="ru-RU" dirty="0" err="1"/>
              <a:t>Зазвичай</a:t>
            </a:r>
            <a:r>
              <a:rPr lang="ru-RU" dirty="0"/>
              <a:t> </a:t>
            </a:r>
            <a:r>
              <a:rPr lang="ru-RU" dirty="0" err="1"/>
              <a:t>їх</a:t>
            </a:r>
            <a:r>
              <a:rPr lang="ru-RU" dirty="0"/>
              <a:t> наводить </a:t>
            </a:r>
            <a:r>
              <a:rPr lang="ru-RU" dirty="0" err="1"/>
              <a:t>тлумачна</a:t>
            </a:r>
            <a:r>
              <a:rPr lang="ru-RU" dirty="0"/>
              <a:t> </a:t>
            </a:r>
            <a:r>
              <a:rPr lang="ru-RU" dirty="0" err="1"/>
              <a:t>частина</a:t>
            </a:r>
            <a:r>
              <a:rPr lang="ru-RU" dirty="0"/>
              <a:t> </a:t>
            </a:r>
            <a:r>
              <a:rPr lang="ru-RU" dirty="0" err="1"/>
              <a:t>словників</a:t>
            </a:r>
            <a:r>
              <a:rPr lang="ru-RU" dirty="0"/>
              <a:t> </a:t>
            </a:r>
            <a:r>
              <a:rPr lang="ru-RU" dirty="0" err="1"/>
              <a:t>іншомовних</a:t>
            </a:r>
            <a:r>
              <a:rPr lang="ru-RU" dirty="0"/>
              <a:t> </a:t>
            </a:r>
            <a:r>
              <a:rPr lang="ru-RU" dirty="0" err="1"/>
              <a:t>слів</a:t>
            </a:r>
            <a:r>
              <a:rPr lang="ru-RU" dirty="0"/>
              <a:t>.</a:t>
            </a:r>
            <a:endParaRPr lang="en-US" dirty="0"/>
          </a:p>
          <a:p>
            <a:pPr algn="just">
              <a:buNone/>
            </a:pPr>
            <a:r>
              <a:rPr lang="ru-RU" dirty="0"/>
              <a:t>		</a:t>
            </a:r>
            <a:r>
              <a:rPr lang="ru-RU" dirty="0" err="1"/>
              <a:t>Частину</a:t>
            </a:r>
            <a:r>
              <a:rPr lang="ru-RU" dirty="0"/>
              <a:t> </a:t>
            </a:r>
            <a:r>
              <a:rPr lang="ru-RU" dirty="0" err="1"/>
              <a:t>термінів-синонімів</a:t>
            </a:r>
            <a:r>
              <a:rPr lang="ru-RU" dirty="0"/>
              <a:t> </a:t>
            </a:r>
            <a:r>
              <a:rPr lang="ru-RU" dirty="0" err="1"/>
              <a:t>становлять</a:t>
            </a:r>
            <a:r>
              <a:rPr lang="ru-RU" dirty="0"/>
              <a:t> </a:t>
            </a:r>
            <a:r>
              <a:rPr lang="ru-RU" dirty="0">
                <a:solidFill>
                  <a:srgbClr val="FF0000"/>
                </a:solidFill>
              </a:rPr>
              <a:t>кальки</a:t>
            </a:r>
            <a:r>
              <a:rPr lang="ru-RU" dirty="0"/>
              <a:t> (</a:t>
            </a:r>
            <a:r>
              <a:rPr lang="ru-RU" i="1" dirty="0" err="1"/>
              <a:t>демократія</a:t>
            </a:r>
            <a:r>
              <a:rPr lang="ru-RU" i="1" dirty="0"/>
              <a:t> – </a:t>
            </a:r>
            <a:r>
              <a:rPr lang="ru-RU" i="1" dirty="0" err="1"/>
              <a:t>народовладдя</a:t>
            </a:r>
            <a:r>
              <a:rPr lang="ru-RU" i="1" dirty="0"/>
              <a:t>, </a:t>
            </a:r>
            <a:r>
              <a:rPr lang="ru-RU" i="1" dirty="0" err="1"/>
              <a:t>об’єкт</a:t>
            </a:r>
            <a:r>
              <a:rPr lang="ru-RU" i="1" dirty="0"/>
              <a:t> – предмет, </a:t>
            </a:r>
            <a:r>
              <a:rPr lang="ru-RU" i="1" dirty="0" err="1"/>
              <a:t>орфографія</a:t>
            </a:r>
            <a:r>
              <a:rPr lang="ru-RU" i="1" dirty="0"/>
              <a:t> – </a:t>
            </a:r>
            <a:r>
              <a:rPr lang="ru-RU" i="1" dirty="0" err="1"/>
              <a:t>правопис</a:t>
            </a:r>
            <a:r>
              <a:rPr lang="ru-RU" dirty="0"/>
              <a:t>). </a:t>
            </a:r>
          </a:p>
          <a:p>
            <a:pPr algn="just">
              <a:buNone/>
            </a:pPr>
            <a:r>
              <a:rPr lang="ru-RU" dirty="0"/>
              <a:t>		</a:t>
            </a:r>
            <a:r>
              <a:rPr lang="ru-RU" dirty="0" err="1">
                <a:solidFill>
                  <a:srgbClr val="FF0000"/>
                </a:solidFill>
              </a:rPr>
              <a:t>Калькування</a:t>
            </a:r>
            <a:r>
              <a:rPr lang="uk-UA" dirty="0"/>
              <a:t> </a:t>
            </a:r>
            <a:r>
              <a:rPr lang="ru-RU" dirty="0"/>
              <a:t>– </a:t>
            </a:r>
            <a:r>
              <a:rPr lang="ru-RU" dirty="0" err="1"/>
              <a:t>важливий</a:t>
            </a:r>
            <a:r>
              <a:rPr lang="ru-RU" dirty="0"/>
              <a:t> шлях </a:t>
            </a:r>
            <a:r>
              <a:rPr lang="ru-RU" dirty="0" err="1"/>
              <a:t>породження</a:t>
            </a:r>
            <a:r>
              <a:rPr lang="ru-RU" dirty="0"/>
              <a:t> </a:t>
            </a:r>
            <a:r>
              <a:rPr lang="ru-RU" dirty="0" err="1"/>
              <a:t>спеціальної</a:t>
            </a:r>
            <a:r>
              <a:rPr lang="ru-RU" dirty="0"/>
              <a:t> лексики на </a:t>
            </a:r>
            <a:r>
              <a:rPr lang="ru-RU" dirty="0" err="1"/>
              <a:t>питомих</a:t>
            </a:r>
            <a:r>
              <a:rPr lang="ru-RU" dirty="0"/>
              <a:t> засадах. </a:t>
            </a:r>
            <a:r>
              <a:rPr lang="ru-RU" dirty="0" err="1"/>
              <a:t>Це</a:t>
            </a:r>
            <a:r>
              <a:rPr lang="ru-RU" dirty="0"/>
              <a:t> </a:t>
            </a:r>
            <a:r>
              <a:rPr lang="ru-RU" dirty="0" err="1"/>
              <a:t>теж</a:t>
            </a:r>
            <a:r>
              <a:rPr lang="ru-RU" dirty="0"/>
              <a:t> </a:t>
            </a:r>
            <a:r>
              <a:rPr lang="ru-RU" dirty="0" err="1"/>
              <a:t>запозичення</a:t>
            </a:r>
            <a:r>
              <a:rPr lang="ru-RU" dirty="0"/>
              <a:t>, </a:t>
            </a:r>
            <a:r>
              <a:rPr lang="ru-RU" dirty="0" err="1"/>
              <a:t>але</a:t>
            </a:r>
            <a:r>
              <a:rPr lang="ru-RU" dirty="0"/>
              <a:t> </a:t>
            </a:r>
            <a:r>
              <a:rPr lang="ru-RU" dirty="0" err="1"/>
              <a:t>особливе</a:t>
            </a:r>
            <a:r>
              <a:rPr lang="ru-RU" dirty="0"/>
              <a:t>: тут </a:t>
            </a:r>
            <a:r>
              <a:rPr lang="ru-RU" dirty="0" err="1"/>
              <a:t>копіюється</a:t>
            </a:r>
            <a:r>
              <a:rPr lang="ru-RU" dirty="0"/>
              <a:t> </a:t>
            </a:r>
            <a:r>
              <a:rPr lang="ru-RU" dirty="0" err="1"/>
              <a:t>значення</a:t>
            </a:r>
            <a:r>
              <a:rPr lang="ru-RU" dirty="0"/>
              <a:t> та </a:t>
            </a:r>
            <a:r>
              <a:rPr lang="ru-RU" dirty="0" err="1"/>
              <a:t>спосіб</a:t>
            </a:r>
            <a:r>
              <a:rPr lang="ru-RU" dirty="0"/>
              <a:t> </a:t>
            </a:r>
            <a:r>
              <a:rPr lang="ru-RU" dirty="0" err="1"/>
              <a:t>будови</a:t>
            </a:r>
            <a:r>
              <a:rPr lang="ru-RU" dirty="0"/>
              <a:t> </a:t>
            </a:r>
            <a:r>
              <a:rPr lang="ru-RU" dirty="0" err="1"/>
              <a:t>терміна</a:t>
            </a:r>
            <a:r>
              <a:rPr lang="ru-RU" dirty="0"/>
              <a:t>, а </a:t>
            </a:r>
            <a:r>
              <a:rPr lang="ru-RU" dirty="0" err="1"/>
              <a:t>зовнішня</a:t>
            </a:r>
            <a:r>
              <a:rPr lang="ru-RU" dirty="0"/>
              <a:t> форма </a:t>
            </a:r>
            <a:r>
              <a:rPr lang="ru-RU" dirty="0" err="1"/>
              <a:t>передається</a:t>
            </a:r>
            <a:r>
              <a:rPr lang="ru-RU" dirty="0"/>
              <a:t> </a:t>
            </a:r>
            <a:r>
              <a:rPr lang="ru-RU" dirty="0" err="1"/>
              <a:t>власними</a:t>
            </a:r>
            <a:r>
              <a:rPr lang="ru-RU" dirty="0"/>
              <a:t> морфемами. Калька </a:t>
            </a:r>
            <a:r>
              <a:rPr lang="ru-RU" dirty="0" err="1"/>
              <a:t>є</a:t>
            </a:r>
            <a:r>
              <a:rPr lang="ru-RU" dirty="0"/>
              <a:t>, по </a:t>
            </a:r>
            <a:r>
              <a:rPr lang="ru-RU" dirty="0" err="1"/>
              <a:t>суті</a:t>
            </a:r>
            <a:r>
              <a:rPr lang="ru-RU" dirty="0"/>
              <a:t>, </a:t>
            </a:r>
            <a:r>
              <a:rPr lang="ru-RU" dirty="0" err="1"/>
              <a:t>буквальним</a:t>
            </a:r>
            <a:r>
              <a:rPr lang="ru-RU" dirty="0"/>
              <a:t> перекладом, </a:t>
            </a:r>
            <a:r>
              <a:rPr lang="ru-RU" dirty="0" err="1"/>
              <a:t>і</a:t>
            </a:r>
            <a:r>
              <a:rPr lang="ru-RU" dirty="0"/>
              <a:t> тому </a:t>
            </a:r>
            <a:r>
              <a:rPr lang="ru-RU" dirty="0" err="1"/>
              <a:t>сприймається</a:t>
            </a:r>
            <a:r>
              <a:rPr lang="ru-RU" dirty="0"/>
              <a:t> як </a:t>
            </a:r>
            <a:r>
              <a:rPr lang="ru-RU" dirty="0" err="1"/>
              <a:t>питоме</a:t>
            </a:r>
            <a:r>
              <a:rPr lang="ru-RU" dirty="0"/>
              <a:t> слово.</a:t>
            </a:r>
            <a:endParaRPr lang="en-US" dirty="0"/>
          </a:p>
          <a:p>
            <a:pPr algn="just">
              <a:buNone/>
            </a:pPr>
            <a:r>
              <a:rPr lang="ru-RU" dirty="0"/>
              <a:t>		</a:t>
            </a:r>
            <a:r>
              <a:rPr lang="ru-RU" dirty="0" err="1"/>
              <a:t>Українська</a:t>
            </a:r>
            <a:r>
              <a:rPr lang="ru-RU" dirty="0"/>
              <a:t> </a:t>
            </a:r>
            <a:r>
              <a:rPr lang="ru-RU" dirty="0" err="1"/>
              <a:t>термінологія</a:t>
            </a:r>
            <a:r>
              <a:rPr lang="ru-RU" dirty="0"/>
              <a:t> </a:t>
            </a:r>
            <a:r>
              <a:rPr lang="ru-RU" dirty="0" err="1"/>
              <a:t>збагатилася</a:t>
            </a:r>
            <a:r>
              <a:rPr lang="ru-RU" dirty="0"/>
              <a:t> </a:t>
            </a:r>
            <a:r>
              <a:rPr lang="ru-RU" dirty="0" err="1"/>
              <a:t>багатьма</a:t>
            </a:r>
            <a:r>
              <a:rPr lang="ru-RU" dirty="0"/>
              <a:t> кальками </a:t>
            </a:r>
            <a:r>
              <a:rPr lang="ru-RU" dirty="0" err="1"/>
              <a:t>з</a:t>
            </a:r>
            <a:r>
              <a:rPr lang="ru-RU" dirty="0"/>
              <a:t> </a:t>
            </a:r>
            <a:r>
              <a:rPr lang="ru-RU" dirty="0" err="1"/>
              <a:t>різних</a:t>
            </a:r>
            <a:r>
              <a:rPr lang="ru-RU" dirty="0"/>
              <a:t> </a:t>
            </a:r>
            <a:r>
              <a:rPr lang="ru-RU" dirty="0" err="1"/>
              <a:t>мов</a:t>
            </a:r>
            <a:r>
              <a:rPr lang="ru-RU" dirty="0"/>
              <a:t>. </a:t>
            </a:r>
            <a:r>
              <a:rPr lang="ru-RU" dirty="0" err="1"/>
              <a:t>Наприклад</a:t>
            </a:r>
            <a:r>
              <a:rPr lang="ru-RU" dirty="0"/>
              <a:t>, </a:t>
            </a:r>
            <a:endParaRPr lang="ru-RU" dirty="0" smtClean="0"/>
          </a:p>
          <a:p>
            <a:pPr algn="just">
              <a:buNone/>
            </a:pPr>
            <a:r>
              <a:rPr lang="ru-RU" dirty="0" smtClean="0"/>
              <a:t>	</a:t>
            </a:r>
            <a:r>
              <a:rPr lang="ru-RU" dirty="0" smtClean="0"/>
              <a:t>	</a:t>
            </a:r>
            <a:r>
              <a:rPr lang="ru-RU" dirty="0" err="1" smtClean="0">
                <a:solidFill>
                  <a:srgbClr val="00B050"/>
                </a:solidFill>
              </a:rPr>
              <a:t>з</a:t>
            </a:r>
            <a:r>
              <a:rPr lang="ru-RU" dirty="0" smtClean="0">
                <a:solidFill>
                  <a:srgbClr val="00B050"/>
                </a:solidFill>
              </a:rPr>
              <a:t> </a:t>
            </a:r>
            <a:r>
              <a:rPr lang="ru-RU" dirty="0" err="1">
                <a:solidFill>
                  <a:srgbClr val="00B050"/>
                </a:solidFill>
              </a:rPr>
              <a:t>латини</a:t>
            </a:r>
            <a:r>
              <a:rPr lang="ru-RU" dirty="0">
                <a:solidFill>
                  <a:srgbClr val="00B050"/>
                </a:solidFill>
              </a:rPr>
              <a:t>: </a:t>
            </a:r>
            <a:r>
              <a:rPr lang="ru-RU" i="1" dirty="0" err="1"/>
              <a:t>землеробство</a:t>
            </a:r>
            <a:r>
              <a:rPr lang="ru-RU" i="1" dirty="0"/>
              <a:t> (</a:t>
            </a:r>
            <a:r>
              <a:rPr lang="en-US" i="1" dirty="0" err="1"/>
              <a:t>agricultura</a:t>
            </a:r>
            <a:r>
              <a:rPr lang="ru-RU" i="1" dirty="0"/>
              <a:t>), </a:t>
            </a:r>
            <a:r>
              <a:rPr lang="ru-RU" i="1" dirty="0" err="1"/>
              <a:t>підмет</a:t>
            </a:r>
            <a:r>
              <a:rPr lang="ru-RU" i="1" dirty="0"/>
              <a:t> (</a:t>
            </a:r>
            <a:r>
              <a:rPr lang="en-US" i="1" dirty="0" err="1"/>
              <a:t>subjectum</a:t>
            </a:r>
            <a:r>
              <a:rPr lang="ru-RU" i="1" dirty="0"/>
              <a:t>), </a:t>
            </a:r>
            <a:r>
              <a:rPr lang="ru-RU" i="1" dirty="0" err="1"/>
              <a:t>відсоток</a:t>
            </a:r>
            <a:r>
              <a:rPr lang="ru-RU" i="1" dirty="0"/>
              <a:t> (</a:t>
            </a:r>
            <a:r>
              <a:rPr lang="en-US" i="1" dirty="0" err="1"/>
              <a:t>procentum</a:t>
            </a:r>
            <a:r>
              <a:rPr lang="ru-RU" i="1" dirty="0"/>
              <a:t>); </a:t>
            </a:r>
            <a:endParaRPr lang="ru-RU" i="1" dirty="0" smtClean="0"/>
          </a:p>
          <a:p>
            <a:pPr algn="just">
              <a:buNone/>
            </a:pPr>
            <a:r>
              <a:rPr lang="ru-RU" i="1" dirty="0" smtClean="0"/>
              <a:t>	</a:t>
            </a:r>
            <a:r>
              <a:rPr lang="ru-RU" i="1" dirty="0" smtClean="0"/>
              <a:t>	</a:t>
            </a:r>
            <a:r>
              <a:rPr lang="ru-RU" dirty="0" err="1" smtClean="0">
                <a:solidFill>
                  <a:srgbClr val="00B050"/>
                </a:solidFill>
              </a:rPr>
              <a:t>з</a:t>
            </a:r>
            <a:r>
              <a:rPr lang="ru-RU" dirty="0" smtClean="0">
                <a:solidFill>
                  <a:srgbClr val="00B050"/>
                </a:solidFill>
              </a:rPr>
              <a:t> </a:t>
            </a:r>
            <a:r>
              <a:rPr lang="ru-RU" dirty="0" err="1">
                <a:solidFill>
                  <a:srgbClr val="00B050"/>
                </a:solidFill>
              </a:rPr>
              <a:t>французької</a:t>
            </a:r>
            <a:r>
              <a:rPr lang="ru-RU" dirty="0">
                <a:solidFill>
                  <a:srgbClr val="00B050"/>
                </a:solidFill>
              </a:rPr>
              <a:t>:</a:t>
            </a:r>
            <a:r>
              <a:rPr lang="ru-RU" dirty="0"/>
              <a:t> </a:t>
            </a:r>
            <a:r>
              <a:rPr lang="ru-RU" i="1" dirty="0" err="1"/>
              <a:t>міжнародний</a:t>
            </a:r>
            <a:r>
              <a:rPr lang="ru-RU" i="1" dirty="0"/>
              <a:t> (</a:t>
            </a:r>
            <a:r>
              <a:rPr lang="en-US" i="1" dirty="0"/>
              <a:t>international</a:t>
            </a:r>
            <a:r>
              <a:rPr lang="ru-RU" dirty="0"/>
              <a:t>); </a:t>
            </a:r>
            <a:endParaRPr lang="ru-RU" dirty="0" smtClean="0"/>
          </a:p>
          <a:p>
            <a:pPr algn="just">
              <a:buNone/>
            </a:pPr>
            <a:r>
              <a:rPr lang="ru-RU" dirty="0" smtClean="0"/>
              <a:t>	</a:t>
            </a:r>
            <a:r>
              <a:rPr lang="ru-RU" dirty="0" smtClean="0"/>
              <a:t>	</a:t>
            </a:r>
            <a:r>
              <a:rPr lang="ru-RU" dirty="0" err="1" smtClean="0">
                <a:solidFill>
                  <a:srgbClr val="00B050"/>
                </a:solidFill>
              </a:rPr>
              <a:t>з</a:t>
            </a:r>
            <a:r>
              <a:rPr lang="ru-RU" dirty="0" smtClean="0">
                <a:solidFill>
                  <a:srgbClr val="00B050"/>
                </a:solidFill>
              </a:rPr>
              <a:t> </a:t>
            </a:r>
            <a:r>
              <a:rPr lang="ru-RU" dirty="0" err="1">
                <a:solidFill>
                  <a:srgbClr val="00B050"/>
                </a:solidFill>
              </a:rPr>
              <a:t>німецької</a:t>
            </a:r>
            <a:r>
              <a:rPr lang="ru-RU" dirty="0">
                <a:solidFill>
                  <a:srgbClr val="00B050"/>
                </a:solidFill>
              </a:rPr>
              <a:t>: </a:t>
            </a:r>
            <a:r>
              <a:rPr lang="ru-RU" i="1" dirty="0" err="1"/>
              <a:t>підприємство</a:t>
            </a:r>
            <a:r>
              <a:rPr lang="ru-RU" i="1" dirty="0"/>
              <a:t> (</a:t>
            </a:r>
            <a:r>
              <a:rPr lang="en-US" i="1" dirty="0" err="1"/>
              <a:t>Unterneh</a:t>
            </a:r>
            <a:r>
              <a:rPr lang="ru-RU" i="1" dirty="0"/>
              <a:t>-</a:t>
            </a:r>
            <a:r>
              <a:rPr lang="en-US" i="1" dirty="0"/>
              <a:t>men</a:t>
            </a:r>
            <a:r>
              <a:rPr lang="ru-RU" i="1" dirty="0"/>
              <a:t>), </a:t>
            </a:r>
            <a:r>
              <a:rPr lang="ru-RU" i="1" dirty="0" err="1"/>
              <a:t>поняття</a:t>
            </a:r>
            <a:r>
              <a:rPr lang="ru-RU" i="1" dirty="0"/>
              <a:t> (</a:t>
            </a:r>
            <a:r>
              <a:rPr lang="en-US" i="1" dirty="0" err="1"/>
              <a:t>Begriff</a:t>
            </a:r>
            <a:r>
              <a:rPr lang="ru-RU" dirty="0"/>
              <a:t>). </a:t>
            </a:r>
            <a:endParaRPr lang="ru-RU" dirty="0" smtClean="0"/>
          </a:p>
          <a:p>
            <a:pPr algn="just">
              <a:buNone/>
            </a:pPr>
            <a:r>
              <a:rPr lang="ru-RU" dirty="0" smtClean="0"/>
              <a:t>	</a:t>
            </a:r>
            <a:r>
              <a:rPr lang="ru-RU" dirty="0" smtClean="0"/>
              <a:t>	</a:t>
            </a:r>
            <a:r>
              <a:rPr lang="ru-RU" dirty="0" smtClean="0"/>
              <a:t>За </a:t>
            </a:r>
            <a:r>
              <a:rPr lang="ru-RU" dirty="0" err="1"/>
              <a:t>радянських</a:t>
            </a:r>
            <a:r>
              <a:rPr lang="ru-RU" dirty="0"/>
              <a:t> </a:t>
            </a:r>
            <a:r>
              <a:rPr lang="ru-RU" dirty="0" err="1"/>
              <a:t>часів</a:t>
            </a:r>
            <a:r>
              <a:rPr lang="ru-RU" dirty="0"/>
              <a:t> </a:t>
            </a:r>
            <a:r>
              <a:rPr lang="ru-RU" dirty="0" err="1"/>
              <a:t>багато</a:t>
            </a:r>
            <a:r>
              <a:rPr lang="ru-RU" dirty="0"/>
              <a:t> </a:t>
            </a:r>
            <a:r>
              <a:rPr lang="ru-RU" dirty="0" err="1"/>
              <a:t>кальок</a:t>
            </a:r>
            <a:r>
              <a:rPr lang="ru-RU" dirty="0"/>
              <a:t> </a:t>
            </a:r>
            <a:r>
              <a:rPr lang="ru-RU" dirty="0" err="1"/>
              <a:t>утворилося</a:t>
            </a:r>
            <a:r>
              <a:rPr lang="ru-RU" dirty="0"/>
              <a:t> </a:t>
            </a:r>
            <a:r>
              <a:rPr lang="ru-RU" dirty="0" err="1">
                <a:solidFill>
                  <a:srgbClr val="00B050"/>
                </a:solidFill>
              </a:rPr>
              <a:t>з</a:t>
            </a:r>
            <a:r>
              <a:rPr lang="ru-RU" dirty="0">
                <a:solidFill>
                  <a:srgbClr val="00B050"/>
                </a:solidFill>
              </a:rPr>
              <a:t> </a:t>
            </a:r>
            <a:r>
              <a:rPr lang="ru-RU" dirty="0" err="1">
                <a:solidFill>
                  <a:srgbClr val="00B050"/>
                </a:solidFill>
              </a:rPr>
              <a:t>російської</a:t>
            </a:r>
            <a:r>
              <a:rPr lang="ru-RU" dirty="0">
                <a:solidFill>
                  <a:srgbClr val="00B050"/>
                </a:solidFill>
              </a:rPr>
              <a:t> </a:t>
            </a:r>
            <a:r>
              <a:rPr lang="ru-RU" dirty="0" err="1">
                <a:solidFill>
                  <a:srgbClr val="00B050"/>
                </a:solidFill>
              </a:rPr>
              <a:t>мови</a:t>
            </a:r>
            <a:r>
              <a:rPr lang="ru-RU" dirty="0">
                <a:solidFill>
                  <a:srgbClr val="00B050"/>
                </a:solidFill>
              </a:rPr>
              <a:t>: </a:t>
            </a:r>
            <a:r>
              <a:rPr lang="ru-RU" i="1" dirty="0" err="1"/>
              <a:t>запобіжник</a:t>
            </a:r>
            <a:r>
              <a:rPr lang="ru-RU" i="1" dirty="0"/>
              <a:t>, </a:t>
            </a:r>
            <a:r>
              <a:rPr lang="ru-RU" i="1" dirty="0" err="1"/>
              <a:t>напівпровідник</a:t>
            </a:r>
            <a:r>
              <a:rPr lang="ru-RU" i="1" dirty="0"/>
              <a:t>, </a:t>
            </a:r>
            <a:r>
              <a:rPr lang="ru-RU" i="1" dirty="0" err="1"/>
              <a:t>невагомість</a:t>
            </a:r>
            <a:r>
              <a:rPr lang="ru-RU" i="1" dirty="0"/>
              <a:t>, </a:t>
            </a:r>
            <a:r>
              <a:rPr lang="ru-RU" i="1" dirty="0" err="1"/>
              <a:t>обчислювач</a:t>
            </a:r>
            <a:r>
              <a:rPr lang="ru-RU" i="1" dirty="0"/>
              <a:t>, </a:t>
            </a:r>
            <a:r>
              <a:rPr lang="ru-RU" i="1" dirty="0" err="1"/>
              <a:t>співробітник</a:t>
            </a:r>
            <a:r>
              <a:rPr lang="ru-RU" i="1" dirty="0"/>
              <a:t>, </a:t>
            </a:r>
            <a:r>
              <a:rPr lang="ru-RU" i="1" dirty="0" err="1"/>
              <a:t>співдружність</a:t>
            </a:r>
            <a:r>
              <a:rPr lang="ru-RU" i="1" dirty="0"/>
              <a:t> </a:t>
            </a:r>
            <a:r>
              <a:rPr lang="ru-RU" dirty="0" err="1" smtClean="0"/>
              <a:t>тощо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4" name="Picture 3" descr="C:\Users\User\Desktop\!ВОВА\фони\Вишиванка-червоно-чорни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-3011758" y="3011756"/>
            <a:ext cx="6858002" cy="834486"/>
          </a:xfrm>
          <a:prstGeom prst="rect">
            <a:avLst/>
          </a:prstGeom>
          <a:noFill/>
        </p:spPr>
      </p:pic>
      <p:pic>
        <p:nvPicPr>
          <p:cNvPr id="5" name="Picture 3" descr="C:\Users\User\Desktop\!ВОВА\фони\Вишиванка-червоно-чорни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5560786" y="3083180"/>
            <a:ext cx="6858002" cy="69164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285728"/>
            <a:ext cx="7632848" cy="1071570"/>
          </a:xfrm>
        </p:spPr>
        <p:txBody>
          <a:bodyPr>
            <a:normAutofit fontScale="90000"/>
          </a:bodyPr>
          <a:lstStyle/>
          <a:p>
            <a:pPr lvl="0"/>
            <a:r>
              <a:rPr lang="en-US" b="1" dirty="0" err="1"/>
              <a:t>Особливості</a:t>
            </a:r>
            <a:r>
              <a:rPr lang="en-US" b="1" dirty="0"/>
              <a:t> </a:t>
            </a:r>
            <a:r>
              <a:rPr lang="en-US" b="1" dirty="0" err="1"/>
              <a:t>редагування</a:t>
            </a:r>
            <a:r>
              <a:rPr lang="en-US" b="1" dirty="0"/>
              <a:t> </a:t>
            </a:r>
            <a:r>
              <a:rPr lang="en-US" b="1" dirty="0" err="1"/>
              <a:t>наукового</a:t>
            </a:r>
            <a:r>
              <a:rPr lang="en-US" b="1" dirty="0"/>
              <a:t> </a:t>
            </a:r>
            <a:r>
              <a:rPr lang="en-US" b="1" dirty="0" err="1"/>
              <a:t>тексту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55576" y="1428736"/>
            <a:ext cx="7632848" cy="5286412"/>
          </a:xfrm>
        </p:spPr>
        <p:txBody>
          <a:bodyPr>
            <a:normAutofit fontScale="25000" lnSpcReduction="20000"/>
          </a:bodyPr>
          <a:lstStyle/>
          <a:p>
            <a:pPr algn="just">
              <a:buNone/>
            </a:pPr>
            <a:r>
              <a:rPr lang="ru-RU" dirty="0"/>
              <a:t>		</a:t>
            </a:r>
            <a:r>
              <a:rPr lang="ru-RU" sz="7200" b="1" dirty="0" err="1"/>
              <a:t>Редагування</a:t>
            </a:r>
            <a:r>
              <a:rPr lang="ru-RU" sz="7200" b="1" dirty="0"/>
              <a:t> </a:t>
            </a:r>
            <a:r>
              <a:rPr lang="ru-RU" sz="7200" dirty="0"/>
              <a:t>(</a:t>
            </a:r>
            <a:r>
              <a:rPr lang="ru-RU" sz="7200" dirty="0" err="1"/>
              <a:t>від</a:t>
            </a:r>
            <a:r>
              <a:rPr lang="ru-RU" sz="7200" dirty="0"/>
              <a:t> лат. </a:t>
            </a:r>
            <a:r>
              <a:rPr lang="en-US" sz="7200" i="1" dirty="0" err="1"/>
              <a:t>redactus</a:t>
            </a:r>
            <a:r>
              <a:rPr lang="en-US" sz="7200" i="1" dirty="0"/>
              <a:t> </a:t>
            </a:r>
            <a:r>
              <a:rPr lang="ru-RU" sz="7200" dirty="0"/>
              <a:t>– приведений у порядок) – </a:t>
            </a:r>
            <a:r>
              <a:rPr lang="ru-RU" sz="7200" dirty="0" err="1"/>
              <a:t>це</a:t>
            </a:r>
            <a:r>
              <a:rPr lang="ru-RU" sz="7200" dirty="0"/>
              <a:t> </a:t>
            </a:r>
            <a:r>
              <a:rPr lang="ru-RU" sz="7200" dirty="0" err="1"/>
              <a:t>аналіз</a:t>
            </a:r>
            <a:r>
              <a:rPr lang="ru-RU" sz="7200" dirty="0"/>
              <a:t>, </a:t>
            </a:r>
            <a:r>
              <a:rPr lang="ru-RU" sz="7200" dirty="0" err="1"/>
              <a:t>перевіряння</a:t>
            </a:r>
            <a:r>
              <a:rPr lang="ru-RU" sz="7200" dirty="0"/>
              <a:t> та </a:t>
            </a:r>
            <a:r>
              <a:rPr lang="ru-RU" sz="7200" dirty="0" err="1"/>
              <a:t>виправлення</a:t>
            </a:r>
            <a:r>
              <a:rPr lang="ru-RU" sz="7200" dirty="0"/>
              <a:t> </a:t>
            </a:r>
            <a:r>
              <a:rPr lang="ru-RU" sz="7200" dirty="0" err="1"/>
              <a:t>будь-якого</a:t>
            </a:r>
            <a:r>
              <a:rPr lang="ru-RU" sz="7200" dirty="0"/>
              <a:t> тексту. </a:t>
            </a:r>
            <a:endParaRPr lang="ru-RU" sz="7200" dirty="0" smtClean="0"/>
          </a:p>
          <a:p>
            <a:pPr algn="just">
              <a:buNone/>
            </a:pPr>
            <a:r>
              <a:rPr lang="ru-RU" sz="7200" dirty="0" smtClean="0"/>
              <a:t>	</a:t>
            </a:r>
            <a:r>
              <a:rPr lang="ru-RU" sz="7200" dirty="0" smtClean="0"/>
              <a:t>	</a:t>
            </a:r>
            <a:r>
              <a:rPr lang="ru-RU" sz="7200" b="1" dirty="0" err="1" smtClean="0"/>
              <a:t>Редагування</a:t>
            </a:r>
            <a:r>
              <a:rPr lang="ru-RU" sz="7200" b="1" dirty="0" smtClean="0"/>
              <a:t> </a:t>
            </a:r>
            <a:r>
              <a:rPr lang="ru-RU" sz="7200" dirty="0"/>
              <a:t>– </a:t>
            </a:r>
            <a:r>
              <a:rPr lang="ru-RU" sz="7200" dirty="0" err="1"/>
              <a:t>це</a:t>
            </a:r>
            <a:r>
              <a:rPr lang="ru-RU" sz="7200" dirty="0"/>
              <a:t> </a:t>
            </a:r>
            <a:r>
              <a:rPr lang="ru-RU" sz="7200" dirty="0" err="1"/>
              <a:t>процес</a:t>
            </a:r>
            <a:r>
              <a:rPr lang="ru-RU" sz="7200" dirty="0"/>
              <a:t> </a:t>
            </a:r>
            <a:r>
              <a:rPr lang="ru-RU" sz="7200" dirty="0" err="1"/>
              <a:t>установлення</a:t>
            </a:r>
            <a:r>
              <a:rPr lang="ru-RU" sz="7200" dirty="0"/>
              <a:t> </a:t>
            </a:r>
            <a:r>
              <a:rPr lang="ru-RU" sz="7200" dirty="0" err="1"/>
              <a:t>рівня</a:t>
            </a:r>
            <a:r>
              <a:rPr lang="ru-RU" sz="7200" dirty="0"/>
              <a:t> </a:t>
            </a:r>
            <a:r>
              <a:rPr lang="ru-RU" sz="7200" dirty="0" err="1"/>
              <a:t>суспільної</a:t>
            </a:r>
            <a:r>
              <a:rPr lang="ru-RU" sz="7200" dirty="0"/>
              <a:t> </a:t>
            </a:r>
            <a:r>
              <a:rPr lang="ru-RU" sz="7200" dirty="0" err="1"/>
              <a:t>значущості</a:t>
            </a:r>
            <a:r>
              <a:rPr lang="ru-RU" sz="7200" dirty="0"/>
              <a:t> </a:t>
            </a:r>
            <a:r>
              <a:rPr lang="ru-RU" sz="7200" dirty="0" err="1"/>
              <a:t>наукового</a:t>
            </a:r>
            <a:r>
              <a:rPr lang="ru-RU" sz="7200" dirty="0"/>
              <a:t> тексту, </a:t>
            </a:r>
            <a:r>
              <a:rPr lang="ru-RU" sz="7200" dirty="0" err="1"/>
              <a:t>призначеного</a:t>
            </a:r>
            <a:r>
              <a:rPr lang="ru-RU" sz="7200" dirty="0"/>
              <a:t> до </a:t>
            </a:r>
            <a:r>
              <a:rPr lang="ru-RU" sz="7200" dirty="0" err="1"/>
              <a:t>видання</a:t>
            </a:r>
            <a:r>
              <a:rPr lang="ru-RU" sz="7200" dirty="0"/>
              <a:t>, </a:t>
            </a:r>
            <a:r>
              <a:rPr lang="ru-RU" sz="7200" dirty="0" err="1"/>
              <a:t>тобто</a:t>
            </a:r>
            <a:r>
              <a:rPr lang="ru-RU" sz="7200" dirty="0"/>
              <a:t> </a:t>
            </a:r>
            <a:r>
              <a:rPr lang="ru-RU" sz="7200" dirty="0" err="1"/>
              <a:t>ступеня</a:t>
            </a:r>
            <a:r>
              <a:rPr lang="ru-RU" sz="7200" dirty="0"/>
              <a:t> </a:t>
            </a:r>
            <a:r>
              <a:rPr lang="ru-RU" sz="7200" dirty="0" err="1"/>
              <a:t>відповідності</a:t>
            </a:r>
            <a:r>
              <a:rPr lang="ru-RU" sz="7200" dirty="0"/>
              <a:t> </a:t>
            </a:r>
            <a:r>
              <a:rPr lang="ru-RU" sz="7200" dirty="0" err="1"/>
              <a:t>змісту</a:t>
            </a:r>
            <a:r>
              <a:rPr lang="ru-RU" sz="7200" dirty="0"/>
              <a:t> </a:t>
            </a:r>
            <a:r>
              <a:rPr lang="ru-RU" sz="7200" dirty="0" err="1"/>
              <a:t>і</a:t>
            </a:r>
            <a:r>
              <a:rPr lang="ru-RU" sz="7200" dirty="0"/>
              <a:t> </a:t>
            </a:r>
            <a:r>
              <a:rPr lang="ru-RU" sz="7200" dirty="0" err="1"/>
              <a:t>форми</a:t>
            </a:r>
            <a:r>
              <a:rPr lang="ru-RU" sz="7200" dirty="0"/>
              <a:t> </a:t>
            </a:r>
            <a:r>
              <a:rPr lang="ru-RU" sz="7200" dirty="0" err="1"/>
              <a:t>цього</a:t>
            </a:r>
            <a:r>
              <a:rPr lang="ru-RU" sz="7200" dirty="0"/>
              <a:t> </a:t>
            </a:r>
            <a:r>
              <a:rPr lang="ru-RU" sz="7200" dirty="0" err="1"/>
              <a:t>твору</a:t>
            </a:r>
            <a:r>
              <a:rPr lang="ru-RU" sz="7200" dirty="0"/>
              <a:t> </a:t>
            </a:r>
            <a:r>
              <a:rPr lang="ru-RU" sz="7200" dirty="0" err="1"/>
              <a:t>його</a:t>
            </a:r>
            <a:r>
              <a:rPr lang="ru-RU" sz="7200" dirty="0"/>
              <a:t> </a:t>
            </a:r>
            <a:r>
              <a:rPr lang="ru-RU" sz="7200" dirty="0" err="1"/>
              <a:t>суспільному</a:t>
            </a:r>
            <a:r>
              <a:rPr lang="ru-RU" sz="7200" dirty="0"/>
              <a:t> </a:t>
            </a:r>
            <a:r>
              <a:rPr lang="ru-RU" sz="7200" dirty="0" err="1"/>
              <a:t>призначенню</a:t>
            </a:r>
            <a:r>
              <a:rPr lang="ru-RU" sz="7200" dirty="0"/>
              <a:t>. </a:t>
            </a:r>
            <a:r>
              <a:rPr lang="ru-RU" sz="7200" dirty="0" err="1"/>
              <a:t>Редагування</a:t>
            </a:r>
            <a:r>
              <a:rPr lang="ru-RU" sz="7200" dirty="0"/>
              <a:t> </a:t>
            </a:r>
            <a:r>
              <a:rPr lang="ru-RU" sz="7200" dirty="0" err="1"/>
              <a:t>відіграє</a:t>
            </a:r>
            <a:r>
              <a:rPr lang="ru-RU" sz="7200" dirty="0"/>
              <a:t> </a:t>
            </a:r>
            <a:r>
              <a:rPr lang="ru-RU" sz="7200" dirty="0" err="1"/>
              <a:t>дуже</a:t>
            </a:r>
            <a:r>
              <a:rPr lang="uk-UA" sz="7200" dirty="0"/>
              <a:t> </a:t>
            </a:r>
            <a:r>
              <a:rPr lang="ru-RU" sz="7200" dirty="0" err="1"/>
              <a:t>важливу</a:t>
            </a:r>
            <a:r>
              <a:rPr lang="ru-RU" sz="7200" dirty="0"/>
              <a:t> роль у </a:t>
            </a:r>
            <a:r>
              <a:rPr lang="ru-RU" sz="7200" dirty="0" err="1"/>
              <a:t>житті</a:t>
            </a:r>
            <a:r>
              <a:rPr lang="ru-RU" sz="7200" dirty="0"/>
              <a:t> </a:t>
            </a:r>
            <a:r>
              <a:rPr lang="ru-RU" sz="7200" dirty="0" err="1"/>
              <a:t>науковця</a:t>
            </a:r>
            <a:r>
              <a:rPr lang="ru-RU" sz="7200" dirty="0"/>
              <a:t>. Практично кожному </a:t>
            </a:r>
            <a:r>
              <a:rPr lang="ru-RU" sz="7200" dirty="0" err="1"/>
              <a:t>дослідникові</a:t>
            </a:r>
            <a:r>
              <a:rPr lang="ru-RU" sz="7200" dirty="0"/>
              <a:t> доводиться </a:t>
            </a:r>
            <a:r>
              <a:rPr lang="ru-RU" sz="7200" dirty="0" err="1"/>
              <a:t>працювати</a:t>
            </a:r>
            <a:r>
              <a:rPr lang="ru-RU" sz="7200" dirty="0"/>
              <a:t> над </a:t>
            </a:r>
            <a:r>
              <a:rPr lang="ru-RU" sz="7200" dirty="0" err="1"/>
              <a:t>підготовкою</a:t>
            </a:r>
            <a:r>
              <a:rPr lang="ru-RU" sz="7200" dirty="0"/>
              <a:t> </a:t>
            </a:r>
            <a:r>
              <a:rPr lang="ru-RU" sz="7200" dirty="0" err="1"/>
              <a:t>рукопису</a:t>
            </a:r>
            <a:r>
              <a:rPr lang="ru-RU" sz="7200" dirty="0"/>
              <a:t> до </a:t>
            </a:r>
            <a:r>
              <a:rPr lang="ru-RU" sz="7200" dirty="0" err="1"/>
              <a:t>видання</a:t>
            </a:r>
            <a:r>
              <a:rPr lang="ru-RU" sz="7200" dirty="0"/>
              <a:t> </a:t>
            </a:r>
            <a:r>
              <a:rPr lang="ru-RU" sz="7200" dirty="0" err="1"/>
              <a:t>і</a:t>
            </a:r>
            <a:r>
              <a:rPr lang="ru-RU" sz="7200" dirty="0"/>
              <a:t> </a:t>
            </a:r>
            <a:r>
              <a:rPr lang="ru-RU" sz="7200" dirty="0" err="1"/>
              <a:t>попередньо</a:t>
            </a:r>
            <a:r>
              <a:rPr lang="ru-RU" sz="7200" dirty="0"/>
              <a:t> </a:t>
            </a:r>
            <a:r>
              <a:rPr lang="ru-RU" sz="7200" dirty="0" err="1"/>
              <a:t>редагувати</a:t>
            </a:r>
            <a:r>
              <a:rPr lang="ru-RU" sz="7200" dirty="0"/>
              <a:t> </a:t>
            </a:r>
            <a:r>
              <a:rPr lang="ru-RU" sz="7200" dirty="0" err="1"/>
              <a:t>його</a:t>
            </a:r>
            <a:r>
              <a:rPr lang="ru-RU" sz="7200" dirty="0"/>
              <a:t>.</a:t>
            </a:r>
            <a:endParaRPr lang="en-US" sz="7200" dirty="0"/>
          </a:p>
          <a:p>
            <a:pPr algn="just">
              <a:buNone/>
            </a:pPr>
            <a:r>
              <a:rPr lang="ru-RU" sz="7200" i="1" dirty="0"/>
              <a:t>		</a:t>
            </a:r>
            <a:r>
              <a:rPr lang="ru-RU" sz="7200" i="1" dirty="0" err="1"/>
              <a:t>Редагування</a:t>
            </a:r>
            <a:r>
              <a:rPr lang="ru-RU" sz="7200" i="1" dirty="0"/>
              <a:t> </a:t>
            </a:r>
            <a:r>
              <a:rPr lang="ru-RU" sz="7200" dirty="0"/>
              <a:t>перекладу (</a:t>
            </a:r>
            <a:r>
              <a:rPr lang="ru-RU" sz="7200" dirty="0" err="1"/>
              <a:t>вдосконалення</a:t>
            </a:r>
            <a:r>
              <a:rPr lang="ru-RU" sz="7200" dirty="0"/>
              <a:t> </a:t>
            </a:r>
            <a:r>
              <a:rPr lang="ru-RU" sz="7200" dirty="0" err="1"/>
              <a:t>вже</a:t>
            </a:r>
            <a:r>
              <a:rPr lang="ru-RU" sz="7200" dirty="0"/>
              <a:t> </a:t>
            </a:r>
            <a:r>
              <a:rPr lang="ru-RU" sz="7200" dirty="0" err="1"/>
              <a:t>наявного</a:t>
            </a:r>
            <a:r>
              <a:rPr lang="ru-RU" sz="7200" dirty="0"/>
              <a:t> </a:t>
            </a:r>
            <a:r>
              <a:rPr lang="ru-RU" sz="7200" dirty="0" err="1"/>
              <a:t>його</a:t>
            </a:r>
            <a:r>
              <a:rPr lang="ru-RU" sz="7200" dirty="0"/>
              <a:t> </a:t>
            </a:r>
            <a:r>
              <a:rPr lang="ru-RU" sz="7200" dirty="0" err="1"/>
              <a:t>варіанта</a:t>
            </a:r>
            <a:r>
              <a:rPr lang="ru-RU" sz="7200" dirty="0"/>
              <a:t>) </a:t>
            </a:r>
            <a:r>
              <a:rPr lang="ru-RU" sz="7200" dirty="0" err="1"/>
              <a:t>буває</a:t>
            </a:r>
            <a:r>
              <a:rPr lang="ru-RU" sz="7200" dirty="0"/>
              <a:t> </a:t>
            </a:r>
            <a:r>
              <a:rPr lang="ru-RU" sz="7200" dirty="0" err="1"/>
              <a:t>двох</a:t>
            </a:r>
            <a:r>
              <a:rPr lang="ru-RU" sz="7200" dirty="0"/>
              <a:t> </a:t>
            </a:r>
            <a:r>
              <a:rPr lang="ru-RU" sz="7200" b="1" i="1" dirty="0" err="1" smtClean="0"/>
              <a:t>типів</a:t>
            </a:r>
            <a:r>
              <a:rPr lang="ru-RU" sz="7200" dirty="0" smtClean="0"/>
              <a:t>:</a:t>
            </a:r>
          </a:p>
          <a:p>
            <a:pPr algn="just">
              <a:buNone/>
            </a:pPr>
            <a:r>
              <a:rPr lang="ru-RU" sz="7200" dirty="0" smtClean="0"/>
              <a:t>	</a:t>
            </a:r>
            <a:r>
              <a:rPr lang="ru-RU" sz="7200" dirty="0" smtClean="0"/>
              <a:t>	</a:t>
            </a:r>
            <a:r>
              <a:rPr lang="ru-RU" sz="6800" b="1" dirty="0" smtClean="0"/>
              <a:t>1.</a:t>
            </a:r>
            <a:r>
              <a:rPr lang="ru-RU" sz="6800" dirty="0" smtClean="0"/>
              <a:t> </a:t>
            </a:r>
            <a:r>
              <a:rPr lang="ru-RU" sz="6800" b="1" dirty="0" err="1" smtClean="0"/>
              <a:t>Авторське</a:t>
            </a:r>
            <a:r>
              <a:rPr lang="ru-RU" sz="6800" b="1" dirty="0" smtClean="0"/>
              <a:t> </a:t>
            </a:r>
            <a:r>
              <a:rPr lang="ru-RU" sz="6800" b="1" dirty="0" err="1"/>
              <a:t>редагування</a:t>
            </a:r>
            <a:r>
              <a:rPr lang="ru-RU" sz="6800" b="1" dirty="0"/>
              <a:t> </a:t>
            </a:r>
            <a:r>
              <a:rPr lang="ru-RU" sz="6800" dirty="0"/>
              <a:t>(редактором </a:t>
            </a:r>
            <a:r>
              <a:rPr lang="ru-RU" sz="6800" dirty="0" err="1"/>
              <a:t>свого</a:t>
            </a:r>
            <a:r>
              <a:rPr lang="ru-RU" sz="6800" dirty="0"/>
              <a:t> тексту </a:t>
            </a:r>
            <a:r>
              <a:rPr lang="ru-RU" sz="6800" dirty="0" err="1"/>
              <a:t>виступає</a:t>
            </a:r>
            <a:r>
              <a:rPr lang="ru-RU" sz="6800" dirty="0"/>
              <a:t> сам </a:t>
            </a:r>
            <a:r>
              <a:rPr lang="ru-RU" sz="6800" dirty="0" err="1"/>
              <a:t>перекладач</a:t>
            </a:r>
            <a:r>
              <a:rPr lang="ru-RU" sz="6800" dirty="0" smtClean="0"/>
              <a:t>);</a:t>
            </a:r>
            <a:endParaRPr lang="uk-UA" sz="6800" dirty="0" smtClean="0"/>
          </a:p>
          <a:p>
            <a:pPr algn="just">
              <a:buNone/>
            </a:pPr>
            <a:r>
              <a:rPr lang="uk-UA" sz="6800" dirty="0" smtClean="0"/>
              <a:t>	</a:t>
            </a:r>
            <a:r>
              <a:rPr lang="uk-UA" sz="6800" dirty="0" smtClean="0"/>
              <a:t>	</a:t>
            </a:r>
            <a:r>
              <a:rPr lang="ru-RU" sz="7200" b="1" dirty="0" smtClean="0"/>
              <a:t>2. </a:t>
            </a:r>
            <a:r>
              <a:rPr lang="ru-RU" sz="7200" b="1" dirty="0" err="1" smtClean="0"/>
              <a:t>Редагування</a:t>
            </a:r>
            <a:r>
              <a:rPr lang="ru-RU" sz="7200" b="1" dirty="0" smtClean="0"/>
              <a:t> </a:t>
            </a:r>
            <a:r>
              <a:rPr lang="ru-RU" sz="7200" b="1" dirty="0"/>
              <a:t>готового тексту</a:t>
            </a:r>
            <a:r>
              <a:rPr lang="ru-RU" sz="7200" dirty="0"/>
              <a:t>, яке </a:t>
            </a:r>
            <a:r>
              <a:rPr lang="ru-RU" sz="7200" dirty="0" err="1"/>
              <a:t>здійснює</a:t>
            </a:r>
            <a:r>
              <a:rPr lang="ru-RU" sz="7200" dirty="0"/>
              <a:t> </a:t>
            </a:r>
            <a:r>
              <a:rPr lang="ru-RU" sz="7200" dirty="0" err="1"/>
              <a:t>інша</a:t>
            </a:r>
            <a:r>
              <a:rPr lang="ru-RU" sz="7200" dirty="0"/>
              <a:t> </a:t>
            </a:r>
            <a:r>
              <a:rPr lang="ru-RU" sz="7200" dirty="0" err="1"/>
              <a:t>людина</a:t>
            </a:r>
            <a:r>
              <a:rPr lang="ru-RU" sz="7200" dirty="0"/>
              <a:t>, </a:t>
            </a:r>
            <a:r>
              <a:rPr lang="ru-RU" sz="7200" dirty="0" err="1"/>
              <a:t>тобто</a:t>
            </a:r>
            <a:r>
              <a:rPr lang="ru-RU" sz="7200" dirty="0"/>
              <a:t> редактор </a:t>
            </a:r>
            <a:r>
              <a:rPr lang="ru-RU" sz="7200" dirty="0" err="1"/>
              <a:t>чи</a:t>
            </a:r>
            <a:r>
              <a:rPr lang="ru-RU" sz="7200" dirty="0"/>
              <a:t> сам </a:t>
            </a:r>
            <a:r>
              <a:rPr lang="ru-RU" sz="7200" dirty="0" err="1"/>
              <a:t>перекладач</a:t>
            </a:r>
            <a:r>
              <a:rPr lang="ru-RU" sz="7200" dirty="0"/>
              <a:t>. </a:t>
            </a:r>
            <a:r>
              <a:rPr lang="ru-RU" sz="7200" dirty="0" err="1"/>
              <a:t>Саморедагування</a:t>
            </a:r>
            <a:r>
              <a:rPr lang="ru-RU" sz="7200" dirty="0"/>
              <a:t>, </a:t>
            </a:r>
            <a:r>
              <a:rPr lang="ru-RU" sz="7200" dirty="0" err="1"/>
              <a:t>здійснене</a:t>
            </a:r>
            <a:r>
              <a:rPr lang="ru-RU" sz="7200" dirty="0"/>
              <a:t> автором, та </a:t>
            </a:r>
            <a:r>
              <a:rPr lang="ru-RU" sz="7200" dirty="0" err="1"/>
              <a:t>редагування</a:t>
            </a:r>
            <a:r>
              <a:rPr lang="ru-RU" sz="7200" dirty="0"/>
              <a:t> того ж </a:t>
            </a:r>
            <a:r>
              <a:rPr lang="ru-RU" sz="7200" dirty="0" err="1"/>
              <a:t>повідомлення</a:t>
            </a:r>
            <a:r>
              <a:rPr lang="ru-RU" sz="7200" dirty="0"/>
              <a:t> </a:t>
            </a:r>
            <a:r>
              <a:rPr lang="ru-RU" sz="7200" dirty="0" err="1"/>
              <a:t>професійним</a:t>
            </a:r>
            <a:r>
              <a:rPr lang="ru-RU" sz="7200" dirty="0"/>
              <a:t> редактором, </a:t>
            </a:r>
            <a:r>
              <a:rPr lang="ru-RU" sz="7200" dirty="0" err="1"/>
              <a:t>повинні</a:t>
            </a:r>
            <a:r>
              <a:rPr lang="ru-RU" sz="7200" dirty="0"/>
              <a:t> </a:t>
            </a:r>
            <a:r>
              <a:rPr lang="ru-RU" sz="7200" dirty="0" err="1"/>
              <a:t>доповнювати</a:t>
            </a:r>
            <a:r>
              <a:rPr lang="ru-RU" sz="7200" dirty="0"/>
              <a:t> </a:t>
            </a:r>
            <a:r>
              <a:rPr lang="ru-RU" sz="7200" dirty="0" err="1"/>
              <a:t>одне</a:t>
            </a:r>
            <a:r>
              <a:rPr lang="ru-RU" sz="7200" dirty="0"/>
              <a:t> одного, </a:t>
            </a:r>
            <a:r>
              <a:rPr lang="ru-RU" sz="7200" dirty="0" err="1"/>
              <a:t>адже</a:t>
            </a:r>
            <a:r>
              <a:rPr lang="ru-RU" sz="7200" dirty="0"/>
              <a:t> </a:t>
            </a:r>
            <a:r>
              <a:rPr lang="ru-RU" sz="7200" dirty="0" err="1"/>
              <a:t>обидва</a:t>
            </a:r>
            <a:r>
              <a:rPr lang="ru-RU" sz="7200" dirty="0"/>
              <a:t> </a:t>
            </a:r>
            <a:r>
              <a:rPr lang="ru-RU" sz="7200" dirty="0" err="1"/>
              <a:t>види</a:t>
            </a:r>
            <a:r>
              <a:rPr lang="ru-RU" sz="7200" dirty="0"/>
              <a:t> правок </a:t>
            </a:r>
            <a:r>
              <a:rPr lang="ru-RU" sz="7200" dirty="0" err="1"/>
              <a:t>спрямовані</a:t>
            </a:r>
            <a:r>
              <a:rPr lang="ru-RU" sz="7200" dirty="0"/>
              <a:t> на </a:t>
            </a:r>
            <a:r>
              <a:rPr lang="ru-RU" sz="7200" dirty="0" err="1"/>
              <a:t>поліпшення</a:t>
            </a:r>
            <a:r>
              <a:rPr lang="ru-RU" sz="7200" dirty="0"/>
              <a:t> </a:t>
            </a:r>
            <a:r>
              <a:rPr lang="ru-RU" sz="7200" dirty="0" err="1"/>
              <a:t>якості</a:t>
            </a:r>
            <a:r>
              <a:rPr lang="ru-RU" sz="7200" dirty="0"/>
              <a:t> тексту, </a:t>
            </a:r>
            <a:r>
              <a:rPr lang="ru-RU" sz="7200" dirty="0" err="1"/>
              <a:t>досягнення</a:t>
            </a:r>
            <a:r>
              <a:rPr lang="ru-RU" sz="7200" dirty="0"/>
              <a:t> </a:t>
            </a:r>
            <a:r>
              <a:rPr lang="ru-RU" sz="7200" dirty="0" err="1"/>
              <a:t>його</a:t>
            </a:r>
            <a:r>
              <a:rPr lang="ru-RU" sz="7200" dirty="0"/>
              <a:t> </a:t>
            </a:r>
            <a:r>
              <a:rPr lang="ru-RU" sz="7200" dirty="0" err="1"/>
              <a:t>довершеності</a:t>
            </a:r>
            <a:r>
              <a:rPr lang="ru-RU" sz="7200" dirty="0"/>
              <a:t>.</a:t>
            </a:r>
            <a:endParaRPr lang="en-US" sz="7200" dirty="0"/>
          </a:p>
          <a:p>
            <a:pPr algn="just"/>
            <a:endParaRPr lang="ru-RU" dirty="0"/>
          </a:p>
        </p:txBody>
      </p:sp>
      <p:pic>
        <p:nvPicPr>
          <p:cNvPr id="4" name="Picture 3" descr="C:\Users\User\Desktop\!ВОВА\фони\Вишиванка-червоно-чорни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-3083180" y="3083180"/>
            <a:ext cx="6858002" cy="691642"/>
          </a:xfrm>
          <a:prstGeom prst="rect">
            <a:avLst/>
          </a:prstGeom>
          <a:noFill/>
        </p:spPr>
      </p:pic>
      <p:pic>
        <p:nvPicPr>
          <p:cNvPr id="5" name="Picture 3" descr="C:\Users\User\Desktop\!ВОВА\фони\Вишиванка-червоно-чорни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5369178" y="3083178"/>
            <a:ext cx="6858002" cy="69164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274638"/>
            <a:ext cx="7632848" cy="1143000"/>
          </a:xfrm>
        </p:spPr>
        <p:txBody>
          <a:bodyPr>
            <a:noAutofit/>
          </a:bodyPr>
          <a:lstStyle/>
          <a:p>
            <a:r>
              <a:rPr lang="ru-RU" sz="2800" dirty="0" err="1"/>
              <a:t>Процес</a:t>
            </a:r>
            <a:r>
              <a:rPr lang="ru-RU" sz="2800" dirty="0"/>
              <a:t> </a:t>
            </a:r>
            <a:r>
              <a:rPr lang="ru-RU" sz="2800" dirty="0" err="1"/>
              <a:t>редагування</a:t>
            </a:r>
            <a:r>
              <a:rPr lang="ru-RU" sz="2800" dirty="0"/>
              <a:t> та </a:t>
            </a:r>
            <a:r>
              <a:rPr lang="ru-RU" sz="2800" dirty="0" err="1"/>
              <a:t>перевірки</a:t>
            </a:r>
            <a:r>
              <a:rPr lang="ru-RU" sz="2800" dirty="0"/>
              <a:t> </a:t>
            </a:r>
            <a:r>
              <a:rPr lang="ru-RU" sz="2800" dirty="0" err="1"/>
              <a:t>можна</a:t>
            </a:r>
            <a:r>
              <a:rPr lang="ru-RU" sz="2800" dirty="0"/>
              <a:t> </a:t>
            </a:r>
            <a:r>
              <a:rPr lang="ru-RU" sz="2800" dirty="0" err="1"/>
              <a:t>переділити</a:t>
            </a:r>
            <a:r>
              <a:rPr lang="ru-RU" sz="2800" dirty="0"/>
              <a:t> на </a:t>
            </a:r>
            <a:r>
              <a:rPr lang="ru-RU" sz="2800" dirty="0" err="1"/>
              <a:t>такі</a:t>
            </a:r>
            <a:r>
              <a:rPr lang="ru-RU" sz="2800" dirty="0"/>
              <a:t> </a:t>
            </a:r>
            <a:r>
              <a:rPr lang="ru-RU" sz="2800" b="1" i="1" dirty="0" err="1"/>
              <a:t>етапи</a:t>
            </a:r>
            <a:r>
              <a:rPr lang="ru-RU" sz="2800" dirty="0"/>
              <a:t>:</a:t>
            </a:r>
            <a:endParaRPr lang="en-US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 marL="514350" lvl="0" indent="-514350" algn="just">
              <a:buNone/>
            </a:pPr>
            <a:r>
              <a:rPr lang="ru-RU" b="1" dirty="0"/>
              <a:t>		</a:t>
            </a:r>
            <a:r>
              <a:rPr lang="ru-RU" b="1" dirty="0" err="1"/>
              <a:t>Первинне</a:t>
            </a:r>
            <a:r>
              <a:rPr lang="ru-RU" b="1" dirty="0"/>
              <a:t> </a:t>
            </a:r>
            <a:r>
              <a:rPr lang="ru-RU" b="1" dirty="0" err="1"/>
              <a:t>ознайомлення</a:t>
            </a:r>
            <a:r>
              <a:rPr lang="ru-RU" b="1" dirty="0"/>
              <a:t> </a:t>
            </a:r>
            <a:r>
              <a:rPr lang="ru-RU" b="1" dirty="0" err="1"/>
              <a:t>з</a:t>
            </a:r>
            <a:r>
              <a:rPr lang="ru-RU" b="1" dirty="0"/>
              <a:t> текстом </a:t>
            </a:r>
            <a:r>
              <a:rPr lang="ru-RU" b="1" dirty="0" err="1"/>
              <a:t>оригіналу</a:t>
            </a:r>
            <a:r>
              <a:rPr lang="ru-RU" b="1" dirty="0"/>
              <a:t> та перекладу</a:t>
            </a:r>
            <a:r>
              <a:rPr lang="ru-RU" dirty="0"/>
              <a:t>. Перед </a:t>
            </a:r>
            <a:r>
              <a:rPr lang="ru-RU" dirty="0" err="1"/>
              <a:t>тим</a:t>
            </a:r>
            <a:r>
              <a:rPr lang="ru-RU" dirty="0"/>
              <a:t>, як </a:t>
            </a:r>
            <a:r>
              <a:rPr lang="ru-RU" dirty="0" err="1"/>
              <a:t>розпочати</a:t>
            </a:r>
            <a:r>
              <a:rPr lang="ru-RU" dirty="0"/>
              <a:t> </a:t>
            </a:r>
            <a:r>
              <a:rPr lang="ru-RU" dirty="0" err="1"/>
              <a:t>редагування</a:t>
            </a:r>
            <a:r>
              <a:rPr lang="ru-RU" dirty="0"/>
              <a:t> тексту, </a:t>
            </a:r>
            <a:r>
              <a:rPr lang="ru-RU" dirty="0" err="1"/>
              <a:t>слід</a:t>
            </a:r>
            <a:r>
              <a:rPr lang="ru-RU" dirty="0"/>
              <a:t> </a:t>
            </a:r>
            <a:r>
              <a:rPr lang="ru-RU" dirty="0" err="1"/>
              <a:t>прочитати</a:t>
            </a:r>
            <a:r>
              <a:rPr lang="ru-RU" dirty="0"/>
              <a:t> </a:t>
            </a:r>
            <a:r>
              <a:rPr lang="ru-RU" dirty="0" err="1"/>
              <a:t>його</a:t>
            </a:r>
            <a:r>
              <a:rPr lang="ru-RU" dirty="0"/>
              <a:t> </a:t>
            </a:r>
            <a:r>
              <a:rPr lang="ru-RU" dirty="0" err="1"/>
              <a:t>повністю</a:t>
            </a:r>
            <a:r>
              <a:rPr lang="ru-RU" dirty="0"/>
              <a:t>. </a:t>
            </a:r>
            <a:r>
              <a:rPr lang="ru-RU" dirty="0" err="1"/>
              <a:t>Під</a:t>
            </a:r>
            <a:r>
              <a:rPr lang="ru-RU" dirty="0"/>
              <a:t> час </a:t>
            </a:r>
            <a:r>
              <a:rPr lang="ru-RU" dirty="0" err="1"/>
              <a:t>першого</a:t>
            </a:r>
            <a:r>
              <a:rPr lang="ru-RU" dirty="0"/>
              <a:t> </a:t>
            </a:r>
            <a:r>
              <a:rPr lang="ru-RU" dirty="0" err="1"/>
              <a:t>прочитання</a:t>
            </a:r>
            <a:r>
              <a:rPr lang="ru-RU" dirty="0"/>
              <a:t> не </a:t>
            </a:r>
            <a:r>
              <a:rPr lang="ru-RU" dirty="0" err="1"/>
              <a:t>бажано</a:t>
            </a:r>
            <a:r>
              <a:rPr lang="ru-RU" dirty="0"/>
              <a:t> </a:t>
            </a:r>
            <a:r>
              <a:rPr lang="ru-RU" dirty="0" err="1"/>
              <a:t>вносити</a:t>
            </a:r>
            <a:r>
              <a:rPr lang="ru-RU" dirty="0"/>
              <a:t> правки, </a:t>
            </a:r>
            <a:r>
              <a:rPr lang="ru-RU" dirty="0" err="1"/>
              <a:t>проте</a:t>
            </a:r>
            <a:r>
              <a:rPr lang="ru-RU" dirty="0"/>
              <a:t> </a:t>
            </a:r>
            <a:r>
              <a:rPr lang="ru-RU" dirty="0" err="1"/>
              <a:t>можна</a:t>
            </a:r>
            <a:r>
              <a:rPr lang="ru-RU" dirty="0"/>
              <a:t> </a:t>
            </a:r>
            <a:r>
              <a:rPr lang="ru-RU" dirty="0" err="1"/>
              <a:t>зробити</a:t>
            </a:r>
            <a:r>
              <a:rPr lang="ru-RU" dirty="0"/>
              <a:t> </a:t>
            </a:r>
            <a:r>
              <a:rPr lang="ru-RU" dirty="0" err="1"/>
              <a:t>помітки</a:t>
            </a:r>
            <a:r>
              <a:rPr lang="ru-RU" dirty="0"/>
              <a:t> на берегах </a:t>
            </a:r>
            <a:r>
              <a:rPr lang="ru-RU" dirty="0" err="1"/>
              <a:t>чи</a:t>
            </a:r>
            <a:r>
              <a:rPr lang="ru-RU" dirty="0"/>
              <a:t> </a:t>
            </a:r>
            <a:r>
              <a:rPr lang="ru-RU" dirty="0" err="1"/>
              <a:t>фіксувати</a:t>
            </a:r>
            <a:r>
              <a:rPr lang="ru-RU" dirty="0"/>
              <a:t> </a:t>
            </a:r>
            <a:r>
              <a:rPr lang="ru-RU" dirty="0" err="1"/>
              <a:t>побіжні</a:t>
            </a:r>
            <a:r>
              <a:rPr lang="ru-RU" dirty="0"/>
              <a:t> </a:t>
            </a:r>
            <a:r>
              <a:rPr lang="ru-RU" dirty="0" err="1"/>
              <a:t>зауваження</a:t>
            </a:r>
            <a:r>
              <a:rPr lang="ru-RU" dirty="0"/>
              <a:t> на </a:t>
            </a:r>
            <a:r>
              <a:rPr lang="ru-RU" dirty="0" err="1"/>
              <a:t>окремому</a:t>
            </a:r>
            <a:r>
              <a:rPr lang="ru-RU" dirty="0"/>
              <a:t> </a:t>
            </a:r>
            <a:r>
              <a:rPr lang="ru-RU" dirty="0" err="1"/>
              <a:t>аркуші</a:t>
            </a:r>
            <a:r>
              <a:rPr lang="ru-RU" dirty="0"/>
              <a:t> </a:t>
            </a:r>
            <a:r>
              <a:rPr lang="ru-RU" dirty="0" err="1"/>
              <a:t>паперу</a:t>
            </a:r>
            <a:r>
              <a:rPr lang="ru-RU" dirty="0"/>
              <a:t>.</a:t>
            </a:r>
            <a:endParaRPr lang="en-US" dirty="0"/>
          </a:p>
          <a:p>
            <a:pPr marL="514350" lvl="0" indent="-514350" algn="just">
              <a:buNone/>
            </a:pPr>
            <a:r>
              <a:rPr lang="ru-RU" b="1" dirty="0"/>
              <a:t>		</a:t>
            </a:r>
            <a:r>
              <a:rPr lang="ru-RU" b="1" dirty="0" err="1"/>
              <a:t>Перевірка</a:t>
            </a:r>
            <a:r>
              <a:rPr lang="ru-RU" b="1" dirty="0"/>
              <a:t> фактичного </a:t>
            </a:r>
            <a:r>
              <a:rPr lang="ru-RU" b="1" dirty="0" err="1"/>
              <a:t>матеріалу</a:t>
            </a:r>
            <a:r>
              <a:rPr lang="ru-RU" dirty="0"/>
              <a:t>. На </a:t>
            </a:r>
            <a:r>
              <a:rPr lang="ru-RU" dirty="0" err="1"/>
              <a:t>цьому</a:t>
            </a:r>
            <a:r>
              <a:rPr lang="ru-RU" dirty="0"/>
              <a:t> </a:t>
            </a:r>
            <a:r>
              <a:rPr lang="ru-RU" dirty="0" err="1"/>
              <a:t>етапі</a:t>
            </a:r>
            <a:r>
              <a:rPr lang="ru-RU" dirty="0"/>
              <a:t> </a:t>
            </a:r>
            <a:r>
              <a:rPr lang="ru-RU" dirty="0" err="1"/>
              <a:t>доцільно</a:t>
            </a:r>
            <a:r>
              <a:rPr lang="ru-RU" dirty="0"/>
              <a:t> </a:t>
            </a:r>
            <a:r>
              <a:rPr lang="ru-RU" dirty="0" err="1"/>
              <a:t>перевірити</a:t>
            </a:r>
            <a:r>
              <a:rPr lang="ru-RU" dirty="0"/>
              <a:t> </a:t>
            </a:r>
            <a:r>
              <a:rPr lang="ru-RU" dirty="0" err="1"/>
              <a:t>правильність</a:t>
            </a:r>
            <a:r>
              <a:rPr lang="ru-RU" dirty="0"/>
              <a:t> та </a:t>
            </a:r>
            <a:r>
              <a:rPr lang="ru-RU" dirty="0" err="1"/>
              <a:t>вірогідність</a:t>
            </a:r>
            <a:r>
              <a:rPr lang="ru-RU" dirty="0"/>
              <a:t> </a:t>
            </a:r>
            <a:r>
              <a:rPr lang="ru-RU" dirty="0" err="1"/>
              <a:t>поданих</a:t>
            </a:r>
            <a:r>
              <a:rPr lang="ru-RU" dirty="0"/>
              <a:t> </a:t>
            </a:r>
            <a:r>
              <a:rPr lang="ru-RU" dirty="0" err="1"/>
              <a:t>відомостей</a:t>
            </a:r>
            <a:r>
              <a:rPr lang="ru-RU" dirty="0"/>
              <a:t>, </a:t>
            </a:r>
            <a:r>
              <a:rPr lang="ru-RU" dirty="0" err="1"/>
              <a:t>продумати</a:t>
            </a:r>
            <a:r>
              <a:rPr lang="ru-RU" dirty="0"/>
              <a:t>, </a:t>
            </a:r>
            <a:r>
              <a:rPr lang="ru-RU" dirty="0" err="1"/>
              <a:t>чи</a:t>
            </a:r>
            <a:r>
              <a:rPr lang="ru-RU" dirty="0"/>
              <a:t> </a:t>
            </a:r>
            <a:r>
              <a:rPr lang="ru-RU" dirty="0" err="1"/>
              <a:t>достатньо</a:t>
            </a:r>
            <a:r>
              <a:rPr lang="ru-RU" dirty="0"/>
              <a:t> фактичного </a:t>
            </a:r>
            <a:r>
              <a:rPr lang="ru-RU" dirty="0" err="1"/>
              <a:t>матеріалу</a:t>
            </a:r>
            <a:r>
              <a:rPr lang="ru-RU" dirty="0"/>
              <a:t> для </a:t>
            </a:r>
            <a:r>
              <a:rPr lang="ru-RU" dirty="0" err="1"/>
              <a:t>певного</a:t>
            </a:r>
            <a:r>
              <a:rPr lang="ru-RU" dirty="0"/>
              <a:t> тексту. </a:t>
            </a:r>
            <a:r>
              <a:rPr lang="ru-RU" dirty="0" err="1"/>
              <a:t>Це</a:t>
            </a:r>
            <a:r>
              <a:rPr lang="ru-RU" dirty="0"/>
              <a:t> </a:t>
            </a:r>
            <a:r>
              <a:rPr lang="ru-RU" dirty="0" err="1"/>
              <a:t>послідовна</a:t>
            </a:r>
            <a:r>
              <a:rPr lang="ru-RU" dirty="0"/>
              <a:t>, </a:t>
            </a:r>
            <a:r>
              <a:rPr lang="ru-RU" dirty="0" err="1"/>
              <a:t>ретельна</a:t>
            </a:r>
            <a:r>
              <a:rPr lang="ru-RU" dirty="0"/>
              <a:t> </a:t>
            </a:r>
            <a:r>
              <a:rPr lang="ru-RU" dirty="0" err="1"/>
              <a:t>перевірка</a:t>
            </a:r>
            <a:r>
              <a:rPr lang="ru-RU" dirty="0"/>
              <a:t> </a:t>
            </a:r>
            <a:r>
              <a:rPr lang="ru-RU" dirty="0" err="1"/>
              <a:t>відповідності</a:t>
            </a:r>
            <a:r>
              <a:rPr lang="ru-RU" dirty="0"/>
              <a:t> кожного слова, </a:t>
            </a:r>
            <a:r>
              <a:rPr lang="ru-RU" dirty="0" err="1"/>
              <a:t>кожної</a:t>
            </a:r>
            <a:r>
              <a:rPr lang="ru-RU" dirty="0"/>
              <a:t> </a:t>
            </a:r>
            <a:r>
              <a:rPr lang="ru-RU" dirty="0" err="1"/>
              <a:t>фрази</a:t>
            </a:r>
            <a:r>
              <a:rPr lang="ru-RU" dirty="0"/>
              <a:t> перекладу </a:t>
            </a:r>
            <a:r>
              <a:rPr lang="ru-RU" dirty="0" err="1"/>
              <a:t>вихідному</a:t>
            </a:r>
            <a:r>
              <a:rPr lang="ru-RU" dirty="0"/>
              <a:t> тексту, </a:t>
            </a:r>
            <a:r>
              <a:rPr lang="ru-RU" dirty="0" err="1"/>
              <a:t>єдності</a:t>
            </a:r>
            <a:r>
              <a:rPr lang="ru-RU" dirty="0"/>
              <a:t> </a:t>
            </a:r>
            <a:r>
              <a:rPr lang="ru-RU" dirty="0" err="1"/>
              <a:t>використаної</a:t>
            </a:r>
            <a:r>
              <a:rPr lang="ru-RU" dirty="0"/>
              <a:t> </a:t>
            </a:r>
            <a:r>
              <a:rPr lang="ru-RU" dirty="0" err="1"/>
              <a:t>термінології</a:t>
            </a:r>
            <a:r>
              <a:rPr lang="ru-RU" dirty="0"/>
              <a:t>, </a:t>
            </a:r>
            <a:r>
              <a:rPr lang="ru-RU" dirty="0" err="1"/>
              <a:t>логіки</a:t>
            </a:r>
            <a:r>
              <a:rPr lang="ru-RU" dirty="0"/>
              <a:t> </a:t>
            </a:r>
            <a:r>
              <a:rPr lang="ru-RU" dirty="0" err="1"/>
              <a:t>викладу</a:t>
            </a:r>
            <a:r>
              <a:rPr lang="ru-RU" dirty="0"/>
              <a:t>. Цей </a:t>
            </a:r>
            <a:r>
              <a:rPr lang="ru-RU" dirty="0" err="1"/>
              <a:t>етап</a:t>
            </a:r>
            <a:r>
              <a:rPr lang="ru-RU" dirty="0"/>
              <a:t> </a:t>
            </a:r>
            <a:r>
              <a:rPr lang="ru-RU" dirty="0" err="1"/>
              <a:t>передбачає</a:t>
            </a:r>
            <a:r>
              <a:rPr lang="ru-RU" dirty="0"/>
              <a:t> роботу </a:t>
            </a:r>
            <a:r>
              <a:rPr lang="ru-RU" dirty="0" err="1"/>
              <a:t>зі</a:t>
            </a:r>
            <a:r>
              <a:rPr lang="ru-RU" dirty="0"/>
              <a:t> словниками, </a:t>
            </a:r>
            <a:r>
              <a:rPr lang="ru-RU" dirty="0" err="1"/>
              <a:t>довідниками</a:t>
            </a:r>
            <a:r>
              <a:rPr lang="ru-RU" dirty="0"/>
              <a:t>, мережею </a:t>
            </a:r>
            <a:r>
              <a:rPr lang="ru-RU" dirty="0" err="1"/>
              <a:t>Інтернет</a:t>
            </a:r>
            <a:r>
              <a:rPr lang="ru-RU" dirty="0"/>
              <a:t>, </a:t>
            </a:r>
            <a:r>
              <a:rPr lang="ru-RU" dirty="0" err="1"/>
              <a:t>консультації</a:t>
            </a:r>
            <a:r>
              <a:rPr lang="ru-RU" dirty="0"/>
              <a:t> </a:t>
            </a:r>
            <a:r>
              <a:rPr lang="ru-RU" dirty="0" err="1"/>
              <a:t>колег</a:t>
            </a:r>
            <a:r>
              <a:rPr lang="ru-RU" dirty="0"/>
              <a:t> та </a:t>
            </a:r>
            <a:r>
              <a:rPr lang="ru-RU" dirty="0" err="1"/>
              <a:t>фахівців</a:t>
            </a:r>
            <a:r>
              <a:rPr lang="ru-RU" dirty="0"/>
              <a:t> </a:t>
            </a:r>
            <a:r>
              <a:rPr lang="ru-RU" dirty="0" err="1"/>
              <a:t>тієї</a:t>
            </a:r>
            <a:r>
              <a:rPr lang="ru-RU" dirty="0"/>
              <a:t> </a:t>
            </a:r>
            <a:r>
              <a:rPr lang="ru-RU" dirty="0" err="1"/>
              <a:t>чи</a:t>
            </a:r>
            <a:r>
              <a:rPr lang="ru-RU" dirty="0"/>
              <a:t> </a:t>
            </a:r>
            <a:r>
              <a:rPr lang="ru-RU" dirty="0" err="1"/>
              <a:t>іншої</a:t>
            </a:r>
            <a:r>
              <a:rPr lang="ru-RU" dirty="0"/>
              <a:t> </a:t>
            </a:r>
            <a:r>
              <a:rPr lang="ru-RU" dirty="0" err="1"/>
              <a:t>галузі</a:t>
            </a:r>
            <a:r>
              <a:rPr lang="ru-RU" dirty="0"/>
              <a:t>.</a:t>
            </a:r>
            <a:endParaRPr lang="en-US" dirty="0"/>
          </a:p>
          <a:p>
            <a:pPr marL="514350" lvl="0" indent="-514350" algn="just">
              <a:buNone/>
            </a:pPr>
            <a:r>
              <a:rPr lang="ru-RU" b="1" dirty="0"/>
              <a:t>		</a:t>
            </a:r>
            <a:r>
              <a:rPr lang="ru-RU" b="1" dirty="0" err="1"/>
              <a:t>Власне</a:t>
            </a:r>
            <a:r>
              <a:rPr lang="ru-RU" b="1" dirty="0"/>
              <a:t> </a:t>
            </a:r>
            <a:r>
              <a:rPr lang="ru-RU" b="1" dirty="0" err="1"/>
              <a:t>редагування</a:t>
            </a:r>
            <a:r>
              <a:rPr lang="ru-RU" b="1" dirty="0"/>
              <a:t> </a:t>
            </a:r>
            <a:r>
              <a:rPr lang="ru-RU" b="1" dirty="0" err="1"/>
              <a:t>матеріалу</a:t>
            </a:r>
            <a:r>
              <a:rPr lang="ru-RU" dirty="0"/>
              <a:t>. Цей </a:t>
            </a:r>
            <a:r>
              <a:rPr lang="ru-RU" dirty="0" err="1"/>
              <a:t>етап</a:t>
            </a:r>
            <a:r>
              <a:rPr lang="ru-RU" dirty="0"/>
              <a:t> </a:t>
            </a:r>
            <a:r>
              <a:rPr lang="ru-RU" dirty="0" err="1"/>
              <a:t>вимагає</a:t>
            </a:r>
            <a:r>
              <a:rPr lang="ru-RU" dirty="0"/>
              <a:t> </a:t>
            </a:r>
            <a:r>
              <a:rPr lang="ru-RU" dirty="0" err="1"/>
              <a:t>мовної</a:t>
            </a:r>
            <a:r>
              <a:rPr lang="ru-RU" dirty="0"/>
              <a:t> </a:t>
            </a:r>
            <a:r>
              <a:rPr lang="ru-RU" dirty="0" err="1"/>
              <a:t>корекції</a:t>
            </a:r>
            <a:r>
              <a:rPr lang="ru-RU" dirty="0"/>
              <a:t>: </a:t>
            </a:r>
            <a:r>
              <a:rPr lang="ru-RU" dirty="0" err="1"/>
              <a:t>оформлення</a:t>
            </a:r>
            <a:r>
              <a:rPr lang="ru-RU" dirty="0"/>
              <a:t> тексту </a:t>
            </a:r>
            <a:r>
              <a:rPr lang="ru-RU" dirty="0" err="1"/>
              <a:t>відповідно</a:t>
            </a:r>
            <a:r>
              <a:rPr lang="ru-RU" dirty="0"/>
              <a:t> до </a:t>
            </a:r>
            <a:r>
              <a:rPr lang="ru-RU" dirty="0" err="1"/>
              <a:t>граматичних</a:t>
            </a:r>
            <a:r>
              <a:rPr lang="ru-RU" dirty="0"/>
              <a:t>, </a:t>
            </a:r>
            <a:r>
              <a:rPr lang="ru-RU" dirty="0" err="1"/>
              <a:t>орфографічних</a:t>
            </a:r>
            <a:r>
              <a:rPr lang="ru-RU" dirty="0"/>
              <a:t>, </a:t>
            </a:r>
            <a:r>
              <a:rPr lang="ru-RU" dirty="0" err="1"/>
              <a:t>пунктуаційних</a:t>
            </a:r>
            <a:r>
              <a:rPr lang="ru-RU" dirty="0"/>
              <a:t>, </a:t>
            </a:r>
            <a:r>
              <a:rPr lang="ru-RU" dirty="0" err="1"/>
              <a:t>стилістичних</a:t>
            </a:r>
            <a:r>
              <a:rPr lang="ru-RU" dirty="0"/>
              <a:t> норм. </a:t>
            </a:r>
            <a:r>
              <a:rPr lang="ru-RU" dirty="0" err="1"/>
              <a:t>Виправити</a:t>
            </a:r>
            <a:r>
              <a:rPr lang="ru-RU" dirty="0"/>
              <a:t> </a:t>
            </a:r>
            <a:r>
              <a:rPr lang="ru-RU" dirty="0" err="1"/>
              <a:t>помилку</a:t>
            </a:r>
            <a:r>
              <a:rPr lang="ru-RU" dirty="0"/>
              <a:t> </a:t>
            </a:r>
            <a:r>
              <a:rPr lang="ru-RU" dirty="0" err="1"/>
              <a:t>недостатньо</a:t>
            </a:r>
            <a:r>
              <a:rPr lang="ru-RU" dirty="0"/>
              <a:t>, </a:t>
            </a:r>
            <a:r>
              <a:rPr lang="ru-RU" dirty="0" err="1"/>
              <a:t>адже</a:t>
            </a:r>
            <a:r>
              <a:rPr lang="ru-RU" dirty="0"/>
              <a:t> </a:t>
            </a:r>
            <a:r>
              <a:rPr lang="ru-RU" dirty="0" err="1"/>
              <a:t>необхідно</a:t>
            </a:r>
            <a:r>
              <a:rPr lang="ru-RU" dirty="0"/>
              <a:t> </a:t>
            </a:r>
            <a:r>
              <a:rPr lang="ru-RU" dirty="0" err="1"/>
              <a:t>узгодити</a:t>
            </a:r>
            <a:r>
              <a:rPr lang="ru-RU" dirty="0"/>
              <a:t> все </a:t>
            </a:r>
            <a:r>
              <a:rPr lang="ru-RU" dirty="0" err="1"/>
              <a:t>речення</a:t>
            </a:r>
            <a:r>
              <a:rPr lang="ru-RU" dirty="0"/>
              <a:t>, </a:t>
            </a:r>
            <a:r>
              <a:rPr lang="ru-RU" dirty="0" err="1"/>
              <a:t>перевірити</a:t>
            </a:r>
            <a:r>
              <a:rPr lang="ru-RU" dirty="0"/>
              <a:t> </a:t>
            </a:r>
            <a:r>
              <a:rPr lang="ru-RU" dirty="0" err="1"/>
              <a:t>його</a:t>
            </a:r>
            <a:r>
              <a:rPr lang="ru-RU" dirty="0"/>
              <a:t> </a:t>
            </a:r>
            <a:r>
              <a:rPr lang="ru-RU" dirty="0" err="1"/>
              <a:t>завершеність</a:t>
            </a:r>
            <a:r>
              <a:rPr lang="ru-RU" dirty="0"/>
              <a:t>, не </a:t>
            </a:r>
            <a:r>
              <a:rPr lang="ru-RU" dirty="0" err="1"/>
              <a:t>забувати</a:t>
            </a:r>
            <a:r>
              <a:rPr lang="ru-RU" dirty="0"/>
              <a:t> при </a:t>
            </a:r>
            <a:r>
              <a:rPr lang="ru-RU" dirty="0" err="1"/>
              <a:t>цьому</a:t>
            </a:r>
            <a:r>
              <a:rPr lang="ru-RU" dirty="0"/>
              <a:t> про </a:t>
            </a:r>
            <a:r>
              <a:rPr lang="ru-RU" dirty="0" err="1"/>
              <a:t>індивідуальний</a:t>
            </a:r>
            <a:r>
              <a:rPr lang="ru-RU" dirty="0"/>
              <a:t> стиль </a:t>
            </a:r>
            <a:r>
              <a:rPr lang="ru-RU" dirty="0" err="1"/>
              <a:t>перекладача</a:t>
            </a:r>
            <a:r>
              <a:rPr lang="ru-RU" dirty="0"/>
              <a:t>. Правки в </a:t>
            </a:r>
            <a:r>
              <a:rPr lang="ru-RU" dirty="0" err="1"/>
              <a:t>тексті</a:t>
            </a:r>
            <a:r>
              <a:rPr lang="ru-RU" dirty="0"/>
              <a:t> </a:t>
            </a:r>
            <a:r>
              <a:rPr lang="ru-RU" dirty="0" err="1"/>
              <a:t>роблять</a:t>
            </a:r>
            <a:r>
              <a:rPr lang="ru-RU" dirty="0"/>
              <a:t> </a:t>
            </a:r>
            <a:r>
              <a:rPr lang="ru-RU" dirty="0" err="1"/>
              <a:t>синім</a:t>
            </a:r>
            <a:r>
              <a:rPr lang="ru-RU" dirty="0"/>
              <a:t> 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чорним</a:t>
            </a:r>
            <a:r>
              <a:rPr lang="ru-RU" dirty="0"/>
              <a:t> </a:t>
            </a:r>
            <a:r>
              <a:rPr lang="ru-RU" dirty="0" err="1"/>
              <a:t>чорнилом</a:t>
            </a:r>
            <a:r>
              <a:rPr lang="ru-RU" dirty="0"/>
              <a:t> ( а не </a:t>
            </a:r>
            <a:r>
              <a:rPr lang="ru-RU" dirty="0" err="1"/>
              <a:t>червоним</a:t>
            </a:r>
            <a:r>
              <a:rPr lang="ru-RU" dirty="0"/>
              <a:t>). </a:t>
            </a:r>
            <a:r>
              <a:rPr lang="en-US" dirty="0" err="1"/>
              <a:t>Слова</a:t>
            </a:r>
            <a:r>
              <a:rPr lang="en-US" dirty="0"/>
              <a:t>, </a:t>
            </a:r>
            <a:r>
              <a:rPr lang="en-US" dirty="0" err="1"/>
              <a:t>цифри</a:t>
            </a:r>
            <a:r>
              <a:rPr lang="en-US" dirty="0"/>
              <a:t> в </a:t>
            </a:r>
            <a:r>
              <a:rPr lang="en-US" dirty="0" err="1"/>
              <a:t>тексті</a:t>
            </a:r>
            <a:r>
              <a:rPr lang="en-US" dirty="0"/>
              <a:t> </a:t>
            </a:r>
            <a:r>
              <a:rPr lang="en-US" dirty="0" err="1"/>
              <a:t>мають</a:t>
            </a:r>
            <a:r>
              <a:rPr lang="en-US" dirty="0"/>
              <a:t> </a:t>
            </a:r>
            <a:r>
              <a:rPr lang="en-US" dirty="0" err="1"/>
              <a:t>бути</a:t>
            </a:r>
            <a:r>
              <a:rPr lang="en-US" dirty="0"/>
              <a:t> </a:t>
            </a:r>
            <a:r>
              <a:rPr lang="en-US" dirty="0" err="1"/>
              <a:t>чіткими</a:t>
            </a:r>
            <a:r>
              <a:rPr lang="en-US" dirty="0"/>
              <a:t> </a:t>
            </a:r>
            <a:r>
              <a:rPr lang="en-US" dirty="0" err="1"/>
              <a:t>та</a:t>
            </a:r>
            <a:r>
              <a:rPr lang="en-US" dirty="0"/>
              <a:t> </a:t>
            </a:r>
            <a:r>
              <a:rPr lang="en-US" dirty="0" err="1"/>
              <a:t>охайними</a:t>
            </a:r>
            <a:r>
              <a:rPr lang="en-US" dirty="0"/>
              <a:t>.</a:t>
            </a:r>
          </a:p>
          <a:p>
            <a:pPr algn="just"/>
            <a:endParaRPr lang="ru-RU" dirty="0"/>
          </a:p>
        </p:txBody>
      </p:sp>
      <p:pic>
        <p:nvPicPr>
          <p:cNvPr id="4" name="Picture 3" descr="C:\Users\User\Desktop\!ВОВА\фони\Вишиванка-червоно-чорни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-2928951" y="2928951"/>
            <a:ext cx="6858002" cy="1000100"/>
          </a:xfrm>
          <a:prstGeom prst="rect">
            <a:avLst/>
          </a:prstGeom>
          <a:noFill/>
        </p:spPr>
      </p:pic>
      <p:pic>
        <p:nvPicPr>
          <p:cNvPr id="5" name="Picture 3" descr="C:\Users\User\Desktop\!ВОВА\фони\Вишиванка-червоно-чорни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5560786" y="3083178"/>
            <a:ext cx="6858002" cy="69164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6072230"/>
          </a:xfrm>
        </p:spPr>
        <p:txBody>
          <a:bodyPr>
            <a:normAutofit fontScale="85000" lnSpcReduction="10000"/>
          </a:bodyPr>
          <a:lstStyle/>
          <a:p>
            <a:pPr lvl="0" algn="just">
              <a:buNone/>
            </a:pPr>
            <a:r>
              <a:rPr lang="ru-RU" b="1" dirty="0"/>
              <a:t>		</a:t>
            </a:r>
            <a:r>
              <a:rPr lang="ru-RU" b="1" dirty="0" err="1"/>
              <a:t>Завершальний</a:t>
            </a:r>
            <a:r>
              <a:rPr lang="ru-RU" b="1" dirty="0"/>
              <a:t> </a:t>
            </a:r>
            <a:r>
              <a:rPr lang="ru-RU" b="1" dirty="0" err="1"/>
              <a:t>етап</a:t>
            </a:r>
            <a:r>
              <a:rPr lang="ru-RU" b="1" dirty="0"/>
              <a:t> </a:t>
            </a:r>
            <a:r>
              <a:rPr lang="ru-RU" dirty="0"/>
              <a:t>– </a:t>
            </a:r>
            <a:r>
              <a:rPr lang="ru-RU" dirty="0" err="1"/>
              <a:t>виправлений</a:t>
            </a:r>
            <a:r>
              <a:rPr lang="ru-RU" dirty="0"/>
              <a:t> текст треба </a:t>
            </a:r>
            <a:r>
              <a:rPr lang="ru-RU" dirty="0" err="1"/>
              <a:t>передрукувати</a:t>
            </a:r>
            <a:r>
              <a:rPr lang="ru-RU" dirty="0"/>
              <a:t>,</a:t>
            </a:r>
            <a:r>
              <a:rPr lang="uk-UA" dirty="0"/>
              <a:t> </a:t>
            </a:r>
            <a:r>
              <a:rPr lang="ru-RU" dirty="0"/>
              <a:t>остаточно </a:t>
            </a:r>
            <a:r>
              <a:rPr lang="ru-RU" dirty="0" err="1"/>
              <a:t>перевірити</a:t>
            </a:r>
            <a:r>
              <a:rPr lang="ru-RU" dirty="0"/>
              <a:t>.</a:t>
            </a:r>
            <a:endParaRPr lang="en-US" dirty="0"/>
          </a:p>
          <a:p>
            <a:pPr algn="just">
              <a:buNone/>
            </a:pPr>
            <a:r>
              <a:rPr lang="ru-RU" dirty="0"/>
              <a:t>		При </a:t>
            </a:r>
            <a:r>
              <a:rPr lang="ru-RU" dirty="0" err="1"/>
              <a:t>редагування</a:t>
            </a:r>
            <a:r>
              <a:rPr lang="ru-RU" dirty="0"/>
              <a:t> </a:t>
            </a:r>
            <a:r>
              <a:rPr lang="ru-RU" dirty="0" err="1"/>
              <a:t>виділяють</a:t>
            </a:r>
            <a:r>
              <a:rPr lang="ru-RU" dirty="0"/>
              <a:t> три </a:t>
            </a:r>
            <a:r>
              <a:rPr lang="ru-RU" dirty="0" err="1"/>
              <a:t>основні</a:t>
            </a:r>
            <a:r>
              <a:rPr lang="ru-RU" dirty="0"/>
              <a:t> </a:t>
            </a:r>
            <a:r>
              <a:rPr lang="ru-RU" b="1" i="1" dirty="0" err="1"/>
              <a:t>види</a:t>
            </a:r>
            <a:r>
              <a:rPr lang="ru-RU" b="1" i="1" dirty="0"/>
              <a:t> </a:t>
            </a:r>
            <a:r>
              <a:rPr lang="ru-RU" b="1" i="1" dirty="0" err="1"/>
              <a:t>прочитання</a:t>
            </a:r>
            <a:r>
              <a:rPr lang="ru-RU" b="1" i="1" dirty="0"/>
              <a:t> </a:t>
            </a:r>
            <a:r>
              <a:rPr lang="ru-RU" b="1" dirty="0"/>
              <a:t>тексту</a:t>
            </a:r>
            <a:r>
              <a:rPr lang="ru-RU" dirty="0"/>
              <a:t>:</a:t>
            </a:r>
            <a:r>
              <a:rPr lang="uk-UA" dirty="0"/>
              <a:t> </a:t>
            </a:r>
            <a:r>
              <a:rPr lang="ru-RU" dirty="0" err="1"/>
              <a:t>читання</a:t>
            </a:r>
            <a:r>
              <a:rPr lang="ru-RU" dirty="0"/>
              <a:t>, </a:t>
            </a:r>
            <a:r>
              <a:rPr lang="ru-RU" dirty="0" err="1"/>
              <a:t>орієнтоване</a:t>
            </a:r>
            <a:r>
              <a:rPr lang="ru-RU" dirty="0"/>
              <a:t> на </a:t>
            </a:r>
            <a:r>
              <a:rPr lang="ru-RU" dirty="0" err="1"/>
              <a:t>ознайомлення</a:t>
            </a:r>
            <a:r>
              <a:rPr lang="ru-RU" dirty="0"/>
              <a:t> </a:t>
            </a:r>
            <a:r>
              <a:rPr lang="ru-RU" dirty="0" err="1"/>
              <a:t>з</a:t>
            </a:r>
            <a:r>
              <a:rPr lang="ru-RU" dirty="0"/>
              <a:t> текстом;</a:t>
            </a:r>
            <a:r>
              <a:rPr lang="uk-UA" dirty="0"/>
              <a:t> </a:t>
            </a:r>
            <a:r>
              <a:rPr lang="en-US" dirty="0"/>
              <a:t> </a:t>
            </a:r>
            <a:r>
              <a:rPr lang="ru-RU" dirty="0" err="1"/>
              <a:t>рецензування</a:t>
            </a:r>
            <a:r>
              <a:rPr lang="ru-RU" dirty="0"/>
              <a:t>, </a:t>
            </a:r>
            <a:r>
              <a:rPr lang="ru-RU" dirty="0" err="1"/>
              <a:t>оцінне</a:t>
            </a:r>
            <a:r>
              <a:rPr lang="ru-RU" dirty="0"/>
              <a:t> </a:t>
            </a:r>
            <a:r>
              <a:rPr lang="ru-RU" dirty="0" err="1"/>
              <a:t>читання</a:t>
            </a:r>
            <a:r>
              <a:rPr lang="ru-RU" dirty="0"/>
              <a:t> </a:t>
            </a:r>
            <a:r>
              <a:rPr lang="ru-RU" dirty="0" err="1"/>
              <a:t>з</a:t>
            </a:r>
            <a:r>
              <a:rPr lang="ru-RU" dirty="0"/>
              <a:t> метою </a:t>
            </a:r>
            <a:r>
              <a:rPr lang="ru-RU" dirty="0" err="1"/>
              <a:t>заглибленого</a:t>
            </a:r>
            <a:r>
              <a:rPr lang="ru-RU" dirty="0"/>
              <a:t> </a:t>
            </a:r>
            <a:r>
              <a:rPr lang="ru-RU" dirty="0" err="1"/>
              <a:t>усвідомлення</a:t>
            </a:r>
            <a:r>
              <a:rPr lang="ru-RU" dirty="0"/>
              <a:t>, </a:t>
            </a:r>
            <a:r>
              <a:rPr lang="ru-RU" dirty="0" err="1"/>
              <a:t>пророблення</a:t>
            </a:r>
            <a:r>
              <a:rPr lang="ru-RU" dirty="0"/>
              <a:t>, </a:t>
            </a:r>
            <a:r>
              <a:rPr lang="ru-RU" dirty="0" err="1"/>
              <a:t>аналізу</a:t>
            </a:r>
            <a:r>
              <a:rPr lang="ru-RU" dirty="0"/>
              <a:t> </a:t>
            </a:r>
            <a:r>
              <a:rPr lang="ru-RU" dirty="0" err="1"/>
              <a:t>й</a:t>
            </a:r>
            <a:r>
              <a:rPr lang="ru-RU" dirty="0"/>
              <a:t> </a:t>
            </a:r>
            <a:r>
              <a:rPr lang="ru-RU" dirty="0" err="1"/>
              <a:t>оцінки</a:t>
            </a:r>
            <a:r>
              <a:rPr lang="ru-RU" dirty="0"/>
              <a:t> </a:t>
            </a:r>
            <a:r>
              <a:rPr lang="ru-RU" dirty="0" err="1"/>
              <a:t>текстових</a:t>
            </a:r>
            <a:r>
              <a:rPr lang="ru-RU" dirty="0"/>
              <a:t> </a:t>
            </a:r>
            <a:r>
              <a:rPr lang="ru-RU" dirty="0" err="1"/>
              <a:t>одиниць</a:t>
            </a:r>
            <a:r>
              <a:rPr lang="ru-RU" dirty="0"/>
              <a:t> </a:t>
            </a:r>
            <a:r>
              <a:rPr lang="ru-RU" dirty="0" err="1"/>
              <a:t>і</a:t>
            </a:r>
            <a:r>
              <a:rPr lang="ru-RU" dirty="0"/>
              <a:t> </a:t>
            </a:r>
            <a:r>
              <a:rPr lang="ru-RU" dirty="0" err="1"/>
              <a:t>всього</a:t>
            </a:r>
            <a:r>
              <a:rPr lang="ru-RU" dirty="0"/>
              <a:t> тексту;</a:t>
            </a:r>
            <a:r>
              <a:rPr lang="uk-UA" dirty="0"/>
              <a:t> </a:t>
            </a:r>
            <a:r>
              <a:rPr lang="ru-RU" dirty="0" err="1"/>
              <a:t>шліфувальне</a:t>
            </a:r>
            <a:r>
              <a:rPr lang="ru-RU" dirty="0"/>
              <a:t>, «</a:t>
            </a:r>
            <a:r>
              <a:rPr lang="ru-RU" dirty="0" err="1"/>
              <a:t>оздоблювальне</a:t>
            </a:r>
            <a:r>
              <a:rPr lang="ru-RU" dirty="0"/>
              <a:t>» </a:t>
            </a:r>
            <a:r>
              <a:rPr lang="ru-RU" dirty="0" err="1"/>
              <a:t>читання</a:t>
            </a:r>
            <a:r>
              <a:rPr lang="ru-RU" dirty="0"/>
              <a:t>, </a:t>
            </a:r>
            <a:r>
              <a:rPr lang="ru-RU" dirty="0" err="1"/>
              <a:t>спрямоване</a:t>
            </a:r>
            <a:r>
              <a:rPr lang="ru-RU" dirty="0"/>
              <a:t> на </a:t>
            </a:r>
            <a:r>
              <a:rPr lang="ru-RU" dirty="0" err="1"/>
              <a:t>усунення</a:t>
            </a:r>
            <a:r>
              <a:rPr lang="ru-RU" dirty="0"/>
              <a:t> </a:t>
            </a:r>
            <a:r>
              <a:rPr lang="ru-RU" dirty="0" err="1"/>
              <a:t>недоліків</a:t>
            </a:r>
            <a:r>
              <a:rPr lang="ru-RU" dirty="0"/>
              <a:t> у </a:t>
            </a:r>
            <a:r>
              <a:rPr lang="ru-RU" dirty="0" err="1"/>
              <a:t>тексті</a:t>
            </a:r>
            <a:r>
              <a:rPr lang="ru-RU" dirty="0"/>
              <a:t>.</a:t>
            </a:r>
            <a:endParaRPr lang="en-US" dirty="0"/>
          </a:p>
          <a:p>
            <a:pPr algn="just">
              <a:buNone/>
            </a:pPr>
            <a:r>
              <a:rPr lang="ru-RU" dirty="0"/>
              <a:t>		При </a:t>
            </a:r>
            <a:r>
              <a:rPr lang="ru-RU" dirty="0" err="1"/>
              <a:t>здійснені</a:t>
            </a:r>
            <a:r>
              <a:rPr lang="ru-RU" dirty="0"/>
              <a:t> </a:t>
            </a:r>
            <a:r>
              <a:rPr lang="ru-RU" dirty="0" err="1"/>
              <a:t>аналізу</a:t>
            </a:r>
            <a:r>
              <a:rPr lang="ru-RU" dirty="0"/>
              <a:t> тексту редактор повинен: </a:t>
            </a:r>
            <a:r>
              <a:rPr lang="ru-RU" dirty="0" err="1"/>
              <a:t>опанувати</a:t>
            </a:r>
            <a:r>
              <a:rPr lang="ru-RU" dirty="0"/>
              <a:t> </a:t>
            </a:r>
            <a:r>
              <a:rPr lang="ru-RU" dirty="0" err="1"/>
              <a:t>зміст</a:t>
            </a:r>
            <a:r>
              <a:rPr lang="ru-RU" dirty="0"/>
              <a:t> </a:t>
            </a:r>
            <a:r>
              <a:rPr lang="ru-RU" dirty="0" err="1"/>
              <a:t>написаного</a:t>
            </a:r>
            <a:r>
              <a:rPr lang="ru-RU" dirty="0"/>
              <a:t>, </a:t>
            </a:r>
            <a:r>
              <a:rPr lang="ru-RU" dirty="0" err="1"/>
              <a:t>зрозуміти</a:t>
            </a:r>
            <a:r>
              <a:rPr lang="ru-RU" dirty="0"/>
              <a:t>, </a:t>
            </a:r>
            <a:r>
              <a:rPr lang="ru-RU" dirty="0" err="1"/>
              <a:t>якому</a:t>
            </a:r>
            <a:r>
              <a:rPr lang="ru-RU" dirty="0"/>
              <a:t> </a:t>
            </a:r>
            <a:r>
              <a:rPr lang="ru-RU" dirty="0" err="1"/>
              <a:t>читачеві</a:t>
            </a:r>
            <a:r>
              <a:rPr lang="ru-RU" dirty="0"/>
              <a:t> </a:t>
            </a:r>
            <a:r>
              <a:rPr lang="ru-RU" dirty="0" err="1"/>
              <a:t>адресований</a:t>
            </a:r>
            <a:r>
              <a:rPr lang="ru-RU" dirty="0"/>
              <a:t> текст, </a:t>
            </a:r>
            <a:r>
              <a:rPr lang="ru-RU" dirty="0" err="1"/>
              <a:t>які</a:t>
            </a:r>
            <a:r>
              <a:rPr lang="ru-RU" dirty="0"/>
              <a:t> </a:t>
            </a:r>
            <a:r>
              <a:rPr lang="ru-RU" dirty="0" err="1"/>
              <a:t>його</a:t>
            </a:r>
            <a:r>
              <a:rPr lang="ru-RU" dirty="0"/>
              <a:t> </a:t>
            </a:r>
            <a:r>
              <a:rPr lang="ru-RU" dirty="0" err="1"/>
              <a:t>запити</a:t>
            </a:r>
            <a:r>
              <a:rPr lang="ru-RU" dirty="0"/>
              <a:t> </a:t>
            </a:r>
            <a:r>
              <a:rPr lang="ru-RU" dirty="0" err="1"/>
              <a:t>і</a:t>
            </a:r>
            <a:r>
              <a:rPr lang="ru-RU" dirty="0"/>
              <a:t> </a:t>
            </a:r>
            <a:r>
              <a:rPr lang="ru-RU" dirty="0" err="1"/>
              <a:t>соціокультурні</a:t>
            </a:r>
            <a:r>
              <a:rPr lang="ru-RU" dirty="0"/>
              <a:t> характеристики; </a:t>
            </a:r>
            <a:r>
              <a:rPr lang="ru-RU" dirty="0" err="1"/>
              <a:t>уявити</a:t>
            </a:r>
            <a:r>
              <a:rPr lang="ru-RU" dirty="0"/>
              <a:t>, </a:t>
            </a:r>
            <a:r>
              <a:rPr lang="ru-RU" dirty="0" err="1"/>
              <a:t>чи</a:t>
            </a:r>
            <a:r>
              <a:rPr lang="ru-RU" dirty="0"/>
              <a:t> </a:t>
            </a:r>
            <a:r>
              <a:rPr lang="ru-RU" dirty="0" err="1"/>
              <a:t>зрозуміє</a:t>
            </a:r>
            <a:r>
              <a:rPr lang="ru-RU" dirty="0"/>
              <a:t> </a:t>
            </a:r>
            <a:r>
              <a:rPr lang="ru-RU" dirty="0" err="1"/>
              <a:t>цей</a:t>
            </a:r>
            <a:r>
              <a:rPr lang="ru-RU" dirty="0"/>
              <a:t> текст </a:t>
            </a:r>
            <a:r>
              <a:rPr lang="ru-RU" dirty="0" err="1"/>
              <a:t>читач</a:t>
            </a:r>
            <a:r>
              <a:rPr lang="ru-RU" dirty="0"/>
              <a:t>.</a:t>
            </a:r>
            <a:endParaRPr lang="en-US" dirty="0"/>
          </a:p>
          <a:p>
            <a:endParaRPr lang="ru-RU" dirty="0"/>
          </a:p>
        </p:txBody>
      </p:sp>
      <p:pic>
        <p:nvPicPr>
          <p:cNvPr id="4" name="Picture 3" descr="C:\Users\User\Desktop\!ВОВА\фони\Вишиванка-червоно-чорний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5400000">
            <a:off x="-3000389" y="3000389"/>
            <a:ext cx="6858002" cy="857224"/>
          </a:xfrm>
          <a:prstGeom prst="rect">
            <a:avLst/>
          </a:prstGeom>
          <a:noFill/>
        </p:spPr>
      </p:pic>
      <p:pic>
        <p:nvPicPr>
          <p:cNvPr id="5" name="Picture 3" descr="C:\Users\User\Desktop\!ВОВА\фони\Вишиванка-червоно-чорний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5400000">
            <a:off x="5560786" y="3083180"/>
            <a:ext cx="6858002" cy="69164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4206207159"/>
              </p:ext>
            </p:extLst>
          </p:nvPr>
        </p:nvGraphicFramePr>
        <p:xfrm>
          <a:off x="642910" y="1928802"/>
          <a:ext cx="7632848" cy="25958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816424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381642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932180">
                        <a:lnSpc>
                          <a:spcPts val="1725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 err="1">
                          <a:latin typeface="Times New Roman"/>
                          <a:ea typeface="Times New Roman"/>
                          <a:cs typeface="Times New Roman"/>
                        </a:rPr>
                        <a:t>Російський</a:t>
                      </a:r>
                      <a:r>
                        <a:rPr lang="en-US" sz="1600" b="1" spc="-45" dirty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1600" b="1" dirty="0" err="1">
                          <a:latin typeface="Times New Roman"/>
                          <a:ea typeface="Times New Roman"/>
                          <a:cs typeface="Times New Roman"/>
                        </a:rPr>
                        <a:t>вислів</a:t>
                      </a: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855980">
                        <a:lnSpc>
                          <a:spcPts val="1725"/>
                        </a:lnSpc>
                        <a:spcAft>
                          <a:spcPts val="0"/>
                        </a:spcAft>
                      </a:pPr>
                      <a:r>
                        <a:rPr lang="en-US" sz="1600" b="1">
                          <a:latin typeface="Times New Roman"/>
                          <a:ea typeface="Times New Roman"/>
                          <a:cs typeface="Times New Roman"/>
                        </a:rPr>
                        <a:t>Український</a:t>
                      </a:r>
                      <a:r>
                        <a:rPr lang="en-US" sz="1600" b="1" spc="-8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1600" b="1">
                          <a:latin typeface="Times New Roman"/>
                          <a:ea typeface="Times New Roman"/>
                          <a:cs typeface="Times New Roman"/>
                        </a:rPr>
                        <a:t>вислів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360680">
                        <a:lnSpc>
                          <a:spcPts val="1715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ea typeface="Times New Roman"/>
                          <a:cs typeface="Times New Roman"/>
                        </a:rPr>
                        <a:t>служить</a:t>
                      </a:r>
                      <a:r>
                        <a:rPr lang="en-US" sz="1600" spc="-3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1600">
                          <a:latin typeface="Times New Roman"/>
                          <a:ea typeface="Times New Roman"/>
                          <a:cs typeface="Times New Roman"/>
                        </a:rPr>
                        <a:t>примером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60680">
                        <a:lnSpc>
                          <a:spcPts val="1715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ea typeface="Times New Roman"/>
                          <a:cs typeface="Times New Roman"/>
                        </a:rPr>
                        <a:t>підбивати</a:t>
                      </a:r>
                      <a:r>
                        <a:rPr lang="en-US" sz="1600" spc="-65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1600">
                          <a:latin typeface="Times New Roman"/>
                          <a:ea typeface="Times New Roman"/>
                          <a:cs typeface="Times New Roman"/>
                        </a:rPr>
                        <a:t>підсумки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360680">
                        <a:lnSpc>
                          <a:spcPts val="1725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ea typeface="Times New Roman"/>
                          <a:cs typeface="Times New Roman"/>
                        </a:rPr>
                        <a:t>принимать</a:t>
                      </a:r>
                      <a:r>
                        <a:rPr lang="en-US" sz="1600" spc="-45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1600">
                          <a:latin typeface="Times New Roman"/>
                          <a:ea typeface="Times New Roman"/>
                          <a:cs typeface="Times New Roman"/>
                        </a:rPr>
                        <a:t>решение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60680">
                        <a:lnSpc>
                          <a:spcPts val="1725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ea typeface="Times New Roman"/>
                          <a:cs typeface="Times New Roman"/>
                        </a:rPr>
                        <a:t>бути</a:t>
                      </a:r>
                      <a:r>
                        <a:rPr lang="en-US" sz="1600" spc="-3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1600">
                          <a:latin typeface="Times New Roman"/>
                          <a:ea typeface="Times New Roman"/>
                          <a:cs typeface="Times New Roman"/>
                        </a:rPr>
                        <a:t>за</a:t>
                      </a:r>
                      <a:r>
                        <a:rPr lang="en-US" sz="1600" spc="-3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1600">
                          <a:latin typeface="Times New Roman"/>
                          <a:ea typeface="Times New Roman"/>
                          <a:cs typeface="Times New Roman"/>
                        </a:rPr>
                        <a:t>приклад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360680">
                        <a:lnSpc>
                          <a:spcPts val="1715"/>
                        </a:lnSpc>
                        <a:spcAft>
                          <a:spcPts val="0"/>
                        </a:spcAft>
                      </a:pPr>
                      <a:r>
                        <a:rPr lang="en-US" sz="1600" dirty="0" err="1">
                          <a:latin typeface="Times New Roman"/>
                          <a:ea typeface="Times New Roman"/>
                          <a:cs typeface="Times New Roman"/>
                        </a:rPr>
                        <a:t>подводить</a:t>
                      </a:r>
                      <a:r>
                        <a:rPr lang="en-US" sz="1600" spc="-70" dirty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1600" dirty="0" err="1">
                          <a:latin typeface="Times New Roman"/>
                          <a:ea typeface="Times New Roman"/>
                          <a:cs typeface="Times New Roman"/>
                        </a:rPr>
                        <a:t>итоги</a:t>
                      </a: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60680">
                        <a:lnSpc>
                          <a:spcPts val="1715"/>
                        </a:lnSpc>
                        <a:spcAft>
                          <a:spcPts val="0"/>
                        </a:spcAft>
                      </a:pPr>
                      <a:r>
                        <a:rPr lang="en-US" sz="1600" dirty="0" err="1">
                          <a:latin typeface="Times New Roman"/>
                          <a:ea typeface="Times New Roman"/>
                          <a:cs typeface="Times New Roman"/>
                        </a:rPr>
                        <a:t>вирішувати</a:t>
                      </a:r>
                      <a:r>
                        <a:rPr lang="en-US" sz="1600" dirty="0">
                          <a:latin typeface="Times New Roman"/>
                          <a:ea typeface="Times New Roman"/>
                          <a:cs typeface="Times New Roman"/>
                        </a:rPr>
                        <a:t>,</a:t>
                      </a:r>
                      <a:r>
                        <a:rPr lang="en-US" sz="1600" spc="-90" dirty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1600" dirty="0" err="1">
                          <a:latin typeface="Times New Roman"/>
                          <a:ea typeface="Times New Roman"/>
                          <a:cs typeface="Times New Roman"/>
                        </a:rPr>
                        <a:t>ухвалювати</a:t>
                      </a: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360680">
                        <a:lnSpc>
                          <a:spcPts val="1725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ea typeface="Times New Roman"/>
                          <a:cs typeface="Times New Roman"/>
                        </a:rPr>
                        <a:t>подвергать</a:t>
                      </a:r>
                      <a:r>
                        <a:rPr lang="en-US" sz="1600" spc="-9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1600">
                          <a:latin typeface="Times New Roman"/>
                          <a:ea typeface="Times New Roman"/>
                          <a:cs typeface="Times New Roman"/>
                        </a:rPr>
                        <a:t>сомнению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60680">
                        <a:lnSpc>
                          <a:spcPts val="1725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ea typeface="Times New Roman"/>
                          <a:cs typeface="Times New Roman"/>
                        </a:rPr>
                        <a:t>впливати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360680">
                        <a:lnSpc>
                          <a:spcPts val="1715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ea typeface="Times New Roman"/>
                          <a:cs typeface="Times New Roman"/>
                        </a:rPr>
                        <a:t>оказывать</a:t>
                      </a:r>
                      <a:r>
                        <a:rPr lang="en-US" sz="1600" spc="-85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1600">
                          <a:latin typeface="Times New Roman"/>
                          <a:ea typeface="Times New Roman"/>
                          <a:cs typeface="Times New Roman"/>
                        </a:rPr>
                        <a:t>воздействие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60680">
                        <a:lnSpc>
                          <a:spcPts val="1715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ea typeface="Times New Roman"/>
                          <a:cs typeface="Times New Roman"/>
                        </a:rPr>
                        <a:t>вражати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360680">
                        <a:lnSpc>
                          <a:spcPts val="1725"/>
                        </a:lnSpc>
                        <a:spcAft>
                          <a:spcPts val="0"/>
                        </a:spcAft>
                      </a:pPr>
                      <a:r>
                        <a:rPr lang="en-US" sz="1600" spc="-5">
                          <a:latin typeface="Times New Roman"/>
                          <a:ea typeface="Times New Roman"/>
                          <a:cs typeface="Times New Roman"/>
                        </a:rPr>
                        <a:t>производить</a:t>
                      </a:r>
                      <a:r>
                        <a:rPr lang="en-US" sz="1600" spc="-8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1600">
                          <a:latin typeface="Times New Roman"/>
                          <a:ea typeface="Times New Roman"/>
                          <a:cs typeface="Times New Roman"/>
                        </a:rPr>
                        <a:t>впечатление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60680">
                        <a:lnSpc>
                          <a:spcPts val="1725"/>
                        </a:lnSpc>
                        <a:spcAft>
                          <a:spcPts val="0"/>
                        </a:spcAft>
                      </a:pPr>
                      <a:r>
                        <a:rPr lang="en-US" sz="1600" dirty="0" err="1">
                          <a:latin typeface="Times New Roman"/>
                          <a:ea typeface="Times New Roman"/>
                          <a:cs typeface="Times New Roman"/>
                        </a:rPr>
                        <a:t>висловлювати</a:t>
                      </a:r>
                      <a:r>
                        <a:rPr lang="en-US" sz="1600" spc="-85" dirty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1600" dirty="0" err="1">
                          <a:latin typeface="Times New Roman"/>
                          <a:ea typeface="Times New Roman"/>
                          <a:cs typeface="Times New Roman"/>
                        </a:rPr>
                        <a:t>сумнів</a:t>
                      </a: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  <p:sp>
        <p:nvSpPr>
          <p:cNvPr id="7" name="Заголовок 1"/>
          <p:cNvSpPr txBox="1">
            <a:spLocks/>
          </p:cNvSpPr>
          <p:nvPr/>
        </p:nvSpPr>
        <p:spPr>
          <a:xfrm>
            <a:off x="609600" y="214291"/>
            <a:ext cx="8229600" cy="17859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	Завдання </a:t>
            </a:r>
            <a:r>
              <a:rPr kumimoji="0" lang="ru-RU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1. </a:t>
            </a:r>
            <a:r>
              <a:rPr kumimoji="0" lang="ru-RU" sz="2800" b="1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Поєднайте</a:t>
            </a:r>
            <a:r>
              <a:rPr kumimoji="0" lang="ru-RU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ru-RU" sz="2800" b="1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російсько-українські</a:t>
            </a:r>
            <a:r>
              <a:rPr kumimoji="0" lang="ru-RU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ru-RU" sz="2800" b="1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паралелі</a:t>
            </a:r>
            <a:r>
              <a:rPr kumimoji="0" lang="ru-RU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ru-RU" sz="2800" b="1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усталених</a:t>
            </a:r>
            <a:r>
              <a:rPr kumimoji="0" lang="ru-RU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ru-RU" sz="2800" b="1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мовних</a:t>
            </a:r>
            <a:r>
              <a:rPr kumimoji="0" lang="ru-RU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ru-RU" sz="2800" b="1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зворотів</a:t>
            </a:r>
            <a:r>
              <a:rPr kumimoji="0" lang="ru-RU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.</a:t>
            </a: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5" name="Picture 3" descr="C:\Users\User\Desktop\!ВОВА\фони\Вишиванка-червоно-чорни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-3226088" y="3083180"/>
            <a:ext cx="6858002" cy="691642"/>
          </a:xfrm>
          <a:prstGeom prst="rect">
            <a:avLst/>
          </a:prstGeom>
          <a:noFill/>
        </p:spPr>
      </p:pic>
      <p:pic>
        <p:nvPicPr>
          <p:cNvPr id="6" name="Picture 3" descr="C:\Users\User\Desktop\!ВОВА\фони\Вишиванка-червоно-чорни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5714999" y="3083178"/>
            <a:ext cx="6858002" cy="69164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just"/>
            <a:r>
              <a:rPr lang="ru-RU" sz="2800" b="1" dirty="0" smtClean="0"/>
              <a:t>	Завдання </a:t>
            </a:r>
            <a:r>
              <a:rPr lang="ru-RU" sz="2800" b="1" dirty="0"/>
              <a:t>2. </a:t>
            </a:r>
            <a:r>
              <a:rPr lang="ru-RU" sz="2800" b="1" dirty="0" err="1"/>
              <a:t>Перекладіть</a:t>
            </a:r>
            <a:r>
              <a:rPr lang="ru-RU" sz="2800" b="1" dirty="0"/>
              <a:t> слова </a:t>
            </a:r>
            <a:r>
              <a:rPr lang="ru-RU" sz="2800" b="1" dirty="0" err="1"/>
              <a:t>з</a:t>
            </a:r>
            <a:r>
              <a:rPr lang="ru-RU" sz="2800" b="1" dirty="0"/>
              <a:t> </a:t>
            </a:r>
            <a:r>
              <a:rPr lang="ru-RU" sz="2800" b="1" dirty="0" err="1"/>
              <a:t>російської</a:t>
            </a:r>
            <a:r>
              <a:rPr lang="ru-RU" sz="2800" b="1" dirty="0"/>
              <a:t> </a:t>
            </a:r>
            <a:r>
              <a:rPr lang="ru-RU" sz="2800" b="1" dirty="0" err="1"/>
              <a:t>мови</a:t>
            </a:r>
            <a:r>
              <a:rPr lang="ru-RU" sz="2800" b="1" dirty="0"/>
              <a:t> </a:t>
            </a:r>
            <a:r>
              <a:rPr lang="ru-RU" sz="2800" b="1" dirty="0" err="1" smtClean="0"/>
              <a:t>українською</a:t>
            </a:r>
            <a:r>
              <a:rPr lang="ru-RU" sz="2800" b="1" dirty="0" smtClean="0"/>
              <a:t>.</a:t>
            </a:r>
            <a:r>
              <a:rPr lang="uk-UA" sz="2800" b="1" dirty="0" smtClean="0"/>
              <a:t> </a:t>
            </a:r>
            <a:r>
              <a:rPr lang="ru-RU" sz="2800" b="1" dirty="0" err="1" smtClean="0"/>
              <a:t>Порівняйте</a:t>
            </a:r>
            <a:r>
              <a:rPr lang="ru-RU" sz="2800" b="1" dirty="0" smtClean="0"/>
              <a:t> </a:t>
            </a:r>
            <a:r>
              <a:rPr lang="ru-RU" sz="2800" b="1" dirty="0" err="1"/>
              <a:t>правопис</a:t>
            </a:r>
            <a:r>
              <a:rPr lang="ru-RU" sz="2800" b="1" dirty="0"/>
              <a:t> в </a:t>
            </a:r>
            <a:r>
              <a:rPr lang="ru-RU" sz="2800" b="1" dirty="0" err="1"/>
              <a:t>обох</a:t>
            </a:r>
            <a:r>
              <a:rPr lang="ru-RU" sz="2800" b="1" dirty="0"/>
              <a:t> </a:t>
            </a:r>
            <a:r>
              <a:rPr lang="ru-RU" sz="2800" b="1" dirty="0" err="1"/>
              <a:t>мовах</a:t>
            </a:r>
            <a:r>
              <a:rPr lang="ru-RU" sz="2800" b="1" dirty="0"/>
              <a:t>.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28736"/>
            <a:ext cx="8229600" cy="5026029"/>
          </a:xfrm>
        </p:spPr>
        <p:txBody>
          <a:bodyPr/>
          <a:lstStyle/>
          <a:p>
            <a:pPr algn="just">
              <a:buNone/>
            </a:pPr>
            <a:r>
              <a:rPr lang="ru-RU" dirty="0"/>
              <a:t>		Несмотря на то, что; благодаря тому, что; в значительной мере; в зависимости от; в то время как; при рассмотрении вопроса; прежде всего; таким образом; следующие вопросы; в отличие; в результате; сопоставить; совпадают мнения; запланированное мероприятие; за отсутствием доказательств.</a:t>
            </a:r>
            <a:endParaRPr lang="en-US" dirty="0"/>
          </a:p>
          <a:p>
            <a:endParaRPr lang="ru-RU" dirty="0"/>
          </a:p>
        </p:txBody>
      </p:sp>
      <p:pic>
        <p:nvPicPr>
          <p:cNvPr id="4" name="Picture 3" descr="C:\Users\User\Desktop\!ВОВА\фони\Вишиванка-червоно-чорни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-3226088" y="3083180"/>
            <a:ext cx="6858002" cy="691642"/>
          </a:xfrm>
          <a:prstGeom prst="rect">
            <a:avLst/>
          </a:prstGeom>
          <a:noFill/>
        </p:spPr>
      </p:pic>
      <p:pic>
        <p:nvPicPr>
          <p:cNvPr id="5" name="Picture 3" descr="C:\Users\User\Desktop\!ВОВА\фони\Вишиванка-червоно-чорни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5560786" y="3083178"/>
            <a:ext cx="6858002" cy="69164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91642" y="274638"/>
            <a:ext cx="7760716" cy="1143000"/>
          </a:xfrm>
        </p:spPr>
        <p:txBody>
          <a:bodyPr>
            <a:noAutofit/>
          </a:bodyPr>
          <a:lstStyle/>
          <a:p>
            <a:pPr algn="just"/>
            <a:r>
              <a:rPr lang="ru-RU" sz="2400" b="1" dirty="0" smtClean="0"/>
              <a:t>	Завдання </a:t>
            </a:r>
            <a:r>
              <a:rPr lang="ru-RU" sz="2400" b="1" dirty="0"/>
              <a:t>3. </a:t>
            </a:r>
            <a:r>
              <a:rPr lang="ru-RU" sz="2400" b="1" dirty="0" err="1"/>
              <a:t>Перекладіть</a:t>
            </a:r>
            <a:r>
              <a:rPr lang="ru-RU" sz="2400" b="1" dirty="0"/>
              <a:t> </a:t>
            </a:r>
            <a:r>
              <a:rPr lang="ru-RU" sz="2400" b="1" dirty="0" err="1"/>
              <a:t>словосполучення</a:t>
            </a:r>
            <a:r>
              <a:rPr lang="ru-RU" sz="2400" b="1" dirty="0"/>
              <a:t> </a:t>
            </a:r>
            <a:r>
              <a:rPr lang="ru-RU" sz="2400" b="1" dirty="0" err="1"/>
              <a:t>українською</a:t>
            </a:r>
            <a:r>
              <a:rPr lang="ru-RU" sz="2400" b="1" dirty="0"/>
              <a:t> </a:t>
            </a:r>
            <a:r>
              <a:rPr lang="ru-RU" sz="2400" b="1" dirty="0" err="1"/>
              <a:t>мовою</a:t>
            </a:r>
            <a:r>
              <a:rPr lang="ru-RU" sz="2400" b="1" dirty="0"/>
              <a:t>, </a:t>
            </a:r>
            <a:r>
              <a:rPr lang="ru-RU" sz="2400" b="1" dirty="0" err="1"/>
              <a:t>поясніть</a:t>
            </a:r>
            <a:r>
              <a:rPr lang="ru-RU" sz="2400" b="1" dirty="0"/>
              <a:t> </a:t>
            </a:r>
            <a:r>
              <a:rPr lang="ru-RU" sz="2400" b="1" dirty="0" err="1"/>
              <a:t>відмінності</a:t>
            </a:r>
            <a:r>
              <a:rPr lang="ru-RU" sz="2400" b="1" dirty="0"/>
              <a:t> </a:t>
            </a:r>
            <a:r>
              <a:rPr lang="ru-RU" sz="2400" b="1" dirty="0" err="1"/>
              <a:t>вживання</a:t>
            </a:r>
            <a:r>
              <a:rPr lang="ru-RU" sz="2400" b="1" dirty="0"/>
              <a:t> </a:t>
            </a:r>
            <a:r>
              <a:rPr lang="ru-RU" sz="2400" b="1" dirty="0" err="1"/>
              <a:t>омонімів</a:t>
            </a:r>
            <a:r>
              <a:rPr lang="ru-RU" sz="2400" b="1" dirty="0"/>
              <a:t>, </a:t>
            </a:r>
            <a:r>
              <a:rPr lang="ru-RU" sz="2400" b="1" dirty="0" err="1"/>
              <a:t>паронімів</a:t>
            </a:r>
            <a:r>
              <a:rPr lang="ru-RU" sz="2400" b="1" dirty="0"/>
              <a:t> в </a:t>
            </a:r>
            <a:r>
              <a:rPr lang="ru-RU" sz="2400" b="1" dirty="0" err="1"/>
              <a:t>українській</a:t>
            </a:r>
            <a:r>
              <a:rPr lang="ru-RU" sz="2400" b="1" dirty="0"/>
              <a:t> та </a:t>
            </a:r>
            <a:r>
              <a:rPr lang="ru-RU" sz="2400" b="1" dirty="0" err="1"/>
              <a:t>російській</a:t>
            </a:r>
            <a:r>
              <a:rPr lang="ru-RU" sz="2400" b="1" dirty="0"/>
              <a:t> </a:t>
            </a:r>
            <a:r>
              <a:rPr lang="ru-RU" sz="2400" b="1" dirty="0" err="1"/>
              <a:t>мовах</a:t>
            </a:r>
            <a:r>
              <a:rPr lang="ru-RU" sz="2400" b="1" dirty="0"/>
              <a:t>.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>
              <a:buNone/>
            </a:pPr>
            <a:r>
              <a:rPr lang="ru-RU" i="1" dirty="0"/>
              <a:t>		Перевод </a:t>
            </a:r>
            <a:r>
              <a:rPr lang="ru-RU" dirty="0"/>
              <a:t>с русского языка, </a:t>
            </a:r>
            <a:r>
              <a:rPr lang="ru-RU" i="1" dirty="0"/>
              <a:t>перевод </a:t>
            </a:r>
            <a:r>
              <a:rPr lang="ru-RU" dirty="0"/>
              <a:t>в другую местность, денежный перевод; </a:t>
            </a:r>
            <a:r>
              <a:rPr lang="ru-RU" i="1" dirty="0"/>
              <a:t>определение </a:t>
            </a:r>
            <a:r>
              <a:rPr lang="ru-RU" dirty="0"/>
              <a:t>меры наказания, </a:t>
            </a:r>
            <a:r>
              <a:rPr lang="ru-RU" i="1" dirty="0"/>
              <a:t>определение </a:t>
            </a:r>
            <a:r>
              <a:rPr lang="ru-RU" dirty="0"/>
              <a:t>(как термин); </a:t>
            </a:r>
            <a:r>
              <a:rPr lang="ru-RU" i="1" dirty="0"/>
              <a:t>осведомлять </a:t>
            </a:r>
            <a:r>
              <a:rPr lang="ru-RU" dirty="0"/>
              <a:t>учащихся, </a:t>
            </a:r>
            <a:r>
              <a:rPr lang="ru-RU" i="1" dirty="0"/>
              <a:t>осведомляться </a:t>
            </a:r>
            <a:r>
              <a:rPr lang="ru-RU" dirty="0"/>
              <a:t>(справляться) о чем-либо; </a:t>
            </a:r>
            <a:r>
              <a:rPr lang="ru-RU" i="1" dirty="0"/>
              <a:t>военная </a:t>
            </a:r>
            <a:r>
              <a:rPr lang="ru-RU" dirty="0"/>
              <a:t>кафедра, </a:t>
            </a:r>
            <a:r>
              <a:rPr lang="ru-RU" i="1" dirty="0"/>
              <a:t>военный </a:t>
            </a:r>
            <a:r>
              <a:rPr lang="ru-RU" dirty="0"/>
              <a:t>конфликт, </a:t>
            </a:r>
            <a:r>
              <a:rPr lang="ru-RU" i="1" dirty="0"/>
              <a:t>воинские </a:t>
            </a:r>
            <a:r>
              <a:rPr lang="ru-RU" dirty="0"/>
              <a:t>почести; документы в </a:t>
            </a:r>
            <a:r>
              <a:rPr lang="ru-RU" i="1" dirty="0"/>
              <a:t>личном </a:t>
            </a:r>
            <a:r>
              <a:rPr lang="ru-RU" dirty="0"/>
              <a:t>деле, </a:t>
            </a:r>
            <a:r>
              <a:rPr lang="ru-RU" i="1" dirty="0"/>
              <a:t>личные </a:t>
            </a:r>
            <a:r>
              <a:rPr lang="ru-RU" dirty="0"/>
              <a:t>привязанности; </a:t>
            </a:r>
            <a:r>
              <a:rPr lang="ru-RU" i="1" dirty="0"/>
              <a:t>отношение </a:t>
            </a:r>
            <a:r>
              <a:rPr lang="ru-RU" dirty="0"/>
              <a:t>к учебе, </a:t>
            </a:r>
            <a:r>
              <a:rPr lang="ru-RU" dirty="0" err="1"/>
              <a:t>гражданско</a:t>
            </a:r>
            <a:r>
              <a:rPr lang="ru-RU" dirty="0"/>
              <a:t>- правовые </a:t>
            </a:r>
            <a:r>
              <a:rPr lang="ru-RU" i="1" dirty="0"/>
              <a:t>отношения</a:t>
            </a:r>
            <a:r>
              <a:rPr lang="ru-RU" dirty="0"/>
              <a:t>, </a:t>
            </a:r>
            <a:r>
              <a:rPr lang="ru-RU" i="1" dirty="0"/>
              <a:t>взаимоотношения</a:t>
            </a:r>
            <a:r>
              <a:rPr lang="ru-RU" dirty="0"/>
              <a:t>.</a:t>
            </a:r>
            <a:endParaRPr lang="en-US" dirty="0"/>
          </a:p>
          <a:p>
            <a:endParaRPr lang="ru-RU" dirty="0"/>
          </a:p>
        </p:txBody>
      </p:sp>
      <p:pic>
        <p:nvPicPr>
          <p:cNvPr id="4" name="Picture 3" descr="C:\Users\User\Desktop\!ВОВА\фони\Вишиванка-червоно-чорни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-3083180" y="3083180"/>
            <a:ext cx="6858002" cy="691642"/>
          </a:xfrm>
          <a:prstGeom prst="rect">
            <a:avLst/>
          </a:prstGeom>
          <a:noFill/>
        </p:spPr>
      </p:pic>
      <p:pic>
        <p:nvPicPr>
          <p:cNvPr id="5" name="Picture 3" descr="C:\Users\User\Desktop\!ВОВА\фони\Вишиванка-червоно-чорни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5560786" y="3083178"/>
            <a:ext cx="6858002" cy="69164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85786" y="500042"/>
            <a:ext cx="7901014" cy="6000792"/>
          </a:xfrm>
        </p:spPr>
        <p:txBody>
          <a:bodyPr>
            <a:normAutofit fontScale="77500" lnSpcReduction="20000"/>
          </a:bodyPr>
          <a:lstStyle/>
          <a:p>
            <a:pPr algn="just">
              <a:buNone/>
            </a:pPr>
            <a:r>
              <a:rPr lang="ru-RU" dirty="0"/>
              <a:t>		</a:t>
            </a:r>
            <a:r>
              <a:rPr lang="ru-RU" b="1" dirty="0" smtClean="0"/>
              <a:t> Завдання 4. </a:t>
            </a:r>
            <a:r>
              <a:rPr lang="ru-RU" b="1" dirty="0" err="1" smtClean="0"/>
              <a:t>Запишіть</a:t>
            </a:r>
            <a:r>
              <a:rPr lang="ru-RU" b="1" dirty="0" smtClean="0"/>
              <a:t> </a:t>
            </a:r>
            <a:r>
              <a:rPr lang="ru-RU" b="1" dirty="0" err="1" smtClean="0"/>
              <a:t>дієприкметники</a:t>
            </a:r>
            <a:r>
              <a:rPr lang="ru-RU" b="1" dirty="0" smtClean="0"/>
              <a:t> </a:t>
            </a:r>
            <a:r>
              <a:rPr lang="ru-RU" b="1" dirty="0" err="1" smtClean="0"/>
              <a:t>українською</a:t>
            </a:r>
            <a:r>
              <a:rPr lang="ru-RU" b="1" dirty="0" smtClean="0"/>
              <a:t>, </a:t>
            </a:r>
            <a:r>
              <a:rPr lang="ru-RU" b="1" dirty="0" err="1" smtClean="0"/>
              <a:t>зробіть</a:t>
            </a:r>
            <a:r>
              <a:rPr lang="ru-RU" b="1" dirty="0" smtClean="0"/>
              <a:t> </a:t>
            </a:r>
            <a:r>
              <a:rPr lang="ru-RU" b="1" dirty="0" err="1" smtClean="0"/>
              <a:t>висновки</a:t>
            </a:r>
            <a:r>
              <a:rPr lang="ru-RU" b="1" dirty="0" smtClean="0"/>
              <a:t> </a:t>
            </a:r>
            <a:r>
              <a:rPr lang="ru-RU" b="1" dirty="0" err="1" smtClean="0"/>
              <a:t>щодо</a:t>
            </a:r>
            <a:r>
              <a:rPr lang="ru-RU" b="1" dirty="0" smtClean="0"/>
              <a:t> правил перекладу </a:t>
            </a:r>
            <a:r>
              <a:rPr lang="ru-RU" b="1" dirty="0" err="1" smtClean="0"/>
              <a:t>активних</a:t>
            </a:r>
            <a:r>
              <a:rPr lang="ru-RU" b="1" dirty="0" smtClean="0"/>
              <a:t> </a:t>
            </a:r>
            <a:r>
              <a:rPr lang="ru-RU" b="1" dirty="0" err="1" smtClean="0"/>
              <a:t>і</a:t>
            </a:r>
            <a:r>
              <a:rPr lang="ru-RU" b="1" dirty="0" smtClean="0"/>
              <a:t> </a:t>
            </a:r>
            <a:r>
              <a:rPr lang="ru-RU" b="1" dirty="0" err="1" smtClean="0"/>
              <a:t>пасивних</a:t>
            </a:r>
            <a:r>
              <a:rPr lang="ru-RU" b="1" dirty="0" smtClean="0"/>
              <a:t> </a:t>
            </a:r>
            <a:r>
              <a:rPr lang="ru-RU" b="1" dirty="0" err="1" smtClean="0"/>
              <a:t>дієприкметників</a:t>
            </a:r>
            <a:r>
              <a:rPr lang="ru-RU" b="1" dirty="0" smtClean="0"/>
              <a:t> </a:t>
            </a:r>
            <a:r>
              <a:rPr lang="ru-RU" b="1" dirty="0" err="1" smtClean="0"/>
              <a:t>російської</a:t>
            </a:r>
            <a:r>
              <a:rPr lang="ru-RU" b="1" dirty="0" smtClean="0"/>
              <a:t> </a:t>
            </a:r>
            <a:r>
              <a:rPr lang="ru-RU" b="1" dirty="0" err="1" smtClean="0"/>
              <a:t>мови</a:t>
            </a:r>
            <a:r>
              <a:rPr lang="ru-RU" b="1" dirty="0" smtClean="0"/>
              <a:t> </a:t>
            </a:r>
            <a:r>
              <a:rPr lang="ru-RU" b="1" dirty="0" err="1" smtClean="0"/>
              <a:t>українською</a:t>
            </a:r>
            <a:r>
              <a:rPr lang="ru-RU" b="1" dirty="0" smtClean="0"/>
              <a:t>.</a:t>
            </a:r>
            <a:endParaRPr lang="ru-RU" dirty="0" smtClean="0"/>
          </a:p>
          <a:p>
            <a:pPr algn="just">
              <a:buNone/>
            </a:pPr>
            <a:r>
              <a:rPr lang="ru-RU" dirty="0" smtClean="0"/>
              <a:t>		Заведующий</a:t>
            </a:r>
            <a:r>
              <a:rPr lang="ru-RU" dirty="0"/>
              <a:t>, играющий, инакомыслящий, курящий, митингующий, нападающий, начинающий, отдыхающий, поступающий, отстающий, отсутствующий, присутствующий, проживающий, путешествующий, ожидаемое, ведомый, прилагаемое, уважаемый, управляющий, служащий, председательствующий, ведущий, выступающий, голосующий, желающий, работающий, слушающий, сопровождающий, составляющая, изменяющий, пресмыкающиеся, учащийся, явившийся, прошедший, начавший, победивший, </a:t>
            </a:r>
            <a:r>
              <a:rPr lang="ru-RU" dirty="0" err="1"/>
              <a:t>обеждавший</a:t>
            </a:r>
            <a:r>
              <a:rPr lang="ru-RU" dirty="0"/>
              <a:t>, прочитавший, читавший, помогавший, пострадавший, прибивший.</a:t>
            </a:r>
            <a:endParaRPr lang="en-US" dirty="0"/>
          </a:p>
          <a:p>
            <a:endParaRPr lang="ru-RU" dirty="0"/>
          </a:p>
        </p:txBody>
      </p:sp>
      <p:pic>
        <p:nvPicPr>
          <p:cNvPr id="4" name="Picture 3" descr="C:\Users\User\Desktop\!ВОВА\фони\Вишиванка-червоно-чорни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-3083180" y="3083180"/>
            <a:ext cx="6858002" cy="691642"/>
          </a:xfrm>
          <a:prstGeom prst="rect">
            <a:avLst/>
          </a:prstGeom>
          <a:noFill/>
        </p:spPr>
      </p:pic>
      <p:pic>
        <p:nvPicPr>
          <p:cNvPr id="5" name="Picture 3" descr="C:\Users\User\Desktop\!ВОВА\фони\Вишиванка-червоно-чорни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5714999" y="3083178"/>
            <a:ext cx="6858002" cy="69164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6000" b="1" dirty="0" err="1"/>
              <a:t>План</a:t>
            </a:r>
            <a:endParaRPr lang="ru-RU" sz="60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91642" y="1643050"/>
            <a:ext cx="7760716" cy="4483113"/>
          </a:xfrm>
        </p:spPr>
        <p:txBody>
          <a:bodyPr anchor="ctr">
            <a:normAutofit/>
          </a:bodyPr>
          <a:lstStyle/>
          <a:p>
            <a:pPr marL="514350" lvl="0" indent="-514350" algn="just">
              <a:buFont typeface="+mj-lt"/>
              <a:buAutoNum type="arabicPeriod"/>
            </a:pPr>
            <a:r>
              <a:rPr lang="en-US" sz="3600" dirty="0" err="1"/>
              <a:t>Форми</a:t>
            </a:r>
            <a:r>
              <a:rPr lang="en-US" sz="3600" dirty="0"/>
              <a:t> і </a:t>
            </a:r>
            <a:r>
              <a:rPr lang="en-US" sz="3600" dirty="0" err="1"/>
              <a:t>види</a:t>
            </a:r>
            <a:r>
              <a:rPr lang="en-US" sz="3600" dirty="0"/>
              <a:t> </a:t>
            </a:r>
            <a:r>
              <a:rPr lang="en-US" sz="3600" dirty="0" err="1"/>
              <a:t>перекладу</a:t>
            </a:r>
            <a:r>
              <a:rPr lang="en-US" sz="3600" dirty="0"/>
              <a:t>.</a:t>
            </a:r>
          </a:p>
          <a:p>
            <a:pPr marL="514350" lvl="0" indent="-514350" algn="just">
              <a:buFont typeface="+mj-lt"/>
              <a:buAutoNum type="arabicPeriod"/>
            </a:pPr>
            <a:r>
              <a:rPr lang="ru-RU" sz="3600" dirty="0" err="1"/>
              <a:t>Типові</a:t>
            </a:r>
            <a:r>
              <a:rPr lang="ru-RU" sz="3600" dirty="0"/>
              <a:t> </a:t>
            </a:r>
            <a:r>
              <a:rPr lang="ru-RU" sz="3600" dirty="0" err="1"/>
              <a:t>помилки</a:t>
            </a:r>
            <a:r>
              <a:rPr lang="ru-RU" sz="3600" dirty="0"/>
              <a:t> </a:t>
            </a:r>
            <a:r>
              <a:rPr lang="ru-RU" sz="3600" dirty="0" err="1"/>
              <a:t>під</a:t>
            </a:r>
            <a:r>
              <a:rPr lang="ru-RU" sz="3600" dirty="0"/>
              <a:t> час перекладу </a:t>
            </a:r>
            <a:r>
              <a:rPr lang="ru-RU" sz="3600" dirty="0" err="1"/>
              <a:t>наукових</a:t>
            </a:r>
            <a:r>
              <a:rPr lang="ru-RU" sz="3600" dirty="0"/>
              <a:t> </a:t>
            </a:r>
            <a:r>
              <a:rPr lang="ru-RU" sz="3600" dirty="0" err="1"/>
              <a:t>текстів</a:t>
            </a:r>
            <a:r>
              <a:rPr lang="ru-RU" sz="3600" dirty="0"/>
              <a:t> </a:t>
            </a:r>
            <a:r>
              <a:rPr lang="ru-RU" sz="3600" dirty="0" err="1"/>
              <a:t>українською</a:t>
            </a:r>
            <a:r>
              <a:rPr lang="ru-RU" sz="3600" dirty="0"/>
              <a:t> </a:t>
            </a:r>
            <a:r>
              <a:rPr lang="ru-RU" sz="3600" dirty="0" err="1"/>
              <a:t>мовою</a:t>
            </a:r>
            <a:r>
              <a:rPr lang="ru-RU" sz="3600" dirty="0"/>
              <a:t>.</a:t>
            </a:r>
            <a:endParaRPr lang="en-US" sz="3600" dirty="0"/>
          </a:p>
          <a:p>
            <a:pPr marL="514350" lvl="0" indent="-514350" algn="just">
              <a:buFont typeface="+mj-lt"/>
              <a:buAutoNum type="arabicPeriod"/>
            </a:pPr>
            <a:r>
              <a:rPr lang="en-US" sz="3600" dirty="0" err="1"/>
              <a:t>Переклад</a:t>
            </a:r>
            <a:r>
              <a:rPr lang="en-US" sz="3600" dirty="0"/>
              <a:t> </a:t>
            </a:r>
            <a:r>
              <a:rPr lang="en-US" sz="3600" dirty="0" err="1"/>
              <a:t>термінів</a:t>
            </a:r>
            <a:r>
              <a:rPr lang="en-US" sz="3600" dirty="0"/>
              <a:t>.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en-US" sz="3600" dirty="0" err="1"/>
              <a:t>Особливості</a:t>
            </a:r>
            <a:r>
              <a:rPr lang="en-US" sz="3600" dirty="0"/>
              <a:t> </a:t>
            </a:r>
            <a:r>
              <a:rPr lang="en-US" sz="3600" dirty="0" err="1"/>
              <a:t>редагування</a:t>
            </a:r>
            <a:r>
              <a:rPr lang="en-US" sz="3600" dirty="0"/>
              <a:t> </a:t>
            </a:r>
            <a:r>
              <a:rPr lang="en-US" sz="3600" dirty="0" err="1"/>
              <a:t>наукового</a:t>
            </a:r>
            <a:r>
              <a:rPr lang="en-US" sz="3600" dirty="0"/>
              <a:t> </a:t>
            </a:r>
            <a:r>
              <a:rPr lang="en-US" sz="3600" dirty="0" err="1"/>
              <a:t>тексту</a:t>
            </a:r>
            <a:r>
              <a:rPr lang="en-US" sz="3600" dirty="0"/>
              <a:t>.</a:t>
            </a:r>
            <a:endParaRPr lang="ru-RU" sz="3600" dirty="0"/>
          </a:p>
        </p:txBody>
      </p:sp>
      <p:pic>
        <p:nvPicPr>
          <p:cNvPr id="4" name="Picture 3" descr="C:\Users\User\Desktop\!ВОВА\фони\Вишиванка-червоно-чорни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-3083180" y="3083180"/>
            <a:ext cx="6858002" cy="691642"/>
          </a:xfrm>
          <a:prstGeom prst="rect">
            <a:avLst/>
          </a:prstGeom>
          <a:noFill/>
        </p:spPr>
      </p:pic>
      <p:pic>
        <p:nvPicPr>
          <p:cNvPr id="5" name="Picture 3" descr="C:\Users\User\Desktop\!ВОВА\фони\Вишиванка-червоно-чорни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5369178" y="3083178"/>
            <a:ext cx="6858002" cy="69164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6026161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/>
              <a:t>		</a:t>
            </a:r>
            <a:r>
              <a:rPr lang="ru-RU" b="1" dirty="0" smtClean="0"/>
              <a:t>Завдання 5</a:t>
            </a:r>
            <a:r>
              <a:rPr lang="ru-RU" dirty="0" smtClean="0"/>
              <a:t>. </a:t>
            </a:r>
            <a:r>
              <a:rPr lang="ru-RU" b="1" dirty="0" err="1" smtClean="0"/>
              <a:t>Перекладіть</a:t>
            </a:r>
            <a:r>
              <a:rPr lang="ru-RU" b="1" dirty="0" smtClean="0"/>
              <a:t> </a:t>
            </a:r>
            <a:r>
              <a:rPr lang="ru-RU" b="1" dirty="0" err="1" smtClean="0"/>
              <a:t>словосполучення</a:t>
            </a:r>
            <a:r>
              <a:rPr lang="ru-RU" b="1" dirty="0" smtClean="0"/>
              <a:t> </a:t>
            </a:r>
            <a:r>
              <a:rPr lang="ru-RU" b="1" dirty="0" err="1" smtClean="0"/>
              <a:t>українською</a:t>
            </a:r>
            <a:r>
              <a:rPr lang="ru-RU" b="1" dirty="0" smtClean="0"/>
              <a:t> </a:t>
            </a:r>
            <a:r>
              <a:rPr lang="ru-RU" b="1" dirty="0" err="1" smtClean="0"/>
              <a:t>мовою</a:t>
            </a:r>
            <a:r>
              <a:rPr lang="ru-RU" sz="3600" b="1" dirty="0" smtClean="0"/>
              <a:t>.</a:t>
            </a:r>
            <a:endParaRPr lang="ru-RU" dirty="0" smtClean="0"/>
          </a:p>
          <a:p>
            <a:pPr algn="just">
              <a:buNone/>
            </a:pPr>
            <a:r>
              <a:rPr lang="ru-RU" dirty="0" smtClean="0"/>
              <a:t>		Прерванный </a:t>
            </a:r>
            <a:r>
              <a:rPr lang="ru-RU" dirty="0"/>
              <a:t>отпуск, потерпевший поражение, потребляемый населением, востребованная профессия, исполняющий обязанности директора, нашумевшее дело, неосознаваемый поступок, штраф, взыскиваемый на месте, эксплуатируемый в течении длительного времени, функционирующий два месяца, присвоенный товар, привлеченный к ответственности, действующее законодательство, смягчающие обстоятельства, руководящий состав, занимаемая должность, недостающие документы.</a:t>
            </a:r>
          </a:p>
        </p:txBody>
      </p:sp>
      <p:pic>
        <p:nvPicPr>
          <p:cNvPr id="4" name="Picture 3" descr="C:\Users\User\Desktop\!ВОВА\фони\Вишиванка-червоно-чорни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-3083180" y="3083180"/>
            <a:ext cx="6858002" cy="691642"/>
          </a:xfrm>
          <a:prstGeom prst="rect">
            <a:avLst/>
          </a:prstGeom>
          <a:noFill/>
        </p:spPr>
      </p:pic>
      <p:pic>
        <p:nvPicPr>
          <p:cNvPr id="5" name="Picture 3" descr="C:\Users\User\Desktop\!ВОВА\фони\Вишиванка-червоно-чорни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5560786" y="3083178"/>
            <a:ext cx="6858002" cy="69164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5768997"/>
          </a:xfrm>
        </p:spPr>
        <p:txBody>
          <a:bodyPr anchor="ctr">
            <a:normAutofit fontScale="55000" lnSpcReduction="20000"/>
          </a:bodyPr>
          <a:lstStyle/>
          <a:p>
            <a:pPr>
              <a:buNone/>
            </a:pPr>
            <a:r>
              <a:rPr lang="ru-RU" dirty="0"/>
              <a:t>		</a:t>
            </a:r>
          </a:p>
          <a:p>
            <a:pPr algn="just">
              <a:buNone/>
            </a:pPr>
            <a:r>
              <a:rPr lang="ru-RU" dirty="0"/>
              <a:t>		</a:t>
            </a:r>
            <a:r>
              <a:rPr lang="ru-RU" sz="4400" b="1" dirty="0" smtClean="0"/>
              <a:t>Завдання 6. </a:t>
            </a:r>
            <a:r>
              <a:rPr lang="ru-RU" sz="4400" b="1" dirty="0" err="1" smtClean="0"/>
              <a:t>Перекладіть</a:t>
            </a:r>
            <a:r>
              <a:rPr lang="ru-RU" sz="4400" b="1" dirty="0" smtClean="0"/>
              <a:t> </a:t>
            </a:r>
            <a:r>
              <a:rPr lang="ru-RU" sz="4400" b="1" dirty="0" err="1" smtClean="0"/>
              <a:t>українською</a:t>
            </a:r>
            <a:r>
              <a:rPr lang="ru-RU" sz="4400" b="1" dirty="0" smtClean="0"/>
              <a:t> </a:t>
            </a:r>
            <a:r>
              <a:rPr lang="ru-RU" sz="4400" b="1" dirty="0" err="1" smtClean="0"/>
              <a:t>мовою</a:t>
            </a:r>
            <a:r>
              <a:rPr lang="ru-RU" sz="4400" b="1" dirty="0" smtClean="0"/>
              <a:t> </a:t>
            </a:r>
            <a:r>
              <a:rPr lang="ru-RU" sz="4400" b="1" dirty="0" err="1" smtClean="0"/>
              <a:t>іменники</a:t>
            </a:r>
            <a:r>
              <a:rPr lang="ru-RU" sz="4400" b="1" dirty="0" smtClean="0"/>
              <a:t> </a:t>
            </a:r>
            <a:r>
              <a:rPr lang="ru-RU" sz="4400" b="1" dirty="0" err="1" smtClean="0"/>
              <a:t>з</a:t>
            </a:r>
            <a:r>
              <a:rPr lang="ru-RU" sz="4400" b="1" dirty="0" smtClean="0"/>
              <a:t> </a:t>
            </a:r>
            <a:r>
              <a:rPr lang="ru-RU" sz="4400" b="1" dirty="0" err="1" smtClean="0"/>
              <a:t>прийменниками</a:t>
            </a:r>
            <a:r>
              <a:rPr lang="ru-RU" sz="4400" b="1" dirty="0" smtClean="0"/>
              <a:t> </a:t>
            </a:r>
            <a:r>
              <a:rPr lang="ru-RU" sz="4400" b="1" dirty="0" err="1" smtClean="0"/>
              <a:t>й</a:t>
            </a:r>
            <a:r>
              <a:rPr lang="ru-RU" sz="4400" b="1" dirty="0" smtClean="0"/>
              <a:t> </a:t>
            </a:r>
            <a:r>
              <a:rPr lang="ru-RU" sz="4400" b="1" dirty="0" err="1" smtClean="0"/>
              <a:t>усно</a:t>
            </a:r>
            <a:r>
              <a:rPr lang="ru-RU" sz="4400" b="1" dirty="0" smtClean="0"/>
              <a:t> </a:t>
            </a:r>
            <a:r>
              <a:rPr lang="ru-RU" sz="4400" b="1" dirty="0" err="1" smtClean="0"/>
              <a:t>складіть</a:t>
            </a:r>
            <a:r>
              <a:rPr lang="ru-RU" sz="4400" b="1" dirty="0" smtClean="0"/>
              <a:t> </a:t>
            </a:r>
            <a:r>
              <a:rPr lang="ru-RU" sz="4400" b="1" dirty="0" err="1" smtClean="0"/>
              <a:t>з</a:t>
            </a:r>
            <a:r>
              <a:rPr lang="ru-RU" sz="4400" b="1" dirty="0" smtClean="0"/>
              <a:t> ними </a:t>
            </a:r>
            <a:r>
              <a:rPr lang="ru-RU" sz="4400" b="1" dirty="0" err="1" smtClean="0"/>
              <a:t>речення</a:t>
            </a:r>
            <a:r>
              <a:rPr lang="ru-RU" sz="4400" b="1" dirty="0" smtClean="0"/>
              <a:t>.</a:t>
            </a:r>
            <a:endParaRPr lang="ru-RU" sz="4400" dirty="0" smtClean="0"/>
          </a:p>
          <a:p>
            <a:pPr algn="just">
              <a:buNone/>
            </a:pPr>
            <a:r>
              <a:rPr lang="ru-RU" sz="4400" dirty="0" smtClean="0"/>
              <a:t>		Не </a:t>
            </a:r>
            <a:r>
              <a:rPr lang="ru-RU" sz="4400" dirty="0"/>
              <a:t>по адресу, по имеющимся сведениям, по настоянию, инструкция по использованию, по обоюдному согласию, по поручению, по усмотрению начальства, по болезни, по собственному желанию, по вине директора, комиссия по вопросам контроля, благодаря общим усилиям, в случае невыполнения, в противном случае, по истечении срока, согласно графика, по требованию комиссии, на следующий день, на протяжении дня, несмотря на трудности, оценить по достоинству, по</a:t>
            </a:r>
            <a:r>
              <a:rPr lang="uk-UA" sz="4400" dirty="0"/>
              <a:t> </a:t>
            </a:r>
            <a:r>
              <a:rPr lang="ru-RU" sz="4400" dirty="0"/>
              <a:t>возможности скорее, победа по преимуществу, принять во внимание, принять к сведению, в адрес дирекции, по истечении времени, работать по схеме, прийти по делу, не по силам выполнение задания, по поручению инспекции, выслать по почте, по всем правилам.</a:t>
            </a:r>
            <a:endParaRPr lang="en-US" sz="4400" dirty="0"/>
          </a:p>
          <a:p>
            <a:endParaRPr lang="ru-RU" dirty="0"/>
          </a:p>
        </p:txBody>
      </p:sp>
      <p:pic>
        <p:nvPicPr>
          <p:cNvPr id="4" name="Picture 3" descr="C:\Users\User\Desktop\!ВОВА\фони\Вишиванка-червоно-чорни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-3083180" y="3102883"/>
            <a:ext cx="6858002" cy="652236"/>
          </a:xfrm>
          <a:prstGeom prst="rect">
            <a:avLst/>
          </a:prstGeom>
          <a:noFill/>
        </p:spPr>
      </p:pic>
      <p:pic>
        <p:nvPicPr>
          <p:cNvPr id="5" name="Picture 3" descr="C:\Users\User\Desktop\!ВОВА\фони\Вишиванка-червоно-чорни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5541083" y="3102881"/>
            <a:ext cx="6858002" cy="65223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5768997"/>
          </a:xfrm>
        </p:spPr>
        <p:txBody>
          <a:bodyPr anchor="ctr">
            <a:normAutofit fontScale="85000" lnSpcReduction="20000"/>
          </a:bodyPr>
          <a:lstStyle/>
          <a:p>
            <a:pPr lvl="1">
              <a:buNone/>
            </a:pPr>
            <a:r>
              <a:rPr lang="ru-RU" b="1" dirty="0" smtClean="0"/>
              <a:t>  Завдання </a:t>
            </a:r>
            <a:r>
              <a:rPr lang="ru-RU" b="1" dirty="0" smtClean="0"/>
              <a:t>7. </a:t>
            </a:r>
            <a:r>
              <a:rPr lang="ru-RU" b="1" dirty="0" err="1" smtClean="0"/>
              <a:t>Відредагуйте</a:t>
            </a:r>
            <a:r>
              <a:rPr lang="ru-RU" b="1" dirty="0" smtClean="0"/>
              <a:t> переклад </a:t>
            </a:r>
            <a:r>
              <a:rPr lang="ru-RU" b="1" dirty="0" err="1" smtClean="0"/>
              <a:t>синтаксичних</a:t>
            </a:r>
            <a:r>
              <a:rPr lang="ru-RU" b="1" dirty="0" smtClean="0"/>
              <a:t> </a:t>
            </a:r>
            <a:r>
              <a:rPr lang="ru-RU" b="1" dirty="0" err="1" smtClean="0"/>
              <a:t>конструкцій</a:t>
            </a:r>
            <a:r>
              <a:rPr lang="ru-RU" b="1" dirty="0" smtClean="0"/>
              <a:t>.</a:t>
            </a:r>
            <a:endParaRPr lang="ru-RU" dirty="0" smtClean="0"/>
          </a:p>
          <a:p>
            <a:pPr lvl="0" algn="just"/>
            <a:r>
              <a:rPr lang="ru-RU" dirty="0" smtClean="0"/>
              <a:t>    На </a:t>
            </a:r>
            <a:r>
              <a:rPr lang="ru-RU" dirty="0"/>
              <a:t>общественных началах – на </a:t>
            </a:r>
            <a:r>
              <a:rPr lang="ru-RU" dirty="0" err="1"/>
              <a:t>суспільних</a:t>
            </a:r>
            <a:r>
              <a:rPr lang="ru-RU" dirty="0"/>
              <a:t> </a:t>
            </a:r>
            <a:r>
              <a:rPr lang="ru-RU" dirty="0" smtClean="0"/>
              <a:t>началах;</a:t>
            </a:r>
            <a:r>
              <a:rPr lang="uk-UA" dirty="0" smtClean="0"/>
              <a:t> </a:t>
            </a:r>
            <a:r>
              <a:rPr lang="ru-RU" dirty="0" smtClean="0"/>
              <a:t>на </a:t>
            </a:r>
            <a:r>
              <a:rPr lang="ru-RU" dirty="0"/>
              <a:t>оснований действующего сертификата – на </a:t>
            </a:r>
            <a:r>
              <a:rPr lang="ru-RU" dirty="0" err="1"/>
              <a:t>підставі</a:t>
            </a:r>
            <a:r>
              <a:rPr lang="ru-RU" dirty="0"/>
              <a:t> </a:t>
            </a:r>
            <a:r>
              <a:rPr lang="ru-RU" dirty="0" err="1"/>
              <a:t>діючого</a:t>
            </a:r>
            <a:r>
              <a:rPr lang="ru-RU" dirty="0"/>
              <a:t> </a:t>
            </a:r>
            <a:r>
              <a:rPr lang="ru-RU" dirty="0" err="1" smtClean="0"/>
              <a:t>сертифікату</a:t>
            </a:r>
            <a:r>
              <a:rPr lang="ru-RU" dirty="0" smtClean="0"/>
              <a:t>;</a:t>
            </a:r>
            <a:r>
              <a:rPr lang="uk-UA" dirty="0" smtClean="0"/>
              <a:t> </a:t>
            </a:r>
            <a:r>
              <a:rPr lang="ru-RU" dirty="0" smtClean="0"/>
              <a:t>в </a:t>
            </a:r>
            <a:r>
              <a:rPr lang="ru-RU" dirty="0"/>
              <a:t>случае выявления фактов хищения –  у </a:t>
            </a:r>
            <a:r>
              <a:rPr lang="ru-RU" dirty="0" err="1"/>
              <a:t>разі</a:t>
            </a:r>
            <a:r>
              <a:rPr lang="ru-RU" dirty="0"/>
              <a:t> </a:t>
            </a:r>
            <a:r>
              <a:rPr lang="ru-RU" dirty="0" err="1"/>
              <a:t>виявлення</a:t>
            </a:r>
            <a:r>
              <a:rPr lang="ru-RU" dirty="0"/>
              <a:t> </a:t>
            </a:r>
            <a:r>
              <a:rPr lang="ru-RU" dirty="0" err="1"/>
              <a:t>фактів</a:t>
            </a:r>
            <a:r>
              <a:rPr lang="ru-RU" dirty="0"/>
              <a:t> </a:t>
            </a:r>
            <a:r>
              <a:rPr lang="ru-RU" dirty="0" err="1" smtClean="0"/>
              <a:t>розкрадання</a:t>
            </a:r>
            <a:r>
              <a:rPr lang="ru-RU" dirty="0" smtClean="0"/>
              <a:t>;</a:t>
            </a:r>
            <a:r>
              <a:rPr lang="uk-UA" dirty="0" smtClean="0"/>
              <a:t> </a:t>
            </a:r>
            <a:r>
              <a:rPr lang="ru-RU" dirty="0" smtClean="0"/>
              <a:t>со </a:t>
            </a:r>
            <a:r>
              <a:rPr lang="ru-RU" dirty="0"/>
              <a:t>стороны клиента – </a:t>
            </a:r>
            <a:r>
              <a:rPr lang="ru-RU" dirty="0" err="1"/>
              <a:t>зі</a:t>
            </a:r>
            <a:r>
              <a:rPr lang="ru-RU" dirty="0"/>
              <a:t> </a:t>
            </a:r>
            <a:r>
              <a:rPr lang="ru-RU" dirty="0" err="1"/>
              <a:t>сторони</a:t>
            </a:r>
            <a:r>
              <a:rPr lang="ru-RU" dirty="0"/>
              <a:t> </a:t>
            </a:r>
            <a:r>
              <a:rPr lang="ru-RU" dirty="0" err="1" smtClean="0"/>
              <a:t>клієнта</a:t>
            </a:r>
            <a:r>
              <a:rPr lang="ru-RU" dirty="0" smtClean="0"/>
              <a:t>;</a:t>
            </a:r>
            <a:r>
              <a:rPr lang="uk-UA" dirty="0" smtClean="0"/>
              <a:t> </a:t>
            </a:r>
            <a:r>
              <a:rPr lang="en-US" dirty="0" err="1" smtClean="0"/>
              <a:t>предвзято</a:t>
            </a:r>
            <a:r>
              <a:rPr lang="en-US" dirty="0" smtClean="0"/>
              <a:t> </a:t>
            </a:r>
            <a:r>
              <a:rPr lang="en-US" dirty="0" err="1"/>
              <a:t>относиться</a:t>
            </a:r>
            <a:r>
              <a:rPr lang="en-US" dirty="0"/>
              <a:t> – </a:t>
            </a:r>
            <a:r>
              <a:rPr lang="en-US" dirty="0" err="1"/>
              <a:t>упереджено</a:t>
            </a:r>
            <a:r>
              <a:rPr lang="en-US" dirty="0"/>
              <a:t> </a:t>
            </a:r>
            <a:r>
              <a:rPr lang="en-US" dirty="0" err="1" smtClean="0"/>
              <a:t>відноситися</a:t>
            </a:r>
            <a:r>
              <a:rPr lang="en-US" dirty="0" smtClean="0"/>
              <a:t>;</a:t>
            </a:r>
            <a:r>
              <a:rPr lang="uk-UA" dirty="0" smtClean="0"/>
              <a:t> </a:t>
            </a:r>
            <a:r>
              <a:rPr lang="ru-RU" dirty="0" smtClean="0"/>
              <a:t>в</a:t>
            </a:r>
            <a:r>
              <a:rPr lang="ru-RU" dirty="0"/>
              <a:t> </a:t>
            </a:r>
            <a:r>
              <a:rPr lang="ru-RU" dirty="0" smtClean="0"/>
              <a:t>зависимости</a:t>
            </a:r>
            <a:r>
              <a:rPr lang="ru-RU" dirty="0"/>
              <a:t> </a:t>
            </a:r>
            <a:r>
              <a:rPr lang="ru-RU" dirty="0" smtClean="0"/>
              <a:t>от</a:t>
            </a:r>
            <a:r>
              <a:rPr lang="ru-RU" dirty="0"/>
              <a:t> </a:t>
            </a:r>
            <a:r>
              <a:rPr lang="ru-RU" dirty="0" smtClean="0"/>
              <a:t>форм</a:t>
            </a:r>
            <a:r>
              <a:rPr lang="ru-RU" dirty="0"/>
              <a:t>	</a:t>
            </a:r>
            <a:r>
              <a:rPr lang="ru-RU" dirty="0" err="1"/>
              <a:t>власности</a:t>
            </a:r>
            <a:r>
              <a:rPr lang="ru-RU" dirty="0"/>
              <a:t>	–	</a:t>
            </a:r>
            <a:r>
              <a:rPr lang="ru-RU" dirty="0" smtClean="0"/>
              <a:t>у</a:t>
            </a:r>
            <a:r>
              <a:rPr lang="ru-RU" dirty="0"/>
              <a:t>	</a:t>
            </a:r>
            <a:r>
              <a:rPr lang="ru-RU" dirty="0" err="1"/>
              <a:t>залежності</a:t>
            </a:r>
            <a:r>
              <a:rPr lang="ru-RU" dirty="0"/>
              <a:t>	</a:t>
            </a:r>
            <a:r>
              <a:rPr lang="ru-RU" dirty="0" err="1" smtClean="0"/>
              <a:t>від</a:t>
            </a:r>
            <a:r>
              <a:rPr lang="ru-RU" dirty="0"/>
              <a:t> </a:t>
            </a:r>
            <a:r>
              <a:rPr lang="ru-RU" dirty="0" smtClean="0"/>
              <a:t>форм </a:t>
            </a:r>
            <a:r>
              <a:rPr lang="ru-RU" dirty="0" err="1" smtClean="0"/>
              <a:t>власності</a:t>
            </a:r>
            <a:r>
              <a:rPr lang="ru-RU" dirty="0" smtClean="0"/>
              <a:t>;</a:t>
            </a:r>
            <a:r>
              <a:rPr lang="uk-UA" dirty="0" smtClean="0"/>
              <a:t> </a:t>
            </a:r>
            <a:r>
              <a:rPr lang="en-US" dirty="0" err="1" smtClean="0"/>
              <a:t>получить</a:t>
            </a:r>
            <a:r>
              <a:rPr lang="en-US" dirty="0" smtClean="0"/>
              <a:t> </a:t>
            </a:r>
            <a:r>
              <a:rPr lang="en-US" dirty="0" err="1"/>
              <a:t>лицензию</a:t>
            </a:r>
            <a:r>
              <a:rPr lang="en-US" dirty="0"/>
              <a:t> – </a:t>
            </a:r>
            <a:r>
              <a:rPr lang="en-US" dirty="0" err="1"/>
              <a:t>одержати</a:t>
            </a:r>
            <a:r>
              <a:rPr lang="en-US" dirty="0"/>
              <a:t> </a:t>
            </a:r>
            <a:r>
              <a:rPr lang="en-US" dirty="0" err="1" smtClean="0"/>
              <a:t>ліцензію</a:t>
            </a:r>
            <a:r>
              <a:rPr lang="en-US" dirty="0" smtClean="0"/>
              <a:t>;</a:t>
            </a:r>
            <a:r>
              <a:rPr lang="uk-UA" dirty="0" smtClean="0"/>
              <a:t> </a:t>
            </a:r>
            <a:r>
              <a:rPr lang="ru-RU" dirty="0" smtClean="0"/>
              <a:t>соблюдать</a:t>
            </a:r>
            <a:r>
              <a:rPr lang="ru-RU" dirty="0"/>
              <a:t>	</a:t>
            </a:r>
            <a:r>
              <a:rPr lang="ru-RU" dirty="0" smtClean="0"/>
              <a:t>правил профессиональной</a:t>
            </a:r>
            <a:r>
              <a:rPr lang="ru-RU" dirty="0"/>
              <a:t> </a:t>
            </a:r>
            <a:r>
              <a:rPr lang="ru-RU" dirty="0" smtClean="0"/>
              <a:t>этики</a:t>
            </a:r>
            <a:r>
              <a:rPr lang="ru-RU" dirty="0"/>
              <a:t>	</a:t>
            </a:r>
            <a:r>
              <a:rPr lang="ru-RU" dirty="0" smtClean="0"/>
              <a:t>– </a:t>
            </a:r>
            <a:r>
              <a:rPr lang="ru-RU" dirty="0" err="1" smtClean="0"/>
              <a:t>дотримуватися</a:t>
            </a:r>
            <a:r>
              <a:rPr lang="ru-RU" dirty="0" smtClean="0"/>
              <a:t> </a:t>
            </a:r>
            <a:r>
              <a:rPr lang="ru-RU" dirty="0"/>
              <a:t>правил </a:t>
            </a:r>
            <a:r>
              <a:rPr lang="ru-RU" dirty="0" err="1"/>
              <a:t>професіональної</a:t>
            </a:r>
            <a:r>
              <a:rPr lang="ru-RU" dirty="0"/>
              <a:t> </a:t>
            </a:r>
            <a:r>
              <a:rPr lang="ru-RU" dirty="0" err="1" smtClean="0"/>
              <a:t>етики</a:t>
            </a:r>
            <a:r>
              <a:rPr lang="ru-RU" dirty="0" smtClean="0"/>
              <a:t>;</a:t>
            </a:r>
            <a:r>
              <a:rPr lang="uk-UA" dirty="0" smtClean="0"/>
              <a:t> </a:t>
            </a:r>
            <a:r>
              <a:rPr lang="ru-RU" dirty="0" smtClean="0"/>
              <a:t>являться </a:t>
            </a:r>
            <a:r>
              <a:rPr lang="ru-RU" dirty="0"/>
              <a:t>юридическим лицом – </a:t>
            </a:r>
            <a:r>
              <a:rPr lang="ru-RU" dirty="0" err="1"/>
              <a:t>являтися</a:t>
            </a:r>
            <a:r>
              <a:rPr lang="ru-RU" dirty="0"/>
              <a:t> </a:t>
            </a:r>
            <a:r>
              <a:rPr lang="ru-RU" dirty="0" err="1"/>
              <a:t>юридичною</a:t>
            </a:r>
            <a:r>
              <a:rPr lang="ru-RU" dirty="0"/>
              <a:t> </a:t>
            </a:r>
            <a:r>
              <a:rPr lang="ru-RU" dirty="0" err="1" smtClean="0"/>
              <a:t>особою;при</a:t>
            </a:r>
            <a:r>
              <a:rPr lang="ru-RU" dirty="0" smtClean="0"/>
              <a:t> </a:t>
            </a:r>
            <a:r>
              <a:rPr lang="ru-RU" dirty="0"/>
              <a:t>выполнении профессиональных обязанностей – </a:t>
            </a:r>
            <a:r>
              <a:rPr lang="ru-RU" dirty="0" err="1"/>
              <a:t>виконуючи</a:t>
            </a:r>
            <a:r>
              <a:rPr lang="ru-RU" dirty="0"/>
              <a:t> </a:t>
            </a:r>
            <a:r>
              <a:rPr lang="ru-RU" dirty="0" err="1"/>
              <a:t>професійні</a:t>
            </a:r>
            <a:r>
              <a:rPr lang="ru-RU" dirty="0"/>
              <a:t> </a:t>
            </a:r>
            <a:r>
              <a:rPr lang="ru-RU" dirty="0" err="1"/>
              <a:t>обов’язки</a:t>
            </a:r>
            <a:r>
              <a:rPr lang="ru-RU" dirty="0"/>
              <a:t>.</a:t>
            </a:r>
          </a:p>
        </p:txBody>
      </p:sp>
      <p:pic>
        <p:nvPicPr>
          <p:cNvPr id="4" name="Picture 3" descr="C:\Users\User\Desktop\!ВОВА\фони\Вишиванка-червоно-чорни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-3083180" y="3083180"/>
            <a:ext cx="6858002" cy="691642"/>
          </a:xfrm>
          <a:prstGeom prst="rect">
            <a:avLst/>
          </a:prstGeom>
          <a:noFill/>
        </p:spPr>
      </p:pic>
      <p:pic>
        <p:nvPicPr>
          <p:cNvPr id="5" name="Picture 3" descr="C:\Users\User\Desktop\!ВОВА\фони\Вишиванка-червоно-чорни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5560786" y="3083180"/>
            <a:ext cx="6858002" cy="69164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just"/>
            <a:r>
              <a:rPr lang="ru-RU" sz="2800" b="1" dirty="0" smtClean="0"/>
              <a:t>	Завдання </a:t>
            </a:r>
            <a:r>
              <a:rPr lang="ru-RU" sz="2800" b="1" dirty="0"/>
              <a:t>8. </a:t>
            </a:r>
            <a:r>
              <a:rPr lang="ru-RU" sz="2800" b="1" dirty="0" err="1" smtClean="0"/>
              <a:t>Від</a:t>
            </a:r>
            <a:r>
              <a:rPr lang="ru-RU" sz="2800" b="1" dirty="0" err="1" smtClean="0"/>
              <a:t>редагуйте</a:t>
            </a:r>
            <a:r>
              <a:rPr lang="ru-RU" sz="2800" b="1" dirty="0"/>
              <a:t>, </a:t>
            </a:r>
            <a:r>
              <a:rPr lang="ru-RU" sz="2800" b="1" dirty="0" err="1"/>
              <a:t>замінивши</a:t>
            </a:r>
            <a:r>
              <a:rPr lang="ru-RU" sz="2800" b="1" dirty="0"/>
              <a:t> </a:t>
            </a:r>
            <a:r>
              <a:rPr lang="ru-RU" sz="2800" b="1" dirty="0" err="1"/>
              <a:t>кальковані</a:t>
            </a:r>
            <a:r>
              <a:rPr lang="ru-RU" sz="2800" b="1" dirty="0"/>
              <a:t> слова </a:t>
            </a:r>
            <a:r>
              <a:rPr lang="ru-RU" sz="2800" b="1" dirty="0" err="1"/>
              <a:t>українськими</a:t>
            </a:r>
            <a:r>
              <a:rPr lang="ru-RU" sz="2800" b="1" dirty="0"/>
              <a:t> </a:t>
            </a:r>
            <a:r>
              <a:rPr lang="ru-RU" sz="2800" b="1" dirty="0" err="1"/>
              <a:t>відповідниками</a:t>
            </a:r>
            <a:r>
              <a:rPr lang="ru-RU" sz="2800" b="1" dirty="0"/>
              <a:t>.</a:t>
            </a:r>
            <a:endParaRPr lang="en-US" sz="28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anchor="ctr">
            <a:normAutofit fontScale="92500" lnSpcReduction="20000"/>
          </a:bodyPr>
          <a:lstStyle/>
          <a:p>
            <a:pPr algn="just">
              <a:buNone/>
            </a:pPr>
            <a:r>
              <a:rPr lang="ru-RU" dirty="0"/>
              <a:t>		</a:t>
            </a:r>
            <a:r>
              <a:rPr lang="ru-RU" dirty="0" err="1"/>
              <a:t>Розмір</a:t>
            </a:r>
            <a:r>
              <a:rPr lang="ru-RU" dirty="0"/>
              <a:t> </a:t>
            </a:r>
            <a:r>
              <a:rPr lang="ru-RU" dirty="0" err="1"/>
              <a:t>статті</a:t>
            </a:r>
            <a:r>
              <a:rPr lang="ru-RU" dirty="0"/>
              <a:t>, раз в </a:t>
            </a:r>
            <a:r>
              <a:rPr lang="ru-RU" dirty="0" err="1"/>
              <a:t>місяць</a:t>
            </a:r>
            <a:r>
              <a:rPr lang="ru-RU" dirty="0"/>
              <a:t>, </a:t>
            </a:r>
            <a:r>
              <a:rPr lang="ru-RU" dirty="0" err="1"/>
              <a:t>об’єм</a:t>
            </a:r>
            <a:r>
              <a:rPr lang="ru-RU" dirty="0"/>
              <a:t> </a:t>
            </a:r>
            <a:r>
              <a:rPr lang="ru-RU" dirty="0" err="1"/>
              <a:t>знань</a:t>
            </a:r>
            <a:r>
              <a:rPr lang="ru-RU" dirty="0"/>
              <a:t>, </a:t>
            </a:r>
            <a:r>
              <a:rPr lang="ru-RU" dirty="0" err="1"/>
              <a:t>в</a:t>
            </a:r>
            <a:r>
              <a:rPr lang="ru-RU" dirty="0"/>
              <a:t> силу </a:t>
            </a:r>
            <a:r>
              <a:rPr lang="ru-RU" dirty="0" err="1"/>
              <a:t>обставин</a:t>
            </a:r>
            <a:r>
              <a:rPr lang="ru-RU" dirty="0"/>
              <a:t>, </a:t>
            </a:r>
            <a:r>
              <a:rPr lang="ru-RU" dirty="0" err="1"/>
              <a:t>задавати</a:t>
            </a:r>
            <a:r>
              <a:rPr lang="ru-RU" dirty="0"/>
              <a:t> </a:t>
            </a:r>
            <a:r>
              <a:rPr lang="ru-RU" dirty="0" err="1"/>
              <a:t>питання</a:t>
            </a:r>
            <a:r>
              <a:rPr lang="ru-RU" dirty="0"/>
              <a:t>, </a:t>
            </a:r>
            <a:r>
              <a:rPr lang="ru-RU" dirty="0" err="1"/>
              <a:t>з</a:t>
            </a:r>
            <a:r>
              <a:rPr lang="ru-RU" dirty="0"/>
              <a:t> </a:t>
            </a:r>
            <a:r>
              <a:rPr lang="ru-RU" dirty="0" err="1"/>
              <a:t>цієї</a:t>
            </a:r>
            <a:r>
              <a:rPr lang="ru-RU" dirty="0"/>
              <a:t> причини, </a:t>
            </a:r>
            <a:r>
              <a:rPr lang="ru-RU" dirty="0" err="1"/>
              <a:t>вищий</a:t>
            </a:r>
            <a:r>
              <a:rPr lang="ru-RU" dirty="0"/>
              <a:t> </a:t>
            </a:r>
            <a:r>
              <a:rPr lang="ru-RU" dirty="0" err="1"/>
              <a:t>учбовий</a:t>
            </a:r>
            <a:r>
              <a:rPr lang="ru-RU" dirty="0"/>
              <a:t> заклад, у першу </a:t>
            </a:r>
            <a:r>
              <a:rPr lang="ru-RU" dirty="0" err="1"/>
              <a:t>чергу</a:t>
            </a:r>
            <a:r>
              <a:rPr lang="ru-RU" dirty="0"/>
              <a:t>, на </a:t>
            </a:r>
            <a:r>
              <a:rPr lang="ru-RU" dirty="0" err="1"/>
              <a:t>зворотній</a:t>
            </a:r>
            <a:r>
              <a:rPr lang="ru-RU" dirty="0"/>
              <a:t> </a:t>
            </a:r>
            <a:r>
              <a:rPr lang="ru-RU" dirty="0" err="1"/>
              <a:t>стороні</a:t>
            </a:r>
            <a:r>
              <a:rPr lang="ru-RU" dirty="0"/>
              <a:t>, </a:t>
            </a:r>
            <a:r>
              <a:rPr lang="ru-RU" dirty="0" err="1"/>
              <a:t>піднімати</a:t>
            </a:r>
            <a:r>
              <a:rPr lang="ru-RU" dirty="0"/>
              <a:t> проблему, по </a:t>
            </a:r>
            <a:r>
              <a:rPr lang="ru-RU" dirty="0" err="1"/>
              <a:t>мірі</a:t>
            </a:r>
            <a:r>
              <a:rPr lang="ru-RU" dirty="0"/>
              <a:t> того як, </a:t>
            </a:r>
            <a:r>
              <a:rPr lang="ru-RU" dirty="0" err="1"/>
              <a:t>представляє</a:t>
            </a:r>
            <a:r>
              <a:rPr lang="ru-RU" dirty="0"/>
              <a:t> </a:t>
            </a:r>
            <a:r>
              <a:rPr lang="ru-RU" dirty="0" err="1"/>
              <a:t>спробу</a:t>
            </a:r>
            <a:r>
              <a:rPr lang="ru-RU" dirty="0"/>
              <a:t>, привести приклад, за браком часу, </a:t>
            </a:r>
            <a:r>
              <a:rPr lang="ru-RU" dirty="0" err="1"/>
              <a:t>взаємовідношення</a:t>
            </a:r>
            <a:r>
              <a:rPr lang="ru-RU" dirty="0"/>
              <a:t>, </a:t>
            </a:r>
            <a:r>
              <a:rPr lang="ru-RU" dirty="0" err="1"/>
              <a:t>завідувач</a:t>
            </a:r>
            <a:r>
              <a:rPr lang="ru-RU" dirty="0"/>
              <a:t> </a:t>
            </a:r>
            <a:r>
              <a:rPr lang="ru-RU" dirty="0" err="1"/>
              <a:t>відділом</a:t>
            </a:r>
            <a:r>
              <a:rPr lang="ru-RU" dirty="0"/>
              <a:t>, </a:t>
            </a:r>
            <a:r>
              <a:rPr lang="ru-RU" dirty="0" err="1"/>
              <a:t>відзив</a:t>
            </a:r>
            <a:r>
              <a:rPr lang="ru-RU" dirty="0"/>
              <a:t> на </a:t>
            </a:r>
            <a:r>
              <a:rPr lang="ru-RU" dirty="0" err="1"/>
              <a:t>дисертацію</a:t>
            </a:r>
            <a:r>
              <a:rPr lang="ru-RU" dirty="0"/>
              <a:t>, </a:t>
            </a:r>
            <a:r>
              <a:rPr lang="ru-RU" dirty="0" err="1"/>
              <a:t>знайомство</a:t>
            </a:r>
            <a:r>
              <a:rPr lang="ru-RU" dirty="0"/>
              <a:t> </a:t>
            </a:r>
            <a:r>
              <a:rPr lang="ru-RU" dirty="0" err="1"/>
              <a:t>з</a:t>
            </a:r>
            <a:r>
              <a:rPr lang="ru-RU" dirty="0"/>
              <a:t> </a:t>
            </a:r>
            <a:r>
              <a:rPr lang="ru-RU" dirty="0" err="1"/>
              <a:t>дисертацією</a:t>
            </a:r>
            <a:r>
              <a:rPr lang="ru-RU" dirty="0"/>
              <a:t>, </a:t>
            </a:r>
            <a:r>
              <a:rPr lang="ru-RU" dirty="0" err="1"/>
              <a:t>конференція</a:t>
            </a:r>
            <a:r>
              <a:rPr lang="ru-RU" dirty="0"/>
              <a:t> </a:t>
            </a:r>
            <a:r>
              <a:rPr lang="ru-RU" dirty="0" err="1"/>
              <a:t>на</a:t>
            </a:r>
            <a:r>
              <a:rPr lang="ru-RU" dirty="0"/>
              <a:t> честь </a:t>
            </a:r>
            <a:r>
              <a:rPr lang="ru-RU" dirty="0" err="1"/>
              <a:t>річниці</a:t>
            </a:r>
            <a:r>
              <a:rPr lang="ru-RU" dirty="0"/>
              <a:t>, </a:t>
            </a:r>
            <a:r>
              <a:rPr lang="ru-RU" dirty="0" err="1"/>
              <a:t>науковий</a:t>
            </a:r>
            <a:r>
              <a:rPr lang="ru-RU" dirty="0"/>
              <a:t> </a:t>
            </a:r>
            <a:r>
              <a:rPr lang="ru-RU" dirty="0" err="1"/>
              <a:t>робітник</a:t>
            </a:r>
            <a:r>
              <a:rPr lang="ru-RU" dirty="0"/>
              <a:t>, </a:t>
            </a:r>
            <a:r>
              <a:rPr lang="ru-RU" dirty="0" err="1"/>
              <a:t>розповсюдження</a:t>
            </a:r>
            <a:r>
              <a:rPr lang="ru-RU" dirty="0"/>
              <a:t> </a:t>
            </a:r>
            <a:r>
              <a:rPr lang="ru-RU" dirty="0" err="1"/>
              <a:t>інформації</a:t>
            </a:r>
            <a:r>
              <a:rPr lang="ru-RU" dirty="0"/>
              <a:t>, </a:t>
            </a:r>
            <a:r>
              <a:rPr lang="ru-RU" dirty="0" err="1"/>
              <a:t>під</a:t>
            </a:r>
            <a:r>
              <a:rPr lang="ru-RU" dirty="0"/>
              <a:t> </a:t>
            </a:r>
            <a:r>
              <a:rPr lang="ru-RU" dirty="0" err="1"/>
              <a:t>редакцією</a:t>
            </a:r>
            <a:r>
              <a:rPr lang="ru-RU" dirty="0"/>
              <a:t> </a:t>
            </a:r>
            <a:r>
              <a:rPr lang="ru-RU" dirty="0" err="1"/>
              <a:t>професора</a:t>
            </a:r>
            <a:r>
              <a:rPr lang="ru-RU" dirty="0"/>
              <a:t>, </a:t>
            </a:r>
            <a:r>
              <a:rPr lang="ru-RU" dirty="0" err="1"/>
              <a:t>ведуча</a:t>
            </a:r>
            <a:r>
              <a:rPr lang="ru-RU" dirty="0"/>
              <a:t> </a:t>
            </a:r>
            <a:r>
              <a:rPr lang="ru-RU" dirty="0" err="1"/>
              <a:t>організація</a:t>
            </a:r>
            <a:r>
              <a:rPr lang="ru-RU" dirty="0"/>
              <a:t>, область науки.</a:t>
            </a:r>
            <a:endParaRPr lang="en-US" dirty="0"/>
          </a:p>
        </p:txBody>
      </p:sp>
      <p:pic>
        <p:nvPicPr>
          <p:cNvPr id="4" name="Picture 3" descr="C:\Users\User\Desktop\!ВОВА\фони\Вишиванка-червоно-чорни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-3226088" y="3083180"/>
            <a:ext cx="6858002" cy="691642"/>
          </a:xfrm>
          <a:prstGeom prst="rect">
            <a:avLst/>
          </a:prstGeom>
          <a:noFill/>
        </p:spPr>
      </p:pic>
      <p:pic>
        <p:nvPicPr>
          <p:cNvPr id="5" name="Picture 3" descr="C:\Users\User\Desktop\!ВОВА\фони\Вишиванка-червоно-чорни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5560786" y="3083178"/>
            <a:ext cx="6858002" cy="69164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274638"/>
            <a:ext cx="7632848" cy="1143000"/>
          </a:xfrm>
        </p:spPr>
        <p:txBody>
          <a:bodyPr>
            <a:noAutofit/>
          </a:bodyPr>
          <a:lstStyle/>
          <a:p>
            <a:pPr algn="just"/>
            <a:r>
              <a:rPr lang="ru-RU" sz="3200" b="1" dirty="0" smtClean="0"/>
              <a:t>	Завдання </a:t>
            </a:r>
            <a:r>
              <a:rPr lang="ru-RU" sz="3200" b="1" dirty="0"/>
              <a:t>9. </a:t>
            </a:r>
            <a:r>
              <a:rPr lang="ru-RU" sz="3200" b="1" dirty="0" err="1"/>
              <a:t>Замініть</a:t>
            </a:r>
            <a:r>
              <a:rPr lang="ru-RU" sz="3200" b="1" dirty="0"/>
              <a:t> </a:t>
            </a:r>
            <a:r>
              <a:rPr lang="ru-RU" sz="3200" b="1" dirty="0" err="1"/>
              <a:t>іншомовні</a:t>
            </a:r>
            <a:r>
              <a:rPr lang="ru-RU" sz="3200" b="1" dirty="0"/>
              <a:t> </a:t>
            </a:r>
            <a:r>
              <a:rPr lang="ru-RU" sz="3200" b="1" dirty="0" err="1"/>
              <a:t>терміни</a:t>
            </a:r>
            <a:r>
              <a:rPr lang="ru-RU" sz="3200" b="1" dirty="0"/>
              <a:t> </a:t>
            </a:r>
            <a:r>
              <a:rPr lang="ru-RU" sz="3200" b="1" dirty="0" err="1"/>
              <a:t>українськими</a:t>
            </a:r>
            <a:r>
              <a:rPr lang="ru-RU" sz="3200" b="1" dirty="0"/>
              <a:t> </a:t>
            </a:r>
            <a:r>
              <a:rPr lang="ru-RU" sz="3200" b="1" dirty="0" err="1"/>
              <a:t>відповідниками</a:t>
            </a:r>
            <a:r>
              <a:rPr lang="ru-RU" sz="3200" b="1" dirty="0"/>
              <a:t>.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57298"/>
            <a:ext cx="8229600" cy="5026029"/>
          </a:xfrm>
        </p:spPr>
        <p:txBody>
          <a:bodyPr anchor="ctr">
            <a:normAutofit fontScale="77500" lnSpcReduction="20000"/>
          </a:bodyPr>
          <a:lstStyle/>
          <a:p>
            <a:pPr algn="just">
              <a:buNone/>
            </a:pPr>
            <a:r>
              <a:rPr lang="ru-RU" dirty="0"/>
              <a:t>		Маркер, </a:t>
            </a:r>
            <a:r>
              <a:rPr lang="ru-RU" dirty="0" err="1"/>
              <a:t>стратифікація</a:t>
            </a:r>
            <a:r>
              <a:rPr lang="ru-RU" dirty="0"/>
              <a:t>, </a:t>
            </a:r>
            <a:r>
              <a:rPr lang="ru-RU" dirty="0" err="1"/>
              <a:t>інтеракція</a:t>
            </a:r>
            <a:r>
              <a:rPr lang="ru-RU" dirty="0"/>
              <a:t>, </a:t>
            </a:r>
            <a:r>
              <a:rPr lang="ru-RU" dirty="0" err="1"/>
              <a:t>рецепція</a:t>
            </a:r>
            <a:r>
              <a:rPr lang="ru-RU" dirty="0"/>
              <a:t>; </a:t>
            </a:r>
            <a:r>
              <a:rPr lang="ru-RU" dirty="0" err="1"/>
              <a:t>елімінувати</a:t>
            </a:r>
            <a:r>
              <a:rPr lang="ru-RU" dirty="0"/>
              <a:t>, </a:t>
            </a:r>
            <a:r>
              <a:rPr lang="ru-RU" dirty="0" err="1"/>
              <a:t>артикулювати</a:t>
            </a:r>
            <a:r>
              <a:rPr lang="ru-RU" dirty="0"/>
              <a:t>, </a:t>
            </a:r>
            <a:r>
              <a:rPr lang="ru-RU" dirty="0" err="1"/>
              <a:t>вербалізувати</a:t>
            </a:r>
            <a:r>
              <a:rPr lang="ru-RU" dirty="0"/>
              <a:t>, </a:t>
            </a:r>
            <a:r>
              <a:rPr lang="ru-RU" dirty="0" err="1"/>
              <a:t>лімітувати</a:t>
            </a:r>
            <a:r>
              <a:rPr lang="ru-RU" dirty="0"/>
              <a:t>, </a:t>
            </a:r>
            <a:r>
              <a:rPr lang="ru-RU" dirty="0" err="1"/>
              <a:t>пролонгувати</a:t>
            </a:r>
            <a:r>
              <a:rPr lang="ru-RU" dirty="0"/>
              <a:t>, </a:t>
            </a:r>
            <a:r>
              <a:rPr lang="ru-RU" dirty="0" err="1"/>
              <a:t>маніфестувати</a:t>
            </a:r>
            <a:r>
              <a:rPr lang="ru-RU" dirty="0"/>
              <a:t>, </a:t>
            </a:r>
            <a:r>
              <a:rPr lang="ru-RU" dirty="0" err="1"/>
              <a:t>концептуалізувати</a:t>
            </a:r>
            <a:r>
              <a:rPr lang="ru-RU" dirty="0"/>
              <a:t>; </a:t>
            </a:r>
            <a:r>
              <a:rPr lang="ru-RU" dirty="0" err="1"/>
              <a:t>експліцитний</a:t>
            </a:r>
            <a:r>
              <a:rPr lang="ru-RU" dirty="0"/>
              <a:t>, </a:t>
            </a:r>
            <a:r>
              <a:rPr lang="ru-RU" dirty="0" err="1"/>
              <a:t>евентуальний</a:t>
            </a:r>
            <a:r>
              <a:rPr lang="ru-RU" dirty="0"/>
              <a:t>, </a:t>
            </a:r>
            <a:r>
              <a:rPr lang="ru-RU" dirty="0" err="1"/>
              <a:t>імпліцитний</a:t>
            </a:r>
            <a:r>
              <a:rPr lang="ru-RU" dirty="0"/>
              <a:t>, </a:t>
            </a:r>
            <a:r>
              <a:rPr lang="ru-RU" dirty="0" err="1"/>
              <a:t>каузальний</a:t>
            </a:r>
            <a:r>
              <a:rPr lang="ru-RU" dirty="0"/>
              <a:t>, </a:t>
            </a:r>
            <a:r>
              <a:rPr lang="ru-RU" dirty="0" err="1"/>
              <a:t>гомогенний</a:t>
            </a:r>
            <a:r>
              <a:rPr lang="ru-RU" dirty="0"/>
              <a:t>, </a:t>
            </a:r>
            <a:r>
              <a:rPr lang="ru-RU" dirty="0" err="1"/>
              <a:t>релевантний</a:t>
            </a:r>
            <a:r>
              <a:rPr lang="ru-RU" dirty="0"/>
              <a:t>, </a:t>
            </a:r>
            <a:r>
              <a:rPr lang="ru-RU" dirty="0" err="1"/>
              <a:t>темпоральний</a:t>
            </a:r>
            <a:r>
              <a:rPr lang="ru-RU" dirty="0"/>
              <a:t>, </a:t>
            </a:r>
            <a:r>
              <a:rPr lang="ru-RU" dirty="0" err="1"/>
              <a:t>облігаторний</a:t>
            </a:r>
            <a:r>
              <a:rPr lang="ru-RU" dirty="0"/>
              <a:t>, </a:t>
            </a:r>
            <a:r>
              <a:rPr lang="ru-RU" dirty="0" err="1"/>
              <a:t>евідентний</a:t>
            </a:r>
            <a:r>
              <a:rPr lang="ru-RU" dirty="0"/>
              <a:t>, </a:t>
            </a:r>
            <a:r>
              <a:rPr lang="ru-RU" dirty="0" err="1"/>
              <a:t>перпетуальний</a:t>
            </a:r>
            <a:r>
              <a:rPr lang="ru-RU" dirty="0"/>
              <a:t>, </a:t>
            </a:r>
            <a:r>
              <a:rPr lang="ru-RU" dirty="0" err="1"/>
              <a:t>суплетивний</a:t>
            </a:r>
            <a:r>
              <a:rPr lang="ru-RU" dirty="0"/>
              <a:t>, </a:t>
            </a:r>
            <a:r>
              <a:rPr lang="ru-RU" dirty="0" err="1"/>
              <a:t>варіабельний</a:t>
            </a:r>
            <a:r>
              <a:rPr lang="ru-RU" dirty="0"/>
              <a:t>.</a:t>
            </a:r>
            <a:endParaRPr lang="en-US" dirty="0"/>
          </a:p>
          <a:p>
            <a:pPr algn="just">
              <a:buNone/>
            </a:pPr>
            <a:r>
              <a:rPr lang="ru-RU" dirty="0"/>
              <a:t> </a:t>
            </a:r>
            <a:endParaRPr lang="en-US" dirty="0"/>
          </a:p>
          <a:p>
            <a:pPr algn="just">
              <a:buNone/>
            </a:pPr>
            <a:r>
              <a:rPr lang="ru-RU" i="1" dirty="0"/>
              <a:t>		</a:t>
            </a:r>
            <a:r>
              <a:rPr lang="ru-RU" b="1" i="1" dirty="0" err="1"/>
              <a:t>Довідка</a:t>
            </a:r>
            <a:r>
              <a:rPr lang="ru-RU" i="1" dirty="0"/>
              <a:t>: </a:t>
            </a:r>
            <a:r>
              <a:rPr lang="ru-RU" i="1" dirty="0" err="1"/>
              <a:t>обмежувати</a:t>
            </a:r>
            <a:r>
              <a:rPr lang="ru-RU" i="1" dirty="0"/>
              <a:t>, </a:t>
            </a:r>
            <a:r>
              <a:rPr lang="ru-RU" i="1" dirty="0" err="1"/>
              <a:t>продовжувати</a:t>
            </a:r>
            <a:r>
              <a:rPr lang="ru-RU" i="1" dirty="0"/>
              <a:t>, </a:t>
            </a:r>
            <a:r>
              <a:rPr lang="ru-RU" i="1" dirty="0" err="1"/>
              <a:t>мітка</a:t>
            </a:r>
            <a:r>
              <a:rPr lang="ru-RU" i="1" dirty="0"/>
              <a:t>, </a:t>
            </a:r>
            <a:r>
              <a:rPr lang="ru-RU" i="1" dirty="0" err="1"/>
              <a:t>показник</a:t>
            </a:r>
            <a:r>
              <a:rPr lang="ru-RU" i="1" dirty="0"/>
              <a:t>, </a:t>
            </a:r>
            <a:r>
              <a:rPr lang="ru-RU" i="1" dirty="0" err="1"/>
              <a:t>однорідний</a:t>
            </a:r>
            <a:r>
              <a:rPr lang="ru-RU" i="1" dirty="0"/>
              <a:t>, </a:t>
            </a:r>
            <a:r>
              <a:rPr lang="ru-RU" i="1" dirty="0" err="1"/>
              <a:t>доречний</a:t>
            </a:r>
            <a:r>
              <a:rPr lang="ru-RU" i="1" dirty="0"/>
              <a:t>, </a:t>
            </a:r>
            <a:r>
              <a:rPr lang="ru-RU" i="1" dirty="0" err="1"/>
              <a:t>слушний</a:t>
            </a:r>
            <a:r>
              <a:rPr lang="ru-RU" i="1" dirty="0"/>
              <a:t>, </a:t>
            </a:r>
            <a:r>
              <a:rPr lang="ru-RU" i="1" dirty="0" err="1"/>
              <a:t>істотний</a:t>
            </a:r>
            <a:r>
              <a:rPr lang="ru-RU" i="1" dirty="0"/>
              <a:t>, </a:t>
            </a:r>
            <a:r>
              <a:rPr lang="ru-RU" i="1" dirty="0" err="1"/>
              <a:t>притаманний</a:t>
            </a:r>
            <a:r>
              <a:rPr lang="ru-RU" i="1" dirty="0"/>
              <a:t>, </a:t>
            </a:r>
            <a:r>
              <a:rPr lang="ru-RU" i="1" dirty="0" err="1"/>
              <a:t>часовий</a:t>
            </a:r>
            <a:r>
              <a:rPr lang="ru-RU" i="1" dirty="0"/>
              <a:t>, </a:t>
            </a:r>
            <a:r>
              <a:rPr lang="ru-RU" i="1" dirty="0" err="1"/>
              <a:t>прихований</a:t>
            </a:r>
            <a:r>
              <a:rPr lang="ru-RU" i="1" dirty="0"/>
              <a:t>, </a:t>
            </a:r>
            <a:r>
              <a:rPr lang="ru-RU" i="1" dirty="0" err="1"/>
              <a:t>явний</a:t>
            </a:r>
            <a:r>
              <a:rPr lang="ru-RU" i="1" dirty="0"/>
              <a:t>, </a:t>
            </a:r>
            <a:r>
              <a:rPr lang="ru-RU" i="1" dirty="0" err="1"/>
              <a:t>виражений</a:t>
            </a:r>
            <a:r>
              <a:rPr lang="ru-RU" i="1" dirty="0"/>
              <a:t>, </a:t>
            </a:r>
            <a:r>
              <a:rPr lang="ru-RU" i="1" dirty="0" err="1"/>
              <a:t>висловлений</a:t>
            </a:r>
            <a:r>
              <a:rPr lang="ru-RU" i="1" dirty="0"/>
              <a:t>, </a:t>
            </a:r>
            <a:r>
              <a:rPr lang="ru-RU" i="1" dirty="0" err="1"/>
              <a:t>усувати</a:t>
            </a:r>
            <a:r>
              <a:rPr lang="ru-RU" i="1" dirty="0"/>
              <a:t>, </a:t>
            </a:r>
            <a:r>
              <a:rPr lang="ru-RU" i="1" dirty="0" err="1"/>
              <a:t>причиновий</a:t>
            </a:r>
            <a:r>
              <a:rPr lang="ru-RU" i="1" dirty="0"/>
              <a:t>, </a:t>
            </a:r>
            <a:r>
              <a:rPr lang="ru-RU" i="1" dirty="0" err="1"/>
              <a:t>виражати</a:t>
            </a:r>
            <a:r>
              <a:rPr lang="ru-RU" i="1" dirty="0"/>
              <a:t>, </a:t>
            </a:r>
            <a:r>
              <a:rPr lang="ru-RU" i="1" dirty="0" err="1"/>
              <a:t>висловлювати</a:t>
            </a:r>
            <a:r>
              <a:rPr lang="ru-RU" i="1" dirty="0"/>
              <a:t>, </a:t>
            </a:r>
            <a:r>
              <a:rPr lang="ru-RU" i="1" dirty="0" err="1"/>
              <a:t>виявляти</a:t>
            </a:r>
            <a:r>
              <a:rPr lang="ru-RU" i="1" dirty="0"/>
              <a:t>, </a:t>
            </a:r>
            <a:r>
              <a:rPr lang="ru-RU" i="1" dirty="0" err="1"/>
              <a:t>осмислювати</a:t>
            </a:r>
            <a:r>
              <a:rPr lang="ru-RU" i="1" dirty="0"/>
              <a:t>, </a:t>
            </a:r>
            <a:r>
              <a:rPr lang="ru-RU" i="1" dirty="0" err="1"/>
              <a:t>можливий</a:t>
            </a:r>
            <a:r>
              <a:rPr lang="ru-RU" i="1" dirty="0"/>
              <a:t>, </a:t>
            </a:r>
            <a:r>
              <a:rPr lang="ru-RU" i="1" dirty="0" err="1"/>
              <a:t>змінний</a:t>
            </a:r>
            <a:r>
              <a:rPr lang="ru-RU" i="1" dirty="0"/>
              <a:t>, </a:t>
            </a:r>
            <a:r>
              <a:rPr lang="ru-RU" i="1" dirty="0" err="1"/>
              <a:t>мінливий</a:t>
            </a:r>
            <a:r>
              <a:rPr lang="ru-RU" i="1" dirty="0"/>
              <a:t>, </a:t>
            </a:r>
            <a:r>
              <a:rPr lang="ru-RU" i="1" dirty="0" err="1"/>
              <a:t>сприйняття</a:t>
            </a:r>
            <a:r>
              <a:rPr lang="ru-RU" i="1" dirty="0"/>
              <a:t>, </a:t>
            </a:r>
            <a:r>
              <a:rPr lang="ru-RU" i="1" dirty="0" err="1"/>
              <a:t>розподілення</a:t>
            </a:r>
            <a:r>
              <a:rPr lang="ru-RU" i="1" dirty="0"/>
              <a:t>, </a:t>
            </a:r>
            <a:r>
              <a:rPr lang="ru-RU" i="1" dirty="0" err="1"/>
              <a:t>обов’язковий</a:t>
            </a:r>
            <a:r>
              <a:rPr lang="ru-RU" i="1" dirty="0"/>
              <a:t>, </a:t>
            </a:r>
            <a:r>
              <a:rPr lang="ru-RU" i="1" dirty="0" err="1"/>
              <a:t>очевидний</a:t>
            </a:r>
            <a:r>
              <a:rPr lang="ru-RU" i="1" dirty="0"/>
              <a:t>, </a:t>
            </a:r>
            <a:r>
              <a:rPr lang="ru-RU" i="1" dirty="0" err="1"/>
              <a:t>вічний</a:t>
            </a:r>
            <a:r>
              <a:rPr lang="ru-RU" i="1" dirty="0"/>
              <a:t>, </a:t>
            </a:r>
            <a:r>
              <a:rPr lang="ru-RU" i="1" dirty="0" err="1"/>
              <a:t>безконечний</a:t>
            </a:r>
            <a:r>
              <a:rPr lang="ru-RU" i="1" dirty="0"/>
              <a:t>, </a:t>
            </a:r>
            <a:r>
              <a:rPr lang="ru-RU" i="1" dirty="0" err="1"/>
              <a:t>додатковий</a:t>
            </a:r>
            <a:r>
              <a:rPr lang="ru-RU" i="1" dirty="0"/>
              <a:t>, </a:t>
            </a:r>
            <a:r>
              <a:rPr lang="ru-RU" i="1" dirty="0" err="1"/>
              <a:t>взаємодія</a:t>
            </a:r>
            <a:r>
              <a:rPr lang="ru-RU" i="1" dirty="0"/>
              <a:t>.</a:t>
            </a:r>
            <a:endParaRPr lang="en-US" dirty="0"/>
          </a:p>
          <a:p>
            <a:endParaRPr lang="ru-RU" dirty="0"/>
          </a:p>
        </p:txBody>
      </p:sp>
      <p:pic>
        <p:nvPicPr>
          <p:cNvPr id="4" name="Picture 3" descr="C:\Users\User\Desktop\!ВОВА\фони\Вишиванка-червоно-чорни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-3083180" y="3083180"/>
            <a:ext cx="6858002" cy="691642"/>
          </a:xfrm>
          <a:prstGeom prst="rect">
            <a:avLst/>
          </a:prstGeom>
          <a:noFill/>
        </p:spPr>
      </p:pic>
      <p:pic>
        <p:nvPicPr>
          <p:cNvPr id="5" name="Picture 3" descr="C:\Users\User\Desktop\!ВОВА\фони\Вишиванка-червоно-чорни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5489348" y="3083178"/>
            <a:ext cx="6858002" cy="69164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142900"/>
            <a:ext cx="8229600" cy="1143000"/>
          </a:xfrm>
        </p:spPr>
        <p:txBody>
          <a:bodyPr>
            <a:noAutofit/>
          </a:bodyPr>
          <a:lstStyle/>
          <a:p>
            <a:pPr algn="just"/>
            <a:r>
              <a:rPr lang="ru-RU" sz="2400" b="1" dirty="0" smtClean="0"/>
              <a:t>	Завдання </a:t>
            </a:r>
            <a:r>
              <a:rPr lang="ru-RU" sz="2400" b="1" dirty="0"/>
              <a:t>10. </a:t>
            </a:r>
            <a:r>
              <a:rPr lang="ru-RU" sz="2400" b="1" dirty="0" err="1"/>
              <a:t>Перекладіть</a:t>
            </a:r>
            <a:r>
              <a:rPr lang="ru-RU" sz="2400" b="1" dirty="0"/>
              <a:t> текст </a:t>
            </a:r>
            <a:r>
              <a:rPr lang="ru-RU" sz="2400" b="1" dirty="0" err="1"/>
              <a:t>українською</a:t>
            </a:r>
            <a:r>
              <a:rPr lang="ru-RU" sz="2400" b="1" dirty="0"/>
              <a:t> </a:t>
            </a:r>
            <a:r>
              <a:rPr lang="ru-RU" sz="2400" b="1" dirty="0" err="1"/>
              <a:t>мовою</a:t>
            </a:r>
            <a:r>
              <a:rPr lang="ru-RU" sz="2400" b="1" dirty="0"/>
              <a:t>. </a:t>
            </a:r>
            <a:r>
              <a:rPr lang="ru-RU" sz="2400" b="1" dirty="0" err="1"/>
              <a:t>Відзначте</a:t>
            </a:r>
            <a:r>
              <a:rPr lang="ru-RU" sz="2400" b="1" dirty="0"/>
              <a:t> </a:t>
            </a:r>
            <a:r>
              <a:rPr lang="ru-RU" sz="2400" b="1" dirty="0" err="1"/>
              <a:t>варіанти</a:t>
            </a:r>
            <a:r>
              <a:rPr lang="ru-RU" sz="2400" b="1" dirty="0"/>
              <a:t> </a:t>
            </a:r>
            <a:r>
              <a:rPr lang="ru-RU" sz="2400" b="1" dirty="0" err="1"/>
              <a:t>відтворення</a:t>
            </a:r>
            <a:r>
              <a:rPr lang="ru-RU" sz="2400" b="1" dirty="0"/>
              <a:t> </a:t>
            </a:r>
            <a:r>
              <a:rPr lang="ru-RU" sz="2400" b="1" dirty="0" err="1"/>
              <a:t>російських</a:t>
            </a:r>
            <a:r>
              <a:rPr lang="ru-RU" sz="2400" b="1" dirty="0"/>
              <a:t> </a:t>
            </a:r>
            <a:r>
              <a:rPr lang="ru-RU" sz="2400" b="1" dirty="0" err="1"/>
              <a:t>конструкцій</a:t>
            </a:r>
            <a:r>
              <a:rPr lang="ru-RU" sz="2400" b="1" dirty="0"/>
              <a:t>.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85794"/>
            <a:ext cx="8229600" cy="4525963"/>
          </a:xfrm>
        </p:spPr>
        <p:txBody>
          <a:bodyPr>
            <a:noAutofit/>
          </a:bodyPr>
          <a:lstStyle/>
          <a:p>
            <a:pPr algn="just">
              <a:buNone/>
            </a:pPr>
            <a:r>
              <a:rPr lang="ru-RU" sz="1600" dirty="0"/>
              <a:t>	</a:t>
            </a:r>
            <a:r>
              <a:rPr lang="ru-RU" sz="1600" i="1" dirty="0"/>
              <a:t>	</a:t>
            </a:r>
            <a:r>
              <a:rPr lang="ru-RU" sz="1700" i="1" dirty="0"/>
              <a:t>Учащемуся, усваивающему дисциплины, изучаемые в том или ином учебном заведении, для одних предметов требуется в основном хорошая память, для других – логичное мышление, глубокое понимание. При изучении иностранных языков требуется и то и другое</a:t>
            </a:r>
            <a:endParaRPr lang="en-US" sz="1700" i="1" dirty="0"/>
          </a:p>
          <a:p>
            <a:pPr algn="just">
              <a:buNone/>
            </a:pPr>
            <a:r>
              <a:rPr lang="ru-RU" sz="1700" i="1" dirty="0"/>
              <a:t>	– в них многое нужно понять, еще больше запомнить и, самое главное, имеется еще одно требование – здесь нужно приобрести устойчивые навыки.</a:t>
            </a:r>
            <a:endParaRPr lang="en-US" sz="1700" i="1" dirty="0"/>
          </a:p>
          <a:p>
            <a:pPr algn="just">
              <a:buNone/>
            </a:pPr>
            <a:r>
              <a:rPr lang="ru-RU" sz="1700" i="1" dirty="0"/>
              <a:t>		Можно выделить четыре формы владения языковыми навыками – две пассивные и две активные: умение читать и, конечно, понимать прочитанное и умение понимать живую речь (при непосредственном общении, по радио или с экрана) являются пассивными формами владения языком. К активным относятся умение письменно излагать мысли на иностранном языке и умение говорить, вести беседу.</a:t>
            </a:r>
            <a:endParaRPr lang="en-US" sz="1700" i="1" dirty="0"/>
          </a:p>
          <a:p>
            <a:pPr algn="just">
              <a:buNone/>
            </a:pPr>
            <a:r>
              <a:rPr lang="ru-RU" sz="1700" i="1" dirty="0"/>
              <a:t>		Конечно, специалист, окончивший институт иностранных языков, овладевает тем или иным языком во всех четырех аспектах, приближаясь по возможности к полному овладению. Совсем иначе обстоит дело с неспециалистами. Тут мы сталкиваемся с самыми разнообразными случаями, со всевозможными комбинациями, из различных форм владения языком. Распространен тип ученого-</a:t>
            </a:r>
            <a:br>
              <a:rPr lang="ru-RU" sz="1700" i="1" dirty="0"/>
            </a:br>
            <a:r>
              <a:rPr lang="ru-RU" sz="1700" i="1" dirty="0"/>
              <a:t>языковеда, хорошо знающего грамматику какого-либо языка (теоретически, конечно!) и совершенно не умеющего ни говорить на этом языке, ни даже понимать живую речь. </a:t>
            </a:r>
            <a:endParaRPr lang="en-US" sz="1700" i="1" dirty="0"/>
          </a:p>
        </p:txBody>
      </p:sp>
      <p:pic>
        <p:nvPicPr>
          <p:cNvPr id="4" name="Picture 3" descr="C:\Users\User\Desktop\!ВОВА\фони\Вишиванка-червоно-чорни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-3226088" y="3083180"/>
            <a:ext cx="6858002" cy="691642"/>
          </a:xfrm>
          <a:prstGeom prst="rect">
            <a:avLst/>
          </a:prstGeom>
          <a:noFill/>
        </p:spPr>
      </p:pic>
      <p:pic>
        <p:nvPicPr>
          <p:cNvPr id="5" name="Picture 3" descr="C:\Users\User\Desktop\!ВОВА\фони\Вишиванка-червоно-чорни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5560786" y="3083178"/>
            <a:ext cx="6858002" cy="69164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91642" y="285728"/>
            <a:ext cx="7760716" cy="5653011"/>
          </a:xfrm>
        </p:spPr>
        <p:txBody>
          <a:bodyPr anchor="ctr">
            <a:noAutofit/>
          </a:bodyPr>
          <a:lstStyle/>
          <a:p>
            <a:pPr algn="just">
              <a:buNone/>
            </a:pPr>
            <a:endParaRPr lang="ru-RU" sz="2000" i="1" dirty="0" smtClean="0"/>
          </a:p>
          <a:p>
            <a:pPr algn="just">
              <a:buNone/>
            </a:pPr>
            <a:endParaRPr lang="ru-RU" sz="2000" i="1" dirty="0" smtClean="0"/>
          </a:p>
          <a:p>
            <a:pPr algn="just">
              <a:buNone/>
            </a:pPr>
            <a:endParaRPr lang="ru-RU" sz="2000" i="1" dirty="0" smtClean="0"/>
          </a:p>
          <a:p>
            <a:pPr algn="just">
              <a:buNone/>
            </a:pPr>
            <a:r>
              <a:rPr lang="ru-RU" sz="2000" i="1" dirty="0" smtClean="0"/>
              <a:t>		Своего </a:t>
            </a:r>
            <a:r>
              <a:rPr lang="ru-RU" sz="2000" i="1" dirty="0" smtClean="0"/>
              <a:t>рода антипод такому ученому – иной устный переводчик, который вполне справляется с устным переводом, но беспомощен при попытках понять, а тем более перевести текст на этом языке. Очень многие научные работники самых разнообразных специальностей свободно читают книги и журналы по своей специальности на одном или нескольких языках, но при этом не в состоянии вести даже простейший разговор о </a:t>
            </a:r>
            <a:r>
              <a:rPr lang="ru-RU" sz="2000" i="1" dirty="0" smtClean="0"/>
              <a:t>погоде.</a:t>
            </a:r>
            <a:endParaRPr lang="ru-RU" sz="2000" i="1" dirty="0" smtClean="0"/>
          </a:p>
          <a:p>
            <a:pPr algn="just">
              <a:buNone/>
            </a:pPr>
            <a:r>
              <a:rPr lang="ru-RU" sz="2000" dirty="0" smtClean="0"/>
              <a:t>		</a:t>
            </a:r>
            <a:r>
              <a:rPr lang="ru-RU" sz="2000" i="1" dirty="0" smtClean="0"/>
              <a:t>Какие </a:t>
            </a:r>
            <a:r>
              <a:rPr lang="ru-RU" sz="2000" i="1" dirty="0" smtClean="0"/>
              <a:t>общие рекомендации можно дать изучающему </a:t>
            </a:r>
            <a:r>
              <a:rPr lang="ru-RU" sz="2000" i="1" dirty="0" smtClean="0"/>
              <a:t>язык?</a:t>
            </a:r>
            <a:r>
              <a:rPr lang="uk-UA" sz="2000" i="1" dirty="0" smtClean="0"/>
              <a:t> 1. </a:t>
            </a:r>
            <a:r>
              <a:rPr lang="ru-RU" sz="2000" i="1" dirty="0" smtClean="0"/>
              <a:t>Занимайтесь </a:t>
            </a:r>
            <a:r>
              <a:rPr lang="ru-RU" sz="2000" i="1" dirty="0"/>
              <a:t>регулярно.  Лучше каждый день по полчаса, чем раз в неделю семь </a:t>
            </a:r>
            <a:r>
              <a:rPr lang="ru-RU" sz="2000" i="1" dirty="0" smtClean="0"/>
              <a:t>часов.</a:t>
            </a:r>
            <a:endParaRPr lang="ru-RU" sz="2000" i="1" dirty="0" smtClean="0"/>
          </a:p>
          <a:p>
            <a:pPr algn="just">
              <a:buNone/>
            </a:pPr>
            <a:r>
              <a:rPr lang="ru-RU" sz="2000" i="1" dirty="0" smtClean="0"/>
              <a:t>	2. Имейте </a:t>
            </a:r>
            <a:r>
              <a:rPr lang="ru-RU" sz="2000" i="1" dirty="0"/>
              <a:t>всегда при себе текущие материалы </a:t>
            </a:r>
            <a:r>
              <a:rPr lang="ru-RU" sz="2000" i="1" dirty="0" smtClean="0"/>
              <a:t>работы.</a:t>
            </a:r>
            <a:endParaRPr lang="uk-UA" sz="2000" i="1" dirty="0" smtClean="0"/>
          </a:p>
          <a:p>
            <a:pPr algn="just">
              <a:buNone/>
            </a:pPr>
            <a:r>
              <a:rPr lang="uk-UA" sz="2000" i="1" dirty="0" smtClean="0"/>
              <a:t>	</a:t>
            </a:r>
            <a:r>
              <a:rPr lang="ru-RU" sz="2000" i="1" dirty="0" smtClean="0"/>
              <a:t>3. Практика </a:t>
            </a:r>
            <a:r>
              <a:rPr lang="ru-RU" sz="2000" i="1" dirty="0"/>
              <a:t>всех видов является основой успеха, поэтому при малейшей возможности говорите, читайте, пишите, слушайте речь на изучаемом </a:t>
            </a:r>
            <a:r>
              <a:rPr lang="ru-RU" sz="2000" i="1" dirty="0" smtClean="0"/>
              <a:t>языке.</a:t>
            </a:r>
            <a:endParaRPr lang="uk-UA" sz="2000" i="1" dirty="0" smtClean="0"/>
          </a:p>
          <a:p>
            <a:pPr algn="just">
              <a:buNone/>
            </a:pPr>
            <a:r>
              <a:rPr lang="uk-UA" sz="2000" i="1" dirty="0" smtClean="0"/>
              <a:t>	</a:t>
            </a:r>
            <a:r>
              <a:rPr lang="uk-UA" sz="2000" i="1" dirty="0" smtClean="0"/>
              <a:t>4. </a:t>
            </a:r>
            <a:r>
              <a:rPr lang="ru-RU" sz="2000" i="1" dirty="0" smtClean="0"/>
              <a:t>Читайте </a:t>
            </a:r>
            <a:r>
              <a:rPr lang="ru-RU" sz="2000" i="1" dirty="0"/>
              <a:t>как можно больше, даже если плохо понимаете </a:t>
            </a:r>
            <a:r>
              <a:rPr lang="ru-RU" sz="2000" i="1" dirty="0" smtClean="0"/>
              <a:t>текст.</a:t>
            </a:r>
            <a:endParaRPr lang="uk-UA" sz="2000" i="1" dirty="0" smtClean="0"/>
          </a:p>
          <a:p>
            <a:pPr algn="just">
              <a:buNone/>
            </a:pPr>
            <a:r>
              <a:rPr lang="uk-UA" sz="2000" i="1" dirty="0" smtClean="0"/>
              <a:t>	</a:t>
            </a:r>
            <a:r>
              <a:rPr lang="uk-UA" sz="2000" i="1" dirty="0" smtClean="0"/>
              <a:t>5. </a:t>
            </a:r>
            <a:r>
              <a:rPr lang="ru-RU" sz="2000" i="1" dirty="0" smtClean="0"/>
              <a:t>Используете </a:t>
            </a:r>
            <a:r>
              <a:rPr lang="ru-RU" sz="2000" i="1" dirty="0"/>
              <a:t>пропадающее попусту время – поездки в транспорте, ожидании приема, всяческие «перекуры», очереди и так далее. </a:t>
            </a:r>
            <a:r>
              <a:rPr lang="en-US" sz="2000" i="1" dirty="0"/>
              <a:t>(З </a:t>
            </a:r>
            <a:r>
              <a:rPr lang="en-US" sz="2000" i="1" dirty="0" err="1"/>
              <a:t>журналу</a:t>
            </a:r>
            <a:r>
              <a:rPr lang="en-US" sz="2000" i="1" dirty="0"/>
              <a:t>)</a:t>
            </a:r>
            <a:endParaRPr lang="ru-RU" sz="2000" i="1" dirty="0"/>
          </a:p>
          <a:p>
            <a:endParaRPr lang="ru-RU" sz="2400" dirty="0"/>
          </a:p>
        </p:txBody>
      </p:sp>
      <p:pic>
        <p:nvPicPr>
          <p:cNvPr id="4" name="Picture 3" descr="C:\Users\User\Desktop\!ВОВА\фони\Вишиванка-червоно-чорни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-3083180" y="3083180"/>
            <a:ext cx="6858002" cy="691642"/>
          </a:xfrm>
          <a:prstGeom prst="rect">
            <a:avLst/>
          </a:prstGeom>
          <a:noFill/>
        </p:spPr>
      </p:pic>
      <p:pic>
        <p:nvPicPr>
          <p:cNvPr id="5" name="Picture 3" descr="C:\Users\User\Desktop\!ВОВА\фони\Вишиванка-червоно-чорни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5489348" y="3083178"/>
            <a:ext cx="6858002" cy="69164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11156"/>
          </a:xfrm>
        </p:spPr>
        <p:txBody>
          <a:bodyPr>
            <a:noAutofit/>
          </a:bodyPr>
          <a:lstStyle/>
          <a:p>
            <a:r>
              <a:rPr lang="ru-RU" sz="6000" b="1" dirty="0" err="1"/>
              <a:t>Література</a:t>
            </a:r>
            <a:endParaRPr lang="ru-RU" sz="60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91642" y="1000108"/>
            <a:ext cx="7760716" cy="5126055"/>
          </a:xfrm>
        </p:spPr>
        <p:txBody>
          <a:bodyPr>
            <a:noAutofit/>
          </a:bodyPr>
          <a:lstStyle/>
          <a:p>
            <a:pPr algn="just">
              <a:buNone/>
            </a:pPr>
            <a:r>
              <a:rPr lang="ru-RU" sz="1600" i="1" dirty="0" smtClean="0"/>
              <a:t>1. </a:t>
            </a:r>
            <a:r>
              <a:rPr lang="ru-RU" sz="1400" i="1" dirty="0" err="1" smtClean="0"/>
              <a:t>Ботвина</a:t>
            </a:r>
            <a:r>
              <a:rPr lang="ru-RU" sz="1400" i="1" dirty="0" smtClean="0"/>
              <a:t> Н.В</a:t>
            </a:r>
            <a:r>
              <a:rPr lang="ru-RU" sz="1400" dirty="0" smtClean="0"/>
              <a:t>. </a:t>
            </a:r>
            <a:r>
              <a:rPr lang="ru-RU" sz="1400" dirty="0" err="1" smtClean="0"/>
              <a:t>Офіційно-діловий</a:t>
            </a:r>
            <a:r>
              <a:rPr lang="ru-RU" sz="1400" dirty="0" smtClean="0"/>
              <a:t> та </a:t>
            </a:r>
            <a:r>
              <a:rPr lang="ru-RU" sz="1400" dirty="0" err="1" smtClean="0"/>
              <a:t>науковий</a:t>
            </a:r>
            <a:r>
              <a:rPr lang="ru-RU" sz="1400" dirty="0" smtClean="0"/>
              <a:t> </a:t>
            </a:r>
            <a:r>
              <a:rPr lang="ru-RU" sz="1400" dirty="0" err="1" smtClean="0"/>
              <a:t>стилі</a:t>
            </a:r>
            <a:r>
              <a:rPr lang="ru-RU" sz="1400" dirty="0" smtClean="0"/>
              <a:t> </a:t>
            </a:r>
            <a:r>
              <a:rPr lang="ru-RU" sz="1400" dirty="0" err="1" smtClean="0"/>
              <a:t>української</a:t>
            </a:r>
            <a:r>
              <a:rPr lang="ru-RU" sz="1400" dirty="0" smtClean="0"/>
              <a:t> </a:t>
            </a:r>
            <a:r>
              <a:rPr lang="ru-RU" sz="1400" dirty="0" err="1" smtClean="0"/>
              <a:t>мови</a:t>
            </a:r>
            <a:r>
              <a:rPr lang="ru-RU" sz="1400" dirty="0" smtClean="0"/>
              <a:t>. К. : Артек, 1998.</a:t>
            </a:r>
          </a:p>
          <a:p>
            <a:pPr algn="just">
              <a:buNone/>
            </a:pPr>
            <a:r>
              <a:rPr lang="ru-RU" sz="1400" i="1" dirty="0" smtClean="0"/>
              <a:t>2. </a:t>
            </a:r>
            <a:r>
              <a:rPr lang="ru-RU" sz="1400" i="1" dirty="0" err="1" smtClean="0"/>
              <a:t>Мацюк</a:t>
            </a:r>
            <a:r>
              <a:rPr lang="ru-RU" sz="1400" i="1" dirty="0" smtClean="0"/>
              <a:t> З. </a:t>
            </a:r>
            <a:r>
              <a:rPr lang="ru-RU" sz="1400" dirty="0" err="1" smtClean="0"/>
              <a:t>Українська</a:t>
            </a:r>
            <a:r>
              <a:rPr lang="ru-RU" sz="1400" dirty="0" smtClean="0"/>
              <a:t> </a:t>
            </a:r>
            <a:r>
              <a:rPr lang="ru-RU" sz="1400" dirty="0" err="1" smtClean="0"/>
              <a:t>мова</a:t>
            </a:r>
            <a:r>
              <a:rPr lang="ru-RU" sz="1400" dirty="0" smtClean="0"/>
              <a:t> </a:t>
            </a:r>
            <a:r>
              <a:rPr lang="ru-RU" sz="1400" dirty="0" err="1" smtClean="0"/>
              <a:t>професійного</a:t>
            </a:r>
            <a:r>
              <a:rPr lang="ru-RU" sz="1400" dirty="0" smtClean="0"/>
              <a:t> </a:t>
            </a:r>
            <a:r>
              <a:rPr lang="ru-RU" sz="1400" dirty="0" err="1" smtClean="0"/>
              <a:t>спрямування</a:t>
            </a:r>
            <a:r>
              <a:rPr lang="ru-RU" sz="1400" dirty="0" smtClean="0"/>
              <a:t>. К. : </a:t>
            </a:r>
            <a:r>
              <a:rPr lang="ru-RU" sz="1400" dirty="0" err="1" smtClean="0"/>
              <a:t>Каравела</a:t>
            </a:r>
            <a:r>
              <a:rPr lang="ru-RU" sz="1400" dirty="0" smtClean="0"/>
              <a:t>, 2007.</a:t>
            </a:r>
          </a:p>
          <a:p>
            <a:pPr algn="just">
              <a:buNone/>
            </a:pPr>
            <a:r>
              <a:rPr lang="ru-RU" sz="1400" i="1" dirty="0" smtClean="0"/>
              <a:t>3. </a:t>
            </a:r>
            <a:r>
              <a:rPr lang="ru-RU" sz="1400" i="1" dirty="0" err="1" smtClean="0"/>
              <a:t>Мацько</a:t>
            </a:r>
            <a:r>
              <a:rPr lang="ru-RU" sz="1400" i="1" dirty="0" smtClean="0"/>
              <a:t> Л.І. </a:t>
            </a:r>
            <a:r>
              <a:rPr lang="ru-RU" sz="1400" dirty="0" smtClean="0"/>
              <a:t>Культура </a:t>
            </a:r>
            <a:r>
              <a:rPr lang="ru-RU" sz="1400" dirty="0" err="1" smtClean="0"/>
              <a:t>української</a:t>
            </a:r>
            <a:r>
              <a:rPr lang="ru-RU" sz="1400" dirty="0" smtClean="0"/>
              <a:t> </a:t>
            </a:r>
            <a:r>
              <a:rPr lang="ru-RU" sz="1400" dirty="0" err="1" smtClean="0"/>
              <a:t>фахової</a:t>
            </a:r>
            <a:r>
              <a:rPr lang="ru-RU" sz="1400" dirty="0" smtClean="0"/>
              <a:t> </a:t>
            </a:r>
            <a:r>
              <a:rPr lang="ru-RU" sz="1400" dirty="0" err="1" smtClean="0"/>
              <a:t>мови</a:t>
            </a:r>
            <a:r>
              <a:rPr lang="ru-RU" sz="1400" dirty="0" smtClean="0"/>
              <a:t>. К. : ВЦ «</a:t>
            </a:r>
            <a:r>
              <a:rPr lang="ru-RU" sz="1400" dirty="0" err="1" smtClean="0"/>
              <a:t>Академія</a:t>
            </a:r>
            <a:r>
              <a:rPr lang="ru-RU" sz="1400" dirty="0" smtClean="0"/>
              <a:t>», 2007.</a:t>
            </a:r>
          </a:p>
          <a:p>
            <a:pPr algn="just">
              <a:buNone/>
            </a:pPr>
            <a:r>
              <a:rPr lang="ru-RU" sz="1400" i="1" dirty="0" smtClean="0"/>
              <a:t>4. </a:t>
            </a:r>
            <a:r>
              <a:rPr lang="ru-RU" sz="1400" i="1" dirty="0" err="1" smtClean="0"/>
              <a:t>Онуфрієнко</a:t>
            </a:r>
            <a:r>
              <a:rPr lang="ru-RU" sz="1400" i="1" dirty="0" smtClean="0"/>
              <a:t> Г.С. </a:t>
            </a:r>
            <a:r>
              <a:rPr lang="ru-RU" sz="1400" dirty="0" err="1" smtClean="0"/>
              <a:t>Науковий</a:t>
            </a:r>
            <a:r>
              <a:rPr lang="ru-RU" sz="1400" dirty="0" smtClean="0"/>
              <a:t> стиль </a:t>
            </a:r>
            <a:r>
              <a:rPr lang="ru-RU" sz="1400" dirty="0" err="1" smtClean="0"/>
              <a:t>української</a:t>
            </a:r>
            <a:r>
              <a:rPr lang="ru-RU" sz="1400" dirty="0" smtClean="0"/>
              <a:t> </a:t>
            </a:r>
            <a:r>
              <a:rPr lang="ru-RU" sz="1400" dirty="0" err="1" smtClean="0"/>
              <a:t>мови</a:t>
            </a:r>
            <a:r>
              <a:rPr lang="ru-RU" sz="1400" dirty="0" smtClean="0"/>
              <a:t> : </a:t>
            </a:r>
            <a:r>
              <a:rPr lang="ru-RU" sz="1400" dirty="0" err="1" smtClean="0"/>
              <a:t>навчальний</a:t>
            </a:r>
            <a:r>
              <a:rPr lang="ru-RU" sz="1400" dirty="0" smtClean="0"/>
              <a:t> </a:t>
            </a:r>
            <a:r>
              <a:rPr lang="ru-RU" sz="1400" dirty="0" err="1" smtClean="0"/>
              <a:t>посібник</a:t>
            </a:r>
            <a:r>
              <a:rPr lang="ru-RU" sz="1400" dirty="0" smtClean="0"/>
              <a:t> </a:t>
            </a:r>
            <a:r>
              <a:rPr lang="ru-RU" sz="1400" dirty="0" err="1" smtClean="0"/>
              <a:t>з</a:t>
            </a:r>
            <a:r>
              <a:rPr lang="ru-RU" sz="1400" dirty="0" smtClean="0"/>
              <a:t> </a:t>
            </a:r>
            <a:r>
              <a:rPr lang="ru-RU" sz="1400" dirty="0" err="1" smtClean="0"/>
              <a:t>алгоритмічними</a:t>
            </a:r>
            <a:r>
              <a:rPr lang="ru-RU" sz="1400" dirty="0" smtClean="0"/>
              <a:t> </a:t>
            </a:r>
            <a:r>
              <a:rPr lang="ru-RU" sz="1400" dirty="0" err="1" smtClean="0"/>
              <a:t>приписами</a:t>
            </a:r>
            <a:r>
              <a:rPr lang="ru-RU" sz="1400" dirty="0" smtClean="0"/>
              <a:t>. 2-ге вид. </a:t>
            </a:r>
            <a:r>
              <a:rPr lang="ru-RU" sz="1400" dirty="0" err="1" smtClean="0"/>
              <a:t>перероб</a:t>
            </a:r>
            <a:r>
              <a:rPr lang="ru-RU" sz="1400" dirty="0" smtClean="0"/>
              <a:t>. та доп.  К. : Центр </a:t>
            </a:r>
            <a:r>
              <a:rPr lang="ru-RU" sz="1400" dirty="0" err="1" smtClean="0"/>
              <a:t>навч</a:t>
            </a:r>
            <a:r>
              <a:rPr lang="ru-RU" sz="1400" dirty="0" smtClean="0"/>
              <a:t>. </a:t>
            </a:r>
            <a:r>
              <a:rPr lang="ru-RU" sz="1400" dirty="0" err="1" smtClean="0"/>
              <a:t>л-ри</a:t>
            </a:r>
            <a:r>
              <a:rPr lang="ru-RU" sz="1400" dirty="0" smtClean="0"/>
              <a:t>, 2009. 392 с.</a:t>
            </a:r>
          </a:p>
          <a:p>
            <a:pPr algn="just">
              <a:buNone/>
            </a:pPr>
            <a:r>
              <a:rPr lang="ru-RU" sz="1400" i="1" dirty="0" smtClean="0"/>
              <a:t>5. </a:t>
            </a:r>
            <a:r>
              <a:rPr lang="ru-RU" sz="1400" i="1" dirty="0" err="1" smtClean="0"/>
              <a:t>Селігей</a:t>
            </a:r>
            <a:r>
              <a:rPr lang="ru-RU" sz="1400" i="1" dirty="0" smtClean="0"/>
              <a:t> П.О. </a:t>
            </a:r>
            <a:r>
              <a:rPr lang="ru-RU" sz="1400" dirty="0" err="1" smtClean="0"/>
              <a:t>Науковець</a:t>
            </a:r>
            <a:r>
              <a:rPr lang="ru-RU" sz="1400" dirty="0" smtClean="0"/>
              <a:t> </a:t>
            </a:r>
            <a:r>
              <a:rPr lang="ru-RU" sz="1400" dirty="0" err="1" smtClean="0"/>
              <a:t>і</a:t>
            </a:r>
            <a:r>
              <a:rPr lang="ru-RU" sz="1400" dirty="0" smtClean="0"/>
              <a:t> </a:t>
            </a:r>
            <a:r>
              <a:rPr lang="ru-RU" sz="1400" dirty="0" err="1" smtClean="0"/>
              <a:t>його</a:t>
            </a:r>
            <a:r>
              <a:rPr lang="ru-RU" sz="1400" dirty="0" smtClean="0"/>
              <a:t> </a:t>
            </a:r>
            <a:r>
              <a:rPr lang="ru-RU" sz="1400" dirty="0" err="1" smtClean="0"/>
              <a:t>мова</a:t>
            </a:r>
            <a:r>
              <a:rPr lang="ru-RU" sz="1400" dirty="0" smtClean="0"/>
              <a:t> // </a:t>
            </a:r>
            <a:r>
              <a:rPr lang="ru-RU" sz="1400" dirty="0" err="1" smtClean="0"/>
              <a:t>Українська</a:t>
            </a:r>
            <a:r>
              <a:rPr lang="ru-RU" sz="1400" dirty="0" smtClean="0"/>
              <a:t> </a:t>
            </a:r>
            <a:r>
              <a:rPr lang="ru-RU" sz="1400" dirty="0" err="1" smtClean="0"/>
              <a:t>мова</a:t>
            </a:r>
            <a:r>
              <a:rPr lang="ru-RU" sz="1400" dirty="0" smtClean="0"/>
              <a:t>. 2012. № 4. С. 18-28.</a:t>
            </a:r>
          </a:p>
          <a:p>
            <a:pPr algn="just">
              <a:buNone/>
            </a:pPr>
            <a:r>
              <a:rPr lang="ru-RU" sz="1400" i="1" dirty="0" smtClean="0"/>
              <a:t>6. </a:t>
            </a:r>
            <a:r>
              <a:rPr lang="ru-RU" sz="1400" i="1" dirty="0" err="1" smtClean="0"/>
              <a:t>Семеног</a:t>
            </a:r>
            <a:r>
              <a:rPr lang="ru-RU" sz="1400" i="1" dirty="0" smtClean="0"/>
              <a:t> О.М. </a:t>
            </a:r>
            <a:r>
              <a:rPr lang="ru-RU" sz="1400" dirty="0" smtClean="0"/>
              <a:t>Культура </a:t>
            </a:r>
            <a:r>
              <a:rPr lang="ru-RU" sz="1400" dirty="0" err="1" smtClean="0"/>
              <a:t>наукової</a:t>
            </a:r>
            <a:r>
              <a:rPr lang="ru-RU" sz="1400" dirty="0" smtClean="0"/>
              <a:t> </a:t>
            </a:r>
            <a:r>
              <a:rPr lang="ru-RU" sz="1400" dirty="0" err="1" smtClean="0"/>
              <a:t>української</a:t>
            </a:r>
            <a:r>
              <a:rPr lang="ru-RU" sz="1400" dirty="0" smtClean="0"/>
              <a:t> </a:t>
            </a:r>
            <a:r>
              <a:rPr lang="ru-RU" sz="1400" dirty="0" err="1" smtClean="0"/>
              <a:t>мови</a:t>
            </a:r>
            <a:r>
              <a:rPr lang="ru-RU" sz="1400" dirty="0" smtClean="0"/>
              <a:t> : </a:t>
            </a:r>
            <a:r>
              <a:rPr lang="ru-RU" sz="1400" dirty="0" err="1" smtClean="0"/>
              <a:t>навчальний</a:t>
            </a:r>
            <a:r>
              <a:rPr lang="ru-RU" sz="1400" dirty="0" smtClean="0"/>
              <a:t> </a:t>
            </a:r>
            <a:r>
              <a:rPr lang="ru-RU" sz="1400" dirty="0" err="1" smtClean="0"/>
              <a:t>посібник</a:t>
            </a:r>
            <a:r>
              <a:rPr lang="ru-RU" sz="1400" dirty="0" smtClean="0"/>
              <a:t>.  К. : </a:t>
            </a:r>
            <a:r>
              <a:rPr lang="ru-RU" sz="1400" dirty="0" err="1" smtClean="0"/>
              <a:t>Академія</a:t>
            </a:r>
            <a:r>
              <a:rPr lang="ru-RU" sz="1400" dirty="0" smtClean="0"/>
              <a:t>, 2010.  213 с.</a:t>
            </a:r>
          </a:p>
          <a:p>
            <a:pPr algn="just">
              <a:buNone/>
            </a:pPr>
            <a:r>
              <a:rPr lang="ru-RU" sz="1400" i="1" dirty="0" smtClean="0"/>
              <a:t>7. </a:t>
            </a:r>
            <a:r>
              <a:rPr lang="ru-RU" sz="1400" i="1" dirty="0" err="1" smtClean="0"/>
              <a:t>Українська</a:t>
            </a:r>
            <a:r>
              <a:rPr lang="ru-RU" sz="1400" i="1" dirty="0" smtClean="0"/>
              <a:t> </a:t>
            </a:r>
            <a:r>
              <a:rPr lang="ru-RU" sz="1400" i="1" dirty="0" err="1" smtClean="0"/>
              <a:t>мова</a:t>
            </a:r>
            <a:r>
              <a:rPr lang="ru-RU" sz="1400" i="1" dirty="0" smtClean="0"/>
              <a:t> за </a:t>
            </a:r>
            <a:r>
              <a:rPr lang="ru-RU" sz="1400" i="1" dirty="0" err="1" smtClean="0"/>
              <a:t>професійним</a:t>
            </a:r>
            <a:r>
              <a:rPr lang="ru-RU" sz="1400" i="1" dirty="0" smtClean="0"/>
              <a:t> </a:t>
            </a:r>
            <a:r>
              <a:rPr lang="ru-RU" sz="1400" i="1" dirty="0" err="1" smtClean="0"/>
              <a:t>спрямуванням</a:t>
            </a:r>
            <a:r>
              <a:rPr lang="ru-RU" sz="1400" dirty="0" smtClean="0"/>
              <a:t>. Практикум. К. : ВЦ «</a:t>
            </a:r>
            <a:r>
              <a:rPr lang="ru-RU" sz="1400" dirty="0" err="1" smtClean="0"/>
              <a:t>Академія</a:t>
            </a:r>
            <a:r>
              <a:rPr lang="ru-RU" sz="1400" dirty="0" smtClean="0"/>
              <a:t>», 2009.</a:t>
            </a:r>
          </a:p>
          <a:p>
            <a:pPr algn="just">
              <a:buNone/>
            </a:pPr>
            <a:r>
              <a:rPr lang="ru-RU" sz="1400" i="1" dirty="0" smtClean="0"/>
              <a:t>8. Шевчук С.В. </a:t>
            </a:r>
            <a:r>
              <a:rPr lang="ru-RU" sz="1400" dirty="0" err="1" smtClean="0"/>
              <a:t>Українська</a:t>
            </a:r>
            <a:r>
              <a:rPr lang="ru-RU" sz="1400" dirty="0" smtClean="0"/>
              <a:t> </a:t>
            </a:r>
            <a:r>
              <a:rPr lang="ru-RU" sz="1400" dirty="0" err="1" smtClean="0"/>
              <a:t>мова</a:t>
            </a:r>
            <a:r>
              <a:rPr lang="ru-RU" sz="1400" dirty="0" smtClean="0"/>
              <a:t> за </a:t>
            </a:r>
            <a:r>
              <a:rPr lang="ru-RU" sz="1400" dirty="0" err="1" smtClean="0"/>
              <a:t>професійним</a:t>
            </a:r>
            <a:r>
              <a:rPr lang="ru-RU" sz="1400" dirty="0" smtClean="0"/>
              <a:t> </a:t>
            </a:r>
            <a:r>
              <a:rPr lang="ru-RU" sz="1400" dirty="0" err="1" smtClean="0"/>
              <a:t>спрямуванням</a:t>
            </a:r>
            <a:r>
              <a:rPr lang="ru-RU" sz="1400" dirty="0" smtClean="0"/>
              <a:t> : </a:t>
            </a:r>
            <a:r>
              <a:rPr lang="ru-RU" sz="1400" dirty="0" err="1" smtClean="0"/>
              <a:t>підручник</a:t>
            </a:r>
            <a:r>
              <a:rPr lang="ru-RU" sz="1400" dirty="0" smtClean="0"/>
              <a:t> . К. : </a:t>
            </a:r>
            <a:r>
              <a:rPr lang="ru-RU" sz="1400" dirty="0" err="1" smtClean="0"/>
              <a:t>Алерта</a:t>
            </a:r>
            <a:r>
              <a:rPr lang="ru-RU" sz="1400" dirty="0" smtClean="0"/>
              <a:t>, 2010.</a:t>
            </a:r>
          </a:p>
          <a:p>
            <a:pPr algn="just">
              <a:buNone/>
            </a:pPr>
            <a:r>
              <a:rPr lang="ru-RU" sz="1400" i="1" dirty="0" smtClean="0"/>
              <a:t>9. Ярема С. </a:t>
            </a:r>
            <a:r>
              <a:rPr lang="ru-RU" sz="1400" dirty="0" smtClean="0"/>
              <a:t>На теми </a:t>
            </a:r>
            <a:r>
              <a:rPr lang="ru-RU" sz="1400" dirty="0" err="1" smtClean="0"/>
              <a:t>української</a:t>
            </a:r>
            <a:r>
              <a:rPr lang="ru-RU" sz="1400" dirty="0" smtClean="0"/>
              <a:t> </a:t>
            </a:r>
            <a:r>
              <a:rPr lang="ru-RU" sz="1400" dirty="0" err="1" smtClean="0"/>
              <a:t>наукової</a:t>
            </a:r>
            <a:r>
              <a:rPr lang="ru-RU" sz="1400" dirty="0" smtClean="0"/>
              <a:t> </a:t>
            </a:r>
            <a:r>
              <a:rPr lang="ru-RU" sz="1400" dirty="0" err="1" smtClean="0"/>
              <a:t>мови</a:t>
            </a:r>
            <a:r>
              <a:rPr lang="ru-RU" sz="1400" dirty="0" smtClean="0"/>
              <a:t>.  </a:t>
            </a:r>
            <a:r>
              <a:rPr lang="ru-RU" sz="1400" dirty="0" err="1" smtClean="0"/>
              <a:t>Львів</a:t>
            </a:r>
            <a:r>
              <a:rPr lang="ru-RU" sz="1400" dirty="0" smtClean="0"/>
              <a:t>, 2002. 44 с.</a:t>
            </a:r>
          </a:p>
          <a:p>
            <a:pPr algn="just">
              <a:buNone/>
            </a:pPr>
            <a:r>
              <a:rPr lang="ru-RU" sz="1400" dirty="0" smtClean="0"/>
              <a:t>10.  </a:t>
            </a:r>
            <a:r>
              <a:rPr lang="ru-RU" sz="1400" i="1" dirty="0" err="1" smtClean="0"/>
              <a:t>Гінзбург</a:t>
            </a:r>
            <a:r>
              <a:rPr lang="ru-RU" sz="1400" i="1" dirty="0" smtClean="0"/>
              <a:t> М.Д.	</a:t>
            </a:r>
            <a:r>
              <a:rPr lang="ru-RU" sz="1400" dirty="0" smtClean="0"/>
              <a:t>Десять </a:t>
            </a:r>
            <a:r>
              <a:rPr lang="ru-RU" sz="1400" dirty="0" err="1" smtClean="0"/>
              <a:t>відомих</a:t>
            </a:r>
            <a:r>
              <a:rPr lang="ru-RU" sz="1400" dirty="0" smtClean="0"/>
              <a:t> правил </a:t>
            </a:r>
            <a:r>
              <a:rPr lang="ru-RU" sz="1400" dirty="0" err="1" smtClean="0"/>
              <a:t>українського</a:t>
            </a:r>
            <a:r>
              <a:rPr lang="ru-RU" sz="1400" dirty="0" smtClean="0"/>
              <a:t> </a:t>
            </a:r>
            <a:r>
              <a:rPr lang="ru-RU" sz="1400" dirty="0" err="1" smtClean="0"/>
              <a:t>ділового</a:t>
            </a:r>
            <a:r>
              <a:rPr lang="ru-RU" sz="1400" dirty="0" smtClean="0"/>
              <a:t> та</a:t>
            </a:r>
            <a:br>
              <a:rPr lang="ru-RU" sz="1400" dirty="0" smtClean="0"/>
            </a:br>
            <a:r>
              <a:rPr lang="ru-RU" sz="1400" dirty="0" err="1" smtClean="0"/>
              <a:t>наукового</a:t>
            </a:r>
            <a:r>
              <a:rPr lang="ru-RU" sz="1400" dirty="0" smtClean="0"/>
              <a:t> стилю, </a:t>
            </a:r>
            <a:r>
              <a:rPr lang="ru-RU" sz="1400" dirty="0" err="1" smtClean="0"/>
              <a:t>зведені</a:t>
            </a:r>
            <a:r>
              <a:rPr lang="ru-RU" sz="1400" dirty="0" smtClean="0"/>
              <a:t> в систему // </a:t>
            </a:r>
            <a:r>
              <a:rPr lang="ru-RU" sz="1400" dirty="0" err="1" smtClean="0"/>
              <a:t>Стандартизація</a:t>
            </a:r>
            <a:r>
              <a:rPr lang="ru-RU" sz="1400" dirty="0" smtClean="0"/>
              <a:t>, </a:t>
            </a:r>
            <a:r>
              <a:rPr lang="ru-RU" sz="1400" dirty="0" err="1" smtClean="0"/>
              <a:t>сертифікація</a:t>
            </a:r>
            <a:r>
              <a:rPr lang="ru-RU" sz="1400" dirty="0" smtClean="0"/>
              <a:t>, </a:t>
            </a:r>
            <a:r>
              <a:rPr lang="ru-RU" sz="1400" dirty="0" err="1" smtClean="0"/>
              <a:t>якість</a:t>
            </a:r>
            <a:r>
              <a:rPr lang="ru-RU" sz="1400" dirty="0" smtClean="0"/>
              <a:t>.  2004.  № 2.</a:t>
            </a:r>
          </a:p>
          <a:p>
            <a:pPr algn="just">
              <a:buNone/>
            </a:pPr>
            <a:r>
              <a:rPr lang="ru-RU" sz="1400" i="1" dirty="0" smtClean="0"/>
              <a:t>11. </a:t>
            </a:r>
            <a:r>
              <a:rPr lang="ru-RU" sz="1400" i="1" dirty="0" err="1" smtClean="0"/>
              <a:t>Жайворонок</a:t>
            </a:r>
            <a:r>
              <a:rPr lang="ru-RU" sz="1400" i="1" dirty="0" smtClean="0"/>
              <a:t> В.В. </a:t>
            </a:r>
            <a:r>
              <a:rPr lang="ru-RU" sz="1400" dirty="0" smtClean="0"/>
              <a:t>та </a:t>
            </a:r>
            <a:r>
              <a:rPr lang="ru-RU" sz="1400" dirty="0" err="1" smtClean="0"/>
              <a:t>ін</a:t>
            </a:r>
            <a:r>
              <a:rPr lang="ru-RU" sz="1400" dirty="0" smtClean="0"/>
              <a:t>. </a:t>
            </a:r>
            <a:r>
              <a:rPr lang="ru-RU" sz="1400" dirty="0" err="1" smtClean="0"/>
              <a:t>Українська</a:t>
            </a:r>
            <a:r>
              <a:rPr lang="ru-RU" sz="1400" dirty="0" smtClean="0"/>
              <a:t> </a:t>
            </a:r>
            <a:r>
              <a:rPr lang="ru-RU" sz="1400" dirty="0" err="1" smtClean="0"/>
              <a:t>мова</a:t>
            </a:r>
            <a:r>
              <a:rPr lang="ru-RU" sz="1400" dirty="0" smtClean="0"/>
              <a:t> в </a:t>
            </a:r>
            <a:r>
              <a:rPr lang="ru-RU" sz="1400" dirty="0" err="1" smtClean="0"/>
              <a:t>професійній</a:t>
            </a:r>
            <a:r>
              <a:rPr lang="ru-RU" sz="1400" dirty="0" smtClean="0"/>
              <a:t> </a:t>
            </a:r>
            <a:r>
              <a:rPr lang="ru-RU" sz="1400" dirty="0" err="1" smtClean="0"/>
              <a:t>діяльності</a:t>
            </a:r>
            <a:r>
              <a:rPr lang="ru-RU" sz="1400" dirty="0" smtClean="0"/>
              <a:t> .  К. : </a:t>
            </a:r>
            <a:r>
              <a:rPr lang="ru-RU" sz="1400" dirty="0" err="1" smtClean="0"/>
              <a:t>Вища</a:t>
            </a:r>
            <a:r>
              <a:rPr lang="ru-RU" sz="1400" dirty="0" smtClean="0"/>
              <a:t> школа, 2006.</a:t>
            </a:r>
          </a:p>
          <a:p>
            <a:pPr algn="just">
              <a:buNone/>
            </a:pPr>
            <a:r>
              <a:rPr lang="ru-RU" sz="1400" i="1" dirty="0" smtClean="0"/>
              <a:t>12. Коваль А.П. </a:t>
            </a:r>
            <a:r>
              <a:rPr lang="ru-RU" sz="1400" dirty="0" err="1" smtClean="0"/>
              <a:t>Науковий</a:t>
            </a:r>
            <a:r>
              <a:rPr lang="ru-RU" sz="1400" dirty="0" smtClean="0"/>
              <a:t> стиль </a:t>
            </a:r>
            <a:r>
              <a:rPr lang="ru-RU" sz="1400" dirty="0" err="1" smtClean="0"/>
              <a:t>сучасної</a:t>
            </a:r>
            <a:r>
              <a:rPr lang="ru-RU" sz="1400" dirty="0" smtClean="0"/>
              <a:t> </a:t>
            </a:r>
            <a:r>
              <a:rPr lang="ru-RU" sz="1400" dirty="0" err="1" smtClean="0"/>
              <a:t>української</a:t>
            </a:r>
            <a:r>
              <a:rPr lang="ru-RU" sz="1400" dirty="0" smtClean="0"/>
              <a:t> </a:t>
            </a:r>
            <a:r>
              <a:rPr lang="ru-RU" sz="1400" dirty="0" err="1" smtClean="0"/>
              <a:t>літературної</a:t>
            </a:r>
            <a:r>
              <a:rPr lang="ru-RU" sz="1400" dirty="0" smtClean="0"/>
              <a:t> </a:t>
            </a:r>
            <a:r>
              <a:rPr lang="ru-RU" sz="1400" dirty="0" err="1" smtClean="0"/>
              <a:t>мови</a:t>
            </a:r>
            <a:r>
              <a:rPr lang="ru-RU" sz="1400" dirty="0" smtClean="0"/>
              <a:t>. Структура </a:t>
            </a:r>
            <a:r>
              <a:rPr lang="ru-RU" sz="1400" dirty="0" err="1" smtClean="0"/>
              <a:t>наукового</a:t>
            </a:r>
            <a:r>
              <a:rPr lang="ru-RU" sz="1400" dirty="0" smtClean="0"/>
              <a:t> тексту. К., 1970.</a:t>
            </a:r>
          </a:p>
          <a:p>
            <a:pPr algn="just">
              <a:buNone/>
            </a:pPr>
            <a:r>
              <a:rPr lang="ru-RU" sz="1400" i="1" dirty="0" smtClean="0"/>
              <a:t>Михайлова О.Т. </a:t>
            </a:r>
            <a:r>
              <a:rPr lang="ru-RU" sz="1400" dirty="0" err="1" smtClean="0"/>
              <a:t>Українське</a:t>
            </a:r>
            <a:r>
              <a:rPr lang="ru-RU" sz="1400" dirty="0" smtClean="0"/>
              <a:t> </a:t>
            </a:r>
            <a:r>
              <a:rPr lang="ru-RU" sz="1400" dirty="0" err="1" smtClean="0"/>
              <a:t>наукове</a:t>
            </a:r>
            <a:r>
              <a:rPr lang="ru-RU" sz="1400" dirty="0" smtClean="0"/>
              <a:t> </a:t>
            </a:r>
            <a:r>
              <a:rPr lang="ru-RU" sz="1400" dirty="0" err="1" smtClean="0"/>
              <a:t>мовлення</a:t>
            </a:r>
            <a:r>
              <a:rPr lang="ru-RU" sz="1400" dirty="0" smtClean="0"/>
              <a:t>. </a:t>
            </a:r>
            <a:r>
              <a:rPr lang="ru-RU" sz="1400" dirty="0" err="1" smtClean="0"/>
              <a:t>Лексичні</a:t>
            </a:r>
            <a:r>
              <a:rPr lang="ru-RU" sz="1400" dirty="0" smtClean="0"/>
              <a:t> та </a:t>
            </a:r>
            <a:r>
              <a:rPr lang="ru-RU" sz="1400" dirty="0" err="1" smtClean="0"/>
              <a:t>граматичні</a:t>
            </a:r>
            <a:r>
              <a:rPr lang="ru-RU" sz="1400" dirty="0" smtClean="0"/>
              <a:t>    </a:t>
            </a:r>
            <a:r>
              <a:rPr lang="ru-RU" sz="1400" dirty="0" err="1" smtClean="0"/>
              <a:t>особливості</a:t>
            </a:r>
            <a:r>
              <a:rPr lang="en-US" sz="1400" dirty="0" smtClean="0"/>
              <a:t>.  </a:t>
            </a:r>
            <a:r>
              <a:rPr lang="en-US" sz="1400" dirty="0" err="1" smtClean="0"/>
              <a:t>Харків</a:t>
            </a:r>
            <a:r>
              <a:rPr lang="en-US" sz="1400" dirty="0" smtClean="0"/>
              <a:t>, 2000.</a:t>
            </a:r>
            <a:endParaRPr lang="ru-RU" sz="1400" dirty="0" smtClean="0"/>
          </a:p>
          <a:p>
            <a:pPr>
              <a:buFont typeface="Wingdings" pitchFamily="2" charset="2"/>
              <a:buChar char="Ø"/>
            </a:pPr>
            <a:endParaRPr lang="ru-RU" sz="1600" dirty="0"/>
          </a:p>
        </p:txBody>
      </p:sp>
      <p:pic>
        <p:nvPicPr>
          <p:cNvPr id="4" name="Picture 3" descr="C:\Users\User\Desktop\!ВОВА\фони\Вишиванка-червоно-чорни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-3083180" y="3083180"/>
            <a:ext cx="6858002" cy="691642"/>
          </a:xfrm>
          <a:prstGeom prst="rect">
            <a:avLst/>
          </a:prstGeom>
          <a:noFill/>
        </p:spPr>
      </p:pic>
      <p:pic>
        <p:nvPicPr>
          <p:cNvPr id="5" name="Picture 3" descr="C:\Users\User\Desktop\!ВОВА\фони\Вишиванка-червоно-чорни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5369178" y="3083178"/>
            <a:ext cx="6858002" cy="69164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85728"/>
            <a:ext cx="8229600" cy="5840435"/>
          </a:xfrm>
        </p:spPr>
        <p:txBody>
          <a:bodyPr anchor="ctr">
            <a:normAutofit fontScale="85000" lnSpcReduction="10000"/>
          </a:bodyPr>
          <a:lstStyle/>
          <a:p>
            <a:pPr algn="ctr">
              <a:buNone/>
            </a:pPr>
            <a:r>
              <a:rPr lang="en-US" b="1" dirty="0" err="1"/>
              <a:t>Переклад</a:t>
            </a:r>
            <a:r>
              <a:rPr lang="en-US" b="1" dirty="0"/>
              <a:t>. </a:t>
            </a:r>
            <a:r>
              <a:rPr lang="en-US" b="1" dirty="0" err="1"/>
              <a:t>Види</a:t>
            </a:r>
            <a:r>
              <a:rPr lang="en-US" b="1" dirty="0"/>
              <a:t> </a:t>
            </a:r>
            <a:r>
              <a:rPr lang="en-US" b="1" dirty="0" err="1"/>
              <a:t>перекладу</a:t>
            </a:r>
            <a:endParaRPr lang="uk-UA" b="1" dirty="0"/>
          </a:p>
          <a:p>
            <a:pPr algn="just">
              <a:buNone/>
            </a:pPr>
            <a:r>
              <a:rPr lang="ru-RU" dirty="0"/>
              <a:t>		</a:t>
            </a:r>
            <a:r>
              <a:rPr lang="ru-RU" dirty="0" err="1"/>
              <a:t>Процес</a:t>
            </a:r>
            <a:r>
              <a:rPr lang="ru-RU" dirty="0"/>
              <a:t> </a:t>
            </a:r>
            <a:r>
              <a:rPr lang="ru-RU" dirty="0" err="1"/>
              <a:t>відтворення</a:t>
            </a:r>
            <a:r>
              <a:rPr lang="ru-RU" dirty="0"/>
              <a:t> </a:t>
            </a:r>
            <a:r>
              <a:rPr lang="ru-RU" dirty="0" err="1"/>
              <a:t>письмового</a:t>
            </a:r>
            <a:r>
              <a:rPr lang="ru-RU" dirty="0"/>
              <a:t> тексту </a:t>
            </a:r>
            <a:r>
              <a:rPr lang="ru-RU" dirty="0" err="1"/>
              <a:t>чи</a:t>
            </a:r>
            <a:r>
              <a:rPr lang="ru-RU" dirty="0"/>
              <a:t> </a:t>
            </a:r>
            <a:r>
              <a:rPr lang="ru-RU" dirty="0" err="1"/>
              <a:t>усного</a:t>
            </a:r>
            <a:r>
              <a:rPr lang="ru-RU" dirty="0"/>
              <a:t> </a:t>
            </a:r>
            <a:r>
              <a:rPr lang="ru-RU" dirty="0" err="1"/>
              <a:t>вислову</a:t>
            </a:r>
            <a:r>
              <a:rPr lang="ru-RU" dirty="0"/>
              <a:t> </a:t>
            </a:r>
            <a:r>
              <a:rPr lang="ru-RU" dirty="0" err="1"/>
              <a:t>засобами</a:t>
            </a:r>
            <a:r>
              <a:rPr lang="ru-RU" dirty="0"/>
              <a:t> </a:t>
            </a:r>
            <a:r>
              <a:rPr lang="ru-RU" dirty="0" err="1"/>
              <a:t>іншої</a:t>
            </a:r>
            <a:r>
              <a:rPr lang="ru-RU" dirty="0"/>
              <a:t> </a:t>
            </a:r>
            <a:r>
              <a:rPr lang="ru-RU" dirty="0" err="1"/>
              <a:t>мови</a:t>
            </a:r>
            <a:r>
              <a:rPr lang="ru-RU" dirty="0"/>
              <a:t> як </a:t>
            </a:r>
            <a:r>
              <a:rPr lang="ru-RU" dirty="0" err="1"/>
              <a:t>і</a:t>
            </a:r>
            <a:r>
              <a:rPr lang="ru-RU" dirty="0"/>
              <a:t> результат </a:t>
            </a:r>
            <a:r>
              <a:rPr lang="ru-RU" dirty="0" err="1"/>
              <a:t>цього</a:t>
            </a:r>
            <a:r>
              <a:rPr lang="ru-RU" dirty="0"/>
              <a:t> </a:t>
            </a:r>
            <a:r>
              <a:rPr lang="ru-RU" dirty="0" err="1"/>
              <a:t>процесу</a:t>
            </a:r>
            <a:r>
              <a:rPr lang="ru-RU" dirty="0"/>
              <a:t> </a:t>
            </a:r>
            <a:r>
              <a:rPr lang="ru-RU" dirty="0" err="1"/>
              <a:t>називають</a:t>
            </a:r>
            <a:r>
              <a:rPr lang="ru-RU" dirty="0"/>
              <a:t> </a:t>
            </a:r>
            <a:r>
              <a:rPr lang="ru-RU" b="1" i="1" dirty="0"/>
              <a:t>перекладом</a:t>
            </a:r>
            <a:r>
              <a:rPr lang="ru-RU" dirty="0"/>
              <a:t>. </a:t>
            </a:r>
            <a:r>
              <a:rPr lang="en-US" dirty="0" err="1"/>
              <a:t>Цілеспрямований</a:t>
            </a:r>
            <a:r>
              <a:rPr lang="en-US" dirty="0"/>
              <a:t> </a:t>
            </a:r>
            <a:r>
              <a:rPr lang="en-US" dirty="0" err="1"/>
              <a:t>процес</a:t>
            </a:r>
            <a:r>
              <a:rPr lang="en-US" dirty="0"/>
              <a:t> </a:t>
            </a:r>
            <a:r>
              <a:rPr lang="en-US" dirty="0" err="1"/>
              <a:t>перекладу</a:t>
            </a:r>
            <a:r>
              <a:rPr lang="en-US" dirty="0"/>
              <a:t> </a:t>
            </a:r>
            <a:r>
              <a:rPr lang="en-US" dirty="0" err="1"/>
              <a:t>охоплює</a:t>
            </a:r>
            <a:r>
              <a:rPr lang="en-US" dirty="0"/>
              <a:t> </a:t>
            </a:r>
            <a:r>
              <a:rPr lang="en-US" dirty="0" err="1" smtClean="0"/>
              <a:t>такі</a:t>
            </a:r>
            <a:r>
              <a:rPr lang="uk-UA" dirty="0" smtClean="0"/>
              <a:t> </a:t>
            </a:r>
            <a:r>
              <a:rPr lang="en-US" b="1" i="1" dirty="0" err="1" smtClean="0"/>
              <a:t>етапи</a:t>
            </a:r>
            <a:r>
              <a:rPr lang="en-US" b="1" i="1" dirty="0"/>
              <a:t>:</a:t>
            </a:r>
            <a:r>
              <a:rPr lang="uk-UA" b="1" i="1" dirty="0"/>
              <a:t>  </a:t>
            </a:r>
            <a:r>
              <a:rPr lang="ru-RU" dirty="0" err="1"/>
              <a:t>зорове</a:t>
            </a:r>
            <a:r>
              <a:rPr lang="ru-RU" dirty="0"/>
              <a:t>	</a:t>
            </a:r>
            <a:r>
              <a:rPr lang="ru-RU" dirty="0" err="1"/>
              <a:t>чи</a:t>
            </a:r>
            <a:r>
              <a:rPr lang="ru-RU" dirty="0"/>
              <a:t>	</a:t>
            </a:r>
            <a:r>
              <a:rPr lang="ru-RU" dirty="0" err="1"/>
              <a:t>слухове</a:t>
            </a:r>
            <a:r>
              <a:rPr lang="ru-RU" dirty="0"/>
              <a:t>	</a:t>
            </a:r>
            <a:r>
              <a:rPr lang="ru-RU" dirty="0" err="1" smtClean="0"/>
              <a:t>сприймання</a:t>
            </a:r>
            <a:r>
              <a:rPr lang="ru-RU" dirty="0" smtClean="0"/>
              <a:t> </a:t>
            </a:r>
            <a:r>
              <a:rPr lang="ru-RU" dirty="0" err="1" smtClean="0"/>
              <a:t>інформації</a:t>
            </a:r>
            <a:r>
              <a:rPr lang="ru-RU" dirty="0"/>
              <a:t>	чужою	</a:t>
            </a:r>
            <a:r>
              <a:rPr lang="ru-RU" dirty="0" err="1"/>
              <a:t>мовою</a:t>
            </a:r>
            <a:r>
              <a:rPr lang="ru-RU" dirty="0"/>
              <a:t>, </a:t>
            </a:r>
            <a:r>
              <a:rPr lang="ru-RU" dirty="0" err="1"/>
              <a:t>усвідомлення</a:t>
            </a:r>
            <a:r>
              <a:rPr lang="ru-RU" dirty="0"/>
              <a:t> </a:t>
            </a:r>
            <a:r>
              <a:rPr lang="ru-RU" dirty="0" err="1" smtClean="0"/>
              <a:t>її</a:t>
            </a:r>
            <a:r>
              <a:rPr lang="ru-RU" dirty="0"/>
              <a:t> </a:t>
            </a:r>
            <a:r>
              <a:rPr lang="ru-RU" dirty="0" err="1" smtClean="0"/>
              <a:t>змісту</a:t>
            </a:r>
            <a:r>
              <a:rPr lang="ru-RU" dirty="0"/>
              <a:t>;</a:t>
            </a:r>
            <a:r>
              <a:rPr lang="uk-UA" dirty="0"/>
              <a:t> </a:t>
            </a:r>
            <a:r>
              <a:rPr lang="ru-RU" dirty="0" err="1"/>
              <a:t>аналіз</a:t>
            </a:r>
            <a:r>
              <a:rPr lang="ru-RU" dirty="0"/>
              <a:t> </a:t>
            </a:r>
            <a:r>
              <a:rPr lang="ru-RU" dirty="0" err="1"/>
              <a:t>інформації</a:t>
            </a:r>
            <a:r>
              <a:rPr lang="ru-RU" dirty="0"/>
              <a:t> </a:t>
            </a:r>
            <a:r>
              <a:rPr lang="ru-RU" dirty="0" err="1"/>
              <a:t>мовою</a:t>
            </a:r>
            <a:r>
              <a:rPr lang="ru-RU" dirty="0"/>
              <a:t> </a:t>
            </a:r>
            <a:r>
              <a:rPr lang="ru-RU" dirty="0" err="1"/>
              <a:t>оригіналу</a:t>
            </a:r>
            <a:r>
              <a:rPr lang="ru-RU" dirty="0"/>
              <a:t> </a:t>
            </a:r>
            <a:r>
              <a:rPr lang="ru-RU" dirty="0" err="1"/>
              <a:t>і</a:t>
            </a:r>
            <a:r>
              <a:rPr lang="ru-RU" dirty="0"/>
              <a:t> синтез </a:t>
            </a:r>
            <a:r>
              <a:rPr lang="ru-RU" dirty="0" err="1"/>
              <a:t>рідною</a:t>
            </a:r>
            <a:r>
              <a:rPr lang="ru-RU" dirty="0"/>
              <a:t> </a:t>
            </a:r>
            <a:r>
              <a:rPr lang="ru-RU" dirty="0" err="1"/>
              <a:t>мовою</a:t>
            </a:r>
            <a:r>
              <a:rPr lang="ru-RU" dirty="0"/>
              <a:t>;</a:t>
            </a:r>
            <a:r>
              <a:rPr lang="uk-UA" dirty="0"/>
              <a:t> </a:t>
            </a:r>
            <a:r>
              <a:rPr lang="en-US" dirty="0" err="1"/>
              <a:t>відтворення</a:t>
            </a:r>
            <a:r>
              <a:rPr lang="en-US" dirty="0"/>
              <a:t> </a:t>
            </a:r>
            <a:r>
              <a:rPr lang="en-US" dirty="0" err="1"/>
              <a:t>змісту</a:t>
            </a:r>
            <a:r>
              <a:rPr lang="en-US" dirty="0"/>
              <a:t> </a:t>
            </a:r>
            <a:r>
              <a:rPr lang="en-US" dirty="0" err="1"/>
              <a:t>рідною</a:t>
            </a:r>
            <a:r>
              <a:rPr lang="en-US" dirty="0"/>
              <a:t> </a:t>
            </a:r>
            <a:r>
              <a:rPr lang="en-US" dirty="0" err="1"/>
              <a:t>мовою</a:t>
            </a:r>
            <a:r>
              <a:rPr lang="en-US" dirty="0"/>
              <a:t>.</a:t>
            </a:r>
          </a:p>
          <a:p>
            <a:pPr algn="just">
              <a:buNone/>
            </a:pPr>
            <a:r>
              <a:rPr lang="ru-RU" b="1" i="1" dirty="0"/>
              <a:t>		</a:t>
            </a:r>
            <a:r>
              <a:rPr lang="ru-RU" b="1" i="1" dirty="0" err="1"/>
              <a:t>Усний</a:t>
            </a:r>
            <a:r>
              <a:rPr lang="ru-RU" b="1" i="1" dirty="0"/>
              <a:t> </a:t>
            </a:r>
            <a:r>
              <a:rPr lang="ru-RU" dirty="0"/>
              <a:t>переклад </a:t>
            </a:r>
            <a:r>
              <a:rPr lang="ru-RU" dirty="0" err="1"/>
              <a:t>використовують</a:t>
            </a:r>
            <a:r>
              <a:rPr lang="ru-RU" dirty="0"/>
              <a:t> для </a:t>
            </a:r>
            <a:r>
              <a:rPr lang="ru-RU" dirty="0" err="1"/>
              <a:t>обміну</a:t>
            </a:r>
            <a:r>
              <a:rPr lang="ru-RU" dirty="0"/>
              <a:t> </a:t>
            </a:r>
            <a:r>
              <a:rPr lang="ru-RU" dirty="0" err="1"/>
              <a:t>інформацією</a:t>
            </a:r>
            <a:r>
              <a:rPr lang="ru-RU" dirty="0"/>
              <a:t> </a:t>
            </a:r>
            <a:r>
              <a:rPr lang="ru-RU" dirty="0" err="1"/>
              <a:t>під</a:t>
            </a:r>
            <a:r>
              <a:rPr lang="ru-RU" dirty="0"/>
              <a:t> час </a:t>
            </a:r>
            <a:r>
              <a:rPr lang="ru-RU" dirty="0" err="1"/>
              <a:t>особистого</a:t>
            </a:r>
            <a:r>
              <a:rPr lang="ru-RU" dirty="0"/>
              <a:t> контакту </a:t>
            </a:r>
            <a:r>
              <a:rPr lang="ru-RU" dirty="0" err="1"/>
              <a:t>фахівців</a:t>
            </a:r>
            <a:r>
              <a:rPr lang="ru-RU" dirty="0"/>
              <a:t> </a:t>
            </a:r>
            <a:r>
              <a:rPr lang="ru-RU" dirty="0" err="1"/>
              <a:t>під</a:t>
            </a:r>
            <a:r>
              <a:rPr lang="ru-RU" dirty="0"/>
              <a:t> час </a:t>
            </a:r>
            <a:r>
              <a:rPr lang="ru-RU" dirty="0" err="1"/>
              <a:t>укладання</a:t>
            </a:r>
            <a:r>
              <a:rPr lang="ru-RU" dirty="0"/>
              <a:t> </a:t>
            </a:r>
            <a:r>
              <a:rPr lang="ru-RU" dirty="0" err="1"/>
              <a:t>контрактів</a:t>
            </a:r>
            <a:r>
              <a:rPr lang="ru-RU" dirty="0"/>
              <a:t>, на </a:t>
            </a:r>
            <a:r>
              <a:rPr lang="ru-RU" dirty="0" err="1"/>
              <a:t>виставках</a:t>
            </a:r>
            <a:r>
              <a:rPr lang="ru-RU" dirty="0"/>
              <a:t>, </a:t>
            </a:r>
            <a:r>
              <a:rPr lang="ru-RU" dirty="0" err="1"/>
              <a:t>симпозіумах</a:t>
            </a:r>
            <a:r>
              <a:rPr lang="ru-RU" dirty="0"/>
              <a:t>, </a:t>
            </a:r>
            <a:r>
              <a:rPr lang="ru-RU" dirty="0" err="1"/>
              <a:t>міжнародних</a:t>
            </a:r>
            <a:r>
              <a:rPr lang="ru-RU" dirty="0"/>
              <a:t> </a:t>
            </a:r>
            <a:r>
              <a:rPr lang="ru-RU" dirty="0" err="1"/>
              <a:t>науково-технічних</a:t>
            </a:r>
            <a:r>
              <a:rPr lang="ru-RU" dirty="0"/>
              <a:t> </a:t>
            </a:r>
            <a:r>
              <a:rPr lang="ru-RU" dirty="0" err="1"/>
              <a:t>конференціях</a:t>
            </a:r>
            <a:r>
              <a:rPr lang="ru-RU" dirty="0"/>
              <a:t>, </a:t>
            </a:r>
            <a:r>
              <a:rPr lang="ru-RU" dirty="0" err="1"/>
              <a:t>на</a:t>
            </a:r>
            <a:r>
              <a:rPr lang="ru-RU" dirty="0"/>
              <a:t> </a:t>
            </a:r>
            <a:r>
              <a:rPr lang="ru-RU" dirty="0" err="1"/>
              <a:t>лекціях</a:t>
            </a:r>
            <a:r>
              <a:rPr lang="ru-RU" dirty="0"/>
              <a:t>, </a:t>
            </a:r>
            <a:r>
              <a:rPr lang="ru-RU" dirty="0" err="1"/>
              <a:t>під</a:t>
            </a:r>
            <a:r>
              <a:rPr lang="ru-RU" dirty="0"/>
              <a:t> час </a:t>
            </a:r>
            <a:r>
              <a:rPr lang="ru-RU" dirty="0" err="1"/>
              <a:t>доповідей</a:t>
            </a:r>
            <a:r>
              <a:rPr lang="ru-RU" dirty="0"/>
              <a:t> </a:t>
            </a:r>
            <a:r>
              <a:rPr lang="ru-RU" dirty="0" err="1" smtClean="0"/>
              <a:t>тощо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4" name="Picture 3" descr="C:\Users\User\Desktop\!ВОВА\фони\Вишиванка-червоно-чорни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-3083180" y="3083180"/>
            <a:ext cx="6858002" cy="691642"/>
          </a:xfrm>
          <a:prstGeom prst="rect">
            <a:avLst/>
          </a:prstGeom>
          <a:noFill/>
        </p:spPr>
      </p:pic>
      <p:pic>
        <p:nvPicPr>
          <p:cNvPr id="5" name="Picture 3" descr="C:\Users\User\Desktop\!ВОВА\фони\Вишиванка-червоно-чорни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5560786" y="3083180"/>
            <a:ext cx="6858002" cy="69164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85728"/>
            <a:ext cx="8229600" cy="5840435"/>
          </a:xfrm>
        </p:spPr>
        <p:txBody>
          <a:bodyPr>
            <a:normAutofit fontScale="25000" lnSpcReduction="20000"/>
          </a:bodyPr>
          <a:lstStyle/>
          <a:p>
            <a:pPr algn="just">
              <a:buNone/>
            </a:pPr>
            <a:r>
              <a:rPr lang="ru-RU" b="1" i="1" dirty="0"/>
              <a:t>	</a:t>
            </a:r>
            <a:r>
              <a:rPr lang="ru-RU" b="1" i="1" dirty="0" smtClean="0"/>
              <a:t>	</a:t>
            </a:r>
            <a:r>
              <a:rPr lang="ru-RU" sz="8000" b="1" dirty="0" err="1" smtClean="0"/>
              <a:t>Усний</a:t>
            </a:r>
            <a:r>
              <a:rPr lang="ru-RU" sz="8000" b="1" dirty="0" smtClean="0"/>
              <a:t> </a:t>
            </a:r>
            <a:r>
              <a:rPr lang="ru-RU" sz="8000" b="1" dirty="0" smtClean="0"/>
              <a:t>переклад </a:t>
            </a:r>
            <a:r>
              <a:rPr lang="ru-RU" sz="8000" b="1" dirty="0" err="1" smtClean="0"/>
              <a:t>може</a:t>
            </a:r>
            <a:r>
              <a:rPr lang="ru-RU" sz="8000" b="1" dirty="0" smtClean="0"/>
              <a:t> бути </a:t>
            </a:r>
            <a:r>
              <a:rPr lang="ru-RU" sz="8000" b="1" i="1" dirty="0" err="1" smtClean="0"/>
              <a:t>послідовним</a:t>
            </a:r>
            <a:r>
              <a:rPr lang="ru-RU" sz="8000" b="1" i="1" dirty="0" smtClean="0"/>
              <a:t> </a:t>
            </a:r>
            <a:r>
              <a:rPr lang="ru-RU" sz="8000" b="1" dirty="0" err="1" smtClean="0"/>
              <a:t>або</a:t>
            </a:r>
            <a:r>
              <a:rPr lang="ru-RU" sz="8000" b="1" dirty="0" smtClean="0"/>
              <a:t> </a:t>
            </a:r>
            <a:r>
              <a:rPr lang="ru-RU" sz="8000" b="1" i="1" dirty="0" err="1" smtClean="0"/>
              <a:t>синхронним</a:t>
            </a:r>
            <a:r>
              <a:rPr lang="ru-RU" sz="8000" b="1" i="1" dirty="0" smtClean="0"/>
              <a:t>.</a:t>
            </a:r>
            <a:endParaRPr lang="ru-RU" sz="8000" i="1" dirty="0" smtClean="0"/>
          </a:p>
          <a:p>
            <a:pPr algn="just">
              <a:buNone/>
            </a:pPr>
            <a:r>
              <a:rPr lang="ru-RU" sz="8000" b="1" i="1" dirty="0" smtClean="0"/>
              <a:t>		</a:t>
            </a:r>
            <a:r>
              <a:rPr lang="ru-RU" sz="8000" b="1" i="1" dirty="0" err="1" smtClean="0"/>
              <a:t>Послідовний</a:t>
            </a:r>
            <a:r>
              <a:rPr lang="ru-RU" sz="8000" i="1" dirty="0" smtClean="0"/>
              <a:t> </a:t>
            </a:r>
            <a:r>
              <a:rPr lang="ru-RU" sz="8000" dirty="0"/>
              <a:t>переклад – </a:t>
            </a:r>
            <a:r>
              <a:rPr lang="ru-RU" sz="8000" dirty="0" err="1"/>
              <a:t>це</a:t>
            </a:r>
            <a:r>
              <a:rPr lang="ru-RU" sz="8000" dirty="0"/>
              <a:t> </a:t>
            </a:r>
            <a:r>
              <a:rPr lang="ru-RU" sz="8000" dirty="0" err="1"/>
              <a:t>усний</a:t>
            </a:r>
            <a:r>
              <a:rPr lang="ru-RU" sz="8000" dirty="0"/>
              <a:t> </a:t>
            </a:r>
            <a:r>
              <a:rPr lang="ru-RU" sz="8000" dirty="0" err="1"/>
              <a:t>переклад</a:t>
            </a:r>
            <a:r>
              <a:rPr lang="ru-RU" sz="8000" dirty="0"/>
              <a:t> </a:t>
            </a:r>
            <a:r>
              <a:rPr lang="ru-RU" sz="8000" dirty="0" err="1"/>
              <a:t>повідомлення</a:t>
            </a:r>
            <a:r>
              <a:rPr lang="ru-RU" sz="8000" dirty="0"/>
              <a:t> </a:t>
            </a:r>
            <a:r>
              <a:rPr lang="ru-RU" sz="8000" dirty="0" err="1"/>
              <a:t>з</a:t>
            </a:r>
            <a:r>
              <a:rPr lang="ru-RU" sz="8000" dirty="0"/>
              <a:t> </a:t>
            </a:r>
            <a:r>
              <a:rPr lang="ru-RU" sz="8000" dirty="0" err="1"/>
              <a:t>однієї</a:t>
            </a:r>
            <a:r>
              <a:rPr lang="ru-RU" sz="8000" dirty="0"/>
              <a:t> </a:t>
            </a:r>
            <a:r>
              <a:rPr lang="ru-RU" sz="8000" dirty="0" err="1"/>
              <a:t>мови</a:t>
            </a:r>
            <a:r>
              <a:rPr lang="ru-RU" sz="8000" dirty="0"/>
              <a:t> </a:t>
            </a:r>
            <a:r>
              <a:rPr lang="ru-RU" sz="8000" dirty="0" err="1"/>
              <a:t>іншою</a:t>
            </a:r>
            <a:r>
              <a:rPr lang="ru-RU" sz="8000" dirty="0"/>
              <a:t> </a:t>
            </a:r>
            <a:r>
              <a:rPr lang="ru-RU" sz="8000" dirty="0" err="1"/>
              <a:t>після</a:t>
            </a:r>
            <a:r>
              <a:rPr lang="ru-RU" sz="8000" dirty="0"/>
              <a:t> </a:t>
            </a:r>
            <a:r>
              <a:rPr lang="ru-RU" sz="8000" dirty="0" err="1"/>
              <a:t>його</a:t>
            </a:r>
            <a:r>
              <a:rPr lang="ru-RU" sz="8000" dirty="0"/>
              <a:t> </a:t>
            </a:r>
            <a:r>
              <a:rPr lang="ru-RU" sz="8000" dirty="0" err="1"/>
              <a:t>прослуховування</a:t>
            </a:r>
            <a:r>
              <a:rPr lang="ru-RU" sz="8000" dirty="0"/>
              <a:t>. </a:t>
            </a:r>
            <a:r>
              <a:rPr lang="ru-RU" sz="8000" dirty="0" err="1"/>
              <a:t>Важливо</a:t>
            </a:r>
            <a:r>
              <a:rPr lang="ru-RU" sz="8000" dirty="0"/>
              <a:t>, </a:t>
            </a:r>
            <a:r>
              <a:rPr lang="ru-RU" sz="8000" dirty="0" err="1"/>
              <a:t>щоб</a:t>
            </a:r>
            <a:r>
              <a:rPr lang="ru-RU" sz="8000" dirty="0"/>
              <a:t> переклад </a:t>
            </a:r>
            <a:r>
              <a:rPr lang="ru-RU" sz="8000" dirty="0" err="1"/>
              <a:t>здійснювався</a:t>
            </a:r>
            <a:r>
              <a:rPr lang="ru-RU" sz="8000" dirty="0"/>
              <a:t> в паузах </a:t>
            </a:r>
            <a:r>
              <a:rPr lang="ru-RU" sz="8000" dirty="0" err="1"/>
              <a:t>після</a:t>
            </a:r>
            <a:r>
              <a:rPr lang="ru-RU" sz="8000" dirty="0"/>
              <a:t> </a:t>
            </a:r>
            <a:r>
              <a:rPr lang="ru-RU" sz="8000" dirty="0" err="1"/>
              <a:t>логічно</a:t>
            </a:r>
            <a:r>
              <a:rPr lang="ru-RU" sz="8000" dirty="0"/>
              <a:t> </a:t>
            </a:r>
            <a:r>
              <a:rPr lang="ru-RU" sz="8000" dirty="0" err="1"/>
              <a:t>завершених</a:t>
            </a:r>
            <a:r>
              <a:rPr lang="ru-RU" sz="8000" dirty="0"/>
              <a:t> </a:t>
            </a:r>
            <a:r>
              <a:rPr lang="ru-RU" sz="8000" dirty="0" err="1"/>
              <a:t>частин</a:t>
            </a:r>
            <a:r>
              <a:rPr lang="ru-RU" sz="8000" dirty="0"/>
              <a:t>, </a:t>
            </a:r>
            <a:r>
              <a:rPr lang="ru-RU" sz="8000" dirty="0" err="1"/>
              <a:t>щоб</a:t>
            </a:r>
            <a:r>
              <a:rPr lang="ru-RU" sz="8000" dirty="0"/>
              <a:t> </a:t>
            </a:r>
            <a:r>
              <a:rPr lang="ru-RU" sz="8000" dirty="0" err="1"/>
              <a:t>був</a:t>
            </a:r>
            <a:r>
              <a:rPr lang="ru-RU" sz="8000" dirty="0"/>
              <a:t> </a:t>
            </a:r>
            <a:r>
              <a:rPr lang="ru-RU" sz="8000" dirty="0" err="1"/>
              <a:t>зрозумілий</a:t>
            </a:r>
            <a:r>
              <a:rPr lang="ru-RU" sz="8000" dirty="0"/>
              <a:t> контекст.</a:t>
            </a:r>
            <a:endParaRPr lang="en-US" sz="8000" dirty="0"/>
          </a:p>
          <a:p>
            <a:pPr algn="just">
              <a:buNone/>
            </a:pPr>
            <a:r>
              <a:rPr lang="ru-RU" sz="8000" i="1" dirty="0"/>
              <a:t>		</a:t>
            </a:r>
            <a:r>
              <a:rPr lang="ru-RU" sz="8000" b="1" i="1" dirty="0" err="1"/>
              <a:t>Синхронний</a:t>
            </a:r>
            <a:r>
              <a:rPr lang="ru-RU" sz="8000" i="1" dirty="0"/>
              <a:t> </a:t>
            </a:r>
            <a:r>
              <a:rPr lang="ru-RU" sz="8000" dirty="0"/>
              <a:t>переклад </a:t>
            </a:r>
            <a:r>
              <a:rPr lang="ru-RU" sz="8000" dirty="0" err="1"/>
              <a:t>робить</a:t>
            </a:r>
            <a:r>
              <a:rPr lang="ru-RU" sz="8000" dirty="0"/>
              <a:t> </a:t>
            </a:r>
            <a:r>
              <a:rPr lang="ru-RU" sz="8000" dirty="0" err="1"/>
              <a:t>перекладач-професіонал</a:t>
            </a:r>
            <a:r>
              <a:rPr lang="ru-RU" sz="8000" dirty="0"/>
              <a:t> </a:t>
            </a:r>
            <a:r>
              <a:rPr lang="ru-RU" sz="8000" dirty="0" err="1"/>
              <a:t>одночасно</a:t>
            </a:r>
            <a:r>
              <a:rPr lang="ru-RU" sz="8000" dirty="0"/>
              <a:t> </a:t>
            </a:r>
            <a:r>
              <a:rPr lang="ru-RU" sz="8000" dirty="0" err="1"/>
              <a:t>з</a:t>
            </a:r>
            <a:r>
              <a:rPr lang="ru-RU" sz="8000" dirty="0"/>
              <a:t> </a:t>
            </a:r>
            <a:r>
              <a:rPr lang="ru-RU" sz="8000" dirty="0" err="1"/>
              <a:t>отриманням</a:t>
            </a:r>
            <a:r>
              <a:rPr lang="ru-RU" sz="8000" dirty="0"/>
              <a:t> </a:t>
            </a:r>
            <a:r>
              <a:rPr lang="ru-RU" sz="8000" dirty="0" err="1"/>
              <a:t>усного</a:t>
            </a:r>
            <a:r>
              <a:rPr lang="ru-RU" sz="8000" dirty="0"/>
              <a:t> </a:t>
            </a:r>
            <a:r>
              <a:rPr lang="ru-RU" sz="8000" dirty="0" err="1"/>
              <a:t>повідомлення</a:t>
            </a:r>
            <a:r>
              <a:rPr lang="ru-RU" sz="8000" dirty="0"/>
              <a:t>.</a:t>
            </a:r>
            <a:endParaRPr lang="en-US" sz="8000" dirty="0"/>
          </a:p>
          <a:p>
            <a:pPr algn="just">
              <a:buNone/>
            </a:pPr>
            <a:r>
              <a:rPr lang="ru-RU" sz="8000" b="1" i="1" dirty="0"/>
              <a:t>		</a:t>
            </a:r>
            <a:r>
              <a:rPr lang="ru-RU" sz="8000" b="1" i="1" dirty="0" err="1"/>
              <a:t>Письмовий</a:t>
            </a:r>
            <a:r>
              <a:rPr lang="ru-RU" sz="8000" b="1" i="1" dirty="0"/>
              <a:t> </a:t>
            </a:r>
            <a:r>
              <a:rPr lang="ru-RU" sz="8000" dirty="0"/>
              <a:t>переклад, на </a:t>
            </a:r>
            <a:r>
              <a:rPr lang="ru-RU" sz="8000" dirty="0" err="1"/>
              <a:t>відміну</a:t>
            </a:r>
            <a:r>
              <a:rPr lang="ru-RU" sz="8000" dirty="0"/>
              <a:t> </a:t>
            </a:r>
            <a:r>
              <a:rPr lang="ru-RU" sz="8000" dirty="0" err="1"/>
              <a:t>від</a:t>
            </a:r>
            <a:r>
              <a:rPr lang="ru-RU" sz="8000" dirty="0"/>
              <a:t> </a:t>
            </a:r>
            <a:r>
              <a:rPr lang="ru-RU" sz="8000" dirty="0" err="1"/>
              <a:t>усного</a:t>
            </a:r>
            <a:r>
              <a:rPr lang="ru-RU" sz="8000" dirty="0"/>
              <a:t>, не </a:t>
            </a:r>
            <a:r>
              <a:rPr lang="ru-RU" sz="8000" dirty="0" err="1"/>
              <a:t>роблять</a:t>
            </a:r>
            <a:r>
              <a:rPr lang="ru-RU" sz="8000" dirty="0"/>
              <a:t> </a:t>
            </a:r>
            <a:r>
              <a:rPr lang="ru-RU" sz="8000" dirty="0" err="1"/>
              <a:t>негайно</a:t>
            </a:r>
            <a:r>
              <a:rPr lang="ru-RU" sz="8000" dirty="0"/>
              <a:t>, тому </a:t>
            </a:r>
            <a:r>
              <a:rPr lang="ru-RU" sz="8000" dirty="0" err="1"/>
              <a:t>мають</a:t>
            </a:r>
            <a:r>
              <a:rPr lang="ru-RU" sz="8000" dirty="0"/>
              <a:t> </a:t>
            </a:r>
            <a:r>
              <a:rPr lang="ru-RU" sz="8000" dirty="0" err="1"/>
              <a:t>можливість</a:t>
            </a:r>
            <a:r>
              <a:rPr lang="ru-RU" sz="8000" dirty="0"/>
              <a:t> </a:t>
            </a:r>
            <a:r>
              <a:rPr lang="ru-RU" sz="8000" dirty="0" err="1"/>
              <a:t>послуговуватися</a:t>
            </a:r>
            <a:r>
              <a:rPr lang="ru-RU" sz="8000" dirty="0"/>
              <a:t> </a:t>
            </a:r>
            <a:r>
              <a:rPr lang="ru-RU" sz="8000" dirty="0" err="1"/>
              <a:t>довідковою</a:t>
            </a:r>
            <a:r>
              <a:rPr lang="ru-RU" sz="8000" dirty="0"/>
              <a:t> </a:t>
            </a:r>
            <a:r>
              <a:rPr lang="ru-RU" sz="8000" dirty="0" err="1" smtClean="0"/>
              <a:t>літературою</a:t>
            </a:r>
            <a:r>
              <a:rPr lang="ru-RU" sz="8000" dirty="0" smtClean="0"/>
              <a:t>.</a:t>
            </a:r>
            <a:endParaRPr lang="uk-UA" sz="8000" dirty="0" smtClean="0"/>
          </a:p>
          <a:p>
            <a:pPr algn="just">
              <a:buNone/>
            </a:pPr>
            <a:r>
              <a:rPr lang="uk-UA" sz="8000" dirty="0" smtClean="0"/>
              <a:t>	</a:t>
            </a:r>
            <a:r>
              <a:rPr lang="uk-UA" sz="8000" dirty="0" smtClean="0"/>
              <a:t>	</a:t>
            </a:r>
            <a:r>
              <a:rPr lang="ru-RU" sz="8000" dirty="0" err="1" smtClean="0"/>
              <a:t>Письмовий</a:t>
            </a:r>
            <a:r>
              <a:rPr lang="ru-RU" sz="8000" dirty="0" smtClean="0"/>
              <a:t> </a:t>
            </a:r>
            <a:r>
              <a:rPr lang="ru-RU" sz="8000" dirty="0"/>
              <a:t>переклад   </a:t>
            </a:r>
            <a:r>
              <a:rPr lang="ru-RU" sz="8000" dirty="0" err="1"/>
              <a:t>залежно</a:t>
            </a:r>
            <a:r>
              <a:rPr lang="ru-RU" sz="8000" dirty="0"/>
              <a:t>   </a:t>
            </a:r>
            <a:r>
              <a:rPr lang="ru-RU" sz="8000" b="1" dirty="0" err="1"/>
              <a:t>від</a:t>
            </a:r>
            <a:r>
              <a:rPr lang="ru-RU" sz="8000" b="1" dirty="0"/>
              <a:t>   </a:t>
            </a:r>
            <a:r>
              <a:rPr lang="ru-RU" sz="8000" b="1" i="1" dirty="0"/>
              <a:t>способу   </a:t>
            </a:r>
            <a:r>
              <a:rPr lang="ru-RU" sz="8000" b="1" i="1" dirty="0" err="1"/>
              <a:t>передачі</a:t>
            </a:r>
            <a:r>
              <a:rPr lang="ru-RU" sz="8000" b="1" i="1" dirty="0"/>
              <a:t>   </a:t>
            </a:r>
            <a:r>
              <a:rPr lang="ru-RU" sz="8000" i="1" dirty="0" err="1"/>
              <a:t>змісту</a:t>
            </a:r>
            <a:r>
              <a:rPr lang="uk-UA" sz="8000" i="1" dirty="0"/>
              <a:t> </a:t>
            </a:r>
            <a:r>
              <a:rPr lang="en-US" sz="8000" dirty="0" err="1"/>
              <a:t>поділяють</a:t>
            </a:r>
            <a:r>
              <a:rPr lang="en-US" sz="8000" dirty="0"/>
              <a:t> </a:t>
            </a:r>
            <a:r>
              <a:rPr lang="en-US" sz="8000" dirty="0" err="1"/>
              <a:t>на</a:t>
            </a:r>
            <a:r>
              <a:rPr lang="en-US" sz="8000" dirty="0"/>
              <a:t>:</a:t>
            </a:r>
          </a:p>
          <a:p>
            <a:pPr lvl="0" algn="just"/>
            <a:r>
              <a:rPr lang="ru-RU" sz="8000" b="1" i="1" dirty="0" err="1"/>
              <a:t>буквальний</a:t>
            </a:r>
            <a:r>
              <a:rPr lang="ru-RU" sz="8000" i="1" dirty="0"/>
              <a:t> </a:t>
            </a:r>
            <a:r>
              <a:rPr lang="ru-RU" sz="8000" dirty="0"/>
              <a:t>(</a:t>
            </a:r>
            <a:r>
              <a:rPr lang="ru-RU" sz="8000" dirty="0" err="1"/>
              <a:t>його</a:t>
            </a:r>
            <a:r>
              <a:rPr lang="ru-RU" sz="8000" dirty="0"/>
              <a:t> </a:t>
            </a:r>
            <a:r>
              <a:rPr lang="ru-RU" sz="8000" dirty="0" err="1"/>
              <a:t>називають</a:t>
            </a:r>
            <a:r>
              <a:rPr lang="ru-RU" sz="8000" dirty="0"/>
              <a:t> </a:t>
            </a:r>
            <a:r>
              <a:rPr lang="ru-RU" sz="8000" dirty="0" err="1"/>
              <a:t>також</a:t>
            </a:r>
            <a:r>
              <a:rPr lang="ru-RU" sz="8000" dirty="0"/>
              <a:t> </a:t>
            </a:r>
            <a:r>
              <a:rPr lang="ru-RU" sz="8000" dirty="0" err="1"/>
              <a:t>дослівним</a:t>
            </a:r>
            <a:r>
              <a:rPr lang="ru-RU" sz="8000" dirty="0"/>
              <a:t>) – переклад тексту </a:t>
            </a:r>
            <a:r>
              <a:rPr lang="ru-RU" sz="8000" dirty="0" smtClean="0"/>
              <a:t>за </a:t>
            </a:r>
            <a:r>
              <a:rPr lang="ru-RU" sz="8000" dirty="0" err="1" smtClean="0"/>
              <a:t>допомогою</a:t>
            </a:r>
            <a:r>
              <a:rPr lang="ru-RU" sz="8000" dirty="0" smtClean="0"/>
              <a:t> </a:t>
            </a:r>
            <a:r>
              <a:rPr lang="ru-RU" sz="8000" dirty="0" err="1" smtClean="0"/>
              <a:t>механічної</a:t>
            </a:r>
            <a:r>
              <a:rPr lang="ru-RU" sz="8000" dirty="0" smtClean="0"/>
              <a:t> </a:t>
            </a:r>
            <a:r>
              <a:rPr lang="ru-RU" sz="8000" dirty="0" err="1"/>
              <a:t>підготовки</a:t>
            </a:r>
            <a:r>
              <a:rPr lang="ru-RU" sz="8000" dirty="0"/>
              <a:t> на </a:t>
            </a:r>
            <a:r>
              <a:rPr lang="ru-RU" sz="8000" dirty="0" err="1"/>
              <a:t>місце</a:t>
            </a:r>
            <a:r>
              <a:rPr lang="ru-RU" sz="8000" dirty="0"/>
              <a:t> </a:t>
            </a:r>
            <a:r>
              <a:rPr lang="ru-RU" sz="8000" dirty="0" err="1"/>
              <a:t>іншомовних</a:t>
            </a:r>
            <a:r>
              <a:rPr lang="ru-RU" sz="8000" dirty="0"/>
              <a:t> </a:t>
            </a:r>
            <a:r>
              <a:rPr lang="ru-RU" sz="8000" dirty="0" err="1"/>
              <a:t>слів</a:t>
            </a:r>
            <a:r>
              <a:rPr lang="ru-RU" sz="8000" dirty="0"/>
              <a:t> </a:t>
            </a:r>
            <a:r>
              <a:rPr lang="ru-RU" sz="8000" dirty="0" err="1"/>
              <a:t>їхніх</a:t>
            </a:r>
            <a:r>
              <a:rPr lang="uk-UA" sz="8000" dirty="0"/>
              <a:t> </a:t>
            </a:r>
            <a:r>
              <a:rPr lang="ru-RU" sz="8000" dirty="0" err="1"/>
              <a:t>еквівалентів</a:t>
            </a:r>
            <a:r>
              <a:rPr lang="ru-RU" sz="8000" dirty="0"/>
              <a:t> </a:t>
            </a:r>
            <a:r>
              <a:rPr lang="ru-RU" sz="8000" dirty="0" err="1"/>
              <a:t>з</a:t>
            </a:r>
            <a:r>
              <a:rPr lang="ru-RU" sz="8000" dirty="0"/>
              <a:t> </a:t>
            </a:r>
            <a:r>
              <a:rPr lang="ru-RU" sz="8000" dirty="0" err="1"/>
              <a:t>мови</a:t>
            </a:r>
            <a:r>
              <a:rPr lang="ru-RU" sz="8000" dirty="0"/>
              <a:t>, на яку </a:t>
            </a:r>
            <a:r>
              <a:rPr lang="ru-RU" sz="8000" dirty="0" err="1"/>
              <a:t>здійснюється</a:t>
            </a:r>
            <a:r>
              <a:rPr lang="ru-RU" sz="8000" dirty="0"/>
              <a:t> переклад, при </a:t>
            </a:r>
            <a:r>
              <a:rPr lang="ru-RU" sz="8000" dirty="0" err="1"/>
              <a:t>збереженні</a:t>
            </a:r>
            <a:r>
              <a:rPr lang="ru-RU" sz="8000" dirty="0"/>
              <a:t> </a:t>
            </a:r>
            <a:r>
              <a:rPr lang="ru-RU" sz="8000" dirty="0" err="1"/>
              <a:t>чужомовної</a:t>
            </a:r>
            <a:r>
              <a:rPr lang="ru-RU" sz="8000" dirty="0"/>
              <a:t> </a:t>
            </a:r>
            <a:r>
              <a:rPr lang="ru-RU" sz="8000" dirty="0" err="1"/>
              <a:t>конструкції</a:t>
            </a:r>
            <a:r>
              <a:rPr lang="ru-RU" sz="8000" dirty="0"/>
              <a:t>, </a:t>
            </a:r>
            <a:r>
              <a:rPr lang="ru-RU" sz="8000" dirty="0" err="1"/>
              <a:t>наприклад</a:t>
            </a:r>
            <a:r>
              <a:rPr lang="ru-RU" sz="8000" dirty="0"/>
              <a:t>: </a:t>
            </a:r>
            <a:r>
              <a:rPr lang="ru-RU" sz="8000" i="1" dirty="0"/>
              <a:t>Ваш проект самый интересный. – Ваш </a:t>
            </a:r>
            <a:r>
              <a:rPr lang="ru-RU" sz="8000" i="1" dirty="0" err="1" smtClean="0"/>
              <a:t>проєкт</a:t>
            </a:r>
            <a:r>
              <a:rPr lang="ru-RU" sz="8000" i="1" dirty="0" smtClean="0"/>
              <a:t> </a:t>
            </a:r>
            <a:r>
              <a:rPr lang="ru-RU" sz="8000" i="1" dirty="0" err="1"/>
              <a:t>самий</a:t>
            </a:r>
            <a:r>
              <a:rPr lang="ru-RU" sz="8000" i="1" dirty="0"/>
              <a:t> </a:t>
            </a:r>
            <a:r>
              <a:rPr lang="ru-RU" sz="8000" i="1" dirty="0" err="1"/>
              <a:t>цікавий</a:t>
            </a:r>
            <a:r>
              <a:rPr lang="ru-RU" sz="8000" i="1" dirty="0"/>
              <a:t> (треба – </a:t>
            </a:r>
            <a:r>
              <a:rPr lang="ru-RU" sz="8000" i="1" dirty="0" err="1"/>
              <a:t>найцікавіший</a:t>
            </a:r>
            <a:r>
              <a:rPr lang="ru-RU" sz="8000" i="1" dirty="0"/>
              <a:t>). Я считаю, что Вы правы. – Я </a:t>
            </a:r>
            <a:r>
              <a:rPr lang="ru-RU" sz="8000" i="1" dirty="0" err="1"/>
              <a:t>рахую</a:t>
            </a:r>
            <a:r>
              <a:rPr lang="ru-RU" sz="8000" i="1" dirty="0"/>
              <a:t>, </a:t>
            </a:r>
            <a:r>
              <a:rPr lang="ru-RU" sz="8000" i="1" dirty="0" err="1"/>
              <a:t>що</a:t>
            </a:r>
            <a:r>
              <a:rPr lang="ru-RU" sz="8000" i="1" dirty="0"/>
              <a:t> </a:t>
            </a:r>
            <a:r>
              <a:rPr lang="ru-RU" sz="8000" i="1" dirty="0" err="1"/>
              <a:t>Ви</a:t>
            </a:r>
            <a:r>
              <a:rPr lang="ru-RU" sz="8000" i="1" dirty="0"/>
              <a:t> </a:t>
            </a:r>
            <a:r>
              <a:rPr lang="ru-RU" sz="8000" i="1" dirty="0" err="1"/>
              <a:t>праві</a:t>
            </a:r>
            <a:r>
              <a:rPr lang="ru-RU" sz="8000" i="1" dirty="0"/>
              <a:t> (треба – Я </a:t>
            </a:r>
            <a:r>
              <a:rPr lang="ru-RU" sz="8000" i="1" dirty="0" err="1"/>
              <a:t>вважаю</a:t>
            </a:r>
            <a:r>
              <a:rPr lang="ru-RU" sz="8000" i="1" dirty="0"/>
              <a:t>, </a:t>
            </a:r>
            <a:r>
              <a:rPr lang="ru-RU" sz="8000" i="1" dirty="0" err="1"/>
              <a:t>що</a:t>
            </a:r>
            <a:r>
              <a:rPr lang="ru-RU" sz="8000" i="1" dirty="0"/>
              <a:t> </a:t>
            </a:r>
            <a:r>
              <a:rPr lang="ru-RU" sz="8000" i="1" dirty="0" err="1"/>
              <a:t>Ви</a:t>
            </a:r>
            <a:r>
              <a:rPr lang="ru-RU" sz="8000" i="1" dirty="0"/>
              <a:t> </a:t>
            </a:r>
            <a:r>
              <a:rPr lang="ru-RU" sz="8000" i="1" dirty="0" err="1"/>
              <a:t>маєте</a:t>
            </a:r>
            <a:r>
              <a:rPr lang="ru-RU" sz="8000" i="1" dirty="0"/>
              <a:t> </a:t>
            </a:r>
            <a:r>
              <a:rPr lang="ru-RU" sz="8000" i="1" dirty="0" err="1"/>
              <a:t>рацію</a:t>
            </a:r>
            <a:r>
              <a:rPr lang="ru-RU" sz="8000" i="1" dirty="0"/>
              <a:t>).</a:t>
            </a:r>
            <a:endParaRPr lang="en-US" sz="8000" dirty="0"/>
          </a:p>
          <a:p>
            <a:pPr lvl="0" algn="just"/>
            <a:r>
              <a:rPr lang="ru-RU" sz="8000" b="1" i="1" dirty="0" err="1"/>
              <a:t>адекватний</a:t>
            </a:r>
            <a:r>
              <a:rPr lang="ru-RU" sz="8000" i="1" dirty="0"/>
              <a:t> </a:t>
            </a:r>
            <a:r>
              <a:rPr lang="ru-RU" sz="8000" b="1" dirty="0"/>
              <a:t>(</a:t>
            </a:r>
            <a:r>
              <a:rPr lang="ru-RU" sz="8000" dirty="0" err="1"/>
              <a:t>його</a:t>
            </a:r>
            <a:r>
              <a:rPr lang="ru-RU" sz="8000" dirty="0"/>
              <a:t> </a:t>
            </a:r>
            <a:r>
              <a:rPr lang="ru-RU" sz="8000" dirty="0" err="1"/>
              <a:t>називають</a:t>
            </a:r>
            <a:r>
              <a:rPr lang="ru-RU" sz="8000" dirty="0"/>
              <a:t> </a:t>
            </a:r>
            <a:r>
              <a:rPr lang="ru-RU" sz="8000" dirty="0" err="1"/>
              <a:t>також</a:t>
            </a:r>
            <a:r>
              <a:rPr lang="ru-RU" sz="8000" dirty="0"/>
              <a:t> </a:t>
            </a:r>
            <a:r>
              <a:rPr lang="ru-RU" sz="8000" i="1" dirty="0" err="1"/>
              <a:t>філологічним</a:t>
            </a:r>
            <a:r>
              <a:rPr lang="ru-RU" sz="8000" b="1" dirty="0"/>
              <a:t>) – </a:t>
            </a:r>
            <a:r>
              <a:rPr lang="ru-RU" sz="8000" dirty="0" err="1"/>
              <a:t>особливістю</a:t>
            </a:r>
            <a:r>
              <a:rPr lang="ru-RU" sz="8000" dirty="0"/>
              <a:t> </a:t>
            </a:r>
            <a:r>
              <a:rPr lang="ru-RU" sz="8000" dirty="0" err="1"/>
              <a:t>цього</a:t>
            </a:r>
            <a:r>
              <a:rPr lang="ru-RU" sz="8000" dirty="0"/>
              <a:t> типу перекладу </a:t>
            </a:r>
            <a:r>
              <a:rPr lang="ru-RU" sz="8000" dirty="0" err="1"/>
              <a:t>є</a:t>
            </a:r>
            <a:r>
              <a:rPr lang="ru-RU" sz="8000" dirty="0"/>
              <a:t> </a:t>
            </a:r>
            <a:r>
              <a:rPr lang="ru-RU" sz="8000" dirty="0" err="1"/>
              <a:t>правильність</a:t>
            </a:r>
            <a:r>
              <a:rPr lang="ru-RU" sz="8000" dirty="0"/>
              <a:t> </a:t>
            </a:r>
            <a:r>
              <a:rPr lang="ru-RU" sz="8000" dirty="0" err="1"/>
              <a:t>і</a:t>
            </a:r>
            <a:r>
              <a:rPr lang="ru-RU" sz="8000" dirty="0"/>
              <a:t> </a:t>
            </a:r>
            <a:r>
              <a:rPr lang="ru-RU" sz="8000" dirty="0" err="1"/>
              <a:t>точність</a:t>
            </a:r>
            <a:r>
              <a:rPr lang="ru-RU" sz="8000" dirty="0"/>
              <a:t> </a:t>
            </a:r>
            <a:r>
              <a:rPr lang="ru-RU" sz="8000" dirty="0" err="1"/>
              <a:t>передачі</a:t>
            </a:r>
            <a:r>
              <a:rPr lang="ru-RU" sz="8000" dirty="0"/>
              <a:t> стилю</a:t>
            </a:r>
            <a:r>
              <a:rPr lang="uk-UA" sz="8000" dirty="0"/>
              <a:t> </a:t>
            </a:r>
            <a:r>
              <a:rPr lang="ru-RU" sz="8000" dirty="0"/>
              <a:t>автора; переклад точно </a:t>
            </a:r>
            <a:r>
              <a:rPr lang="ru-RU" sz="8000" dirty="0" err="1"/>
              <a:t>передає</a:t>
            </a:r>
            <a:r>
              <a:rPr lang="ru-RU" sz="8000" dirty="0"/>
              <a:t> </a:t>
            </a:r>
            <a:r>
              <a:rPr lang="ru-RU" sz="8000" dirty="0" err="1"/>
              <a:t>зміст</a:t>
            </a:r>
            <a:r>
              <a:rPr lang="ru-RU" sz="8000" dirty="0"/>
              <a:t> </a:t>
            </a:r>
            <a:r>
              <a:rPr lang="ru-RU" sz="8000" dirty="0" err="1"/>
              <a:t>оригіналу</a:t>
            </a:r>
            <a:r>
              <a:rPr lang="ru-RU" sz="8000" dirty="0"/>
              <a:t>, </a:t>
            </a:r>
            <a:r>
              <a:rPr lang="ru-RU" sz="8000" dirty="0" err="1"/>
              <a:t>його</a:t>
            </a:r>
            <a:r>
              <a:rPr lang="ru-RU" sz="8000" dirty="0"/>
              <a:t> </a:t>
            </a:r>
            <a:r>
              <a:rPr lang="ru-RU" sz="8000" dirty="0" smtClean="0"/>
              <a:t>стиль, </a:t>
            </a:r>
            <a:r>
              <a:rPr lang="ru-RU" sz="8000" dirty="0" err="1"/>
              <a:t>і</a:t>
            </a:r>
            <a:r>
              <a:rPr lang="ru-RU" sz="8000" dirty="0"/>
              <a:t> </a:t>
            </a:r>
            <a:r>
              <a:rPr lang="ru-RU" sz="8000" dirty="0" err="1"/>
              <a:t>відповідає</a:t>
            </a:r>
            <a:r>
              <a:rPr lang="ru-RU" sz="8000" dirty="0"/>
              <a:t> </a:t>
            </a:r>
            <a:r>
              <a:rPr lang="ru-RU" sz="8000" dirty="0" err="1"/>
              <a:t>усім</a:t>
            </a:r>
            <a:r>
              <a:rPr lang="ru-RU" sz="8000" dirty="0"/>
              <a:t> нормам </a:t>
            </a:r>
            <a:r>
              <a:rPr lang="ru-RU" sz="8000" dirty="0" err="1"/>
              <a:t>літературної</a:t>
            </a:r>
            <a:r>
              <a:rPr lang="ru-RU" sz="8000" dirty="0"/>
              <a:t> </a:t>
            </a:r>
            <a:r>
              <a:rPr lang="ru-RU" sz="8000" dirty="0" err="1"/>
              <a:t>мови</a:t>
            </a:r>
            <a:r>
              <a:rPr lang="ru-RU" sz="8000" dirty="0"/>
              <a:t>, </a:t>
            </a:r>
            <a:r>
              <a:rPr lang="ru-RU" sz="8000" dirty="0" err="1"/>
              <a:t>наприклад</a:t>
            </a:r>
            <a:r>
              <a:rPr lang="ru-RU" sz="8000" dirty="0"/>
              <a:t>: </a:t>
            </a:r>
            <a:r>
              <a:rPr lang="ru-RU" sz="8000" i="1" dirty="0" err="1"/>
              <a:t>Климент</a:t>
            </a:r>
            <a:r>
              <a:rPr lang="ru-RU" sz="8000" i="1" dirty="0"/>
              <a:t> проживает по адресу… – </a:t>
            </a:r>
            <a:r>
              <a:rPr lang="ru-RU" sz="8000" i="1" dirty="0" err="1"/>
              <a:t>Клієнт</a:t>
            </a:r>
            <a:r>
              <a:rPr lang="ru-RU" sz="8000" i="1" dirty="0"/>
              <a:t> </a:t>
            </a:r>
            <a:r>
              <a:rPr lang="ru-RU" sz="8000" i="1" dirty="0" err="1"/>
              <a:t>мешкає</a:t>
            </a:r>
            <a:r>
              <a:rPr lang="ru-RU" sz="8000" i="1" dirty="0"/>
              <a:t> за </a:t>
            </a:r>
            <a:r>
              <a:rPr lang="ru-RU" sz="8000" i="1" dirty="0" err="1"/>
              <a:t>адресою</a:t>
            </a:r>
            <a:r>
              <a:rPr lang="ru-RU" sz="8000" i="1" dirty="0"/>
              <a:t> … Предоставленные бумаги к делу не относятся. – </a:t>
            </a:r>
            <a:r>
              <a:rPr lang="ru-RU" sz="8000" i="1" dirty="0" err="1"/>
              <a:t>Подані</a:t>
            </a:r>
            <a:r>
              <a:rPr lang="ru-RU" sz="8000" i="1" dirty="0"/>
              <a:t> </a:t>
            </a:r>
            <a:r>
              <a:rPr lang="ru-RU" sz="8000" i="1" dirty="0" err="1"/>
              <a:t>папери</a:t>
            </a:r>
            <a:r>
              <a:rPr lang="ru-RU" sz="8000" i="1" dirty="0"/>
              <a:t> не </a:t>
            </a:r>
            <a:r>
              <a:rPr lang="ru-RU" sz="8000" i="1" dirty="0" err="1"/>
              <a:t>стосуються</a:t>
            </a:r>
            <a:r>
              <a:rPr lang="ru-RU" sz="8000" i="1" dirty="0"/>
              <a:t> </a:t>
            </a:r>
            <a:r>
              <a:rPr lang="ru-RU" sz="8000" i="1" dirty="0" err="1"/>
              <a:t>справи</a:t>
            </a:r>
            <a:r>
              <a:rPr lang="ru-RU" sz="8000" i="1" dirty="0"/>
              <a:t>.</a:t>
            </a:r>
            <a:endParaRPr lang="ru-RU" sz="8000" dirty="0"/>
          </a:p>
        </p:txBody>
      </p:sp>
      <p:pic>
        <p:nvPicPr>
          <p:cNvPr id="4" name="Picture 3" descr="C:\Users\User\Desktop\!ВОВА\фони\Вишиванка-червоно-чорни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-3036108" y="3036106"/>
            <a:ext cx="6858002" cy="785786"/>
          </a:xfrm>
          <a:prstGeom prst="rect">
            <a:avLst/>
          </a:prstGeom>
          <a:noFill/>
        </p:spPr>
      </p:pic>
      <p:pic>
        <p:nvPicPr>
          <p:cNvPr id="5" name="Picture 3" descr="C:\Users\User\Desktop\!ВОВА\фони\Вишиванка-червоно-чорни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5560786" y="3083178"/>
            <a:ext cx="6858002" cy="69164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85728"/>
            <a:ext cx="8229600" cy="5840435"/>
          </a:xfrm>
        </p:spPr>
        <p:txBody>
          <a:bodyPr>
            <a:normAutofit fontScale="62500" lnSpcReduction="20000"/>
          </a:bodyPr>
          <a:lstStyle/>
          <a:p>
            <a:pPr lvl="0" algn="just"/>
            <a:r>
              <a:rPr lang="ru-RU" b="1" i="1" dirty="0" smtClean="0"/>
              <a:t>          За </a:t>
            </a:r>
            <a:r>
              <a:rPr lang="ru-RU" b="1" i="1" dirty="0" err="1" smtClean="0"/>
              <a:t>точністю</a:t>
            </a:r>
            <a:r>
              <a:rPr lang="ru-RU" b="1" i="1" dirty="0" smtClean="0"/>
              <a:t> </a:t>
            </a:r>
            <a:r>
              <a:rPr lang="ru-RU" b="1" i="1" dirty="0" err="1" smtClean="0"/>
              <a:t>відтворення</a:t>
            </a:r>
            <a:r>
              <a:rPr lang="ru-RU" b="1" i="1" dirty="0" smtClean="0"/>
              <a:t> </a:t>
            </a:r>
            <a:r>
              <a:rPr lang="ru-RU" b="1" dirty="0" err="1" smtClean="0"/>
              <a:t>розрізняють</a:t>
            </a:r>
            <a:r>
              <a:rPr lang="ru-RU" b="1" dirty="0" smtClean="0"/>
              <a:t> </a:t>
            </a:r>
            <a:r>
              <a:rPr lang="ru-RU" b="1" dirty="0" err="1" smtClean="0"/>
              <a:t>такі</a:t>
            </a:r>
            <a:r>
              <a:rPr lang="ru-RU" b="1" dirty="0" smtClean="0"/>
              <a:t> </a:t>
            </a:r>
            <a:r>
              <a:rPr lang="ru-RU" b="1" dirty="0" err="1" smtClean="0"/>
              <a:t>види</a:t>
            </a:r>
            <a:r>
              <a:rPr lang="ru-RU" b="1" dirty="0" smtClean="0"/>
              <a:t> </a:t>
            </a:r>
            <a:r>
              <a:rPr lang="ru-RU" b="1" dirty="0" err="1" smtClean="0"/>
              <a:t>письмового</a:t>
            </a:r>
            <a:r>
              <a:rPr lang="ru-RU" b="1" dirty="0" smtClean="0"/>
              <a:t> перекладу </a:t>
            </a:r>
            <a:r>
              <a:rPr lang="ru-RU" b="1" dirty="0" err="1" smtClean="0"/>
              <a:t>наукового</a:t>
            </a:r>
            <a:r>
              <a:rPr lang="ru-RU" b="1" dirty="0" smtClean="0"/>
              <a:t> тексту:</a:t>
            </a:r>
            <a:endParaRPr lang="uk-UA" b="1" i="1" dirty="0" smtClean="0"/>
          </a:p>
          <a:p>
            <a:pPr lvl="0" algn="just"/>
            <a:r>
              <a:rPr lang="uk-UA" b="1" i="1" dirty="0" smtClean="0"/>
              <a:t>          </a:t>
            </a:r>
            <a:r>
              <a:rPr lang="en-US" b="1" i="1" dirty="0" err="1" smtClean="0"/>
              <a:t>Повний</a:t>
            </a:r>
            <a:r>
              <a:rPr lang="en-US" i="1" dirty="0"/>
              <a:t>;</a:t>
            </a:r>
            <a:endParaRPr lang="en-US" dirty="0"/>
          </a:p>
          <a:p>
            <a:pPr lvl="0" algn="just"/>
            <a:r>
              <a:rPr lang="uk-UA" b="1" i="1" dirty="0" smtClean="0"/>
              <a:t>         </a:t>
            </a:r>
            <a:r>
              <a:rPr lang="en-US" b="1" i="1" dirty="0" err="1" smtClean="0"/>
              <a:t>Адаптивний</a:t>
            </a:r>
            <a:r>
              <a:rPr lang="en-US" i="1" dirty="0" smtClean="0"/>
              <a:t> </a:t>
            </a:r>
            <a:r>
              <a:rPr lang="en-US" dirty="0"/>
              <a:t>– </a:t>
            </a:r>
            <a:r>
              <a:rPr lang="en-US" dirty="0" err="1"/>
              <a:t>передбачає</a:t>
            </a:r>
            <a:r>
              <a:rPr lang="en-US" dirty="0"/>
              <a:t> </a:t>
            </a:r>
            <a:r>
              <a:rPr lang="en-US" dirty="0" err="1"/>
              <a:t>скорочення</a:t>
            </a:r>
            <a:r>
              <a:rPr lang="en-US" dirty="0"/>
              <a:t> </a:t>
            </a:r>
            <a:r>
              <a:rPr lang="en-US" dirty="0" err="1"/>
              <a:t>оригіналу</a:t>
            </a:r>
            <a:r>
              <a:rPr lang="en-US" dirty="0"/>
              <a:t> і </a:t>
            </a:r>
            <a:r>
              <a:rPr lang="en-US" dirty="0" err="1"/>
              <a:t>витяг</a:t>
            </a:r>
            <a:r>
              <a:rPr lang="en-US" dirty="0"/>
              <a:t> з </a:t>
            </a:r>
            <a:r>
              <a:rPr lang="en-US" dirty="0" err="1"/>
              <a:t>нього</a:t>
            </a:r>
            <a:r>
              <a:rPr lang="en-US" dirty="0"/>
              <a:t> </a:t>
            </a:r>
            <a:r>
              <a:rPr lang="en-US" dirty="0" err="1"/>
              <a:t>найважливішої</a:t>
            </a:r>
            <a:r>
              <a:rPr lang="en-US" dirty="0"/>
              <a:t> </a:t>
            </a:r>
            <a:r>
              <a:rPr lang="en-US" dirty="0" err="1"/>
              <a:t>інформації</a:t>
            </a:r>
            <a:r>
              <a:rPr lang="en-US" dirty="0"/>
              <a:t> </a:t>
            </a:r>
            <a:r>
              <a:rPr lang="en-US" dirty="0" err="1"/>
              <a:t>та</a:t>
            </a:r>
            <a:r>
              <a:rPr lang="en-US" dirty="0"/>
              <a:t> </a:t>
            </a:r>
            <a:r>
              <a:rPr lang="en-US" dirty="0" err="1"/>
              <a:t>створення</a:t>
            </a:r>
            <a:r>
              <a:rPr lang="en-US" dirty="0"/>
              <a:t> </a:t>
            </a:r>
            <a:r>
              <a:rPr lang="en-US" dirty="0" err="1"/>
              <a:t>реферату</a:t>
            </a:r>
            <a:r>
              <a:rPr lang="en-US" dirty="0"/>
              <a:t>, </a:t>
            </a:r>
            <a:r>
              <a:rPr lang="en-US" dirty="0" err="1"/>
              <a:t>анотації</a:t>
            </a:r>
            <a:r>
              <a:rPr lang="en-US" dirty="0"/>
              <a:t> </a:t>
            </a:r>
            <a:r>
              <a:rPr lang="en-US" dirty="0" err="1"/>
              <a:t>іншою</a:t>
            </a:r>
            <a:r>
              <a:rPr lang="uk-UA" dirty="0"/>
              <a:t> </a:t>
            </a:r>
            <a:r>
              <a:rPr lang="ru-RU" dirty="0" err="1"/>
              <a:t>мовою</a:t>
            </a:r>
            <a:r>
              <a:rPr lang="ru-RU" dirty="0"/>
              <a:t> (</a:t>
            </a:r>
            <a:r>
              <a:rPr lang="ru-RU" dirty="0" err="1"/>
              <a:t>реферативний</a:t>
            </a:r>
            <a:r>
              <a:rPr lang="ru-RU" dirty="0"/>
              <a:t> та </a:t>
            </a:r>
            <a:r>
              <a:rPr lang="ru-RU" dirty="0" err="1"/>
              <a:t>анотаційний</a:t>
            </a:r>
            <a:r>
              <a:rPr lang="ru-RU" dirty="0"/>
              <a:t>).</a:t>
            </a:r>
            <a:endParaRPr lang="en-US" dirty="0"/>
          </a:p>
          <a:p>
            <a:pPr algn="just">
              <a:buNone/>
            </a:pPr>
            <a:r>
              <a:rPr lang="ru-RU" i="1" dirty="0"/>
              <a:t>		</a:t>
            </a:r>
            <a:endParaRPr lang="ru-RU" i="1" dirty="0" smtClean="0"/>
          </a:p>
          <a:p>
            <a:pPr algn="just">
              <a:buNone/>
            </a:pPr>
            <a:r>
              <a:rPr lang="ru-RU" i="1" dirty="0" smtClean="0"/>
              <a:t> </a:t>
            </a:r>
            <a:r>
              <a:rPr lang="ru-RU" i="1" dirty="0" smtClean="0"/>
              <a:t>              </a:t>
            </a:r>
            <a:r>
              <a:rPr lang="ru-RU" b="1" i="1" dirty="0" err="1" smtClean="0"/>
              <a:t>Повний</a:t>
            </a:r>
            <a:r>
              <a:rPr lang="ru-RU" b="1" i="1" dirty="0" smtClean="0"/>
              <a:t> </a:t>
            </a:r>
            <a:r>
              <a:rPr lang="ru-RU" b="1" i="1" dirty="0"/>
              <a:t>переклад </a:t>
            </a:r>
            <a:r>
              <a:rPr lang="ru-RU" dirty="0" err="1"/>
              <a:t>наукового</a:t>
            </a:r>
            <a:r>
              <a:rPr lang="ru-RU" dirty="0"/>
              <a:t> тексту </a:t>
            </a:r>
            <a:r>
              <a:rPr lang="ru-RU" dirty="0" err="1"/>
              <a:t>здійснюють</a:t>
            </a:r>
            <a:r>
              <a:rPr lang="ru-RU" dirty="0"/>
              <a:t> за такими </a:t>
            </a:r>
            <a:r>
              <a:rPr lang="ru-RU" dirty="0" err="1"/>
              <a:t>етапами</a:t>
            </a:r>
            <a:r>
              <a:rPr lang="ru-RU" dirty="0"/>
              <a:t>:</a:t>
            </a:r>
            <a:r>
              <a:rPr lang="uk-UA" dirty="0"/>
              <a:t> </a:t>
            </a:r>
          </a:p>
          <a:p>
            <a:pPr algn="just">
              <a:buNone/>
            </a:pPr>
            <a:r>
              <a:rPr lang="uk-UA" dirty="0"/>
              <a:t>		1) </a:t>
            </a:r>
            <a:r>
              <a:rPr lang="ru-RU" dirty="0" err="1"/>
              <a:t>читання</a:t>
            </a:r>
            <a:r>
              <a:rPr lang="ru-RU" dirty="0"/>
              <a:t> </a:t>
            </a:r>
            <a:r>
              <a:rPr lang="ru-RU" dirty="0" err="1"/>
              <a:t>всього</a:t>
            </a:r>
            <a:r>
              <a:rPr lang="ru-RU" dirty="0"/>
              <a:t> тексту </a:t>
            </a:r>
            <a:r>
              <a:rPr lang="ru-RU" dirty="0" err="1"/>
              <a:t>з</a:t>
            </a:r>
            <a:r>
              <a:rPr lang="ru-RU" dirty="0"/>
              <a:t> метою </a:t>
            </a:r>
            <a:r>
              <a:rPr lang="ru-RU" dirty="0" err="1"/>
              <a:t>усвідомлення</a:t>
            </a:r>
            <a:r>
              <a:rPr lang="ru-RU" dirty="0"/>
              <a:t> </a:t>
            </a:r>
            <a:r>
              <a:rPr lang="ru-RU" dirty="0" err="1"/>
              <a:t>змісту</a:t>
            </a:r>
            <a:r>
              <a:rPr lang="ru-RU" dirty="0"/>
              <a:t>;</a:t>
            </a:r>
            <a:r>
              <a:rPr lang="uk-UA" dirty="0"/>
              <a:t> 	</a:t>
            </a:r>
          </a:p>
          <a:p>
            <a:pPr algn="just">
              <a:buNone/>
            </a:pPr>
            <a:r>
              <a:rPr lang="uk-UA" dirty="0"/>
              <a:t>		2) </a:t>
            </a:r>
            <a:r>
              <a:rPr lang="ru-RU" dirty="0" err="1"/>
              <a:t>поділ</a:t>
            </a:r>
            <a:r>
              <a:rPr lang="ru-RU" dirty="0"/>
              <a:t> тексту на </a:t>
            </a:r>
            <a:r>
              <a:rPr lang="ru-RU" dirty="0" err="1"/>
              <a:t>завершені</a:t>
            </a:r>
            <a:r>
              <a:rPr lang="ru-RU" dirty="0"/>
              <a:t> за </a:t>
            </a:r>
            <a:r>
              <a:rPr lang="ru-RU" dirty="0" err="1"/>
              <a:t>змістом</a:t>
            </a:r>
            <a:r>
              <a:rPr lang="ru-RU" dirty="0"/>
              <a:t> </a:t>
            </a:r>
            <a:r>
              <a:rPr lang="ru-RU" dirty="0" err="1"/>
              <a:t>частини</a:t>
            </a:r>
            <a:r>
              <a:rPr lang="ru-RU" dirty="0"/>
              <a:t>, переклад </a:t>
            </a:r>
            <a:r>
              <a:rPr lang="ru-RU" dirty="0" err="1"/>
              <a:t>їх</a:t>
            </a:r>
            <a:r>
              <a:rPr lang="ru-RU" dirty="0"/>
              <a:t>;</a:t>
            </a:r>
            <a:r>
              <a:rPr lang="uk-UA" dirty="0"/>
              <a:t>  </a:t>
            </a:r>
          </a:p>
          <a:p>
            <a:pPr algn="just">
              <a:buNone/>
            </a:pPr>
            <a:r>
              <a:rPr lang="uk-UA" dirty="0"/>
              <a:t>		3)</a:t>
            </a:r>
            <a:r>
              <a:rPr lang="en-US" dirty="0" err="1"/>
              <a:t>стилістичне</a:t>
            </a:r>
            <a:r>
              <a:rPr lang="en-US" dirty="0"/>
              <a:t> </a:t>
            </a:r>
            <a:r>
              <a:rPr lang="en-US" dirty="0" err="1"/>
              <a:t>редагування</a:t>
            </a:r>
            <a:r>
              <a:rPr lang="en-US" dirty="0"/>
              <a:t> </a:t>
            </a:r>
            <a:r>
              <a:rPr lang="en-US" dirty="0" err="1"/>
              <a:t>повного</a:t>
            </a:r>
            <a:r>
              <a:rPr lang="en-US" dirty="0"/>
              <a:t> </a:t>
            </a:r>
            <a:r>
              <a:rPr lang="en-US" dirty="0" err="1"/>
              <a:t>тексту</a:t>
            </a:r>
            <a:r>
              <a:rPr lang="en-US" dirty="0"/>
              <a:t>:</a:t>
            </a:r>
            <a:r>
              <a:rPr lang="uk-UA" dirty="0"/>
              <a:t> </a:t>
            </a:r>
          </a:p>
          <a:p>
            <a:pPr algn="just"/>
            <a:r>
              <a:rPr lang="ru-RU" b="1" dirty="0" smtClean="0"/>
              <a:t>         </a:t>
            </a:r>
            <a:r>
              <a:rPr lang="ru-RU" b="1" dirty="0" err="1" smtClean="0"/>
              <a:t>Оформлення</a:t>
            </a:r>
            <a:r>
              <a:rPr lang="ru-RU" dirty="0" smtClean="0"/>
              <a:t> </a:t>
            </a:r>
            <a:r>
              <a:rPr lang="ru-RU" dirty="0"/>
              <a:t>тексту </a:t>
            </a:r>
            <a:r>
              <a:rPr lang="ru-RU" dirty="0" err="1"/>
              <a:t>відповідно</a:t>
            </a:r>
            <a:r>
              <a:rPr lang="ru-RU" dirty="0"/>
              <a:t> до норм </a:t>
            </a:r>
            <a:r>
              <a:rPr lang="ru-RU" dirty="0" err="1"/>
              <a:t>літературної</a:t>
            </a:r>
            <a:r>
              <a:rPr lang="ru-RU" dirty="0"/>
              <a:t> </a:t>
            </a:r>
            <a:r>
              <a:rPr lang="ru-RU" dirty="0" err="1"/>
              <a:t>мови</a:t>
            </a:r>
            <a:r>
              <a:rPr lang="ru-RU" dirty="0"/>
              <a:t>, </a:t>
            </a:r>
            <a:r>
              <a:rPr lang="ru-RU" dirty="0" err="1"/>
              <a:t>усунення</a:t>
            </a:r>
            <a:r>
              <a:rPr lang="uk-UA" dirty="0"/>
              <a:t> </a:t>
            </a:r>
            <a:r>
              <a:rPr lang="en-US" dirty="0" err="1"/>
              <a:t>повторів</a:t>
            </a:r>
            <a:r>
              <a:rPr lang="en-US" dirty="0"/>
              <a:t>;</a:t>
            </a:r>
          </a:p>
          <a:p>
            <a:pPr lvl="0" algn="just"/>
            <a:r>
              <a:rPr lang="ru-RU" b="1" dirty="0" smtClean="0"/>
              <a:t>         </a:t>
            </a:r>
            <a:r>
              <a:rPr lang="ru-RU" b="1" dirty="0" err="1" smtClean="0"/>
              <a:t>Однозначність</a:t>
            </a:r>
            <a:r>
              <a:rPr lang="ru-RU" dirty="0" smtClean="0"/>
              <a:t> </a:t>
            </a:r>
            <a:r>
              <a:rPr lang="ru-RU" dirty="0" err="1"/>
              <a:t>уживання</a:t>
            </a:r>
            <a:r>
              <a:rPr lang="ru-RU" dirty="0"/>
              <a:t> </a:t>
            </a:r>
            <a:r>
              <a:rPr lang="ru-RU" dirty="0" err="1"/>
              <a:t>термінів</a:t>
            </a:r>
            <a:r>
              <a:rPr lang="ru-RU" dirty="0"/>
              <a:t> </a:t>
            </a:r>
            <a:r>
              <a:rPr lang="ru-RU" dirty="0" err="1"/>
              <a:t>і</a:t>
            </a:r>
            <a:r>
              <a:rPr lang="ru-RU" dirty="0"/>
              <a:t> </a:t>
            </a:r>
            <a:r>
              <a:rPr lang="ru-RU" dirty="0" err="1"/>
              <a:t>назв</a:t>
            </a:r>
            <a:r>
              <a:rPr lang="ru-RU" dirty="0"/>
              <a:t>;</a:t>
            </a:r>
            <a:endParaRPr lang="en-US" dirty="0"/>
          </a:p>
          <a:p>
            <a:pPr lvl="0" algn="just"/>
            <a:endParaRPr lang="ru-RU" b="1" dirty="0" smtClean="0"/>
          </a:p>
          <a:p>
            <a:pPr lvl="0" algn="just"/>
            <a:r>
              <a:rPr lang="ru-RU" b="1" i="1" dirty="0" err="1" smtClean="0">
                <a:solidFill>
                  <a:srgbClr val="FF0000"/>
                </a:solidFill>
              </a:rPr>
              <a:t>Якщо</a:t>
            </a:r>
            <a:r>
              <a:rPr lang="ru-RU" b="1" i="1" dirty="0" smtClean="0">
                <a:solidFill>
                  <a:srgbClr val="FF0000"/>
                </a:solidFill>
              </a:rPr>
              <a:t> </a:t>
            </a:r>
            <a:r>
              <a:rPr lang="ru-RU" b="1" i="1" dirty="0">
                <a:solidFill>
                  <a:srgbClr val="FF0000"/>
                </a:solidFill>
              </a:rPr>
              <a:t>думку </a:t>
            </a:r>
            <a:r>
              <a:rPr lang="ru-RU" b="1" i="1" dirty="0" err="1">
                <a:solidFill>
                  <a:srgbClr val="FF0000"/>
                </a:solidFill>
              </a:rPr>
              <a:t>можна</a:t>
            </a:r>
            <a:r>
              <a:rPr lang="ru-RU" b="1" i="1" dirty="0">
                <a:solidFill>
                  <a:srgbClr val="FF0000"/>
                </a:solidFill>
              </a:rPr>
              <a:t> </a:t>
            </a:r>
            <a:r>
              <a:rPr lang="ru-RU" b="1" i="1" dirty="0" err="1">
                <a:solidFill>
                  <a:srgbClr val="FF0000"/>
                </a:solidFill>
              </a:rPr>
              <a:t>висловити</a:t>
            </a:r>
            <a:r>
              <a:rPr lang="ru-RU" b="1" i="1" dirty="0">
                <a:solidFill>
                  <a:srgbClr val="FF0000"/>
                </a:solidFill>
              </a:rPr>
              <a:t> </a:t>
            </a:r>
            <a:r>
              <a:rPr lang="ru-RU" b="1" i="1" dirty="0" err="1">
                <a:solidFill>
                  <a:srgbClr val="FF0000"/>
                </a:solidFill>
              </a:rPr>
              <a:t>кількома</a:t>
            </a:r>
            <a:r>
              <a:rPr lang="ru-RU" b="1" i="1" dirty="0">
                <a:solidFill>
                  <a:srgbClr val="FF0000"/>
                </a:solidFill>
              </a:rPr>
              <a:t> способами, </a:t>
            </a:r>
            <a:r>
              <a:rPr lang="ru-RU" b="1" i="1" dirty="0" err="1">
                <a:solidFill>
                  <a:srgbClr val="FF0000"/>
                </a:solidFill>
              </a:rPr>
              <a:t>перевагу</a:t>
            </a:r>
            <a:r>
              <a:rPr lang="ru-RU" b="1" i="1" dirty="0">
                <a:solidFill>
                  <a:srgbClr val="FF0000"/>
                </a:solidFill>
              </a:rPr>
              <a:t> </a:t>
            </a:r>
            <a:r>
              <a:rPr lang="ru-RU" b="1" i="1" dirty="0" err="1">
                <a:solidFill>
                  <a:srgbClr val="FF0000"/>
                </a:solidFill>
              </a:rPr>
              <a:t>слід</a:t>
            </a:r>
            <a:r>
              <a:rPr lang="ru-RU" b="1" i="1" dirty="0">
                <a:solidFill>
                  <a:srgbClr val="FF0000"/>
                </a:solidFill>
              </a:rPr>
              <a:t> </a:t>
            </a:r>
            <a:r>
              <a:rPr lang="ru-RU" b="1" i="1" dirty="0" err="1">
                <a:solidFill>
                  <a:srgbClr val="FF0000"/>
                </a:solidFill>
              </a:rPr>
              <a:t>віддати</a:t>
            </a:r>
            <a:r>
              <a:rPr lang="ru-RU" b="1" i="1" dirty="0">
                <a:solidFill>
                  <a:srgbClr val="FF0000"/>
                </a:solidFill>
              </a:rPr>
              <a:t> </a:t>
            </a:r>
            <a:r>
              <a:rPr lang="ru-RU" b="1" i="1" dirty="0" err="1">
                <a:solidFill>
                  <a:srgbClr val="FF0000"/>
                </a:solidFill>
              </a:rPr>
              <a:t>стислому</a:t>
            </a:r>
            <a:r>
              <a:rPr lang="ru-RU" b="1" i="1" dirty="0">
                <a:solidFill>
                  <a:srgbClr val="FF0000"/>
                </a:solidFill>
              </a:rPr>
              <a:t>;</a:t>
            </a:r>
            <a:endParaRPr lang="en-US" b="1" i="1" dirty="0">
              <a:solidFill>
                <a:srgbClr val="FF0000"/>
              </a:solidFill>
            </a:endParaRPr>
          </a:p>
          <a:p>
            <a:pPr algn="just"/>
            <a:r>
              <a:rPr lang="ru-RU" b="1" i="1" dirty="0" err="1">
                <a:solidFill>
                  <a:srgbClr val="FF0000"/>
                </a:solidFill>
              </a:rPr>
              <a:t>Якщо</a:t>
            </a:r>
            <a:r>
              <a:rPr lang="ru-RU" b="1" i="1" dirty="0">
                <a:solidFill>
                  <a:srgbClr val="FF0000"/>
                </a:solidFill>
              </a:rPr>
              <a:t> </a:t>
            </a:r>
            <a:r>
              <a:rPr lang="ru-RU" b="1" i="1" dirty="0" err="1">
                <a:solidFill>
                  <a:srgbClr val="FF0000"/>
                </a:solidFill>
              </a:rPr>
              <a:t>іншомовне</a:t>
            </a:r>
            <a:r>
              <a:rPr lang="ru-RU" b="1" i="1" dirty="0">
                <a:solidFill>
                  <a:srgbClr val="FF0000"/>
                </a:solidFill>
              </a:rPr>
              <a:t> слово </a:t>
            </a:r>
            <a:r>
              <a:rPr lang="ru-RU" b="1" i="1" dirty="0" err="1">
                <a:solidFill>
                  <a:srgbClr val="FF0000"/>
                </a:solidFill>
              </a:rPr>
              <a:t>можна</a:t>
            </a:r>
            <a:r>
              <a:rPr lang="ru-RU" b="1" i="1" dirty="0">
                <a:solidFill>
                  <a:srgbClr val="FF0000"/>
                </a:solidFill>
              </a:rPr>
              <a:t> без </a:t>
            </a:r>
            <a:r>
              <a:rPr lang="ru-RU" b="1" i="1" dirty="0" err="1">
                <a:solidFill>
                  <a:srgbClr val="FF0000"/>
                </a:solidFill>
              </a:rPr>
              <a:t>шкоди</a:t>
            </a:r>
            <a:r>
              <a:rPr lang="ru-RU" b="1" i="1" dirty="0">
                <a:solidFill>
                  <a:srgbClr val="FF0000"/>
                </a:solidFill>
              </a:rPr>
              <a:t> для </a:t>
            </a:r>
            <a:r>
              <a:rPr lang="ru-RU" b="1" i="1" dirty="0" err="1">
                <a:solidFill>
                  <a:srgbClr val="FF0000"/>
                </a:solidFill>
              </a:rPr>
              <a:t>змісту</a:t>
            </a:r>
            <a:r>
              <a:rPr lang="ru-RU" b="1" i="1" dirty="0">
                <a:solidFill>
                  <a:srgbClr val="FF0000"/>
                </a:solidFill>
              </a:rPr>
              <a:t> </a:t>
            </a:r>
            <a:r>
              <a:rPr lang="ru-RU" b="1" i="1" dirty="0" err="1">
                <a:solidFill>
                  <a:srgbClr val="FF0000"/>
                </a:solidFill>
              </a:rPr>
              <a:t>замінити</a:t>
            </a:r>
            <a:r>
              <a:rPr lang="ru-RU" b="1" i="1" dirty="0">
                <a:solidFill>
                  <a:srgbClr val="FF0000"/>
                </a:solidFill>
              </a:rPr>
              <a:t> </a:t>
            </a:r>
            <a:r>
              <a:rPr lang="ru-RU" b="1" i="1" dirty="0" err="1">
                <a:solidFill>
                  <a:srgbClr val="FF0000"/>
                </a:solidFill>
              </a:rPr>
              <a:t>українським</a:t>
            </a:r>
            <a:r>
              <a:rPr lang="ru-RU" b="1" i="1" dirty="0">
                <a:solidFill>
                  <a:srgbClr val="FF0000"/>
                </a:solidFill>
              </a:rPr>
              <a:t>, то </a:t>
            </a:r>
            <a:r>
              <a:rPr lang="ru-RU" b="1" i="1" dirty="0" err="1">
                <a:solidFill>
                  <a:srgbClr val="FF0000"/>
                </a:solidFill>
              </a:rPr>
              <a:t>варто</a:t>
            </a:r>
            <a:r>
              <a:rPr lang="ru-RU" b="1" i="1" dirty="0">
                <a:solidFill>
                  <a:srgbClr val="FF0000"/>
                </a:solidFill>
              </a:rPr>
              <a:t> </a:t>
            </a:r>
            <a:r>
              <a:rPr lang="ru-RU" b="1" i="1" dirty="0" err="1">
                <a:solidFill>
                  <a:srgbClr val="FF0000"/>
                </a:solidFill>
              </a:rPr>
              <a:t>це</a:t>
            </a:r>
            <a:r>
              <a:rPr lang="ru-RU" b="1" i="1" dirty="0">
                <a:solidFill>
                  <a:srgbClr val="FF0000"/>
                </a:solidFill>
              </a:rPr>
              <a:t> </a:t>
            </a:r>
            <a:r>
              <a:rPr lang="ru-RU" b="1" i="1" dirty="0" err="1">
                <a:solidFill>
                  <a:srgbClr val="FF0000"/>
                </a:solidFill>
              </a:rPr>
              <a:t>зробити</a:t>
            </a:r>
            <a:r>
              <a:rPr lang="ru-RU" b="1" i="1" dirty="0">
                <a:solidFill>
                  <a:srgbClr val="FF0000"/>
                </a:solidFill>
              </a:rPr>
              <a:t>.</a:t>
            </a:r>
          </a:p>
        </p:txBody>
      </p:sp>
      <p:pic>
        <p:nvPicPr>
          <p:cNvPr id="4" name="Picture 3" descr="C:\Users\User\Desktop\!ВОВА\фони\Вишиванка-червоно-чорни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-3000389" y="3000389"/>
            <a:ext cx="6858002" cy="857224"/>
          </a:xfrm>
          <a:prstGeom prst="rect">
            <a:avLst/>
          </a:prstGeom>
          <a:noFill/>
        </p:spPr>
      </p:pic>
      <p:pic>
        <p:nvPicPr>
          <p:cNvPr id="5" name="Picture 3" descr="C:\Users\User\Desktop\!ВОВА\фони\Вишиванка-червоно-чорни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5560786" y="3083178"/>
            <a:ext cx="6858002" cy="69164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14290"/>
            <a:ext cx="8229600" cy="6372521"/>
          </a:xfrm>
        </p:spPr>
        <p:txBody>
          <a:bodyPr>
            <a:normAutofit fontScale="62500" lnSpcReduction="20000"/>
          </a:bodyPr>
          <a:lstStyle/>
          <a:p>
            <a:pPr marL="514350" lvl="0" indent="-514350">
              <a:buNone/>
            </a:pPr>
            <a:r>
              <a:rPr lang="ru-RU" b="1" i="1" dirty="0" smtClean="0"/>
              <a:t>                 </a:t>
            </a:r>
            <a:r>
              <a:rPr lang="ru-RU" b="1" i="1" dirty="0" err="1" smtClean="0"/>
              <a:t>Реферативний</a:t>
            </a:r>
            <a:r>
              <a:rPr lang="ru-RU" b="1" i="1" dirty="0" smtClean="0"/>
              <a:t> </a:t>
            </a:r>
            <a:r>
              <a:rPr lang="ru-RU" b="1" i="1" dirty="0" smtClean="0"/>
              <a:t>переклад </a:t>
            </a:r>
            <a:r>
              <a:rPr lang="ru-RU" b="1" dirty="0" err="1" smtClean="0"/>
              <a:t>має</a:t>
            </a:r>
            <a:r>
              <a:rPr lang="ru-RU" b="1" dirty="0" smtClean="0"/>
              <a:t> два </a:t>
            </a:r>
            <a:r>
              <a:rPr lang="ru-RU" b="1" dirty="0" err="1" smtClean="0"/>
              <a:t>різновиди</a:t>
            </a:r>
            <a:r>
              <a:rPr lang="ru-RU" b="1" dirty="0" smtClean="0"/>
              <a:t>:</a:t>
            </a:r>
            <a:endParaRPr lang="ru-RU" dirty="0" smtClean="0"/>
          </a:p>
          <a:p>
            <a:pPr marL="514350" lvl="0" indent="-514350" algn="just">
              <a:buNone/>
            </a:pPr>
            <a:r>
              <a:rPr lang="ru-RU" dirty="0" smtClean="0"/>
              <a:t>		1. </a:t>
            </a:r>
            <a:r>
              <a:rPr lang="ru-RU" dirty="0" err="1" smtClean="0"/>
              <a:t>Письмовий</a:t>
            </a:r>
            <a:r>
              <a:rPr lang="ru-RU" dirty="0" smtClean="0"/>
              <a:t> </a:t>
            </a:r>
            <a:r>
              <a:rPr lang="ru-RU" dirty="0"/>
              <a:t>переклад </a:t>
            </a:r>
            <a:r>
              <a:rPr lang="ru-RU" dirty="0" err="1"/>
              <a:t>заздалегідь</a:t>
            </a:r>
            <a:r>
              <a:rPr lang="ru-RU" dirty="0"/>
              <a:t> </a:t>
            </a:r>
            <a:r>
              <a:rPr lang="ru-RU" dirty="0" err="1"/>
              <a:t>відібраних</a:t>
            </a:r>
            <a:r>
              <a:rPr lang="ru-RU" dirty="0"/>
              <a:t> </a:t>
            </a:r>
            <a:r>
              <a:rPr lang="ru-RU" dirty="0" err="1"/>
              <a:t>частин</a:t>
            </a:r>
            <a:r>
              <a:rPr lang="ru-RU" dirty="0"/>
              <a:t> </a:t>
            </a:r>
            <a:r>
              <a:rPr lang="ru-RU" dirty="0" err="1"/>
              <a:t>оригіналу</a:t>
            </a:r>
            <a:r>
              <a:rPr lang="ru-RU" dirty="0"/>
              <a:t>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утворюють</a:t>
            </a:r>
            <a:r>
              <a:rPr lang="ru-RU" dirty="0"/>
              <a:t> </a:t>
            </a:r>
            <a:r>
              <a:rPr lang="ru-RU" dirty="0" err="1"/>
              <a:t>зв’язний</a:t>
            </a:r>
            <a:r>
              <a:rPr lang="ru-RU" dirty="0"/>
              <a:t> </a:t>
            </a:r>
            <a:r>
              <a:rPr lang="ru-RU" dirty="0" smtClean="0"/>
              <a:t>текст:</a:t>
            </a:r>
            <a:r>
              <a:rPr lang="en-US" dirty="0" err="1" smtClean="0"/>
              <a:t>ознайомлений</a:t>
            </a:r>
            <a:r>
              <a:rPr lang="en-US" dirty="0" smtClean="0"/>
              <a:t> </a:t>
            </a:r>
            <a:r>
              <a:rPr lang="en-US" dirty="0"/>
              <a:t>з </a:t>
            </a:r>
            <a:r>
              <a:rPr lang="en-US" dirty="0" err="1" smtClean="0"/>
              <a:t>оригіналом</a:t>
            </a:r>
            <a:r>
              <a:rPr lang="en-US" dirty="0" smtClean="0"/>
              <a:t>;</a:t>
            </a:r>
            <a:r>
              <a:rPr lang="uk-UA" dirty="0" smtClean="0"/>
              <a:t> </a:t>
            </a:r>
            <a:r>
              <a:rPr lang="ru-RU" dirty="0" smtClean="0"/>
              <a:t>за </a:t>
            </a:r>
            <a:r>
              <a:rPr lang="ru-RU" dirty="0"/>
              <a:t>потреби – </a:t>
            </a:r>
            <a:r>
              <a:rPr lang="ru-RU" dirty="0" err="1"/>
              <a:t>вивчення</a:t>
            </a:r>
            <a:r>
              <a:rPr lang="ru-RU" dirty="0"/>
              <a:t> </a:t>
            </a:r>
            <a:r>
              <a:rPr lang="ru-RU" dirty="0" err="1"/>
              <a:t>спеціальної</a:t>
            </a:r>
            <a:r>
              <a:rPr lang="ru-RU" dirty="0"/>
              <a:t> </a:t>
            </a:r>
            <a:r>
              <a:rPr lang="ru-RU" dirty="0" err="1" smtClean="0"/>
              <a:t>літератури</a:t>
            </a:r>
            <a:r>
              <a:rPr lang="ru-RU" dirty="0" smtClean="0"/>
              <a:t>;</a:t>
            </a:r>
            <a:r>
              <a:rPr lang="uk-UA" dirty="0" smtClean="0"/>
              <a:t> </a:t>
            </a:r>
            <a:r>
              <a:rPr lang="ru-RU" dirty="0" err="1" smtClean="0"/>
              <a:t>виділення</a:t>
            </a:r>
            <a:r>
              <a:rPr lang="ru-RU" dirty="0" smtClean="0"/>
              <a:t> </a:t>
            </a:r>
            <a:r>
              <a:rPr lang="ru-RU" dirty="0"/>
              <a:t>в </a:t>
            </a:r>
            <a:r>
              <a:rPr lang="ru-RU" dirty="0" err="1"/>
              <a:t>тексті</a:t>
            </a:r>
            <a:r>
              <a:rPr lang="ru-RU" dirty="0"/>
              <a:t> основного </a:t>
            </a:r>
            <a:r>
              <a:rPr lang="ru-RU" dirty="0" err="1"/>
              <a:t>і</a:t>
            </a:r>
            <a:r>
              <a:rPr lang="ru-RU" dirty="0"/>
              <a:t> </a:t>
            </a:r>
            <a:r>
              <a:rPr lang="ru-RU" dirty="0" err="1"/>
              <a:t>другорядного</a:t>
            </a:r>
            <a:r>
              <a:rPr lang="ru-RU" dirty="0"/>
              <a:t> (</a:t>
            </a:r>
            <a:r>
              <a:rPr lang="ru-RU" dirty="0" err="1"/>
              <a:t>відступи</a:t>
            </a:r>
            <a:r>
              <a:rPr lang="ru-RU" dirty="0"/>
              <a:t>, повтори, </a:t>
            </a:r>
            <a:r>
              <a:rPr lang="ru-RU" dirty="0" err="1"/>
              <a:t>багатослівність</a:t>
            </a:r>
            <a:r>
              <a:rPr lang="ru-RU" dirty="0"/>
              <a:t>, </a:t>
            </a:r>
            <a:r>
              <a:rPr lang="ru-RU" dirty="0" err="1"/>
              <a:t>екскурси</a:t>
            </a:r>
            <a:r>
              <a:rPr lang="ru-RU" dirty="0"/>
              <a:t> в </a:t>
            </a:r>
            <a:r>
              <a:rPr lang="ru-RU" dirty="0" err="1"/>
              <a:t>суміжні</a:t>
            </a:r>
            <a:r>
              <a:rPr lang="ru-RU" dirty="0"/>
              <a:t> </a:t>
            </a:r>
            <a:r>
              <a:rPr lang="ru-RU" dirty="0" err="1"/>
              <a:t>галузі</a:t>
            </a:r>
            <a:r>
              <a:rPr lang="ru-RU" dirty="0"/>
              <a:t> </a:t>
            </a:r>
            <a:r>
              <a:rPr lang="ru-RU" dirty="0" err="1"/>
              <a:t>тощо</a:t>
            </a:r>
            <a:r>
              <a:rPr lang="ru-RU" dirty="0" smtClean="0"/>
              <a:t>);</a:t>
            </a:r>
            <a:r>
              <a:rPr lang="uk-UA" dirty="0" smtClean="0"/>
              <a:t> </a:t>
            </a:r>
            <a:r>
              <a:rPr lang="ru-RU" dirty="0" err="1" smtClean="0"/>
              <a:t>перечитування</a:t>
            </a:r>
            <a:r>
              <a:rPr lang="ru-RU" dirty="0" smtClean="0"/>
              <a:t> </a:t>
            </a:r>
            <a:r>
              <a:rPr lang="ru-RU" dirty="0" err="1"/>
              <a:t>основної</a:t>
            </a:r>
            <a:r>
              <a:rPr lang="ru-RU" dirty="0"/>
              <a:t> </a:t>
            </a:r>
            <a:r>
              <a:rPr lang="ru-RU" dirty="0" err="1" smtClean="0"/>
              <a:t>частини</a:t>
            </a:r>
            <a:r>
              <a:rPr lang="ru-RU" dirty="0" smtClean="0"/>
              <a:t>, </a:t>
            </a:r>
            <a:r>
              <a:rPr lang="ru-RU" dirty="0" err="1" smtClean="0"/>
              <a:t>усування</a:t>
            </a:r>
            <a:r>
              <a:rPr lang="ru-RU" dirty="0" smtClean="0"/>
              <a:t> </a:t>
            </a:r>
            <a:r>
              <a:rPr lang="ru-RU" dirty="0" err="1"/>
              <a:t>можливих</a:t>
            </a:r>
            <a:r>
              <a:rPr lang="ru-RU" dirty="0"/>
              <a:t> </a:t>
            </a:r>
            <a:r>
              <a:rPr lang="ru-RU" dirty="0" err="1"/>
              <a:t>диспропорцій</a:t>
            </a:r>
            <a:r>
              <a:rPr lang="ru-RU" dirty="0"/>
              <a:t>,</a:t>
            </a:r>
            <a:r>
              <a:rPr lang="uk-UA" dirty="0"/>
              <a:t> </a:t>
            </a:r>
            <a:r>
              <a:rPr lang="en-US" dirty="0" err="1" smtClean="0"/>
              <a:t>нелогічності</a:t>
            </a:r>
            <a:r>
              <a:rPr lang="en-US" dirty="0" smtClean="0"/>
              <a:t>;</a:t>
            </a:r>
            <a:r>
              <a:rPr lang="uk-UA" dirty="0" smtClean="0"/>
              <a:t> </a:t>
            </a:r>
            <a:r>
              <a:rPr lang="ru-RU" dirty="0" smtClean="0"/>
              <a:t>переклад </a:t>
            </a:r>
            <a:r>
              <a:rPr lang="ru-RU" dirty="0" err="1"/>
              <a:t>основної</a:t>
            </a:r>
            <a:r>
              <a:rPr lang="ru-RU" dirty="0"/>
              <a:t> </a:t>
            </a:r>
            <a:r>
              <a:rPr lang="ru-RU" dirty="0" err="1"/>
              <a:t>частини</a:t>
            </a:r>
            <a:r>
              <a:rPr lang="ru-RU" dirty="0"/>
              <a:t>, </a:t>
            </a:r>
            <a:r>
              <a:rPr lang="ru-RU" dirty="0" err="1"/>
              <a:t>зв’язний</a:t>
            </a:r>
            <a:r>
              <a:rPr lang="ru-RU" dirty="0"/>
              <a:t> </a:t>
            </a:r>
            <a:r>
              <a:rPr lang="ru-RU" dirty="0" err="1"/>
              <a:t>і</a:t>
            </a:r>
            <a:r>
              <a:rPr lang="ru-RU" dirty="0"/>
              <a:t> </a:t>
            </a:r>
            <a:r>
              <a:rPr lang="ru-RU" dirty="0" err="1"/>
              <a:t>логічний</a:t>
            </a:r>
            <a:r>
              <a:rPr lang="ru-RU" dirty="0"/>
              <a:t> </a:t>
            </a:r>
            <a:r>
              <a:rPr lang="ru-RU" dirty="0" err="1"/>
              <a:t>виклад</a:t>
            </a:r>
            <a:r>
              <a:rPr lang="ru-RU" dirty="0"/>
              <a:t> </a:t>
            </a:r>
            <a:r>
              <a:rPr lang="ru-RU" dirty="0" err="1"/>
              <a:t>змісту</a:t>
            </a:r>
            <a:r>
              <a:rPr lang="ru-RU" dirty="0"/>
              <a:t> </a:t>
            </a:r>
            <a:r>
              <a:rPr lang="ru-RU" dirty="0" err="1" smtClean="0"/>
              <a:t>оригіналу</a:t>
            </a:r>
            <a:r>
              <a:rPr lang="ru-RU" dirty="0" smtClean="0"/>
              <a:t>;</a:t>
            </a:r>
            <a:endParaRPr lang="uk-UA" dirty="0" smtClean="0"/>
          </a:p>
          <a:p>
            <a:pPr marL="514350" lvl="0" indent="-514350" algn="just">
              <a:buNone/>
            </a:pPr>
            <a:r>
              <a:rPr lang="uk-UA" dirty="0" smtClean="0"/>
              <a:t>	</a:t>
            </a:r>
            <a:r>
              <a:rPr lang="uk-UA" dirty="0" smtClean="0"/>
              <a:t>	</a:t>
            </a:r>
            <a:r>
              <a:rPr lang="ru-RU" dirty="0" smtClean="0"/>
              <a:t>2</a:t>
            </a:r>
            <a:r>
              <a:rPr lang="ru-RU" dirty="0" smtClean="0"/>
              <a:t>. </a:t>
            </a:r>
            <a:r>
              <a:rPr lang="ru-RU" dirty="0" smtClean="0"/>
              <a:t> </a:t>
            </a:r>
            <a:r>
              <a:rPr lang="ru-RU" dirty="0" err="1"/>
              <a:t>Виклад</a:t>
            </a:r>
            <a:r>
              <a:rPr lang="ru-RU" dirty="0"/>
              <a:t> </a:t>
            </a:r>
            <a:r>
              <a:rPr lang="ru-RU" dirty="0" err="1"/>
              <a:t>основних</a:t>
            </a:r>
            <a:r>
              <a:rPr lang="ru-RU" dirty="0"/>
              <a:t>	</a:t>
            </a:r>
            <a:r>
              <a:rPr lang="ru-RU" dirty="0" err="1"/>
              <a:t>положень</a:t>
            </a:r>
            <a:r>
              <a:rPr lang="ru-RU" dirty="0"/>
              <a:t> </a:t>
            </a:r>
            <a:r>
              <a:rPr lang="ru-RU" dirty="0" err="1"/>
              <a:t>змісту</a:t>
            </a:r>
            <a:r>
              <a:rPr lang="ru-RU" dirty="0"/>
              <a:t> </a:t>
            </a:r>
            <a:r>
              <a:rPr lang="ru-RU" dirty="0" err="1"/>
              <a:t>оригіналу</a:t>
            </a:r>
            <a:r>
              <a:rPr lang="ru-RU" dirty="0"/>
              <a:t>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супроводжується</a:t>
            </a:r>
            <a:r>
              <a:rPr lang="ru-RU" dirty="0"/>
              <a:t> </a:t>
            </a:r>
            <a:r>
              <a:rPr lang="ru-RU" dirty="0" err="1"/>
              <a:t>висновками</a:t>
            </a:r>
            <a:r>
              <a:rPr lang="ru-RU" dirty="0"/>
              <a:t> </a:t>
            </a:r>
            <a:r>
              <a:rPr lang="ru-RU" dirty="0" err="1"/>
              <a:t>й</a:t>
            </a:r>
            <a:r>
              <a:rPr lang="ru-RU" dirty="0"/>
              <a:t> </a:t>
            </a:r>
            <a:r>
              <a:rPr lang="ru-RU" dirty="0" err="1" smtClean="0"/>
              <a:t>оцінюванням</a:t>
            </a:r>
            <a:r>
              <a:rPr lang="ru-RU" dirty="0" smtClean="0"/>
              <a:t>;</a:t>
            </a:r>
            <a:r>
              <a:rPr lang="uk-UA" dirty="0" smtClean="0"/>
              <a:t> </a:t>
            </a:r>
            <a:r>
              <a:rPr lang="en-US" dirty="0" err="1" smtClean="0"/>
              <a:t>докладне</a:t>
            </a:r>
            <a:r>
              <a:rPr lang="en-US" dirty="0" smtClean="0"/>
              <a:t> </a:t>
            </a:r>
            <a:r>
              <a:rPr lang="en-US" dirty="0" err="1"/>
              <a:t>вивчення</a:t>
            </a:r>
            <a:r>
              <a:rPr lang="en-US" dirty="0"/>
              <a:t> </a:t>
            </a:r>
            <a:r>
              <a:rPr lang="en-US" dirty="0" err="1" smtClean="0"/>
              <a:t>оригіналу</a:t>
            </a:r>
            <a:r>
              <a:rPr lang="en-US" dirty="0" smtClean="0"/>
              <a:t>;</a:t>
            </a:r>
            <a:r>
              <a:rPr lang="uk-UA" dirty="0" smtClean="0"/>
              <a:t> </a:t>
            </a:r>
            <a:r>
              <a:rPr lang="ru-RU" dirty="0" err="1" smtClean="0"/>
              <a:t>стислий</a:t>
            </a:r>
            <a:r>
              <a:rPr lang="ru-RU" dirty="0" smtClean="0"/>
              <a:t> </a:t>
            </a:r>
            <a:r>
              <a:rPr lang="ru-RU" dirty="0" err="1"/>
              <a:t>виклад</a:t>
            </a:r>
            <a:r>
              <a:rPr lang="ru-RU" dirty="0"/>
              <a:t> </a:t>
            </a:r>
            <a:r>
              <a:rPr lang="ru-RU" dirty="0" err="1"/>
              <a:t>змісту</a:t>
            </a:r>
            <a:r>
              <a:rPr lang="ru-RU" dirty="0"/>
              <a:t> </a:t>
            </a:r>
            <a:r>
              <a:rPr lang="ru-RU" dirty="0" err="1"/>
              <a:t>оригіналу</a:t>
            </a:r>
            <a:r>
              <a:rPr lang="ru-RU" dirty="0"/>
              <a:t> за </a:t>
            </a:r>
            <a:r>
              <a:rPr lang="ru-RU" dirty="0" err="1"/>
              <a:t>власним</a:t>
            </a:r>
            <a:r>
              <a:rPr lang="ru-RU" dirty="0"/>
              <a:t> </a:t>
            </a:r>
            <a:r>
              <a:rPr lang="ru-RU" dirty="0" smtClean="0"/>
              <a:t>планом;</a:t>
            </a:r>
            <a:r>
              <a:rPr lang="uk-UA" dirty="0" smtClean="0"/>
              <a:t> </a:t>
            </a:r>
            <a:r>
              <a:rPr lang="ru-RU" dirty="0" err="1" smtClean="0"/>
              <a:t>формування</a:t>
            </a:r>
            <a:r>
              <a:rPr lang="ru-RU" dirty="0" smtClean="0"/>
              <a:t> </a:t>
            </a:r>
            <a:r>
              <a:rPr lang="ru-RU" dirty="0" err="1"/>
              <a:t>висновків</a:t>
            </a:r>
            <a:r>
              <a:rPr lang="ru-RU" dirty="0"/>
              <a:t>, </a:t>
            </a:r>
            <a:r>
              <a:rPr lang="ru-RU" dirty="0" err="1"/>
              <a:t>можливе</a:t>
            </a:r>
            <a:r>
              <a:rPr lang="ru-RU" dirty="0"/>
              <a:t> </a:t>
            </a:r>
            <a:r>
              <a:rPr lang="ru-RU" dirty="0" err="1"/>
              <a:t>висловлення</a:t>
            </a:r>
            <a:r>
              <a:rPr lang="ru-RU" dirty="0"/>
              <a:t> </a:t>
            </a:r>
            <a:r>
              <a:rPr lang="ru-RU" dirty="0" err="1"/>
              <a:t>оцінки</a:t>
            </a:r>
            <a:r>
              <a:rPr lang="ru-RU" dirty="0" smtClean="0"/>
              <a:t>.</a:t>
            </a:r>
            <a:endParaRPr lang="ru-RU" dirty="0" smtClean="0"/>
          </a:p>
          <a:p>
            <a:pPr marL="514350" lvl="0" indent="-514350" algn="just">
              <a:buNone/>
            </a:pPr>
            <a:r>
              <a:rPr lang="ru-RU" dirty="0" smtClean="0"/>
              <a:t>		 </a:t>
            </a:r>
            <a:r>
              <a:rPr lang="ru-RU" dirty="0" err="1"/>
              <a:t>Реферативний</a:t>
            </a:r>
            <a:r>
              <a:rPr lang="ru-RU" dirty="0"/>
              <a:t> переклад у 5-10 </a:t>
            </a:r>
            <a:r>
              <a:rPr lang="ru-RU" dirty="0" err="1"/>
              <a:t>і</a:t>
            </a:r>
            <a:r>
              <a:rPr lang="ru-RU" dirty="0"/>
              <a:t> </a:t>
            </a:r>
            <a:r>
              <a:rPr lang="ru-RU" dirty="0" err="1"/>
              <a:t>більше</a:t>
            </a:r>
            <a:r>
              <a:rPr lang="ru-RU" dirty="0"/>
              <a:t> </a:t>
            </a:r>
            <a:r>
              <a:rPr lang="ru-RU" dirty="0" err="1"/>
              <a:t>разів</a:t>
            </a:r>
            <a:r>
              <a:rPr lang="ru-RU" dirty="0"/>
              <a:t> </a:t>
            </a:r>
            <a:r>
              <a:rPr lang="ru-RU" dirty="0" err="1"/>
              <a:t>коротший</a:t>
            </a:r>
            <a:r>
              <a:rPr lang="ru-RU" dirty="0"/>
              <a:t> за </a:t>
            </a:r>
            <a:r>
              <a:rPr lang="ru-RU" dirty="0" err="1"/>
              <a:t>оригінал</a:t>
            </a:r>
            <a:r>
              <a:rPr lang="ru-RU" dirty="0"/>
              <a:t>.</a:t>
            </a:r>
            <a:endParaRPr lang="en-US" dirty="0"/>
          </a:p>
          <a:p>
            <a:pPr algn="just">
              <a:buNone/>
            </a:pPr>
            <a:r>
              <a:rPr lang="ru-RU" i="1" dirty="0"/>
              <a:t>		</a:t>
            </a:r>
            <a:endParaRPr lang="ru-RU" i="1" dirty="0" smtClean="0"/>
          </a:p>
          <a:p>
            <a:pPr algn="just">
              <a:buNone/>
            </a:pPr>
            <a:r>
              <a:rPr lang="ru-RU" i="1" dirty="0" smtClean="0"/>
              <a:t>	</a:t>
            </a:r>
            <a:r>
              <a:rPr lang="ru-RU" i="1" dirty="0" smtClean="0"/>
              <a:t>	</a:t>
            </a:r>
            <a:r>
              <a:rPr lang="ru-RU" b="1" i="1" dirty="0" err="1" smtClean="0"/>
              <a:t>Анотаційний</a:t>
            </a:r>
            <a:r>
              <a:rPr lang="ru-RU" b="1" i="1" dirty="0" smtClean="0"/>
              <a:t> переклад </a:t>
            </a:r>
            <a:r>
              <a:rPr lang="ru-RU" dirty="0" smtClean="0"/>
              <a:t>– </a:t>
            </a:r>
            <a:r>
              <a:rPr lang="ru-RU" dirty="0" err="1"/>
              <a:t>це</a:t>
            </a:r>
            <a:r>
              <a:rPr lang="ru-RU" dirty="0"/>
              <a:t> </a:t>
            </a:r>
            <a:r>
              <a:rPr lang="ru-RU" dirty="0" err="1"/>
              <a:t>стисла</a:t>
            </a:r>
            <a:r>
              <a:rPr lang="ru-RU" dirty="0"/>
              <a:t> характеристика </a:t>
            </a:r>
            <a:r>
              <a:rPr lang="ru-RU" dirty="0" err="1"/>
              <a:t>оригіналу</a:t>
            </a:r>
            <a:r>
              <a:rPr lang="ru-RU" dirty="0"/>
              <a:t>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є</a:t>
            </a:r>
            <a:r>
              <a:rPr lang="ru-RU" dirty="0"/>
              <a:t> </a:t>
            </a:r>
            <a:r>
              <a:rPr lang="ru-RU" dirty="0" err="1"/>
              <a:t>переліком</a:t>
            </a:r>
            <a:r>
              <a:rPr lang="ru-RU" dirty="0"/>
              <a:t> </a:t>
            </a:r>
            <a:r>
              <a:rPr lang="ru-RU" dirty="0" err="1" smtClean="0"/>
              <a:t>основних</a:t>
            </a:r>
            <a:r>
              <a:rPr lang="ru-RU" dirty="0" smtClean="0"/>
              <a:t> </a:t>
            </a:r>
            <a:r>
              <a:rPr lang="ru-RU" dirty="0" err="1"/>
              <a:t>питань</a:t>
            </a:r>
            <a:r>
              <a:rPr lang="ru-RU" dirty="0"/>
              <a:t>, </a:t>
            </a:r>
            <a:r>
              <a:rPr lang="ru-RU" dirty="0" err="1"/>
              <a:t>іноді</a:t>
            </a:r>
            <a:r>
              <a:rPr lang="ru-RU" dirty="0"/>
              <a:t> </a:t>
            </a:r>
            <a:r>
              <a:rPr lang="ru-RU" dirty="0" err="1"/>
              <a:t>містить</a:t>
            </a:r>
            <a:r>
              <a:rPr lang="ru-RU" dirty="0"/>
              <a:t> </a:t>
            </a:r>
            <a:r>
              <a:rPr lang="ru-RU" dirty="0" err="1"/>
              <a:t>критичну</a:t>
            </a:r>
            <a:r>
              <a:rPr lang="ru-RU" dirty="0"/>
              <a:t> </a:t>
            </a:r>
            <a:r>
              <a:rPr lang="ru-RU" dirty="0" err="1"/>
              <a:t>оцінку</a:t>
            </a:r>
            <a:r>
              <a:rPr lang="ru-RU" dirty="0"/>
              <a:t>. </a:t>
            </a:r>
            <a:r>
              <a:rPr lang="ru-RU" dirty="0" err="1"/>
              <a:t>Такий</a:t>
            </a:r>
            <a:r>
              <a:rPr lang="ru-RU" dirty="0"/>
              <a:t> переклад </a:t>
            </a:r>
            <a:r>
              <a:rPr lang="ru-RU" dirty="0" err="1"/>
              <a:t>дає</a:t>
            </a:r>
            <a:r>
              <a:rPr lang="ru-RU" dirty="0"/>
              <a:t> </a:t>
            </a:r>
            <a:r>
              <a:rPr lang="ru-RU" dirty="0" err="1"/>
              <a:t>фахівцеві</a:t>
            </a:r>
            <a:r>
              <a:rPr lang="ru-RU" dirty="0"/>
              <a:t> </a:t>
            </a:r>
            <a:r>
              <a:rPr lang="ru-RU" dirty="0" err="1"/>
              <a:t>уявлення</a:t>
            </a:r>
            <a:r>
              <a:rPr lang="ru-RU" dirty="0"/>
              <a:t> про характер </a:t>
            </a:r>
            <a:r>
              <a:rPr lang="ru-RU" dirty="0" err="1"/>
              <a:t>оригіналу</a:t>
            </a:r>
            <a:r>
              <a:rPr lang="ru-RU" dirty="0"/>
              <a:t> (</a:t>
            </a:r>
            <a:r>
              <a:rPr lang="ru-RU" dirty="0" err="1"/>
              <a:t>наукова</a:t>
            </a:r>
            <a:r>
              <a:rPr lang="ru-RU" dirty="0"/>
              <a:t> </a:t>
            </a:r>
            <a:r>
              <a:rPr lang="ru-RU" dirty="0" err="1"/>
              <a:t>стаття</a:t>
            </a:r>
            <a:r>
              <a:rPr lang="ru-RU" dirty="0"/>
              <a:t>, </a:t>
            </a:r>
            <a:r>
              <a:rPr lang="ru-RU" dirty="0" err="1"/>
              <a:t>технічний</a:t>
            </a:r>
            <a:r>
              <a:rPr lang="ru-RU" dirty="0"/>
              <a:t> </a:t>
            </a:r>
            <a:r>
              <a:rPr lang="ru-RU" dirty="0" err="1"/>
              <a:t>опис</a:t>
            </a:r>
            <a:r>
              <a:rPr lang="ru-RU" dirty="0"/>
              <a:t>, </a:t>
            </a:r>
            <a:r>
              <a:rPr lang="ru-RU" dirty="0" err="1"/>
              <a:t>науково-популярна</a:t>
            </a:r>
            <a:r>
              <a:rPr lang="ru-RU" dirty="0"/>
              <a:t> книга), про </a:t>
            </a:r>
            <a:r>
              <a:rPr lang="ru-RU" dirty="0" err="1"/>
              <a:t>його</a:t>
            </a:r>
            <a:r>
              <a:rPr lang="ru-RU" dirty="0"/>
              <a:t> структуру (</a:t>
            </a:r>
            <a:r>
              <a:rPr lang="ru-RU" dirty="0" err="1"/>
              <a:t>які</a:t>
            </a:r>
            <a:r>
              <a:rPr lang="ru-RU" dirty="0"/>
              <a:t> </a:t>
            </a:r>
            <a:r>
              <a:rPr lang="ru-RU" dirty="0" err="1"/>
              <a:t>питання</a:t>
            </a:r>
            <a:r>
              <a:rPr lang="ru-RU" dirty="0"/>
              <a:t> </a:t>
            </a:r>
            <a:r>
              <a:rPr lang="ru-RU" dirty="0" err="1"/>
              <a:t>розглянуто</a:t>
            </a:r>
            <a:r>
              <a:rPr lang="ru-RU" dirty="0"/>
              <a:t>, у </a:t>
            </a:r>
            <a:r>
              <a:rPr lang="ru-RU" dirty="0" err="1"/>
              <a:t>якій</a:t>
            </a:r>
            <a:r>
              <a:rPr lang="ru-RU" dirty="0"/>
              <a:t> </a:t>
            </a:r>
            <a:r>
              <a:rPr lang="ru-RU" dirty="0" err="1"/>
              <a:t>послідовності</a:t>
            </a:r>
            <a:r>
              <a:rPr lang="ru-RU" dirty="0"/>
              <a:t>, </a:t>
            </a:r>
            <a:r>
              <a:rPr lang="ru-RU" dirty="0" err="1"/>
              <a:t>висновки</a:t>
            </a:r>
            <a:r>
              <a:rPr lang="ru-RU" dirty="0"/>
              <a:t> автора), про </a:t>
            </a:r>
            <a:r>
              <a:rPr lang="ru-RU" dirty="0" err="1"/>
              <a:t>призначення</a:t>
            </a:r>
            <a:r>
              <a:rPr lang="ru-RU" dirty="0"/>
              <a:t>, </a:t>
            </a:r>
            <a:r>
              <a:rPr lang="ru-RU" dirty="0" err="1"/>
              <a:t>актуальність</a:t>
            </a:r>
            <a:r>
              <a:rPr lang="ru-RU" dirty="0"/>
              <a:t> </a:t>
            </a:r>
            <a:r>
              <a:rPr lang="ru-RU" dirty="0" err="1"/>
              <a:t>оригіналу</a:t>
            </a:r>
            <a:r>
              <a:rPr lang="ru-RU" dirty="0"/>
              <a:t>, </a:t>
            </a:r>
            <a:r>
              <a:rPr lang="ru-RU" dirty="0" err="1"/>
              <a:t>обґрунтованість</a:t>
            </a:r>
            <a:r>
              <a:rPr lang="ru-RU" dirty="0"/>
              <a:t> </a:t>
            </a:r>
            <a:r>
              <a:rPr lang="ru-RU" dirty="0" err="1"/>
              <a:t>висновків</a:t>
            </a:r>
            <a:r>
              <a:rPr lang="ru-RU" dirty="0"/>
              <a:t> </a:t>
            </a:r>
            <a:r>
              <a:rPr lang="ru-RU" dirty="0" err="1"/>
              <a:t>тощо</a:t>
            </a:r>
            <a:r>
              <a:rPr lang="ru-RU" dirty="0"/>
              <a:t>. </a:t>
            </a:r>
            <a:r>
              <a:rPr lang="en-US" dirty="0" err="1"/>
              <a:t>Обсяг</a:t>
            </a:r>
            <a:r>
              <a:rPr lang="en-US" dirty="0"/>
              <a:t> </a:t>
            </a:r>
            <a:r>
              <a:rPr lang="en-US" dirty="0" err="1"/>
              <a:t>анотації</a:t>
            </a:r>
            <a:r>
              <a:rPr lang="en-US" dirty="0"/>
              <a:t> </a:t>
            </a:r>
            <a:r>
              <a:rPr lang="en-US" dirty="0" err="1"/>
              <a:t>не</a:t>
            </a:r>
            <a:r>
              <a:rPr lang="en-US" dirty="0"/>
              <a:t> </a:t>
            </a:r>
            <a:r>
              <a:rPr lang="en-US" dirty="0" err="1"/>
              <a:t>може</a:t>
            </a:r>
            <a:r>
              <a:rPr lang="en-US" dirty="0"/>
              <a:t> </a:t>
            </a:r>
            <a:r>
              <a:rPr lang="en-US" dirty="0" err="1"/>
              <a:t>перевищувати</a:t>
            </a:r>
            <a:r>
              <a:rPr lang="en-US" dirty="0"/>
              <a:t> 500 </a:t>
            </a:r>
            <a:r>
              <a:rPr lang="en-US" dirty="0" err="1"/>
              <a:t>друкованих</a:t>
            </a:r>
            <a:r>
              <a:rPr lang="en-US" dirty="0"/>
              <a:t> </a:t>
            </a:r>
            <a:r>
              <a:rPr lang="en-US" dirty="0" err="1"/>
              <a:t>знаків</a:t>
            </a:r>
            <a:r>
              <a:rPr lang="en-US" dirty="0"/>
              <a:t>.</a:t>
            </a:r>
            <a:endParaRPr lang="ru-RU" dirty="0"/>
          </a:p>
        </p:txBody>
      </p:sp>
      <p:pic>
        <p:nvPicPr>
          <p:cNvPr id="4" name="Picture 3" descr="C:\Users\User\Desktop\!ВОВА\фони\Вишиванка-червоно-чорни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-3178984" y="3178984"/>
            <a:ext cx="6858002" cy="500034"/>
          </a:xfrm>
          <a:prstGeom prst="rect">
            <a:avLst/>
          </a:prstGeom>
          <a:noFill/>
        </p:spPr>
      </p:pic>
      <p:pic>
        <p:nvPicPr>
          <p:cNvPr id="5" name="Picture 3" descr="C:\Users\User\Desktop\!ВОВА\фони\Вишиванка-червоно-чорни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5560786" y="3083178"/>
            <a:ext cx="6858002" cy="69164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7224" y="274638"/>
            <a:ext cx="7829576" cy="1011222"/>
          </a:xfrm>
        </p:spPr>
        <p:txBody>
          <a:bodyPr>
            <a:noAutofit/>
          </a:bodyPr>
          <a:lstStyle/>
          <a:p>
            <a:r>
              <a:rPr lang="ru-RU" sz="3200" b="1" dirty="0" err="1"/>
              <a:t>Типові</a:t>
            </a:r>
            <a:r>
              <a:rPr lang="ru-RU" sz="3200" b="1" dirty="0"/>
              <a:t> </a:t>
            </a:r>
            <a:r>
              <a:rPr lang="ru-RU" sz="3200" b="1" dirty="0" err="1"/>
              <a:t>помилки</a:t>
            </a:r>
            <a:r>
              <a:rPr lang="ru-RU" sz="3200" b="1" dirty="0"/>
              <a:t> </a:t>
            </a:r>
            <a:r>
              <a:rPr lang="ru-RU" sz="3200" b="1" dirty="0" err="1"/>
              <a:t>під</a:t>
            </a:r>
            <a:r>
              <a:rPr lang="ru-RU" sz="3200" b="1" dirty="0"/>
              <a:t> час перекладу </a:t>
            </a:r>
            <a:r>
              <a:rPr lang="ru-RU" sz="3200" b="1" dirty="0" err="1"/>
              <a:t>наукових</a:t>
            </a:r>
            <a:r>
              <a:rPr lang="ru-RU" sz="3200" b="1" dirty="0"/>
              <a:t> </a:t>
            </a:r>
            <a:r>
              <a:rPr lang="ru-RU" sz="3200" b="1" dirty="0" err="1"/>
              <a:t>текстів</a:t>
            </a:r>
            <a:r>
              <a:rPr lang="ru-RU" sz="3200" b="1" dirty="0"/>
              <a:t> </a:t>
            </a:r>
            <a:r>
              <a:rPr lang="ru-RU" sz="3200" b="1" dirty="0" err="1"/>
              <a:t>українською</a:t>
            </a:r>
            <a:r>
              <a:rPr lang="ru-RU" sz="3200" b="1" dirty="0"/>
              <a:t> </a:t>
            </a:r>
            <a:r>
              <a:rPr lang="ru-RU" sz="3200" b="1" dirty="0" err="1"/>
              <a:t>мовою</a:t>
            </a:r>
            <a:endParaRPr lang="ru-RU" sz="32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57298"/>
            <a:ext cx="8229600" cy="4954591"/>
          </a:xfrm>
        </p:spPr>
        <p:txBody>
          <a:bodyPr anchor="ctr">
            <a:noAutofit/>
          </a:bodyPr>
          <a:lstStyle/>
          <a:p>
            <a:pPr algn="just">
              <a:buNone/>
            </a:pPr>
            <a:r>
              <a:rPr lang="ru-RU" sz="1600" dirty="0"/>
              <a:t>		</a:t>
            </a:r>
            <a:r>
              <a:rPr lang="ru-RU" sz="1600" dirty="0" err="1"/>
              <a:t>Здавалося</a:t>
            </a:r>
            <a:r>
              <a:rPr lang="ru-RU" sz="1600" dirty="0"/>
              <a:t> б, </a:t>
            </a:r>
            <a:r>
              <a:rPr lang="ru-RU" sz="1600" dirty="0" err="1"/>
              <a:t>зі</a:t>
            </a:r>
            <a:r>
              <a:rPr lang="ru-RU" sz="1600" dirty="0"/>
              <a:t> словами, </a:t>
            </a:r>
            <a:r>
              <a:rPr lang="ru-RU" sz="1600" dirty="0" err="1"/>
              <a:t>що</a:t>
            </a:r>
            <a:r>
              <a:rPr lang="ru-RU" sz="1600" dirty="0"/>
              <a:t> </a:t>
            </a:r>
            <a:r>
              <a:rPr lang="ru-RU" sz="1600" dirty="0" err="1"/>
              <a:t>мають</a:t>
            </a:r>
            <a:r>
              <a:rPr lang="ru-RU" sz="1600" dirty="0"/>
              <a:t> </a:t>
            </a:r>
            <a:r>
              <a:rPr lang="ru-RU" sz="1600" dirty="0" err="1"/>
              <a:t>відповідники</a:t>
            </a:r>
            <a:r>
              <a:rPr lang="ru-RU" sz="1600" dirty="0"/>
              <a:t> в </a:t>
            </a:r>
            <a:r>
              <a:rPr lang="ru-RU" sz="1600" dirty="0" err="1"/>
              <a:t>інших</a:t>
            </a:r>
            <a:r>
              <a:rPr lang="ru-RU" sz="1600" dirty="0"/>
              <a:t> </a:t>
            </a:r>
            <a:r>
              <a:rPr lang="ru-RU" sz="1600" dirty="0" err="1"/>
              <a:t>мовах</a:t>
            </a:r>
            <a:r>
              <a:rPr lang="ru-RU" sz="1600" dirty="0"/>
              <a:t>, проблем не повинно бути. Але </a:t>
            </a:r>
            <a:r>
              <a:rPr lang="ru-RU" sz="1600" dirty="0" err="1"/>
              <a:t>це</a:t>
            </a:r>
            <a:r>
              <a:rPr lang="ru-RU" sz="1600" dirty="0"/>
              <a:t> </a:t>
            </a:r>
            <a:r>
              <a:rPr lang="ru-RU" sz="1600" dirty="0" err="1"/>
              <a:t>помилкова</a:t>
            </a:r>
            <a:r>
              <a:rPr lang="ru-RU" sz="1600" dirty="0"/>
              <a:t> думка. </a:t>
            </a:r>
            <a:r>
              <a:rPr lang="ru-RU" sz="1600" dirty="0" err="1" smtClean="0"/>
              <a:t>Насправді</a:t>
            </a:r>
            <a:r>
              <a:rPr lang="ru-RU" sz="1600" dirty="0" smtClean="0"/>
              <a:t> </a:t>
            </a:r>
            <a:r>
              <a:rPr lang="ru-RU" sz="1600" b="1" dirty="0" smtClean="0"/>
              <a:t>слова, </a:t>
            </a:r>
            <a:r>
              <a:rPr lang="ru-RU" sz="1600" b="1" dirty="0" err="1" smtClean="0"/>
              <a:t>які</a:t>
            </a:r>
            <a:r>
              <a:rPr lang="ru-RU" sz="1600" b="1" dirty="0" smtClean="0"/>
              <a:t> </a:t>
            </a:r>
            <a:r>
              <a:rPr lang="ru-RU" sz="1600" b="1" dirty="0" err="1" smtClean="0"/>
              <a:t>традиційно</a:t>
            </a:r>
            <a:r>
              <a:rPr lang="ru-RU" sz="1600" b="1" dirty="0" smtClean="0"/>
              <a:t> </a:t>
            </a:r>
            <a:r>
              <a:rPr lang="ru-RU" sz="1600" b="1" dirty="0" err="1" smtClean="0"/>
              <a:t>подаються</a:t>
            </a:r>
            <a:r>
              <a:rPr lang="ru-RU" sz="1600" b="1" dirty="0" smtClean="0"/>
              <a:t> в словниках як </a:t>
            </a:r>
            <a:r>
              <a:rPr lang="ru-RU" sz="1600" b="1" dirty="0" err="1" smtClean="0"/>
              <a:t>еквіваленти</a:t>
            </a:r>
            <a:r>
              <a:rPr lang="ru-RU" sz="1600" b="1" dirty="0" smtClean="0"/>
              <a:t>, в </a:t>
            </a:r>
            <a:r>
              <a:rPr lang="ru-RU" sz="1600" b="1" dirty="0" err="1" smtClean="0"/>
              <a:t>різних</a:t>
            </a:r>
            <a:r>
              <a:rPr lang="ru-RU" sz="1600" b="1" dirty="0" smtClean="0"/>
              <a:t> </a:t>
            </a:r>
            <a:r>
              <a:rPr lang="ru-RU" sz="1600" b="1" dirty="0" err="1" smtClean="0"/>
              <a:t>мовах</a:t>
            </a:r>
            <a:r>
              <a:rPr lang="ru-RU" sz="1600" b="1" dirty="0" smtClean="0"/>
              <a:t> </a:t>
            </a:r>
            <a:r>
              <a:rPr lang="ru-RU" sz="1600" b="1" dirty="0" err="1" smtClean="0"/>
              <a:t>різняться</a:t>
            </a:r>
            <a:r>
              <a:rPr lang="ru-RU" sz="1600" b="1" dirty="0" smtClean="0"/>
              <a:t> </a:t>
            </a:r>
            <a:r>
              <a:rPr lang="ru-RU" sz="1600" b="1" dirty="0" err="1" smtClean="0"/>
              <a:t>обсягом</a:t>
            </a:r>
            <a:r>
              <a:rPr lang="ru-RU" sz="1600" b="1" dirty="0" smtClean="0"/>
              <a:t> </a:t>
            </a:r>
            <a:r>
              <a:rPr lang="ru-RU" sz="1600" b="1" dirty="0" err="1" smtClean="0"/>
              <a:t>значення</a:t>
            </a:r>
            <a:r>
              <a:rPr lang="ru-RU" sz="1600" dirty="0" smtClean="0"/>
              <a:t>, </a:t>
            </a:r>
            <a:r>
              <a:rPr lang="ru-RU" sz="1600" b="1" dirty="0" err="1"/>
              <a:t>особливостями</a:t>
            </a:r>
            <a:r>
              <a:rPr lang="ru-RU" sz="1600" b="1" dirty="0"/>
              <a:t> </a:t>
            </a:r>
            <a:r>
              <a:rPr lang="ru-RU" sz="1600" b="1" dirty="0" err="1"/>
              <a:t>сполучуваності</a:t>
            </a:r>
            <a:r>
              <a:rPr lang="ru-RU" sz="1600" b="1" dirty="0"/>
              <a:t> </a:t>
            </a:r>
            <a:r>
              <a:rPr lang="ru-RU" sz="1600" b="1" dirty="0" err="1"/>
              <a:t>з</a:t>
            </a:r>
            <a:r>
              <a:rPr lang="ru-RU" sz="1600" b="1" dirty="0"/>
              <a:t> </a:t>
            </a:r>
            <a:r>
              <a:rPr lang="ru-RU" sz="1600" b="1" dirty="0" err="1"/>
              <a:t>іншими</a:t>
            </a:r>
            <a:r>
              <a:rPr lang="ru-RU" sz="1600" b="1" dirty="0"/>
              <a:t> словами, </a:t>
            </a:r>
            <a:r>
              <a:rPr lang="ru-RU" sz="1600" b="1" dirty="0" err="1"/>
              <a:t>специфікою</a:t>
            </a:r>
            <a:r>
              <a:rPr lang="ru-RU" sz="1600" b="1" dirty="0"/>
              <a:t> </a:t>
            </a:r>
            <a:r>
              <a:rPr lang="ru-RU" sz="1600" b="1" dirty="0" err="1"/>
              <a:t>використання</a:t>
            </a:r>
            <a:r>
              <a:rPr lang="ru-RU" sz="1600" b="1" dirty="0"/>
              <a:t>, </a:t>
            </a:r>
            <a:r>
              <a:rPr lang="ru-RU" sz="1600" b="1" dirty="0" err="1" smtClean="0"/>
              <a:t>додатковими</a:t>
            </a:r>
            <a:r>
              <a:rPr lang="ru-RU" sz="1600" b="1" dirty="0" smtClean="0"/>
              <a:t> </a:t>
            </a:r>
            <a:r>
              <a:rPr lang="ru-RU" sz="1600" b="1" dirty="0" err="1"/>
              <a:t>відтінками</a:t>
            </a:r>
            <a:r>
              <a:rPr lang="ru-RU" sz="1600" b="1" dirty="0"/>
              <a:t> </a:t>
            </a:r>
            <a:r>
              <a:rPr lang="ru-RU" sz="1600" b="1" dirty="0" err="1"/>
              <a:t>значення</a:t>
            </a:r>
            <a:r>
              <a:rPr lang="ru-RU" sz="1600" b="1" dirty="0"/>
              <a:t>.</a:t>
            </a:r>
            <a:r>
              <a:rPr lang="ru-RU" sz="1600" dirty="0"/>
              <a:t> І все </a:t>
            </a:r>
            <a:r>
              <a:rPr lang="ru-RU" sz="1600" dirty="0" err="1"/>
              <a:t>це</a:t>
            </a:r>
            <a:r>
              <a:rPr lang="ru-RU" sz="1600" dirty="0"/>
              <a:t> треба </a:t>
            </a:r>
            <a:r>
              <a:rPr lang="ru-RU" sz="1600" dirty="0" err="1"/>
              <a:t>враховувати</a:t>
            </a:r>
            <a:r>
              <a:rPr lang="ru-RU" sz="1600" dirty="0"/>
              <a:t> </a:t>
            </a:r>
            <a:r>
              <a:rPr lang="ru-RU" sz="1600" dirty="0" err="1"/>
              <a:t>під</a:t>
            </a:r>
            <a:r>
              <a:rPr lang="ru-RU" sz="1600" dirty="0"/>
              <a:t> час перекладу. </a:t>
            </a:r>
            <a:endParaRPr lang="ru-RU" sz="1600" dirty="0" smtClean="0"/>
          </a:p>
          <a:p>
            <a:pPr algn="just">
              <a:buNone/>
            </a:pPr>
            <a:r>
              <a:rPr lang="ru-RU" sz="1600" dirty="0" smtClean="0"/>
              <a:t>	</a:t>
            </a:r>
            <a:r>
              <a:rPr lang="ru-RU" sz="1600" dirty="0" smtClean="0"/>
              <a:t>	</a:t>
            </a:r>
            <a:r>
              <a:rPr lang="ru-RU" sz="1600" dirty="0" err="1" smtClean="0"/>
              <a:t>Наприклад</a:t>
            </a:r>
            <a:r>
              <a:rPr lang="ru-RU" sz="1600" dirty="0"/>
              <a:t>, </a:t>
            </a:r>
            <a:r>
              <a:rPr lang="ru-RU" sz="1600" dirty="0" err="1"/>
              <a:t>багатозначне</a:t>
            </a:r>
            <a:r>
              <a:rPr lang="ru-RU" sz="1600" dirty="0"/>
              <a:t> слово </a:t>
            </a:r>
            <a:r>
              <a:rPr lang="ru-RU" sz="1600" i="1" dirty="0">
                <a:solidFill>
                  <a:srgbClr val="FF0000"/>
                </a:solidFill>
              </a:rPr>
              <a:t>обращаться </a:t>
            </a:r>
            <a:r>
              <a:rPr lang="ru-RU" sz="1600" dirty="0"/>
              <a:t>в </a:t>
            </a:r>
            <a:r>
              <a:rPr lang="ru-RU" sz="1600" dirty="0" err="1"/>
              <a:t>російській</a:t>
            </a:r>
            <a:r>
              <a:rPr lang="ru-RU" sz="1600" dirty="0"/>
              <a:t> </a:t>
            </a:r>
            <a:r>
              <a:rPr lang="ru-RU" sz="1600" dirty="0" err="1"/>
              <a:t>мові</a:t>
            </a:r>
            <a:r>
              <a:rPr lang="ru-RU" sz="1600" dirty="0"/>
              <a:t> </a:t>
            </a:r>
            <a:r>
              <a:rPr lang="ru-RU" sz="1600" dirty="0" err="1"/>
              <a:t>відрізняється</a:t>
            </a:r>
            <a:r>
              <a:rPr lang="ru-RU" sz="1600" dirty="0"/>
              <a:t> </a:t>
            </a:r>
            <a:r>
              <a:rPr lang="ru-RU" sz="1600" dirty="0" err="1"/>
              <a:t>обсягом</a:t>
            </a:r>
            <a:r>
              <a:rPr lang="ru-RU" sz="1600" dirty="0"/>
              <a:t> </a:t>
            </a:r>
            <a:r>
              <a:rPr lang="ru-RU" sz="1600" dirty="0" err="1"/>
              <a:t>значення</a:t>
            </a:r>
            <a:r>
              <a:rPr lang="ru-RU" sz="1600" dirty="0"/>
              <a:t> </a:t>
            </a:r>
            <a:r>
              <a:rPr lang="ru-RU" sz="1600" dirty="0" err="1"/>
              <a:t>від</a:t>
            </a:r>
            <a:r>
              <a:rPr lang="ru-RU" sz="1600" dirty="0"/>
              <a:t> </a:t>
            </a:r>
            <a:r>
              <a:rPr lang="ru-RU" sz="1600" dirty="0" err="1"/>
              <a:t>українського</a:t>
            </a:r>
            <a:r>
              <a:rPr lang="ru-RU" sz="1600" dirty="0"/>
              <a:t> </a:t>
            </a:r>
            <a:r>
              <a:rPr lang="ru-RU" sz="1600" b="1" i="1" dirty="0" err="1"/>
              <a:t>звертатися</a:t>
            </a:r>
            <a:r>
              <a:rPr lang="ru-RU" sz="1600" dirty="0"/>
              <a:t>: </a:t>
            </a:r>
            <a:r>
              <a:rPr lang="ru-RU" sz="1600" dirty="0" err="1"/>
              <a:t>останнє</a:t>
            </a:r>
            <a:r>
              <a:rPr lang="ru-RU" sz="1600" dirty="0"/>
              <a:t> </a:t>
            </a:r>
            <a:r>
              <a:rPr lang="ru-RU" sz="1600" dirty="0" err="1"/>
              <a:t>може</a:t>
            </a:r>
            <a:r>
              <a:rPr lang="ru-RU" sz="1600" dirty="0"/>
              <a:t> </a:t>
            </a:r>
            <a:r>
              <a:rPr lang="ru-RU" sz="1600" dirty="0" err="1"/>
              <a:t>використовуватися</a:t>
            </a:r>
            <a:r>
              <a:rPr lang="ru-RU" sz="1600" dirty="0"/>
              <a:t> </a:t>
            </a:r>
            <a:r>
              <a:rPr lang="ru-RU" sz="1600" dirty="0" err="1"/>
              <a:t>тільки</a:t>
            </a:r>
            <a:r>
              <a:rPr lang="ru-RU" sz="1600" dirty="0"/>
              <a:t> </a:t>
            </a:r>
            <a:r>
              <a:rPr lang="ru-RU" sz="1600" dirty="0" err="1"/>
              <a:t>зі</a:t>
            </a:r>
            <a:r>
              <a:rPr lang="ru-RU" sz="1600" dirty="0"/>
              <a:t> </a:t>
            </a:r>
            <a:r>
              <a:rPr lang="ru-RU" sz="1600" dirty="0" err="1"/>
              <a:t>значеннями</a:t>
            </a:r>
            <a:r>
              <a:rPr lang="ru-RU" sz="1600" dirty="0"/>
              <a:t> </a:t>
            </a:r>
            <a:r>
              <a:rPr lang="ru-RU" sz="1600" b="1" dirty="0"/>
              <a:t>а) «</a:t>
            </a:r>
            <a:r>
              <a:rPr lang="ru-RU" sz="1600" b="1" dirty="0" err="1"/>
              <a:t>адресуватися</a:t>
            </a:r>
            <a:r>
              <a:rPr lang="ru-RU" sz="1600" b="1" dirty="0"/>
              <a:t> до </a:t>
            </a:r>
            <a:r>
              <a:rPr lang="ru-RU" sz="1600" b="1" dirty="0" err="1"/>
              <a:t>когось</a:t>
            </a:r>
            <a:r>
              <a:rPr lang="ru-RU" sz="1600" b="1" dirty="0"/>
              <a:t> </a:t>
            </a:r>
            <a:r>
              <a:rPr lang="ru-RU" sz="1600" b="1" dirty="0" err="1"/>
              <a:t>зі</a:t>
            </a:r>
            <a:r>
              <a:rPr lang="ru-RU" sz="1600" b="1" dirty="0"/>
              <a:t> словами, </a:t>
            </a:r>
            <a:r>
              <a:rPr lang="ru-RU" sz="1600" b="1" dirty="0" err="1"/>
              <a:t>проханням</a:t>
            </a:r>
            <a:r>
              <a:rPr lang="ru-RU" sz="1600" b="1" dirty="0"/>
              <a:t>», </a:t>
            </a:r>
            <a:r>
              <a:rPr lang="ru-RU" sz="1600" dirty="0"/>
              <a:t>пор. рос. </a:t>
            </a:r>
            <a:r>
              <a:rPr lang="ru-RU" sz="1600" i="1" dirty="0">
                <a:solidFill>
                  <a:srgbClr val="FF0000"/>
                </a:solidFill>
              </a:rPr>
              <a:t>обращаться к отцу </a:t>
            </a:r>
            <a:r>
              <a:rPr lang="ru-RU" sz="1600" dirty="0"/>
              <a:t>– </a:t>
            </a:r>
            <a:r>
              <a:rPr lang="ru-RU" sz="1600" dirty="0" err="1"/>
              <a:t>укр</a:t>
            </a:r>
            <a:r>
              <a:rPr lang="ru-RU" sz="1600" dirty="0"/>
              <a:t>. </a:t>
            </a:r>
            <a:r>
              <a:rPr lang="ru-RU" sz="1600" i="1" dirty="0" err="1">
                <a:solidFill>
                  <a:srgbClr val="FF0000"/>
                </a:solidFill>
              </a:rPr>
              <a:t>звертатися</a:t>
            </a:r>
            <a:r>
              <a:rPr lang="ru-RU" sz="1600" i="1" dirty="0">
                <a:solidFill>
                  <a:srgbClr val="FF0000"/>
                </a:solidFill>
              </a:rPr>
              <a:t> до батька</a:t>
            </a:r>
            <a:r>
              <a:rPr lang="ru-RU" sz="1600" dirty="0"/>
              <a:t>; </a:t>
            </a:r>
            <a:r>
              <a:rPr lang="ru-RU" sz="1600" b="1" dirty="0"/>
              <a:t>б) </a:t>
            </a:r>
            <a:r>
              <a:rPr lang="ru-RU" sz="1600" b="1" dirty="0" err="1"/>
              <a:t>якщо</a:t>
            </a:r>
            <a:r>
              <a:rPr lang="ru-RU" sz="1600" b="1" dirty="0"/>
              <a:t> </a:t>
            </a:r>
            <a:r>
              <a:rPr lang="ru-RU" sz="1600" b="1" dirty="0" err="1"/>
              <a:t>йдеться</a:t>
            </a:r>
            <a:r>
              <a:rPr lang="ru-RU" sz="1600" b="1" dirty="0"/>
              <a:t> про книгу, журнал </a:t>
            </a:r>
            <a:r>
              <a:rPr lang="ru-RU" sz="1600" b="1" dirty="0" err="1"/>
              <a:t>або</a:t>
            </a:r>
            <a:r>
              <a:rPr lang="ru-RU" sz="1600" b="1" dirty="0"/>
              <a:t> </a:t>
            </a:r>
            <a:r>
              <a:rPr lang="ru-RU" sz="1600" b="1" dirty="0" err="1"/>
              <a:t>інше</a:t>
            </a:r>
            <a:r>
              <a:rPr lang="ru-RU" sz="1600" b="1" dirty="0"/>
              <a:t> </a:t>
            </a:r>
            <a:r>
              <a:rPr lang="ru-RU" sz="1600" b="1" dirty="0" err="1"/>
              <a:t>джерело</a:t>
            </a:r>
            <a:r>
              <a:rPr lang="ru-RU" sz="1600" b="1" dirty="0"/>
              <a:t> </a:t>
            </a:r>
            <a:r>
              <a:rPr lang="ru-RU" sz="1600" b="1" dirty="0" err="1"/>
              <a:t>інформації</a:t>
            </a:r>
            <a:r>
              <a:rPr lang="ru-RU" sz="1600" dirty="0"/>
              <a:t>, </a:t>
            </a:r>
            <a:r>
              <a:rPr lang="ru-RU" sz="1600" dirty="0" err="1"/>
              <a:t>наприклад</a:t>
            </a:r>
            <a:r>
              <a:rPr lang="ru-RU" sz="1600" dirty="0"/>
              <a:t>: рос. </a:t>
            </a:r>
            <a:r>
              <a:rPr lang="ru-RU" sz="1600" i="1" dirty="0">
                <a:solidFill>
                  <a:srgbClr val="FF0000"/>
                </a:solidFill>
              </a:rPr>
              <a:t>обращаться к книге </a:t>
            </a:r>
            <a:r>
              <a:rPr lang="ru-RU" sz="1600" dirty="0"/>
              <a:t>– </a:t>
            </a:r>
            <a:r>
              <a:rPr lang="ru-RU" sz="1600" dirty="0" err="1"/>
              <a:t>укр</a:t>
            </a:r>
            <a:r>
              <a:rPr lang="ru-RU" sz="1600" dirty="0"/>
              <a:t>. </a:t>
            </a:r>
            <a:r>
              <a:rPr lang="ru-RU" sz="1600" i="1" dirty="0" err="1">
                <a:solidFill>
                  <a:srgbClr val="FF0000"/>
                </a:solidFill>
              </a:rPr>
              <a:t>звертатися</a:t>
            </a:r>
            <a:r>
              <a:rPr lang="ru-RU" sz="1600" i="1" dirty="0">
                <a:solidFill>
                  <a:srgbClr val="FF0000"/>
                </a:solidFill>
              </a:rPr>
              <a:t> до книжки</a:t>
            </a:r>
            <a:r>
              <a:rPr lang="ru-RU" sz="1600" dirty="0"/>
              <a:t>. </a:t>
            </a:r>
            <a:r>
              <a:rPr lang="ru-RU" sz="1600" b="1" dirty="0"/>
              <a:t>В </a:t>
            </a:r>
            <a:r>
              <a:rPr lang="ru-RU" sz="1600" b="1" dirty="0" err="1"/>
              <a:t>інших</a:t>
            </a:r>
            <a:r>
              <a:rPr lang="ru-RU" sz="1600" b="1" dirty="0"/>
              <a:t> </a:t>
            </a:r>
            <a:r>
              <a:rPr lang="ru-RU" sz="1600" b="1" dirty="0" err="1"/>
              <a:t>випадках</a:t>
            </a:r>
            <a:r>
              <a:rPr lang="ru-RU" sz="1600" b="1" dirty="0"/>
              <a:t> слово </a:t>
            </a:r>
            <a:r>
              <a:rPr lang="ru-RU" sz="1600" b="1" i="1" dirty="0"/>
              <a:t>обращаться </a:t>
            </a:r>
            <a:r>
              <a:rPr lang="ru-RU" sz="1600" b="1" dirty="0" err="1"/>
              <a:t>перекладати</a:t>
            </a:r>
            <a:r>
              <a:rPr lang="ru-RU" sz="1600" b="1" dirty="0"/>
              <a:t> за </a:t>
            </a:r>
            <a:r>
              <a:rPr lang="ru-RU" sz="1600" b="1" dirty="0" err="1"/>
              <a:t>допомогою</a:t>
            </a:r>
            <a:r>
              <a:rPr lang="ru-RU" sz="1600" b="1" dirty="0"/>
              <a:t> </a:t>
            </a:r>
            <a:r>
              <a:rPr lang="ru-RU" sz="1600" b="1" dirty="0" err="1"/>
              <a:t>українського</a:t>
            </a:r>
            <a:r>
              <a:rPr lang="ru-RU" sz="1600" b="1" dirty="0"/>
              <a:t> слова </a:t>
            </a:r>
            <a:r>
              <a:rPr lang="ru-RU" sz="1600" b="1" i="1" dirty="0" err="1"/>
              <a:t>звертатися</a:t>
            </a:r>
            <a:r>
              <a:rPr lang="ru-RU" sz="1600" b="1" i="1" dirty="0"/>
              <a:t> </a:t>
            </a:r>
            <a:r>
              <a:rPr lang="ru-RU" sz="1600" b="1" dirty="0"/>
              <a:t>не </a:t>
            </a:r>
            <a:r>
              <a:rPr lang="ru-RU" sz="1600" b="1" dirty="0" err="1"/>
              <a:t>можна</a:t>
            </a:r>
            <a:r>
              <a:rPr lang="ru-RU" sz="1600" b="1" dirty="0"/>
              <a:t>. </a:t>
            </a:r>
            <a:r>
              <a:rPr lang="ru-RU" sz="1600" dirty="0" err="1"/>
              <a:t>Наприклад</a:t>
            </a:r>
            <a:r>
              <a:rPr lang="ru-RU" sz="1600" dirty="0"/>
              <a:t>: рос. </a:t>
            </a:r>
            <a:r>
              <a:rPr lang="ru-RU" sz="1600" i="1" dirty="0"/>
              <a:t>обращаться с коллегами уважительно </a:t>
            </a:r>
            <a:r>
              <a:rPr lang="ru-RU" sz="1600" dirty="0"/>
              <a:t>– </a:t>
            </a:r>
            <a:r>
              <a:rPr lang="ru-RU" sz="1600" dirty="0" err="1"/>
              <a:t>укр</a:t>
            </a:r>
            <a:r>
              <a:rPr lang="ru-RU" sz="1600" dirty="0"/>
              <a:t>. </a:t>
            </a:r>
            <a:r>
              <a:rPr lang="ru-RU" sz="1600" i="1" dirty="0" err="1"/>
              <a:t>ставитися</a:t>
            </a:r>
            <a:r>
              <a:rPr lang="ru-RU" sz="1600" i="1" dirty="0"/>
              <a:t> до </a:t>
            </a:r>
            <a:r>
              <a:rPr lang="ru-RU" sz="1600" i="1" dirty="0" err="1" smtClean="0"/>
              <a:t>колег</a:t>
            </a:r>
            <a:r>
              <a:rPr lang="ru-RU" sz="1600" i="1" dirty="0" smtClean="0"/>
              <a:t> </a:t>
            </a:r>
            <a:r>
              <a:rPr lang="ru-RU" sz="1600" i="1" dirty="0" err="1"/>
              <a:t>шанобливо</a:t>
            </a:r>
            <a:r>
              <a:rPr lang="ru-RU" sz="1600" i="1" dirty="0"/>
              <a:t> (</a:t>
            </a:r>
            <a:r>
              <a:rPr lang="ru-RU" sz="1600" i="1" dirty="0" err="1"/>
              <a:t>з</a:t>
            </a:r>
            <a:r>
              <a:rPr lang="ru-RU" sz="1600" i="1" dirty="0"/>
              <a:t> </a:t>
            </a:r>
            <a:r>
              <a:rPr lang="ru-RU" sz="1600" i="1" dirty="0" err="1"/>
              <a:t>повагою</a:t>
            </a:r>
            <a:r>
              <a:rPr lang="ru-RU" sz="1600" i="1" dirty="0"/>
              <a:t>); </a:t>
            </a:r>
            <a:r>
              <a:rPr lang="ru-RU" sz="1600" dirty="0"/>
              <a:t>рос. </a:t>
            </a:r>
            <a:r>
              <a:rPr lang="ru-RU" sz="1600" i="1" dirty="0"/>
              <a:t>осторожно обращаться с инструментом – </a:t>
            </a:r>
            <a:r>
              <a:rPr lang="ru-RU" sz="1600" dirty="0" err="1"/>
              <a:t>укр</a:t>
            </a:r>
            <a:r>
              <a:rPr lang="ru-RU" sz="1600" dirty="0"/>
              <a:t>. </a:t>
            </a:r>
            <a:r>
              <a:rPr lang="ru-RU" sz="1600" i="1" dirty="0" err="1"/>
              <a:t>обережно</a:t>
            </a:r>
            <a:r>
              <a:rPr lang="ru-RU" sz="1600" i="1" dirty="0"/>
              <a:t> </a:t>
            </a:r>
            <a:r>
              <a:rPr lang="ru-RU" sz="1600" i="1" dirty="0" err="1"/>
              <a:t>поводитися</a:t>
            </a:r>
            <a:r>
              <a:rPr lang="ru-RU" sz="1600" i="1" dirty="0"/>
              <a:t> </a:t>
            </a:r>
            <a:r>
              <a:rPr lang="ru-RU" sz="1600" i="1" dirty="0" err="1"/>
              <a:t>з</a:t>
            </a:r>
            <a:r>
              <a:rPr lang="ru-RU" sz="1600" i="1" dirty="0"/>
              <a:t> </a:t>
            </a:r>
            <a:r>
              <a:rPr lang="ru-RU" sz="1600" i="1" dirty="0" err="1"/>
              <a:t>інструментом</a:t>
            </a:r>
            <a:r>
              <a:rPr lang="ru-RU" sz="1600" i="1" dirty="0"/>
              <a:t>; </a:t>
            </a:r>
            <a:r>
              <a:rPr lang="ru-RU" sz="1600" dirty="0"/>
              <a:t>рос. </a:t>
            </a:r>
            <a:r>
              <a:rPr lang="ru-RU" sz="1600" i="1" dirty="0"/>
              <a:t>обращаться вокруг своей оси </a:t>
            </a:r>
            <a:r>
              <a:rPr lang="ru-RU" sz="1600" dirty="0"/>
              <a:t>– </a:t>
            </a:r>
            <a:r>
              <a:rPr lang="ru-RU" sz="1600" dirty="0" err="1"/>
              <a:t>укр</a:t>
            </a:r>
            <a:r>
              <a:rPr lang="ru-RU" sz="1600" dirty="0"/>
              <a:t>. </a:t>
            </a:r>
            <a:r>
              <a:rPr lang="ru-RU" sz="1600" i="1" dirty="0" err="1"/>
              <a:t>повертатися</a:t>
            </a:r>
            <a:r>
              <a:rPr lang="ru-RU" sz="1600" i="1" dirty="0"/>
              <a:t> (</a:t>
            </a:r>
            <a:r>
              <a:rPr lang="ru-RU" sz="1600" i="1" dirty="0" err="1"/>
              <a:t>обертатися</a:t>
            </a:r>
            <a:r>
              <a:rPr lang="ru-RU" sz="1600" i="1" dirty="0"/>
              <a:t>) </a:t>
            </a:r>
            <a:r>
              <a:rPr lang="ru-RU" sz="1600" i="1" dirty="0" err="1"/>
              <a:t>навколо</a:t>
            </a:r>
            <a:r>
              <a:rPr lang="ru-RU" sz="1600" i="1" dirty="0"/>
              <a:t> </a:t>
            </a:r>
            <a:r>
              <a:rPr lang="ru-RU" sz="1600" i="1" dirty="0" err="1"/>
              <a:t>своєї</a:t>
            </a:r>
            <a:r>
              <a:rPr lang="ru-RU" sz="1600" i="1" dirty="0"/>
              <a:t> </a:t>
            </a:r>
            <a:r>
              <a:rPr lang="ru-RU" sz="1600" i="1" dirty="0" err="1"/>
              <a:t>осі</a:t>
            </a:r>
            <a:r>
              <a:rPr lang="ru-RU" sz="1600" i="1" dirty="0"/>
              <a:t>; </a:t>
            </a:r>
            <a:r>
              <a:rPr lang="ru-RU" sz="1600" dirty="0"/>
              <a:t>рос. </a:t>
            </a:r>
            <a:r>
              <a:rPr lang="ru-RU" sz="1600" i="1" dirty="0"/>
              <a:t>обращаться в бабочку </a:t>
            </a:r>
            <a:r>
              <a:rPr lang="ru-RU" sz="1600" dirty="0"/>
              <a:t>– </a:t>
            </a:r>
            <a:r>
              <a:rPr lang="ru-RU" sz="1600" dirty="0" err="1"/>
              <a:t>укр</a:t>
            </a:r>
            <a:r>
              <a:rPr lang="ru-RU" sz="1600" dirty="0"/>
              <a:t>. </a:t>
            </a:r>
            <a:r>
              <a:rPr lang="ru-RU" sz="1600" i="1" dirty="0" err="1"/>
              <a:t>перетворюватися</a:t>
            </a:r>
            <a:r>
              <a:rPr lang="ru-RU" sz="1600" i="1" dirty="0"/>
              <a:t> (</a:t>
            </a:r>
            <a:r>
              <a:rPr lang="ru-RU" sz="1600" i="1" dirty="0" err="1"/>
              <a:t>обертатися</a:t>
            </a:r>
            <a:r>
              <a:rPr lang="ru-RU" sz="1600" i="1" dirty="0"/>
              <a:t>) на (в) </a:t>
            </a:r>
            <a:r>
              <a:rPr lang="ru-RU" sz="1600" i="1" dirty="0" err="1"/>
              <a:t>метелика</a:t>
            </a:r>
            <a:r>
              <a:rPr lang="ru-RU" sz="1600" dirty="0"/>
              <a:t>; рос. </a:t>
            </a:r>
            <a:r>
              <a:rPr lang="ru-RU" sz="1600" i="1" dirty="0"/>
              <a:t>вода обращается в пар </a:t>
            </a:r>
            <a:r>
              <a:rPr lang="ru-RU" sz="1600" dirty="0"/>
              <a:t>– </a:t>
            </a:r>
            <a:r>
              <a:rPr lang="ru-RU" sz="1600" dirty="0" err="1"/>
              <a:t>укр</a:t>
            </a:r>
            <a:r>
              <a:rPr lang="ru-RU" sz="1600" dirty="0"/>
              <a:t>. </a:t>
            </a:r>
            <a:r>
              <a:rPr lang="ru-RU" sz="1600" i="1" dirty="0"/>
              <a:t>вода </a:t>
            </a:r>
            <a:r>
              <a:rPr lang="ru-RU" sz="1600" i="1" dirty="0" err="1"/>
              <a:t>перетворюється</a:t>
            </a:r>
            <a:r>
              <a:rPr lang="ru-RU" sz="1600" i="1" dirty="0"/>
              <a:t> на (в) пару</a:t>
            </a:r>
            <a:r>
              <a:rPr lang="ru-RU" sz="1600" dirty="0"/>
              <a:t>; рос. </a:t>
            </a:r>
            <a:r>
              <a:rPr lang="ru-RU" sz="1600" i="1" dirty="0"/>
              <a:t>обращаться в христианство </a:t>
            </a:r>
            <a:r>
              <a:rPr lang="ru-RU" sz="1600" dirty="0"/>
              <a:t>– </a:t>
            </a:r>
            <a:r>
              <a:rPr lang="ru-RU" sz="1600" dirty="0" err="1"/>
              <a:t>укр</a:t>
            </a:r>
            <a:r>
              <a:rPr lang="ru-RU" sz="1600" dirty="0"/>
              <a:t>. </a:t>
            </a:r>
            <a:r>
              <a:rPr lang="ru-RU" sz="1600" i="1" dirty="0" err="1"/>
              <a:t>навертатися</a:t>
            </a:r>
            <a:r>
              <a:rPr lang="ru-RU" sz="1600" i="1" dirty="0"/>
              <a:t> до </a:t>
            </a:r>
            <a:r>
              <a:rPr lang="ru-RU" sz="1600" i="1" dirty="0" err="1"/>
              <a:t>християнства</a:t>
            </a:r>
            <a:r>
              <a:rPr lang="ru-RU" sz="1600" dirty="0"/>
              <a:t>; рос. </a:t>
            </a:r>
            <a:r>
              <a:rPr lang="ru-RU" sz="1600" i="1" dirty="0"/>
              <a:t>бумажные деньги обращались наравне с металлическими – </a:t>
            </a:r>
            <a:r>
              <a:rPr lang="ru-RU" sz="1600" dirty="0" err="1"/>
              <a:t>укр</a:t>
            </a:r>
            <a:r>
              <a:rPr lang="ru-RU" sz="1600" dirty="0"/>
              <a:t>. </a:t>
            </a:r>
            <a:r>
              <a:rPr lang="ru-RU" sz="1600" i="1" dirty="0" err="1"/>
              <a:t>паперові</a:t>
            </a:r>
            <a:r>
              <a:rPr lang="ru-RU" sz="1600" i="1" dirty="0"/>
              <a:t> </a:t>
            </a:r>
            <a:r>
              <a:rPr lang="ru-RU" sz="1600" i="1" dirty="0" err="1"/>
              <a:t>гроші</a:t>
            </a:r>
            <a:r>
              <a:rPr lang="ru-RU" sz="1600" i="1" dirty="0"/>
              <a:t> </a:t>
            </a:r>
            <a:r>
              <a:rPr lang="ru-RU" sz="1600" i="1" dirty="0" err="1"/>
              <a:t>були</a:t>
            </a:r>
            <a:r>
              <a:rPr lang="ru-RU" sz="1600" i="1" dirty="0"/>
              <a:t> в </a:t>
            </a:r>
            <a:r>
              <a:rPr lang="ru-RU" sz="1600" i="1" dirty="0" err="1"/>
              <a:t>обігу</a:t>
            </a:r>
            <a:r>
              <a:rPr lang="ru-RU" sz="1600" i="1" dirty="0"/>
              <a:t> (</a:t>
            </a:r>
            <a:r>
              <a:rPr lang="ru-RU" sz="1600" i="1" dirty="0" err="1"/>
              <a:t>оберталися</a:t>
            </a:r>
            <a:r>
              <a:rPr lang="ru-RU" sz="1600" i="1" dirty="0"/>
              <a:t>, </a:t>
            </a:r>
            <a:r>
              <a:rPr lang="ru-RU" sz="1600" i="1" dirty="0" err="1"/>
              <a:t>мали</a:t>
            </a:r>
            <a:r>
              <a:rPr lang="ru-RU" sz="1600" i="1" dirty="0"/>
              <a:t> </a:t>
            </a:r>
            <a:r>
              <a:rPr lang="ru-RU" sz="1600" i="1" dirty="0" err="1"/>
              <a:t>обіг</a:t>
            </a:r>
            <a:r>
              <a:rPr lang="ru-RU" sz="1600" i="1" dirty="0"/>
              <a:t>) </a:t>
            </a:r>
            <a:r>
              <a:rPr lang="ru-RU" sz="1600" i="1" dirty="0" err="1"/>
              <a:t>нарівні</a:t>
            </a:r>
            <a:r>
              <a:rPr lang="ru-RU" sz="1600" i="1" dirty="0"/>
              <a:t> </a:t>
            </a:r>
            <a:r>
              <a:rPr lang="ru-RU" sz="1600" i="1" dirty="0" err="1"/>
              <a:t>з</a:t>
            </a:r>
            <a:r>
              <a:rPr lang="ru-RU" sz="1600" i="1" dirty="0"/>
              <a:t> </a:t>
            </a:r>
            <a:r>
              <a:rPr lang="ru-RU" sz="1600" i="1" dirty="0" err="1"/>
              <a:t>металевими</a:t>
            </a:r>
            <a:r>
              <a:rPr lang="ru-RU" sz="1600" dirty="0"/>
              <a:t>.</a:t>
            </a:r>
          </a:p>
        </p:txBody>
      </p:sp>
      <p:pic>
        <p:nvPicPr>
          <p:cNvPr id="4" name="Picture 3" descr="C:\Users\User\Desktop\!ВОВА\фони\Вишиванка-червоно-чорни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-3083180" y="3083180"/>
            <a:ext cx="6858002" cy="691642"/>
          </a:xfrm>
          <a:prstGeom prst="rect">
            <a:avLst/>
          </a:prstGeom>
          <a:noFill/>
        </p:spPr>
      </p:pic>
      <p:pic>
        <p:nvPicPr>
          <p:cNvPr id="5" name="Picture 3" descr="C:\Users\User\Desktop\!ВОВА\фони\Вишиванка-червоно-чорни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5560786" y="3083178"/>
            <a:ext cx="6858002" cy="69164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85728"/>
            <a:ext cx="8229600" cy="6143668"/>
          </a:xfrm>
        </p:spPr>
        <p:txBody>
          <a:bodyPr>
            <a:normAutofit fontScale="92500" lnSpcReduction="10000"/>
          </a:bodyPr>
          <a:lstStyle/>
          <a:p>
            <a:pPr algn="just">
              <a:buNone/>
            </a:pPr>
            <a:r>
              <a:rPr lang="ru-RU" dirty="0"/>
              <a:t>		До </a:t>
            </a:r>
            <a:r>
              <a:rPr lang="ru-RU" dirty="0" err="1"/>
              <a:t>типових</a:t>
            </a:r>
            <a:r>
              <a:rPr lang="ru-RU" dirty="0"/>
              <a:t> </a:t>
            </a:r>
            <a:r>
              <a:rPr lang="ru-RU" dirty="0" err="1"/>
              <a:t>помилок</a:t>
            </a:r>
            <a:r>
              <a:rPr lang="ru-RU" dirty="0"/>
              <a:t> у </a:t>
            </a:r>
            <a:r>
              <a:rPr lang="ru-RU" dirty="0" err="1"/>
              <a:t>слововживанні</a:t>
            </a:r>
            <a:r>
              <a:rPr lang="ru-RU" dirty="0"/>
              <a:t> </a:t>
            </a:r>
            <a:r>
              <a:rPr lang="ru-RU" dirty="0" err="1"/>
              <a:t>належить</a:t>
            </a:r>
            <a:r>
              <a:rPr lang="ru-RU" dirty="0"/>
              <a:t> </a:t>
            </a:r>
            <a:r>
              <a:rPr lang="ru-RU" dirty="0" err="1"/>
              <a:t>також</a:t>
            </a:r>
            <a:r>
              <a:rPr lang="ru-RU" dirty="0"/>
              <a:t> не </a:t>
            </a:r>
            <a:r>
              <a:rPr lang="ru-RU" dirty="0" err="1"/>
              <a:t>завжди</a:t>
            </a:r>
            <a:r>
              <a:rPr lang="ru-RU" dirty="0"/>
              <a:t> </a:t>
            </a:r>
            <a:r>
              <a:rPr lang="ru-RU" dirty="0" err="1"/>
              <a:t>чітке</a:t>
            </a:r>
            <a:r>
              <a:rPr lang="ru-RU" dirty="0"/>
              <a:t> </a:t>
            </a:r>
            <a:r>
              <a:rPr lang="ru-RU" dirty="0" err="1"/>
              <a:t>розрізнення</a:t>
            </a:r>
            <a:r>
              <a:rPr lang="ru-RU" dirty="0"/>
              <a:t> </a:t>
            </a:r>
            <a:r>
              <a:rPr lang="ru-RU" dirty="0" err="1"/>
              <a:t>паронімів</a:t>
            </a:r>
            <a:r>
              <a:rPr lang="ru-RU" dirty="0"/>
              <a:t>.</a:t>
            </a:r>
            <a:endParaRPr lang="en-US" dirty="0"/>
          </a:p>
          <a:p>
            <a:pPr algn="just">
              <a:buNone/>
            </a:pPr>
            <a:r>
              <a:rPr lang="ru-RU" b="1" i="1" dirty="0"/>
              <a:t>		</a:t>
            </a:r>
            <a:r>
              <a:rPr lang="ru-RU" b="1" i="1" dirty="0" err="1"/>
              <a:t>Пароніми</a:t>
            </a:r>
            <a:r>
              <a:rPr lang="ru-RU" b="1" i="1" dirty="0"/>
              <a:t> </a:t>
            </a:r>
            <a:r>
              <a:rPr lang="ru-RU" i="1" dirty="0"/>
              <a:t>(</a:t>
            </a:r>
            <a:r>
              <a:rPr lang="ru-RU" i="1" dirty="0" err="1"/>
              <a:t>грец</a:t>
            </a:r>
            <a:r>
              <a:rPr lang="ru-RU" i="1" dirty="0"/>
              <a:t>. </a:t>
            </a:r>
            <a:r>
              <a:rPr lang="ru-RU" i="1" dirty="0" err="1"/>
              <a:t>р</a:t>
            </a:r>
            <a:r>
              <a:rPr lang="en-US" i="1" dirty="0" err="1"/>
              <a:t>ara</a:t>
            </a:r>
            <a:r>
              <a:rPr lang="en-US" i="1" dirty="0"/>
              <a:t> </a:t>
            </a:r>
            <a:r>
              <a:rPr lang="ru-RU" i="1" dirty="0"/>
              <a:t>– </a:t>
            </a:r>
            <a:r>
              <a:rPr lang="ru-RU" i="1" dirty="0" err="1"/>
              <a:t>префікс</a:t>
            </a:r>
            <a:r>
              <a:rPr lang="ru-RU" i="1" dirty="0"/>
              <a:t> на </a:t>
            </a:r>
            <a:r>
              <a:rPr lang="ru-RU" i="1" dirty="0" err="1"/>
              <a:t>позначення</a:t>
            </a:r>
            <a:r>
              <a:rPr lang="ru-RU" i="1" dirty="0"/>
              <a:t> </a:t>
            </a:r>
            <a:r>
              <a:rPr lang="ru-RU" i="1" dirty="0" err="1"/>
              <a:t>суміжності</a:t>
            </a:r>
            <a:r>
              <a:rPr lang="ru-RU" i="1" dirty="0"/>
              <a:t>, </a:t>
            </a:r>
            <a:r>
              <a:rPr lang="ru-RU" i="1" dirty="0" err="1"/>
              <a:t>переміщення</a:t>
            </a:r>
            <a:r>
              <a:rPr lang="ru-RU" i="1" dirty="0"/>
              <a:t>, </a:t>
            </a:r>
            <a:r>
              <a:rPr lang="ru-RU" i="1" dirty="0" err="1"/>
              <a:t>зміни</a:t>
            </a:r>
            <a:r>
              <a:rPr lang="ru-RU" i="1" dirty="0"/>
              <a:t> </a:t>
            </a:r>
            <a:r>
              <a:rPr lang="ru-RU" i="1" dirty="0" err="1"/>
              <a:t>і</a:t>
            </a:r>
            <a:r>
              <a:rPr lang="ru-RU" i="1" dirty="0"/>
              <a:t> </a:t>
            </a:r>
            <a:r>
              <a:rPr lang="ru-RU" i="1" dirty="0" err="1"/>
              <a:t>опута</a:t>
            </a:r>
            <a:r>
              <a:rPr lang="ru-RU" i="1" dirty="0"/>
              <a:t> – </a:t>
            </a:r>
            <a:r>
              <a:rPr lang="ru-RU" i="1" dirty="0" err="1"/>
              <a:t>ім’я</a:t>
            </a:r>
            <a:r>
              <a:rPr lang="ru-RU" i="1" dirty="0"/>
              <a:t>) – слова, </a:t>
            </a:r>
            <a:r>
              <a:rPr lang="ru-RU" i="1" dirty="0" err="1"/>
              <a:t>близькі</a:t>
            </a:r>
            <a:r>
              <a:rPr lang="ru-RU" i="1" dirty="0"/>
              <a:t> за </a:t>
            </a:r>
            <a:r>
              <a:rPr lang="ru-RU" i="1" dirty="0" err="1"/>
              <a:t>звучанням</a:t>
            </a:r>
            <a:r>
              <a:rPr lang="ru-RU" i="1" dirty="0"/>
              <a:t>, </a:t>
            </a:r>
            <a:r>
              <a:rPr lang="ru-RU" i="1" dirty="0" err="1"/>
              <a:t>але</a:t>
            </a:r>
            <a:r>
              <a:rPr lang="ru-RU" i="1" dirty="0"/>
              <a:t> </a:t>
            </a:r>
            <a:r>
              <a:rPr lang="ru-RU" i="1" dirty="0" err="1"/>
              <a:t>різні</a:t>
            </a:r>
            <a:r>
              <a:rPr lang="ru-RU" i="1" dirty="0"/>
              <a:t> </a:t>
            </a:r>
            <a:r>
              <a:rPr lang="ru-RU" i="1" dirty="0" err="1"/>
              <a:t>за</a:t>
            </a:r>
            <a:r>
              <a:rPr lang="ru-RU" i="1" dirty="0"/>
              <a:t> </a:t>
            </a:r>
            <a:r>
              <a:rPr lang="ru-RU" i="1" dirty="0" err="1"/>
              <a:t>значенням</a:t>
            </a:r>
            <a:r>
              <a:rPr lang="ru-RU" i="1" dirty="0"/>
              <a:t>.</a:t>
            </a:r>
            <a:endParaRPr lang="en-US" dirty="0"/>
          </a:p>
          <a:p>
            <a:pPr algn="just">
              <a:buNone/>
            </a:pPr>
            <a:r>
              <a:rPr lang="ru-RU" dirty="0"/>
              <a:t>		</a:t>
            </a:r>
            <a:r>
              <a:rPr lang="ru-RU" dirty="0" err="1"/>
              <a:t>Наприклад</a:t>
            </a:r>
            <a:r>
              <a:rPr lang="ru-RU" dirty="0"/>
              <a:t>, слово </a:t>
            </a:r>
            <a:r>
              <a:rPr lang="ru-RU" i="1" dirty="0" err="1">
                <a:solidFill>
                  <a:srgbClr val="00B050"/>
                </a:solidFill>
              </a:rPr>
              <a:t>зумовлювати</a:t>
            </a:r>
            <a:r>
              <a:rPr lang="ru-RU" i="1" dirty="0"/>
              <a:t> </a:t>
            </a:r>
            <a:r>
              <a:rPr lang="ru-RU" dirty="0" err="1"/>
              <a:t>означає</a:t>
            </a:r>
            <a:r>
              <a:rPr lang="ru-RU" dirty="0"/>
              <a:t> бути причиною </a:t>
            </a:r>
            <a:r>
              <a:rPr lang="ru-RU" dirty="0" err="1"/>
              <a:t>чогось</a:t>
            </a:r>
            <a:r>
              <a:rPr lang="ru-RU" dirty="0"/>
              <a:t>, </a:t>
            </a:r>
            <a:r>
              <a:rPr lang="ru-RU" dirty="0" err="1"/>
              <a:t>призводити</a:t>
            </a:r>
            <a:r>
              <a:rPr lang="ru-RU" dirty="0"/>
              <a:t> до </a:t>
            </a:r>
            <a:r>
              <a:rPr lang="ru-RU" dirty="0" err="1"/>
              <a:t>чогось</a:t>
            </a:r>
            <a:r>
              <a:rPr lang="ru-RU" dirty="0"/>
              <a:t>, </a:t>
            </a:r>
            <a:r>
              <a:rPr lang="ru-RU" dirty="0" err="1"/>
              <a:t>визначити</a:t>
            </a:r>
            <a:r>
              <a:rPr lang="ru-RU" dirty="0"/>
              <a:t> </a:t>
            </a:r>
            <a:r>
              <a:rPr lang="ru-RU" dirty="0" err="1"/>
              <a:t>його</a:t>
            </a:r>
            <a:r>
              <a:rPr lang="ru-RU" dirty="0"/>
              <a:t> характер, </a:t>
            </a:r>
            <a:r>
              <a:rPr lang="ru-RU" dirty="0" err="1"/>
              <a:t>якість</a:t>
            </a:r>
            <a:r>
              <a:rPr lang="ru-RU" dirty="0"/>
              <a:t>, </a:t>
            </a:r>
            <a:r>
              <a:rPr lang="ru-RU" dirty="0" err="1"/>
              <a:t>специфіку</a:t>
            </a:r>
            <a:r>
              <a:rPr lang="ru-RU" dirty="0"/>
              <a:t> </a:t>
            </a:r>
            <a:r>
              <a:rPr lang="ru-RU" dirty="0" err="1"/>
              <a:t>тощо</a:t>
            </a:r>
            <a:r>
              <a:rPr lang="ru-RU" dirty="0"/>
              <a:t>; слово </a:t>
            </a:r>
            <a:r>
              <a:rPr lang="ru-RU" i="1" dirty="0" err="1">
                <a:solidFill>
                  <a:srgbClr val="FF0000"/>
                </a:solidFill>
              </a:rPr>
              <a:t>обумовлювати</a:t>
            </a:r>
            <a:r>
              <a:rPr lang="ru-RU" i="1" dirty="0"/>
              <a:t> </a:t>
            </a:r>
            <a:r>
              <a:rPr lang="ru-RU" dirty="0"/>
              <a:t>– </a:t>
            </a:r>
            <a:r>
              <a:rPr lang="ru-RU" dirty="0" err="1"/>
              <a:t>ставити</a:t>
            </a:r>
            <a:r>
              <a:rPr lang="ru-RU" dirty="0"/>
              <a:t> в </a:t>
            </a:r>
            <a:r>
              <a:rPr lang="ru-RU" dirty="0" err="1"/>
              <a:t>залежність</a:t>
            </a:r>
            <a:r>
              <a:rPr lang="ru-RU" dirty="0"/>
              <a:t> </a:t>
            </a:r>
            <a:r>
              <a:rPr lang="ru-RU" dirty="0" err="1"/>
              <a:t>від</a:t>
            </a:r>
            <a:r>
              <a:rPr lang="ru-RU" dirty="0"/>
              <a:t> </a:t>
            </a:r>
            <a:r>
              <a:rPr lang="ru-RU" dirty="0" err="1"/>
              <a:t>певних</a:t>
            </a:r>
            <a:r>
              <a:rPr lang="ru-RU" dirty="0"/>
              <a:t> умов, </a:t>
            </a:r>
            <a:r>
              <a:rPr lang="ru-RU" dirty="0" err="1"/>
              <a:t>обставин</a:t>
            </a:r>
            <a:r>
              <a:rPr lang="ru-RU" dirty="0"/>
              <a:t>; </a:t>
            </a:r>
            <a:r>
              <a:rPr lang="ru-RU" dirty="0" err="1"/>
              <a:t>визначати</a:t>
            </a:r>
            <a:r>
              <a:rPr lang="ru-RU" dirty="0"/>
              <a:t> </a:t>
            </a:r>
            <a:r>
              <a:rPr lang="ru-RU" dirty="0" err="1"/>
              <a:t>умови</a:t>
            </a:r>
            <a:r>
              <a:rPr lang="ru-RU" dirty="0"/>
              <a:t>, </a:t>
            </a:r>
            <a:r>
              <a:rPr lang="ru-RU" dirty="0" err="1"/>
              <a:t>термін</a:t>
            </a:r>
            <a:r>
              <a:rPr lang="ru-RU" dirty="0"/>
              <a:t> </a:t>
            </a:r>
            <a:r>
              <a:rPr lang="ru-RU" dirty="0" err="1"/>
              <a:t>чогось</a:t>
            </a:r>
            <a:r>
              <a:rPr lang="ru-RU" dirty="0"/>
              <a:t>.</a:t>
            </a:r>
            <a:endParaRPr lang="en-US" dirty="0"/>
          </a:p>
          <a:p>
            <a:endParaRPr lang="ru-RU" dirty="0"/>
          </a:p>
        </p:txBody>
      </p:sp>
      <p:pic>
        <p:nvPicPr>
          <p:cNvPr id="4" name="Picture 3" descr="C:\Users\User\Desktop\!ВОВА\фони\Вишиванка-червоно-чорни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-3083180" y="3083180"/>
            <a:ext cx="6858002" cy="691642"/>
          </a:xfrm>
          <a:prstGeom prst="rect">
            <a:avLst/>
          </a:prstGeom>
          <a:noFill/>
        </p:spPr>
      </p:pic>
      <p:pic>
        <p:nvPicPr>
          <p:cNvPr id="5" name="Picture 3" descr="C:\Users\User\Desktop\!ВОВА\фони\Вишиванка-червоно-чорни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5560786" y="3083178"/>
            <a:ext cx="6858002" cy="69164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971</TotalTime>
  <Words>390</Words>
  <Application>Microsoft Office PowerPoint</Application>
  <PresentationFormat>Экран (4:3)</PresentationFormat>
  <Paragraphs>140</Paragraphs>
  <Slides>26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7" baseType="lpstr">
      <vt:lpstr>Тема Office</vt:lpstr>
      <vt:lpstr>Слайд 1</vt:lpstr>
      <vt:lpstr>План</vt:lpstr>
      <vt:lpstr>Література</vt:lpstr>
      <vt:lpstr>Слайд 4</vt:lpstr>
      <vt:lpstr>Слайд 5</vt:lpstr>
      <vt:lpstr>Слайд 6</vt:lpstr>
      <vt:lpstr>Слайд 7</vt:lpstr>
      <vt:lpstr>Типові помилки під час перекладу наукових текстів українською мовою</vt:lpstr>
      <vt:lpstr>Слайд 9</vt:lpstr>
      <vt:lpstr>Слайд 10</vt:lpstr>
      <vt:lpstr>Переклад термінів</vt:lpstr>
      <vt:lpstr>Слайд 12</vt:lpstr>
      <vt:lpstr>Особливості редагування наукового тексту</vt:lpstr>
      <vt:lpstr>Процес редагування та перевірки можна переділити на такі етапи:</vt:lpstr>
      <vt:lpstr>Слайд 15</vt:lpstr>
      <vt:lpstr>Слайд 16</vt:lpstr>
      <vt:lpstr> Завдання 2. Перекладіть слова з російської мови українською. Порівняйте правопис в обох мовах.</vt:lpstr>
      <vt:lpstr> Завдання 3. Перекладіть словосполучення українською мовою, поясніть відмінності вживання омонімів, паронімів в українській та російській мовах.</vt:lpstr>
      <vt:lpstr>Слайд 19</vt:lpstr>
      <vt:lpstr>Слайд 20</vt:lpstr>
      <vt:lpstr>Слайд 21</vt:lpstr>
      <vt:lpstr>Слайд 22</vt:lpstr>
      <vt:lpstr> Завдання 8. Відредагуйте, замінивши кальковані слова українськими відповідниками.</vt:lpstr>
      <vt:lpstr> Завдання 9. Замініть іншомовні терміни українськими відповідниками.</vt:lpstr>
      <vt:lpstr> Завдання 10. Перекладіть текст українською мовою. Відзначте варіанти відтворення російських конструкцій.</vt:lpstr>
      <vt:lpstr>Слайд 26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Администратор</cp:lastModifiedBy>
  <cp:revision>97</cp:revision>
  <dcterms:created xsi:type="dcterms:W3CDTF">2021-10-01T19:44:42Z</dcterms:created>
  <dcterms:modified xsi:type="dcterms:W3CDTF">2021-11-14T12:46:00Z</dcterms:modified>
</cp:coreProperties>
</file>