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461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E8AE-64A3-4158-A2C4-9B368DA2F891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6306-7455-41D1-942D-AA1BC65A0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E8AE-64A3-4158-A2C4-9B368DA2F891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6306-7455-41D1-942D-AA1BC65A0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E8AE-64A3-4158-A2C4-9B368DA2F891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6306-7455-41D1-942D-AA1BC65A0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E8AE-64A3-4158-A2C4-9B368DA2F891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6306-7455-41D1-942D-AA1BC65A0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E8AE-64A3-4158-A2C4-9B368DA2F891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6306-7455-41D1-942D-AA1BC65A0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E8AE-64A3-4158-A2C4-9B368DA2F891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6306-7455-41D1-942D-AA1BC65A0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E8AE-64A3-4158-A2C4-9B368DA2F891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6306-7455-41D1-942D-AA1BC65A0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E8AE-64A3-4158-A2C4-9B368DA2F891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6306-7455-41D1-942D-AA1BC65A0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E8AE-64A3-4158-A2C4-9B368DA2F891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6306-7455-41D1-942D-AA1BC65A0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E8AE-64A3-4158-A2C4-9B368DA2F891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6306-7455-41D1-942D-AA1BC65A0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E8AE-64A3-4158-A2C4-9B368DA2F891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6306-7455-41D1-942D-AA1BC65A0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9E8AE-64A3-4158-A2C4-9B368DA2F891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D6306-7455-41D1-942D-AA1BC65A0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642918"/>
            <a:ext cx="7858180" cy="5668971"/>
          </a:xfrm>
        </p:spPr>
        <p:txBody>
          <a:bodyPr>
            <a:noAutofit/>
          </a:bodyPr>
          <a:lstStyle/>
          <a:p>
            <a:endParaRPr lang="ru-RU" sz="4800" dirty="0"/>
          </a:p>
          <a:p>
            <a:pPr algn="ctr">
              <a:buNone/>
            </a:pPr>
            <a:r>
              <a:rPr lang="ru-RU" sz="4800" dirty="0" err="1"/>
              <a:t>Лексичний</a:t>
            </a:r>
            <a:r>
              <a:rPr lang="ru-RU" sz="4800" dirty="0"/>
              <a:t> склад </a:t>
            </a:r>
            <a:r>
              <a:rPr lang="ru-RU" sz="4800" dirty="0" err="1"/>
              <a:t>мови</a:t>
            </a:r>
            <a:r>
              <a:rPr lang="ru-RU" sz="4800" dirty="0"/>
              <a:t> у </a:t>
            </a:r>
            <a:r>
              <a:rPr lang="ru-RU" sz="4800" dirty="0" err="1"/>
              <a:t>професійному</a:t>
            </a:r>
            <a:r>
              <a:rPr lang="ru-RU" sz="4800" dirty="0"/>
              <a:t> </a:t>
            </a:r>
            <a:r>
              <a:rPr lang="ru-RU" sz="4800" dirty="0" err="1"/>
              <a:t>спілкуванні</a:t>
            </a:r>
            <a:endParaRPr lang="ru-RU" sz="4800" dirty="0"/>
          </a:p>
        </p:txBody>
      </p:sp>
      <p:pic>
        <p:nvPicPr>
          <p:cNvPr id="8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9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626121"/>
          </a:xfrm>
        </p:spPr>
        <p:txBody>
          <a:bodyPr>
            <a:normAutofit lnSpcReduction="10000"/>
          </a:bodyPr>
          <a:lstStyle/>
          <a:p>
            <a:pPr lvl="0" algn="just">
              <a:buNone/>
            </a:pPr>
            <a:r>
              <a:rPr lang="ru-RU" dirty="0"/>
              <a:t>		</a:t>
            </a:r>
            <a:r>
              <a:rPr lang="ru-RU" dirty="0" err="1"/>
              <a:t>Омонімія</a:t>
            </a:r>
            <a:r>
              <a:rPr lang="ru-RU" dirty="0"/>
              <a:t> </a:t>
            </a:r>
            <a:r>
              <a:rPr lang="ru-RU" dirty="0" err="1"/>
              <a:t>й</a:t>
            </a:r>
            <a:r>
              <a:rPr lang="ru-RU" dirty="0"/>
              <a:t> </a:t>
            </a:r>
            <a:r>
              <a:rPr lang="ru-RU" dirty="0" err="1"/>
              <a:t>синонімія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інше</a:t>
            </a:r>
            <a:r>
              <a:rPr lang="ru-RU" dirty="0"/>
              <a:t> </a:t>
            </a:r>
            <a:r>
              <a:rPr lang="ru-RU" dirty="0" err="1"/>
              <a:t>відображення</a:t>
            </a:r>
            <a:r>
              <a:rPr lang="ru-RU" dirty="0"/>
              <a:t> </a:t>
            </a:r>
            <a:r>
              <a:rPr lang="ru-RU" dirty="0" err="1"/>
              <a:t>відношення</a:t>
            </a:r>
            <a:r>
              <a:rPr lang="ru-RU" dirty="0"/>
              <a:t> слова до </a:t>
            </a:r>
            <a:r>
              <a:rPr lang="ru-RU" dirty="0" err="1"/>
              <a:t>поняття</a:t>
            </a:r>
            <a:r>
              <a:rPr lang="ru-RU" dirty="0"/>
              <a:t>. 	</a:t>
            </a:r>
          </a:p>
          <a:p>
            <a:pPr lvl="0" algn="just">
              <a:buNone/>
            </a:pPr>
            <a:r>
              <a:rPr lang="ru-RU" b="1" i="1" dirty="0"/>
              <a:t>		</a:t>
            </a:r>
            <a:r>
              <a:rPr lang="ru-RU" b="1" i="1" dirty="0" err="1"/>
              <a:t>Омоніми</a:t>
            </a:r>
            <a:r>
              <a:rPr lang="ru-RU" b="1" i="1" dirty="0"/>
              <a:t> </a:t>
            </a:r>
            <a:r>
              <a:rPr lang="ru-RU" dirty="0"/>
              <a:t>– слова, </a:t>
            </a:r>
            <a:r>
              <a:rPr lang="ru-RU" dirty="0" err="1"/>
              <a:t>однакові</a:t>
            </a:r>
            <a:r>
              <a:rPr lang="ru-RU" dirty="0"/>
              <a:t> за формами, </a:t>
            </a:r>
            <a:r>
              <a:rPr lang="ru-RU" dirty="0" err="1"/>
              <a:t>але</a:t>
            </a:r>
            <a:r>
              <a:rPr lang="ru-RU" dirty="0"/>
              <a:t> </a:t>
            </a:r>
            <a:r>
              <a:rPr lang="ru-RU" dirty="0" err="1"/>
              <a:t>різні</a:t>
            </a:r>
            <a:r>
              <a:rPr lang="ru-RU" dirty="0"/>
              <a:t> за </a:t>
            </a:r>
            <a:r>
              <a:rPr lang="ru-RU" dirty="0" err="1"/>
              <a:t>значеннями</a:t>
            </a:r>
            <a:r>
              <a:rPr lang="ru-RU" dirty="0"/>
              <a:t>, </a:t>
            </a:r>
            <a:r>
              <a:rPr lang="ru-RU" dirty="0" err="1"/>
              <a:t>наприклад</a:t>
            </a:r>
            <a:r>
              <a:rPr lang="ru-RU" dirty="0"/>
              <a:t>: </a:t>
            </a:r>
            <a:r>
              <a:rPr lang="ru-RU" b="1" i="1" dirty="0"/>
              <a:t>бал </a:t>
            </a:r>
            <a:r>
              <a:rPr lang="ru-RU" i="1" dirty="0"/>
              <a:t>– </a:t>
            </a:r>
            <a:r>
              <a:rPr lang="ru-RU" i="1" dirty="0" err="1"/>
              <a:t>вечір</a:t>
            </a:r>
            <a:r>
              <a:rPr lang="ru-RU" i="1" dirty="0"/>
              <a:t>, </a:t>
            </a:r>
            <a:r>
              <a:rPr lang="ru-RU" b="1" i="1" dirty="0" err="1"/>
              <a:t>бал</a:t>
            </a:r>
            <a:r>
              <a:rPr lang="ru-RU" b="1" i="1" dirty="0"/>
              <a:t> </a:t>
            </a:r>
            <a:r>
              <a:rPr lang="ru-RU" i="1" dirty="0"/>
              <a:t>– </a:t>
            </a:r>
            <a:r>
              <a:rPr lang="ru-RU" i="1" dirty="0" err="1"/>
              <a:t>одиниця</a:t>
            </a:r>
            <a:r>
              <a:rPr lang="ru-RU" i="1" dirty="0"/>
              <a:t> </a:t>
            </a:r>
            <a:r>
              <a:rPr lang="ru-RU" i="1" dirty="0" err="1"/>
              <a:t>виміру</a:t>
            </a:r>
            <a:r>
              <a:rPr lang="ru-RU" i="1" dirty="0"/>
              <a:t>.</a:t>
            </a:r>
            <a:endParaRPr lang="en-US" dirty="0"/>
          </a:p>
          <a:p>
            <a:pPr algn="just">
              <a:buNone/>
            </a:pPr>
            <a:r>
              <a:rPr lang="ru-RU" b="1" i="1" dirty="0"/>
              <a:t>		</a:t>
            </a:r>
            <a:r>
              <a:rPr lang="ru-RU" b="1" i="1" dirty="0" err="1"/>
              <a:t>Синоніми</a:t>
            </a:r>
            <a:r>
              <a:rPr lang="ru-RU" b="1" i="1" dirty="0"/>
              <a:t> </a:t>
            </a:r>
            <a:r>
              <a:rPr lang="ru-RU" dirty="0"/>
              <a:t>– слова,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подібні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однакові</a:t>
            </a:r>
            <a:r>
              <a:rPr lang="ru-RU" dirty="0"/>
              <a:t> за </a:t>
            </a:r>
            <a:r>
              <a:rPr lang="ru-RU" dirty="0" err="1"/>
              <a:t>значенням</a:t>
            </a:r>
            <a:r>
              <a:rPr lang="ru-RU" dirty="0"/>
              <a:t>, </a:t>
            </a:r>
            <a:r>
              <a:rPr lang="ru-RU" dirty="0" err="1"/>
              <a:t>але</a:t>
            </a:r>
            <a:r>
              <a:rPr lang="ru-RU" dirty="0"/>
              <a:t> </a:t>
            </a:r>
            <a:r>
              <a:rPr lang="ru-RU" dirty="0" err="1"/>
              <a:t>різні</a:t>
            </a:r>
            <a:r>
              <a:rPr lang="ru-RU" dirty="0"/>
              <a:t> </a:t>
            </a:r>
            <a:r>
              <a:rPr lang="ru-RU" dirty="0" err="1"/>
              <a:t>за</a:t>
            </a:r>
            <a:r>
              <a:rPr lang="ru-RU" dirty="0"/>
              <a:t> формами, –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зворотне</a:t>
            </a:r>
            <a:r>
              <a:rPr lang="ru-RU" dirty="0"/>
              <a:t> </a:t>
            </a:r>
            <a:r>
              <a:rPr lang="ru-RU" dirty="0" err="1"/>
              <a:t>зображення</a:t>
            </a:r>
            <a:r>
              <a:rPr lang="ru-RU" dirty="0"/>
              <a:t>, </a:t>
            </a:r>
            <a:r>
              <a:rPr lang="ru-RU" dirty="0" err="1"/>
              <a:t>наприклад</a:t>
            </a:r>
            <a:r>
              <a:rPr lang="ru-RU" dirty="0"/>
              <a:t>: </a:t>
            </a:r>
            <a:r>
              <a:rPr lang="ru-RU" i="1" dirty="0" err="1"/>
              <a:t>говорити</a:t>
            </a:r>
            <a:r>
              <a:rPr lang="ru-RU" i="1" dirty="0"/>
              <a:t> – </a:t>
            </a:r>
            <a:r>
              <a:rPr lang="ru-RU" i="1" dirty="0" err="1"/>
              <a:t>балакати</a:t>
            </a:r>
            <a:r>
              <a:rPr lang="ru-RU" i="1" dirty="0"/>
              <a:t>, </a:t>
            </a:r>
            <a:r>
              <a:rPr lang="ru-RU" i="1" dirty="0" err="1"/>
              <a:t>казати</a:t>
            </a:r>
            <a:r>
              <a:rPr lang="ru-RU" i="1" dirty="0"/>
              <a:t>, </a:t>
            </a:r>
            <a:r>
              <a:rPr lang="ru-RU" i="1" dirty="0" err="1"/>
              <a:t>гомоніти</a:t>
            </a:r>
            <a:r>
              <a:rPr lang="ru-RU" i="1" dirty="0"/>
              <a:t>, </a:t>
            </a:r>
            <a:r>
              <a:rPr lang="ru-RU" i="1" dirty="0" err="1"/>
              <a:t>верзти</a:t>
            </a:r>
            <a:r>
              <a:rPr lang="ru-RU" i="1" dirty="0"/>
              <a:t> </a:t>
            </a:r>
            <a:r>
              <a:rPr lang="ru-RU" dirty="0"/>
              <a:t>та </a:t>
            </a:r>
            <a:r>
              <a:rPr lang="ru-RU" dirty="0" err="1"/>
              <a:t>ін</a:t>
            </a:r>
            <a:r>
              <a:rPr lang="ru-RU" dirty="0"/>
              <a:t>.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32224" y="3226032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6275" y="357166"/>
            <a:ext cx="7800976" cy="4525963"/>
          </a:xfrm>
        </p:spPr>
        <p:txBody>
          <a:bodyPr>
            <a:noAutofit/>
          </a:bodyPr>
          <a:lstStyle/>
          <a:p>
            <a:pPr algn="just"/>
            <a:r>
              <a:rPr lang="ru-RU" sz="3600" dirty="0" err="1"/>
              <a:t>Залежно</a:t>
            </a:r>
            <a:r>
              <a:rPr lang="ru-RU" sz="3600" dirty="0"/>
              <a:t> </a:t>
            </a:r>
            <a:r>
              <a:rPr lang="ru-RU" sz="3600" dirty="0" err="1"/>
              <a:t>від</a:t>
            </a:r>
            <a:r>
              <a:rPr lang="ru-RU" sz="3600" dirty="0"/>
              <a:t> </a:t>
            </a:r>
            <a:r>
              <a:rPr lang="ru-RU" sz="3600" i="1" dirty="0" err="1"/>
              <a:t>активності</a:t>
            </a:r>
            <a:r>
              <a:rPr lang="ru-RU" sz="3600" i="1" dirty="0"/>
              <a:t> </a:t>
            </a:r>
            <a:r>
              <a:rPr lang="ru-RU" sz="3600" i="1" dirty="0" err="1"/>
              <a:t>вживання</a:t>
            </a:r>
            <a:r>
              <a:rPr lang="ru-RU" sz="3600" i="1" dirty="0"/>
              <a:t> </a:t>
            </a:r>
            <a:r>
              <a:rPr lang="ru-RU" sz="3600" dirty="0"/>
              <a:t>в </a:t>
            </a:r>
            <a:r>
              <a:rPr lang="ru-RU" sz="3600" dirty="0" err="1"/>
              <a:t>лексиці</a:t>
            </a:r>
            <a:r>
              <a:rPr lang="ru-RU" sz="3600" dirty="0"/>
              <a:t> </a:t>
            </a:r>
            <a:r>
              <a:rPr lang="ru-RU" sz="3600" dirty="0" err="1"/>
              <a:t>сучасної</a:t>
            </a:r>
            <a:r>
              <a:rPr lang="ru-RU" sz="3600" dirty="0"/>
              <a:t> </a:t>
            </a:r>
            <a:r>
              <a:rPr lang="ru-RU" sz="3600" dirty="0" err="1"/>
              <a:t>української</a:t>
            </a:r>
            <a:r>
              <a:rPr lang="ru-RU" sz="3600" dirty="0"/>
              <a:t> </a:t>
            </a:r>
            <a:r>
              <a:rPr lang="ru-RU" sz="3600" dirty="0" err="1"/>
              <a:t>мови</a:t>
            </a:r>
            <a:r>
              <a:rPr lang="ru-RU" sz="3600" dirty="0"/>
              <a:t> </a:t>
            </a:r>
            <a:r>
              <a:rPr lang="ru-RU" sz="3600" dirty="0" err="1"/>
              <a:t>виділяються</a:t>
            </a:r>
            <a:r>
              <a:rPr lang="ru-RU" sz="3600" dirty="0" smtClean="0"/>
              <a:t>:</a:t>
            </a:r>
          </a:p>
          <a:p>
            <a:pPr algn="just"/>
            <a:endParaRPr lang="en-US" sz="3600" dirty="0"/>
          </a:p>
          <a:p>
            <a:pPr algn="just"/>
            <a:r>
              <a:rPr lang="ru-RU" sz="3600" i="1" dirty="0"/>
              <a:t>а) слова	</a:t>
            </a:r>
            <a:r>
              <a:rPr lang="ru-RU" sz="3600" i="1" dirty="0" err="1"/>
              <a:t>звичайні</a:t>
            </a:r>
            <a:r>
              <a:rPr lang="ru-RU" sz="3600" i="1" dirty="0"/>
              <a:t>, </a:t>
            </a:r>
            <a:r>
              <a:rPr lang="ru-RU" sz="3600" i="1" dirty="0" err="1"/>
              <a:t>загальновживані</a:t>
            </a:r>
            <a:r>
              <a:rPr lang="ru-RU" sz="3600" i="1" dirty="0"/>
              <a:t>, </a:t>
            </a:r>
            <a:r>
              <a:rPr lang="ru-RU" sz="3600" i="1" dirty="0" err="1"/>
              <a:t>якими</a:t>
            </a:r>
            <a:r>
              <a:rPr lang="ru-RU" sz="3600" i="1" dirty="0"/>
              <a:t> </a:t>
            </a:r>
            <a:r>
              <a:rPr lang="ru-RU" sz="3600" i="1" dirty="0" err="1"/>
              <a:t>повсякчас</a:t>
            </a:r>
            <a:r>
              <a:rPr lang="ru-RU" sz="3600" i="1" dirty="0"/>
              <a:t> </a:t>
            </a:r>
            <a:r>
              <a:rPr lang="ru-RU" sz="3600" i="1" dirty="0" err="1"/>
              <a:t>усі</a:t>
            </a:r>
            <a:r>
              <a:rPr lang="ru-RU" sz="3600" i="1" dirty="0"/>
              <a:t> </a:t>
            </a:r>
            <a:r>
              <a:rPr lang="ru-RU" sz="3600" i="1" dirty="0" err="1"/>
              <a:t>користуються</a:t>
            </a:r>
            <a:r>
              <a:rPr lang="ru-RU" sz="3600" i="1" dirty="0"/>
              <a:t>;</a:t>
            </a:r>
            <a:endParaRPr lang="en-US" sz="3600" dirty="0"/>
          </a:p>
          <a:p>
            <a:pPr algn="just"/>
            <a:r>
              <a:rPr lang="ru-RU" sz="3600" i="1" dirty="0"/>
              <a:t>б) </a:t>
            </a:r>
            <a:r>
              <a:rPr lang="ru-RU" sz="3600" i="1" dirty="0" err="1"/>
              <a:t>нові</a:t>
            </a:r>
            <a:r>
              <a:rPr lang="ru-RU" sz="3600" i="1" dirty="0"/>
              <a:t> слова (</a:t>
            </a:r>
            <a:r>
              <a:rPr lang="ru-RU" sz="3600" i="1" dirty="0" err="1"/>
              <a:t>неологізми</a:t>
            </a:r>
            <a:r>
              <a:rPr lang="ru-RU" sz="3600" i="1" dirty="0"/>
              <a:t>);</a:t>
            </a:r>
            <a:endParaRPr lang="en-US" sz="3600" dirty="0"/>
          </a:p>
          <a:p>
            <a:pPr algn="just"/>
            <a:r>
              <a:rPr lang="ru-RU" sz="3600" i="1" dirty="0"/>
              <a:t>в) </a:t>
            </a:r>
            <a:r>
              <a:rPr lang="ru-RU" sz="3600" i="1" dirty="0" err="1"/>
              <a:t>застарілі</a:t>
            </a:r>
            <a:r>
              <a:rPr lang="ru-RU" sz="3600" i="1" dirty="0"/>
              <a:t> слова (</a:t>
            </a:r>
            <a:r>
              <a:rPr lang="ru-RU" sz="3600" i="1" dirty="0" err="1"/>
              <a:t>архаїзми</a:t>
            </a:r>
            <a:r>
              <a:rPr lang="ru-RU" sz="3600" i="1" dirty="0"/>
              <a:t>)</a:t>
            </a:r>
            <a:endParaRPr lang="ru-RU" sz="36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072494" cy="1143000"/>
          </a:xfrm>
        </p:spPr>
        <p:txBody>
          <a:bodyPr>
            <a:normAutofit/>
          </a:bodyPr>
          <a:lstStyle/>
          <a:p>
            <a:r>
              <a:rPr lang="ru-RU" sz="3600" b="1" i="1" dirty="0"/>
              <a:t>Практично </a:t>
            </a:r>
            <a:r>
              <a:rPr lang="ru-RU" sz="3600" b="1" i="1" dirty="0" err="1"/>
              <a:t>зорієнтовані</a:t>
            </a:r>
            <a:r>
              <a:rPr lang="ru-RU" sz="3600" b="1" i="1" dirty="0"/>
              <a:t> </a:t>
            </a:r>
            <a:r>
              <a:rPr lang="ru-RU" sz="3600" b="1" i="1" dirty="0" err="1"/>
              <a:t>завдання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14422"/>
            <a:ext cx="7858180" cy="5643578"/>
          </a:xfrm>
        </p:spPr>
        <p:txBody>
          <a:bodyPr>
            <a:noAutofit/>
          </a:bodyPr>
          <a:lstStyle/>
          <a:p>
            <a:pPr algn="just"/>
            <a:r>
              <a:rPr lang="ru-RU" sz="2200" b="1" dirty="0" err="1"/>
              <a:t>Завдання</a:t>
            </a:r>
            <a:r>
              <a:rPr lang="ru-RU" sz="2200" b="1" dirty="0"/>
              <a:t> 1. </a:t>
            </a:r>
            <a:r>
              <a:rPr lang="ru-RU" sz="2200" b="1" dirty="0" err="1"/>
              <a:t>Відредагувати</a:t>
            </a:r>
            <a:r>
              <a:rPr lang="ru-RU" sz="2200" b="1" dirty="0"/>
              <a:t> </a:t>
            </a:r>
            <a:r>
              <a:rPr lang="ru-RU" sz="2200" b="1" dirty="0" err="1"/>
              <a:t>речення</a:t>
            </a:r>
            <a:r>
              <a:rPr lang="ru-RU" sz="2200" b="1" dirty="0"/>
              <a:t>, </a:t>
            </a:r>
            <a:r>
              <a:rPr lang="ru-RU" sz="2200" b="1" dirty="0" err="1"/>
              <a:t>уникаючи</a:t>
            </a:r>
            <a:r>
              <a:rPr lang="ru-RU" sz="2200" b="1" dirty="0"/>
              <a:t> </a:t>
            </a:r>
            <a:r>
              <a:rPr lang="ru-RU" sz="2200" b="1" dirty="0" err="1"/>
              <a:t>тавтології</a:t>
            </a:r>
            <a:r>
              <a:rPr lang="ru-RU" sz="2200" b="1" dirty="0"/>
              <a:t> (плеоназму).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	Зерно проса добре </a:t>
            </a:r>
            <a:r>
              <a:rPr lang="ru-RU" sz="2200" dirty="0" err="1"/>
              <a:t>зберігається</a:t>
            </a:r>
            <a:r>
              <a:rPr lang="ru-RU" sz="2200" dirty="0"/>
              <a:t>, тому зерно </a:t>
            </a:r>
            <a:r>
              <a:rPr lang="ru-RU" sz="2200" dirty="0" err="1"/>
              <a:t>особливе</a:t>
            </a:r>
            <a:r>
              <a:rPr lang="ru-RU" sz="2200" dirty="0"/>
              <a:t> </a:t>
            </a:r>
            <a:r>
              <a:rPr lang="ru-RU" sz="2200" dirty="0" err="1"/>
              <a:t>значення</a:t>
            </a:r>
            <a:r>
              <a:rPr lang="ru-RU" sz="2200" dirty="0"/>
              <a:t> </a:t>
            </a:r>
            <a:r>
              <a:rPr lang="ru-RU" sz="2200" dirty="0" err="1"/>
              <a:t>має</a:t>
            </a:r>
            <a:r>
              <a:rPr lang="ru-RU" sz="2200" dirty="0"/>
              <a:t> для </a:t>
            </a:r>
            <a:r>
              <a:rPr lang="ru-RU" sz="2200" dirty="0" err="1"/>
              <a:t>створення</a:t>
            </a:r>
            <a:r>
              <a:rPr lang="ru-RU" sz="2200" dirty="0"/>
              <a:t> державного резерву </a:t>
            </a:r>
            <a:r>
              <a:rPr lang="ru-RU" sz="2200" dirty="0" err="1"/>
              <a:t>продуктів</a:t>
            </a:r>
            <a:r>
              <a:rPr lang="ru-RU" sz="2200" dirty="0"/>
              <a:t> </a:t>
            </a:r>
            <a:r>
              <a:rPr lang="ru-RU" sz="2200" dirty="0" err="1"/>
              <a:t>і</a:t>
            </a:r>
            <a:r>
              <a:rPr lang="ru-RU" sz="2200" dirty="0"/>
              <a:t> </a:t>
            </a:r>
            <a:r>
              <a:rPr lang="ru-RU" sz="2200" dirty="0" err="1"/>
              <a:t>кормів</a:t>
            </a:r>
            <a:r>
              <a:rPr lang="ru-RU" sz="2200" dirty="0"/>
              <a:t>. </a:t>
            </a:r>
            <a:r>
              <a:rPr lang="ru-RU" sz="2200" dirty="0" err="1"/>
              <a:t>Крім</a:t>
            </a:r>
            <a:r>
              <a:rPr lang="ru-RU" sz="2200" dirty="0"/>
              <a:t> того, зерно проса широко </a:t>
            </a:r>
            <a:r>
              <a:rPr lang="ru-RU" sz="2200" dirty="0" err="1"/>
              <a:t>застосовують</a:t>
            </a:r>
            <a:r>
              <a:rPr lang="ru-RU" sz="2200" dirty="0"/>
              <a:t> як </a:t>
            </a:r>
            <a:r>
              <a:rPr lang="ru-RU" sz="2200" dirty="0" err="1"/>
              <a:t>страхову</a:t>
            </a:r>
            <a:r>
              <a:rPr lang="ru-RU" sz="2200" dirty="0"/>
              <a:t> культуру на </a:t>
            </a:r>
            <a:r>
              <a:rPr lang="ru-RU" sz="2200" dirty="0" err="1"/>
              <a:t>випадок</a:t>
            </a:r>
            <a:r>
              <a:rPr lang="ru-RU" sz="2200" dirty="0"/>
              <a:t> </a:t>
            </a:r>
            <a:r>
              <a:rPr lang="ru-RU" sz="2200" dirty="0" err="1"/>
              <a:t>пересівів</a:t>
            </a:r>
            <a:r>
              <a:rPr lang="ru-RU" sz="2200" dirty="0"/>
              <a:t> </a:t>
            </a:r>
            <a:r>
              <a:rPr lang="ru-RU" sz="2200" dirty="0" err="1"/>
              <a:t>загиблих</a:t>
            </a:r>
            <a:r>
              <a:rPr lang="ru-RU" sz="2200" dirty="0"/>
              <a:t> </a:t>
            </a:r>
            <a:r>
              <a:rPr lang="ru-RU" sz="2200" dirty="0" err="1"/>
              <a:t>озимих</a:t>
            </a:r>
            <a:r>
              <a:rPr lang="ru-RU" sz="2200" dirty="0"/>
              <a:t> та </a:t>
            </a:r>
            <a:r>
              <a:rPr lang="ru-RU" sz="2200" dirty="0" err="1"/>
              <a:t>ранніх</a:t>
            </a:r>
            <a:r>
              <a:rPr lang="ru-RU" sz="2200" dirty="0"/>
              <a:t> </a:t>
            </a:r>
            <a:r>
              <a:rPr lang="ru-RU" sz="2200" dirty="0" err="1"/>
              <a:t>ярих</a:t>
            </a:r>
            <a:r>
              <a:rPr lang="ru-RU" sz="2200" dirty="0"/>
              <a:t>, </a:t>
            </a:r>
            <a:r>
              <a:rPr lang="ru-RU" sz="2200" dirty="0" err="1"/>
              <a:t>що</a:t>
            </a:r>
            <a:r>
              <a:rPr lang="ru-RU" sz="2200" dirty="0"/>
              <a:t> особливо </a:t>
            </a:r>
            <a:r>
              <a:rPr lang="ru-RU" sz="2200" dirty="0" err="1"/>
              <a:t>важливо</a:t>
            </a:r>
            <a:r>
              <a:rPr lang="ru-RU" sz="2200" dirty="0"/>
              <a:t> в </a:t>
            </a:r>
            <a:r>
              <a:rPr lang="ru-RU" sz="2200" dirty="0" err="1"/>
              <a:t>умовах</a:t>
            </a:r>
            <a:r>
              <a:rPr lang="ru-RU" sz="2200" dirty="0"/>
              <a:t> </a:t>
            </a:r>
            <a:r>
              <a:rPr lang="ru-RU" sz="2200" dirty="0" err="1"/>
              <a:t>південного</a:t>
            </a:r>
            <a:r>
              <a:rPr lang="ru-RU" sz="2200" dirty="0"/>
              <a:t> степу. У </a:t>
            </a:r>
            <a:r>
              <a:rPr lang="ru-RU" sz="2200" dirty="0" err="1"/>
              <a:t>пожнивних</a:t>
            </a:r>
            <a:r>
              <a:rPr lang="ru-RU" sz="2200" dirty="0"/>
              <a:t> </a:t>
            </a:r>
            <a:r>
              <a:rPr lang="ru-RU" sz="2200" dirty="0" err="1"/>
              <a:t>посівах</a:t>
            </a:r>
            <a:r>
              <a:rPr lang="ru-RU" sz="2200" dirty="0"/>
              <a:t> просо </a:t>
            </a:r>
            <a:r>
              <a:rPr lang="ru-RU" sz="2200" dirty="0" err="1"/>
              <a:t>забезпечує</a:t>
            </a:r>
            <a:r>
              <a:rPr lang="ru-RU" sz="2200" dirty="0"/>
              <a:t> </a:t>
            </a:r>
            <a:r>
              <a:rPr lang="ru-RU" sz="2200" dirty="0" err="1"/>
              <a:t>тваринництво</a:t>
            </a:r>
            <a:r>
              <a:rPr lang="ru-RU" sz="2200" dirty="0"/>
              <a:t> </a:t>
            </a:r>
            <a:r>
              <a:rPr lang="ru-RU" sz="2200" dirty="0" err="1"/>
              <a:t>зеленими</a:t>
            </a:r>
            <a:r>
              <a:rPr lang="ru-RU" sz="2200" dirty="0"/>
              <a:t> кормами </a:t>
            </a:r>
            <a:r>
              <a:rPr lang="ru-RU" sz="2200" dirty="0" err="1"/>
              <a:t>і</a:t>
            </a:r>
            <a:r>
              <a:rPr lang="ru-RU" sz="2200" dirty="0"/>
              <a:t> </a:t>
            </a:r>
            <a:r>
              <a:rPr lang="ru-RU" sz="2200" dirty="0" err="1"/>
              <a:t>тим</a:t>
            </a:r>
            <a:r>
              <a:rPr lang="ru-RU" sz="2200" dirty="0"/>
              <a:t> самим </a:t>
            </a:r>
            <a:r>
              <a:rPr lang="ru-RU" sz="2200" dirty="0" err="1"/>
              <a:t>зростає</a:t>
            </a:r>
            <a:r>
              <a:rPr lang="ru-RU" sz="2200" dirty="0"/>
              <a:t> </a:t>
            </a:r>
            <a:r>
              <a:rPr lang="ru-RU" sz="2200" dirty="0" err="1"/>
              <a:t>ефективність</a:t>
            </a:r>
            <a:r>
              <a:rPr lang="ru-RU" sz="2200" dirty="0"/>
              <a:t> </a:t>
            </a:r>
            <a:r>
              <a:rPr lang="ru-RU" sz="2200" dirty="0" err="1"/>
              <a:t>використання</a:t>
            </a:r>
            <a:r>
              <a:rPr lang="ru-RU" sz="2200" dirty="0"/>
              <a:t> </a:t>
            </a:r>
            <a:r>
              <a:rPr lang="ru-RU" sz="2200" dirty="0" err="1"/>
              <a:t>земельних</a:t>
            </a:r>
            <a:r>
              <a:rPr lang="ru-RU" sz="2200" dirty="0"/>
              <a:t> </a:t>
            </a:r>
            <a:r>
              <a:rPr lang="ru-RU" sz="2200" dirty="0" err="1"/>
              <a:t>угідь</a:t>
            </a:r>
            <a:r>
              <a:rPr lang="ru-RU" sz="2200" dirty="0"/>
              <a:t> </a:t>
            </a:r>
            <a:r>
              <a:rPr lang="ru-RU" sz="2200" dirty="0" err="1"/>
              <a:t>господарств</a:t>
            </a:r>
            <a:r>
              <a:rPr lang="ru-RU" sz="2200" dirty="0"/>
              <a:t>. </a:t>
            </a:r>
            <a:r>
              <a:rPr lang="ru-RU" sz="2200" dirty="0" err="1"/>
              <a:t>Можливість</a:t>
            </a:r>
            <a:r>
              <a:rPr lang="ru-RU" sz="2200" dirty="0"/>
              <a:t> </a:t>
            </a:r>
            <a:r>
              <a:rPr lang="ru-RU" sz="2200" dirty="0" err="1"/>
              <a:t>пізніх</a:t>
            </a:r>
            <a:r>
              <a:rPr lang="ru-RU" sz="2200" dirty="0"/>
              <a:t> </a:t>
            </a:r>
            <a:r>
              <a:rPr lang="ru-RU" sz="2200" dirty="0" err="1"/>
              <a:t>строків</a:t>
            </a:r>
            <a:r>
              <a:rPr lang="ru-RU" sz="2200" dirty="0"/>
              <a:t> </a:t>
            </a:r>
            <a:r>
              <a:rPr lang="ru-RU" sz="2200" dirty="0" err="1"/>
              <a:t>сівби</a:t>
            </a:r>
            <a:r>
              <a:rPr lang="ru-RU" sz="2200" dirty="0"/>
              <a:t> проса </a:t>
            </a:r>
            <a:r>
              <a:rPr lang="ru-RU" sz="2200" dirty="0" err="1"/>
              <a:t>дає</a:t>
            </a:r>
            <a:r>
              <a:rPr lang="ru-RU" sz="2200" dirty="0"/>
              <a:t> </a:t>
            </a:r>
            <a:r>
              <a:rPr lang="ru-RU" sz="2200" dirty="0" err="1"/>
              <a:t>змогу</a:t>
            </a:r>
            <a:r>
              <a:rPr lang="ru-RU" sz="2200" dirty="0"/>
              <a:t> </a:t>
            </a:r>
            <a:r>
              <a:rPr lang="ru-RU" sz="2200" dirty="0" err="1"/>
              <a:t>рослинам</a:t>
            </a:r>
            <a:r>
              <a:rPr lang="ru-RU" sz="2200" dirty="0"/>
              <a:t> продуктивно </a:t>
            </a:r>
            <a:r>
              <a:rPr lang="ru-RU" sz="2200" dirty="0" err="1"/>
              <a:t>використати</a:t>
            </a:r>
            <a:r>
              <a:rPr lang="ru-RU" sz="2200" dirty="0"/>
              <a:t> </a:t>
            </a:r>
            <a:r>
              <a:rPr lang="ru-RU" sz="2200" dirty="0" err="1"/>
              <a:t>літні</a:t>
            </a:r>
            <a:r>
              <a:rPr lang="ru-RU" sz="2200" dirty="0"/>
              <a:t> опади. Зерно проса </a:t>
            </a:r>
            <a:r>
              <a:rPr lang="ru-RU" sz="2200" dirty="0" err="1"/>
              <a:t>менше</a:t>
            </a:r>
            <a:r>
              <a:rPr lang="ru-RU" sz="2200" dirty="0"/>
              <a:t>, </a:t>
            </a:r>
            <a:r>
              <a:rPr lang="ru-RU" sz="2200" dirty="0" err="1"/>
              <a:t>ніж</a:t>
            </a:r>
            <a:r>
              <a:rPr lang="ru-RU" sz="2200" dirty="0"/>
              <a:t> </a:t>
            </a:r>
            <a:r>
              <a:rPr lang="ru-RU" sz="2200" dirty="0" err="1"/>
              <a:t>інші</a:t>
            </a:r>
            <a:r>
              <a:rPr lang="ru-RU" sz="2200" dirty="0"/>
              <a:t> </a:t>
            </a:r>
            <a:r>
              <a:rPr lang="ru-RU" sz="2200" dirty="0" err="1"/>
              <a:t>культури</a:t>
            </a:r>
            <a:r>
              <a:rPr lang="ru-RU" sz="2200" dirty="0"/>
              <a:t>, </a:t>
            </a:r>
            <a:r>
              <a:rPr lang="ru-RU" sz="2200" dirty="0" err="1"/>
              <a:t>потерпає</a:t>
            </a:r>
            <a:r>
              <a:rPr lang="ru-RU" sz="2200" dirty="0"/>
              <a:t> </a:t>
            </a:r>
            <a:r>
              <a:rPr lang="ru-RU" sz="2200" dirty="0" err="1"/>
              <a:t>від</a:t>
            </a:r>
            <a:r>
              <a:rPr lang="ru-RU" sz="2200" dirty="0"/>
              <a:t> хвороб та </a:t>
            </a:r>
            <a:r>
              <a:rPr lang="ru-RU" sz="2200" dirty="0" err="1"/>
              <a:t>шкідників</a:t>
            </a:r>
            <a:r>
              <a:rPr lang="ru-RU" sz="2200" dirty="0"/>
              <a:t>, </a:t>
            </a:r>
            <a:r>
              <a:rPr lang="ru-RU" sz="2200" dirty="0" err="1"/>
              <a:t>стійке</a:t>
            </a:r>
            <a:r>
              <a:rPr lang="ru-RU" sz="2200" dirty="0"/>
              <a:t> до </a:t>
            </a:r>
            <a:r>
              <a:rPr lang="ru-RU" sz="2200" dirty="0" err="1"/>
              <a:t>вилягання</a:t>
            </a:r>
            <a:r>
              <a:rPr lang="ru-RU" sz="2200" dirty="0"/>
              <a:t>. Просо </a:t>
            </a:r>
            <a:r>
              <a:rPr lang="ru-RU" sz="2200" dirty="0" err="1"/>
              <a:t>відіграє</a:t>
            </a:r>
            <a:r>
              <a:rPr lang="ru-RU" sz="2200" dirty="0"/>
              <a:t> </a:t>
            </a:r>
            <a:r>
              <a:rPr lang="ru-RU" sz="2200" dirty="0" err="1"/>
              <a:t>певну</a:t>
            </a:r>
            <a:r>
              <a:rPr lang="ru-RU" sz="2200" dirty="0"/>
              <a:t> </a:t>
            </a:r>
            <a:r>
              <a:rPr lang="ru-RU" sz="2200" dirty="0" err="1"/>
              <a:t>позитивну</a:t>
            </a:r>
            <a:r>
              <a:rPr lang="ru-RU" sz="2200" dirty="0"/>
              <a:t> роль як </a:t>
            </a:r>
            <a:r>
              <a:rPr lang="ru-RU" sz="2200" dirty="0" err="1"/>
              <a:t>попередник</a:t>
            </a:r>
            <a:r>
              <a:rPr lang="ru-RU" sz="2200" dirty="0"/>
              <a:t> у </a:t>
            </a:r>
            <a:r>
              <a:rPr lang="ru-RU" sz="2200" dirty="0" err="1"/>
              <a:t>сівозміні</a:t>
            </a:r>
            <a:r>
              <a:rPr lang="ru-RU" sz="2200" dirty="0"/>
              <a:t>. Тому </a:t>
            </a:r>
            <a:r>
              <a:rPr lang="ru-RU" sz="2200" dirty="0" err="1"/>
              <a:t>недооцінка</a:t>
            </a:r>
            <a:r>
              <a:rPr lang="ru-RU" sz="2200" dirty="0"/>
              <a:t> </a:t>
            </a:r>
            <a:r>
              <a:rPr lang="ru-RU" sz="2200" dirty="0" err="1"/>
              <a:t>значення</a:t>
            </a:r>
            <a:r>
              <a:rPr lang="ru-RU" sz="2200" dirty="0"/>
              <a:t> </a:t>
            </a:r>
            <a:r>
              <a:rPr lang="ru-RU" sz="2200" dirty="0" err="1"/>
              <a:t>вирощування</a:t>
            </a:r>
            <a:r>
              <a:rPr lang="ru-RU" sz="2200" dirty="0"/>
              <a:t> проса, на нашу думку, </a:t>
            </a:r>
            <a:r>
              <a:rPr lang="ru-RU" sz="2200" dirty="0" err="1"/>
              <a:t>помилкова</a:t>
            </a:r>
            <a:r>
              <a:rPr lang="ru-RU" sz="2200" dirty="0"/>
              <a:t>.</a:t>
            </a:r>
            <a:endParaRPr lang="en-US" sz="22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489348" y="3226032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143932" cy="114300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err="1"/>
              <a:t>Завдання</a:t>
            </a:r>
            <a:r>
              <a:rPr lang="ru-RU" sz="2400" b="1" dirty="0"/>
              <a:t> </a:t>
            </a:r>
            <a:r>
              <a:rPr lang="ru-RU" sz="2400" b="1" dirty="0" smtClean="0"/>
              <a:t>2</a:t>
            </a:r>
            <a:r>
              <a:rPr lang="ru-RU" sz="2400" b="1" dirty="0" smtClean="0"/>
              <a:t>. </a:t>
            </a:r>
            <a:r>
              <a:rPr lang="ru-RU" sz="2400" b="1" dirty="0" err="1" smtClean="0"/>
              <a:t>Пояснити</a:t>
            </a:r>
            <a:r>
              <a:rPr lang="ru-RU" sz="2400" b="1" dirty="0" smtClean="0"/>
              <a:t> </a:t>
            </a:r>
            <a:r>
              <a:rPr lang="ru-RU" sz="2400" b="1" dirty="0" err="1"/>
              <a:t>значення</a:t>
            </a:r>
            <a:r>
              <a:rPr lang="ru-RU" sz="2400" b="1" dirty="0"/>
              <a:t> </a:t>
            </a:r>
            <a:r>
              <a:rPr lang="ru-RU" sz="2400" b="1" dirty="0" err="1"/>
              <a:t>слів-паронімів</a:t>
            </a:r>
            <a:r>
              <a:rPr lang="ru-RU" sz="3600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643050"/>
            <a:ext cx="8086724" cy="5383219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ru-RU" sz="2800" dirty="0"/>
              <a:t>Задача – </a:t>
            </a:r>
            <a:r>
              <a:rPr lang="ru-RU" sz="2800" dirty="0" err="1"/>
              <a:t>завдання</a:t>
            </a:r>
            <a:r>
              <a:rPr lang="ru-RU" sz="2800" dirty="0"/>
              <a:t>, </a:t>
            </a:r>
          </a:p>
          <a:p>
            <a:pPr>
              <a:buNone/>
            </a:pPr>
            <a:r>
              <a:rPr lang="ru-RU" sz="2800" dirty="0" err="1"/>
              <a:t>двобічний</a:t>
            </a:r>
            <a:r>
              <a:rPr lang="ru-RU" sz="2800" dirty="0"/>
              <a:t> -</a:t>
            </a:r>
            <a:r>
              <a:rPr lang="ru-RU" sz="2800" dirty="0" err="1"/>
              <a:t>двосторонній</a:t>
            </a:r>
            <a:r>
              <a:rPr lang="ru-RU" sz="2800" dirty="0"/>
              <a:t>, </a:t>
            </a:r>
          </a:p>
          <a:p>
            <a:pPr>
              <a:buNone/>
            </a:pPr>
            <a:r>
              <a:rPr lang="ru-RU" sz="2800" dirty="0" err="1"/>
              <a:t>викликати</a:t>
            </a:r>
            <a:r>
              <a:rPr lang="ru-RU" sz="2800" dirty="0"/>
              <a:t> – </a:t>
            </a:r>
            <a:r>
              <a:rPr lang="ru-RU" sz="2800" dirty="0" err="1"/>
              <a:t>спричиняти</a:t>
            </a:r>
            <a:r>
              <a:rPr lang="ru-RU" sz="2800" dirty="0"/>
              <a:t>, </a:t>
            </a:r>
          </a:p>
          <a:p>
            <a:pPr>
              <a:buNone/>
            </a:pPr>
            <a:r>
              <a:rPr lang="ru-RU" sz="2800" dirty="0" err="1"/>
              <a:t>гривня</a:t>
            </a:r>
            <a:r>
              <a:rPr lang="ru-RU" sz="2800" dirty="0"/>
              <a:t> – гривна, </a:t>
            </a:r>
          </a:p>
          <a:p>
            <a:pPr>
              <a:buNone/>
            </a:pPr>
            <a:r>
              <a:rPr lang="ru-RU" sz="2800" dirty="0" err="1"/>
              <a:t>уява</a:t>
            </a:r>
            <a:r>
              <a:rPr lang="ru-RU" sz="2800" dirty="0"/>
              <a:t> – </a:t>
            </a:r>
            <a:r>
              <a:rPr lang="ru-RU" sz="2800" dirty="0" err="1"/>
              <a:t>уявлення</a:t>
            </a:r>
            <a:r>
              <a:rPr lang="ru-RU" sz="2800" dirty="0"/>
              <a:t>, </a:t>
            </a:r>
          </a:p>
          <a:p>
            <a:pPr>
              <a:buNone/>
            </a:pPr>
            <a:r>
              <a:rPr lang="ru-RU" sz="2800" dirty="0"/>
              <a:t>факт – </a:t>
            </a:r>
            <a:r>
              <a:rPr lang="ru-RU" sz="2800" dirty="0" err="1"/>
              <a:t>фактаж</a:t>
            </a:r>
            <a:r>
              <a:rPr lang="ru-RU" sz="2800" dirty="0"/>
              <a:t> – фактор,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dirty="0" err="1"/>
              <a:t>особистий</a:t>
            </a:r>
            <a:r>
              <a:rPr lang="ru-RU" sz="2800" dirty="0"/>
              <a:t> – </a:t>
            </a:r>
            <a:r>
              <a:rPr lang="ru-RU" sz="2800" dirty="0" err="1"/>
              <a:t>особовий</a:t>
            </a:r>
            <a:r>
              <a:rPr lang="ru-RU" sz="2800" dirty="0"/>
              <a:t>, </a:t>
            </a:r>
          </a:p>
          <a:p>
            <a:pPr>
              <a:buNone/>
            </a:pPr>
            <a:r>
              <a:rPr lang="ru-RU" sz="2800" dirty="0" err="1"/>
              <a:t>кампанія</a:t>
            </a:r>
            <a:r>
              <a:rPr lang="ru-RU" sz="2800" dirty="0"/>
              <a:t> – </a:t>
            </a:r>
            <a:r>
              <a:rPr lang="ru-RU" sz="2800" dirty="0" err="1"/>
              <a:t>компанія</a:t>
            </a:r>
            <a:r>
              <a:rPr lang="ru-RU" sz="2800" dirty="0"/>
              <a:t>, </a:t>
            </a:r>
          </a:p>
          <a:p>
            <a:pPr>
              <a:buNone/>
            </a:pPr>
            <a:r>
              <a:rPr lang="ru-RU" sz="2800" dirty="0" err="1"/>
              <a:t>тактовний</a:t>
            </a:r>
            <a:r>
              <a:rPr lang="ru-RU" sz="2800" dirty="0"/>
              <a:t> – </a:t>
            </a:r>
            <a:r>
              <a:rPr lang="ru-RU" sz="2800" dirty="0" err="1"/>
              <a:t>тактичний</a:t>
            </a:r>
            <a:r>
              <a:rPr lang="ru-RU" sz="2800" dirty="0"/>
              <a:t>, </a:t>
            </a:r>
          </a:p>
          <a:p>
            <a:pPr>
              <a:buNone/>
            </a:pPr>
            <a:r>
              <a:rPr lang="ru-RU" sz="2800" dirty="0" err="1"/>
              <a:t>позичати</a:t>
            </a:r>
            <a:r>
              <a:rPr lang="ru-RU" sz="2800" dirty="0"/>
              <a:t> – </a:t>
            </a:r>
            <a:r>
              <a:rPr lang="ru-RU" sz="2800" dirty="0" err="1"/>
              <a:t>запозичати</a:t>
            </a:r>
            <a:r>
              <a:rPr lang="ru-RU" sz="2800" dirty="0"/>
              <a:t>, </a:t>
            </a:r>
          </a:p>
          <a:p>
            <a:pPr>
              <a:buNone/>
            </a:pPr>
            <a:r>
              <a:rPr lang="ru-RU" sz="2800" dirty="0" err="1"/>
              <a:t>ділянка</a:t>
            </a:r>
            <a:r>
              <a:rPr lang="ru-RU" sz="2800" dirty="0"/>
              <a:t> – </a:t>
            </a:r>
            <a:r>
              <a:rPr lang="ru-RU" sz="2800" dirty="0" err="1"/>
              <a:t>дільниця</a:t>
            </a:r>
            <a:r>
              <a:rPr lang="ru-RU" sz="2800" dirty="0"/>
              <a:t>.</a:t>
            </a:r>
          </a:p>
        </p:txBody>
      </p:sp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97526" y="3083178"/>
            <a:ext cx="6858002" cy="691642"/>
          </a:xfrm>
          <a:prstGeom prst="rect">
            <a:avLst/>
          </a:prstGeom>
          <a:noFill/>
        </p:spPr>
      </p:pic>
      <p:pic>
        <p:nvPicPr>
          <p:cNvPr id="6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929618" cy="1417638"/>
          </a:xfrm>
        </p:spPr>
        <p:txBody>
          <a:bodyPr>
            <a:noAutofit/>
          </a:bodyPr>
          <a:lstStyle/>
          <a:p>
            <a:r>
              <a:rPr lang="ru-RU" sz="3200" b="1" dirty="0" err="1"/>
              <a:t>Завдання</a:t>
            </a:r>
            <a:r>
              <a:rPr lang="ru-RU" sz="3200" b="1" dirty="0"/>
              <a:t> </a:t>
            </a:r>
            <a:r>
              <a:rPr lang="ru-RU" sz="3200" b="1" dirty="0" smtClean="0"/>
              <a:t>3</a:t>
            </a:r>
            <a:r>
              <a:rPr lang="ru-RU" sz="3200" b="1" dirty="0" smtClean="0"/>
              <a:t>. </a:t>
            </a:r>
            <a:r>
              <a:rPr lang="ru-RU" sz="3200" b="1" dirty="0" err="1" smtClean="0"/>
              <a:t>Пояснити</a:t>
            </a:r>
            <a:r>
              <a:rPr lang="ru-RU" sz="3200" b="1" dirty="0" smtClean="0"/>
              <a:t> </a:t>
            </a:r>
            <a:r>
              <a:rPr lang="ru-RU" sz="3200" b="1" dirty="0" err="1"/>
              <a:t>відмінність</a:t>
            </a:r>
            <a:r>
              <a:rPr lang="ru-RU" sz="3200" b="1" dirty="0"/>
              <a:t> </a:t>
            </a:r>
            <a:r>
              <a:rPr lang="ru-RU" sz="3200" b="1" dirty="0" smtClean="0"/>
              <a:t>у </a:t>
            </a:r>
            <a:r>
              <a:rPr lang="ru-RU" sz="3200" b="1" dirty="0" err="1" smtClean="0"/>
              <a:t>значенні</a:t>
            </a:r>
            <a:r>
              <a:rPr lang="ru-RU" sz="3200" b="1" dirty="0" smtClean="0"/>
              <a:t> </a:t>
            </a:r>
            <a:r>
              <a:rPr lang="ru-RU" sz="3200" b="1" dirty="0" err="1"/>
              <a:t>поданих</a:t>
            </a:r>
            <a:r>
              <a:rPr lang="ru-RU" sz="3200" b="1" dirty="0"/>
              <a:t> </a:t>
            </a:r>
            <a:r>
              <a:rPr lang="ru-RU" sz="3200" b="1" dirty="0" err="1"/>
              <a:t>слів</a:t>
            </a:r>
            <a:r>
              <a:rPr lang="ru-RU" sz="3200" b="1" dirty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71612"/>
            <a:ext cx="7872410" cy="50006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err="1"/>
              <a:t>Протяг</a:t>
            </a:r>
            <a:r>
              <a:rPr lang="ru-RU" i="1" dirty="0"/>
              <a:t> – на </a:t>
            </a:r>
            <a:r>
              <a:rPr lang="ru-RU" i="1" dirty="0" err="1"/>
              <a:t>протязі</a:t>
            </a:r>
            <a:r>
              <a:rPr lang="ru-RU" i="1" dirty="0"/>
              <a:t> </a:t>
            </a:r>
          </a:p>
          <a:p>
            <a:pPr>
              <a:buNone/>
            </a:pPr>
            <a:r>
              <a:rPr lang="ru-RU" i="1" dirty="0" err="1"/>
              <a:t>Вірно</a:t>
            </a:r>
            <a:r>
              <a:rPr lang="ru-RU" i="1" dirty="0"/>
              <a:t> – правильно</a:t>
            </a:r>
          </a:p>
          <a:p>
            <a:pPr>
              <a:buNone/>
            </a:pPr>
            <a:r>
              <a:rPr lang="ru-RU" i="1" dirty="0" err="1"/>
              <a:t>Вмикати</a:t>
            </a:r>
            <a:r>
              <a:rPr lang="ru-RU" i="1" dirty="0"/>
              <a:t> – </a:t>
            </a:r>
            <a:r>
              <a:rPr lang="ru-RU" i="1" dirty="0" err="1"/>
              <a:t>включати</a:t>
            </a:r>
            <a:r>
              <a:rPr lang="ru-RU" i="1" dirty="0"/>
              <a:t> </a:t>
            </a:r>
          </a:p>
          <a:p>
            <a:pPr>
              <a:buNone/>
            </a:pPr>
            <a:r>
              <a:rPr lang="ru-RU" i="1" dirty="0" err="1"/>
              <a:t>Виглядати</a:t>
            </a:r>
            <a:r>
              <a:rPr lang="ru-RU" i="1" dirty="0"/>
              <a:t> – </a:t>
            </a:r>
            <a:r>
              <a:rPr lang="ru-RU" i="1" dirty="0" err="1"/>
              <a:t>мати</a:t>
            </a:r>
            <a:r>
              <a:rPr lang="ru-RU" i="1" dirty="0"/>
              <a:t> </a:t>
            </a:r>
            <a:r>
              <a:rPr lang="ru-RU" i="1" dirty="0" err="1"/>
              <a:t>вигляд</a:t>
            </a:r>
            <a:r>
              <a:rPr lang="ru-RU" i="1" dirty="0"/>
              <a:t> </a:t>
            </a:r>
          </a:p>
          <a:p>
            <a:pPr>
              <a:buNone/>
            </a:pPr>
            <a:r>
              <a:rPr lang="ru-RU" i="1" dirty="0" err="1"/>
              <a:t>Військовий</a:t>
            </a:r>
            <a:r>
              <a:rPr lang="ru-RU" i="1" dirty="0"/>
              <a:t> – </a:t>
            </a:r>
            <a:r>
              <a:rPr lang="ru-RU" i="1" dirty="0" err="1"/>
              <a:t>воєнний</a:t>
            </a:r>
            <a:r>
              <a:rPr lang="ru-RU" i="1" dirty="0"/>
              <a:t> </a:t>
            </a:r>
          </a:p>
          <a:p>
            <a:pPr>
              <a:buNone/>
            </a:pPr>
            <a:r>
              <a:rPr lang="ru-RU" i="1" dirty="0" err="1"/>
              <a:t>Другий</a:t>
            </a:r>
            <a:r>
              <a:rPr lang="ru-RU" i="1" dirty="0"/>
              <a:t> – </a:t>
            </a:r>
            <a:r>
              <a:rPr lang="ru-RU" i="1" dirty="0" err="1"/>
              <a:t>інший</a:t>
            </a:r>
            <a:endParaRPr lang="en-US" dirty="0"/>
          </a:p>
          <a:p>
            <a:pPr>
              <a:buNone/>
            </a:pPr>
            <a:r>
              <a:rPr lang="ru-RU" i="1" dirty="0"/>
              <a:t>Адресат – адресант </a:t>
            </a:r>
          </a:p>
          <a:p>
            <a:pPr>
              <a:buNone/>
            </a:pPr>
            <a:r>
              <a:rPr lang="ru-RU" i="1" dirty="0"/>
              <a:t>Строк – </a:t>
            </a:r>
            <a:r>
              <a:rPr lang="ru-RU" i="1" dirty="0" err="1"/>
              <a:t>термін</a:t>
            </a:r>
            <a:r>
              <a:rPr lang="ru-RU" i="1" dirty="0"/>
              <a:t> </a:t>
            </a:r>
          </a:p>
          <a:p>
            <a:pPr>
              <a:buNone/>
            </a:pPr>
            <a:r>
              <a:rPr lang="ru-RU" i="1" dirty="0"/>
              <a:t>Зараз – </a:t>
            </a:r>
            <a:r>
              <a:rPr lang="ru-RU" i="1" dirty="0" err="1"/>
              <a:t>нині</a:t>
            </a:r>
            <a:r>
              <a:rPr lang="ru-RU" i="1" dirty="0"/>
              <a:t> – </a:t>
            </a:r>
            <a:r>
              <a:rPr lang="ru-RU" i="1" dirty="0" err="1"/>
              <a:t>тепер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-142900"/>
            <a:ext cx="7786742" cy="1428736"/>
          </a:xfrm>
        </p:spPr>
        <p:txBody>
          <a:bodyPr>
            <a:normAutofit fontScale="90000"/>
          </a:bodyPr>
          <a:lstStyle/>
          <a:p>
            <a:r>
              <a:rPr lang="ru-RU" sz="3200" b="1" dirty="0" err="1"/>
              <a:t>Завдання</a:t>
            </a:r>
            <a:r>
              <a:rPr lang="ru-RU" sz="3200" b="1" dirty="0"/>
              <a:t> 4. </a:t>
            </a:r>
            <a:r>
              <a:rPr lang="ru-RU" sz="3200" b="1" dirty="0" err="1"/>
              <a:t>Замінити</a:t>
            </a:r>
            <a:r>
              <a:rPr lang="ru-RU" sz="3200" b="1" dirty="0"/>
              <a:t> </a:t>
            </a:r>
            <a:r>
              <a:rPr lang="ru-RU" sz="3200" b="1" dirty="0" err="1"/>
              <a:t>подані</a:t>
            </a:r>
            <a:r>
              <a:rPr lang="ru-RU" sz="3200" b="1" dirty="0"/>
              <a:t> </a:t>
            </a:r>
            <a:r>
              <a:rPr lang="ru-RU" sz="3200" b="1" dirty="0" err="1"/>
              <a:t>речення</a:t>
            </a:r>
            <a:r>
              <a:rPr lang="ru-RU" sz="3200" b="1" dirty="0"/>
              <a:t> одним – </a:t>
            </a:r>
            <a:r>
              <a:rPr lang="ru-RU" sz="3200" b="1" dirty="0" err="1"/>
              <a:t>двома</a:t>
            </a:r>
            <a:r>
              <a:rPr lang="ru-RU" sz="3200" b="1" dirty="0"/>
              <a:t> словами, </a:t>
            </a:r>
            <a:r>
              <a:rPr lang="ru-RU" sz="3200" b="1" dirty="0" err="1"/>
              <a:t>скориставшись</a:t>
            </a:r>
            <a:r>
              <a:rPr lang="ru-RU" sz="3200" b="1" dirty="0"/>
              <a:t> </a:t>
            </a:r>
            <a:r>
              <a:rPr lang="ru-RU" sz="3200" b="1" dirty="0" err="1" smtClean="0"/>
              <a:t>довідкою</a:t>
            </a:r>
            <a:r>
              <a:rPr lang="ru-RU" sz="3200" b="1" dirty="0" smtClean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142984"/>
            <a:ext cx="7786742" cy="4525963"/>
          </a:xfrm>
        </p:spPr>
        <p:txBody>
          <a:bodyPr>
            <a:noAutofit/>
          </a:bodyPr>
          <a:lstStyle/>
          <a:p>
            <a:pPr lvl="0" algn="just"/>
            <a:r>
              <a:rPr lang="ru-RU" sz="1800" dirty="0" err="1"/>
              <a:t>Розділ</a:t>
            </a:r>
            <a:r>
              <a:rPr lang="ru-RU" sz="1800" dirty="0"/>
              <a:t> </a:t>
            </a:r>
            <a:r>
              <a:rPr lang="ru-RU" sz="1800" dirty="0" err="1"/>
              <a:t>загальної</a:t>
            </a:r>
            <a:r>
              <a:rPr lang="ru-RU" sz="1800" dirty="0"/>
              <a:t> </a:t>
            </a:r>
            <a:r>
              <a:rPr lang="ru-RU" sz="1800" dirty="0" err="1"/>
              <a:t>економічної</a:t>
            </a:r>
            <a:r>
              <a:rPr lang="ru-RU" sz="1800" dirty="0"/>
              <a:t> </a:t>
            </a:r>
            <a:r>
              <a:rPr lang="ru-RU" sz="1800" dirty="0" err="1"/>
              <a:t>теорії</a:t>
            </a:r>
            <a:r>
              <a:rPr lang="ru-RU" sz="1800" dirty="0"/>
              <a:t>, </a:t>
            </a:r>
            <a:r>
              <a:rPr lang="ru-RU" sz="1800" dirty="0" err="1"/>
              <a:t>що</a:t>
            </a:r>
            <a:r>
              <a:rPr lang="ru-RU" sz="1800" dirty="0"/>
              <a:t> </a:t>
            </a:r>
            <a:r>
              <a:rPr lang="ru-RU" sz="1800" dirty="0" err="1"/>
              <a:t>вивчає</a:t>
            </a:r>
            <a:r>
              <a:rPr lang="ru-RU" sz="1800" dirty="0"/>
              <a:t> </a:t>
            </a:r>
            <a:r>
              <a:rPr lang="ru-RU" sz="1800" dirty="0" err="1"/>
              <a:t>процеси</a:t>
            </a:r>
            <a:r>
              <a:rPr lang="ru-RU" sz="1800" dirty="0"/>
              <a:t>, </a:t>
            </a:r>
            <a:r>
              <a:rPr lang="ru-RU" sz="1800" dirty="0" err="1"/>
              <a:t>пов’язані</a:t>
            </a:r>
            <a:r>
              <a:rPr lang="ru-RU" sz="1800" dirty="0"/>
              <a:t> </a:t>
            </a:r>
            <a:r>
              <a:rPr lang="ru-RU" sz="1800" dirty="0" err="1"/>
              <a:t>зі</a:t>
            </a:r>
            <a:r>
              <a:rPr lang="ru-RU" sz="1800" dirty="0"/>
              <a:t> станом та </a:t>
            </a:r>
            <a:r>
              <a:rPr lang="ru-RU" sz="1800" dirty="0" err="1"/>
              <a:t>діяльністю</a:t>
            </a:r>
            <a:r>
              <a:rPr lang="ru-RU" sz="1800" dirty="0"/>
              <a:t> </a:t>
            </a:r>
            <a:r>
              <a:rPr lang="ru-RU" sz="1800" dirty="0" err="1"/>
              <a:t>окремих</a:t>
            </a:r>
            <a:r>
              <a:rPr lang="ru-RU" sz="1800" dirty="0"/>
              <a:t> </a:t>
            </a:r>
            <a:r>
              <a:rPr lang="ru-RU" sz="1800" dirty="0" err="1"/>
              <a:t>господарських</a:t>
            </a:r>
            <a:r>
              <a:rPr lang="ru-RU" sz="1800" dirty="0"/>
              <a:t> </a:t>
            </a:r>
            <a:r>
              <a:rPr lang="ru-RU" sz="1800" dirty="0" err="1"/>
              <a:t>суб’єктів</a:t>
            </a:r>
            <a:r>
              <a:rPr lang="ru-RU" sz="1800" dirty="0"/>
              <a:t>.</a:t>
            </a:r>
            <a:endParaRPr lang="en-US" sz="1800" dirty="0"/>
          </a:p>
          <a:p>
            <a:pPr lvl="0" algn="just"/>
            <a:r>
              <a:rPr lang="ru-RU" sz="1800" dirty="0" err="1"/>
              <a:t>Економічна</a:t>
            </a:r>
            <a:r>
              <a:rPr lang="ru-RU" sz="1800" dirty="0"/>
              <a:t> </a:t>
            </a:r>
            <a:r>
              <a:rPr lang="ru-RU" sz="1800" dirty="0" err="1"/>
              <a:t>теорія</a:t>
            </a:r>
            <a:r>
              <a:rPr lang="ru-RU" sz="1800" dirty="0"/>
              <a:t>, </a:t>
            </a:r>
            <a:r>
              <a:rPr lang="ru-RU" sz="1800" dirty="0" err="1"/>
              <a:t>що</a:t>
            </a:r>
            <a:r>
              <a:rPr lang="ru-RU" sz="1800" dirty="0"/>
              <a:t> </a:t>
            </a:r>
            <a:r>
              <a:rPr lang="ru-RU" sz="1800" dirty="0" err="1"/>
              <a:t>вивчає</a:t>
            </a:r>
            <a:r>
              <a:rPr lang="ru-RU" sz="1800" dirty="0"/>
              <a:t> </a:t>
            </a:r>
            <a:r>
              <a:rPr lang="ru-RU" sz="1800" dirty="0" err="1"/>
              <a:t>економіку</a:t>
            </a:r>
            <a:r>
              <a:rPr lang="ru-RU" sz="1800" dirty="0"/>
              <a:t> як </a:t>
            </a:r>
            <a:r>
              <a:rPr lang="ru-RU" sz="1800" dirty="0" err="1"/>
              <a:t>цілісну</a:t>
            </a:r>
            <a:r>
              <a:rPr lang="ru-RU" sz="1800" dirty="0"/>
              <a:t> систему.</a:t>
            </a:r>
            <a:endParaRPr lang="en-US" sz="1800" dirty="0"/>
          </a:p>
          <a:p>
            <a:pPr lvl="0" algn="just"/>
            <a:r>
              <a:rPr lang="ru-RU" sz="1800" dirty="0" err="1"/>
              <a:t>Природні</a:t>
            </a:r>
            <a:r>
              <a:rPr lang="ru-RU" sz="1800" dirty="0"/>
              <a:t> </a:t>
            </a:r>
            <a:r>
              <a:rPr lang="ru-RU" sz="1800" dirty="0" err="1"/>
              <a:t>багатства</a:t>
            </a:r>
            <a:r>
              <a:rPr lang="ru-RU" sz="1800" dirty="0"/>
              <a:t> </a:t>
            </a:r>
            <a:r>
              <a:rPr lang="ru-RU" sz="1800" dirty="0" err="1"/>
              <a:t>або</a:t>
            </a:r>
            <a:r>
              <a:rPr lang="ru-RU" sz="1800" dirty="0"/>
              <a:t> </a:t>
            </a:r>
            <a:r>
              <a:rPr lang="ru-RU" sz="1800" dirty="0" err="1"/>
              <a:t>напівфабрикати</a:t>
            </a:r>
            <a:r>
              <a:rPr lang="ru-RU" sz="1800" dirty="0"/>
              <a:t>, на </a:t>
            </a:r>
            <a:r>
              <a:rPr lang="ru-RU" sz="1800" dirty="0" err="1"/>
              <a:t>які</a:t>
            </a:r>
            <a:r>
              <a:rPr lang="ru-RU" sz="1800" dirty="0"/>
              <a:t> </a:t>
            </a:r>
            <a:r>
              <a:rPr lang="ru-RU" sz="1800" dirty="0" err="1"/>
              <a:t>спрямована</a:t>
            </a:r>
            <a:r>
              <a:rPr lang="ru-RU" sz="1800" dirty="0"/>
              <a:t> </a:t>
            </a:r>
            <a:r>
              <a:rPr lang="ru-RU" sz="1800" dirty="0" err="1"/>
              <a:t>праця</a:t>
            </a:r>
            <a:r>
              <a:rPr lang="ru-RU" sz="1800" dirty="0"/>
              <a:t> </a:t>
            </a:r>
            <a:r>
              <a:rPr lang="ru-RU" sz="1800" dirty="0" err="1"/>
              <a:t>людини</a:t>
            </a:r>
            <a:r>
              <a:rPr lang="ru-RU" sz="1800" dirty="0"/>
              <a:t>.</a:t>
            </a:r>
            <a:endParaRPr lang="en-US" sz="1800" dirty="0"/>
          </a:p>
          <a:p>
            <a:pPr lvl="0" algn="just"/>
            <a:r>
              <a:rPr lang="ru-RU" sz="1800" dirty="0" err="1"/>
              <a:t>Поступальний</a:t>
            </a:r>
            <a:r>
              <a:rPr lang="ru-RU" sz="1800" dirty="0"/>
              <a:t>, </a:t>
            </a:r>
            <a:r>
              <a:rPr lang="ru-RU" sz="1800" dirty="0" err="1"/>
              <a:t>взаємопов’язаний</a:t>
            </a:r>
            <a:r>
              <a:rPr lang="ru-RU" sz="1800" dirty="0"/>
              <a:t> та </a:t>
            </a:r>
            <a:r>
              <a:rPr lang="ru-RU" sz="1800" dirty="0" err="1"/>
              <a:t>взаємообумовлений</a:t>
            </a:r>
            <a:r>
              <a:rPr lang="ru-RU" sz="1800" dirty="0"/>
              <a:t> </a:t>
            </a:r>
            <a:r>
              <a:rPr lang="ru-RU" sz="1800" dirty="0" err="1"/>
              <a:t>розвиток</a:t>
            </a:r>
            <a:r>
              <a:rPr lang="ru-RU" sz="1800" dirty="0"/>
              <a:t> науки </a:t>
            </a:r>
            <a:r>
              <a:rPr lang="ru-RU" sz="1800" dirty="0" err="1"/>
              <a:t>і</a:t>
            </a:r>
            <a:r>
              <a:rPr lang="ru-RU" sz="1800" dirty="0"/>
              <a:t> </a:t>
            </a:r>
            <a:r>
              <a:rPr lang="ru-RU" sz="1800" dirty="0" err="1"/>
              <a:t>техніки</a:t>
            </a:r>
            <a:r>
              <a:rPr lang="ru-RU" sz="1800" dirty="0"/>
              <a:t>, </a:t>
            </a:r>
            <a:r>
              <a:rPr lang="ru-RU" sz="1800" dirty="0" err="1"/>
              <a:t>галузь</a:t>
            </a:r>
            <a:r>
              <a:rPr lang="ru-RU" sz="1800" dirty="0"/>
              <a:t> </a:t>
            </a:r>
            <a:r>
              <a:rPr lang="ru-RU" sz="1800" dirty="0" err="1"/>
              <a:t>людської</a:t>
            </a:r>
            <a:r>
              <a:rPr lang="ru-RU" sz="1800" dirty="0"/>
              <a:t> </a:t>
            </a:r>
            <a:r>
              <a:rPr lang="ru-RU" sz="1800" dirty="0" err="1"/>
              <a:t>діяльності</a:t>
            </a:r>
            <a:r>
              <a:rPr lang="ru-RU" sz="1800" dirty="0"/>
              <a:t>, </a:t>
            </a:r>
            <a:r>
              <a:rPr lang="ru-RU" sz="1800" dirty="0" err="1"/>
              <a:t>спрямована</a:t>
            </a:r>
            <a:r>
              <a:rPr lang="ru-RU" sz="1800" dirty="0"/>
              <a:t> на </a:t>
            </a:r>
            <a:r>
              <a:rPr lang="ru-RU" sz="1800" dirty="0" err="1"/>
              <a:t>пізнання</a:t>
            </a:r>
            <a:r>
              <a:rPr lang="ru-RU" sz="1800" dirty="0"/>
              <a:t> та </a:t>
            </a:r>
            <a:r>
              <a:rPr lang="ru-RU" sz="1800" dirty="0" err="1"/>
              <a:t>перетворення</a:t>
            </a:r>
            <a:r>
              <a:rPr lang="ru-RU" sz="1800" dirty="0"/>
              <a:t> </a:t>
            </a:r>
            <a:r>
              <a:rPr lang="ru-RU" sz="1800" dirty="0" err="1"/>
              <a:t>навколишнього</a:t>
            </a:r>
            <a:r>
              <a:rPr lang="ru-RU" sz="1800" dirty="0"/>
              <a:t> </a:t>
            </a:r>
            <a:r>
              <a:rPr lang="ru-RU" sz="1800" dirty="0" err="1"/>
              <a:t>світу</a:t>
            </a:r>
            <a:r>
              <a:rPr lang="ru-RU" sz="1800" dirty="0"/>
              <a:t> в </a:t>
            </a:r>
            <a:r>
              <a:rPr lang="ru-RU" sz="1800" dirty="0" err="1"/>
              <a:t>інтересах</a:t>
            </a:r>
            <a:r>
              <a:rPr lang="ru-RU" sz="1800" dirty="0"/>
              <a:t> </a:t>
            </a:r>
            <a:r>
              <a:rPr lang="ru-RU" sz="1800" dirty="0" err="1"/>
              <a:t>розвитку</a:t>
            </a:r>
            <a:r>
              <a:rPr lang="ru-RU" sz="1800" dirty="0"/>
              <a:t> </a:t>
            </a:r>
            <a:r>
              <a:rPr lang="ru-RU" sz="1800" dirty="0" err="1"/>
              <a:t>матеріального</a:t>
            </a:r>
            <a:r>
              <a:rPr lang="ru-RU" sz="1800" dirty="0"/>
              <a:t> </a:t>
            </a:r>
            <a:r>
              <a:rPr lang="ru-RU" sz="1800" dirty="0" err="1"/>
              <a:t>виробництва</a:t>
            </a:r>
            <a:r>
              <a:rPr lang="ru-RU" sz="1800" dirty="0"/>
              <a:t>.</a:t>
            </a:r>
            <a:endParaRPr lang="en-US" sz="1800" dirty="0"/>
          </a:p>
          <a:p>
            <a:pPr lvl="0" algn="just"/>
            <a:r>
              <a:rPr lang="ru-RU" sz="1800" dirty="0" err="1"/>
              <a:t>Кооперація</a:t>
            </a:r>
            <a:r>
              <a:rPr lang="ru-RU" sz="1800" dirty="0"/>
              <a:t>, </a:t>
            </a:r>
            <a:r>
              <a:rPr lang="ru-RU" sz="1800" dirty="0" err="1"/>
              <a:t>заснована</a:t>
            </a:r>
            <a:r>
              <a:rPr lang="ru-RU" sz="1800" dirty="0"/>
              <a:t> на </a:t>
            </a:r>
            <a:r>
              <a:rPr lang="ru-RU" sz="1800" dirty="0" err="1"/>
              <a:t>поділі</a:t>
            </a:r>
            <a:r>
              <a:rPr lang="ru-RU" sz="1800" dirty="0"/>
              <a:t> </a:t>
            </a:r>
            <a:r>
              <a:rPr lang="ru-RU" sz="1800" dirty="0" err="1"/>
              <a:t>праці</a:t>
            </a:r>
            <a:r>
              <a:rPr lang="ru-RU" sz="1800" dirty="0"/>
              <a:t>, </a:t>
            </a:r>
            <a:r>
              <a:rPr lang="ru-RU" sz="1800" dirty="0" err="1"/>
              <a:t>однак</a:t>
            </a:r>
            <a:r>
              <a:rPr lang="ru-RU" sz="1800" dirty="0"/>
              <a:t> </a:t>
            </a:r>
            <a:r>
              <a:rPr lang="ru-RU" sz="1800" dirty="0" err="1"/>
              <a:t>ще</a:t>
            </a:r>
            <a:r>
              <a:rPr lang="ru-RU" sz="1800" dirty="0"/>
              <a:t> за </a:t>
            </a:r>
            <a:r>
              <a:rPr lang="ru-RU" sz="1800" dirty="0" err="1"/>
              <a:t>відсутності</a:t>
            </a:r>
            <a:r>
              <a:rPr lang="ru-RU" sz="1800" dirty="0"/>
              <a:t> машин.</a:t>
            </a:r>
            <a:endParaRPr lang="en-US" sz="1800" dirty="0"/>
          </a:p>
          <a:p>
            <a:pPr lvl="0" algn="just"/>
            <a:r>
              <a:rPr lang="ru-RU" sz="1800" dirty="0" err="1"/>
              <a:t>Докорінне</a:t>
            </a:r>
            <a:r>
              <a:rPr lang="ru-RU" sz="1800" dirty="0"/>
              <a:t> </a:t>
            </a:r>
            <a:r>
              <a:rPr lang="ru-RU" sz="1800" dirty="0" err="1"/>
              <a:t>якісне</a:t>
            </a:r>
            <a:r>
              <a:rPr lang="ru-RU" sz="1800" dirty="0"/>
              <a:t> </a:t>
            </a:r>
            <a:r>
              <a:rPr lang="ru-RU" sz="1800" dirty="0" err="1"/>
              <a:t>перетворення</a:t>
            </a:r>
            <a:r>
              <a:rPr lang="ru-RU" sz="1800" dirty="0"/>
              <a:t> </a:t>
            </a:r>
            <a:r>
              <a:rPr lang="ru-RU" sz="1800" dirty="0" err="1"/>
              <a:t>продуктивних</a:t>
            </a:r>
            <a:r>
              <a:rPr lang="ru-RU" sz="1800" dirty="0"/>
              <a:t> сил на </a:t>
            </a:r>
            <a:r>
              <a:rPr lang="ru-RU" sz="1800" dirty="0" err="1"/>
              <a:t>основі</a:t>
            </a:r>
            <a:r>
              <a:rPr lang="ru-RU" sz="1800" dirty="0"/>
              <a:t> </a:t>
            </a:r>
            <a:r>
              <a:rPr lang="ru-RU" sz="1800" dirty="0" err="1"/>
              <a:t>пізнання</a:t>
            </a:r>
            <a:r>
              <a:rPr lang="ru-RU" sz="1800" dirty="0"/>
              <a:t> </a:t>
            </a:r>
            <a:r>
              <a:rPr lang="ru-RU" sz="1800" dirty="0" err="1"/>
              <a:t>фундаментальних</a:t>
            </a:r>
            <a:r>
              <a:rPr lang="ru-RU" sz="1800" dirty="0"/>
              <a:t> </a:t>
            </a:r>
            <a:r>
              <a:rPr lang="ru-RU" sz="1800" dirty="0" err="1"/>
              <a:t>законів</a:t>
            </a:r>
            <a:r>
              <a:rPr lang="ru-RU" sz="1800" dirty="0"/>
              <a:t> </a:t>
            </a:r>
            <a:r>
              <a:rPr lang="ru-RU" sz="1800" dirty="0" err="1"/>
              <a:t>природи</a:t>
            </a:r>
            <a:r>
              <a:rPr lang="ru-RU" sz="1800" dirty="0"/>
              <a:t> </a:t>
            </a:r>
            <a:r>
              <a:rPr lang="ru-RU" sz="1800" dirty="0" err="1"/>
              <a:t>і</a:t>
            </a:r>
            <a:r>
              <a:rPr lang="ru-RU" sz="1800" dirty="0"/>
              <a:t> </a:t>
            </a:r>
            <a:r>
              <a:rPr lang="ru-RU" sz="1800" dirty="0" err="1"/>
              <a:t>оволодіння</a:t>
            </a:r>
            <a:r>
              <a:rPr lang="ru-RU" sz="1800" dirty="0"/>
              <a:t> ними, </a:t>
            </a:r>
            <a:r>
              <a:rPr lang="ru-RU" sz="1800" dirty="0" err="1"/>
              <a:t>перетворення</a:t>
            </a:r>
            <a:r>
              <a:rPr lang="ru-RU" sz="1800" dirty="0"/>
              <a:t> науки на </a:t>
            </a:r>
            <a:r>
              <a:rPr lang="ru-RU" sz="1800" dirty="0" err="1"/>
              <a:t>безпосередню</a:t>
            </a:r>
            <a:r>
              <a:rPr lang="ru-RU" sz="1800" dirty="0"/>
              <a:t> </a:t>
            </a:r>
            <a:r>
              <a:rPr lang="ru-RU" sz="1800" dirty="0" err="1"/>
              <a:t>продуктивну</a:t>
            </a:r>
            <a:r>
              <a:rPr lang="ru-RU" sz="1800" dirty="0"/>
              <a:t> силу.</a:t>
            </a:r>
            <a:endParaRPr lang="en-US" sz="1800" dirty="0"/>
          </a:p>
          <a:p>
            <a:pPr lvl="0" algn="just"/>
            <a:r>
              <a:rPr lang="ru-RU" sz="1800" dirty="0" err="1"/>
              <a:t>Сукупність</a:t>
            </a:r>
            <a:r>
              <a:rPr lang="ru-RU" sz="1800" dirty="0"/>
              <a:t> </a:t>
            </a:r>
            <a:r>
              <a:rPr lang="ru-RU" sz="1800" dirty="0" err="1"/>
              <a:t>науково-технічних</a:t>
            </a:r>
            <a:r>
              <a:rPr lang="ru-RU" sz="1800" dirty="0"/>
              <a:t> та </a:t>
            </a:r>
            <a:r>
              <a:rPr lang="ru-RU" sz="1800" dirty="0" err="1"/>
              <a:t>економічних</a:t>
            </a:r>
            <a:r>
              <a:rPr lang="ru-RU" sz="1800" dirty="0"/>
              <a:t> </a:t>
            </a:r>
            <a:r>
              <a:rPr lang="ru-RU" sz="1800" dirty="0" err="1"/>
              <a:t>знань</a:t>
            </a:r>
            <a:r>
              <a:rPr lang="ru-RU" sz="1800" dirty="0"/>
              <a:t>, </a:t>
            </a:r>
            <a:r>
              <a:rPr lang="ru-RU" sz="1800" dirty="0" err="1"/>
              <a:t>виробничого</a:t>
            </a:r>
            <a:r>
              <a:rPr lang="ru-RU" sz="1800" dirty="0"/>
              <a:t> </a:t>
            </a:r>
            <a:r>
              <a:rPr lang="ru-RU" sz="1800" dirty="0" err="1"/>
              <a:t>та</a:t>
            </a:r>
            <a:r>
              <a:rPr lang="ru-RU" sz="1800" dirty="0"/>
              <a:t> </a:t>
            </a:r>
            <a:r>
              <a:rPr lang="ru-RU" sz="1800" dirty="0" err="1"/>
              <a:t>господарського</a:t>
            </a:r>
            <a:r>
              <a:rPr lang="ru-RU" sz="1800" dirty="0"/>
              <a:t> </a:t>
            </a:r>
            <a:r>
              <a:rPr lang="ru-RU" sz="1800" dirty="0" err="1"/>
              <a:t>досвіду</a:t>
            </a:r>
            <a:r>
              <a:rPr lang="ru-RU" sz="1800" dirty="0"/>
              <a:t>, </a:t>
            </a:r>
            <a:r>
              <a:rPr lang="ru-RU" sz="1800" dirty="0" err="1"/>
              <a:t>необхідних</a:t>
            </a:r>
            <a:r>
              <a:rPr lang="ru-RU" sz="1800" dirty="0"/>
              <a:t> для </a:t>
            </a:r>
            <a:r>
              <a:rPr lang="ru-RU" sz="1800" dirty="0" err="1"/>
              <a:t>організації</a:t>
            </a:r>
            <a:r>
              <a:rPr lang="ru-RU" sz="1800" dirty="0"/>
              <a:t> </a:t>
            </a:r>
            <a:r>
              <a:rPr lang="ru-RU" sz="1800" dirty="0" err="1"/>
              <a:t>виробництва</a:t>
            </a:r>
            <a:r>
              <a:rPr lang="ru-RU" sz="1800" dirty="0"/>
              <a:t> </a:t>
            </a:r>
            <a:r>
              <a:rPr lang="ru-RU" sz="1800" dirty="0" err="1"/>
              <a:t>й</a:t>
            </a:r>
            <a:r>
              <a:rPr lang="ru-RU" sz="1800" dirty="0"/>
              <a:t> </a:t>
            </a:r>
            <a:r>
              <a:rPr lang="ru-RU" sz="1800" dirty="0" err="1"/>
              <a:t>реалізації</a:t>
            </a:r>
            <a:r>
              <a:rPr lang="ru-RU" sz="1800" dirty="0"/>
              <a:t> </a:t>
            </a:r>
            <a:r>
              <a:rPr lang="ru-RU" sz="1800" dirty="0" err="1"/>
              <a:t>товарів</a:t>
            </a:r>
            <a:r>
              <a:rPr lang="ru-RU" sz="1800" dirty="0"/>
              <a:t>.</a:t>
            </a:r>
            <a:endParaRPr lang="en-US" sz="1800" dirty="0"/>
          </a:p>
          <a:p>
            <a:pPr algn="just"/>
            <a:r>
              <a:rPr lang="ru-RU" sz="1800" i="1" dirty="0" err="1"/>
              <a:t>Довідка</a:t>
            </a:r>
            <a:r>
              <a:rPr lang="ru-RU" sz="1800" i="1" dirty="0"/>
              <a:t>. Мануфактура, </a:t>
            </a:r>
            <a:r>
              <a:rPr lang="ru-RU" sz="1800" i="1" dirty="0" err="1"/>
              <a:t>мікроекономіка</a:t>
            </a:r>
            <a:r>
              <a:rPr lang="ru-RU" sz="1800" i="1" dirty="0"/>
              <a:t>, „ноу-хау”, </a:t>
            </a:r>
            <a:r>
              <a:rPr lang="ru-RU" sz="1800" i="1" dirty="0" err="1"/>
              <a:t>предмети</a:t>
            </a:r>
            <a:r>
              <a:rPr lang="ru-RU" sz="1800" i="1" dirty="0"/>
              <a:t> </a:t>
            </a:r>
            <a:r>
              <a:rPr lang="ru-RU" sz="1800" i="1" dirty="0" err="1"/>
              <a:t>праці</a:t>
            </a:r>
            <a:r>
              <a:rPr lang="ru-RU" sz="1800" i="1" dirty="0"/>
              <a:t>, </a:t>
            </a:r>
            <a:r>
              <a:rPr lang="ru-RU" sz="1800" i="1" dirty="0" err="1"/>
              <a:t>науково-технічний</a:t>
            </a:r>
            <a:r>
              <a:rPr lang="ru-RU" sz="1800" i="1" dirty="0"/>
              <a:t> </a:t>
            </a:r>
            <a:r>
              <a:rPr lang="ru-RU" sz="1800" i="1" dirty="0" err="1"/>
              <a:t>прогрес</a:t>
            </a:r>
            <a:r>
              <a:rPr lang="ru-RU" sz="1800" i="1" dirty="0"/>
              <a:t>, </a:t>
            </a:r>
            <a:r>
              <a:rPr lang="ru-RU" sz="1800" i="1" dirty="0" err="1"/>
              <a:t>макроекономіка</a:t>
            </a:r>
            <a:r>
              <a:rPr lang="ru-RU" sz="1800" i="1" dirty="0"/>
              <a:t>, </a:t>
            </a:r>
            <a:r>
              <a:rPr lang="ru-RU" sz="1800" i="1" dirty="0" err="1"/>
              <a:t>науково-технічна</a:t>
            </a:r>
            <a:r>
              <a:rPr lang="ru-RU" sz="1800" i="1" dirty="0"/>
              <a:t> </a:t>
            </a:r>
            <a:r>
              <a:rPr lang="ru-RU" sz="1800" i="1" dirty="0" err="1"/>
              <a:t>революція</a:t>
            </a:r>
            <a:r>
              <a:rPr lang="ru-RU" sz="1800" i="1" dirty="0"/>
              <a:t>.</a:t>
            </a:r>
            <a:endParaRPr lang="en-US" sz="1800" dirty="0"/>
          </a:p>
          <a:p>
            <a:endParaRPr lang="ru-RU" sz="18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err="1"/>
              <a:t>Завдання</a:t>
            </a:r>
            <a:r>
              <a:rPr lang="ru-RU" sz="2800" b="1" dirty="0"/>
              <a:t> 5. До </a:t>
            </a:r>
            <a:r>
              <a:rPr lang="ru-RU" sz="2800" b="1" dirty="0" err="1"/>
              <a:t>поданих</a:t>
            </a:r>
            <a:r>
              <a:rPr lang="ru-RU" sz="2800" b="1" dirty="0"/>
              <a:t> </a:t>
            </a:r>
            <a:r>
              <a:rPr lang="ru-RU" sz="2800" b="1" dirty="0" err="1"/>
              <a:t>слів</a:t>
            </a:r>
            <a:r>
              <a:rPr lang="ru-RU" sz="2800" b="1" dirty="0"/>
              <a:t> </a:t>
            </a:r>
            <a:r>
              <a:rPr lang="ru-RU" sz="2800" b="1" dirty="0" err="1"/>
              <a:t>іншомовного</a:t>
            </a:r>
            <a:r>
              <a:rPr lang="ru-RU" sz="2800" b="1" dirty="0"/>
              <a:t> </a:t>
            </a:r>
            <a:r>
              <a:rPr lang="ru-RU" sz="2800" b="1" dirty="0" err="1"/>
              <a:t>походження</a:t>
            </a:r>
            <a:r>
              <a:rPr lang="ru-RU" sz="2800" b="1" dirty="0"/>
              <a:t> </a:t>
            </a:r>
            <a:r>
              <a:rPr lang="ru-RU" sz="2800" b="1" dirty="0" err="1"/>
              <a:t>дібрати</a:t>
            </a:r>
            <a:r>
              <a:rPr lang="ru-RU" sz="2800" b="1" dirty="0"/>
              <a:t> </a:t>
            </a:r>
            <a:r>
              <a:rPr lang="ru-RU" sz="2800" b="1" dirty="0" err="1"/>
              <a:t>українські</a:t>
            </a:r>
            <a:r>
              <a:rPr lang="ru-RU" sz="2800" b="1" dirty="0"/>
              <a:t> </a:t>
            </a:r>
            <a:r>
              <a:rPr lang="ru-RU" sz="2800" b="1" dirty="0" err="1"/>
              <a:t>відповідники</a:t>
            </a:r>
            <a:r>
              <a:rPr lang="ru-RU" sz="2800" b="1" dirty="0"/>
              <a:t>. Ввести </a:t>
            </a:r>
            <a:r>
              <a:rPr lang="ru-RU" sz="2800" b="1" dirty="0" err="1"/>
              <a:t>кілька</a:t>
            </a:r>
            <a:r>
              <a:rPr lang="ru-RU" sz="2800" b="1" dirty="0"/>
              <a:t> </a:t>
            </a:r>
            <a:r>
              <a:rPr lang="ru-RU" sz="2800" b="1" dirty="0" err="1"/>
              <a:t>з</a:t>
            </a:r>
            <a:r>
              <a:rPr lang="ru-RU" sz="2800" b="1" dirty="0"/>
              <a:t> них (на </a:t>
            </a:r>
            <a:r>
              <a:rPr lang="ru-RU" sz="2800" b="1" dirty="0" err="1"/>
              <a:t>вибір</a:t>
            </a:r>
            <a:r>
              <a:rPr lang="ru-RU" sz="2800" b="1" dirty="0"/>
              <a:t>) у </a:t>
            </a:r>
            <a:r>
              <a:rPr lang="ru-RU" sz="2800" b="1" dirty="0" err="1"/>
              <a:t>речення</a:t>
            </a:r>
            <a:r>
              <a:rPr lang="ru-RU" sz="2800" b="1" dirty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2560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		</a:t>
            </a:r>
            <a:r>
              <a:rPr lang="ru-RU" dirty="0" err="1"/>
              <a:t>Абсолютний</a:t>
            </a:r>
            <a:r>
              <a:rPr lang="ru-RU" dirty="0"/>
              <a:t>, </a:t>
            </a:r>
            <a:r>
              <a:rPr lang="ru-RU" dirty="0" err="1"/>
              <a:t>автентичний</a:t>
            </a:r>
            <a:r>
              <a:rPr lang="ru-RU" dirty="0"/>
              <a:t>, </a:t>
            </a:r>
            <a:r>
              <a:rPr lang="ru-RU" dirty="0" err="1"/>
              <a:t>аномалія</a:t>
            </a:r>
            <a:r>
              <a:rPr lang="ru-RU" dirty="0"/>
              <a:t>, </a:t>
            </a:r>
            <a:r>
              <a:rPr lang="ru-RU" dirty="0" err="1"/>
              <a:t>гарантія</a:t>
            </a:r>
            <a:r>
              <a:rPr lang="ru-RU" dirty="0"/>
              <a:t>, генератор, департамент, </a:t>
            </a:r>
            <a:r>
              <a:rPr lang="ru-RU" dirty="0" err="1"/>
              <a:t>дефіцит</a:t>
            </a:r>
            <a:r>
              <a:rPr lang="ru-RU" dirty="0"/>
              <a:t>, </a:t>
            </a:r>
            <a:r>
              <a:rPr lang="ru-RU" dirty="0" err="1"/>
              <a:t>диференціація</a:t>
            </a:r>
            <a:r>
              <a:rPr lang="ru-RU" dirty="0"/>
              <a:t>, </a:t>
            </a:r>
            <a:r>
              <a:rPr lang="ru-RU" dirty="0" err="1"/>
              <a:t>діагностика</a:t>
            </a:r>
            <a:r>
              <a:rPr lang="ru-RU" dirty="0"/>
              <a:t>, </a:t>
            </a:r>
            <a:r>
              <a:rPr lang="ru-RU" dirty="0" err="1"/>
              <a:t>домінуючий</a:t>
            </a:r>
            <a:r>
              <a:rPr lang="ru-RU" dirty="0"/>
              <a:t>, </a:t>
            </a:r>
            <a:r>
              <a:rPr lang="ru-RU" dirty="0" err="1"/>
              <a:t>екстремальний</a:t>
            </a:r>
            <a:r>
              <a:rPr lang="ru-RU" dirty="0"/>
              <a:t>, </a:t>
            </a:r>
            <a:r>
              <a:rPr lang="ru-RU" dirty="0" err="1"/>
              <a:t>імпульс</a:t>
            </a:r>
            <a:r>
              <a:rPr lang="ru-RU" dirty="0"/>
              <a:t>, </a:t>
            </a:r>
            <a:r>
              <a:rPr lang="ru-RU" dirty="0" err="1"/>
              <a:t>інвестиція</a:t>
            </a:r>
            <a:r>
              <a:rPr lang="ru-RU" dirty="0"/>
              <a:t>, </a:t>
            </a:r>
            <a:r>
              <a:rPr lang="ru-RU" dirty="0" err="1"/>
              <a:t>колапс</a:t>
            </a:r>
            <a:r>
              <a:rPr lang="ru-RU" dirty="0"/>
              <a:t>, </a:t>
            </a:r>
            <a:r>
              <a:rPr lang="ru-RU" dirty="0" err="1"/>
              <a:t>компактний</a:t>
            </a:r>
            <a:r>
              <a:rPr lang="ru-RU" dirty="0"/>
              <a:t>, </a:t>
            </a:r>
            <a:r>
              <a:rPr lang="ru-RU" dirty="0" err="1"/>
              <a:t>компенсація</a:t>
            </a:r>
            <a:r>
              <a:rPr lang="ru-RU" dirty="0"/>
              <a:t>, конвектор, конденсатор, консенсус, </a:t>
            </a:r>
            <a:r>
              <a:rPr lang="ru-RU" dirty="0" err="1"/>
              <a:t>моніторинг</a:t>
            </a:r>
            <a:r>
              <a:rPr lang="ru-RU" dirty="0"/>
              <a:t>, </a:t>
            </a:r>
            <a:r>
              <a:rPr lang="ru-RU" dirty="0" err="1"/>
              <a:t>перманентний</a:t>
            </a:r>
            <a:r>
              <a:rPr lang="ru-RU" dirty="0"/>
              <a:t>, прерогатива, </a:t>
            </a:r>
            <a:r>
              <a:rPr lang="ru-RU" dirty="0" err="1"/>
              <a:t>пріоритет</a:t>
            </a:r>
            <a:r>
              <a:rPr lang="ru-RU" dirty="0"/>
              <a:t>, </a:t>
            </a:r>
            <a:r>
              <a:rPr lang="ru-RU" dirty="0" err="1"/>
              <a:t>реєстрація</a:t>
            </a:r>
            <a:r>
              <a:rPr lang="ru-RU" dirty="0"/>
              <a:t>, </a:t>
            </a:r>
            <a:r>
              <a:rPr lang="ru-RU" dirty="0" err="1"/>
              <a:t>резистентність</a:t>
            </a:r>
            <a:r>
              <a:rPr lang="ru-RU" dirty="0"/>
              <a:t>, </a:t>
            </a:r>
            <a:r>
              <a:rPr lang="ru-RU" dirty="0" err="1"/>
              <a:t>рентабельний</a:t>
            </a:r>
            <a:r>
              <a:rPr lang="ru-RU" dirty="0"/>
              <a:t>, симптом, табу, трансформатор, </a:t>
            </a:r>
            <a:r>
              <a:rPr lang="ru-RU" dirty="0" err="1"/>
              <a:t>фундатор</a:t>
            </a:r>
            <a:r>
              <a:rPr lang="ru-RU" dirty="0"/>
              <a:t>.</a:t>
            </a:r>
            <a:endParaRPr lang="en-US" dirty="0"/>
          </a:p>
          <a:p>
            <a:endParaRPr lang="ru-RU" dirty="0"/>
          </a:p>
        </p:txBody>
      </p:sp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6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22"/>
            <a:ext cx="8001056" cy="1143000"/>
          </a:xfrm>
        </p:spPr>
        <p:txBody>
          <a:bodyPr>
            <a:noAutofit/>
          </a:bodyPr>
          <a:lstStyle/>
          <a:p>
            <a:r>
              <a:rPr lang="ru-RU" sz="2700" b="1" dirty="0" err="1"/>
              <a:t>Завдання</a:t>
            </a:r>
            <a:r>
              <a:rPr lang="ru-RU" sz="2700" b="1" dirty="0"/>
              <a:t> 6. </a:t>
            </a:r>
            <a:r>
              <a:rPr lang="ru-RU" sz="2700" b="1" dirty="0" err="1"/>
              <a:t>Розкрити</a:t>
            </a:r>
            <a:r>
              <a:rPr lang="ru-RU" sz="2700" b="1" dirty="0"/>
              <a:t> дужки, обрати </a:t>
            </a:r>
            <a:r>
              <a:rPr lang="ru-RU" sz="2700" b="1" dirty="0" err="1"/>
              <a:t>потрібний</a:t>
            </a:r>
            <a:r>
              <a:rPr lang="ru-RU" sz="2700" b="1" dirty="0"/>
              <a:t> </a:t>
            </a:r>
            <a:r>
              <a:rPr lang="ru-RU" sz="2700" b="1" dirty="0" err="1"/>
              <a:t>варіант</a:t>
            </a:r>
            <a:r>
              <a:rPr lang="ru-RU" sz="2700" b="1" dirty="0"/>
              <a:t> </a:t>
            </a:r>
            <a:r>
              <a:rPr lang="ru-RU" sz="2700" b="1" dirty="0" err="1"/>
              <a:t>слововживання</a:t>
            </a:r>
            <a:r>
              <a:rPr lang="ru-RU" sz="2700" b="1" dirty="0"/>
              <a:t>. </a:t>
            </a:r>
            <a:r>
              <a:rPr lang="ru-RU" sz="2700" b="1" dirty="0" err="1"/>
              <a:t>Відповідь</a:t>
            </a:r>
            <a:r>
              <a:rPr lang="ru-RU" sz="2700" b="1" dirty="0"/>
              <a:t> </a:t>
            </a:r>
            <a:r>
              <a:rPr lang="ru-RU" sz="2700" b="1" dirty="0" err="1"/>
              <a:t>аргументувати</a:t>
            </a:r>
            <a:r>
              <a:rPr lang="ru-RU" sz="2700" b="1" dirty="0"/>
              <a:t>.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072494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700" dirty="0"/>
              <a:t>		</a:t>
            </a:r>
            <a:r>
              <a:rPr lang="ru-RU" sz="1700" dirty="0" err="1"/>
              <a:t>Іноземні</a:t>
            </a:r>
            <a:r>
              <a:rPr lang="ru-RU" sz="1700" dirty="0"/>
              <a:t> </a:t>
            </a:r>
            <a:r>
              <a:rPr lang="ru-RU" sz="1700" dirty="0" err="1"/>
              <a:t>інвестиції</a:t>
            </a:r>
            <a:r>
              <a:rPr lang="ru-RU" sz="1700" dirty="0"/>
              <a:t> в </a:t>
            </a:r>
            <a:r>
              <a:rPr lang="ru-RU" sz="1700" dirty="0" err="1"/>
              <a:t>агропромисловий</a:t>
            </a:r>
            <a:r>
              <a:rPr lang="ru-RU" sz="1700" dirty="0"/>
              <a:t> комплекс (АПК) </a:t>
            </a:r>
            <a:r>
              <a:rPr lang="ru-RU" sz="1700" dirty="0" err="1"/>
              <a:t>України</a:t>
            </a:r>
            <a:r>
              <a:rPr lang="ru-RU" sz="1700" dirty="0"/>
              <a:t> в </a:t>
            </a:r>
            <a:r>
              <a:rPr lang="ru-RU" sz="1700" dirty="0" err="1"/>
              <a:t>умовах</a:t>
            </a:r>
            <a:r>
              <a:rPr lang="ru-RU" sz="1700" dirty="0"/>
              <a:t> </a:t>
            </a:r>
            <a:r>
              <a:rPr lang="ru-RU" sz="1700" dirty="0" err="1"/>
              <a:t>обмеженості</a:t>
            </a:r>
            <a:r>
              <a:rPr lang="ru-RU" sz="1700" dirty="0"/>
              <a:t> </a:t>
            </a:r>
            <a:r>
              <a:rPr lang="ru-RU" sz="1700" dirty="0" err="1"/>
              <a:t>внутрішніх</a:t>
            </a:r>
            <a:r>
              <a:rPr lang="ru-RU" sz="1700" dirty="0"/>
              <a:t> </a:t>
            </a:r>
            <a:r>
              <a:rPr lang="ru-RU" sz="1700" dirty="0" err="1"/>
              <a:t>ресурсів</a:t>
            </a:r>
            <a:r>
              <a:rPr lang="ru-RU" sz="1700" dirty="0"/>
              <a:t> </a:t>
            </a:r>
            <a:r>
              <a:rPr lang="ru-RU" sz="1700" dirty="0" err="1"/>
              <a:t>є</a:t>
            </a:r>
            <a:r>
              <a:rPr lang="ru-RU" sz="1700" dirty="0"/>
              <a:t> </a:t>
            </a:r>
            <a:r>
              <a:rPr lang="ru-RU" sz="1700" i="1" dirty="0"/>
              <a:t>(самим </a:t>
            </a:r>
            <a:r>
              <a:rPr lang="ru-RU" sz="1700" i="1" dirty="0" err="1"/>
              <a:t>привабливим</a:t>
            </a:r>
            <a:r>
              <a:rPr lang="ru-RU" sz="1700" i="1" dirty="0"/>
              <a:t>, </a:t>
            </a:r>
            <a:r>
              <a:rPr lang="ru-RU" sz="1700" i="1" dirty="0" err="1"/>
              <a:t>найбільш</a:t>
            </a:r>
            <a:r>
              <a:rPr lang="ru-RU" sz="1700" i="1" dirty="0"/>
              <a:t> </a:t>
            </a:r>
            <a:r>
              <a:rPr lang="ru-RU" sz="1700" i="1" dirty="0" err="1"/>
              <a:t>привабливим</a:t>
            </a:r>
            <a:r>
              <a:rPr lang="ru-RU" sz="1700" i="1" dirty="0"/>
              <a:t>) </a:t>
            </a:r>
            <a:r>
              <a:rPr lang="ru-RU" sz="1700" dirty="0" err="1"/>
              <a:t>джерелом</a:t>
            </a:r>
            <a:r>
              <a:rPr lang="ru-RU" sz="1700" dirty="0"/>
              <a:t> </a:t>
            </a:r>
            <a:r>
              <a:rPr lang="ru-RU" sz="1700" dirty="0" err="1"/>
              <a:t>матеріально-технічного</a:t>
            </a:r>
            <a:r>
              <a:rPr lang="ru-RU" sz="1700" dirty="0"/>
              <a:t> та </a:t>
            </a:r>
            <a:r>
              <a:rPr lang="ru-RU" sz="1700" dirty="0" err="1"/>
              <a:t>фінансового</a:t>
            </a:r>
            <a:r>
              <a:rPr lang="ru-RU" sz="1700" dirty="0"/>
              <a:t> </a:t>
            </a:r>
            <a:r>
              <a:rPr lang="ru-RU" sz="1700" dirty="0" err="1"/>
              <a:t>забезпечення</a:t>
            </a:r>
            <a:r>
              <a:rPr lang="ru-RU" sz="1700" dirty="0"/>
              <a:t>. </a:t>
            </a:r>
            <a:r>
              <a:rPr lang="ru-RU" sz="1700" dirty="0" err="1"/>
              <a:t>Однак</a:t>
            </a:r>
            <a:r>
              <a:rPr lang="ru-RU" sz="1700" dirty="0"/>
              <a:t> </a:t>
            </a:r>
            <a:r>
              <a:rPr lang="ru-RU" sz="1700" dirty="0" err="1"/>
              <a:t>їх</a:t>
            </a:r>
            <a:r>
              <a:rPr lang="ru-RU" sz="1700" dirty="0"/>
              <a:t> </a:t>
            </a:r>
            <a:r>
              <a:rPr lang="ru-RU" sz="1700" i="1" dirty="0"/>
              <a:t>(</a:t>
            </a:r>
            <a:r>
              <a:rPr lang="ru-RU" sz="1700" i="1" dirty="0" err="1"/>
              <a:t>об’єм</a:t>
            </a:r>
            <a:r>
              <a:rPr lang="ru-RU" sz="1700" i="1" dirty="0"/>
              <a:t>, </a:t>
            </a:r>
            <a:r>
              <a:rPr lang="ru-RU" sz="1700" i="1" dirty="0" err="1"/>
              <a:t>обсяг</a:t>
            </a:r>
            <a:r>
              <a:rPr lang="ru-RU" sz="1700" dirty="0"/>
              <a:t>) та </a:t>
            </a:r>
            <a:r>
              <a:rPr lang="ru-RU" sz="1700" dirty="0" err="1"/>
              <a:t>рівень</a:t>
            </a:r>
            <a:r>
              <a:rPr lang="ru-RU" sz="1700" dirty="0"/>
              <a:t> </a:t>
            </a:r>
            <a:r>
              <a:rPr lang="ru-RU" sz="1700" dirty="0" err="1"/>
              <a:t>ефективності</a:t>
            </a:r>
            <a:r>
              <a:rPr lang="ru-RU" sz="1700" dirty="0"/>
              <a:t> </a:t>
            </a:r>
            <a:r>
              <a:rPr lang="ru-RU" sz="1700" i="1" dirty="0"/>
              <a:t>(</a:t>
            </a:r>
            <a:r>
              <a:rPr lang="ru-RU" sz="1700" i="1" dirty="0" err="1"/>
              <a:t>є</a:t>
            </a:r>
            <a:r>
              <a:rPr lang="ru-RU" sz="1700" i="1" dirty="0"/>
              <a:t>, </a:t>
            </a:r>
            <a:r>
              <a:rPr lang="ru-RU" sz="1700" i="1" dirty="0" err="1"/>
              <a:t>залишаються</a:t>
            </a:r>
            <a:r>
              <a:rPr lang="ru-RU" sz="1700" dirty="0"/>
              <a:t>) </a:t>
            </a:r>
            <a:r>
              <a:rPr lang="ru-RU" sz="1700" dirty="0" err="1"/>
              <a:t>вкрай</a:t>
            </a:r>
            <a:r>
              <a:rPr lang="ru-RU" sz="1700" dirty="0"/>
              <a:t> </a:t>
            </a:r>
            <a:r>
              <a:rPr lang="ru-RU" sz="1700" i="1" dirty="0"/>
              <a:t>(</a:t>
            </a:r>
            <a:r>
              <a:rPr lang="ru-RU" sz="1700" i="1" dirty="0" err="1"/>
              <a:t>низькими</a:t>
            </a:r>
            <a:r>
              <a:rPr lang="ru-RU" sz="1700" i="1" dirty="0"/>
              <a:t>, </a:t>
            </a:r>
            <a:r>
              <a:rPr lang="ru-RU" sz="1700" i="1" dirty="0" err="1"/>
              <a:t>недостатніми</a:t>
            </a:r>
            <a:r>
              <a:rPr lang="ru-RU" sz="1700" i="1" dirty="0"/>
              <a:t>) </a:t>
            </a:r>
            <a:r>
              <a:rPr lang="ru-RU" sz="1700" dirty="0"/>
              <a:t>через </a:t>
            </a:r>
            <a:r>
              <a:rPr lang="ru-RU" sz="1700" dirty="0" err="1"/>
              <a:t>наявність</a:t>
            </a:r>
            <a:r>
              <a:rPr lang="ru-RU" sz="1700" dirty="0"/>
              <a:t> </a:t>
            </a:r>
            <a:r>
              <a:rPr lang="ru-RU" sz="1700" i="1" dirty="0"/>
              <a:t>(</a:t>
            </a:r>
            <a:r>
              <a:rPr lang="ru-RU" sz="1700" i="1" dirty="0" err="1"/>
              <a:t>цілого</a:t>
            </a:r>
            <a:r>
              <a:rPr lang="ru-RU" sz="1700" i="1" dirty="0"/>
              <a:t> ряду, </a:t>
            </a:r>
            <a:r>
              <a:rPr lang="ru-RU" sz="1700" i="1" dirty="0" err="1"/>
              <a:t>цілої</a:t>
            </a:r>
            <a:r>
              <a:rPr lang="ru-RU" sz="1700" i="1" dirty="0"/>
              <a:t> низки) </a:t>
            </a:r>
            <a:r>
              <a:rPr lang="ru-RU" sz="1700" dirty="0" err="1"/>
              <a:t>чинників</a:t>
            </a:r>
            <a:r>
              <a:rPr lang="ru-RU" sz="1700" dirty="0"/>
              <a:t>: </a:t>
            </a:r>
            <a:r>
              <a:rPr lang="ru-RU" sz="1700" dirty="0" err="1"/>
              <a:t>нестабільність</a:t>
            </a:r>
            <a:r>
              <a:rPr lang="ru-RU" sz="1700" dirty="0"/>
              <a:t> </a:t>
            </a:r>
            <a:r>
              <a:rPr lang="ru-RU" sz="1700" dirty="0" err="1"/>
              <a:t>політичної</a:t>
            </a:r>
            <a:r>
              <a:rPr lang="ru-RU" sz="1700" dirty="0"/>
              <a:t> </a:t>
            </a:r>
            <a:r>
              <a:rPr lang="ru-RU" sz="1700" dirty="0" err="1"/>
              <a:t>ситуації</a:t>
            </a:r>
            <a:r>
              <a:rPr lang="ru-RU" sz="1700" dirty="0"/>
              <a:t> </a:t>
            </a:r>
            <a:r>
              <a:rPr lang="ru-RU" sz="1700" dirty="0" err="1"/>
              <a:t>і</a:t>
            </a:r>
            <a:r>
              <a:rPr lang="ru-RU" sz="1700" dirty="0"/>
              <a:t> </a:t>
            </a:r>
            <a:r>
              <a:rPr lang="ru-RU" sz="1700" dirty="0" err="1"/>
              <a:t>законодавчої</a:t>
            </a:r>
            <a:r>
              <a:rPr lang="ru-RU" sz="1700" dirty="0"/>
              <a:t> </a:t>
            </a:r>
            <a:r>
              <a:rPr lang="ru-RU" sz="1700" dirty="0" err="1"/>
              <a:t>бази</a:t>
            </a:r>
            <a:r>
              <a:rPr lang="ru-RU" sz="1700" dirty="0"/>
              <a:t>, </a:t>
            </a:r>
            <a:r>
              <a:rPr lang="ru-RU" sz="1700" dirty="0" err="1"/>
              <a:t>низька</a:t>
            </a:r>
            <a:r>
              <a:rPr lang="ru-RU" sz="1700" dirty="0"/>
              <a:t> </a:t>
            </a:r>
            <a:r>
              <a:rPr lang="ru-RU" sz="1700" dirty="0" err="1"/>
              <a:t>інвестиційна</a:t>
            </a:r>
            <a:r>
              <a:rPr lang="ru-RU" sz="1700" dirty="0"/>
              <a:t> </a:t>
            </a:r>
            <a:r>
              <a:rPr lang="ru-RU" sz="1700" dirty="0" err="1"/>
              <a:t>привабливість</a:t>
            </a:r>
            <a:r>
              <a:rPr lang="ru-RU" sz="1700" dirty="0"/>
              <a:t> </a:t>
            </a:r>
            <a:r>
              <a:rPr lang="ru-RU" sz="1700" dirty="0" err="1"/>
              <a:t>українського</a:t>
            </a:r>
            <a:r>
              <a:rPr lang="ru-RU" sz="1700" dirty="0"/>
              <a:t> </a:t>
            </a:r>
            <a:r>
              <a:rPr lang="ru-RU" sz="1700" dirty="0" err="1"/>
              <a:t>агропромислового</a:t>
            </a:r>
            <a:r>
              <a:rPr lang="ru-RU" sz="1700" dirty="0"/>
              <a:t> комплексу для </a:t>
            </a:r>
            <a:r>
              <a:rPr lang="ru-RU" sz="1700" dirty="0" err="1"/>
              <a:t>іноземних</a:t>
            </a:r>
            <a:r>
              <a:rPr lang="ru-RU" sz="1700" dirty="0"/>
              <a:t> </a:t>
            </a:r>
            <a:r>
              <a:rPr lang="ru-RU" sz="1700" dirty="0" err="1"/>
              <a:t>інвесторів</a:t>
            </a:r>
            <a:r>
              <a:rPr lang="ru-RU" sz="1700" dirty="0"/>
              <a:t> та </a:t>
            </a:r>
            <a:r>
              <a:rPr lang="ru-RU" sz="1700" dirty="0" err="1"/>
              <a:t>ін</a:t>
            </a:r>
            <a:r>
              <a:rPr lang="ru-RU" sz="1700" dirty="0"/>
              <a:t>. </a:t>
            </a:r>
            <a:r>
              <a:rPr lang="ru-RU" sz="1700" dirty="0" err="1"/>
              <a:t>Зрозуміло</a:t>
            </a:r>
            <a:r>
              <a:rPr lang="ru-RU" sz="1700" dirty="0"/>
              <a:t>, </a:t>
            </a:r>
            <a:r>
              <a:rPr lang="ru-RU" sz="1700" dirty="0" err="1"/>
              <a:t>що</a:t>
            </a:r>
            <a:r>
              <a:rPr lang="ru-RU" sz="1700" dirty="0"/>
              <a:t> </a:t>
            </a:r>
            <a:r>
              <a:rPr lang="ru-RU" sz="1700" dirty="0" err="1"/>
              <a:t>кожна</a:t>
            </a:r>
            <a:r>
              <a:rPr lang="ru-RU" sz="1700" dirty="0"/>
              <a:t> </a:t>
            </a:r>
            <a:r>
              <a:rPr lang="ru-RU" sz="1700" dirty="0" err="1"/>
              <a:t>країна-інвестор</a:t>
            </a:r>
            <a:r>
              <a:rPr lang="ru-RU" sz="1700" dirty="0"/>
              <a:t> </a:t>
            </a:r>
            <a:r>
              <a:rPr lang="ru-RU" sz="1700" i="1" dirty="0"/>
              <a:t>(</a:t>
            </a:r>
            <a:r>
              <a:rPr lang="ru-RU" sz="1700" i="1" dirty="0" err="1"/>
              <a:t>насамперед</a:t>
            </a:r>
            <a:r>
              <a:rPr lang="ru-RU" sz="1700" i="1" dirty="0"/>
              <a:t>, у першу </a:t>
            </a:r>
            <a:r>
              <a:rPr lang="ru-RU" sz="1700" i="1" dirty="0" err="1"/>
              <a:t>чергу</a:t>
            </a:r>
            <a:r>
              <a:rPr lang="ru-RU" sz="1700" i="1" dirty="0"/>
              <a:t>) </a:t>
            </a:r>
            <a:r>
              <a:rPr lang="ru-RU" sz="1700" dirty="0"/>
              <a:t>(</a:t>
            </a:r>
            <a:r>
              <a:rPr lang="ru-RU" sz="1700" dirty="0" err="1"/>
              <a:t>піклується</a:t>
            </a:r>
            <a:r>
              <a:rPr lang="ru-RU" sz="1700" dirty="0"/>
              <a:t>, </a:t>
            </a:r>
            <a:r>
              <a:rPr lang="ru-RU" sz="1700" dirty="0" err="1"/>
              <a:t>дбає</a:t>
            </a:r>
            <a:r>
              <a:rPr lang="ru-RU" sz="1700" dirty="0"/>
              <a:t>) про </a:t>
            </a:r>
            <a:r>
              <a:rPr lang="ru-RU" sz="1700" dirty="0" err="1"/>
              <a:t>свої</a:t>
            </a:r>
            <a:r>
              <a:rPr lang="ru-RU" sz="1700" dirty="0"/>
              <a:t> </a:t>
            </a:r>
            <a:r>
              <a:rPr lang="ru-RU" sz="1700" dirty="0" err="1"/>
              <a:t>інтереси</a:t>
            </a:r>
            <a:r>
              <a:rPr lang="ru-RU" sz="1700" dirty="0"/>
              <a:t>, </a:t>
            </a:r>
            <a:r>
              <a:rPr lang="ru-RU" sz="1700" dirty="0" err="1"/>
              <a:t>і</a:t>
            </a:r>
            <a:r>
              <a:rPr lang="ru-RU" sz="1700" dirty="0"/>
              <a:t> </a:t>
            </a:r>
            <a:r>
              <a:rPr lang="ru-RU" sz="1700" dirty="0" err="1"/>
              <a:t>кожна</a:t>
            </a:r>
            <a:r>
              <a:rPr lang="ru-RU" sz="1700" dirty="0"/>
              <a:t> </a:t>
            </a:r>
            <a:r>
              <a:rPr lang="ru-RU" sz="1700" dirty="0" err="1"/>
              <a:t>іноземна</a:t>
            </a:r>
            <a:r>
              <a:rPr lang="ru-RU" sz="1700" dirty="0"/>
              <a:t> </a:t>
            </a:r>
            <a:r>
              <a:rPr lang="ru-RU" sz="1700" dirty="0" err="1"/>
              <a:t>допомога</a:t>
            </a:r>
            <a:r>
              <a:rPr lang="ru-RU" sz="1700" dirty="0"/>
              <a:t> – </a:t>
            </a:r>
            <a:r>
              <a:rPr lang="ru-RU" sz="1700" dirty="0" err="1"/>
              <a:t>це</a:t>
            </a:r>
            <a:r>
              <a:rPr lang="ru-RU" sz="1700" dirty="0"/>
              <a:t>, в </a:t>
            </a:r>
            <a:r>
              <a:rPr lang="ru-RU" sz="1700" dirty="0" err="1"/>
              <a:t>певному</a:t>
            </a:r>
            <a:r>
              <a:rPr lang="ru-RU" sz="1700" dirty="0"/>
              <a:t> </a:t>
            </a:r>
            <a:r>
              <a:rPr lang="ru-RU" sz="1700" dirty="0" err="1"/>
              <a:t>розумінні</a:t>
            </a:r>
            <a:r>
              <a:rPr lang="ru-RU" sz="1700" dirty="0"/>
              <a:t>, </a:t>
            </a:r>
            <a:r>
              <a:rPr lang="ru-RU" sz="1700" dirty="0" err="1"/>
              <a:t>засіб</a:t>
            </a:r>
            <a:r>
              <a:rPr lang="ru-RU" sz="1700" dirty="0"/>
              <a:t> </a:t>
            </a:r>
            <a:r>
              <a:rPr lang="ru-RU" sz="1700" dirty="0" err="1"/>
              <a:t>послаблення</a:t>
            </a:r>
            <a:r>
              <a:rPr lang="ru-RU" sz="1700" dirty="0"/>
              <a:t> партнера, </a:t>
            </a:r>
            <a:r>
              <a:rPr lang="ru-RU" sz="1700" dirty="0" err="1"/>
              <a:t>який</a:t>
            </a:r>
            <a:r>
              <a:rPr lang="ru-RU" sz="1700" dirty="0"/>
              <a:t> </a:t>
            </a:r>
            <a:r>
              <a:rPr lang="ru-RU" sz="1700" dirty="0" err="1"/>
              <a:t>її</a:t>
            </a:r>
            <a:r>
              <a:rPr lang="ru-RU" sz="1700" dirty="0"/>
              <a:t> </a:t>
            </a:r>
            <a:r>
              <a:rPr lang="ru-RU" sz="1700" dirty="0" err="1"/>
              <a:t>одержує</a:t>
            </a:r>
            <a:r>
              <a:rPr lang="ru-RU" sz="1700" dirty="0"/>
              <a:t>. </a:t>
            </a:r>
            <a:r>
              <a:rPr lang="ru-RU" sz="1700" dirty="0" err="1"/>
              <a:t>Проте</a:t>
            </a:r>
            <a:r>
              <a:rPr lang="ru-RU" sz="1700" dirty="0"/>
              <a:t> </a:t>
            </a:r>
            <a:r>
              <a:rPr lang="ru-RU" sz="1700" dirty="0" err="1"/>
              <a:t>аналіз</a:t>
            </a:r>
            <a:r>
              <a:rPr lang="ru-RU" sz="1700" dirty="0"/>
              <a:t> </a:t>
            </a:r>
            <a:r>
              <a:rPr lang="ru-RU" sz="1700" dirty="0" err="1"/>
              <a:t>світового</a:t>
            </a:r>
            <a:r>
              <a:rPr lang="ru-RU" sz="1700" dirty="0"/>
              <a:t> </a:t>
            </a:r>
            <a:r>
              <a:rPr lang="ru-RU" sz="1700" dirty="0" err="1"/>
              <a:t>досвіду</a:t>
            </a:r>
            <a:r>
              <a:rPr lang="ru-RU" sz="1700" dirty="0"/>
              <a:t> </a:t>
            </a:r>
            <a:r>
              <a:rPr lang="ru-RU" sz="1700" dirty="0" err="1"/>
              <a:t>показує</a:t>
            </a:r>
            <a:r>
              <a:rPr lang="ru-RU" sz="1700" dirty="0"/>
              <a:t>, </a:t>
            </a:r>
            <a:r>
              <a:rPr lang="ru-RU" sz="1700" dirty="0" err="1"/>
              <a:t>що</a:t>
            </a:r>
            <a:r>
              <a:rPr lang="ru-RU" sz="1700" dirty="0"/>
              <a:t> </a:t>
            </a:r>
            <a:r>
              <a:rPr lang="ru-RU" sz="1700" dirty="0" err="1"/>
              <a:t>й</a:t>
            </a:r>
            <a:r>
              <a:rPr lang="ru-RU" sz="1700" dirty="0"/>
              <a:t> </a:t>
            </a:r>
            <a:r>
              <a:rPr lang="ru-RU" sz="1700" dirty="0" err="1"/>
              <a:t>країни</a:t>
            </a:r>
            <a:r>
              <a:rPr lang="ru-RU" sz="1700" dirty="0"/>
              <a:t>, </a:t>
            </a:r>
            <a:r>
              <a:rPr lang="ru-RU" sz="1700" dirty="0" err="1"/>
              <a:t>які</a:t>
            </a:r>
            <a:r>
              <a:rPr lang="ru-RU" sz="1700" dirty="0"/>
              <a:t> </a:t>
            </a:r>
            <a:r>
              <a:rPr lang="ru-RU" sz="1700" dirty="0" err="1"/>
              <a:t>одержують</a:t>
            </a:r>
            <a:r>
              <a:rPr lang="ru-RU" sz="1700" dirty="0"/>
              <a:t> </a:t>
            </a:r>
            <a:r>
              <a:rPr lang="ru-RU" sz="1700" dirty="0" err="1"/>
              <a:t>іноземну</a:t>
            </a:r>
            <a:r>
              <a:rPr lang="ru-RU" sz="1700" dirty="0"/>
              <a:t> </a:t>
            </a:r>
            <a:r>
              <a:rPr lang="ru-RU" sz="1700" dirty="0" err="1"/>
              <a:t>допомогу</a:t>
            </a:r>
            <a:r>
              <a:rPr lang="ru-RU" sz="1700" dirty="0"/>
              <a:t>, </a:t>
            </a:r>
            <a:r>
              <a:rPr lang="ru-RU" sz="1700" dirty="0" err="1"/>
              <a:t>можуть</a:t>
            </a:r>
            <a:r>
              <a:rPr lang="ru-RU" sz="1700" dirty="0"/>
              <a:t> </a:t>
            </a:r>
            <a:r>
              <a:rPr lang="ru-RU" sz="1700" dirty="0" err="1"/>
              <a:t>мати</a:t>
            </a:r>
            <a:r>
              <a:rPr lang="ru-RU" sz="1700" dirty="0"/>
              <a:t> </a:t>
            </a:r>
            <a:r>
              <a:rPr lang="ru-RU" sz="1700" dirty="0" err="1"/>
              <a:t>вагомі</a:t>
            </a:r>
            <a:r>
              <a:rPr lang="ru-RU" sz="1700" dirty="0"/>
              <a:t> </a:t>
            </a:r>
            <a:r>
              <a:rPr lang="ru-RU" sz="1700" dirty="0" err="1"/>
              <a:t>ефективні</a:t>
            </a:r>
            <a:r>
              <a:rPr lang="ru-RU" sz="1700" dirty="0"/>
              <a:t> </a:t>
            </a:r>
            <a:r>
              <a:rPr lang="ru-RU" sz="1700" dirty="0" err="1"/>
              <a:t>результати</a:t>
            </a:r>
            <a:r>
              <a:rPr lang="ru-RU" sz="1700" dirty="0"/>
              <a:t> </a:t>
            </a:r>
            <a:r>
              <a:rPr lang="ru-RU" sz="1700" dirty="0" err="1"/>
              <a:t>від</a:t>
            </a:r>
            <a:r>
              <a:rPr lang="ru-RU" sz="1700" dirty="0"/>
              <a:t> </a:t>
            </a:r>
            <a:r>
              <a:rPr lang="ru-RU" sz="1700" dirty="0" err="1"/>
              <a:t>неї</a:t>
            </a:r>
            <a:r>
              <a:rPr lang="ru-RU" sz="1700" dirty="0"/>
              <a:t> за </a:t>
            </a:r>
            <a:r>
              <a:rPr lang="ru-RU" sz="1700" dirty="0" err="1"/>
              <a:t>наявності</a:t>
            </a:r>
            <a:r>
              <a:rPr lang="ru-RU" sz="1700" dirty="0"/>
              <a:t> </a:t>
            </a:r>
            <a:r>
              <a:rPr lang="ru-RU" sz="1700" dirty="0" err="1"/>
              <a:t>відповідного</a:t>
            </a:r>
            <a:r>
              <a:rPr lang="ru-RU" sz="1700" dirty="0"/>
              <a:t> </a:t>
            </a:r>
            <a:r>
              <a:rPr lang="ru-RU" sz="1700" dirty="0" err="1"/>
              <a:t>механізму</a:t>
            </a:r>
            <a:r>
              <a:rPr lang="ru-RU" sz="1700" dirty="0"/>
              <a:t> </a:t>
            </a:r>
            <a:r>
              <a:rPr lang="ru-RU" sz="1700" dirty="0" err="1"/>
              <a:t>використання</a:t>
            </a:r>
            <a:r>
              <a:rPr lang="ru-RU" sz="1700" dirty="0"/>
              <a:t>. </a:t>
            </a:r>
            <a:r>
              <a:rPr lang="ru-RU" sz="1700" dirty="0" err="1"/>
              <a:t>Саме</a:t>
            </a:r>
            <a:r>
              <a:rPr lang="ru-RU" sz="1700" dirty="0"/>
              <a:t> тому </a:t>
            </a:r>
            <a:r>
              <a:rPr lang="ru-RU" sz="1700" dirty="0" err="1"/>
              <a:t>дослідження</a:t>
            </a:r>
            <a:r>
              <a:rPr lang="ru-RU" sz="1700" dirty="0"/>
              <a:t> </a:t>
            </a:r>
            <a:r>
              <a:rPr lang="ru-RU" sz="1700" dirty="0" err="1"/>
              <a:t>можливостей</a:t>
            </a:r>
            <a:r>
              <a:rPr lang="ru-RU" sz="1700" dirty="0"/>
              <a:t> </a:t>
            </a:r>
            <a:r>
              <a:rPr lang="ru-RU" sz="1700" dirty="0" err="1"/>
              <a:t>подальшого</a:t>
            </a:r>
            <a:r>
              <a:rPr lang="ru-RU" sz="1700" dirty="0"/>
              <a:t> </a:t>
            </a:r>
            <a:r>
              <a:rPr lang="ru-RU" sz="1700" dirty="0" err="1"/>
              <a:t>залучення</a:t>
            </a:r>
            <a:r>
              <a:rPr lang="ru-RU" sz="1700" dirty="0"/>
              <a:t> </a:t>
            </a:r>
            <a:r>
              <a:rPr lang="ru-RU" sz="1700" dirty="0" err="1"/>
              <a:t>іноземних</a:t>
            </a:r>
            <a:r>
              <a:rPr lang="ru-RU" sz="1700" dirty="0"/>
              <a:t> </a:t>
            </a:r>
            <a:r>
              <a:rPr lang="ru-RU" sz="1700" dirty="0" err="1"/>
              <a:t>інвестицій</a:t>
            </a:r>
            <a:r>
              <a:rPr lang="ru-RU" sz="1700" dirty="0"/>
              <a:t> в </a:t>
            </a:r>
            <a:r>
              <a:rPr lang="ru-RU" sz="1700" dirty="0" err="1"/>
              <a:t>агропромисловий</a:t>
            </a:r>
            <a:r>
              <a:rPr lang="ru-RU" sz="1700" dirty="0"/>
              <a:t> комплекс </a:t>
            </a:r>
            <a:r>
              <a:rPr lang="ru-RU" sz="1700" dirty="0" err="1"/>
              <a:t>України</a:t>
            </a:r>
            <a:r>
              <a:rPr lang="ru-RU" sz="1700" dirty="0"/>
              <a:t> та </a:t>
            </a:r>
            <a:r>
              <a:rPr lang="ru-RU" sz="1700" dirty="0" err="1"/>
              <a:t>їх</a:t>
            </a:r>
            <a:r>
              <a:rPr lang="ru-RU" sz="1700" dirty="0"/>
              <a:t> </a:t>
            </a:r>
            <a:r>
              <a:rPr lang="ru-RU" sz="1700" dirty="0" err="1"/>
              <a:t>ефективного</a:t>
            </a:r>
            <a:r>
              <a:rPr lang="ru-RU" sz="1700" dirty="0"/>
              <a:t> </a:t>
            </a:r>
            <a:r>
              <a:rPr lang="ru-RU" sz="1700" dirty="0" err="1"/>
              <a:t>використання</a:t>
            </a:r>
            <a:r>
              <a:rPr lang="ru-RU" sz="1700" dirty="0"/>
              <a:t>, а </a:t>
            </a:r>
            <a:r>
              <a:rPr lang="ru-RU" sz="1700" dirty="0" err="1"/>
              <a:t>також</a:t>
            </a:r>
            <a:r>
              <a:rPr lang="ru-RU" sz="1700" dirty="0"/>
              <a:t> </a:t>
            </a:r>
            <a:r>
              <a:rPr lang="ru-RU" sz="1700" dirty="0" err="1"/>
              <a:t>розробка</a:t>
            </a:r>
            <a:r>
              <a:rPr lang="ru-RU" sz="1700" dirty="0"/>
              <a:t> </a:t>
            </a:r>
            <a:r>
              <a:rPr lang="ru-RU" sz="1700" dirty="0" err="1"/>
              <a:t>відповідного</a:t>
            </a:r>
            <a:r>
              <a:rPr lang="ru-RU" sz="1700" dirty="0"/>
              <a:t> </a:t>
            </a:r>
            <a:r>
              <a:rPr lang="ru-RU" sz="1700" dirty="0" err="1"/>
              <a:t>механізму</a:t>
            </a:r>
            <a:r>
              <a:rPr lang="ru-RU" sz="1700" dirty="0"/>
              <a:t> </a:t>
            </a:r>
            <a:r>
              <a:rPr lang="ru-RU" sz="1700" dirty="0" err="1"/>
              <a:t>реалізації</a:t>
            </a:r>
            <a:r>
              <a:rPr lang="ru-RU" sz="1700" dirty="0"/>
              <a:t> </a:t>
            </a:r>
            <a:r>
              <a:rPr lang="ru-RU" sz="1700" dirty="0" err="1"/>
              <a:t>цих</a:t>
            </a:r>
            <a:r>
              <a:rPr lang="ru-RU" sz="1700" dirty="0"/>
              <a:t> </a:t>
            </a:r>
            <a:r>
              <a:rPr lang="ru-RU" sz="1700" dirty="0" err="1"/>
              <a:t>можливостей</a:t>
            </a:r>
            <a:r>
              <a:rPr lang="ru-RU" sz="1700" dirty="0"/>
              <a:t> </a:t>
            </a:r>
            <a:r>
              <a:rPr lang="ru-RU" sz="1700" dirty="0" err="1"/>
              <a:t>є</a:t>
            </a:r>
            <a:r>
              <a:rPr lang="ru-RU" sz="1700" dirty="0"/>
              <a:t> </a:t>
            </a:r>
            <a:r>
              <a:rPr lang="ru-RU" sz="1700" dirty="0" err="1"/>
              <a:t>невідкладними</a:t>
            </a:r>
            <a:r>
              <a:rPr lang="ru-RU" sz="1700" dirty="0"/>
              <a:t> </a:t>
            </a:r>
            <a:r>
              <a:rPr lang="ru-RU" sz="1700" i="1" dirty="0"/>
              <a:t>(задачами, </a:t>
            </a:r>
            <a:r>
              <a:rPr lang="ru-RU" sz="1700" i="1" dirty="0" err="1"/>
              <a:t>завданнями</a:t>
            </a:r>
            <a:r>
              <a:rPr lang="ru-RU" sz="1700" dirty="0"/>
              <a:t>), </a:t>
            </a:r>
            <a:r>
              <a:rPr lang="ru-RU" sz="1700" dirty="0" err="1"/>
              <a:t>які</a:t>
            </a:r>
            <a:r>
              <a:rPr lang="ru-RU" sz="1700" dirty="0"/>
              <a:t> </a:t>
            </a:r>
            <a:r>
              <a:rPr lang="ru-RU" sz="1700" i="1" dirty="0"/>
              <a:t>(</a:t>
            </a:r>
            <a:r>
              <a:rPr lang="ru-RU" sz="1700" i="1" dirty="0" err="1"/>
              <a:t>потребують</a:t>
            </a:r>
            <a:r>
              <a:rPr lang="ru-RU" sz="1700" i="1" dirty="0"/>
              <a:t>, </a:t>
            </a:r>
            <a:r>
              <a:rPr lang="ru-RU" sz="1700" i="1" dirty="0" err="1"/>
              <a:t>вимагають</a:t>
            </a:r>
            <a:r>
              <a:rPr lang="ru-RU" sz="1700" i="1" dirty="0"/>
              <a:t>) </a:t>
            </a:r>
            <a:r>
              <a:rPr lang="ru-RU" sz="1700" dirty="0" err="1"/>
              <a:t>негайного</a:t>
            </a:r>
            <a:r>
              <a:rPr lang="ru-RU" sz="1700" dirty="0"/>
              <a:t> </a:t>
            </a:r>
            <a:r>
              <a:rPr lang="ru-RU" sz="1700" i="1" dirty="0"/>
              <a:t>(</a:t>
            </a:r>
            <a:r>
              <a:rPr lang="ru-RU" sz="1700" i="1" dirty="0" err="1"/>
              <a:t>розв’язання</a:t>
            </a:r>
            <a:r>
              <a:rPr lang="ru-RU" sz="1700" i="1" dirty="0"/>
              <a:t>, </a:t>
            </a:r>
            <a:r>
              <a:rPr lang="ru-RU" sz="1700" i="1" dirty="0" err="1"/>
              <a:t>вирішення</a:t>
            </a:r>
            <a:r>
              <a:rPr lang="ru-RU" sz="1700" i="1" dirty="0"/>
              <a:t>)</a:t>
            </a:r>
            <a:r>
              <a:rPr lang="ru-RU" sz="1700" dirty="0"/>
              <a:t>. Таким чином, </a:t>
            </a:r>
            <a:r>
              <a:rPr lang="ru-RU" sz="1700" dirty="0" err="1"/>
              <a:t>питання</a:t>
            </a:r>
            <a:r>
              <a:rPr lang="ru-RU" sz="1700" dirty="0"/>
              <a:t> </a:t>
            </a:r>
            <a:r>
              <a:rPr lang="ru-RU" sz="1700" i="1" dirty="0"/>
              <a:t>(</a:t>
            </a:r>
            <a:r>
              <a:rPr lang="ru-RU" sz="1700" i="1" dirty="0" err="1"/>
              <a:t>низьких</a:t>
            </a:r>
            <a:r>
              <a:rPr lang="ru-RU" sz="1700" i="1" dirty="0"/>
              <a:t>, </a:t>
            </a:r>
            <a:r>
              <a:rPr lang="ru-RU" sz="1700" i="1" dirty="0" err="1"/>
              <a:t>повільних</a:t>
            </a:r>
            <a:r>
              <a:rPr lang="ru-RU" sz="1700" i="1" dirty="0"/>
              <a:t>) </a:t>
            </a:r>
            <a:r>
              <a:rPr lang="ru-RU" sz="1700" dirty="0" err="1"/>
              <a:t>темпів</a:t>
            </a:r>
            <a:r>
              <a:rPr lang="ru-RU" sz="1700" dirty="0"/>
              <a:t> </a:t>
            </a:r>
            <a:r>
              <a:rPr lang="ru-RU" sz="1700" dirty="0" err="1"/>
              <a:t>зростання</a:t>
            </a:r>
            <a:r>
              <a:rPr lang="ru-RU" sz="1700" dirty="0"/>
              <a:t> </a:t>
            </a:r>
            <a:r>
              <a:rPr lang="ru-RU" sz="1700" i="1" dirty="0"/>
              <a:t>(</a:t>
            </a:r>
            <a:r>
              <a:rPr lang="ru-RU" sz="1700" i="1" dirty="0" err="1"/>
              <a:t>об’ємів</a:t>
            </a:r>
            <a:r>
              <a:rPr lang="ru-RU" sz="1700" i="1" dirty="0"/>
              <a:t>, </a:t>
            </a:r>
            <a:r>
              <a:rPr lang="ru-RU" sz="1700" i="1" dirty="0" err="1"/>
              <a:t>обсягів</a:t>
            </a:r>
            <a:r>
              <a:rPr lang="ru-RU" sz="1700" dirty="0"/>
              <a:t>) </a:t>
            </a:r>
            <a:r>
              <a:rPr lang="ru-RU" sz="1700" dirty="0" err="1"/>
              <a:t>іноземного</a:t>
            </a:r>
            <a:r>
              <a:rPr lang="ru-RU" sz="1700" dirty="0"/>
              <a:t> </a:t>
            </a:r>
            <a:r>
              <a:rPr lang="ru-RU" sz="1700" dirty="0" err="1"/>
              <a:t>інвестування</a:t>
            </a:r>
            <a:r>
              <a:rPr lang="ru-RU" sz="1700" dirty="0"/>
              <a:t> та </a:t>
            </a:r>
            <a:r>
              <a:rPr lang="ru-RU" sz="1700" dirty="0" err="1"/>
              <a:t>недостатнього</a:t>
            </a:r>
            <a:r>
              <a:rPr lang="ru-RU" sz="1700" dirty="0"/>
              <a:t> </a:t>
            </a:r>
            <a:r>
              <a:rPr lang="ru-RU" sz="1700" dirty="0" err="1"/>
              <a:t>рівня</a:t>
            </a:r>
            <a:r>
              <a:rPr lang="ru-RU" sz="1700" dirty="0"/>
              <a:t> </a:t>
            </a:r>
            <a:r>
              <a:rPr lang="ru-RU" sz="1700" dirty="0" err="1"/>
              <a:t>його</a:t>
            </a:r>
            <a:r>
              <a:rPr lang="ru-RU" sz="1700" dirty="0"/>
              <a:t> </a:t>
            </a:r>
            <a:r>
              <a:rPr lang="ru-RU" sz="1700" dirty="0" err="1"/>
              <a:t>віддачі</a:t>
            </a:r>
            <a:r>
              <a:rPr lang="ru-RU" sz="1700" dirty="0"/>
              <a:t> в АПК в </a:t>
            </a:r>
            <a:r>
              <a:rPr lang="ru-RU" sz="1700" dirty="0" err="1"/>
              <a:t>умовах</a:t>
            </a:r>
            <a:r>
              <a:rPr lang="ru-RU" sz="1700" dirty="0"/>
              <a:t> </a:t>
            </a:r>
            <a:r>
              <a:rPr lang="ru-RU" sz="1700" i="1" dirty="0"/>
              <a:t>(</a:t>
            </a:r>
            <a:r>
              <a:rPr lang="ru-RU" sz="1700" i="1" dirty="0" err="1"/>
              <a:t>зростаючого</a:t>
            </a:r>
            <a:r>
              <a:rPr lang="ru-RU" sz="1700" i="1" dirty="0"/>
              <a:t>, </a:t>
            </a:r>
            <a:r>
              <a:rPr lang="ru-RU" sz="1700" i="1" dirty="0" err="1"/>
              <a:t>щораз</a:t>
            </a:r>
            <a:r>
              <a:rPr lang="ru-RU" sz="1700" i="1" dirty="0"/>
              <a:t> </a:t>
            </a:r>
            <a:r>
              <a:rPr lang="ru-RU" sz="1700" i="1" dirty="0" err="1"/>
              <a:t>більшого</a:t>
            </a:r>
            <a:r>
              <a:rPr lang="ru-RU" sz="1700" i="1" dirty="0"/>
              <a:t>) </a:t>
            </a:r>
            <a:r>
              <a:rPr lang="ru-RU" sz="1700" dirty="0" err="1"/>
              <a:t>дефіциту</a:t>
            </a:r>
            <a:r>
              <a:rPr lang="ru-RU" sz="1700" dirty="0"/>
              <a:t> </a:t>
            </a:r>
            <a:r>
              <a:rPr lang="ru-RU" sz="1700" dirty="0" err="1"/>
              <a:t>ресурсів</a:t>
            </a:r>
            <a:r>
              <a:rPr lang="ru-RU" sz="1700" dirty="0"/>
              <a:t> </a:t>
            </a:r>
            <a:r>
              <a:rPr lang="ru-RU" sz="1700" dirty="0" err="1"/>
              <a:t>і</a:t>
            </a:r>
            <a:r>
              <a:rPr lang="ru-RU" sz="1700" dirty="0"/>
              <a:t> </a:t>
            </a:r>
            <a:r>
              <a:rPr lang="ru-RU" sz="1700" i="1" dirty="0"/>
              <a:t>(</a:t>
            </a:r>
            <a:r>
              <a:rPr lang="ru-RU" sz="1700" i="1" dirty="0" err="1"/>
              <a:t>зменшення</a:t>
            </a:r>
            <a:r>
              <a:rPr lang="ru-RU" sz="1700" i="1" dirty="0"/>
              <a:t>, </a:t>
            </a:r>
            <a:r>
              <a:rPr lang="ru-RU" sz="1700" i="1" dirty="0" err="1"/>
              <a:t>зниження</a:t>
            </a:r>
            <a:r>
              <a:rPr lang="ru-RU" sz="1700" i="1" dirty="0"/>
              <a:t>) </a:t>
            </a:r>
            <a:r>
              <a:rPr lang="ru-RU" sz="1700" dirty="0" err="1"/>
              <a:t>джерел</a:t>
            </a:r>
            <a:r>
              <a:rPr lang="ru-RU" sz="1700" dirty="0"/>
              <a:t> </a:t>
            </a:r>
            <a:r>
              <a:rPr lang="ru-RU" sz="1700" dirty="0" err="1"/>
              <a:t>його</a:t>
            </a:r>
            <a:r>
              <a:rPr lang="ru-RU" sz="1700" dirty="0"/>
              <a:t> </a:t>
            </a:r>
            <a:r>
              <a:rPr lang="ru-RU" sz="1700" dirty="0" err="1"/>
              <a:t>покриття</a:t>
            </a:r>
            <a:r>
              <a:rPr lang="ru-RU" sz="1700" dirty="0"/>
              <a:t> </a:t>
            </a:r>
            <a:r>
              <a:rPr lang="ru-RU" sz="1700" dirty="0" err="1"/>
              <a:t>надалі</a:t>
            </a:r>
            <a:r>
              <a:rPr lang="ru-RU" sz="1700" dirty="0"/>
              <a:t> </a:t>
            </a:r>
            <a:r>
              <a:rPr lang="ru-RU" sz="1700" dirty="0" err="1"/>
              <a:t>є</a:t>
            </a:r>
            <a:r>
              <a:rPr lang="ru-RU" sz="1700" dirty="0"/>
              <a:t> </a:t>
            </a:r>
            <a:r>
              <a:rPr lang="ru-RU" sz="1700" dirty="0" err="1"/>
              <a:t>актуальним</a:t>
            </a:r>
            <a:r>
              <a:rPr lang="ru-RU" sz="1700" dirty="0"/>
              <a:t>.</a:t>
            </a:r>
            <a:endParaRPr lang="en-US" sz="1700" dirty="0"/>
          </a:p>
          <a:p>
            <a:endParaRPr lang="ru-RU" sz="17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687" y="0"/>
            <a:ext cx="7380541" cy="1143000"/>
          </a:xfrm>
        </p:spPr>
        <p:txBody>
          <a:bodyPr>
            <a:noAutofit/>
          </a:bodyPr>
          <a:lstStyle/>
          <a:p>
            <a:r>
              <a:rPr lang="ru-RU" sz="2400" b="1" dirty="0" err="1"/>
              <a:t>Завдання</a:t>
            </a:r>
            <a:r>
              <a:rPr lang="ru-RU" sz="2400" b="1" dirty="0"/>
              <a:t> 7. Обрати </a:t>
            </a:r>
            <a:r>
              <a:rPr lang="ru-RU" sz="2400" b="1" dirty="0" err="1"/>
              <a:t>правильний</a:t>
            </a:r>
            <a:r>
              <a:rPr lang="ru-RU" sz="2400" b="1" dirty="0"/>
              <a:t> </a:t>
            </a:r>
            <a:r>
              <a:rPr lang="ru-RU" sz="2400" b="1" dirty="0" err="1"/>
              <a:t>варіант</a:t>
            </a:r>
            <a:r>
              <a:rPr lang="ru-RU" sz="2400" b="1" dirty="0"/>
              <a:t> </a:t>
            </a:r>
            <a:r>
              <a:rPr lang="ru-RU" sz="2400" b="1" dirty="0" err="1"/>
              <a:t>слововживання</a:t>
            </a:r>
            <a:r>
              <a:rPr lang="ru-RU" sz="2400" b="1" dirty="0"/>
              <a:t>. </a:t>
            </a:r>
            <a:r>
              <a:rPr lang="ru-RU" sz="2400" b="1" dirty="0" err="1"/>
              <a:t>Перевірити</a:t>
            </a:r>
            <a:r>
              <a:rPr lang="ru-RU" sz="2400" b="1" dirty="0"/>
              <a:t> себе за словником. </a:t>
            </a:r>
            <a:r>
              <a:rPr lang="ru-RU" sz="2400" b="1" dirty="0" err="1"/>
              <a:t>Зі</a:t>
            </a:r>
            <a:r>
              <a:rPr lang="ru-RU" sz="2400" b="1" dirty="0"/>
              <a:t> словами (на </a:t>
            </a:r>
            <a:r>
              <a:rPr lang="ru-RU" sz="2400" b="1" dirty="0" err="1"/>
              <a:t>вибір</a:t>
            </a:r>
            <a:r>
              <a:rPr lang="ru-RU" sz="2400" b="1" dirty="0"/>
              <a:t>) </a:t>
            </a:r>
            <a:r>
              <a:rPr lang="ru-RU" sz="2400" b="1" dirty="0" err="1"/>
              <a:t>скласти</a:t>
            </a:r>
            <a:r>
              <a:rPr lang="ru-RU" sz="2400" b="1" dirty="0"/>
              <a:t> </a:t>
            </a:r>
            <a:r>
              <a:rPr lang="ru-RU" sz="2400" b="1" dirty="0" err="1"/>
              <a:t>п’ять</a:t>
            </a:r>
            <a:r>
              <a:rPr lang="ru-RU" sz="2400" b="1" dirty="0"/>
              <a:t> </a:t>
            </a:r>
            <a:r>
              <a:rPr lang="ru-RU" sz="2400" b="1" dirty="0" err="1"/>
              <a:t>речень</a:t>
            </a:r>
            <a:r>
              <a:rPr lang="ru-RU" sz="2400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072494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/>
              <a:t>		На </a:t>
            </a:r>
            <a:r>
              <a:rPr lang="ru-RU" sz="2400" dirty="0" err="1"/>
              <a:t>протязі</a:t>
            </a:r>
            <a:r>
              <a:rPr lang="ru-RU" sz="2400" dirty="0"/>
              <a:t> </a:t>
            </a:r>
            <a:r>
              <a:rPr lang="ru-RU" sz="2400" dirty="0" err="1"/>
              <a:t>конференції</a:t>
            </a:r>
            <a:r>
              <a:rPr lang="ru-RU" sz="2400" dirty="0"/>
              <a:t> – </a:t>
            </a:r>
            <a:r>
              <a:rPr lang="ru-RU" sz="2400" dirty="0" err="1"/>
              <a:t>протягом</a:t>
            </a:r>
            <a:r>
              <a:rPr lang="ru-RU" sz="2400" dirty="0"/>
              <a:t> </a:t>
            </a:r>
            <a:r>
              <a:rPr lang="ru-RU" sz="2400" dirty="0" err="1"/>
              <a:t>конференції</a:t>
            </a:r>
            <a:r>
              <a:rPr lang="ru-RU" sz="2400" dirty="0"/>
              <a:t>, </a:t>
            </a:r>
            <a:r>
              <a:rPr lang="ru-RU" sz="2400" dirty="0" err="1"/>
              <a:t>довга</a:t>
            </a:r>
            <a:r>
              <a:rPr lang="ru-RU" sz="2400" dirty="0"/>
              <a:t> командировка</a:t>
            </a:r>
            <a:r>
              <a:rPr lang="uk-UA" sz="2400" dirty="0"/>
              <a:t> </a:t>
            </a:r>
            <a:r>
              <a:rPr lang="ru-RU" sz="2400" dirty="0" err="1"/>
              <a:t>тривале</a:t>
            </a:r>
            <a:r>
              <a:rPr lang="ru-RU" sz="2400" dirty="0"/>
              <a:t> </a:t>
            </a:r>
            <a:r>
              <a:rPr lang="ru-RU" sz="2400" dirty="0" err="1"/>
              <a:t>відрядження</a:t>
            </a:r>
            <a:r>
              <a:rPr lang="ru-RU" sz="2400" dirty="0"/>
              <a:t>, </a:t>
            </a:r>
            <a:r>
              <a:rPr lang="ru-RU" sz="2400" dirty="0" err="1"/>
              <a:t>підписка</a:t>
            </a:r>
            <a:r>
              <a:rPr lang="ru-RU" sz="2400" dirty="0"/>
              <a:t> на </a:t>
            </a:r>
            <a:r>
              <a:rPr lang="ru-RU" sz="2400" dirty="0" err="1"/>
              <a:t>газети</a:t>
            </a:r>
            <a:r>
              <a:rPr lang="ru-RU" sz="2400" dirty="0"/>
              <a:t> </a:t>
            </a:r>
            <a:r>
              <a:rPr lang="ru-RU" sz="2400" dirty="0" err="1"/>
              <a:t>і</a:t>
            </a:r>
            <a:r>
              <a:rPr lang="ru-RU" sz="2400" dirty="0"/>
              <a:t> </a:t>
            </a:r>
            <a:r>
              <a:rPr lang="ru-RU" sz="2400" dirty="0" err="1"/>
              <a:t>журнали</a:t>
            </a:r>
            <a:r>
              <a:rPr lang="ru-RU" sz="2400" dirty="0"/>
              <a:t> </a:t>
            </a:r>
            <a:r>
              <a:rPr lang="ru-RU" sz="2400" dirty="0" err="1"/>
              <a:t>йде</a:t>
            </a:r>
            <a:r>
              <a:rPr lang="ru-RU" sz="2400" dirty="0"/>
              <a:t> – </a:t>
            </a:r>
            <a:r>
              <a:rPr lang="ru-RU" sz="2400" dirty="0" err="1"/>
              <a:t>підписка</a:t>
            </a:r>
            <a:r>
              <a:rPr lang="ru-RU" sz="2400" dirty="0"/>
              <a:t> </a:t>
            </a:r>
            <a:r>
              <a:rPr lang="ru-RU" sz="2400" dirty="0" err="1"/>
              <a:t>на</a:t>
            </a:r>
            <a:r>
              <a:rPr lang="ru-RU" sz="2400" dirty="0"/>
              <a:t> </a:t>
            </a:r>
            <a:r>
              <a:rPr lang="ru-RU" sz="2400" dirty="0" err="1"/>
              <a:t>газети</a:t>
            </a:r>
            <a:r>
              <a:rPr lang="ru-RU" sz="2400" dirty="0"/>
              <a:t> </a:t>
            </a:r>
            <a:r>
              <a:rPr lang="ru-RU" sz="2400" dirty="0" err="1"/>
              <a:t>і</a:t>
            </a:r>
            <a:r>
              <a:rPr lang="ru-RU" sz="2400" dirty="0"/>
              <a:t> </a:t>
            </a:r>
            <a:r>
              <a:rPr lang="ru-RU" sz="2400" dirty="0" err="1"/>
              <a:t>журнали</a:t>
            </a:r>
            <a:r>
              <a:rPr lang="ru-RU" sz="2400" dirty="0"/>
              <a:t> </a:t>
            </a:r>
            <a:r>
              <a:rPr lang="ru-RU" sz="2400" dirty="0" err="1"/>
              <a:t>триває</a:t>
            </a:r>
            <a:r>
              <a:rPr lang="ru-RU" sz="2400" dirty="0"/>
              <a:t>, по </a:t>
            </a:r>
            <a:r>
              <a:rPr lang="ru-RU" sz="2400" dirty="0" err="1"/>
              <a:t>зведенню</a:t>
            </a:r>
            <a:r>
              <a:rPr lang="ru-RU" sz="2400" dirty="0"/>
              <a:t> </a:t>
            </a:r>
            <a:r>
              <a:rPr lang="ru-RU" sz="2400" dirty="0" err="1"/>
              <a:t>вчених</a:t>
            </a:r>
            <a:r>
              <a:rPr lang="ru-RU" sz="2400" dirty="0"/>
              <a:t> рад – за </a:t>
            </a:r>
            <a:r>
              <a:rPr lang="ru-RU" sz="2400" dirty="0" err="1"/>
              <a:t>інформацією</a:t>
            </a:r>
            <a:r>
              <a:rPr lang="ru-RU" sz="2400" dirty="0"/>
              <a:t> (</a:t>
            </a:r>
            <a:r>
              <a:rPr lang="ru-RU" sz="2400" dirty="0" err="1"/>
              <a:t>відомостями</a:t>
            </a:r>
            <a:r>
              <a:rPr lang="ru-RU" sz="2400" dirty="0"/>
              <a:t>) </a:t>
            </a:r>
            <a:r>
              <a:rPr lang="ru-RU" sz="2400" dirty="0" err="1"/>
              <a:t>вчених</a:t>
            </a:r>
            <a:r>
              <a:rPr lang="ru-RU" sz="2400" dirty="0"/>
              <a:t> рад, </a:t>
            </a:r>
            <a:r>
              <a:rPr lang="ru-RU" sz="2400" dirty="0" err="1"/>
              <a:t>самий</a:t>
            </a:r>
            <a:r>
              <a:rPr lang="ru-RU" sz="2400" dirty="0"/>
              <a:t> </a:t>
            </a:r>
            <a:r>
              <a:rPr lang="ru-RU" sz="2400" dirty="0" err="1"/>
              <a:t>популярний</a:t>
            </a:r>
            <a:r>
              <a:rPr lang="ru-RU" sz="2400" dirty="0"/>
              <a:t> </a:t>
            </a:r>
            <a:r>
              <a:rPr lang="ru-RU" sz="2400" dirty="0" err="1"/>
              <a:t>інститут</a:t>
            </a:r>
            <a:r>
              <a:rPr lang="ru-RU" sz="2400" dirty="0"/>
              <a:t> – </a:t>
            </a:r>
            <a:r>
              <a:rPr lang="ru-RU" sz="2400" dirty="0" err="1"/>
              <a:t>найбільш</a:t>
            </a:r>
            <a:r>
              <a:rPr lang="ru-RU" sz="2400" dirty="0"/>
              <a:t> </a:t>
            </a:r>
            <a:r>
              <a:rPr lang="ru-RU" sz="2400" dirty="0" err="1"/>
              <a:t>популярний</a:t>
            </a:r>
            <a:r>
              <a:rPr lang="ru-RU" sz="2400" dirty="0"/>
              <a:t> </a:t>
            </a:r>
            <a:r>
              <a:rPr lang="ru-RU" sz="2400" dirty="0" err="1"/>
              <a:t>інститут</a:t>
            </a:r>
            <a:r>
              <a:rPr lang="ru-RU" sz="2400" dirty="0"/>
              <a:t>, </a:t>
            </a:r>
            <a:r>
              <a:rPr lang="ru-RU" sz="2400" dirty="0" err="1"/>
              <a:t>керманич</a:t>
            </a:r>
            <a:r>
              <a:rPr lang="ru-RU" sz="2400" dirty="0"/>
              <a:t> </a:t>
            </a:r>
            <a:r>
              <a:rPr lang="ru-RU" sz="2400" dirty="0" err="1"/>
              <a:t>колективу</a:t>
            </a:r>
            <a:r>
              <a:rPr lang="ru-RU" sz="2400" dirty="0"/>
              <a:t> – </a:t>
            </a:r>
            <a:r>
              <a:rPr lang="ru-RU" sz="2400" dirty="0" err="1"/>
              <a:t>керуючий</a:t>
            </a:r>
            <a:r>
              <a:rPr lang="ru-RU" sz="2400" dirty="0"/>
              <a:t> </a:t>
            </a:r>
            <a:r>
              <a:rPr lang="ru-RU" sz="2400" dirty="0" err="1"/>
              <a:t>колективу</a:t>
            </a:r>
            <a:r>
              <a:rPr lang="ru-RU" sz="2400" dirty="0"/>
              <a:t>, </a:t>
            </a:r>
            <a:r>
              <a:rPr lang="ru-RU" sz="2400" dirty="0" err="1"/>
              <a:t>співпадіння</a:t>
            </a:r>
            <a:r>
              <a:rPr lang="ru-RU" sz="2400" dirty="0"/>
              <a:t> </a:t>
            </a:r>
            <a:r>
              <a:rPr lang="ru-RU" sz="2400" dirty="0" err="1"/>
              <a:t>обставин</a:t>
            </a:r>
            <a:r>
              <a:rPr lang="ru-RU" sz="2400" dirty="0"/>
              <a:t> – </a:t>
            </a:r>
            <a:r>
              <a:rPr lang="ru-RU" sz="2400" dirty="0" err="1"/>
              <a:t>збіг</a:t>
            </a:r>
            <a:r>
              <a:rPr lang="ru-RU" sz="2400" dirty="0"/>
              <a:t> </a:t>
            </a:r>
            <a:r>
              <a:rPr lang="ru-RU" sz="2400" dirty="0" err="1"/>
              <a:t>обставин</a:t>
            </a:r>
            <a:r>
              <a:rPr lang="ru-RU" sz="2400" dirty="0"/>
              <a:t>, </a:t>
            </a:r>
            <a:r>
              <a:rPr lang="ru-RU" sz="2400" dirty="0" err="1"/>
              <a:t>поощряти</a:t>
            </a:r>
            <a:r>
              <a:rPr lang="ru-RU" sz="2400" dirty="0"/>
              <a:t> </a:t>
            </a:r>
            <a:r>
              <a:rPr lang="ru-RU" sz="2400" dirty="0" err="1"/>
              <a:t>робітників</a:t>
            </a:r>
            <a:r>
              <a:rPr lang="ru-RU" sz="2400" dirty="0"/>
              <a:t> – </a:t>
            </a:r>
            <a:r>
              <a:rPr lang="ru-RU" sz="2400" dirty="0" err="1"/>
              <a:t>заохочувати</a:t>
            </a:r>
            <a:r>
              <a:rPr lang="ru-RU" sz="2400" dirty="0"/>
              <a:t> </a:t>
            </a:r>
            <a:r>
              <a:rPr lang="ru-RU" sz="2400" dirty="0" err="1"/>
              <a:t>працівників</a:t>
            </a:r>
            <a:r>
              <a:rPr lang="ru-RU" sz="2400" dirty="0"/>
              <a:t>, </a:t>
            </a:r>
            <a:r>
              <a:rPr lang="ru-RU" sz="2400" dirty="0" err="1"/>
              <a:t>готель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побутовими</a:t>
            </a:r>
            <a:r>
              <a:rPr lang="ru-RU" sz="2400" dirty="0"/>
              <a:t> </a:t>
            </a:r>
            <a:r>
              <a:rPr lang="ru-RU" sz="2400" dirty="0" err="1"/>
              <a:t>зручностями</a:t>
            </a:r>
            <a:r>
              <a:rPr lang="ru-RU" sz="2400" dirty="0"/>
              <a:t> – </a:t>
            </a:r>
            <a:r>
              <a:rPr lang="ru-RU" sz="2400" dirty="0" err="1"/>
              <a:t>готель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uk-UA" sz="2400" dirty="0"/>
              <a:t> </a:t>
            </a:r>
            <a:r>
              <a:rPr lang="ru-RU" sz="2400" dirty="0" err="1"/>
              <a:t>побутовими</a:t>
            </a:r>
            <a:r>
              <a:rPr lang="ru-RU" sz="2400" dirty="0"/>
              <a:t> </a:t>
            </a:r>
            <a:r>
              <a:rPr lang="ru-RU" sz="2400" dirty="0" err="1"/>
              <a:t>вигодами</a:t>
            </a:r>
            <a:r>
              <a:rPr lang="ru-RU" sz="2400" dirty="0"/>
              <a:t>, </a:t>
            </a:r>
            <a:r>
              <a:rPr lang="ru-RU" sz="2400" dirty="0" err="1"/>
              <a:t>виговор</a:t>
            </a:r>
            <a:r>
              <a:rPr lang="ru-RU" sz="2400" dirty="0"/>
              <a:t> </a:t>
            </a:r>
            <a:r>
              <a:rPr lang="ru-RU" sz="2400" dirty="0" err="1"/>
              <a:t>працівникові</a:t>
            </a:r>
            <a:r>
              <a:rPr lang="ru-RU" sz="2400" dirty="0"/>
              <a:t> – </a:t>
            </a:r>
            <a:r>
              <a:rPr lang="ru-RU" sz="2400" dirty="0" err="1"/>
              <a:t>догана</a:t>
            </a:r>
            <a:r>
              <a:rPr lang="ru-RU" sz="2400" dirty="0"/>
              <a:t> </a:t>
            </a:r>
            <a:r>
              <a:rPr lang="ru-RU" sz="2400" dirty="0" err="1"/>
              <a:t>працівникові</a:t>
            </a:r>
            <a:r>
              <a:rPr lang="ru-RU" sz="2400" dirty="0"/>
              <a:t>, комфортна мебель – </a:t>
            </a:r>
            <a:r>
              <a:rPr lang="ru-RU" sz="2400" dirty="0" err="1"/>
              <a:t>комфортабельні</a:t>
            </a:r>
            <a:r>
              <a:rPr lang="ru-RU" sz="2400" dirty="0"/>
              <a:t> </a:t>
            </a:r>
            <a:r>
              <a:rPr lang="ru-RU" sz="2400" dirty="0" err="1"/>
              <a:t>меблі</a:t>
            </a:r>
            <a:r>
              <a:rPr lang="ru-RU" sz="2400" dirty="0"/>
              <a:t>, </a:t>
            </a:r>
            <a:r>
              <a:rPr lang="ru-RU" sz="2400" dirty="0" err="1"/>
              <a:t>двобічні</a:t>
            </a:r>
            <a:r>
              <a:rPr lang="ru-RU" sz="2400" dirty="0"/>
              <a:t> переговори – </a:t>
            </a:r>
            <a:r>
              <a:rPr lang="ru-RU" sz="2400" dirty="0" err="1"/>
              <a:t>двосторонні</a:t>
            </a:r>
            <a:r>
              <a:rPr lang="ru-RU" sz="2400" dirty="0"/>
              <a:t> </a:t>
            </a:r>
            <a:r>
              <a:rPr lang="ru-RU" sz="2400" dirty="0" err="1"/>
              <a:t>перемовини</a:t>
            </a:r>
            <a:r>
              <a:rPr lang="ru-RU" sz="2400" dirty="0"/>
              <a:t>, </a:t>
            </a:r>
            <a:r>
              <a:rPr lang="ru-RU" sz="2400" dirty="0" err="1"/>
              <a:t>напрям</a:t>
            </a:r>
            <a:r>
              <a:rPr lang="ru-RU" sz="2400" dirty="0"/>
              <a:t> </a:t>
            </a:r>
            <a:r>
              <a:rPr lang="ru-RU" sz="2400" dirty="0" err="1"/>
              <a:t>підготовки</a:t>
            </a:r>
            <a:r>
              <a:rPr lang="ru-RU" sz="2400" dirty="0"/>
              <a:t> </a:t>
            </a:r>
            <a:r>
              <a:rPr lang="ru-RU" sz="2400" dirty="0" err="1"/>
              <a:t>аспіранта</a:t>
            </a:r>
            <a:r>
              <a:rPr lang="ru-RU" sz="2400" dirty="0"/>
              <a:t> – </a:t>
            </a:r>
            <a:r>
              <a:rPr lang="ru-RU" sz="2400" dirty="0" err="1"/>
              <a:t>напрямок</a:t>
            </a:r>
            <a:r>
              <a:rPr lang="ru-RU" sz="2400" dirty="0"/>
              <a:t> </a:t>
            </a:r>
            <a:r>
              <a:rPr lang="ru-RU" sz="2400" dirty="0" err="1"/>
              <a:t>підготовки</a:t>
            </a:r>
            <a:r>
              <a:rPr lang="ru-RU" sz="2400" dirty="0"/>
              <a:t> </a:t>
            </a:r>
            <a:r>
              <a:rPr lang="ru-RU" sz="2400" dirty="0" err="1"/>
              <a:t>аспіранта</a:t>
            </a:r>
            <a:r>
              <a:rPr lang="ru-RU" sz="2400" dirty="0"/>
              <a:t>.</a:t>
            </a:r>
            <a:endParaRPr lang="en-US" sz="2400" dirty="0"/>
          </a:p>
          <a:p>
            <a:pPr algn="just"/>
            <a:endParaRPr lang="ru-RU" sz="24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err="1"/>
              <a:t>Завдання</a:t>
            </a:r>
            <a:r>
              <a:rPr lang="ru-RU" sz="3600" b="1" dirty="0"/>
              <a:t> 8. </a:t>
            </a:r>
            <a:r>
              <a:rPr lang="ru-RU" sz="3600" b="1" dirty="0" err="1"/>
              <a:t>Замінити</a:t>
            </a:r>
            <a:r>
              <a:rPr lang="ru-RU" sz="3600" b="1" dirty="0"/>
              <a:t> </a:t>
            </a:r>
            <a:r>
              <a:rPr lang="ru-RU" sz="3600" b="1" dirty="0" err="1"/>
              <a:t>подані</a:t>
            </a:r>
            <a:r>
              <a:rPr lang="ru-RU" sz="3600" b="1" dirty="0"/>
              <a:t> слова </a:t>
            </a:r>
            <a:r>
              <a:rPr lang="ru-RU" sz="3600" b="1" dirty="0" err="1"/>
              <a:t>відповідними</a:t>
            </a:r>
            <a:r>
              <a:rPr lang="ru-RU" sz="3600" b="1" dirty="0"/>
              <a:t> словами </a:t>
            </a:r>
            <a:r>
              <a:rPr lang="ru-RU" sz="3600" b="1" dirty="0" err="1"/>
              <a:t>української</a:t>
            </a:r>
            <a:r>
              <a:rPr lang="ru-RU" sz="3600" b="1" dirty="0"/>
              <a:t> </a:t>
            </a:r>
            <a:r>
              <a:rPr lang="ru-RU" sz="3600" b="1" dirty="0" err="1"/>
              <a:t>мови</a:t>
            </a:r>
            <a:r>
              <a:rPr lang="ru-RU" sz="3600" b="1" dirty="0"/>
              <a:t>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57414"/>
            <a:ext cx="8501090" cy="5257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400" dirty="0"/>
              <a:t>		</a:t>
            </a:r>
            <a:r>
              <a:rPr lang="ru-RU" sz="4400" dirty="0" err="1"/>
              <a:t>Адекватний</a:t>
            </a:r>
            <a:r>
              <a:rPr lang="ru-RU" sz="4400" dirty="0"/>
              <a:t>, </a:t>
            </a:r>
            <a:r>
              <a:rPr lang="ru-RU" sz="4400" dirty="0" err="1"/>
              <a:t>альтернативний</a:t>
            </a:r>
            <a:r>
              <a:rPr lang="ru-RU" sz="4400" dirty="0"/>
              <a:t>, </a:t>
            </a:r>
            <a:r>
              <a:rPr lang="ru-RU" sz="4400" dirty="0" err="1"/>
              <a:t>аналіз</a:t>
            </a:r>
            <a:r>
              <a:rPr lang="ru-RU" sz="4400" dirty="0"/>
              <a:t>, </a:t>
            </a:r>
            <a:r>
              <a:rPr lang="ru-RU" sz="4400" dirty="0" err="1"/>
              <a:t>афіша</a:t>
            </a:r>
            <a:r>
              <a:rPr lang="ru-RU" sz="4400" dirty="0"/>
              <a:t>, </a:t>
            </a:r>
            <a:r>
              <a:rPr lang="ru-RU" sz="4400" dirty="0" err="1"/>
              <a:t>дискусія</a:t>
            </a:r>
            <a:r>
              <a:rPr lang="ru-RU" sz="4400" dirty="0"/>
              <a:t>, </a:t>
            </a:r>
            <a:r>
              <a:rPr lang="ru-RU" sz="4400" dirty="0" err="1"/>
              <a:t>дистанція</a:t>
            </a:r>
            <a:r>
              <a:rPr lang="ru-RU" sz="4400" dirty="0"/>
              <a:t>, </a:t>
            </a:r>
            <a:r>
              <a:rPr lang="ru-RU" sz="4400" dirty="0" err="1"/>
              <a:t>ілюзорний</a:t>
            </a:r>
            <a:r>
              <a:rPr lang="ru-RU" sz="4400" dirty="0"/>
              <a:t>, конкурс, </a:t>
            </a:r>
            <a:r>
              <a:rPr lang="ru-RU" sz="4400" dirty="0" err="1" smtClean="0"/>
              <a:t>мемуари</a:t>
            </a:r>
            <a:r>
              <a:rPr lang="ru-RU" sz="4400" dirty="0" smtClean="0"/>
              <a:t>, </a:t>
            </a:r>
            <a:r>
              <a:rPr lang="ru-RU" sz="4400" dirty="0" err="1" smtClean="0"/>
              <a:t>реалізувати</a:t>
            </a:r>
            <a:r>
              <a:rPr lang="ru-RU" sz="4400" dirty="0"/>
              <a:t>, </a:t>
            </a:r>
            <a:r>
              <a:rPr lang="ru-RU" sz="4400" dirty="0" err="1"/>
              <a:t>рекомендувати</a:t>
            </a:r>
            <a:r>
              <a:rPr lang="ru-RU" sz="4400" dirty="0"/>
              <a:t>, </a:t>
            </a:r>
            <a:r>
              <a:rPr lang="ru-RU" sz="4400" dirty="0" err="1"/>
              <a:t>примітивний</a:t>
            </a:r>
            <a:r>
              <a:rPr lang="ru-RU" sz="4400" dirty="0"/>
              <a:t>, </a:t>
            </a:r>
            <a:r>
              <a:rPr lang="ru-RU" sz="4400" dirty="0" err="1"/>
              <a:t>протестувати</a:t>
            </a:r>
            <a:r>
              <a:rPr lang="ru-RU" sz="4400" dirty="0"/>
              <a:t>, </a:t>
            </a:r>
            <a:r>
              <a:rPr lang="ru-RU" sz="4400" dirty="0" err="1"/>
              <a:t>фінішувати</a:t>
            </a:r>
            <a:r>
              <a:rPr lang="ru-RU" sz="4400" dirty="0"/>
              <a:t>.</a:t>
            </a:r>
            <a:endParaRPr lang="en-US" sz="4400" dirty="0"/>
          </a:p>
          <a:p>
            <a:endParaRPr lang="ru-RU" sz="4400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4999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err="1"/>
              <a:t>План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857364"/>
            <a:ext cx="8043890" cy="4525963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 err="1"/>
              <a:t>Українська</a:t>
            </a:r>
            <a:r>
              <a:rPr lang="ru-RU" dirty="0"/>
              <a:t> лексика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погляду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походження</a:t>
            </a:r>
            <a:r>
              <a:rPr lang="ru-RU" dirty="0"/>
              <a:t> та </a:t>
            </a:r>
            <a:r>
              <a:rPr lang="ru-RU" dirty="0" err="1"/>
              <a:t>розвитку</a:t>
            </a:r>
            <a:r>
              <a:rPr lang="ru-RU" dirty="0"/>
              <a:t> (</a:t>
            </a:r>
            <a:r>
              <a:rPr lang="ru-RU" dirty="0" err="1"/>
              <a:t>корінна</a:t>
            </a:r>
            <a:r>
              <a:rPr lang="ru-RU" dirty="0"/>
              <a:t> </a:t>
            </a:r>
            <a:r>
              <a:rPr lang="ru-RU" dirty="0" err="1"/>
              <a:t>та</a:t>
            </a:r>
            <a:r>
              <a:rPr lang="ru-RU" dirty="0"/>
              <a:t> </a:t>
            </a:r>
            <a:r>
              <a:rPr lang="ru-RU" dirty="0" err="1"/>
              <a:t>чужомовна</a:t>
            </a:r>
            <a:r>
              <a:rPr lang="ru-RU" dirty="0"/>
              <a:t>).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Склад лексики </a:t>
            </a:r>
            <a:r>
              <a:rPr lang="ru-RU" dirty="0" err="1"/>
              <a:t>української</a:t>
            </a:r>
            <a:r>
              <a:rPr lang="ru-RU" dirty="0"/>
              <a:t> </a:t>
            </a:r>
            <a:r>
              <a:rPr lang="ru-RU" dirty="0" err="1"/>
              <a:t>мови</a:t>
            </a:r>
            <a:r>
              <a:rPr lang="ru-RU" dirty="0"/>
              <a:t> за </a:t>
            </a:r>
            <a:r>
              <a:rPr lang="ru-RU" dirty="0" err="1"/>
              <a:t>активністю</a:t>
            </a:r>
            <a:r>
              <a:rPr lang="ru-RU" dirty="0"/>
              <a:t> </a:t>
            </a:r>
            <a:r>
              <a:rPr lang="ru-RU" dirty="0" err="1"/>
              <a:t>вживання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погляду</a:t>
            </a:r>
            <a:r>
              <a:rPr lang="ru-RU" dirty="0"/>
              <a:t> </a:t>
            </a:r>
            <a:r>
              <a:rPr lang="ru-RU" dirty="0" err="1"/>
              <a:t>сучасності</a:t>
            </a:r>
            <a:r>
              <a:rPr lang="ru-RU" dirty="0"/>
              <a:t>.</a:t>
            </a:r>
            <a:endParaRPr lang="en-US" dirty="0"/>
          </a:p>
        </p:txBody>
      </p:sp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6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err="1"/>
              <a:t>Завдання</a:t>
            </a:r>
            <a:r>
              <a:rPr lang="ru-RU" sz="3600" b="1" dirty="0"/>
              <a:t> 9. </a:t>
            </a:r>
            <a:r>
              <a:rPr lang="ru-RU" sz="3600" b="1" dirty="0" err="1"/>
              <a:t>Пояснити</a:t>
            </a:r>
            <a:r>
              <a:rPr lang="ru-RU" sz="3600" b="1" dirty="0"/>
              <a:t> </a:t>
            </a:r>
            <a:r>
              <a:rPr lang="ru-RU" sz="3600" b="1" dirty="0" err="1"/>
              <a:t>семантичні</a:t>
            </a:r>
            <a:r>
              <a:rPr lang="ru-RU" sz="3600" b="1" dirty="0"/>
              <a:t> </a:t>
            </a:r>
            <a:r>
              <a:rPr lang="ru-RU" sz="3600" b="1" dirty="0" err="1"/>
              <a:t>відмінності</a:t>
            </a:r>
            <a:r>
              <a:rPr lang="ru-RU" sz="3600" b="1" dirty="0"/>
              <a:t> </a:t>
            </a:r>
            <a:r>
              <a:rPr lang="ru-RU" sz="3600" b="1" dirty="0" err="1"/>
              <a:t>між</a:t>
            </a:r>
            <a:r>
              <a:rPr lang="ru-RU" sz="3600" b="1" dirty="0"/>
              <a:t> словами- </a:t>
            </a:r>
            <a:r>
              <a:rPr lang="ru-RU" sz="3600" b="1" dirty="0" err="1"/>
              <a:t>паронімами</a:t>
            </a:r>
            <a:r>
              <a:rPr lang="ru-RU" sz="3600" b="1" dirty="0"/>
              <a:t>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50" y="1439826"/>
            <a:ext cx="8229600" cy="4525963"/>
          </a:xfrm>
        </p:spPr>
        <p:txBody>
          <a:bodyPr numCol="1">
            <a:noAutofit/>
          </a:bodyPr>
          <a:lstStyle/>
          <a:p>
            <a:pPr>
              <a:buNone/>
            </a:pPr>
            <a:r>
              <a:rPr lang="ru-RU" sz="2800" dirty="0"/>
              <a:t>Вклад – </a:t>
            </a:r>
            <a:r>
              <a:rPr lang="ru-RU" sz="2800" dirty="0" err="1"/>
              <a:t>внесок</a:t>
            </a:r>
            <a:r>
              <a:rPr lang="ru-RU" sz="2800" dirty="0"/>
              <a:t>, </a:t>
            </a:r>
          </a:p>
          <a:p>
            <a:pPr>
              <a:buNone/>
            </a:pPr>
            <a:r>
              <a:rPr lang="ru-RU" sz="2800" dirty="0" err="1"/>
              <a:t>Аграрний</a:t>
            </a:r>
            <a:r>
              <a:rPr lang="ru-RU" sz="2800" dirty="0"/>
              <a:t> – </a:t>
            </a:r>
            <a:r>
              <a:rPr lang="ru-RU" sz="2800" dirty="0" err="1"/>
              <a:t>агрономічний</a:t>
            </a:r>
            <a:r>
              <a:rPr lang="ru-RU" sz="2800" dirty="0"/>
              <a:t>, </a:t>
            </a:r>
          </a:p>
          <a:p>
            <a:pPr>
              <a:buNone/>
            </a:pPr>
            <a:r>
              <a:rPr lang="ru-RU" sz="2800" dirty="0" err="1"/>
              <a:t>Гірський</a:t>
            </a:r>
            <a:r>
              <a:rPr lang="ru-RU" sz="2800" dirty="0"/>
              <a:t> – </a:t>
            </a:r>
            <a:r>
              <a:rPr lang="ru-RU" sz="2800" dirty="0" err="1"/>
              <a:t>гористий</a:t>
            </a:r>
            <a:r>
              <a:rPr lang="ru-RU" sz="2800" dirty="0"/>
              <a:t>, </a:t>
            </a:r>
          </a:p>
          <a:p>
            <a:pPr>
              <a:buNone/>
            </a:pPr>
            <a:r>
              <a:rPr lang="ru-RU" sz="2800" dirty="0" err="1"/>
              <a:t>Ділянка</a:t>
            </a:r>
            <a:r>
              <a:rPr lang="ru-RU" sz="2800" dirty="0"/>
              <a:t> – </a:t>
            </a:r>
            <a:r>
              <a:rPr lang="ru-RU" sz="2800" dirty="0" err="1"/>
              <a:t>дільниця</a:t>
            </a:r>
            <a:r>
              <a:rPr lang="ru-RU" sz="2800" dirty="0"/>
              <a:t>, </a:t>
            </a:r>
          </a:p>
          <a:p>
            <a:pPr>
              <a:buNone/>
            </a:pPr>
            <a:r>
              <a:rPr lang="ru-RU" sz="2800" dirty="0" err="1"/>
              <a:t>Запитання</a:t>
            </a:r>
            <a:r>
              <a:rPr lang="ru-RU" sz="2800" dirty="0"/>
              <a:t> – </a:t>
            </a:r>
            <a:r>
              <a:rPr lang="ru-RU" sz="2800" dirty="0" err="1"/>
              <a:t>питання</a:t>
            </a:r>
            <a:r>
              <a:rPr lang="ru-RU" sz="2800" dirty="0"/>
              <a:t>, </a:t>
            </a:r>
          </a:p>
          <a:p>
            <a:pPr>
              <a:buNone/>
            </a:pPr>
            <a:r>
              <a:rPr lang="ru-RU" sz="2800" dirty="0" err="1"/>
              <a:t>Механізований</a:t>
            </a:r>
            <a:r>
              <a:rPr lang="ru-RU" sz="2800" dirty="0"/>
              <a:t> – </a:t>
            </a:r>
            <a:r>
              <a:rPr lang="ru-RU" sz="2800" dirty="0" err="1"/>
              <a:t>механічний</a:t>
            </a:r>
            <a:r>
              <a:rPr lang="ru-RU" sz="2800" dirty="0"/>
              <a:t>, </a:t>
            </a:r>
          </a:p>
          <a:p>
            <a:pPr>
              <a:buNone/>
            </a:pPr>
            <a:r>
              <a:rPr lang="ru-RU" sz="2800" dirty="0" err="1"/>
              <a:t>Напрям</a:t>
            </a:r>
            <a:r>
              <a:rPr lang="ru-RU" sz="2800" dirty="0"/>
              <a:t> – </a:t>
            </a:r>
            <a:r>
              <a:rPr lang="ru-RU" sz="2800" dirty="0" err="1"/>
              <a:t>напрямок</a:t>
            </a:r>
            <a:r>
              <a:rPr lang="ru-RU" sz="2800" dirty="0"/>
              <a:t>, </a:t>
            </a:r>
          </a:p>
          <a:p>
            <a:pPr>
              <a:buNone/>
            </a:pPr>
            <a:r>
              <a:rPr lang="ru-RU" sz="2800" dirty="0" err="1"/>
              <a:t>Особистий</a:t>
            </a:r>
            <a:r>
              <a:rPr lang="ru-RU" sz="2800" dirty="0"/>
              <a:t> – </a:t>
            </a:r>
            <a:r>
              <a:rPr lang="ru-RU" sz="2800" dirty="0" err="1"/>
              <a:t>особовий</a:t>
            </a:r>
            <a:r>
              <a:rPr lang="ru-RU" sz="2800" dirty="0"/>
              <a:t>, </a:t>
            </a:r>
          </a:p>
          <a:p>
            <a:pPr>
              <a:buNone/>
            </a:pPr>
            <a:r>
              <a:rPr lang="ru-RU" sz="2800" dirty="0" err="1"/>
              <a:t>Показник</a:t>
            </a:r>
            <a:r>
              <a:rPr lang="ru-RU" sz="2800" dirty="0"/>
              <a:t> – </a:t>
            </a:r>
            <a:r>
              <a:rPr lang="ru-RU" sz="2800" dirty="0" err="1"/>
              <a:t>покажчик</a:t>
            </a:r>
            <a:r>
              <a:rPr lang="ru-RU" sz="2800" dirty="0"/>
              <a:t>, </a:t>
            </a:r>
          </a:p>
          <a:p>
            <a:pPr>
              <a:buNone/>
            </a:pPr>
            <a:r>
              <a:rPr lang="ru-RU" sz="2800" dirty="0" err="1"/>
              <a:t>Суворий</a:t>
            </a:r>
            <a:r>
              <a:rPr lang="ru-RU" sz="2800" dirty="0"/>
              <a:t> – </a:t>
            </a:r>
            <a:r>
              <a:rPr lang="ru-RU" sz="2800" dirty="0" err="1"/>
              <a:t>суровий</a:t>
            </a:r>
            <a:r>
              <a:rPr lang="ru-RU" sz="2800" dirty="0"/>
              <a:t>.</a:t>
            </a:r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26088" y="3083178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489348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85860"/>
            <a:ext cx="7858180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400" i="1" dirty="0" smtClean="0"/>
              <a:t>1. </a:t>
            </a:r>
            <a:r>
              <a:rPr lang="ru-RU" sz="1400" i="1" dirty="0" err="1" smtClean="0"/>
              <a:t>Ботвина</a:t>
            </a:r>
            <a:r>
              <a:rPr lang="ru-RU" sz="1400" i="1" dirty="0" smtClean="0"/>
              <a:t> Н.В</a:t>
            </a:r>
            <a:r>
              <a:rPr lang="ru-RU" sz="1400" dirty="0" smtClean="0"/>
              <a:t>. </a:t>
            </a:r>
            <a:r>
              <a:rPr lang="ru-RU" sz="1400" dirty="0" err="1" smtClean="0"/>
              <a:t>Офіційно-діловий</a:t>
            </a:r>
            <a:r>
              <a:rPr lang="ru-RU" sz="1400" dirty="0" smtClean="0"/>
              <a:t> та </a:t>
            </a:r>
            <a:r>
              <a:rPr lang="ru-RU" sz="1400" dirty="0" err="1" smtClean="0"/>
              <a:t>науковий</a:t>
            </a:r>
            <a:r>
              <a:rPr lang="ru-RU" sz="1400" dirty="0" smtClean="0"/>
              <a:t> </a:t>
            </a:r>
            <a:r>
              <a:rPr lang="ru-RU" sz="1400" dirty="0" err="1" smtClean="0"/>
              <a:t>стилі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К. : Артек, 1998.</a:t>
            </a:r>
          </a:p>
          <a:p>
            <a:pPr algn="just">
              <a:buNone/>
            </a:pPr>
            <a:r>
              <a:rPr lang="ru-RU" sz="1400" i="1" dirty="0" smtClean="0"/>
              <a:t>2. </a:t>
            </a:r>
            <a:r>
              <a:rPr lang="ru-RU" sz="1400" i="1" dirty="0" err="1" smtClean="0"/>
              <a:t>Мацюк</a:t>
            </a:r>
            <a:r>
              <a:rPr lang="ru-RU" sz="1400" i="1" dirty="0" smtClean="0"/>
              <a:t> З.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</a:t>
            </a:r>
            <a:r>
              <a:rPr lang="ru-RU" sz="1400" dirty="0" err="1" smtClean="0"/>
              <a:t>професійного</a:t>
            </a:r>
            <a:r>
              <a:rPr lang="ru-RU" sz="1400" dirty="0" smtClean="0"/>
              <a:t> </a:t>
            </a:r>
            <a:r>
              <a:rPr lang="ru-RU" sz="1400" dirty="0" err="1" smtClean="0"/>
              <a:t>спрямування</a:t>
            </a:r>
            <a:r>
              <a:rPr lang="ru-RU" sz="1400" dirty="0" smtClean="0"/>
              <a:t>. К. : </a:t>
            </a:r>
            <a:r>
              <a:rPr lang="ru-RU" sz="1400" dirty="0" err="1" smtClean="0"/>
              <a:t>Каравела</a:t>
            </a:r>
            <a:r>
              <a:rPr lang="ru-RU" sz="1400" dirty="0" smtClean="0"/>
              <a:t>, 2007.</a:t>
            </a:r>
          </a:p>
          <a:p>
            <a:pPr algn="just">
              <a:buNone/>
            </a:pPr>
            <a:r>
              <a:rPr lang="ru-RU" sz="1400" i="1" dirty="0" smtClean="0"/>
              <a:t>3. </a:t>
            </a:r>
            <a:r>
              <a:rPr lang="ru-RU" sz="1400" i="1" dirty="0" err="1" smtClean="0"/>
              <a:t>Мацько</a:t>
            </a:r>
            <a:r>
              <a:rPr lang="ru-RU" sz="1400" i="1" dirty="0" smtClean="0"/>
              <a:t> Л.І. </a:t>
            </a:r>
            <a:r>
              <a:rPr lang="ru-RU" sz="1400" dirty="0" smtClean="0"/>
              <a:t>Культура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фахової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К. : ВЦ «</a:t>
            </a:r>
            <a:r>
              <a:rPr lang="ru-RU" sz="1400" dirty="0" err="1" smtClean="0"/>
              <a:t>Академія</a:t>
            </a:r>
            <a:r>
              <a:rPr lang="ru-RU" sz="1400" dirty="0" smtClean="0"/>
              <a:t>», 2007.</a:t>
            </a:r>
          </a:p>
          <a:p>
            <a:pPr algn="just">
              <a:buNone/>
            </a:pPr>
            <a:r>
              <a:rPr lang="ru-RU" sz="1400" i="1" dirty="0" smtClean="0"/>
              <a:t>4. </a:t>
            </a:r>
            <a:r>
              <a:rPr lang="ru-RU" sz="1400" i="1" dirty="0" err="1" smtClean="0"/>
              <a:t>Онуфрієнко</a:t>
            </a:r>
            <a:r>
              <a:rPr lang="ru-RU" sz="1400" i="1" dirty="0" smtClean="0"/>
              <a:t> Г.С. </a:t>
            </a:r>
            <a:r>
              <a:rPr lang="ru-RU" sz="1400" dirty="0" err="1" smtClean="0"/>
              <a:t>Науковий</a:t>
            </a:r>
            <a:r>
              <a:rPr lang="ru-RU" sz="1400" dirty="0" smtClean="0"/>
              <a:t> стиль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 : </a:t>
            </a:r>
            <a:r>
              <a:rPr lang="ru-RU" sz="1400" dirty="0" err="1" smtClean="0"/>
              <a:t>навчальний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посібник</a:t>
            </a:r>
            <a:r>
              <a:rPr lang="ru-RU" sz="1400" dirty="0" smtClean="0"/>
              <a:t> </a:t>
            </a:r>
            <a:r>
              <a:rPr lang="ru-RU" sz="1400" dirty="0" err="1" smtClean="0"/>
              <a:t>з</a:t>
            </a:r>
            <a:r>
              <a:rPr lang="ru-RU" sz="1400" dirty="0" smtClean="0"/>
              <a:t> </a:t>
            </a:r>
            <a:r>
              <a:rPr lang="ru-RU" sz="1400" dirty="0" err="1" smtClean="0"/>
              <a:t>алгоритмічними</a:t>
            </a:r>
            <a:r>
              <a:rPr lang="ru-RU" sz="1400" dirty="0" smtClean="0"/>
              <a:t> </a:t>
            </a:r>
            <a:r>
              <a:rPr lang="ru-RU" sz="1400" dirty="0" err="1" smtClean="0"/>
              <a:t>приписами</a:t>
            </a:r>
            <a:r>
              <a:rPr lang="ru-RU" sz="1400" dirty="0" smtClean="0"/>
              <a:t>. 2-ге вид. </a:t>
            </a:r>
            <a:r>
              <a:rPr lang="ru-RU" sz="1400" dirty="0" err="1" smtClean="0"/>
              <a:t>перероб</a:t>
            </a:r>
            <a:r>
              <a:rPr lang="ru-RU" sz="1400" dirty="0" smtClean="0"/>
              <a:t>. та доп.  К. : Центр </a:t>
            </a:r>
            <a:r>
              <a:rPr lang="ru-RU" sz="1400" dirty="0" err="1" smtClean="0"/>
              <a:t>навч</a:t>
            </a:r>
            <a:r>
              <a:rPr lang="ru-RU" sz="1400" dirty="0" smtClean="0"/>
              <a:t>. </a:t>
            </a:r>
            <a:r>
              <a:rPr lang="ru-RU" sz="1400" dirty="0" err="1" smtClean="0"/>
              <a:t>л-ри</a:t>
            </a:r>
            <a:r>
              <a:rPr lang="ru-RU" sz="1400" dirty="0" smtClean="0"/>
              <a:t>, 2009. 392 с.</a:t>
            </a:r>
          </a:p>
          <a:p>
            <a:pPr algn="just">
              <a:buNone/>
            </a:pPr>
            <a:r>
              <a:rPr lang="ru-RU" sz="1400" i="1" dirty="0" smtClean="0"/>
              <a:t>5. </a:t>
            </a:r>
            <a:r>
              <a:rPr lang="ru-RU" sz="1400" i="1" dirty="0" err="1" smtClean="0"/>
              <a:t>Селігей</a:t>
            </a:r>
            <a:r>
              <a:rPr lang="ru-RU" sz="1400" i="1" dirty="0" smtClean="0"/>
              <a:t> П.О. </a:t>
            </a:r>
            <a:r>
              <a:rPr lang="ru-RU" sz="1400" dirty="0" err="1" smtClean="0"/>
              <a:t>Науковець</a:t>
            </a:r>
            <a:r>
              <a:rPr lang="ru-RU" sz="1400" dirty="0" smtClean="0"/>
              <a:t> </a:t>
            </a:r>
            <a:r>
              <a:rPr lang="ru-RU" sz="1400" dirty="0" err="1" smtClean="0"/>
              <a:t>і</a:t>
            </a:r>
            <a:r>
              <a:rPr lang="ru-RU" sz="1400" dirty="0" smtClean="0"/>
              <a:t> </a:t>
            </a:r>
            <a:r>
              <a:rPr lang="ru-RU" sz="1400" dirty="0" err="1" smtClean="0"/>
              <a:t>його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//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. 2012. № 4. С. 18-28.</a:t>
            </a:r>
          </a:p>
          <a:p>
            <a:pPr algn="just">
              <a:buNone/>
            </a:pPr>
            <a:r>
              <a:rPr lang="ru-RU" sz="1400" i="1" dirty="0" smtClean="0"/>
              <a:t>6. </a:t>
            </a:r>
            <a:r>
              <a:rPr lang="ru-RU" sz="1400" i="1" dirty="0" err="1" smtClean="0"/>
              <a:t>Семеног</a:t>
            </a:r>
            <a:r>
              <a:rPr lang="ru-RU" sz="1400" i="1" dirty="0" smtClean="0"/>
              <a:t> О.М. </a:t>
            </a:r>
            <a:r>
              <a:rPr lang="ru-RU" sz="1400" dirty="0" smtClean="0"/>
              <a:t>Культура </a:t>
            </a:r>
            <a:r>
              <a:rPr lang="ru-RU" sz="1400" dirty="0" err="1" smtClean="0"/>
              <a:t>наукової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 : </a:t>
            </a:r>
            <a:r>
              <a:rPr lang="ru-RU" sz="1400" dirty="0" err="1" smtClean="0"/>
              <a:t>навчальний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посібник</a:t>
            </a:r>
            <a:r>
              <a:rPr lang="ru-RU" sz="1400" dirty="0" smtClean="0"/>
              <a:t>.  К. : </a:t>
            </a:r>
            <a:r>
              <a:rPr lang="ru-RU" sz="1400" dirty="0" err="1" smtClean="0"/>
              <a:t>Академія</a:t>
            </a:r>
            <a:r>
              <a:rPr lang="ru-RU" sz="1400" dirty="0" smtClean="0"/>
              <a:t>, 2010.  213 с.</a:t>
            </a:r>
          </a:p>
          <a:p>
            <a:pPr algn="just">
              <a:buNone/>
            </a:pPr>
            <a:r>
              <a:rPr lang="ru-RU" sz="1400" i="1" dirty="0" smtClean="0"/>
              <a:t>7. </a:t>
            </a:r>
            <a:r>
              <a:rPr lang="ru-RU" sz="1400" i="1" dirty="0" err="1" smtClean="0"/>
              <a:t>Українська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мова</a:t>
            </a:r>
            <a:r>
              <a:rPr lang="ru-RU" sz="1400" i="1" dirty="0" smtClean="0"/>
              <a:t> за </a:t>
            </a:r>
            <a:r>
              <a:rPr lang="ru-RU" sz="1400" i="1" dirty="0" err="1" smtClean="0"/>
              <a:t>професійним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спрямуванням</a:t>
            </a:r>
            <a:r>
              <a:rPr lang="ru-RU" sz="1400" dirty="0" smtClean="0"/>
              <a:t>. Практикум. К. : ВЦ «</a:t>
            </a:r>
            <a:r>
              <a:rPr lang="ru-RU" sz="1400" dirty="0" err="1" smtClean="0"/>
              <a:t>Академія</a:t>
            </a:r>
            <a:r>
              <a:rPr lang="ru-RU" sz="1400" dirty="0" smtClean="0"/>
              <a:t>», 2009.</a:t>
            </a:r>
          </a:p>
          <a:p>
            <a:pPr algn="just">
              <a:buNone/>
            </a:pPr>
            <a:r>
              <a:rPr lang="ru-RU" sz="1400" i="1" dirty="0" smtClean="0"/>
              <a:t>8. Шевчук С.В.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за </a:t>
            </a:r>
            <a:r>
              <a:rPr lang="ru-RU" sz="1400" dirty="0" err="1" smtClean="0"/>
              <a:t>професійним</a:t>
            </a:r>
            <a:r>
              <a:rPr lang="ru-RU" sz="1400" dirty="0" smtClean="0"/>
              <a:t> </a:t>
            </a:r>
            <a:r>
              <a:rPr lang="ru-RU" sz="1400" dirty="0" err="1" smtClean="0"/>
              <a:t>спрямуванням</a:t>
            </a:r>
            <a:r>
              <a:rPr lang="ru-RU" sz="1400" dirty="0" smtClean="0"/>
              <a:t> : </a:t>
            </a:r>
            <a:r>
              <a:rPr lang="ru-RU" sz="1400" dirty="0" err="1" smtClean="0"/>
              <a:t>підручник</a:t>
            </a:r>
            <a:r>
              <a:rPr lang="ru-RU" sz="1400" dirty="0" smtClean="0"/>
              <a:t> . К. : </a:t>
            </a:r>
            <a:r>
              <a:rPr lang="ru-RU" sz="1400" dirty="0" err="1" smtClean="0"/>
              <a:t>Алерта</a:t>
            </a:r>
            <a:r>
              <a:rPr lang="ru-RU" sz="1400" dirty="0" smtClean="0"/>
              <a:t>, 2010.</a:t>
            </a:r>
          </a:p>
          <a:p>
            <a:pPr algn="just">
              <a:buNone/>
            </a:pPr>
            <a:r>
              <a:rPr lang="ru-RU" sz="1400" i="1" dirty="0" smtClean="0"/>
              <a:t>9. Ярема С. </a:t>
            </a:r>
            <a:r>
              <a:rPr lang="ru-RU" sz="1400" dirty="0" smtClean="0"/>
              <a:t>На теми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наукової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 </a:t>
            </a:r>
            <a:r>
              <a:rPr lang="ru-RU" sz="1400" dirty="0" err="1" smtClean="0"/>
              <a:t>Львів</a:t>
            </a:r>
            <a:r>
              <a:rPr lang="ru-RU" sz="1400" dirty="0" smtClean="0"/>
              <a:t>, 2002. 44 с.</a:t>
            </a:r>
          </a:p>
          <a:p>
            <a:pPr algn="just">
              <a:buNone/>
            </a:pPr>
            <a:r>
              <a:rPr lang="ru-RU" sz="1400" dirty="0" smtClean="0"/>
              <a:t>10.  </a:t>
            </a:r>
            <a:r>
              <a:rPr lang="ru-RU" sz="1400" i="1" dirty="0" err="1" smtClean="0"/>
              <a:t>Гінзбург</a:t>
            </a:r>
            <a:r>
              <a:rPr lang="ru-RU" sz="1400" i="1" dirty="0" smtClean="0"/>
              <a:t> М.Д.	</a:t>
            </a:r>
            <a:r>
              <a:rPr lang="ru-RU" sz="1400" dirty="0" smtClean="0"/>
              <a:t>Десять </a:t>
            </a:r>
            <a:r>
              <a:rPr lang="ru-RU" sz="1400" dirty="0" err="1" smtClean="0"/>
              <a:t>відомих</a:t>
            </a:r>
            <a:r>
              <a:rPr lang="ru-RU" sz="1400" dirty="0" smtClean="0"/>
              <a:t> правил </a:t>
            </a:r>
            <a:r>
              <a:rPr lang="ru-RU" sz="1400" dirty="0" err="1" smtClean="0"/>
              <a:t>українського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ділового</a:t>
            </a:r>
            <a:r>
              <a:rPr lang="ru-RU" sz="1400" dirty="0" smtClean="0"/>
              <a:t> та</a:t>
            </a:r>
            <a:br>
              <a:rPr lang="ru-RU" sz="1400" dirty="0" smtClean="0"/>
            </a:br>
            <a:r>
              <a:rPr lang="ru-RU" sz="1400" dirty="0" err="1" smtClean="0"/>
              <a:t>наукового</a:t>
            </a:r>
            <a:r>
              <a:rPr lang="ru-RU" sz="1400" dirty="0" smtClean="0"/>
              <a:t> стилю, </a:t>
            </a:r>
            <a:r>
              <a:rPr lang="ru-RU" sz="1400" dirty="0" err="1" smtClean="0"/>
              <a:t>зведені</a:t>
            </a:r>
            <a:r>
              <a:rPr lang="ru-RU" sz="1400" dirty="0" smtClean="0"/>
              <a:t> в систему // </a:t>
            </a:r>
            <a:r>
              <a:rPr lang="ru-RU" sz="1400" dirty="0" err="1" smtClean="0"/>
              <a:t>Стандартизація</a:t>
            </a:r>
            <a:r>
              <a:rPr lang="ru-RU" sz="1400" dirty="0" smtClean="0"/>
              <a:t>, </a:t>
            </a:r>
            <a:r>
              <a:rPr lang="ru-RU" sz="1400" dirty="0" err="1" smtClean="0"/>
              <a:t>сертифікація</a:t>
            </a:r>
            <a:r>
              <a:rPr lang="ru-RU" sz="1400" dirty="0" smtClean="0"/>
              <a:t>, </a:t>
            </a:r>
            <a:r>
              <a:rPr lang="ru-RU" sz="1400" dirty="0" err="1" smtClean="0"/>
              <a:t>якість</a:t>
            </a:r>
            <a:r>
              <a:rPr lang="ru-RU" sz="1400" dirty="0" smtClean="0"/>
              <a:t>.  2004.  № 2.</a:t>
            </a:r>
          </a:p>
          <a:p>
            <a:pPr algn="just">
              <a:buNone/>
            </a:pPr>
            <a:r>
              <a:rPr lang="ru-RU" sz="1400" i="1" dirty="0" smtClean="0"/>
              <a:t>11. </a:t>
            </a:r>
            <a:r>
              <a:rPr lang="ru-RU" sz="1400" i="1" dirty="0" err="1" smtClean="0"/>
              <a:t>Жайворонок</a:t>
            </a:r>
            <a:r>
              <a:rPr lang="ru-RU" sz="1400" i="1" dirty="0" smtClean="0"/>
              <a:t> В.В. </a:t>
            </a:r>
            <a:r>
              <a:rPr lang="ru-RU" sz="1400" dirty="0" smtClean="0"/>
              <a:t>та </a:t>
            </a:r>
            <a:r>
              <a:rPr lang="ru-RU" sz="1400" dirty="0" err="1" smtClean="0"/>
              <a:t>ін</a:t>
            </a:r>
            <a:r>
              <a:rPr lang="ru-RU" sz="1400" dirty="0" smtClean="0"/>
              <a:t>. </a:t>
            </a:r>
            <a:r>
              <a:rPr lang="ru-RU" sz="1400" dirty="0" err="1" smtClean="0"/>
              <a:t>Українська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мова</a:t>
            </a:r>
            <a:r>
              <a:rPr lang="ru-RU" sz="1400" dirty="0" smtClean="0"/>
              <a:t> в </a:t>
            </a:r>
            <a:r>
              <a:rPr lang="ru-RU" sz="1400" dirty="0" err="1" smtClean="0"/>
              <a:t>професійній</a:t>
            </a:r>
            <a:r>
              <a:rPr lang="ru-RU" sz="1400" dirty="0" smtClean="0"/>
              <a:t> </a:t>
            </a:r>
            <a:r>
              <a:rPr lang="ru-RU" sz="1400" dirty="0" err="1" smtClean="0"/>
              <a:t>діяльності</a:t>
            </a:r>
            <a:r>
              <a:rPr lang="ru-RU" sz="1400" dirty="0" smtClean="0"/>
              <a:t> . – К. : </a:t>
            </a:r>
            <a:r>
              <a:rPr lang="ru-RU" sz="1400" dirty="0" err="1" smtClean="0"/>
              <a:t>Вища</a:t>
            </a:r>
            <a:r>
              <a:rPr lang="ru-RU" sz="1400" dirty="0" smtClean="0"/>
              <a:t> школа, 2006.</a:t>
            </a:r>
          </a:p>
          <a:p>
            <a:pPr algn="just">
              <a:buNone/>
            </a:pPr>
            <a:r>
              <a:rPr lang="ru-RU" sz="1400" i="1" dirty="0" smtClean="0"/>
              <a:t>12. Коваль А.П. </a:t>
            </a:r>
            <a:r>
              <a:rPr lang="ru-RU" sz="1400" dirty="0" err="1" smtClean="0"/>
              <a:t>Науковий</a:t>
            </a:r>
            <a:r>
              <a:rPr lang="ru-RU" sz="1400" dirty="0" smtClean="0"/>
              <a:t> стиль </a:t>
            </a:r>
            <a:r>
              <a:rPr lang="ru-RU" sz="1400" dirty="0" err="1" smtClean="0"/>
              <a:t>сучасної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української</a:t>
            </a:r>
            <a:r>
              <a:rPr lang="ru-RU" sz="1400" dirty="0" smtClean="0"/>
              <a:t> </a:t>
            </a:r>
            <a:r>
              <a:rPr lang="ru-RU" sz="1400" dirty="0" err="1" smtClean="0"/>
              <a:t>літературної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мови</a:t>
            </a:r>
            <a:r>
              <a:rPr lang="ru-RU" sz="1400" dirty="0" smtClean="0"/>
              <a:t>. Структура </a:t>
            </a:r>
            <a:r>
              <a:rPr lang="ru-RU" sz="1400" dirty="0" err="1" smtClean="0"/>
              <a:t>наукового</a:t>
            </a:r>
            <a:r>
              <a:rPr lang="ru-RU" sz="1400" dirty="0" smtClean="0"/>
              <a:t> тексту. К., 1970.</a:t>
            </a:r>
          </a:p>
          <a:p>
            <a:pPr algn="just">
              <a:buNone/>
            </a:pPr>
            <a:r>
              <a:rPr lang="ru-RU" sz="1400" i="1" dirty="0" smtClean="0"/>
              <a:t>Михайлова О.Т. </a:t>
            </a:r>
            <a:r>
              <a:rPr lang="ru-RU" sz="1400" dirty="0" err="1" smtClean="0"/>
              <a:t>Українське</a:t>
            </a:r>
            <a:r>
              <a:rPr lang="ru-RU" sz="1400" dirty="0" smtClean="0"/>
              <a:t> </a:t>
            </a:r>
            <a:r>
              <a:rPr lang="ru-RU" sz="1400" dirty="0" err="1" smtClean="0"/>
              <a:t>наукове</a:t>
            </a:r>
            <a:r>
              <a:rPr lang="ru-RU" sz="1400" dirty="0" smtClean="0"/>
              <a:t> </a:t>
            </a:r>
            <a:r>
              <a:rPr lang="ru-RU" sz="1400" dirty="0" err="1" smtClean="0"/>
              <a:t>мовлення</a:t>
            </a:r>
            <a:r>
              <a:rPr lang="ru-RU" sz="1400" dirty="0" smtClean="0"/>
              <a:t>. </a:t>
            </a:r>
            <a:r>
              <a:rPr lang="ru-RU" sz="1400" dirty="0" err="1" smtClean="0"/>
              <a:t>Лексичні</a:t>
            </a:r>
            <a:r>
              <a:rPr lang="ru-RU" sz="1400" dirty="0" smtClean="0"/>
              <a:t> та </a:t>
            </a:r>
            <a:r>
              <a:rPr lang="ru-RU" sz="1400" dirty="0" err="1" smtClean="0"/>
              <a:t>граматичні</a:t>
            </a:r>
            <a:r>
              <a:rPr lang="ru-RU" sz="1400" dirty="0" smtClean="0"/>
              <a:t>    </a:t>
            </a:r>
            <a:r>
              <a:rPr lang="ru-RU" sz="1400" dirty="0" err="1" smtClean="0"/>
              <a:t>особливості</a:t>
            </a:r>
            <a:r>
              <a:rPr lang="en-US" sz="1400" dirty="0" smtClean="0"/>
              <a:t>. – </a:t>
            </a:r>
            <a:r>
              <a:rPr lang="en-US" sz="1400" dirty="0" err="1" smtClean="0"/>
              <a:t>Харків</a:t>
            </a:r>
            <a:r>
              <a:rPr lang="en-US" sz="1400" dirty="0" smtClean="0"/>
              <a:t>, 2000.</a:t>
            </a:r>
            <a:endParaRPr lang="ru-RU" sz="1400" dirty="0" smtClean="0"/>
          </a:p>
          <a:p>
            <a:pPr algn="just"/>
            <a:r>
              <a:rPr lang="en-US" sz="1600" dirty="0" smtClean="0"/>
              <a:t> </a:t>
            </a:r>
            <a:endParaRPr lang="ru-RU" sz="1600" dirty="0" smtClean="0"/>
          </a:p>
          <a:p>
            <a:pPr>
              <a:buFont typeface="Wingdings" pitchFamily="2" charset="2"/>
              <a:buChar char="Ø"/>
            </a:pPr>
            <a:endParaRPr lang="en-US" sz="1600" dirty="0"/>
          </a:p>
          <a:p>
            <a:pPr>
              <a:buFont typeface="Wingdings" pitchFamily="2" charset="2"/>
              <a:buChar char="Ø"/>
            </a:pPr>
            <a:endParaRPr lang="ru-RU" sz="1600" dirty="0"/>
          </a:p>
        </p:txBody>
      </p:sp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6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uk-UA" sz="5400" dirty="0"/>
              <a:t>Література</a:t>
            </a:r>
            <a:endParaRPr lang="ru-RU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/>
              <a:t>Запитання</a:t>
            </a:r>
            <a:r>
              <a:rPr lang="en-US" sz="4000" b="1" dirty="0"/>
              <a:t> </a:t>
            </a:r>
            <a:r>
              <a:rPr lang="en-US" sz="4000" b="1" dirty="0" err="1"/>
              <a:t>для</a:t>
            </a:r>
            <a:r>
              <a:rPr lang="en-US" sz="4000" b="1" dirty="0"/>
              <a:t> </a:t>
            </a:r>
            <a:r>
              <a:rPr lang="en-US" sz="4000" b="1" dirty="0" err="1"/>
              <a:t>самоперевірки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0"/>
            <a:ext cx="8043890" cy="4525963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err="1"/>
              <a:t>Охарактеризувати</a:t>
            </a:r>
            <a:r>
              <a:rPr lang="ru-RU" dirty="0"/>
              <a:t> </a:t>
            </a:r>
            <a:r>
              <a:rPr lang="ru-RU" dirty="0" err="1"/>
              <a:t>українську</a:t>
            </a:r>
            <a:r>
              <a:rPr lang="ru-RU" dirty="0"/>
              <a:t> лексику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погляду</a:t>
            </a:r>
            <a:r>
              <a:rPr lang="ru-RU" dirty="0"/>
              <a:t> </a:t>
            </a:r>
            <a:r>
              <a:rPr lang="ru-RU" dirty="0" err="1"/>
              <a:t>походження</a:t>
            </a:r>
            <a:r>
              <a:rPr lang="ru-RU" dirty="0"/>
              <a:t> та </a:t>
            </a:r>
            <a:r>
              <a:rPr lang="ru-RU" dirty="0" err="1"/>
              <a:t>розвитку</a:t>
            </a:r>
            <a:r>
              <a:rPr lang="ru-RU" dirty="0"/>
              <a:t>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є</a:t>
            </a:r>
            <a:r>
              <a:rPr lang="ru-RU" dirty="0"/>
              <a:t> основою </a:t>
            </a:r>
            <a:r>
              <a:rPr lang="ru-RU" dirty="0" err="1"/>
              <a:t>виділення</a:t>
            </a:r>
            <a:r>
              <a:rPr lang="ru-RU" dirty="0"/>
              <a:t> </a:t>
            </a:r>
            <a:r>
              <a:rPr lang="ru-RU" dirty="0" err="1"/>
              <a:t>активної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пасивної</a:t>
            </a:r>
            <a:r>
              <a:rPr lang="ru-RU" dirty="0"/>
              <a:t> лексики? </a:t>
            </a:r>
            <a:r>
              <a:rPr lang="ru-RU" dirty="0" err="1"/>
              <a:t>Назвати</a:t>
            </a:r>
            <a:r>
              <a:rPr lang="ru-RU" dirty="0"/>
              <a:t> сферу </a:t>
            </a:r>
            <a:r>
              <a:rPr lang="ru-RU" dirty="0" err="1"/>
              <a:t>поширення</a:t>
            </a:r>
            <a:r>
              <a:rPr lang="ru-RU" dirty="0"/>
              <a:t> </a:t>
            </a:r>
            <a:r>
              <a:rPr lang="ru-RU" dirty="0" err="1"/>
              <a:t>активної</a:t>
            </a:r>
            <a:r>
              <a:rPr lang="ru-RU" dirty="0"/>
              <a:t> лексики.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 err="1"/>
              <a:t>Які</a:t>
            </a:r>
            <a:r>
              <a:rPr lang="ru-RU" dirty="0"/>
              <a:t> слова </a:t>
            </a:r>
            <a:r>
              <a:rPr lang="ru-RU" dirty="0" err="1"/>
              <a:t>входять</a:t>
            </a:r>
            <a:r>
              <a:rPr lang="ru-RU" dirty="0"/>
              <a:t> до </a:t>
            </a:r>
            <a:r>
              <a:rPr lang="ru-RU" dirty="0" err="1"/>
              <a:t>пасивної</a:t>
            </a:r>
            <a:r>
              <a:rPr lang="ru-RU" dirty="0"/>
              <a:t> лексики?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 err="1"/>
              <a:t>Назвати</a:t>
            </a:r>
            <a:r>
              <a:rPr lang="ru-RU" dirty="0"/>
              <a:t> сферу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синонімів</a:t>
            </a:r>
            <a:r>
              <a:rPr lang="ru-RU" dirty="0"/>
              <a:t>, </a:t>
            </a:r>
            <a:r>
              <a:rPr lang="ru-RU" dirty="0" err="1"/>
              <a:t>омонімів</a:t>
            </a:r>
            <a:r>
              <a:rPr lang="ru-RU" dirty="0"/>
              <a:t>, </a:t>
            </a:r>
            <a:r>
              <a:rPr lang="ru-RU" dirty="0" err="1"/>
              <a:t>антонімів</a:t>
            </a:r>
            <a:r>
              <a:rPr lang="ru-RU" dirty="0"/>
              <a:t>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 err="1"/>
              <a:t>Які</a:t>
            </a:r>
            <a:r>
              <a:rPr lang="en-US" dirty="0"/>
              <a:t> </a:t>
            </a:r>
            <a:r>
              <a:rPr lang="en-US" dirty="0" err="1"/>
              <a:t>слова</a:t>
            </a:r>
            <a:r>
              <a:rPr lang="en-US" dirty="0"/>
              <a:t> </a:t>
            </a:r>
            <a:r>
              <a:rPr lang="en-US" dirty="0" err="1"/>
              <a:t>називаються</a:t>
            </a:r>
            <a:r>
              <a:rPr lang="en-US" dirty="0"/>
              <a:t> </a:t>
            </a:r>
            <a:r>
              <a:rPr lang="en-US" dirty="0" err="1"/>
              <a:t>багатозначними</a:t>
            </a:r>
            <a:r>
              <a:rPr lang="en-US" dirty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43050"/>
            <a:ext cx="7858180" cy="6429420"/>
          </a:xfrm>
        </p:spPr>
        <p:txBody>
          <a:bodyPr/>
          <a:lstStyle/>
          <a:p>
            <a:pPr algn="just"/>
            <a:r>
              <a:rPr lang="ru-RU" dirty="0" err="1"/>
              <a:t>Усі</a:t>
            </a:r>
            <a:r>
              <a:rPr lang="ru-RU" dirty="0"/>
              <a:t> слова,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вживаються</a:t>
            </a:r>
            <a:r>
              <a:rPr lang="ru-RU" dirty="0"/>
              <a:t> в </a:t>
            </a:r>
            <a:r>
              <a:rPr lang="ru-RU" dirty="0" err="1"/>
              <a:t>мові</a:t>
            </a:r>
            <a:r>
              <a:rPr lang="ru-RU" dirty="0"/>
              <a:t>, </a:t>
            </a:r>
            <a:r>
              <a:rPr lang="ru-RU" dirty="0" err="1"/>
              <a:t>становлять</a:t>
            </a:r>
            <a:r>
              <a:rPr lang="ru-RU" dirty="0"/>
              <a:t> </a:t>
            </a:r>
            <a:r>
              <a:rPr lang="ru-RU" dirty="0" err="1"/>
              <a:t>словниковий</a:t>
            </a:r>
            <a:r>
              <a:rPr lang="ru-RU" dirty="0"/>
              <a:t> склад </a:t>
            </a:r>
            <a:r>
              <a:rPr lang="ru-RU" dirty="0" err="1"/>
              <a:t>мови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b="1" i="1" dirty="0"/>
              <a:t>лексику </a:t>
            </a:r>
            <a:r>
              <a:rPr lang="ru-RU" dirty="0"/>
              <a:t>(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грецького</a:t>
            </a:r>
            <a:r>
              <a:rPr lang="ru-RU" dirty="0"/>
              <a:t> </a:t>
            </a:r>
            <a:r>
              <a:rPr lang="en-US" i="1" dirty="0"/>
              <a:t>lexis </a:t>
            </a:r>
            <a:r>
              <a:rPr lang="ru-RU" dirty="0"/>
              <a:t>– слово). </a:t>
            </a:r>
            <a:r>
              <a:rPr lang="ru-RU" dirty="0" err="1"/>
              <a:t>Основна</a:t>
            </a:r>
            <a:r>
              <a:rPr lang="ru-RU" dirty="0"/>
              <a:t> </a:t>
            </a:r>
            <a:r>
              <a:rPr lang="ru-RU" dirty="0" err="1"/>
              <a:t>одиниця</a:t>
            </a:r>
            <a:r>
              <a:rPr lang="ru-RU" dirty="0"/>
              <a:t> лексики – </a:t>
            </a:r>
            <a:r>
              <a:rPr lang="ru-RU" i="1" dirty="0"/>
              <a:t>слово</a:t>
            </a:r>
            <a:r>
              <a:rPr lang="ru-RU" dirty="0"/>
              <a:t>.</a:t>
            </a:r>
            <a:endParaRPr lang="en-US" dirty="0"/>
          </a:p>
          <a:p>
            <a:pPr algn="just"/>
            <a:r>
              <a:rPr lang="ru-RU" b="1" i="1" dirty="0" err="1"/>
              <a:t>Лексикологія</a:t>
            </a:r>
            <a:r>
              <a:rPr lang="ru-RU" b="1" i="1" dirty="0"/>
              <a:t> </a:t>
            </a:r>
            <a:r>
              <a:rPr lang="ru-RU" dirty="0"/>
              <a:t>(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грецького</a:t>
            </a:r>
            <a:r>
              <a:rPr lang="ru-RU" dirty="0"/>
              <a:t> </a:t>
            </a:r>
            <a:r>
              <a:rPr lang="en-US" i="1" dirty="0" err="1"/>
              <a:t>lexikos</a:t>
            </a:r>
            <a:r>
              <a:rPr lang="en-US" i="1" dirty="0"/>
              <a:t> </a:t>
            </a:r>
            <a:r>
              <a:rPr lang="ru-RU" dirty="0"/>
              <a:t>– </a:t>
            </a:r>
            <a:r>
              <a:rPr lang="ru-RU" dirty="0" err="1"/>
              <a:t>словниковий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en-US" i="1" dirty="0"/>
              <a:t>logos </a:t>
            </a:r>
            <a:r>
              <a:rPr lang="ru-RU" dirty="0"/>
              <a:t>– </a:t>
            </a:r>
            <a:r>
              <a:rPr lang="ru-RU" dirty="0" err="1"/>
              <a:t>вчення</a:t>
            </a:r>
            <a:r>
              <a:rPr lang="ru-RU" dirty="0"/>
              <a:t>)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розділ</a:t>
            </a:r>
            <a:r>
              <a:rPr lang="ru-RU" dirty="0"/>
              <a:t> науки про </a:t>
            </a:r>
            <a:r>
              <a:rPr lang="ru-RU" dirty="0" err="1"/>
              <a:t>мову</a:t>
            </a:r>
            <a:r>
              <a:rPr lang="ru-RU" dirty="0"/>
              <a:t>, в 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вивчається</a:t>
            </a:r>
            <a:r>
              <a:rPr lang="ru-RU" dirty="0"/>
              <a:t> лексика (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грецького</a:t>
            </a:r>
            <a:r>
              <a:rPr lang="ru-RU" dirty="0"/>
              <a:t> </a:t>
            </a:r>
            <a:r>
              <a:rPr lang="en-US" dirty="0"/>
              <a:t>lexis </a:t>
            </a:r>
            <a:r>
              <a:rPr lang="ru-RU" dirty="0"/>
              <a:t>– слово) </a:t>
            </a:r>
            <a:r>
              <a:rPr lang="ru-RU" dirty="0" err="1"/>
              <a:t>мови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словниковий</a:t>
            </a:r>
            <a:r>
              <a:rPr lang="ru-RU" dirty="0"/>
              <a:t> склад.</a:t>
            </a:r>
          </a:p>
        </p:txBody>
      </p:sp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6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715304" cy="1143000"/>
          </a:xfrm>
        </p:spPr>
        <p:txBody>
          <a:bodyPr>
            <a:noAutofit/>
          </a:bodyPr>
          <a:lstStyle/>
          <a:p>
            <a:pPr lvl="0"/>
            <a:r>
              <a:rPr lang="ru-RU" sz="3200" b="1" dirty="0" err="1"/>
              <a:t>Українська</a:t>
            </a:r>
            <a:r>
              <a:rPr lang="ru-RU" sz="3200" b="1" dirty="0"/>
              <a:t> лексика </a:t>
            </a:r>
            <a:r>
              <a:rPr lang="ru-RU" sz="3200" b="1" dirty="0" err="1"/>
              <a:t>з</a:t>
            </a:r>
            <a:r>
              <a:rPr lang="ru-RU" sz="3200" b="1" dirty="0"/>
              <a:t> </a:t>
            </a:r>
            <a:r>
              <a:rPr lang="ru-RU" sz="3200" b="1" dirty="0" err="1"/>
              <a:t>погляду</a:t>
            </a:r>
            <a:r>
              <a:rPr lang="ru-RU" sz="3200" b="1" dirty="0"/>
              <a:t> </a:t>
            </a:r>
            <a:r>
              <a:rPr lang="ru-RU" sz="3200" b="1" dirty="0" err="1"/>
              <a:t>її</a:t>
            </a:r>
            <a:r>
              <a:rPr lang="ru-RU" sz="3200" b="1" dirty="0"/>
              <a:t> </a:t>
            </a:r>
            <a:r>
              <a:rPr lang="ru-RU" sz="3200" b="1" dirty="0" err="1"/>
              <a:t>походження</a:t>
            </a:r>
            <a:r>
              <a:rPr lang="ru-RU" sz="3200" b="1" dirty="0"/>
              <a:t> та </a:t>
            </a:r>
            <a:r>
              <a:rPr lang="ru-RU" sz="3200" b="1" dirty="0" err="1"/>
              <a:t>розвитку</a:t>
            </a:r>
            <a:r>
              <a:rPr lang="ru-RU" sz="3200" b="1" dirty="0"/>
              <a:t> (</a:t>
            </a:r>
            <a:r>
              <a:rPr lang="ru-RU" sz="3200" b="1" dirty="0" err="1"/>
              <a:t>корінна</a:t>
            </a:r>
            <a:r>
              <a:rPr lang="ru-RU" sz="3200" b="1" dirty="0"/>
              <a:t> </a:t>
            </a:r>
            <a:r>
              <a:rPr lang="ru-RU" sz="3200" b="1" dirty="0" err="1"/>
              <a:t>та</a:t>
            </a:r>
            <a:r>
              <a:rPr lang="ru-RU" sz="3200" b="1" dirty="0"/>
              <a:t> </a:t>
            </a:r>
            <a:r>
              <a:rPr lang="ru-RU" sz="3200" b="1" dirty="0" err="1"/>
              <a:t>чужомовна</a:t>
            </a:r>
            <a:r>
              <a:rPr lang="ru-RU" sz="3200" b="1" dirty="0" smtClean="0"/>
              <a:t>)</a:t>
            </a:r>
            <a:endParaRPr lang="ru-RU" sz="3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858180" cy="1417638"/>
          </a:xfrm>
        </p:spPr>
        <p:txBody>
          <a:bodyPr>
            <a:noAutofit/>
          </a:bodyPr>
          <a:lstStyle/>
          <a:p>
            <a:r>
              <a:rPr lang="ru-RU" sz="2800" b="1" dirty="0" err="1"/>
              <a:t>Основний</a:t>
            </a:r>
            <a:r>
              <a:rPr lang="ru-RU" sz="2800" b="1" dirty="0"/>
              <a:t> </a:t>
            </a:r>
            <a:r>
              <a:rPr lang="ru-RU" sz="2800" b="1" dirty="0" err="1"/>
              <a:t>словниковий</a:t>
            </a:r>
            <a:r>
              <a:rPr lang="ru-RU" sz="2800" b="1" dirty="0"/>
              <a:t> фонд </a:t>
            </a:r>
            <a:r>
              <a:rPr lang="ru-RU" sz="2800" b="1" dirty="0" err="1"/>
              <a:t>української</a:t>
            </a:r>
            <a:r>
              <a:rPr lang="ru-RU" sz="2800" b="1" dirty="0"/>
              <a:t> </a:t>
            </a:r>
            <a:r>
              <a:rPr lang="ru-RU" sz="2800" b="1" dirty="0" err="1"/>
              <a:t>мови</a:t>
            </a:r>
            <a:r>
              <a:rPr lang="ru-RU" sz="2800" b="1" dirty="0"/>
              <a:t> </a:t>
            </a:r>
            <a:r>
              <a:rPr lang="ru-RU" sz="2800" b="1" dirty="0" err="1"/>
              <a:t>містить</a:t>
            </a:r>
            <a:r>
              <a:rPr lang="ru-RU" sz="2800" b="1" dirty="0"/>
              <a:t> </a:t>
            </a:r>
            <a:r>
              <a:rPr lang="ru-RU" sz="2800" b="1" dirty="0" smtClean="0"/>
              <a:t>4</a:t>
            </a:r>
            <a:r>
              <a:rPr lang="ru-RU" sz="2800" b="1" dirty="0"/>
              <a:t> </a:t>
            </a:r>
            <a:r>
              <a:rPr lang="en-US" sz="2800" b="1" dirty="0" err="1" smtClean="0"/>
              <a:t>пласти</a:t>
            </a:r>
            <a:r>
              <a:rPr lang="en-US" sz="2800" b="1" dirty="0" smtClean="0"/>
              <a:t> </a:t>
            </a:r>
            <a:r>
              <a:rPr lang="en-US" sz="2800" b="1" i="1" dirty="0" err="1"/>
              <a:t>слов’янських</a:t>
            </a:r>
            <a:r>
              <a:rPr lang="en-US" sz="2800" b="1" i="1" dirty="0"/>
              <a:t> </a:t>
            </a:r>
            <a:r>
              <a:rPr lang="en-US" sz="2800" b="1" i="1" dirty="0" err="1"/>
              <a:t>слів</a:t>
            </a:r>
            <a:r>
              <a:rPr lang="en-US" sz="2800" b="1" dirty="0"/>
              <a:t>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714488"/>
            <a:ext cx="7786742" cy="5257800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ru-RU" sz="2000" b="1" i="1" dirty="0" err="1"/>
              <a:t>Спільноіндоєвропейська</a:t>
            </a:r>
            <a:r>
              <a:rPr lang="ru-RU" sz="2000" b="1" i="1" dirty="0"/>
              <a:t> лексика </a:t>
            </a:r>
            <a:r>
              <a:rPr lang="ru-RU" sz="1400" dirty="0"/>
              <a:t>(до </a:t>
            </a:r>
            <a:r>
              <a:rPr lang="en-US" sz="1400" dirty="0"/>
              <a:t>XX</a:t>
            </a:r>
            <a:r>
              <a:rPr lang="ru-RU" sz="1400" dirty="0"/>
              <a:t> ст. </a:t>
            </a:r>
            <a:r>
              <a:rPr lang="ru-RU" sz="1400" dirty="0" smtClean="0"/>
              <a:t>до н.е</a:t>
            </a:r>
            <a:r>
              <a:rPr lang="ru-RU" sz="1400" dirty="0"/>
              <a:t>. – </a:t>
            </a:r>
            <a:r>
              <a:rPr lang="ru-RU" sz="1400" i="1" dirty="0" err="1"/>
              <a:t>батько</a:t>
            </a:r>
            <a:r>
              <a:rPr lang="ru-RU" sz="1400" i="1" dirty="0"/>
              <a:t>, </a:t>
            </a:r>
            <a:r>
              <a:rPr lang="ru-RU" sz="1400" i="1" dirty="0" err="1"/>
              <a:t>матір</a:t>
            </a:r>
            <a:r>
              <a:rPr lang="ru-RU" sz="1400" i="1" dirty="0"/>
              <a:t>, сестра, </a:t>
            </a:r>
            <a:r>
              <a:rPr lang="ru-RU" sz="1400" i="1" dirty="0" err="1"/>
              <a:t>дім</a:t>
            </a:r>
            <a:r>
              <a:rPr lang="ru-RU" sz="1400" i="1" dirty="0"/>
              <a:t>, </a:t>
            </a:r>
            <a:r>
              <a:rPr lang="ru-RU" sz="1400" i="1" dirty="0" err="1"/>
              <a:t>вовк</a:t>
            </a:r>
            <a:r>
              <a:rPr lang="ru-RU" sz="1400" i="1" dirty="0"/>
              <a:t>, бути, </a:t>
            </a:r>
            <a:r>
              <a:rPr lang="ru-RU" sz="1400" i="1" dirty="0" err="1"/>
              <a:t>жити</a:t>
            </a:r>
            <a:r>
              <a:rPr lang="ru-RU" sz="1400" i="1" dirty="0"/>
              <a:t>, </a:t>
            </a:r>
            <a:r>
              <a:rPr lang="ru-RU" sz="1400" i="1" dirty="0" err="1"/>
              <a:t>їсти</a:t>
            </a:r>
            <a:r>
              <a:rPr lang="ru-RU" sz="1400" i="1" dirty="0"/>
              <a:t> </a:t>
            </a:r>
            <a:r>
              <a:rPr lang="ru-RU" sz="1400" i="1" dirty="0" err="1"/>
              <a:t>тощо</a:t>
            </a:r>
            <a:r>
              <a:rPr lang="ru-RU" sz="1400" dirty="0"/>
              <a:t>);</a:t>
            </a:r>
          </a:p>
          <a:p>
            <a:pPr lvl="1">
              <a:buNone/>
            </a:pPr>
            <a:r>
              <a:rPr lang="ru-RU" sz="2000" b="1" i="1" dirty="0" err="1"/>
              <a:t>Праслов’янські</a:t>
            </a:r>
            <a:r>
              <a:rPr lang="ru-RU" sz="2000" b="1" i="1" dirty="0"/>
              <a:t> слова </a:t>
            </a:r>
            <a:r>
              <a:rPr lang="ru-RU" sz="1400" dirty="0"/>
              <a:t>(</a:t>
            </a:r>
            <a:r>
              <a:rPr lang="ru-RU" sz="1400" dirty="0" err="1"/>
              <a:t>з</a:t>
            </a:r>
            <a:r>
              <a:rPr lang="ru-RU" sz="1400" dirty="0"/>
              <a:t> </a:t>
            </a:r>
            <a:r>
              <a:rPr lang="en-US" sz="1400" dirty="0"/>
              <a:t>XX </a:t>
            </a:r>
            <a:r>
              <a:rPr lang="ru-RU" sz="1400" dirty="0"/>
              <a:t>ст. до </a:t>
            </a:r>
            <a:r>
              <a:rPr lang="ru-RU" sz="1400" dirty="0" smtClean="0"/>
              <a:t>н.е.-</a:t>
            </a:r>
            <a:r>
              <a:rPr lang="en-US" sz="1400" dirty="0" smtClean="0"/>
              <a:t>V </a:t>
            </a:r>
            <a:r>
              <a:rPr lang="ru-RU" sz="1400" dirty="0"/>
              <a:t>ст. н.е. – </a:t>
            </a:r>
            <a:r>
              <a:rPr lang="ru-RU" sz="1400" i="1" dirty="0"/>
              <a:t>коса, </a:t>
            </a:r>
            <a:r>
              <a:rPr lang="ru-RU" sz="1400" i="1" dirty="0" err="1"/>
              <a:t>сніп</a:t>
            </a:r>
            <a:r>
              <a:rPr lang="ru-RU" sz="1400" i="1" dirty="0"/>
              <a:t>, жито, </a:t>
            </a:r>
            <a:r>
              <a:rPr lang="ru-RU" sz="1400" i="1" dirty="0" err="1"/>
              <a:t>віл</a:t>
            </a:r>
            <a:r>
              <a:rPr lang="ru-RU" sz="1400" i="1" dirty="0"/>
              <a:t>, корова, </a:t>
            </a:r>
            <a:r>
              <a:rPr lang="ru-RU" sz="1400" i="1" dirty="0" err="1"/>
              <a:t>ловити</a:t>
            </a:r>
            <a:r>
              <a:rPr lang="ru-RU" sz="1400" i="1" dirty="0"/>
              <a:t> </a:t>
            </a:r>
            <a:r>
              <a:rPr lang="ru-RU" sz="1400" i="1" dirty="0" err="1"/>
              <a:t>тощо</a:t>
            </a:r>
            <a:r>
              <a:rPr lang="ru-RU" sz="1400" dirty="0"/>
              <a:t>);</a:t>
            </a:r>
            <a:endParaRPr lang="uk-UA" sz="1400" dirty="0"/>
          </a:p>
          <a:p>
            <a:pPr lvl="1">
              <a:buNone/>
            </a:pPr>
            <a:r>
              <a:rPr lang="ru-RU" sz="2000" b="1" i="1" dirty="0" err="1"/>
              <a:t>Спільносхіднослов’янська</a:t>
            </a:r>
            <a:r>
              <a:rPr lang="ru-RU" sz="2000" b="1" i="1" dirty="0"/>
              <a:t> лексика </a:t>
            </a:r>
            <a:r>
              <a:rPr lang="ru-RU" sz="1400" dirty="0"/>
              <a:t>(</a:t>
            </a:r>
            <a:r>
              <a:rPr lang="ru-RU" sz="1400" dirty="0" err="1"/>
              <a:t>з</a:t>
            </a:r>
            <a:r>
              <a:rPr lang="ru-RU" sz="1400" dirty="0"/>
              <a:t> </a:t>
            </a:r>
            <a:r>
              <a:rPr lang="en-US" sz="1400" dirty="0"/>
              <a:t>V </a:t>
            </a:r>
            <a:r>
              <a:rPr lang="ru-RU" sz="1400" dirty="0"/>
              <a:t>ст. </a:t>
            </a:r>
            <a:r>
              <a:rPr lang="ru-RU" sz="1400" dirty="0" smtClean="0"/>
              <a:t>н.е. </a:t>
            </a:r>
            <a:r>
              <a:rPr lang="ru-RU" sz="1400" dirty="0"/>
              <a:t>– </a:t>
            </a:r>
            <a:r>
              <a:rPr lang="en-US" sz="1400" dirty="0"/>
              <a:t>XIV </a:t>
            </a:r>
            <a:r>
              <a:rPr lang="ru-RU" sz="1400" dirty="0" err="1"/>
              <a:t>ст</a:t>
            </a:r>
            <a:r>
              <a:rPr lang="ru-RU" sz="1400" dirty="0"/>
              <a:t> н.е. –</a:t>
            </a:r>
            <a:r>
              <a:rPr lang="uk-UA" sz="1400" dirty="0"/>
              <a:t> </a:t>
            </a:r>
            <a:r>
              <a:rPr lang="ru-RU" sz="1400" i="1" dirty="0"/>
              <a:t>весна, </a:t>
            </a:r>
            <a:r>
              <a:rPr lang="ru-RU" sz="1400" i="1" dirty="0" err="1"/>
              <a:t>дім</a:t>
            </a:r>
            <a:r>
              <a:rPr lang="ru-RU" sz="1400" i="1" dirty="0"/>
              <a:t>, плуг, мед, дерево, </a:t>
            </a:r>
            <a:r>
              <a:rPr lang="ru-RU" sz="1400" i="1" dirty="0" err="1"/>
              <a:t>вівця</a:t>
            </a:r>
            <a:r>
              <a:rPr lang="ru-RU" sz="1400" i="1" dirty="0"/>
              <a:t>, </a:t>
            </a:r>
            <a:r>
              <a:rPr lang="ru-RU" sz="1400" i="1" dirty="0" err="1"/>
              <a:t>їхати</a:t>
            </a:r>
            <a:r>
              <a:rPr lang="ru-RU" sz="1400" i="1" dirty="0"/>
              <a:t>, </a:t>
            </a:r>
            <a:r>
              <a:rPr lang="ru-RU" sz="1400" i="1" dirty="0" err="1"/>
              <a:t>довгий</a:t>
            </a:r>
            <a:r>
              <a:rPr lang="ru-RU" sz="1400" i="1" dirty="0"/>
              <a:t> </a:t>
            </a:r>
            <a:r>
              <a:rPr lang="ru-RU" sz="1400" dirty="0" err="1"/>
              <a:t>і</a:t>
            </a:r>
            <a:r>
              <a:rPr lang="ru-RU" sz="1400" dirty="0"/>
              <a:t> т. д.);</a:t>
            </a:r>
            <a:endParaRPr lang="uk-UA" sz="1400" dirty="0"/>
          </a:p>
          <a:p>
            <a:pPr lvl="1">
              <a:buNone/>
            </a:pPr>
            <a:r>
              <a:rPr lang="ru-RU" sz="1800" b="1" i="1" dirty="0" err="1"/>
              <a:t>Власне</a:t>
            </a:r>
            <a:r>
              <a:rPr lang="ru-RU" sz="1800" b="1" i="1" dirty="0"/>
              <a:t> </a:t>
            </a:r>
            <a:r>
              <a:rPr lang="ru-RU" sz="1800" b="1" i="1" dirty="0" err="1"/>
              <a:t>українські</a:t>
            </a:r>
            <a:r>
              <a:rPr lang="ru-RU" sz="1800" b="1" i="1" dirty="0"/>
              <a:t> слова – </a:t>
            </a:r>
            <a:r>
              <a:rPr lang="ru-RU" sz="1800" i="1" dirty="0" err="1"/>
              <a:t>пролісок</a:t>
            </a:r>
            <a:r>
              <a:rPr lang="ru-RU" sz="1800" i="1" dirty="0"/>
              <a:t>, гай, </a:t>
            </a:r>
            <a:r>
              <a:rPr lang="ru-RU" sz="1800" i="1" dirty="0" err="1"/>
              <a:t>мрія</a:t>
            </a:r>
            <a:r>
              <a:rPr lang="ru-RU" sz="1800" i="1" dirty="0"/>
              <a:t>, </a:t>
            </a:r>
            <a:r>
              <a:rPr lang="ru-RU" sz="1800" i="1" dirty="0" err="1"/>
              <a:t>сіяч</a:t>
            </a:r>
            <a:r>
              <a:rPr lang="ru-RU" sz="1800" i="1" dirty="0"/>
              <a:t>, бандура, </a:t>
            </a:r>
            <a:r>
              <a:rPr lang="ru-RU" sz="1800" i="1" dirty="0" err="1"/>
              <a:t>хурделиця</a:t>
            </a:r>
            <a:r>
              <a:rPr lang="ru-RU" sz="1800" i="1" dirty="0"/>
              <a:t>, </a:t>
            </a:r>
            <a:r>
              <a:rPr lang="ru-RU" sz="1800" i="1" dirty="0" err="1"/>
              <a:t>кисень</a:t>
            </a:r>
            <a:r>
              <a:rPr lang="ru-RU" sz="1800" i="1" dirty="0"/>
              <a:t>, </a:t>
            </a:r>
            <a:r>
              <a:rPr lang="ru-RU" sz="1800" i="1" dirty="0" err="1"/>
              <a:t>водень</a:t>
            </a:r>
            <a:r>
              <a:rPr lang="ru-RU" sz="1800" i="1" dirty="0"/>
              <a:t>, </a:t>
            </a:r>
            <a:r>
              <a:rPr lang="ru-RU" sz="1800" i="1" dirty="0" err="1"/>
              <a:t>зволікати</a:t>
            </a:r>
            <a:r>
              <a:rPr lang="ru-RU" sz="1800" i="1" dirty="0"/>
              <a:t>, </a:t>
            </a:r>
            <a:r>
              <a:rPr lang="ru-RU" sz="1800" i="1" dirty="0" err="1"/>
              <a:t>зайвий</a:t>
            </a:r>
            <a:r>
              <a:rPr lang="ru-RU" sz="1800" i="1" dirty="0"/>
              <a:t>, </a:t>
            </a:r>
            <a:r>
              <a:rPr lang="ru-RU" sz="1800" i="1" dirty="0" err="1"/>
              <a:t>байдужий</a:t>
            </a:r>
            <a:r>
              <a:rPr lang="ru-RU" sz="1800" i="1" dirty="0"/>
              <a:t>, </a:t>
            </a:r>
            <a:r>
              <a:rPr lang="ru-RU" sz="1800" i="1" dirty="0" err="1"/>
              <a:t>примхи</a:t>
            </a:r>
            <a:r>
              <a:rPr lang="ru-RU" sz="1800" i="1" dirty="0"/>
              <a:t>, </a:t>
            </a:r>
            <a:r>
              <a:rPr lang="ru-RU" sz="1800" i="1" dirty="0" err="1"/>
              <a:t>перекотиполе</a:t>
            </a:r>
            <a:r>
              <a:rPr lang="ru-RU" sz="1800" i="1" dirty="0"/>
              <a:t> </a:t>
            </a:r>
            <a:r>
              <a:rPr lang="ru-RU" sz="1800" dirty="0"/>
              <a:t>та </a:t>
            </a:r>
            <a:r>
              <a:rPr lang="ru-RU" sz="1800" dirty="0" err="1"/>
              <a:t>інші</a:t>
            </a:r>
            <a:r>
              <a:rPr lang="ru-RU" sz="1800" dirty="0"/>
              <a:t>.</a:t>
            </a:r>
            <a:r>
              <a:rPr lang="uk-UA" sz="1050" dirty="0"/>
              <a:t> </a:t>
            </a:r>
            <a:endParaRPr lang="uk-UA" sz="1050" dirty="0" smtClean="0"/>
          </a:p>
          <a:p>
            <a:pPr lvl="1" algn="just">
              <a:buNone/>
            </a:pPr>
            <a:r>
              <a:rPr lang="ru-RU" sz="1800" i="1" dirty="0" err="1" smtClean="0"/>
              <a:t>Запозичена</a:t>
            </a:r>
            <a:r>
              <a:rPr lang="ru-RU" sz="1800" i="1" dirty="0" smtClean="0"/>
              <a:t> </a:t>
            </a:r>
            <a:r>
              <a:rPr lang="ru-RU" sz="1800" i="1" dirty="0"/>
              <a:t>лексика </a:t>
            </a:r>
            <a:r>
              <a:rPr lang="ru-RU" sz="1800" dirty="0"/>
              <a:t>становить у </a:t>
            </a:r>
            <a:r>
              <a:rPr lang="ru-RU" sz="1800" dirty="0" err="1"/>
              <a:t>складі</a:t>
            </a:r>
            <a:r>
              <a:rPr lang="ru-RU" sz="1800" dirty="0"/>
              <a:t> </a:t>
            </a:r>
            <a:r>
              <a:rPr lang="ru-RU" sz="1800" dirty="0" err="1"/>
              <a:t>української</a:t>
            </a:r>
            <a:r>
              <a:rPr lang="ru-RU" sz="1800" dirty="0"/>
              <a:t> </a:t>
            </a:r>
            <a:r>
              <a:rPr lang="ru-RU" sz="1800" dirty="0" err="1"/>
              <a:t>мови</a:t>
            </a:r>
            <a:r>
              <a:rPr lang="ru-RU" sz="1800" dirty="0"/>
              <a:t> </a:t>
            </a:r>
            <a:r>
              <a:rPr lang="ru-RU" sz="1800" dirty="0" err="1" smtClean="0"/>
              <a:t>чималу</a:t>
            </a:r>
            <a:r>
              <a:rPr lang="ru-RU" sz="1800" dirty="0"/>
              <a:t> </a:t>
            </a:r>
            <a:r>
              <a:rPr lang="ru-RU" sz="1800" dirty="0" err="1" smtClean="0"/>
              <a:t>кількість</a:t>
            </a:r>
            <a:r>
              <a:rPr lang="ru-RU" sz="1800" dirty="0" smtClean="0"/>
              <a:t> </a:t>
            </a:r>
            <a:r>
              <a:rPr lang="ru-RU" sz="1800" dirty="0" err="1"/>
              <a:t>слів</a:t>
            </a:r>
            <a:r>
              <a:rPr lang="ru-RU" sz="1800" dirty="0"/>
              <a:t>, </a:t>
            </a:r>
            <a:r>
              <a:rPr lang="ru-RU" sz="1800" dirty="0" err="1"/>
              <a:t>що</a:t>
            </a:r>
            <a:r>
              <a:rPr lang="ru-RU" sz="1800" dirty="0"/>
              <a:t> </a:t>
            </a:r>
            <a:r>
              <a:rPr lang="ru-RU" sz="1800" dirty="0" err="1"/>
              <a:t>засвідчує</a:t>
            </a:r>
            <a:r>
              <a:rPr lang="ru-RU" sz="1800" dirty="0"/>
              <a:t> </a:t>
            </a:r>
            <a:r>
              <a:rPr lang="ru-RU" sz="1800" dirty="0" err="1"/>
              <a:t>її</a:t>
            </a:r>
            <a:r>
              <a:rPr lang="ru-RU" sz="1800" dirty="0"/>
              <a:t> </a:t>
            </a:r>
            <a:r>
              <a:rPr lang="ru-RU" sz="1800" dirty="0" err="1"/>
              <a:t>розвиток</a:t>
            </a:r>
            <a:r>
              <a:rPr lang="ru-RU" sz="1800" dirty="0"/>
              <a:t> як </a:t>
            </a:r>
            <a:r>
              <a:rPr lang="ru-RU" sz="1800" dirty="0" err="1"/>
              <a:t>однієї</a:t>
            </a:r>
            <a:r>
              <a:rPr lang="ru-RU" sz="1800" dirty="0"/>
              <a:t> </a:t>
            </a:r>
            <a:r>
              <a:rPr lang="ru-RU" sz="1800" dirty="0" err="1"/>
              <a:t>з</a:t>
            </a:r>
            <a:r>
              <a:rPr lang="ru-RU" sz="1800" dirty="0"/>
              <a:t> </a:t>
            </a:r>
            <a:r>
              <a:rPr lang="ru-RU" sz="1800" dirty="0" err="1"/>
              <a:t>цивілізованих</a:t>
            </a:r>
            <a:r>
              <a:rPr lang="ru-RU" sz="1800" dirty="0"/>
              <a:t> </a:t>
            </a:r>
            <a:r>
              <a:rPr lang="ru-RU" sz="1800" dirty="0" err="1"/>
              <a:t>мов</a:t>
            </a:r>
            <a:r>
              <a:rPr lang="ru-RU" sz="1800" dirty="0"/>
              <a:t> </a:t>
            </a:r>
            <a:r>
              <a:rPr lang="ru-RU" sz="1800" dirty="0" err="1"/>
              <a:t>світу</a:t>
            </a:r>
            <a:r>
              <a:rPr lang="ru-RU" sz="1800" dirty="0"/>
              <a:t>. </a:t>
            </a:r>
            <a:r>
              <a:rPr lang="en-US" sz="1800" dirty="0" err="1"/>
              <a:t>Зокрема</a:t>
            </a:r>
            <a:r>
              <a:rPr lang="en-US" sz="1800" dirty="0"/>
              <a:t>, </a:t>
            </a:r>
            <a:r>
              <a:rPr lang="en-US" sz="1800" dirty="0" err="1"/>
              <a:t>це</a:t>
            </a:r>
            <a:r>
              <a:rPr lang="en-US" sz="1800" dirty="0"/>
              <a:t> </a:t>
            </a:r>
            <a:r>
              <a:rPr lang="en-US" sz="1800" dirty="0" err="1"/>
              <a:t>запозичення</a:t>
            </a:r>
            <a:r>
              <a:rPr lang="en-US" sz="1800" dirty="0"/>
              <a:t> з </a:t>
            </a:r>
            <a:r>
              <a:rPr lang="en-US" sz="1800" dirty="0" err="1"/>
              <a:t>інших</a:t>
            </a:r>
            <a:r>
              <a:rPr lang="en-US" sz="1800" dirty="0"/>
              <a:t> </a:t>
            </a:r>
            <a:r>
              <a:rPr lang="en-US" sz="1800" dirty="0" err="1"/>
              <a:t>слов’янських</a:t>
            </a:r>
            <a:r>
              <a:rPr lang="en-US" sz="1800" dirty="0"/>
              <a:t> </a:t>
            </a:r>
            <a:r>
              <a:rPr lang="en-US" sz="1800" dirty="0" err="1"/>
              <a:t>мов</a:t>
            </a:r>
            <a:r>
              <a:rPr lang="en-US" sz="1800" dirty="0"/>
              <a:t>:</a:t>
            </a:r>
          </a:p>
          <a:p>
            <a:pPr lvl="2"/>
            <a:r>
              <a:rPr lang="ru-RU" sz="1400" dirty="0" err="1"/>
              <a:t>з</a:t>
            </a:r>
            <a:r>
              <a:rPr lang="ru-RU" sz="1400" dirty="0"/>
              <a:t> </a:t>
            </a:r>
            <a:r>
              <a:rPr lang="ru-RU" sz="1400" dirty="0" err="1"/>
              <a:t>білоруської</a:t>
            </a:r>
            <a:r>
              <a:rPr lang="ru-RU" sz="1400" dirty="0"/>
              <a:t> – </a:t>
            </a:r>
            <a:r>
              <a:rPr lang="ru-RU" sz="1400" i="1" dirty="0" err="1"/>
              <a:t>розкішний</a:t>
            </a:r>
            <a:r>
              <a:rPr lang="ru-RU" sz="1400" i="1" dirty="0"/>
              <a:t>, </a:t>
            </a:r>
            <a:r>
              <a:rPr lang="ru-RU" sz="1400" i="1" dirty="0" err="1"/>
              <a:t>обридати</a:t>
            </a:r>
            <a:r>
              <a:rPr lang="ru-RU" sz="1400" i="1" dirty="0"/>
              <a:t>, </a:t>
            </a:r>
            <a:r>
              <a:rPr lang="ru-RU" sz="1400" i="1" dirty="0" err="1"/>
              <a:t>нащадок</a:t>
            </a:r>
            <a:r>
              <a:rPr lang="ru-RU" sz="1400" i="1" dirty="0"/>
              <a:t>, </a:t>
            </a:r>
            <a:r>
              <a:rPr lang="ru-RU" sz="1400" i="1" dirty="0" err="1"/>
              <a:t>тощо</a:t>
            </a:r>
            <a:r>
              <a:rPr lang="ru-RU" sz="1400" i="1" dirty="0"/>
              <a:t>;</a:t>
            </a:r>
            <a:endParaRPr lang="en-US" sz="1050" dirty="0"/>
          </a:p>
          <a:p>
            <a:pPr lvl="2"/>
            <a:r>
              <a:rPr lang="ru-RU" sz="1400" dirty="0" err="1"/>
              <a:t>з</a:t>
            </a:r>
            <a:r>
              <a:rPr lang="ru-RU" sz="1400" dirty="0"/>
              <a:t> </a:t>
            </a:r>
            <a:r>
              <a:rPr lang="ru-RU" sz="1400" dirty="0" err="1"/>
              <a:t>польської</a:t>
            </a:r>
            <a:r>
              <a:rPr lang="ru-RU" sz="1400" dirty="0"/>
              <a:t> – </a:t>
            </a:r>
            <a:r>
              <a:rPr lang="ru-RU" sz="1400" i="1" dirty="0" err="1"/>
              <a:t>перешкода</a:t>
            </a:r>
            <a:r>
              <a:rPr lang="ru-RU" sz="1400" i="1" dirty="0"/>
              <a:t>, </a:t>
            </a:r>
            <a:r>
              <a:rPr lang="ru-RU" sz="1400" i="1" dirty="0" err="1"/>
              <a:t>недолугий</a:t>
            </a:r>
            <a:r>
              <a:rPr lang="ru-RU" sz="1400" i="1" dirty="0"/>
              <a:t>, </a:t>
            </a:r>
            <a:r>
              <a:rPr lang="ru-RU" sz="1400" i="1" dirty="0" err="1"/>
              <a:t>дощенту</a:t>
            </a:r>
            <a:r>
              <a:rPr lang="ru-RU" sz="1400" i="1" dirty="0"/>
              <a:t>, </a:t>
            </a:r>
            <a:r>
              <a:rPr lang="ru-RU" sz="1400" i="1" dirty="0" err="1"/>
              <a:t>обіцяти</a:t>
            </a:r>
            <a:r>
              <a:rPr lang="ru-RU" sz="1400" i="1" dirty="0"/>
              <a:t>, </a:t>
            </a:r>
            <a:r>
              <a:rPr lang="ru-RU" sz="1400" i="1" dirty="0" err="1"/>
              <a:t>цікавий</a:t>
            </a:r>
            <a:r>
              <a:rPr lang="ru-RU" sz="1400" i="1" dirty="0"/>
              <a:t>, гасло, </a:t>
            </a:r>
            <a:r>
              <a:rPr lang="ru-RU" sz="1400" i="1" dirty="0" err="1"/>
              <a:t>міць</a:t>
            </a:r>
            <a:r>
              <a:rPr lang="ru-RU" sz="1400" i="1" dirty="0"/>
              <a:t>, </a:t>
            </a:r>
            <a:r>
              <a:rPr lang="ru-RU" sz="1400" i="1" dirty="0" err="1"/>
              <a:t>шлюб</a:t>
            </a:r>
            <a:r>
              <a:rPr lang="ru-RU" sz="1400" i="1" dirty="0"/>
              <a:t>, </a:t>
            </a:r>
            <a:r>
              <a:rPr lang="ru-RU" sz="1400" i="1" dirty="0" err="1"/>
              <a:t>раптом</a:t>
            </a:r>
            <a:r>
              <a:rPr lang="ru-RU" sz="1400" i="1" dirty="0"/>
              <a:t>, </a:t>
            </a:r>
            <a:r>
              <a:rPr lang="ru-RU" sz="1400" i="1" dirty="0" err="1"/>
              <a:t>принаймні</a:t>
            </a:r>
            <a:r>
              <a:rPr lang="ru-RU" sz="1400" i="1" dirty="0"/>
              <a:t> </a:t>
            </a:r>
            <a:r>
              <a:rPr lang="ru-RU" sz="1400" i="1" dirty="0" err="1"/>
              <a:t>тощо</a:t>
            </a:r>
            <a:r>
              <a:rPr lang="ru-RU" sz="1400" i="1" dirty="0"/>
              <a:t>;</a:t>
            </a:r>
            <a:endParaRPr lang="en-US" sz="1050" dirty="0"/>
          </a:p>
          <a:p>
            <a:pPr lvl="2"/>
            <a:r>
              <a:rPr lang="ru-RU" sz="1400" dirty="0" err="1"/>
              <a:t>з</a:t>
            </a:r>
            <a:r>
              <a:rPr lang="ru-RU" sz="1400" dirty="0"/>
              <a:t> </a:t>
            </a:r>
            <a:r>
              <a:rPr lang="ru-RU" sz="1400" dirty="0" err="1"/>
              <a:t>чеської</a:t>
            </a:r>
            <a:r>
              <a:rPr lang="ru-RU" sz="1400" dirty="0"/>
              <a:t> – </a:t>
            </a:r>
            <a:r>
              <a:rPr lang="ru-RU" sz="1400" i="1" dirty="0"/>
              <a:t>брама, </a:t>
            </a:r>
            <a:r>
              <a:rPr lang="ru-RU" sz="1400" i="1" dirty="0" err="1"/>
              <a:t>огида</a:t>
            </a:r>
            <a:r>
              <a:rPr lang="ru-RU" sz="1400" i="1" dirty="0"/>
              <a:t>, ярка, </a:t>
            </a:r>
            <a:r>
              <a:rPr lang="ru-RU" sz="1400" i="1" dirty="0" err="1"/>
              <a:t>паркан</a:t>
            </a:r>
            <a:r>
              <a:rPr lang="ru-RU" sz="1400" i="1" dirty="0"/>
              <a:t>, </a:t>
            </a:r>
            <a:r>
              <a:rPr lang="ru-RU" sz="1400" i="1" dirty="0" err="1"/>
              <a:t>влада</a:t>
            </a:r>
            <a:r>
              <a:rPr lang="ru-RU" sz="1400" i="1" dirty="0"/>
              <a:t>;</a:t>
            </a:r>
            <a:endParaRPr lang="en-US" sz="1050" dirty="0"/>
          </a:p>
          <a:p>
            <a:pPr lvl="2"/>
            <a:r>
              <a:rPr lang="en-US" sz="1400" dirty="0"/>
              <a:t>з </a:t>
            </a:r>
            <a:r>
              <a:rPr lang="en-US" sz="1400" dirty="0" err="1"/>
              <a:t>сербської</a:t>
            </a:r>
            <a:r>
              <a:rPr lang="en-US" sz="1400" dirty="0"/>
              <a:t> – </a:t>
            </a:r>
            <a:r>
              <a:rPr lang="en-US" sz="1400" i="1" dirty="0" err="1"/>
              <a:t>хлопець</a:t>
            </a:r>
            <a:r>
              <a:rPr lang="en-US" sz="1400" dirty="0"/>
              <a:t>;</a:t>
            </a:r>
            <a:endParaRPr lang="uk-UA" sz="1050" dirty="0"/>
          </a:p>
          <a:p>
            <a:pPr lvl="2"/>
            <a:r>
              <a:rPr lang="ru-RU" sz="1400" dirty="0" err="1"/>
              <a:t>з</a:t>
            </a:r>
            <a:r>
              <a:rPr lang="ru-RU" sz="1400" dirty="0"/>
              <a:t> </a:t>
            </a:r>
            <a:r>
              <a:rPr lang="ru-RU" sz="1400" dirty="0" err="1"/>
              <a:t>болгарської</a:t>
            </a:r>
            <a:r>
              <a:rPr lang="ru-RU" sz="1400" dirty="0"/>
              <a:t> – </a:t>
            </a:r>
            <a:r>
              <a:rPr lang="ru-RU" sz="1400" i="1" dirty="0"/>
              <a:t>храм, глава, </a:t>
            </a:r>
            <a:r>
              <a:rPr lang="ru-RU" sz="1400" i="1" dirty="0" err="1"/>
              <a:t>владика</a:t>
            </a:r>
            <a:r>
              <a:rPr lang="ru-RU" sz="1400" i="1" dirty="0"/>
              <a:t>, </a:t>
            </a:r>
            <a:r>
              <a:rPr lang="ru-RU" sz="1400" i="1" dirty="0" err="1"/>
              <a:t>сотворити</a:t>
            </a:r>
            <a:r>
              <a:rPr lang="ru-RU" sz="1400" i="1" dirty="0"/>
              <a:t> </a:t>
            </a:r>
            <a:r>
              <a:rPr lang="ru-RU" sz="1400" i="1" dirty="0" err="1"/>
              <a:t>тощо</a:t>
            </a:r>
            <a:r>
              <a:rPr lang="ru-RU" sz="1400" i="1" dirty="0"/>
              <a:t>.</a:t>
            </a:r>
            <a:endParaRPr lang="en-US" dirty="0"/>
          </a:p>
        </p:txBody>
      </p:sp>
      <p:pic>
        <p:nvPicPr>
          <p:cNvPr id="7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8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9178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5468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/>
              <a:t>		У </a:t>
            </a:r>
            <a:r>
              <a:rPr lang="ru-RU" dirty="0" err="1"/>
              <a:t>сучасній</a:t>
            </a:r>
            <a:r>
              <a:rPr lang="ru-RU" dirty="0"/>
              <a:t> </a:t>
            </a:r>
            <a:r>
              <a:rPr lang="ru-RU" dirty="0" err="1"/>
              <a:t>українській</a:t>
            </a:r>
            <a:r>
              <a:rPr lang="ru-RU" dirty="0"/>
              <a:t> </a:t>
            </a:r>
            <a:r>
              <a:rPr lang="ru-RU" dirty="0" err="1"/>
              <a:t>мові</a:t>
            </a:r>
            <a:r>
              <a:rPr lang="ru-RU" dirty="0"/>
              <a:t>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dirty="0" err="1"/>
              <a:t>чимало</a:t>
            </a:r>
            <a:r>
              <a:rPr lang="ru-RU" dirty="0"/>
              <a:t> </a:t>
            </a:r>
            <a:r>
              <a:rPr lang="ru-RU" dirty="0" err="1"/>
              <a:t>слів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префіксами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суфіксами</a:t>
            </a:r>
            <a:r>
              <a:rPr lang="ru-RU" dirty="0"/>
              <a:t> </a:t>
            </a:r>
            <a:r>
              <a:rPr lang="ru-RU" dirty="0" err="1"/>
              <a:t>старослов’янського</a:t>
            </a:r>
            <a:r>
              <a:rPr lang="ru-RU" dirty="0"/>
              <a:t> </a:t>
            </a:r>
            <a:r>
              <a:rPr lang="ru-RU" dirty="0" err="1"/>
              <a:t>походження</a:t>
            </a:r>
            <a:r>
              <a:rPr lang="ru-RU" dirty="0"/>
              <a:t>. За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створювалися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створюються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нові</a:t>
            </a:r>
            <a:r>
              <a:rPr lang="ru-RU" dirty="0"/>
              <a:t> слова. 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/>
              <a:t>поширеними</a:t>
            </a:r>
            <a:r>
              <a:rPr lang="ru-RU" dirty="0"/>
              <a:t> </a:t>
            </a:r>
            <a:r>
              <a:rPr lang="ru-RU" dirty="0" err="1"/>
              <a:t>префіксами</a:t>
            </a:r>
            <a:r>
              <a:rPr lang="ru-RU" dirty="0"/>
              <a:t>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b="1" dirty="0"/>
              <a:t>воз-, пре-, пред-, со</a:t>
            </a:r>
            <a:r>
              <a:rPr lang="ru-RU" dirty="0"/>
              <a:t>-: </a:t>
            </a:r>
            <a:r>
              <a:rPr lang="ru-RU" i="1" dirty="0" err="1"/>
              <a:t>возвеличити</a:t>
            </a:r>
            <a:r>
              <a:rPr lang="ru-RU" i="1" dirty="0"/>
              <a:t>, </a:t>
            </a:r>
            <a:r>
              <a:rPr lang="ru-RU" i="1" dirty="0" err="1"/>
              <a:t>воздвигати</a:t>
            </a:r>
            <a:r>
              <a:rPr lang="ru-RU" i="1" dirty="0"/>
              <a:t>, </a:t>
            </a:r>
            <a:r>
              <a:rPr lang="ru-RU" i="1" dirty="0" err="1"/>
              <a:t>возз’єднаний</a:t>
            </a:r>
            <a:r>
              <a:rPr lang="ru-RU" i="1" dirty="0"/>
              <a:t>,</a:t>
            </a:r>
            <a:r>
              <a:rPr lang="uk-UA" i="1" dirty="0"/>
              <a:t> </a:t>
            </a:r>
            <a:r>
              <a:rPr lang="ru-RU" i="1" dirty="0" err="1"/>
              <a:t>прегарний</a:t>
            </a:r>
            <a:r>
              <a:rPr lang="ru-RU" i="1" dirty="0"/>
              <a:t>, </a:t>
            </a:r>
            <a:r>
              <a:rPr lang="ru-RU" i="1" dirty="0" err="1"/>
              <a:t>предовгий</a:t>
            </a:r>
            <a:r>
              <a:rPr lang="ru-RU" i="1" dirty="0"/>
              <a:t>, </a:t>
            </a:r>
            <a:r>
              <a:rPr lang="ru-RU" i="1" dirty="0" err="1"/>
              <a:t>пребагатий</a:t>
            </a:r>
            <a:r>
              <a:rPr lang="ru-RU" i="1" dirty="0"/>
              <a:t>, предтеча, </a:t>
            </a:r>
            <a:r>
              <a:rPr lang="ru-RU" i="1" dirty="0" err="1"/>
              <a:t>представник</a:t>
            </a:r>
            <a:r>
              <a:rPr lang="ru-RU" i="1" dirty="0"/>
              <a:t>, </a:t>
            </a:r>
            <a:r>
              <a:rPr lang="ru-RU" i="1" dirty="0" err="1"/>
              <a:t>пред’явлений</a:t>
            </a:r>
            <a:r>
              <a:rPr lang="ru-RU" i="1" dirty="0"/>
              <a:t>, соратник </a:t>
            </a:r>
            <a:r>
              <a:rPr lang="ru-RU" dirty="0"/>
              <a:t>та </a:t>
            </a:r>
            <a:r>
              <a:rPr lang="ru-RU" dirty="0" err="1"/>
              <a:t>ін</a:t>
            </a:r>
            <a:r>
              <a:rPr lang="ru-RU" dirty="0"/>
              <a:t>.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en-US" dirty="0" err="1" smtClean="0"/>
              <a:t>Найбільш</a:t>
            </a:r>
            <a:r>
              <a:rPr lang="en-US" dirty="0" smtClean="0"/>
              <a:t> </a:t>
            </a:r>
            <a:r>
              <a:rPr lang="en-US" dirty="0" err="1"/>
              <a:t>поширеними</a:t>
            </a:r>
            <a:r>
              <a:rPr lang="en-US" dirty="0"/>
              <a:t> </a:t>
            </a:r>
            <a:r>
              <a:rPr lang="en-US" dirty="0" err="1"/>
              <a:t>суфіксами</a:t>
            </a:r>
            <a:r>
              <a:rPr lang="en-US" dirty="0"/>
              <a:t> є </a:t>
            </a:r>
            <a:r>
              <a:rPr lang="en-US" b="1" dirty="0"/>
              <a:t>-</a:t>
            </a:r>
            <a:r>
              <a:rPr lang="en-US" b="1" dirty="0" err="1"/>
              <a:t>тель</a:t>
            </a:r>
            <a:r>
              <a:rPr lang="en-US" b="1" dirty="0"/>
              <a:t>,</a:t>
            </a:r>
            <a:r>
              <a:rPr lang="uk-UA" b="1" dirty="0"/>
              <a:t> </a:t>
            </a:r>
            <a:r>
              <a:rPr lang="ru-RU" b="1" dirty="0"/>
              <a:t>-</a:t>
            </a:r>
            <a:r>
              <a:rPr lang="ru-RU" b="1" dirty="0" err="1"/>
              <a:t>ств</a:t>
            </a:r>
            <a:r>
              <a:rPr lang="ru-RU" b="1" dirty="0"/>
              <a:t>(о), -та(</a:t>
            </a:r>
            <a:r>
              <a:rPr lang="ru-RU" b="1" dirty="0" err="1"/>
              <a:t>й</a:t>
            </a:r>
            <a:r>
              <a:rPr lang="ru-RU" b="1" dirty="0"/>
              <a:t>), -ин(я), -</a:t>
            </a:r>
            <a:r>
              <a:rPr lang="ru-RU" b="1" dirty="0" err="1"/>
              <a:t>щ</a:t>
            </a:r>
            <a:r>
              <a:rPr lang="ru-RU" b="1" dirty="0"/>
              <a:t>(</a:t>
            </a:r>
            <a:r>
              <a:rPr lang="ru-RU" b="1" dirty="0" err="1"/>
              <a:t>ий</a:t>
            </a:r>
            <a:r>
              <a:rPr lang="ru-RU" b="1" dirty="0"/>
              <a:t>)</a:t>
            </a:r>
            <a:r>
              <a:rPr lang="ru-RU" dirty="0"/>
              <a:t>: </a:t>
            </a:r>
            <a:r>
              <a:rPr lang="ru-RU" i="1" dirty="0"/>
              <a:t>учитель, </a:t>
            </a:r>
            <a:r>
              <a:rPr lang="ru-RU" i="1" dirty="0" err="1"/>
              <a:t>вихователь</a:t>
            </a:r>
            <a:r>
              <a:rPr lang="ru-RU" i="1" dirty="0"/>
              <a:t>, </a:t>
            </a:r>
            <a:r>
              <a:rPr lang="ru-RU" i="1" dirty="0" err="1"/>
              <a:t>визволитель</a:t>
            </a:r>
            <a:r>
              <a:rPr lang="ru-RU" i="1" dirty="0"/>
              <a:t>, </a:t>
            </a:r>
            <a:r>
              <a:rPr lang="ru-RU" i="1" dirty="0" err="1"/>
              <a:t>багатство</a:t>
            </a:r>
            <a:r>
              <a:rPr lang="ru-RU" i="1" dirty="0"/>
              <a:t>, </a:t>
            </a:r>
            <a:r>
              <a:rPr lang="ru-RU" i="1" dirty="0" err="1"/>
              <a:t>братерство</a:t>
            </a:r>
            <a:r>
              <a:rPr lang="ru-RU" i="1" dirty="0"/>
              <a:t>, глашатай, </a:t>
            </a:r>
            <a:r>
              <a:rPr lang="ru-RU" i="1" dirty="0" err="1"/>
              <a:t>гординя</a:t>
            </a:r>
            <a:r>
              <a:rPr lang="ru-RU" i="1" dirty="0"/>
              <a:t>.</a:t>
            </a:r>
            <a:endParaRPr lang="en-US" dirty="0"/>
          </a:p>
          <a:p>
            <a:pPr algn="just"/>
            <a:endParaRPr lang="ru-RU" dirty="0"/>
          </a:p>
        </p:txBody>
      </p:sp>
      <p:pic>
        <p:nvPicPr>
          <p:cNvPr id="6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7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78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 err="1"/>
              <a:t>Короткі</a:t>
            </a:r>
            <a:r>
              <a:rPr lang="ru-RU" sz="3600" b="1" i="1" dirty="0"/>
              <a:t> </a:t>
            </a:r>
            <a:r>
              <a:rPr lang="ru-RU" sz="3600" b="1" i="1" dirty="0" err="1"/>
              <a:t>відомості</a:t>
            </a:r>
            <a:r>
              <a:rPr lang="ru-RU" sz="3600" b="1" i="1" dirty="0"/>
              <a:t> про </a:t>
            </a:r>
            <a:r>
              <a:rPr lang="ru-RU" sz="3600" b="1" i="1" dirty="0" err="1"/>
              <a:t>пряме</a:t>
            </a:r>
            <a:r>
              <a:rPr lang="ru-RU" sz="3600" b="1" i="1" dirty="0"/>
              <a:t> </a:t>
            </a:r>
            <a:r>
              <a:rPr lang="ru-RU" sz="3600" b="1" i="1" dirty="0" err="1"/>
              <a:t>і</a:t>
            </a:r>
            <a:r>
              <a:rPr lang="ru-RU" sz="3600" b="1" i="1" dirty="0"/>
              <a:t> </a:t>
            </a:r>
            <a:r>
              <a:rPr lang="ru-RU" sz="3600" b="1" i="1" dirty="0" err="1"/>
              <a:t>переносне</a:t>
            </a:r>
            <a:r>
              <a:rPr lang="ru-RU" sz="3600" b="1" i="1" dirty="0"/>
              <a:t> </a:t>
            </a:r>
            <a:r>
              <a:rPr lang="ru-RU" sz="3600" b="1" i="1" dirty="0" err="1"/>
              <a:t>значення</a:t>
            </a:r>
            <a:r>
              <a:rPr lang="ru-RU" sz="3600" b="1" i="1" dirty="0"/>
              <a:t> слова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4"/>
            <a:ext cx="8229600" cy="4525963"/>
          </a:xfrm>
        </p:spPr>
        <p:txBody>
          <a:bodyPr/>
          <a:lstStyle/>
          <a:p>
            <a:pPr algn="just"/>
            <a:r>
              <a:rPr lang="ru-RU" b="1" i="1" dirty="0" err="1"/>
              <a:t>Прямі</a:t>
            </a:r>
            <a:r>
              <a:rPr lang="ru-RU" b="1" i="1" dirty="0"/>
              <a:t> </a:t>
            </a:r>
            <a:r>
              <a:rPr lang="ru-RU" b="1" i="1" dirty="0" err="1"/>
              <a:t>значення</a:t>
            </a:r>
            <a:r>
              <a:rPr lang="ru-RU" b="1" i="1" dirty="0"/>
              <a:t> </a:t>
            </a:r>
            <a:r>
              <a:rPr lang="ru-RU" b="1" i="1" dirty="0" err="1"/>
              <a:t>слів</a:t>
            </a:r>
            <a:r>
              <a:rPr lang="ru-RU" b="1" i="1" dirty="0"/>
              <a:t>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dirty="0" err="1"/>
              <a:t>первинними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такими,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склалися</a:t>
            </a:r>
            <a:r>
              <a:rPr lang="ru-RU" dirty="0"/>
              <a:t> </a:t>
            </a:r>
            <a:r>
              <a:rPr lang="ru-RU" dirty="0" err="1"/>
              <a:t>історично</a:t>
            </a:r>
            <a:r>
              <a:rPr lang="ru-RU" dirty="0"/>
              <a:t> в </a:t>
            </a:r>
            <a:r>
              <a:rPr lang="ru-RU" dirty="0" err="1"/>
              <a:t>свідомості</a:t>
            </a:r>
            <a:r>
              <a:rPr lang="ru-RU" dirty="0"/>
              <a:t> </a:t>
            </a:r>
            <a:r>
              <a:rPr lang="ru-RU" dirty="0" err="1"/>
              <a:t>носіїв</a:t>
            </a:r>
            <a:r>
              <a:rPr lang="ru-RU" dirty="0"/>
              <a:t> </a:t>
            </a:r>
            <a:r>
              <a:rPr lang="ru-RU" dirty="0" err="1"/>
              <a:t>мови</a:t>
            </a:r>
            <a:r>
              <a:rPr lang="ru-RU" dirty="0"/>
              <a:t>. </a:t>
            </a:r>
            <a:r>
              <a:rPr lang="ru-RU" dirty="0" err="1"/>
              <a:t>Проте</a:t>
            </a:r>
            <a:r>
              <a:rPr lang="ru-RU" dirty="0"/>
              <a:t> </a:t>
            </a:r>
            <a:r>
              <a:rPr lang="ru-RU" dirty="0" err="1"/>
              <a:t>сутність</a:t>
            </a:r>
            <a:r>
              <a:rPr lang="ru-RU" dirty="0"/>
              <a:t> </a:t>
            </a:r>
            <a:r>
              <a:rPr lang="ru-RU" dirty="0" err="1"/>
              <a:t>мовного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така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первісні</a:t>
            </a:r>
            <a:r>
              <a:rPr lang="ru-RU" dirty="0"/>
              <a:t> </a:t>
            </a:r>
            <a:r>
              <a:rPr lang="ru-RU" dirty="0" err="1"/>
              <a:t>прямі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слова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набувати</a:t>
            </a:r>
            <a:r>
              <a:rPr lang="ru-RU" dirty="0"/>
              <a:t> </a:t>
            </a:r>
            <a:r>
              <a:rPr lang="ru-RU" dirty="0" err="1"/>
              <a:t>додаткових</a:t>
            </a:r>
            <a:r>
              <a:rPr lang="ru-RU" dirty="0"/>
              <a:t> </a:t>
            </a:r>
            <a:r>
              <a:rPr lang="ru-RU" dirty="0" err="1"/>
              <a:t>відтінків</a:t>
            </a:r>
            <a:r>
              <a:rPr lang="ru-RU" dirty="0"/>
              <a:t> – </a:t>
            </a:r>
            <a:r>
              <a:rPr lang="ru-RU" dirty="0" err="1"/>
              <a:t>значення</a:t>
            </a:r>
            <a:r>
              <a:rPr lang="ru-RU" dirty="0"/>
              <a:t> переноситься на </a:t>
            </a:r>
            <a:r>
              <a:rPr lang="ru-RU" dirty="0" err="1"/>
              <a:t>інший</a:t>
            </a:r>
            <a:r>
              <a:rPr lang="ru-RU" dirty="0"/>
              <a:t> (</a:t>
            </a:r>
            <a:r>
              <a:rPr lang="ru-RU" dirty="0" err="1"/>
              <a:t>неприродний</a:t>
            </a:r>
            <a:r>
              <a:rPr lang="ru-RU" dirty="0"/>
              <a:t>) предмет: </a:t>
            </a:r>
            <a:r>
              <a:rPr lang="ru-RU" i="1" dirty="0" err="1"/>
              <a:t>гострий</a:t>
            </a:r>
            <a:r>
              <a:rPr lang="ru-RU" i="1" dirty="0"/>
              <a:t> </a:t>
            </a:r>
            <a:r>
              <a:rPr lang="ru-RU" i="1" dirty="0" err="1"/>
              <a:t>ніж</a:t>
            </a:r>
            <a:r>
              <a:rPr lang="ru-RU" i="1" dirty="0"/>
              <a:t> – </a:t>
            </a:r>
            <a:r>
              <a:rPr lang="ru-RU" i="1" dirty="0" err="1"/>
              <a:t>гостра</a:t>
            </a:r>
            <a:r>
              <a:rPr lang="ru-RU" i="1" dirty="0"/>
              <a:t> </a:t>
            </a:r>
            <a:r>
              <a:rPr lang="ru-RU" i="1" dirty="0" err="1"/>
              <a:t>суперечка</a:t>
            </a:r>
            <a:r>
              <a:rPr lang="ru-RU" i="1" dirty="0"/>
              <a:t>, </a:t>
            </a:r>
            <a:r>
              <a:rPr lang="ru-RU" i="1" dirty="0" err="1"/>
              <a:t>золотий</a:t>
            </a:r>
            <a:r>
              <a:rPr lang="ru-RU" i="1" dirty="0"/>
              <a:t> </a:t>
            </a:r>
            <a:r>
              <a:rPr lang="ru-RU" i="1" dirty="0" err="1"/>
              <a:t>вибір</a:t>
            </a:r>
            <a:r>
              <a:rPr lang="ru-RU" i="1" dirty="0"/>
              <a:t> – золота </a:t>
            </a:r>
            <a:r>
              <a:rPr lang="ru-RU" i="1" dirty="0" err="1"/>
              <a:t>людина</a:t>
            </a:r>
            <a:r>
              <a:rPr lang="ru-RU" i="1" dirty="0"/>
              <a:t> </a:t>
            </a:r>
            <a:r>
              <a:rPr lang="ru-RU" dirty="0" err="1"/>
              <a:t>і</a:t>
            </a:r>
            <a:r>
              <a:rPr lang="ru-RU" dirty="0"/>
              <a:t> т. д.</a:t>
            </a:r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32224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72230"/>
          </a:xfrm>
        </p:spPr>
        <p:txBody>
          <a:bodyPr>
            <a:normAutofit fontScale="85000" lnSpcReduction="20000"/>
          </a:bodyPr>
          <a:lstStyle/>
          <a:p>
            <a:pPr lvl="0" algn="just">
              <a:buNone/>
            </a:pPr>
            <a:r>
              <a:rPr lang="ru-RU" b="1" i="1" dirty="0"/>
              <a:t>		</a:t>
            </a:r>
            <a:r>
              <a:rPr lang="ru-RU" b="1" i="1" dirty="0" err="1"/>
              <a:t>Багатозначність</a:t>
            </a:r>
            <a:r>
              <a:rPr lang="ru-RU" b="1" i="1" dirty="0"/>
              <a:t>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dirty="0" err="1"/>
              <a:t>загальною</a:t>
            </a:r>
            <a:r>
              <a:rPr lang="ru-RU" dirty="0"/>
              <a:t> </a:t>
            </a:r>
            <a:r>
              <a:rPr lang="ru-RU" dirty="0" err="1"/>
              <a:t>властивістю</a:t>
            </a:r>
            <a:r>
              <a:rPr lang="ru-RU" dirty="0"/>
              <a:t> </a:t>
            </a:r>
            <a:r>
              <a:rPr lang="ru-RU" dirty="0" err="1"/>
              <a:t>переважної</a:t>
            </a:r>
            <a:r>
              <a:rPr lang="ru-RU" dirty="0"/>
              <a:t> </a:t>
            </a:r>
            <a:r>
              <a:rPr lang="ru-RU" dirty="0" err="1"/>
              <a:t>більшості</a:t>
            </a:r>
            <a:r>
              <a:rPr lang="ru-RU" dirty="0"/>
              <a:t> </a:t>
            </a:r>
            <a:r>
              <a:rPr lang="ru-RU" dirty="0" err="1"/>
              <a:t>слів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здатні</a:t>
            </a:r>
            <a:r>
              <a:rPr lang="ru-RU" dirty="0"/>
              <a:t> </a:t>
            </a:r>
            <a:r>
              <a:rPr lang="ru-RU" dirty="0" err="1"/>
              <a:t>одночасно</a:t>
            </a:r>
            <a:r>
              <a:rPr lang="ru-RU" dirty="0"/>
              <a:t> </a:t>
            </a:r>
            <a:r>
              <a:rPr lang="ru-RU" dirty="0" err="1"/>
              <a:t>вбирати</a:t>
            </a:r>
            <a:r>
              <a:rPr lang="ru-RU" dirty="0"/>
              <a:t> в себе </a:t>
            </a:r>
            <a:r>
              <a:rPr lang="ru-RU" dirty="0" err="1"/>
              <a:t>різні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(</a:t>
            </a:r>
            <a:r>
              <a:rPr lang="ru-RU" dirty="0" err="1"/>
              <a:t>лексичну</a:t>
            </a:r>
            <a:r>
              <a:rPr lang="ru-RU" dirty="0"/>
              <a:t> </a:t>
            </a:r>
            <a:r>
              <a:rPr lang="ru-RU" dirty="0" err="1"/>
              <a:t>багатозначність</a:t>
            </a:r>
            <a:r>
              <a:rPr lang="ru-RU" dirty="0"/>
              <a:t> </a:t>
            </a:r>
            <a:r>
              <a:rPr lang="ru-RU" dirty="0" err="1"/>
              <a:t>слів</a:t>
            </a:r>
            <a:r>
              <a:rPr lang="ru-RU" dirty="0"/>
              <a:t> </a:t>
            </a:r>
            <a:r>
              <a:rPr lang="ru-RU" dirty="0" err="1"/>
              <a:t>засвідчують</a:t>
            </a:r>
            <a:r>
              <a:rPr lang="ru-RU" dirty="0"/>
              <a:t> </a:t>
            </a:r>
            <a:r>
              <a:rPr lang="ru-RU" dirty="0" err="1"/>
              <a:t>тлумачні</a:t>
            </a:r>
            <a:r>
              <a:rPr lang="ru-RU" dirty="0"/>
              <a:t> словники).</a:t>
            </a:r>
            <a:endParaRPr lang="en-US" dirty="0"/>
          </a:p>
          <a:p>
            <a:pPr algn="just">
              <a:buNone/>
            </a:pPr>
            <a:r>
              <a:rPr lang="ru-RU" dirty="0"/>
              <a:t>		Для </a:t>
            </a:r>
            <a:r>
              <a:rPr lang="ru-RU" dirty="0" err="1"/>
              <a:t>запам’ятання</a:t>
            </a:r>
            <a:r>
              <a:rPr lang="ru-RU" dirty="0"/>
              <a:t> </a:t>
            </a:r>
            <a:r>
              <a:rPr lang="ru-RU" dirty="0" err="1"/>
              <a:t>диференційних</a:t>
            </a:r>
            <a:r>
              <a:rPr lang="ru-RU" dirty="0"/>
              <a:t> </a:t>
            </a:r>
            <a:r>
              <a:rPr lang="ru-RU" dirty="0" err="1"/>
              <a:t>ознак</a:t>
            </a:r>
            <a:r>
              <a:rPr lang="ru-RU" dirty="0"/>
              <a:t> кожного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лексичного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слова – </a:t>
            </a:r>
            <a:r>
              <a:rPr lang="ru-RU" dirty="0" err="1"/>
              <a:t>багатозначності</a:t>
            </a:r>
            <a:r>
              <a:rPr lang="ru-RU" dirty="0"/>
              <a:t>, </a:t>
            </a:r>
            <a:r>
              <a:rPr lang="ru-RU" dirty="0" err="1"/>
              <a:t>омонімії</a:t>
            </a:r>
            <a:r>
              <a:rPr lang="ru-RU" dirty="0"/>
              <a:t> </a:t>
            </a:r>
            <a:r>
              <a:rPr lang="ru-RU" dirty="0" err="1"/>
              <a:t>й</a:t>
            </a:r>
            <a:r>
              <a:rPr lang="ru-RU" dirty="0"/>
              <a:t> </a:t>
            </a:r>
            <a:r>
              <a:rPr lang="ru-RU" dirty="0" err="1"/>
              <a:t>синонімії</a:t>
            </a:r>
            <a:r>
              <a:rPr lang="ru-RU" dirty="0"/>
              <a:t> – </a:t>
            </a:r>
            <a:r>
              <a:rPr lang="ru-RU" dirty="0" err="1"/>
              <a:t>доцільно</a:t>
            </a:r>
            <a:r>
              <a:rPr lang="uk-UA" dirty="0"/>
              <a:t> </a:t>
            </a:r>
            <a:r>
              <a:rPr lang="ru-RU" dirty="0" err="1"/>
              <a:t>змістити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в </a:t>
            </a:r>
            <a:r>
              <a:rPr lang="ru-RU" dirty="0" err="1"/>
              <a:t>одній</a:t>
            </a:r>
            <a:r>
              <a:rPr lang="ru-RU" dirty="0"/>
              <a:t> </a:t>
            </a:r>
            <a:r>
              <a:rPr lang="ru-RU" dirty="0" err="1"/>
              <a:t>площині</a:t>
            </a:r>
            <a:r>
              <a:rPr lang="ru-RU" dirty="0"/>
              <a:t> – у </a:t>
            </a:r>
            <a:r>
              <a:rPr lang="ru-RU" dirty="0" err="1"/>
              <a:t>площині</a:t>
            </a:r>
            <a:r>
              <a:rPr lang="ru-RU" dirty="0"/>
              <a:t> </a:t>
            </a:r>
            <a:r>
              <a:rPr lang="ru-RU" dirty="0" err="1"/>
              <a:t>відношення</a:t>
            </a:r>
            <a:r>
              <a:rPr lang="ru-RU" dirty="0"/>
              <a:t> слова до </a:t>
            </a:r>
            <a:r>
              <a:rPr lang="ru-RU" dirty="0" err="1"/>
              <a:t>поняття</a:t>
            </a:r>
            <a:r>
              <a:rPr lang="ru-RU" dirty="0"/>
              <a:t>, яке </a:t>
            </a:r>
            <a:r>
              <a:rPr lang="ru-RU" dirty="0" err="1"/>
              <a:t>воно</a:t>
            </a:r>
            <a:r>
              <a:rPr lang="ru-RU" dirty="0"/>
              <a:t> </a:t>
            </a:r>
            <a:r>
              <a:rPr lang="ru-RU" dirty="0" err="1"/>
              <a:t>узагальнено</a:t>
            </a:r>
            <a:r>
              <a:rPr lang="ru-RU" dirty="0"/>
              <a:t> </a:t>
            </a:r>
            <a:r>
              <a:rPr lang="ru-RU" dirty="0" err="1"/>
              <a:t>називає</a:t>
            </a:r>
            <a:r>
              <a:rPr lang="ru-RU" dirty="0"/>
              <a:t>.</a:t>
            </a:r>
            <a:endParaRPr lang="en-US" dirty="0"/>
          </a:p>
          <a:p>
            <a:pPr algn="just">
              <a:buNone/>
            </a:pPr>
            <a:r>
              <a:rPr lang="ru-RU" dirty="0"/>
              <a:t>		</a:t>
            </a:r>
            <a:r>
              <a:rPr lang="ru-RU" dirty="0" err="1"/>
              <a:t>Багатозначність</a:t>
            </a:r>
            <a:r>
              <a:rPr lang="ru-RU" dirty="0"/>
              <a:t> слова, </a:t>
            </a:r>
            <a:r>
              <a:rPr lang="ru-RU" dirty="0" err="1"/>
              <a:t>тобто</a:t>
            </a:r>
            <a:r>
              <a:rPr lang="ru-RU" dirty="0"/>
              <a:t> ряд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розгалужених</a:t>
            </a:r>
            <a:r>
              <a:rPr lang="ru-RU" dirty="0"/>
              <a:t> </a:t>
            </a:r>
            <a:r>
              <a:rPr lang="ru-RU" dirty="0" err="1"/>
              <a:t>значень</a:t>
            </a:r>
            <a:r>
              <a:rPr lang="ru-RU" dirty="0"/>
              <a:t>, </a:t>
            </a:r>
            <a:r>
              <a:rPr lang="ru-RU" dirty="0" err="1"/>
              <a:t>утримується</a:t>
            </a:r>
            <a:r>
              <a:rPr lang="ru-RU" dirty="0"/>
              <a:t> в межах одного </a:t>
            </a:r>
            <a:r>
              <a:rPr lang="ru-RU" dirty="0" err="1"/>
              <a:t>поняття</a:t>
            </a:r>
            <a:r>
              <a:rPr lang="ru-RU" dirty="0"/>
              <a:t>. </a:t>
            </a:r>
            <a:r>
              <a:rPr lang="ru-RU" dirty="0" err="1"/>
              <a:t>Наприклад</a:t>
            </a:r>
            <a:r>
              <a:rPr lang="ru-RU" dirty="0"/>
              <a:t>: </a:t>
            </a:r>
            <a:r>
              <a:rPr lang="ru-RU" b="1" i="1" dirty="0"/>
              <a:t>земля </a:t>
            </a:r>
            <a:r>
              <a:rPr lang="ru-RU" i="1" dirty="0"/>
              <a:t>– </a:t>
            </a:r>
            <a:r>
              <a:rPr lang="ru-RU" i="1" dirty="0" err="1"/>
              <a:t>ґрунт</a:t>
            </a:r>
            <a:r>
              <a:rPr lang="ru-RU" i="1" dirty="0"/>
              <a:t> </a:t>
            </a:r>
            <a:r>
              <a:rPr lang="ru-RU" dirty="0"/>
              <a:t>(</a:t>
            </a:r>
            <a:r>
              <a:rPr lang="ru-RU" dirty="0" err="1"/>
              <a:t>основне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), </a:t>
            </a:r>
            <a:r>
              <a:rPr lang="ru-RU" b="1" i="1" dirty="0" err="1"/>
              <a:t>земля</a:t>
            </a:r>
            <a:r>
              <a:rPr lang="ru-RU" b="1" i="1" dirty="0"/>
              <a:t> </a:t>
            </a:r>
            <a:r>
              <a:rPr lang="ru-RU" i="1" dirty="0"/>
              <a:t>– </a:t>
            </a:r>
            <a:r>
              <a:rPr lang="ru-RU" i="1" dirty="0" err="1"/>
              <a:t>наділ</a:t>
            </a:r>
            <a:r>
              <a:rPr lang="ru-RU" i="1" dirty="0"/>
              <a:t>, моя земля – </a:t>
            </a:r>
            <a:r>
              <a:rPr lang="ru-RU" i="1" dirty="0" err="1"/>
              <a:t>домівка</a:t>
            </a:r>
            <a:r>
              <a:rPr lang="ru-RU" i="1" dirty="0"/>
              <a:t>, </a:t>
            </a:r>
            <a:r>
              <a:rPr lang="ru-RU" i="1" dirty="0" err="1"/>
              <a:t>Батьківщина</a:t>
            </a:r>
            <a:r>
              <a:rPr lang="ru-RU" i="1" dirty="0"/>
              <a:t>; </a:t>
            </a:r>
            <a:r>
              <a:rPr lang="ru-RU" b="1" i="1" dirty="0" err="1"/>
              <a:t>важкий</a:t>
            </a:r>
            <a:r>
              <a:rPr lang="ru-RU" b="1" i="1" dirty="0"/>
              <a:t> </a:t>
            </a:r>
            <a:r>
              <a:rPr lang="ru-RU" i="1" dirty="0"/>
              <a:t>– </a:t>
            </a:r>
            <a:r>
              <a:rPr lang="ru-RU" dirty="0" err="1"/>
              <a:t>від</a:t>
            </a:r>
            <a:r>
              <a:rPr lang="ru-RU" dirty="0"/>
              <a:t> „вага, </a:t>
            </a:r>
            <a:r>
              <a:rPr lang="ru-RU" dirty="0" err="1"/>
              <a:t>тягар</a:t>
            </a:r>
            <a:r>
              <a:rPr lang="ru-RU" dirty="0"/>
              <a:t>” (</a:t>
            </a:r>
            <a:r>
              <a:rPr lang="ru-RU" dirty="0" err="1"/>
              <a:t>основне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), </a:t>
            </a:r>
            <a:r>
              <a:rPr lang="ru-RU" i="1" dirty="0" err="1"/>
              <a:t>важкий</a:t>
            </a:r>
            <a:r>
              <a:rPr lang="ru-RU" i="1" dirty="0"/>
              <a:t> </a:t>
            </a:r>
            <a:r>
              <a:rPr lang="ru-RU" dirty="0"/>
              <a:t>(характер), </a:t>
            </a:r>
            <a:r>
              <a:rPr lang="ru-RU" i="1" dirty="0" err="1"/>
              <a:t>важкий</a:t>
            </a:r>
            <a:r>
              <a:rPr lang="ru-RU" i="1" dirty="0"/>
              <a:t> </a:t>
            </a:r>
            <a:r>
              <a:rPr lang="ru-RU" dirty="0"/>
              <a:t>(шлях), </a:t>
            </a:r>
            <a:r>
              <a:rPr lang="ru-RU" i="1" dirty="0" err="1"/>
              <a:t>важка</a:t>
            </a:r>
            <a:r>
              <a:rPr lang="ru-RU" i="1" dirty="0"/>
              <a:t> </a:t>
            </a:r>
            <a:r>
              <a:rPr lang="ru-RU" dirty="0"/>
              <a:t>(</a:t>
            </a:r>
            <a:r>
              <a:rPr lang="ru-RU" dirty="0" err="1"/>
              <a:t>праця</a:t>
            </a:r>
            <a:r>
              <a:rPr lang="ru-RU" dirty="0"/>
              <a:t>) </a:t>
            </a:r>
            <a:r>
              <a:rPr lang="ru-RU" dirty="0" err="1"/>
              <a:t>і</a:t>
            </a:r>
            <a:r>
              <a:rPr lang="ru-RU" dirty="0"/>
              <a:t> т. д.</a:t>
            </a:r>
            <a:endParaRPr lang="en-US" dirty="0"/>
          </a:p>
          <a:p>
            <a:endParaRPr lang="ru-RU" dirty="0"/>
          </a:p>
        </p:txBody>
      </p:sp>
      <p:pic>
        <p:nvPicPr>
          <p:cNvPr id="4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083180" y="3083180"/>
            <a:ext cx="6858002" cy="691642"/>
          </a:xfrm>
          <a:prstGeom prst="rect">
            <a:avLst/>
          </a:prstGeom>
          <a:noFill/>
        </p:spPr>
      </p:pic>
      <p:pic>
        <p:nvPicPr>
          <p:cNvPr id="5" name="Picture 3" descr="C:\Users\User\Desktop\!ВОВА\фони\Вишиванка-червоно-чор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60786" y="3083180"/>
            <a:ext cx="6858002" cy="69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1782</TotalTime>
  <Words>1049</Words>
  <Application>Microsoft Office PowerPoint</Application>
  <PresentationFormat>Экран (4:3)</PresentationFormat>
  <Paragraphs>111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План</vt:lpstr>
      <vt:lpstr>Література</vt:lpstr>
      <vt:lpstr>Запитання для самоперевірки</vt:lpstr>
      <vt:lpstr>Українська лексика з погляду її походження та розвитку (корінна та чужомовна)</vt:lpstr>
      <vt:lpstr>Основний словниковий фонд української мови містить 4 пласти слов’янських слів:</vt:lpstr>
      <vt:lpstr>Слайд 7</vt:lpstr>
      <vt:lpstr>Короткі відомості про пряме і переносне значення слова</vt:lpstr>
      <vt:lpstr>Слайд 9</vt:lpstr>
      <vt:lpstr>Слайд 10</vt:lpstr>
      <vt:lpstr>Слайд 11</vt:lpstr>
      <vt:lpstr>Практично зорієнтовані завдання</vt:lpstr>
      <vt:lpstr>Завдання 2. Пояснити значення слів-паронімів:</vt:lpstr>
      <vt:lpstr>Завдання 3. Пояснити відмінність у значенні поданих слів.</vt:lpstr>
      <vt:lpstr>Завдання 4. Замінити подані речення одним – двома словами, скориставшись довідкою.</vt:lpstr>
      <vt:lpstr>Завдання 5. До поданих слів іншомовного походження дібрати українські відповідники. Ввести кілька з них (на вибір) у речення.</vt:lpstr>
      <vt:lpstr>Завдання 6. Розкрити дужки, обрати потрібний варіант слововживання. Відповідь аргументувати.</vt:lpstr>
      <vt:lpstr>Завдання 7. Обрати правильний варіант слововживання. Перевірити себе за словником. Зі словами (на вибір) скласти п’ять речень.</vt:lpstr>
      <vt:lpstr>Завдання 8. Замінити подані слова відповідними словами української мови.</vt:lpstr>
      <vt:lpstr>Завдання 9. Пояснити семантичні відмінності між словами- паронімами: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</dc:title>
  <dc:creator>User</dc:creator>
  <cp:lastModifiedBy>Администратор</cp:lastModifiedBy>
  <cp:revision>23</cp:revision>
  <dcterms:created xsi:type="dcterms:W3CDTF">2021-09-25T06:15:14Z</dcterms:created>
  <dcterms:modified xsi:type="dcterms:W3CDTF">2021-10-17T18:11:22Z</dcterms:modified>
</cp:coreProperties>
</file>