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84"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5" r:id="rId27"/>
    <p:sldId id="287" r:id="rId28"/>
    <p:sldId id="286" r:id="rId29"/>
    <p:sldId id="288" r:id="rId30"/>
    <p:sldId id="289" r:id="rId31"/>
    <p:sldId id="290" r:id="rId32"/>
    <p:sldId id="291" r:id="rId33"/>
    <p:sldId id="292" r:id="rId34"/>
    <p:sldId id="293"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5" autoAdjust="0"/>
    <p:restoredTop sz="94563" autoAdjust="0"/>
  </p:normalViewPr>
  <p:slideViewPr>
    <p:cSldViewPr>
      <p:cViewPr varScale="1">
        <p:scale>
          <a:sx n="80" d="100"/>
          <a:sy n="80" d="100"/>
        </p:scale>
        <p:origin x="-1037" y="-82"/>
      </p:cViewPr>
      <p:guideLst>
        <p:guide orient="horz" pos="2160"/>
        <p:guide pos="2880"/>
      </p:guideLst>
    </p:cSldViewPr>
  </p:slideViewPr>
  <p:outlineViewPr>
    <p:cViewPr>
      <p:scale>
        <a:sx n="33" d="100"/>
        <a:sy n="33" d="100"/>
      </p:scale>
      <p:origin x="0" y="5858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A989D3D-6469-4C47-AE05-544AAAB17638}"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026957-782A-4B1D-8D47-FC627287969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989D3D-6469-4C47-AE05-544AAAB17638}" type="datetimeFigureOut">
              <a:rPr lang="ru-RU" smtClean="0"/>
              <a:pPr/>
              <a:t>02.11.2021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026957-782A-4B1D-8D47-FC627287969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91642" y="0"/>
            <a:ext cx="7760716" cy="6126163"/>
          </a:xfrm>
        </p:spPr>
        <p:txBody>
          <a:bodyPr anchor="ctr">
            <a:normAutofit/>
          </a:bodyPr>
          <a:lstStyle/>
          <a:p>
            <a:pPr algn="ctr">
              <a:buNone/>
            </a:pPr>
            <a:r>
              <a:rPr lang="ru-RU" sz="4800" dirty="0" err="1"/>
              <a:t>Науковий</a:t>
            </a:r>
            <a:r>
              <a:rPr lang="ru-RU" sz="4800" dirty="0"/>
              <a:t> </a:t>
            </a:r>
            <a:r>
              <a:rPr lang="ru-RU" sz="4800" smtClean="0"/>
              <a:t>стиль </a:t>
            </a:r>
          </a:p>
          <a:p>
            <a:pPr algn="ctr">
              <a:buNone/>
            </a:pPr>
            <a:r>
              <a:rPr lang="ru-RU" sz="4800" smtClean="0"/>
              <a:t>і</a:t>
            </a:r>
            <a:r>
              <a:rPr lang="ru-RU" sz="4800" dirty="0" smtClean="0"/>
              <a:t> </a:t>
            </a:r>
            <a:r>
              <a:rPr lang="ru-RU" sz="4800" dirty="0" err="1" smtClean="0"/>
              <a:t>його</a:t>
            </a:r>
            <a:r>
              <a:rPr lang="ru-RU" sz="4800" dirty="0" smtClean="0"/>
              <a:t> </a:t>
            </a:r>
            <a:r>
              <a:rPr lang="ru-RU" sz="4800" dirty="0" err="1" smtClean="0"/>
              <a:t>засоби</a:t>
            </a:r>
            <a:endParaRPr lang="ru-RU" sz="4800" dirty="0" smtClean="0"/>
          </a:p>
          <a:p>
            <a:pPr algn="ctr">
              <a:buNone/>
            </a:pPr>
            <a:r>
              <a:rPr lang="ru-RU" sz="4800" dirty="0" smtClean="0"/>
              <a:t>у </a:t>
            </a:r>
            <a:r>
              <a:rPr lang="ru-RU" sz="4800" dirty="0" err="1"/>
              <a:t>професійному</a:t>
            </a:r>
            <a:r>
              <a:rPr lang="ru-RU" sz="4800" dirty="0"/>
              <a:t> </a:t>
            </a:r>
            <a:r>
              <a:rPr lang="ru-RU" sz="4800" dirty="0" err="1"/>
              <a:t>спілкуванні</a:t>
            </a:r>
            <a:endParaRPr lang="ru-RU" sz="48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2727" y="274638"/>
            <a:ext cx="7318546" cy="1143000"/>
          </a:xfrm>
        </p:spPr>
        <p:txBody>
          <a:bodyPr>
            <a:noAutofit/>
          </a:bodyPr>
          <a:lstStyle/>
          <a:p>
            <a:r>
              <a:rPr lang="ru-RU" sz="2400" b="1" dirty="0" err="1"/>
              <a:t>Мовностилістичні</a:t>
            </a:r>
            <a:r>
              <a:rPr lang="ru-RU" sz="2400" b="1" dirty="0"/>
              <a:t> </a:t>
            </a:r>
            <a:r>
              <a:rPr lang="ru-RU" sz="2400" b="1" dirty="0" err="1"/>
              <a:t>особливості</a:t>
            </a:r>
            <a:r>
              <a:rPr lang="ru-RU" sz="2400" b="1" dirty="0"/>
              <a:t> та структура </a:t>
            </a:r>
            <a:r>
              <a:rPr lang="ru-RU" sz="2400" b="1" dirty="0" err="1"/>
              <a:t>наукових</a:t>
            </a:r>
            <a:r>
              <a:rPr lang="ru-RU" sz="2400" b="1" dirty="0"/>
              <a:t> </a:t>
            </a:r>
            <a:r>
              <a:rPr lang="ru-RU" sz="2400" b="1" dirty="0" err="1"/>
              <a:t>робіт</a:t>
            </a:r>
            <a:r>
              <a:rPr lang="ru-RU" sz="2400" b="1" dirty="0"/>
              <a:t> (реферат, </a:t>
            </a:r>
            <a:r>
              <a:rPr lang="ru-RU" sz="2400" b="1" dirty="0" err="1"/>
              <a:t>тези</a:t>
            </a:r>
            <a:r>
              <a:rPr lang="ru-RU" sz="2400" b="1" dirty="0"/>
              <a:t>, </a:t>
            </a:r>
            <a:r>
              <a:rPr lang="ru-RU" sz="2400" b="1" dirty="0" err="1"/>
              <a:t>наукова</a:t>
            </a:r>
            <a:r>
              <a:rPr lang="ru-RU" sz="2400" b="1" dirty="0"/>
              <a:t> </a:t>
            </a:r>
            <a:r>
              <a:rPr lang="ru-RU" sz="2400" b="1" dirty="0" err="1"/>
              <a:t>стаття</a:t>
            </a:r>
            <a:r>
              <a:rPr lang="ru-RU" sz="2400" b="1" dirty="0"/>
              <a:t>, </a:t>
            </a:r>
            <a:r>
              <a:rPr lang="ru-RU" sz="2400" b="1" dirty="0" err="1"/>
              <a:t>курсова</a:t>
            </a:r>
            <a:r>
              <a:rPr lang="ru-RU" sz="2400" b="1" dirty="0"/>
              <a:t>, </a:t>
            </a:r>
            <a:r>
              <a:rPr lang="ru-RU" sz="2400" b="1" dirty="0" err="1"/>
              <a:t>дипломна</a:t>
            </a:r>
            <a:r>
              <a:rPr lang="ru-RU" sz="2400" b="1" dirty="0"/>
              <a:t>, </a:t>
            </a:r>
            <a:r>
              <a:rPr lang="ru-RU" sz="2400" b="1" dirty="0" err="1"/>
              <a:t>магістерська</a:t>
            </a:r>
            <a:r>
              <a:rPr lang="ru-RU" sz="2400" b="1" dirty="0"/>
              <a:t> робота, </a:t>
            </a:r>
            <a:r>
              <a:rPr lang="ru-RU" sz="2400" b="1" dirty="0" err="1"/>
              <a:t>монографія</a:t>
            </a:r>
            <a:r>
              <a:rPr lang="ru-RU" sz="2400" b="1" dirty="0"/>
              <a:t>)</a:t>
            </a:r>
            <a:endParaRPr lang="ru-RU" sz="2400" dirty="0"/>
          </a:p>
        </p:txBody>
      </p:sp>
      <p:sp>
        <p:nvSpPr>
          <p:cNvPr id="3" name="Содержимое 2"/>
          <p:cNvSpPr>
            <a:spLocks noGrp="1"/>
          </p:cNvSpPr>
          <p:nvPr>
            <p:ph idx="1"/>
          </p:nvPr>
        </p:nvSpPr>
        <p:spPr>
          <a:xfrm>
            <a:off x="691642" y="1357298"/>
            <a:ext cx="7760716" cy="5157505"/>
          </a:xfrm>
        </p:spPr>
        <p:txBody>
          <a:bodyPr>
            <a:normAutofit fontScale="70000" lnSpcReduction="20000"/>
          </a:bodyPr>
          <a:lstStyle/>
          <a:p>
            <a:pPr algn="just">
              <a:buNone/>
            </a:pPr>
            <a:r>
              <a:rPr lang="ru-RU" dirty="0" err="1"/>
              <a:t>Завершальним</a:t>
            </a:r>
            <a:r>
              <a:rPr lang="ru-RU" dirty="0"/>
              <a:t> </a:t>
            </a:r>
            <a:r>
              <a:rPr lang="ru-RU" dirty="0" err="1"/>
              <a:t>етапом</a:t>
            </a:r>
            <a:r>
              <a:rPr lang="ru-RU" dirty="0"/>
              <a:t> </a:t>
            </a:r>
            <a:r>
              <a:rPr lang="ru-RU" dirty="0" err="1"/>
              <a:t>будь-якого</a:t>
            </a:r>
            <a:r>
              <a:rPr lang="ru-RU" dirty="0"/>
              <a:t> </a:t>
            </a:r>
            <a:r>
              <a:rPr lang="ru-RU" dirty="0" err="1"/>
              <a:t>дослідження</a:t>
            </a:r>
            <a:r>
              <a:rPr lang="ru-RU" dirty="0"/>
              <a:t> </a:t>
            </a:r>
            <a:r>
              <a:rPr lang="ru-RU" dirty="0" err="1"/>
              <a:t>є</a:t>
            </a:r>
            <a:r>
              <a:rPr lang="ru-RU" dirty="0"/>
              <a:t> </a:t>
            </a:r>
            <a:r>
              <a:rPr lang="ru-RU" dirty="0" err="1"/>
              <a:t>написання</a:t>
            </a:r>
            <a:r>
              <a:rPr lang="ru-RU" dirty="0"/>
              <a:t> </a:t>
            </a:r>
            <a:r>
              <a:rPr lang="ru-RU" dirty="0" err="1"/>
              <a:t>наукової</a:t>
            </a:r>
            <a:r>
              <a:rPr lang="ru-RU" dirty="0"/>
              <a:t> </a:t>
            </a:r>
            <a:r>
              <a:rPr lang="ru-RU" dirty="0" err="1"/>
              <a:t>роботи</a:t>
            </a:r>
            <a:r>
              <a:rPr lang="ru-RU" dirty="0"/>
              <a:t>: </a:t>
            </a:r>
            <a:r>
              <a:rPr lang="ru-RU" i="1" dirty="0"/>
              <a:t>реферату, </a:t>
            </a:r>
            <a:r>
              <a:rPr lang="ru-RU" i="1" dirty="0" err="1"/>
              <a:t>статті</a:t>
            </a:r>
            <a:r>
              <a:rPr lang="ru-RU" i="1" dirty="0"/>
              <a:t>, </a:t>
            </a:r>
            <a:r>
              <a:rPr lang="ru-RU" i="1" dirty="0" err="1"/>
              <a:t>курсової</a:t>
            </a:r>
            <a:r>
              <a:rPr lang="ru-RU" i="1" dirty="0"/>
              <a:t>, </a:t>
            </a:r>
            <a:r>
              <a:rPr lang="ru-RU" i="1" dirty="0" err="1"/>
              <a:t>дипломної</a:t>
            </a:r>
            <a:r>
              <a:rPr lang="ru-RU" i="1" dirty="0"/>
              <a:t>, </a:t>
            </a:r>
            <a:r>
              <a:rPr lang="ru-RU" i="1" dirty="0" err="1"/>
              <a:t>магістерської</a:t>
            </a:r>
            <a:r>
              <a:rPr lang="ru-RU" i="1" dirty="0"/>
              <a:t> </a:t>
            </a:r>
            <a:r>
              <a:rPr lang="ru-RU" i="1" dirty="0" err="1"/>
              <a:t>роботи</a:t>
            </a:r>
            <a:r>
              <a:rPr lang="ru-RU" i="1" dirty="0"/>
              <a:t>, </a:t>
            </a:r>
            <a:r>
              <a:rPr lang="ru-RU" i="1" dirty="0" err="1"/>
              <a:t>кандидатської</a:t>
            </a:r>
            <a:r>
              <a:rPr lang="ru-RU" i="1" dirty="0"/>
              <a:t>, </a:t>
            </a:r>
            <a:r>
              <a:rPr lang="ru-RU" i="1" dirty="0" err="1"/>
              <a:t>докторської</a:t>
            </a:r>
            <a:r>
              <a:rPr lang="ru-RU" i="1" dirty="0"/>
              <a:t> </a:t>
            </a:r>
            <a:r>
              <a:rPr lang="ru-RU" i="1" dirty="0" err="1"/>
              <a:t>дисертації</a:t>
            </a:r>
            <a:r>
              <a:rPr lang="ru-RU" i="1" dirty="0"/>
              <a:t>, </a:t>
            </a:r>
            <a:r>
              <a:rPr lang="ru-RU" i="1" dirty="0" err="1"/>
              <a:t>монографії</a:t>
            </a:r>
            <a:r>
              <a:rPr lang="ru-RU" i="1" dirty="0"/>
              <a:t> </a:t>
            </a:r>
            <a:r>
              <a:rPr lang="ru-RU" dirty="0" err="1"/>
              <a:t>тощо</a:t>
            </a:r>
            <a:r>
              <a:rPr lang="ru-RU" dirty="0"/>
              <a:t>. У </a:t>
            </a:r>
            <a:r>
              <a:rPr lang="ru-RU" dirty="0" err="1"/>
              <a:t>ній</a:t>
            </a:r>
            <a:r>
              <a:rPr lang="ru-RU" dirty="0"/>
              <a:t> не </a:t>
            </a:r>
            <a:r>
              <a:rPr lang="ru-RU" dirty="0" err="1"/>
              <a:t>тільки</a:t>
            </a:r>
            <a:r>
              <a:rPr lang="ru-RU" dirty="0"/>
              <a:t> </a:t>
            </a:r>
            <a:r>
              <a:rPr lang="ru-RU" dirty="0" err="1"/>
              <a:t>відображають</a:t>
            </a:r>
            <a:r>
              <a:rPr lang="ru-RU" dirty="0"/>
              <a:t> </a:t>
            </a:r>
            <a:r>
              <a:rPr lang="ru-RU" dirty="0" err="1"/>
              <a:t>результати</a:t>
            </a:r>
            <a:r>
              <a:rPr lang="ru-RU" dirty="0"/>
              <a:t> </a:t>
            </a:r>
            <a:r>
              <a:rPr lang="ru-RU" dirty="0" err="1"/>
              <a:t>дослідження</a:t>
            </a:r>
            <a:r>
              <a:rPr lang="ru-RU" dirty="0"/>
              <a:t>, а </a:t>
            </a:r>
            <a:r>
              <a:rPr lang="ru-RU" dirty="0" err="1"/>
              <a:t>й</a:t>
            </a:r>
            <a:r>
              <a:rPr lang="ru-RU" dirty="0"/>
              <a:t> </a:t>
            </a:r>
            <a:r>
              <a:rPr lang="ru-RU" dirty="0" err="1"/>
              <a:t>виявляють</a:t>
            </a:r>
            <a:r>
              <a:rPr lang="ru-RU" dirty="0"/>
              <a:t> </a:t>
            </a:r>
            <a:r>
              <a:rPr lang="ru-RU" dirty="0" err="1"/>
              <a:t>уміння</a:t>
            </a:r>
            <a:r>
              <a:rPr lang="ru-RU" dirty="0"/>
              <a:t> </a:t>
            </a:r>
            <a:r>
              <a:rPr lang="ru-RU" dirty="0" err="1"/>
              <a:t>працювати</a:t>
            </a:r>
            <a:r>
              <a:rPr lang="ru-RU" dirty="0"/>
              <a:t> </a:t>
            </a:r>
            <a:r>
              <a:rPr lang="ru-RU" dirty="0" err="1"/>
              <a:t>з</a:t>
            </a:r>
            <a:r>
              <a:rPr lang="ru-RU" dirty="0"/>
              <a:t> </a:t>
            </a:r>
            <a:r>
              <a:rPr lang="ru-RU" dirty="0" err="1"/>
              <a:t>літературою</a:t>
            </a:r>
            <a:r>
              <a:rPr lang="ru-RU" dirty="0"/>
              <a:t>, </a:t>
            </a:r>
            <a:r>
              <a:rPr lang="ru-RU" dirty="0" err="1"/>
              <a:t>застосовувати</a:t>
            </a:r>
            <a:r>
              <a:rPr lang="ru-RU" dirty="0"/>
              <a:t> </a:t>
            </a:r>
            <a:r>
              <a:rPr lang="ru-RU" dirty="0" err="1"/>
              <a:t>знання</a:t>
            </a:r>
            <a:r>
              <a:rPr lang="ru-RU" dirty="0"/>
              <a:t> на </a:t>
            </a:r>
            <a:r>
              <a:rPr lang="ru-RU" dirty="0" err="1"/>
              <a:t>практиці</a:t>
            </a:r>
            <a:r>
              <a:rPr lang="ru-RU" dirty="0"/>
              <a:t>, </a:t>
            </a:r>
            <a:r>
              <a:rPr lang="ru-RU" dirty="0" err="1"/>
              <a:t>творчо</a:t>
            </a:r>
            <a:r>
              <a:rPr lang="ru-RU" dirty="0"/>
              <a:t> </a:t>
            </a:r>
            <a:r>
              <a:rPr lang="ru-RU" dirty="0" err="1"/>
              <a:t>осмислювати</a:t>
            </a:r>
            <a:r>
              <a:rPr lang="ru-RU" dirty="0"/>
              <a:t> </a:t>
            </a:r>
            <a:r>
              <a:rPr lang="ru-RU" dirty="0" err="1"/>
              <a:t>процеси</a:t>
            </a:r>
            <a:r>
              <a:rPr lang="ru-RU" dirty="0"/>
              <a:t>, </a:t>
            </a:r>
            <a:r>
              <a:rPr lang="ru-RU" dirty="0" err="1"/>
              <a:t>які</a:t>
            </a:r>
            <a:r>
              <a:rPr lang="ru-RU" dirty="0"/>
              <a:t> </a:t>
            </a:r>
            <a:r>
              <a:rPr lang="ru-RU" dirty="0" err="1"/>
              <a:t>відбуваються</a:t>
            </a:r>
            <a:r>
              <a:rPr lang="ru-RU" dirty="0"/>
              <a:t> в </a:t>
            </a:r>
            <a:r>
              <a:rPr lang="ru-RU" dirty="0" err="1"/>
              <a:t>житті</a:t>
            </a:r>
            <a:r>
              <a:rPr lang="ru-RU" dirty="0"/>
              <a:t> </a:t>
            </a:r>
            <a:r>
              <a:rPr lang="ru-RU" dirty="0" err="1"/>
              <a:t>суспільства</a:t>
            </a:r>
            <a:r>
              <a:rPr lang="ru-RU" dirty="0"/>
              <a:t>, </a:t>
            </a:r>
            <a:r>
              <a:rPr lang="ru-RU" dirty="0" err="1"/>
              <a:t>науці</a:t>
            </a:r>
            <a:r>
              <a:rPr lang="ru-RU" dirty="0"/>
              <a:t>, </a:t>
            </a:r>
            <a:r>
              <a:rPr lang="ru-RU" dirty="0" err="1"/>
              <a:t>природі</a:t>
            </a:r>
            <a:r>
              <a:rPr lang="ru-RU" dirty="0"/>
              <a:t> </a:t>
            </a:r>
            <a:r>
              <a:rPr lang="ru-RU" dirty="0" err="1"/>
              <a:t>тощо</a:t>
            </a:r>
            <a:r>
              <a:rPr lang="ru-RU" dirty="0"/>
              <a:t>.</a:t>
            </a:r>
            <a:endParaRPr lang="en-US" dirty="0"/>
          </a:p>
          <a:p>
            <a:pPr algn="just"/>
            <a:r>
              <a:rPr lang="ru-RU" dirty="0" err="1"/>
              <a:t>Під</a:t>
            </a:r>
            <a:r>
              <a:rPr lang="ru-RU" dirty="0"/>
              <a:t> час </a:t>
            </a:r>
            <a:r>
              <a:rPr lang="ru-RU" dirty="0" err="1"/>
              <a:t>написання</a:t>
            </a:r>
            <a:r>
              <a:rPr lang="ru-RU" dirty="0"/>
              <a:t> </a:t>
            </a:r>
            <a:r>
              <a:rPr lang="ru-RU" b="1" i="1" dirty="0"/>
              <a:t>реферату </a:t>
            </a:r>
            <a:r>
              <a:rPr lang="ru-RU" dirty="0" err="1"/>
              <a:t>потрібно</a:t>
            </a:r>
            <a:r>
              <a:rPr lang="ru-RU" dirty="0"/>
              <a:t> </a:t>
            </a:r>
            <a:r>
              <a:rPr lang="ru-RU" dirty="0" err="1"/>
              <a:t>дотримуватись</a:t>
            </a:r>
            <a:r>
              <a:rPr lang="ru-RU" dirty="0"/>
              <a:t> </a:t>
            </a:r>
            <a:r>
              <a:rPr lang="ru-RU" dirty="0" err="1" smtClean="0"/>
              <a:t>певних</a:t>
            </a:r>
            <a:r>
              <a:rPr lang="ru-RU" dirty="0" smtClean="0"/>
              <a:t> </a:t>
            </a:r>
            <a:r>
              <a:rPr lang="en-US" dirty="0" err="1" smtClean="0"/>
              <a:t>вимог</a:t>
            </a:r>
            <a:r>
              <a:rPr lang="en-US" dirty="0"/>
              <a:t>:</a:t>
            </a:r>
            <a:r>
              <a:rPr lang="uk-UA" dirty="0"/>
              <a:t> </a:t>
            </a:r>
            <a:r>
              <a:rPr lang="ru-RU" dirty="0" err="1" smtClean="0"/>
              <a:t>потрібно</a:t>
            </a:r>
            <a:r>
              <a:rPr lang="ru-RU" dirty="0" smtClean="0"/>
              <a:t> </a:t>
            </a:r>
            <a:r>
              <a:rPr lang="ru-RU" dirty="0" err="1"/>
              <a:t>вивчити</a:t>
            </a:r>
            <a:r>
              <a:rPr lang="ru-RU" dirty="0"/>
              <a:t> та </a:t>
            </a:r>
            <a:r>
              <a:rPr lang="ru-RU" dirty="0" err="1"/>
              <a:t>проаналізувати</a:t>
            </a:r>
            <a:r>
              <a:rPr lang="ru-RU" dirty="0"/>
              <a:t> </a:t>
            </a:r>
            <a:r>
              <a:rPr lang="ru-RU" dirty="0" err="1" smtClean="0"/>
              <a:t>теоретичні</a:t>
            </a:r>
            <a:r>
              <a:rPr lang="uk-UA" dirty="0" smtClean="0"/>
              <a:t> д</a:t>
            </a:r>
            <a:r>
              <a:rPr lang="ru-RU" dirty="0" err="1" smtClean="0"/>
              <a:t>жерела</a:t>
            </a:r>
            <a:r>
              <a:rPr lang="ru-RU" dirty="0" smtClean="0"/>
              <a:t> </a:t>
            </a:r>
            <a:r>
              <a:rPr lang="ru-RU" dirty="0"/>
              <a:t>для </a:t>
            </a:r>
            <a:r>
              <a:rPr lang="ru-RU" dirty="0" err="1"/>
              <a:t>висвітлення</a:t>
            </a:r>
            <a:r>
              <a:rPr lang="ru-RU" dirty="0"/>
              <a:t> стану, </a:t>
            </a:r>
            <a:r>
              <a:rPr lang="ru-RU" dirty="0" err="1"/>
              <a:t>вибору</a:t>
            </a:r>
            <a:r>
              <a:rPr lang="ru-RU" dirty="0"/>
              <a:t> та </a:t>
            </a:r>
            <a:r>
              <a:rPr lang="ru-RU" dirty="0" err="1"/>
              <a:t>аргументації</a:t>
            </a:r>
            <a:r>
              <a:rPr lang="ru-RU" dirty="0"/>
              <a:t> </a:t>
            </a:r>
            <a:r>
              <a:rPr lang="ru-RU" dirty="0" err="1"/>
              <a:t>досліджуваних</a:t>
            </a:r>
            <a:r>
              <a:rPr lang="ru-RU" dirty="0"/>
              <a:t> </a:t>
            </a:r>
            <a:r>
              <a:rPr lang="ru-RU" dirty="0" err="1"/>
              <a:t>питань</a:t>
            </a:r>
            <a:r>
              <a:rPr lang="ru-RU" dirty="0"/>
              <a:t>;</a:t>
            </a:r>
            <a:r>
              <a:rPr lang="uk-UA" dirty="0"/>
              <a:t> </a:t>
            </a:r>
            <a:r>
              <a:rPr lang="ru-RU" dirty="0" err="1"/>
              <a:t>обсяг</a:t>
            </a:r>
            <a:r>
              <a:rPr lang="ru-RU" dirty="0"/>
              <a:t> реферату </a:t>
            </a:r>
            <a:r>
              <a:rPr lang="ru-RU" dirty="0" err="1"/>
              <a:t>має</a:t>
            </a:r>
            <a:r>
              <a:rPr lang="ru-RU" dirty="0"/>
              <a:t> </a:t>
            </a:r>
            <a:r>
              <a:rPr lang="ru-RU" dirty="0" err="1"/>
              <a:t>охоплювати</a:t>
            </a:r>
            <a:r>
              <a:rPr lang="ru-RU" dirty="0"/>
              <a:t> не </a:t>
            </a:r>
            <a:r>
              <a:rPr lang="ru-RU" dirty="0" err="1"/>
              <a:t>менше</a:t>
            </a:r>
            <a:r>
              <a:rPr lang="ru-RU" dirty="0"/>
              <a:t> 10 </a:t>
            </a:r>
            <a:r>
              <a:rPr lang="ru-RU" dirty="0" err="1"/>
              <a:t>сторінок</a:t>
            </a:r>
            <a:r>
              <a:rPr lang="ru-RU" dirty="0"/>
              <a:t>, без списку</a:t>
            </a:r>
            <a:r>
              <a:rPr lang="uk-UA" dirty="0"/>
              <a:t> </a:t>
            </a:r>
            <a:r>
              <a:rPr lang="ru-RU" dirty="0" err="1"/>
              <a:t>використаних</a:t>
            </a:r>
            <a:r>
              <a:rPr lang="ru-RU" dirty="0"/>
              <a:t> </a:t>
            </a:r>
            <a:r>
              <a:rPr lang="ru-RU" dirty="0" err="1"/>
              <a:t>джерел</a:t>
            </a:r>
            <a:r>
              <a:rPr lang="ru-RU" dirty="0"/>
              <a:t> та </a:t>
            </a:r>
            <a:r>
              <a:rPr lang="ru-RU" dirty="0" err="1"/>
              <a:t>додатків</a:t>
            </a:r>
            <a:r>
              <a:rPr lang="ru-RU" dirty="0"/>
              <a:t>, </a:t>
            </a:r>
            <a:r>
              <a:rPr lang="ru-RU" dirty="0" err="1"/>
              <a:t>якщо</a:t>
            </a:r>
            <a:r>
              <a:rPr lang="ru-RU" dirty="0"/>
              <a:t> вони </a:t>
            </a:r>
            <a:r>
              <a:rPr lang="ru-RU" dirty="0" err="1"/>
              <a:t>є</a:t>
            </a:r>
            <a:r>
              <a:rPr lang="ru-RU" dirty="0"/>
              <a:t>. Реферат </a:t>
            </a:r>
            <a:r>
              <a:rPr lang="ru-RU" dirty="0" err="1"/>
              <a:t>має</a:t>
            </a:r>
            <a:r>
              <a:rPr lang="ru-RU" dirty="0"/>
              <a:t> бути </a:t>
            </a:r>
            <a:r>
              <a:rPr lang="ru-RU" dirty="0" err="1"/>
              <a:t>охайно</a:t>
            </a:r>
            <a:r>
              <a:rPr lang="ru-RU" dirty="0"/>
              <a:t> оформлений, грамотно написаний, </a:t>
            </a:r>
            <a:r>
              <a:rPr lang="ru-RU" dirty="0" err="1"/>
              <a:t>відповідати</a:t>
            </a:r>
            <a:r>
              <a:rPr lang="ru-RU" dirty="0"/>
              <a:t> нормам </a:t>
            </a:r>
            <a:r>
              <a:rPr lang="ru-RU" dirty="0" err="1"/>
              <a:t>літературної</a:t>
            </a:r>
            <a:r>
              <a:rPr lang="ru-RU" dirty="0"/>
              <a:t> </a:t>
            </a:r>
            <a:r>
              <a:rPr lang="ru-RU" dirty="0" err="1"/>
              <a:t>мови</a:t>
            </a:r>
            <a:r>
              <a:rPr lang="ru-RU" dirty="0"/>
              <a:t> (</a:t>
            </a:r>
            <a:r>
              <a:rPr lang="ru-RU" dirty="0" err="1"/>
              <a:t>написання</a:t>
            </a:r>
            <a:r>
              <a:rPr lang="ru-RU" dirty="0"/>
              <a:t> цитат, </a:t>
            </a:r>
            <a:r>
              <a:rPr lang="ru-RU" dirty="0" err="1"/>
              <a:t>дотримання</a:t>
            </a:r>
            <a:r>
              <a:rPr lang="ru-RU" dirty="0"/>
              <a:t> </a:t>
            </a:r>
            <a:r>
              <a:rPr lang="ru-RU" dirty="0" err="1"/>
              <a:t>абзаців</a:t>
            </a:r>
            <a:r>
              <a:rPr lang="ru-RU" dirty="0"/>
              <a:t>, </a:t>
            </a:r>
            <a:r>
              <a:rPr lang="ru-RU" dirty="0" err="1"/>
              <a:t>орфографічна</a:t>
            </a:r>
            <a:r>
              <a:rPr lang="ru-RU" dirty="0"/>
              <a:t> </a:t>
            </a:r>
            <a:r>
              <a:rPr lang="ru-RU" dirty="0" err="1"/>
              <a:t>правильність</a:t>
            </a:r>
            <a:r>
              <a:rPr lang="ru-RU" dirty="0"/>
              <a:t> </a:t>
            </a:r>
            <a:r>
              <a:rPr lang="ru-RU" dirty="0" err="1"/>
              <a:t>тощо</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274638"/>
            <a:ext cx="7760716" cy="1143000"/>
          </a:xfrm>
        </p:spPr>
        <p:txBody>
          <a:bodyPr>
            <a:noAutofit/>
          </a:bodyPr>
          <a:lstStyle/>
          <a:p>
            <a:r>
              <a:rPr lang="ru-RU" sz="3200" b="1" dirty="0"/>
              <a:t>Текст </a:t>
            </a:r>
            <a:r>
              <a:rPr lang="ru-RU" sz="3200" b="1" i="1" dirty="0"/>
              <a:t>реферату </a:t>
            </a:r>
            <a:r>
              <a:rPr lang="ru-RU" sz="3200" b="1" i="1" dirty="0" smtClean="0"/>
              <a:t/>
            </a:r>
            <a:br>
              <a:rPr lang="ru-RU" sz="3200" b="1" i="1" dirty="0" smtClean="0"/>
            </a:br>
            <a:r>
              <a:rPr lang="ru-RU" sz="3200" b="1" dirty="0" err="1" smtClean="0"/>
              <a:t>складається</a:t>
            </a:r>
            <a:r>
              <a:rPr lang="ru-RU" sz="3200" b="1" dirty="0" smtClean="0"/>
              <a:t> </a:t>
            </a:r>
            <a:r>
              <a:rPr lang="ru-RU" sz="3200" b="1" dirty="0" err="1"/>
              <a:t>з</a:t>
            </a:r>
            <a:r>
              <a:rPr lang="ru-RU" sz="3200" b="1" dirty="0"/>
              <a:t> таких </a:t>
            </a:r>
            <a:r>
              <a:rPr lang="ru-RU" sz="3200" b="1" dirty="0" err="1"/>
              <a:t>частин</a:t>
            </a:r>
            <a:r>
              <a:rPr lang="ru-RU" sz="3200" b="1" dirty="0"/>
              <a:t>:</a:t>
            </a:r>
          </a:p>
        </p:txBody>
      </p:sp>
      <p:sp>
        <p:nvSpPr>
          <p:cNvPr id="3" name="Содержимое 2"/>
          <p:cNvSpPr>
            <a:spLocks noGrp="1"/>
          </p:cNvSpPr>
          <p:nvPr>
            <p:ph idx="1"/>
          </p:nvPr>
        </p:nvSpPr>
        <p:spPr>
          <a:xfrm>
            <a:off x="457200" y="1428737"/>
            <a:ext cx="8229600" cy="4972064"/>
          </a:xfrm>
        </p:spPr>
        <p:txBody>
          <a:bodyPr>
            <a:normAutofit fontScale="92500"/>
          </a:bodyPr>
          <a:lstStyle/>
          <a:p>
            <a:pPr lvl="2" algn="just"/>
            <a:r>
              <a:rPr lang="ru-RU" b="1" i="1" dirty="0" err="1"/>
              <a:t>Вступ</a:t>
            </a:r>
            <a:r>
              <a:rPr lang="ru-RU" i="1" dirty="0"/>
              <a:t> </a:t>
            </a:r>
            <a:r>
              <a:rPr lang="ru-RU" dirty="0" err="1" smtClean="0"/>
              <a:t>передбачає</a:t>
            </a:r>
            <a:r>
              <a:rPr lang="ru-RU" dirty="0" smtClean="0"/>
              <a:t> </a:t>
            </a:r>
            <a:r>
              <a:rPr lang="ru-RU" dirty="0" err="1"/>
              <a:t>обґрунтування</a:t>
            </a:r>
            <a:r>
              <a:rPr lang="ru-RU" dirty="0"/>
              <a:t> </a:t>
            </a:r>
            <a:r>
              <a:rPr lang="ru-RU" dirty="0" err="1"/>
              <a:t>актуальності</a:t>
            </a:r>
            <a:r>
              <a:rPr lang="ru-RU" dirty="0"/>
              <a:t> </a:t>
            </a:r>
            <a:r>
              <a:rPr lang="ru-RU" dirty="0" err="1"/>
              <a:t>обраної</a:t>
            </a:r>
            <a:r>
              <a:rPr lang="ru-RU" dirty="0"/>
              <a:t> теми, </a:t>
            </a:r>
            <a:r>
              <a:rPr lang="ru-RU" dirty="0" err="1"/>
              <a:t>визначення</a:t>
            </a:r>
            <a:r>
              <a:rPr lang="ru-RU" dirty="0"/>
              <a:t> </a:t>
            </a:r>
            <a:r>
              <a:rPr lang="ru-RU" dirty="0" err="1"/>
              <a:t>її</a:t>
            </a:r>
            <a:r>
              <a:rPr lang="ru-RU" dirty="0"/>
              <a:t> практичного </a:t>
            </a:r>
            <a:r>
              <a:rPr lang="ru-RU" dirty="0" err="1"/>
              <a:t>значення</a:t>
            </a:r>
            <a:r>
              <a:rPr lang="ru-RU" dirty="0"/>
              <a:t>, </a:t>
            </a:r>
            <a:r>
              <a:rPr lang="ru-RU" dirty="0" err="1"/>
              <a:t>формулювання</a:t>
            </a:r>
            <a:r>
              <a:rPr lang="ru-RU" dirty="0"/>
              <a:t> мети </a:t>
            </a:r>
            <a:r>
              <a:rPr lang="ru-RU" dirty="0" err="1"/>
              <a:t>реферування</a:t>
            </a:r>
            <a:r>
              <a:rPr lang="ru-RU" dirty="0"/>
              <a:t> </a:t>
            </a:r>
            <a:r>
              <a:rPr lang="ru-RU" dirty="0" err="1"/>
              <a:t>матеріалу</a:t>
            </a:r>
            <a:r>
              <a:rPr lang="ru-RU" dirty="0"/>
              <a:t> </a:t>
            </a:r>
            <a:r>
              <a:rPr lang="ru-RU" dirty="0" err="1"/>
              <a:t>з</a:t>
            </a:r>
            <a:r>
              <a:rPr lang="ru-RU" dirty="0"/>
              <a:t> </a:t>
            </a:r>
            <a:r>
              <a:rPr lang="ru-RU" dirty="0" err="1"/>
              <a:t>обраної</a:t>
            </a:r>
            <a:r>
              <a:rPr lang="ru-RU" dirty="0"/>
              <a:t> </a:t>
            </a:r>
            <a:r>
              <a:rPr lang="ru-RU" dirty="0" err="1"/>
              <a:t>проблеми</a:t>
            </a:r>
            <a:r>
              <a:rPr lang="ru-RU" dirty="0"/>
              <a:t> та </a:t>
            </a:r>
            <a:r>
              <a:rPr lang="ru-RU" dirty="0" err="1"/>
              <a:t>конкретних</a:t>
            </a:r>
            <a:r>
              <a:rPr lang="ru-RU" dirty="0"/>
              <a:t> </a:t>
            </a:r>
            <a:r>
              <a:rPr lang="ru-RU" dirty="0" err="1"/>
              <a:t>завдань</a:t>
            </a:r>
            <a:r>
              <a:rPr lang="ru-RU" dirty="0"/>
              <a:t> </a:t>
            </a:r>
            <a:r>
              <a:rPr lang="ru-RU" dirty="0" err="1"/>
              <a:t>роботи</a:t>
            </a:r>
            <a:r>
              <a:rPr lang="ru-RU" dirty="0"/>
              <a:t>, у </a:t>
            </a:r>
            <a:r>
              <a:rPr lang="ru-RU" dirty="0" err="1"/>
              <a:t>вступній</a:t>
            </a:r>
            <a:r>
              <a:rPr lang="ru-RU" dirty="0"/>
              <a:t> </a:t>
            </a:r>
            <a:r>
              <a:rPr lang="ru-RU" dirty="0" err="1" smtClean="0"/>
              <a:t>частині</a:t>
            </a:r>
            <a:r>
              <a:rPr lang="ru-RU" dirty="0" smtClean="0"/>
              <a:t>. </a:t>
            </a:r>
            <a:r>
              <a:rPr lang="ru-RU" dirty="0" err="1" smtClean="0"/>
              <a:t>Потрібно</a:t>
            </a:r>
            <a:r>
              <a:rPr lang="ru-RU" dirty="0" smtClean="0"/>
              <a:t> </a:t>
            </a:r>
            <a:r>
              <a:rPr lang="ru-RU" dirty="0" err="1"/>
              <a:t>також</a:t>
            </a:r>
            <a:r>
              <a:rPr lang="ru-RU" dirty="0"/>
              <a:t> </a:t>
            </a:r>
            <a:r>
              <a:rPr lang="ru-RU" dirty="0" err="1"/>
              <a:t>вказати</a:t>
            </a:r>
            <a:r>
              <a:rPr lang="ru-RU" dirty="0"/>
              <a:t> </a:t>
            </a:r>
            <a:r>
              <a:rPr lang="ru-RU" dirty="0" err="1"/>
              <a:t>прізвища</a:t>
            </a:r>
            <a:r>
              <a:rPr lang="ru-RU" dirty="0"/>
              <a:t> </a:t>
            </a:r>
            <a:r>
              <a:rPr lang="ru-RU" dirty="0" err="1"/>
              <a:t>науковців</a:t>
            </a:r>
            <a:r>
              <a:rPr lang="ru-RU" dirty="0"/>
              <a:t>, </a:t>
            </a:r>
            <a:r>
              <a:rPr lang="ru-RU" dirty="0" err="1"/>
              <a:t>які</a:t>
            </a:r>
            <a:r>
              <a:rPr lang="ru-RU" dirty="0"/>
              <a:t> </a:t>
            </a:r>
            <a:r>
              <a:rPr lang="ru-RU" dirty="0" err="1"/>
              <a:t>досліджували</a:t>
            </a:r>
            <a:r>
              <a:rPr lang="ru-RU" dirty="0"/>
              <a:t> </a:t>
            </a:r>
            <a:r>
              <a:rPr lang="ru-RU" dirty="0" err="1"/>
              <a:t>цю</a:t>
            </a:r>
            <a:r>
              <a:rPr lang="ru-RU" dirty="0"/>
              <a:t> </a:t>
            </a:r>
            <a:r>
              <a:rPr lang="ru-RU" dirty="0" smtClean="0"/>
              <a:t>проблему.</a:t>
            </a:r>
            <a:endParaRPr lang="en-US" dirty="0"/>
          </a:p>
          <a:p>
            <a:pPr lvl="2" algn="just"/>
            <a:r>
              <a:rPr lang="ru-RU" b="1" i="1" dirty="0" err="1"/>
              <a:t>Основна</a:t>
            </a:r>
            <a:r>
              <a:rPr lang="ru-RU" b="1" i="1" dirty="0"/>
              <a:t> </a:t>
            </a:r>
            <a:r>
              <a:rPr lang="ru-RU" b="1" i="1" dirty="0" err="1"/>
              <a:t>частина</a:t>
            </a:r>
            <a:r>
              <a:rPr lang="ru-RU" i="1" dirty="0"/>
              <a:t> </a:t>
            </a:r>
            <a:r>
              <a:rPr lang="ru-RU" dirty="0" err="1" smtClean="0"/>
              <a:t>складається</a:t>
            </a:r>
            <a:r>
              <a:rPr lang="ru-RU" dirty="0" smtClean="0"/>
              <a:t> </a:t>
            </a:r>
            <a:r>
              <a:rPr lang="ru-RU" dirty="0" err="1"/>
              <a:t>з</a:t>
            </a:r>
            <a:r>
              <a:rPr lang="ru-RU" dirty="0"/>
              <a:t> одного </a:t>
            </a:r>
            <a:r>
              <a:rPr lang="ru-RU" dirty="0" err="1"/>
              <a:t>чи</a:t>
            </a:r>
            <a:r>
              <a:rPr lang="ru-RU" dirty="0"/>
              <a:t> </a:t>
            </a:r>
            <a:r>
              <a:rPr lang="ru-RU" dirty="0" err="1"/>
              <a:t>двох-трьох</a:t>
            </a:r>
            <a:r>
              <a:rPr lang="ru-RU" dirty="0"/>
              <a:t> </a:t>
            </a:r>
            <a:r>
              <a:rPr lang="ru-RU" dirty="0" err="1" smtClean="0"/>
              <a:t>розділів</a:t>
            </a:r>
            <a:r>
              <a:rPr lang="ru-RU" dirty="0" smtClean="0"/>
              <a:t>. </a:t>
            </a:r>
            <a:r>
              <a:rPr lang="ru-RU" dirty="0" err="1"/>
              <a:t>Кожний</a:t>
            </a:r>
            <a:r>
              <a:rPr lang="ru-RU" dirty="0"/>
              <a:t> </a:t>
            </a:r>
            <a:r>
              <a:rPr lang="ru-RU" dirty="0" err="1"/>
              <a:t>розділ</a:t>
            </a:r>
            <a:r>
              <a:rPr lang="ru-RU" dirty="0"/>
              <a:t> </a:t>
            </a:r>
            <a:r>
              <a:rPr lang="ru-RU" dirty="0" err="1"/>
              <a:t>нумерується</a:t>
            </a:r>
            <a:r>
              <a:rPr lang="ru-RU" dirty="0"/>
              <a:t> </a:t>
            </a:r>
            <a:r>
              <a:rPr lang="ru-RU" dirty="0" err="1"/>
              <a:t>і</a:t>
            </a:r>
            <a:r>
              <a:rPr lang="ru-RU" dirty="0"/>
              <a:t> </a:t>
            </a:r>
            <a:r>
              <a:rPr lang="ru-RU" dirty="0" err="1"/>
              <a:t>має</a:t>
            </a:r>
            <a:r>
              <a:rPr lang="ru-RU" dirty="0"/>
              <a:t> свою </a:t>
            </a:r>
            <a:r>
              <a:rPr lang="ru-RU" dirty="0" err="1"/>
              <a:t>назву</a:t>
            </a:r>
            <a:r>
              <a:rPr lang="ru-RU" dirty="0"/>
              <a:t>. У </a:t>
            </a:r>
            <a:r>
              <a:rPr lang="ru-RU" dirty="0" err="1"/>
              <a:t>цій</a:t>
            </a:r>
            <a:r>
              <a:rPr lang="ru-RU" dirty="0"/>
              <a:t> </a:t>
            </a:r>
            <a:r>
              <a:rPr lang="ru-RU" dirty="0" err="1"/>
              <a:t>частині</a:t>
            </a:r>
            <a:r>
              <a:rPr lang="ru-RU" dirty="0"/>
              <a:t> </a:t>
            </a:r>
            <a:r>
              <a:rPr lang="ru-RU" dirty="0" err="1"/>
              <a:t>передбачено</a:t>
            </a:r>
            <a:r>
              <a:rPr lang="ru-RU" dirty="0"/>
              <a:t> </a:t>
            </a:r>
            <a:r>
              <a:rPr lang="ru-RU" dirty="0" err="1"/>
              <a:t>вивчення</a:t>
            </a:r>
            <a:r>
              <a:rPr lang="ru-RU" dirty="0"/>
              <a:t> та </a:t>
            </a:r>
            <a:r>
              <a:rPr lang="ru-RU" dirty="0" err="1"/>
              <a:t>виклад</a:t>
            </a:r>
            <a:r>
              <a:rPr lang="ru-RU" dirty="0"/>
              <a:t> автором </a:t>
            </a:r>
            <a:r>
              <a:rPr lang="ru-RU" dirty="0" err="1"/>
              <a:t>наявних</a:t>
            </a:r>
            <a:r>
              <a:rPr lang="ru-RU" dirty="0"/>
              <a:t> </a:t>
            </a:r>
            <a:r>
              <a:rPr lang="ru-RU" dirty="0" err="1"/>
              <a:t>поглядів</a:t>
            </a:r>
            <a:r>
              <a:rPr lang="ru-RU" dirty="0"/>
              <a:t> </a:t>
            </a:r>
            <a:r>
              <a:rPr lang="ru-RU" dirty="0" err="1"/>
              <a:t>науковців</a:t>
            </a:r>
            <a:r>
              <a:rPr lang="ru-RU" dirty="0"/>
              <a:t> </a:t>
            </a:r>
            <a:r>
              <a:rPr lang="ru-RU" dirty="0" err="1"/>
              <a:t>з</a:t>
            </a:r>
            <a:r>
              <a:rPr lang="ru-RU" dirty="0"/>
              <a:t> </a:t>
            </a:r>
            <a:r>
              <a:rPr lang="ru-RU" dirty="0" err="1"/>
              <a:t>обраної</a:t>
            </a:r>
            <a:r>
              <a:rPr lang="ru-RU" dirty="0"/>
              <a:t> теми, </a:t>
            </a:r>
            <a:r>
              <a:rPr lang="ru-RU" dirty="0" err="1"/>
              <a:t>самостійний</a:t>
            </a:r>
            <a:r>
              <a:rPr lang="ru-RU" dirty="0"/>
              <a:t> </a:t>
            </a:r>
            <a:r>
              <a:rPr lang="ru-RU" dirty="0" err="1"/>
              <a:t>аналіз</a:t>
            </a:r>
            <a:r>
              <a:rPr lang="ru-RU" dirty="0"/>
              <a:t> </a:t>
            </a:r>
            <a:r>
              <a:rPr lang="ru-RU" dirty="0" err="1"/>
              <a:t>опрацьованої</a:t>
            </a:r>
            <a:r>
              <a:rPr lang="ru-RU" dirty="0"/>
              <a:t> </a:t>
            </a:r>
            <a:r>
              <a:rPr lang="ru-RU" dirty="0" err="1" smtClean="0"/>
              <a:t>літератури</a:t>
            </a:r>
            <a:r>
              <a:rPr lang="ru-RU" dirty="0" smtClean="0"/>
              <a:t>.</a:t>
            </a:r>
            <a:endParaRPr lang="en-US" dirty="0"/>
          </a:p>
          <a:p>
            <a:pPr lvl="2" algn="just"/>
            <a:r>
              <a:rPr lang="ru-RU" b="1" i="1" dirty="0" err="1"/>
              <a:t>Висновки</a:t>
            </a:r>
            <a:r>
              <a:rPr lang="ru-RU" i="1" dirty="0"/>
              <a:t> </a:t>
            </a:r>
            <a:r>
              <a:rPr lang="ru-RU" dirty="0" err="1" smtClean="0"/>
              <a:t>репрезентують</a:t>
            </a:r>
            <a:r>
              <a:rPr lang="ru-RU" dirty="0" smtClean="0"/>
              <a:t> </a:t>
            </a:r>
            <a:r>
              <a:rPr lang="ru-RU" dirty="0" err="1"/>
              <a:t>підсумки</a:t>
            </a:r>
            <a:r>
              <a:rPr lang="ru-RU" dirty="0"/>
              <a:t> </a:t>
            </a:r>
            <a:r>
              <a:rPr lang="ru-RU" dirty="0" err="1"/>
              <a:t>виконаної</a:t>
            </a:r>
            <a:r>
              <a:rPr lang="ru-RU" dirty="0"/>
              <a:t> </a:t>
            </a:r>
            <a:r>
              <a:rPr lang="ru-RU" dirty="0" err="1"/>
              <a:t>роботи</a:t>
            </a:r>
            <a:r>
              <a:rPr lang="ru-RU" dirty="0"/>
              <a:t>, у </a:t>
            </a:r>
            <a:r>
              <a:rPr lang="ru-RU" dirty="0" err="1"/>
              <a:t>яких</a:t>
            </a:r>
            <a:r>
              <a:rPr lang="ru-RU" dirty="0"/>
              <a:t> </a:t>
            </a:r>
            <a:r>
              <a:rPr lang="ru-RU" dirty="0" err="1"/>
              <a:t>формулюються</a:t>
            </a:r>
            <a:r>
              <a:rPr lang="ru-RU" dirty="0"/>
              <a:t> </a:t>
            </a:r>
            <a:r>
              <a:rPr lang="ru-RU" dirty="0" err="1"/>
              <a:t>тези</a:t>
            </a:r>
            <a:r>
              <a:rPr lang="ru-RU" dirty="0"/>
              <a:t> </a:t>
            </a:r>
            <a:r>
              <a:rPr lang="ru-RU" dirty="0" err="1"/>
              <a:t>відповідно</a:t>
            </a:r>
            <a:r>
              <a:rPr lang="ru-RU" dirty="0"/>
              <a:t> до </a:t>
            </a:r>
            <a:r>
              <a:rPr lang="ru-RU" dirty="0" err="1"/>
              <a:t>завдань</a:t>
            </a:r>
            <a:r>
              <a:rPr lang="ru-RU" dirty="0"/>
              <a:t>, </a:t>
            </a:r>
            <a:r>
              <a:rPr lang="ru-RU" dirty="0" err="1"/>
              <a:t>визначених</a:t>
            </a:r>
            <a:r>
              <a:rPr lang="ru-RU" dirty="0"/>
              <a:t> у </a:t>
            </a:r>
            <a:r>
              <a:rPr lang="ru-RU" dirty="0" err="1" smtClean="0"/>
              <a:t>вступі</a:t>
            </a:r>
            <a:r>
              <a:rPr lang="ru-RU" dirty="0" smtClean="0"/>
              <a:t>.</a:t>
            </a:r>
            <a:endParaRPr lang="en-US"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7072362"/>
          </a:xfrm>
        </p:spPr>
        <p:txBody>
          <a:bodyPr>
            <a:normAutofit/>
          </a:bodyPr>
          <a:lstStyle/>
          <a:p>
            <a:pPr algn="just"/>
            <a:r>
              <a:rPr lang="ru-RU" dirty="0"/>
              <a:t>У </a:t>
            </a:r>
            <a:r>
              <a:rPr lang="ru-RU" b="1" dirty="0" err="1"/>
              <a:t>вступі</a:t>
            </a:r>
            <a:r>
              <a:rPr lang="ru-RU" dirty="0"/>
              <a:t> </a:t>
            </a:r>
            <a:r>
              <a:rPr lang="ru-RU" dirty="0" err="1"/>
              <a:t>користуються</a:t>
            </a:r>
            <a:r>
              <a:rPr lang="ru-RU" dirty="0"/>
              <a:t> такими </a:t>
            </a:r>
            <a:r>
              <a:rPr lang="ru-RU" dirty="0" err="1"/>
              <a:t>зворотами</a:t>
            </a:r>
            <a:r>
              <a:rPr lang="ru-RU" dirty="0"/>
              <a:t>: </a:t>
            </a:r>
            <a:r>
              <a:rPr lang="ru-RU" i="1" dirty="0" err="1"/>
              <a:t>пропонована</a:t>
            </a:r>
            <a:r>
              <a:rPr lang="ru-RU" i="1" dirty="0"/>
              <a:t> </a:t>
            </a:r>
            <a:r>
              <a:rPr lang="ru-RU" i="1" dirty="0" err="1"/>
              <a:t>стаття</a:t>
            </a:r>
            <a:r>
              <a:rPr lang="ru-RU" i="1" dirty="0"/>
              <a:t> (книга, </a:t>
            </a:r>
            <a:r>
              <a:rPr lang="ru-RU" i="1" dirty="0" err="1"/>
              <a:t>монографія</a:t>
            </a:r>
            <a:r>
              <a:rPr lang="ru-RU" i="1" dirty="0"/>
              <a:t>) </a:t>
            </a:r>
            <a:r>
              <a:rPr lang="ru-RU" i="1" dirty="0" err="1"/>
              <a:t>подає</a:t>
            </a:r>
            <a:r>
              <a:rPr lang="ru-RU" i="1" dirty="0"/>
              <a:t> </a:t>
            </a:r>
            <a:r>
              <a:rPr lang="ru-RU" i="1" dirty="0" err="1"/>
              <a:t>детальний</a:t>
            </a:r>
            <a:r>
              <a:rPr lang="ru-RU" i="1" dirty="0"/>
              <a:t> </a:t>
            </a:r>
            <a:r>
              <a:rPr lang="ru-RU" i="1" dirty="0" err="1"/>
              <a:t>розгляд</a:t>
            </a:r>
            <a:r>
              <a:rPr lang="ru-RU" i="1" dirty="0"/>
              <a:t> </a:t>
            </a:r>
            <a:r>
              <a:rPr lang="ru-RU" i="1" dirty="0" err="1"/>
              <a:t>питань</a:t>
            </a:r>
            <a:r>
              <a:rPr lang="ru-RU" i="1" dirty="0"/>
              <a:t>; тема становить </a:t>
            </a:r>
            <a:r>
              <a:rPr lang="ru-RU" i="1" dirty="0" err="1"/>
              <a:t>значний</a:t>
            </a:r>
            <a:r>
              <a:rPr lang="ru-RU" i="1" dirty="0"/>
              <a:t> </a:t>
            </a:r>
            <a:r>
              <a:rPr lang="ru-RU" i="1" dirty="0" err="1"/>
              <a:t>інтерес</a:t>
            </a:r>
            <a:r>
              <a:rPr lang="ru-RU" i="1" dirty="0"/>
              <a:t>…; </a:t>
            </a:r>
            <a:r>
              <a:rPr lang="ru-RU" i="1" dirty="0" err="1"/>
              <a:t>вибір</a:t>
            </a:r>
            <a:r>
              <a:rPr lang="ru-RU" i="1" dirty="0"/>
              <a:t> теми реферату (</a:t>
            </a:r>
            <a:r>
              <a:rPr lang="ru-RU" i="1" dirty="0" err="1"/>
              <a:t>дослідження</a:t>
            </a:r>
            <a:r>
              <a:rPr lang="ru-RU" i="1" dirty="0"/>
              <a:t>) не </a:t>
            </a:r>
            <a:r>
              <a:rPr lang="ru-RU" i="1" dirty="0" err="1"/>
              <a:t>випадковий</a:t>
            </a:r>
            <a:r>
              <a:rPr lang="ru-RU" i="1" dirty="0"/>
              <a:t>…; на початку </a:t>
            </a:r>
            <a:r>
              <a:rPr lang="ru-RU" i="1" dirty="0" err="1"/>
              <a:t>статті</a:t>
            </a:r>
            <a:r>
              <a:rPr lang="ru-RU" i="1" dirty="0"/>
              <a:t> (</a:t>
            </a:r>
            <a:r>
              <a:rPr lang="ru-RU" i="1" dirty="0" err="1"/>
              <a:t>дослідження</a:t>
            </a:r>
            <a:r>
              <a:rPr lang="ru-RU" i="1" dirty="0"/>
              <a:t>) автор </a:t>
            </a:r>
            <a:r>
              <a:rPr lang="ru-RU" i="1" dirty="0" err="1"/>
              <a:t>подає</a:t>
            </a:r>
            <a:r>
              <a:rPr lang="ru-RU" i="1" dirty="0"/>
              <a:t> </a:t>
            </a:r>
            <a:r>
              <a:rPr lang="ru-RU" i="1" dirty="0" err="1"/>
              <a:t>обґрунтування</a:t>
            </a:r>
            <a:r>
              <a:rPr lang="ru-RU" i="1" dirty="0"/>
              <a:t> </a:t>
            </a:r>
            <a:r>
              <a:rPr lang="ru-RU" i="1" dirty="0" err="1"/>
              <a:t>актуальності</a:t>
            </a:r>
            <a:r>
              <a:rPr lang="ru-RU" i="1" dirty="0"/>
              <a:t> теми (</a:t>
            </a:r>
            <a:r>
              <a:rPr lang="ru-RU" i="1" dirty="0" err="1"/>
              <a:t>проблеми</a:t>
            </a:r>
            <a:r>
              <a:rPr lang="ru-RU" i="1" dirty="0"/>
              <a:t>, </a:t>
            </a:r>
            <a:r>
              <a:rPr lang="ru-RU" i="1" dirty="0" err="1"/>
              <a:t>питання</a:t>
            </a:r>
            <a:r>
              <a:rPr lang="ru-RU" i="1" dirty="0"/>
              <a:t>, </a:t>
            </a:r>
            <a:r>
              <a:rPr lang="ru-RU" i="1" dirty="0" err="1"/>
              <a:t>ідеї</a:t>
            </a:r>
            <a:r>
              <a:rPr lang="ru-RU" i="1" dirty="0"/>
              <a:t>)…, у </a:t>
            </a:r>
            <a:r>
              <a:rPr lang="ru-RU" i="1" dirty="0" err="1"/>
              <a:t>статті</a:t>
            </a:r>
            <a:r>
              <a:rPr lang="ru-RU" i="1" dirty="0"/>
              <a:t> </a:t>
            </a:r>
            <a:r>
              <a:rPr lang="ru-RU" i="1" dirty="0" err="1"/>
              <a:t>узагальнюється</a:t>
            </a:r>
            <a:r>
              <a:rPr lang="ru-RU" i="1" dirty="0"/>
              <a:t> </a:t>
            </a:r>
            <a:r>
              <a:rPr lang="ru-RU" i="1" dirty="0" err="1"/>
              <a:t>досвід</a:t>
            </a:r>
            <a:r>
              <a:rPr lang="ru-RU" i="1" dirty="0"/>
              <a:t>, </a:t>
            </a:r>
            <a:r>
              <a:rPr lang="ru-RU" i="1" dirty="0" err="1"/>
              <a:t>обґрунтовується</a:t>
            </a:r>
            <a:r>
              <a:rPr lang="ru-RU" i="1" dirty="0"/>
              <a:t> принцип…; у </a:t>
            </a:r>
            <a:r>
              <a:rPr lang="ru-RU" i="1" dirty="0" err="1"/>
              <a:t>книзі</a:t>
            </a:r>
            <a:r>
              <a:rPr lang="ru-RU" i="1" dirty="0"/>
              <a:t> описано методику…; у </a:t>
            </a:r>
            <a:r>
              <a:rPr lang="ru-RU" i="1" dirty="0" err="1"/>
              <a:t>цій</a:t>
            </a:r>
            <a:r>
              <a:rPr lang="ru-RU" i="1" dirty="0"/>
              <a:t> </a:t>
            </a:r>
            <a:r>
              <a:rPr lang="ru-RU" i="1" dirty="0" err="1"/>
              <a:t>праці</a:t>
            </a:r>
            <a:r>
              <a:rPr lang="ru-RU" i="1" dirty="0"/>
              <a:t> автор </a:t>
            </a:r>
            <a:r>
              <a:rPr lang="ru-RU" i="1" dirty="0" err="1"/>
              <a:t>аналізує</a:t>
            </a:r>
            <a:r>
              <a:rPr lang="ru-RU" i="1" dirty="0"/>
              <a:t> </a:t>
            </a:r>
            <a:r>
              <a:rPr lang="ru-RU" i="1" dirty="0" err="1"/>
              <a:t>різні</a:t>
            </a:r>
            <a:r>
              <a:rPr lang="ru-RU" i="1" dirty="0"/>
              <a:t> </a:t>
            </a:r>
            <a:r>
              <a:rPr lang="ru-RU" i="1" dirty="0" err="1"/>
              <a:t>підходи</a:t>
            </a:r>
            <a:r>
              <a:rPr lang="ru-RU" i="1" dirty="0"/>
              <a:t> до </a:t>
            </a:r>
            <a:r>
              <a:rPr lang="ru-RU" i="1" dirty="0" err="1"/>
              <a:t>розв’язання</a:t>
            </a:r>
            <a:r>
              <a:rPr lang="ru-RU" i="1" dirty="0"/>
              <a:t> </a:t>
            </a:r>
            <a:r>
              <a:rPr lang="ru-RU" i="1" dirty="0" err="1"/>
              <a:t>проблеми</a:t>
            </a:r>
            <a:r>
              <a:rPr lang="ru-RU" i="1" dirty="0"/>
              <a:t>.</a:t>
            </a:r>
            <a:endParaRPr lang="en-US" i="1"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8229600" cy="6858000"/>
          </a:xfrm>
        </p:spPr>
        <p:txBody>
          <a:bodyPr>
            <a:normAutofit fontScale="77500" lnSpcReduction="20000"/>
          </a:bodyPr>
          <a:lstStyle/>
          <a:p>
            <a:pPr algn="just"/>
            <a:r>
              <a:rPr lang="ru-RU" dirty="0"/>
              <a:t>В </a:t>
            </a:r>
            <a:r>
              <a:rPr lang="ru-RU" b="1" i="1" dirty="0" err="1"/>
              <a:t>основній</a:t>
            </a:r>
            <a:r>
              <a:rPr lang="ru-RU" i="1" dirty="0"/>
              <a:t> </a:t>
            </a:r>
            <a:r>
              <a:rPr lang="ru-RU" b="1" i="1" dirty="0" err="1"/>
              <a:t>частині</a:t>
            </a:r>
            <a:r>
              <a:rPr lang="ru-RU" i="1" dirty="0"/>
              <a:t> </a:t>
            </a:r>
            <a:r>
              <a:rPr lang="ru-RU" dirty="0" err="1"/>
              <a:t>подають</a:t>
            </a:r>
            <a:r>
              <a:rPr lang="ru-RU" dirty="0"/>
              <a:t> характеристику </a:t>
            </a:r>
            <a:r>
              <a:rPr lang="ru-RU" dirty="0" err="1"/>
              <a:t>важливих</a:t>
            </a:r>
            <a:r>
              <a:rPr lang="ru-RU" dirty="0"/>
              <a:t> </a:t>
            </a:r>
            <a:r>
              <a:rPr lang="ru-RU" dirty="0" err="1"/>
              <a:t>положень</a:t>
            </a:r>
            <a:r>
              <a:rPr lang="ru-RU" dirty="0"/>
              <a:t> тексту, тому </a:t>
            </a:r>
            <a:r>
              <a:rPr lang="ru-RU" dirty="0" err="1"/>
              <a:t>доречне</a:t>
            </a:r>
            <a:r>
              <a:rPr lang="ru-RU" dirty="0"/>
              <a:t> </a:t>
            </a:r>
            <a:r>
              <a:rPr lang="ru-RU" dirty="0" err="1"/>
              <a:t>використання</a:t>
            </a:r>
            <a:r>
              <a:rPr lang="ru-RU" dirty="0"/>
              <a:t> таких </a:t>
            </a:r>
            <a:r>
              <a:rPr lang="ru-RU" dirty="0" err="1"/>
              <a:t>мовних</a:t>
            </a:r>
            <a:r>
              <a:rPr lang="ru-RU" dirty="0"/>
              <a:t> </a:t>
            </a:r>
            <a:r>
              <a:rPr lang="ru-RU" dirty="0" err="1"/>
              <a:t>кліше</a:t>
            </a:r>
            <a:r>
              <a:rPr lang="ru-RU" dirty="0"/>
              <a:t>: </a:t>
            </a:r>
            <a:r>
              <a:rPr lang="ru-RU" i="1" dirty="0" err="1"/>
              <a:t>аналізована</a:t>
            </a:r>
            <a:r>
              <a:rPr lang="ru-RU" i="1" dirty="0"/>
              <a:t> книга </a:t>
            </a:r>
            <a:r>
              <a:rPr lang="ru-RU" i="1" dirty="0" err="1"/>
              <a:t>складається</a:t>
            </a:r>
            <a:r>
              <a:rPr lang="ru-RU" i="1" dirty="0"/>
              <a:t> </a:t>
            </a:r>
            <a:r>
              <a:rPr lang="ru-RU" i="1" dirty="0" err="1"/>
              <a:t>з</a:t>
            </a:r>
            <a:r>
              <a:rPr lang="ru-RU" i="1" dirty="0"/>
              <a:t> … </a:t>
            </a:r>
            <a:r>
              <a:rPr lang="ru-RU" i="1" dirty="0" err="1"/>
              <a:t>частин</a:t>
            </a:r>
            <a:r>
              <a:rPr lang="ru-RU" i="1" dirty="0"/>
              <a:t>…; автор </a:t>
            </a:r>
            <a:r>
              <a:rPr lang="ru-RU" i="1" dirty="0" err="1"/>
              <a:t>подає</a:t>
            </a:r>
            <a:r>
              <a:rPr lang="ru-RU" i="1" dirty="0"/>
              <a:t> </a:t>
            </a:r>
            <a:r>
              <a:rPr lang="ru-RU" i="1" dirty="0" err="1"/>
              <a:t>визначення</a:t>
            </a:r>
            <a:r>
              <a:rPr lang="ru-RU" i="1" dirty="0"/>
              <a:t> (</a:t>
            </a:r>
            <a:r>
              <a:rPr lang="ru-RU" i="1" dirty="0" err="1"/>
              <a:t>порівняльну</a:t>
            </a:r>
            <a:r>
              <a:rPr lang="ru-RU" i="1" dirty="0"/>
              <a:t> характеристику, </a:t>
            </a:r>
            <a:r>
              <a:rPr lang="ru-RU" i="1" dirty="0" err="1"/>
              <a:t>огляд</a:t>
            </a:r>
            <a:r>
              <a:rPr lang="ru-RU" i="1" dirty="0"/>
              <a:t>, </a:t>
            </a:r>
            <a:r>
              <a:rPr lang="ru-RU" i="1" dirty="0" err="1"/>
              <a:t>аналіз</a:t>
            </a:r>
            <a:r>
              <a:rPr lang="ru-RU" i="1" dirty="0"/>
              <a:t>)…; автор </a:t>
            </a:r>
            <a:r>
              <a:rPr lang="ru-RU" i="1" dirty="0" err="1"/>
              <a:t>зупиняється</a:t>
            </a:r>
            <a:r>
              <a:rPr lang="ru-RU" i="1" dirty="0"/>
              <a:t> на таких проблемах, як…; </a:t>
            </a:r>
            <a:r>
              <a:rPr lang="ru-RU" i="1" dirty="0" err="1"/>
              <a:t>дослідник</a:t>
            </a:r>
            <a:r>
              <a:rPr lang="ru-RU" i="1" dirty="0"/>
              <a:t> детально </a:t>
            </a:r>
            <a:r>
              <a:rPr lang="ru-RU" i="1" dirty="0" err="1"/>
              <a:t>з’ясовує</a:t>
            </a:r>
            <a:r>
              <a:rPr lang="ru-RU" i="1" dirty="0"/>
              <a:t> </a:t>
            </a:r>
            <a:r>
              <a:rPr lang="ru-RU" i="1" dirty="0" err="1"/>
              <a:t>історію</a:t>
            </a:r>
            <a:r>
              <a:rPr lang="ru-RU" i="1" dirty="0"/>
              <a:t> </a:t>
            </a:r>
            <a:r>
              <a:rPr lang="ru-RU" i="1" dirty="0" err="1"/>
              <a:t>виникнення</a:t>
            </a:r>
            <a:r>
              <a:rPr lang="ru-RU" i="1" dirty="0"/>
              <a:t> (</a:t>
            </a:r>
            <a:r>
              <a:rPr lang="ru-RU" i="1" dirty="0" err="1"/>
              <a:t>появи</a:t>
            </a:r>
            <a:r>
              <a:rPr lang="ru-RU" i="1" dirty="0"/>
              <a:t>, </a:t>
            </a:r>
            <a:r>
              <a:rPr lang="ru-RU" i="1" dirty="0" err="1"/>
              <a:t>становлення</a:t>
            </a:r>
            <a:r>
              <a:rPr lang="ru-RU" i="1" dirty="0"/>
              <a:t>)…; автор детально </a:t>
            </a:r>
            <a:r>
              <a:rPr lang="ru-RU" i="1" dirty="0" err="1"/>
              <a:t>досліджує</a:t>
            </a:r>
            <a:r>
              <a:rPr lang="uk-UA" i="1" dirty="0"/>
              <a:t> </a:t>
            </a:r>
            <a:r>
              <a:rPr lang="ru-RU" i="1" dirty="0"/>
              <a:t>причини (</a:t>
            </a:r>
            <a:r>
              <a:rPr lang="ru-RU" i="1" dirty="0" err="1"/>
              <a:t>умови</a:t>
            </a:r>
            <a:r>
              <a:rPr lang="ru-RU" i="1" dirty="0"/>
              <a:t>) </a:t>
            </a:r>
            <a:r>
              <a:rPr lang="ru-RU" i="1" dirty="0" err="1"/>
              <a:t>виникнення</a:t>
            </a:r>
            <a:r>
              <a:rPr lang="ru-RU" i="1" dirty="0"/>
              <a:t>…; </a:t>
            </a:r>
            <a:r>
              <a:rPr lang="ru-RU" i="1" dirty="0" err="1"/>
              <a:t>особливу</a:t>
            </a:r>
            <a:r>
              <a:rPr lang="ru-RU" i="1" dirty="0"/>
              <a:t> </a:t>
            </a:r>
            <a:r>
              <a:rPr lang="ru-RU" i="1" dirty="0" err="1"/>
              <a:t>увагу</a:t>
            </a:r>
            <a:r>
              <a:rPr lang="ru-RU" i="1" dirty="0"/>
              <a:t> автор </a:t>
            </a:r>
            <a:r>
              <a:rPr lang="ru-RU" i="1" dirty="0" err="1"/>
              <a:t>приділяє</a:t>
            </a:r>
            <a:r>
              <a:rPr lang="ru-RU" i="1" dirty="0"/>
              <a:t> </a:t>
            </a:r>
            <a:r>
              <a:rPr lang="ru-RU" i="1" dirty="0" err="1"/>
              <a:t>коментуванню</a:t>
            </a:r>
            <a:r>
              <a:rPr lang="ru-RU" i="1" dirty="0"/>
              <a:t> </a:t>
            </a:r>
            <a:r>
              <a:rPr lang="ru-RU" i="1" dirty="0" err="1"/>
              <a:t>отриманих</a:t>
            </a:r>
            <a:r>
              <a:rPr lang="ru-RU" i="1" dirty="0"/>
              <a:t> </a:t>
            </a:r>
            <a:r>
              <a:rPr lang="ru-RU" i="1" dirty="0" err="1"/>
              <a:t>результатів</a:t>
            </a:r>
            <a:r>
              <a:rPr lang="ru-RU" i="1" dirty="0"/>
              <a:t>…; </a:t>
            </a:r>
            <a:r>
              <a:rPr lang="ru-RU" i="1" dirty="0" err="1"/>
              <a:t>важливе</a:t>
            </a:r>
            <a:r>
              <a:rPr lang="ru-RU" i="1" dirty="0"/>
              <a:t> </a:t>
            </a:r>
            <a:r>
              <a:rPr lang="ru-RU" i="1" dirty="0" err="1"/>
              <a:t>значення</a:t>
            </a:r>
            <a:r>
              <a:rPr lang="ru-RU" i="1" dirty="0"/>
              <a:t> </a:t>
            </a:r>
            <a:r>
              <a:rPr lang="ru-RU" i="1" dirty="0" err="1"/>
              <a:t>мають</a:t>
            </a:r>
            <a:r>
              <a:rPr lang="ru-RU" i="1" dirty="0"/>
              <a:t> </a:t>
            </a:r>
            <a:r>
              <a:rPr lang="ru-RU" i="1" dirty="0" err="1"/>
              <a:t>відомості</a:t>
            </a:r>
            <a:r>
              <a:rPr lang="ru-RU" i="1" dirty="0"/>
              <a:t>, </a:t>
            </a:r>
            <a:r>
              <a:rPr lang="ru-RU" i="1" dirty="0" err="1"/>
              <a:t>що</a:t>
            </a:r>
            <a:r>
              <a:rPr lang="ru-RU" i="1" dirty="0"/>
              <a:t> </a:t>
            </a:r>
            <a:r>
              <a:rPr lang="ru-RU" i="1" dirty="0" err="1"/>
              <a:t>свідчать</a:t>
            </a:r>
            <a:r>
              <a:rPr lang="ru-RU" i="1" dirty="0"/>
              <a:t> про…; автор </a:t>
            </a:r>
            <a:r>
              <a:rPr lang="ru-RU" i="1" dirty="0" err="1"/>
              <a:t>вважає</a:t>
            </a:r>
            <a:r>
              <a:rPr lang="ru-RU" i="1" dirty="0"/>
              <a:t> за </a:t>
            </a:r>
            <a:r>
              <a:rPr lang="ru-RU" i="1" dirty="0" err="1"/>
              <a:t>потрібне</a:t>
            </a:r>
            <a:r>
              <a:rPr lang="ru-RU" i="1" dirty="0"/>
              <a:t> подати </a:t>
            </a:r>
            <a:r>
              <a:rPr lang="ru-RU" i="1" dirty="0" err="1"/>
              <a:t>додаткову</a:t>
            </a:r>
            <a:r>
              <a:rPr lang="ru-RU" i="1" dirty="0"/>
              <a:t> </a:t>
            </a:r>
            <a:r>
              <a:rPr lang="ru-RU" i="1" dirty="0" err="1"/>
              <a:t>аргументацію</a:t>
            </a:r>
            <a:r>
              <a:rPr lang="ru-RU" i="1" dirty="0"/>
              <a:t>…; автор доводить…, </a:t>
            </a:r>
            <a:r>
              <a:rPr lang="ru-RU" i="1" dirty="0" err="1"/>
              <a:t>заперечує</a:t>
            </a:r>
            <a:r>
              <a:rPr lang="ru-RU" i="1" dirty="0"/>
              <a:t>…; у </a:t>
            </a:r>
            <a:r>
              <a:rPr lang="ru-RU" i="1" dirty="0" err="1"/>
              <a:t>посібнику</a:t>
            </a:r>
            <a:r>
              <a:rPr lang="ru-RU" i="1" dirty="0"/>
              <a:t> наведено низку </a:t>
            </a:r>
            <a:r>
              <a:rPr lang="ru-RU" i="1" dirty="0" err="1"/>
              <a:t>прикладів</a:t>
            </a:r>
            <a:r>
              <a:rPr lang="ru-RU" i="1" dirty="0"/>
              <a:t>, </a:t>
            </a:r>
            <a:r>
              <a:rPr lang="ru-RU" i="1" dirty="0" err="1"/>
              <a:t>що</a:t>
            </a:r>
            <a:r>
              <a:rPr lang="ru-RU" i="1" dirty="0"/>
              <a:t> </a:t>
            </a:r>
            <a:r>
              <a:rPr lang="ru-RU" i="1" dirty="0" err="1"/>
              <a:t>ілюструють</a:t>
            </a:r>
            <a:r>
              <a:rPr lang="ru-RU" i="1" dirty="0"/>
              <a:t>…; у </a:t>
            </a:r>
            <a:r>
              <a:rPr lang="ru-RU" i="1" dirty="0" err="1"/>
              <a:t>статті</a:t>
            </a:r>
            <a:r>
              <a:rPr lang="ru-RU" i="1" dirty="0"/>
              <a:t> (</a:t>
            </a:r>
            <a:r>
              <a:rPr lang="ru-RU" i="1" dirty="0" err="1"/>
              <a:t>дослідженні</a:t>
            </a:r>
            <a:r>
              <a:rPr lang="ru-RU" i="1" dirty="0"/>
              <a:t>) </a:t>
            </a:r>
            <a:r>
              <a:rPr lang="ru-RU" i="1" dirty="0" err="1"/>
              <a:t>узагальнено</a:t>
            </a:r>
            <a:r>
              <a:rPr lang="ru-RU" i="1" dirty="0" smtClean="0"/>
              <a:t>….</a:t>
            </a:r>
            <a:endParaRPr lang="uk-UA" i="1" dirty="0" smtClean="0"/>
          </a:p>
          <a:p>
            <a:pPr algn="just"/>
            <a:endParaRPr lang="uk-UA" i="1" dirty="0" smtClean="0"/>
          </a:p>
          <a:p>
            <a:pPr algn="just"/>
            <a:r>
              <a:rPr lang="ru-RU" dirty="0" err="1" smtClean="0"/>
              <a:t>Мовні</a:t>
            </a:r>
            <a:r>
              <a:rPr lang="ru-RU" dirty="0" smtClean="0"/>
              <a:t> </a:t>
            </a:r>
            <a:r>
              <a:rPr lang="ru-RU" dirty="0" err="1"/>
              <a:t>кліше</a:t>
            </a:r>
            <a:r>
              <a:rPr lang="ru-RU" dirty="0"/>
              <a:t> </a:t>
            </a:r>
            <a:r>
              <a:rPr lang="ru-RU" b="1" dirty="0" err="1"/>
              <a:t>завершальної</a:t>
            </a:r>
            <a:r>
              <a:rPr lang="ru-RU" b="1" dirty="0"/>
              <a:t> </a:t>
            </a:r>
            <a:r>
              <a:rPr lang="ru-RU" b="1" dirty="0" err="1"/>
              <a:t>частини</a:t>
            </a:r>
            <a:r>
              <a:rPr lang="ru-RU" b="1" dirty="0"/>
              <a:t> </a:t>
            </a:r>
            <a:r>
              <a:rPr lang="ru-RU" dirty="0" err="1"/>
              <a:t>такі</a:t>
            </a:r>
            <a:r>
              <a:rPr lang="ru-RU" dirty="0"/>
              <a:t>: </a:t>
            </a:r>
            <a:r>
              <a:rPr lang="ru-RU" i="1" dirty="0"/>
              <a:t>у </a:t>
            </a:r>
            <a:r>
              <a:rPr lang="ru-RU" i="1" dirty="0" err="1"/>
              <a:t>висновках</a:t>
            </a:r>
            <a:r>
              <a:rPr lang="ru-RU" i="1" dirty="0"/>
              <a:t> автор </a:t>
            </a:r>
            <a:r>
              <a:rPr lang="ru-RU" i="1" dirty="0" err="1"/>
              <a:t>наголошує</a:t>
            </a:r>
            <a:r>
              <a:rPr lang="ru-RU" i="1" dirty="0"/>
              <a:t>, </a:t>
            </a:r>
            <a:r>
              <a:rPr lang="ru-RU" i="1" dirty="0" err="1"/>
              <a:t>що</a:t>
            </a:r>
            <a:r>
              <a:rPr lang="ru-RU" i="1" dirty="0"/>
              <a:t>…; </a:t>
            </a:r>
            <a:r>
              <a:rPr lang="ru-RU" i="1" dirty="0" err="1"/>
              <a:t>викладене</a:t>
            </a:r>
            <a:r>
              <a:rPr lang="ru-RU" i="1" dirty="0"/>
              <a:t> </a:t>
            </a:r>
            <a:r>
              <a:rPr lang="ru-RU" i="1" dirty="0" err="1"/>
              <a:t>дає</a:t>
            </a:r>
            <a:r>
              <a:rPr lang="ru-RU" i="1" dirty="0"/>
              <a:t> </a:t>
            </a:r>
            <a:r>
              <a:rPr lang="ru-RU" i="1" dirty="0" err="1"/>
              <a:t>змогу</a:t>
            </a:r>
            <a:r>
              <a:rPr lang="ru-RU" i="1" dirty="0"/>
              <a:t> автору </a:t>
            </a:r>
            <a:r>
              <a:rPr lang="ru-RU" i="1" dirty="0" err="1"/>
              <a:t>дійти</a:t>
            </a:r>
            <a:r>
              <a:rPr lang="ru-RU" i="1" dirty="0"/>
              <a:t> </a:t>
            </a:r>
            <a:r>
              <a:rPr lang="ru-RU" i="1" dirty="0" err="1"/>
              <a:t>висновку</a:t>
            </a:r>
            <a:r>
              <a:rPr lang="ru-RU" i="1" dirty="0"/>
              <a:t> про те, </a:t>
            </a:r>
            <a:r>
              <a:rPr lang="ru-RU" i="1" dirty="0" err="1"/>
              <a:t>що</a:t>
            </a:r>
            <a:r>
              <a:rPr lang="ru-RU" i="1" dirty="0"/>
              <a:t>…; </a:t>
            </a:r>
            <a:r>
              <a:rPr lang="ru-RU" i="1" dirty="0" err="1"/>
              <a:t>варто</a:t>
            </a:r>
            <a:r>
              <a:rPr lang="ru-RU" i="1" dirty="0"/>
              <a:t> </a:t>
            </a:r>
            <a:r>
              <a:rPr lang="ru-RU" i="1" dirty="0" err="1"/>
              <a:t>наголосити</a:t>
            </a:r>
            <a:r>
              <a:rPr lang="ru-RU" i="1" dirty="0"/>
              <a:t>, </a:t>
            </a:r>
            <a:r>
              <a:rPr lang="ru-RU" i="1" dirty="0" err="1"/>
              <a:t>що</a:t>
            </a:r>
            <a:r>
              <a:rPr lang="ru-RU" i="1"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fontScale="90000"/>
          </a:bodyPr>
          <a:lstStyle/>
          <a:p>
            <a:r>
              <a:rPr lang="ru-RU" b="1" dirty="0" err="1"/>
              <a:t>Наукова</a:t>
            </a:r>
            <a:r>
              <a:rPr lang="ru-RU" b="1" dirty="0"/>
              <a:t> </a:t>
            </a:r>
            <a:r>
              <a:rPr lang="ru-RU" b="1" dirty="0" err="1"/>
              <a:t>стаття</a:t>
            </a:r>
            <a:r>
              <a:rPr lang="ru-RU" b="1" dirty="0"/>
              <a:t> </a:t>
            </a:r>
            <a:endParaRPr lang="ru-RU" dirty="0"/>
          </a:p>
        </p:txBody>
      </p:sp>
      <p:sp>
        <p:nvSpPr>
          <p:cNvPr id="3" name="Содержимое 2"/>
          <p:cNvSpPr>
            <a:spLocks noGrp="1"/>
          </p:cNvSpPr>
          <p:nvPr>
            <p:ph idx="1"/>
          </p:nvPr>
        </p:nvSpPr>
        <p:spPr/>
        <p:txBody>
          <a:bodyPr>
            <a:normAutofit/>
          </a:bodyPr>
          <a:lstStyle/>
          <a:p>
            <a:pPr algn="just"/>
            <a:r>
              <a:rPr lang="ru-RU" dirty="0" err="1"/>
              <a:t>Це</a:t>
            </a:r>
            <a:r>
              <a:rPr lang="ru-RU" dirty="0"/>
              <a:t> вид </a:t>
            </a:r>
            <a:r>
              <a:rPr lang="ru-RU" dirty="0" err="1"/>
              <a:t>наукової</a:t>
            </a:r>
            <a:r>
              <a:rPr lang="ru-RU" dirty="0"/>
              <a:t> </a:t>
            </a:r>
            <a:r>
              <a:rPr lang="ru-RU" dirty="0" err="1"/>
              <a:t>публікації</a:t>
            </a:r>
            <a:r>
              <a:rPr lang="ru-RU" dirty="0"/>
              <a:t>, у </a:t>
            </a:r>
            <a:r>
              <a:rPr lang="ru-RU" dirty="0" err="1"/>
              <a:t>якій</a:t>
            </a:r>
            <a:r>
              <a:rPr lang="ru-RU" dirty="0"/>
              <a:t> описано </a:t>
            </a:r>
            <a:r>
              <a:rPr lang="ru-RU" dirty="0" err="1"/>
              <a:t>кінцеві</a:t>
            </a:r>
            <a:r>
              <a:rPr lang="ru-RU" dirty="0"/>
              <a:t> </a:t>
            </a:r>
            <a:r>
              <a:rPr lang="ru-RU" dirty="0" err="1"/>
              <a:t>або</a:t>
            </a:r>
            <a:r>
              <a:rPr lang="ru-RU" dirty="0"/>
              <a:t> </a:t>
            </a:r>
            <a:r>
              <a:rPr lang="ru-RU" dirty="0" err="1"/>
              <a:t>проміжні</a:t>
            </a:r>
            <a:r>
              <a:rPr lang="ru-RU" dirty="0"/>
              <a:t> </a:t>
            </a:r>
            <a:r>
              <a:rPr lang="ru-RU" dirty="0" err="1"/>
              <a:t>результати</a:t>
            </a:r>
            <a:r>
              <a:rPr lang="ru-RU" dirty="0"/>
              <a:t> </a:t>
            </a:r>
            <a:r>
              <a:rPr lang="ru-RU" dirty="0" err="1"/>
              <a:t>проведеного</a:t>
            </a:r>
            <a:r>
              <a:rPr lang="ru-RU" dirty="0"/>
              <a:t> </a:t>
            </a:r>
            <a:r>
              <a:rPr lang="ru-RU" dirty="0" err="1"/>
              <a:t>дослідження</a:t>
            </a:r>
            <a:r>
              <a:rPr lang="ru-RU" dirty="0"/>
              <a:t>, </a:t>
            </a:r>
            <a:r>
              <a:rPr lang="ru-RU" dirty="0" err="1"/>
              <a:t>обґрунтовано</a:t>
            </a:r>
            <a:r>
              <a:rPr lang="ru-RU" dirty="0"/>
              <a:t> </a:t>
            </a:r>
            <a:r>
              <a:rPr lang="ru-RU" dirty="0" err="1"/>
              <a:t>способи</a:t>
            </a:r>
            <a:r>
              <a:rPr lang="ru-RU" dirty="0"/>
              <a:t> </a:t>
            </a:r>
            <a:r>
              <a:rPr lang="ru-RU" dirty="0" err="1"/>
              <a:t>їх</a:t>
            </a:r>
            <a:r>
              <a:rPr lang="ru-RU" dirty="0"/>
              <a:t> </a:t>
            </a:r>
            <a:r>
              <a:rPr lang="ru-RU" dirty="0" err="1"/>
              <a:t>отримання</a:t>
            </a:r>
            <a:r>
              <a:rPr lang="ru-RU" dirty="0"/>
              <a:t>, </a:t>
            </a:r>
            <a:r>
              <a:rPr lang="ru-RU" dirty="0" err="1"/>
              <a:t>накреслено</a:t>
            </a:r>
            <a:r>
              <a:rPr lang="ru-RU" dirty="0"/>
              <a:t> </a:t>
            </a:r>
            <a:r>
              <a:rPr lang="ru-RU" dirty="0" err="1"/>
              <a:t>перспективи</a:t>
            </a:r>
            <a:r>
              <a:rPr lang="ru-RU" dirty="0"/>
              <a:t> </a:t>
            </a:r>
            <a:r>
              <a:rPr lang="ru-RU" dirty="0" err="1"/>
              <a:t>наступних</a:t>
            </a:r>
            <a:r>
              <a:rPr lang="ru-RU" dirty="0"/>
              <a:t> </a:t>
            </a:r>
            <a:r>
              <a:rPr lang="ru-RU" dirty="0" err="1"/>
              <a:t>напрацювань</a:t>
            </a:r>
            <a:r>
              <a:rPr lang="ru-RU" dirty="0"/>
              <a:t>.</a:t>
            </a:r>
            <a:endParaRPr lang="en-US" dirty="0"/>
          </a:p>
          <a:p>
            <a:pPr algn="just"/>
            <a:r>
              <a:rPr lang="ru-RU" dirty="0" err="1"/>
              <a:t>Обсяг</a:t>
            </a:r>
            <a:r>
              <a:rPr lang="ru-RU" dirty="0"/>
              <a:t> </a:t>
            </a:r>
            <a:r>
              <a:rPr lang="ru-RU" dirty="0" err="1"/>
              <a:t>наукової</a:t>
            </a:r>
            <a:r>
              <a:rPr lang="ru-RU" dirty="0"/>
              <a:t> </a:t>
            </a:r>
            <a:r>
              <a:rPr lang="ru-RU" dirty="0" err="1"/>
              <a:t>статті</a:t>
            </a:r>
            <a:r>
              <a:rPr lang="ru-RU" dirty="0"/>
              <a:t> </a:t>
            </a:r>
            <a:r>
              <a:rPr lang="ru-RU" dirty="0" err="1"/>
              <a:t>зазвичай</a:t>
            </a:r>
            <a:r>
              <a:rPr lang="ru-RU" dirty="0"/>
              <a:t> становить </a:t>
            </a:r>
            <a:r>
              <a:rPr lang="ru-RU" dirty="0" err="1"/>
              <a:t>від</a:t>
            </a:r>
            <a:r>
              <a:rPr lang="ru-RU" dirty="0"/>
              <a:t> 6 до 24 </a:t>
            </a:r>
            <a:r>
              <a:rPr lang="ru-RU" dirty="0" err="1"/>
              <a:t>сторінок</a:t>
            </a:r>
            <a:r>
              <a:rPr lang="ru-RU" dirty="0"/>
              <a:t>.</a:t>
            </a:r>
            <a:endParaRPr lang="en-US"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91642" y="1142984"/>
            <a:ext cx="7760716" cy="4525963"/>
          </a:xfrm>
        </p:spPr>
        <p:txBody>
          <a:bodyPr>
            <a:noAutofit/>
          </a:bodyPr>
          <a:lstStyle/>
          <a:p>
            <a:pPr marL="514350" lvl="0" indent="-514350" algn="just">
              <a:buFont typeface="+mj-lt"/>
              <a:buAutoNum type="arabicPeriod"/>
            </a:pPr>
            <a:r>
              <a:rPr lang="en-US" sz="1800" dirty="0" err="1"/>
              <a:t>Формування</a:t>
            </a:r>
            <a:r>
              <a:rPr lang="en-US" sz="1800" dirty="0"/>
              <a:t> </a:t>
            </a:r>
            <a:r>
              <a:rPr lang="en-US" sz="1800" dirty="0" err="1"/>
              <a:t>робочої</a:t>
            </a:r>
            <a:r>
              <a:rPr lang="en-US" sz="1800" dirty="0"/>
              <a:t> </a:t>
            </a:r>
            <a:r>
              <a:rPr lang="en-US" sz="1800" dirty="0" err="1"/>
              <a:t>назви</a:t>
            </a:r>
            <a:r>
              <a:rPr lang="en-US" sz="1800" dirty="0"/>
              <a:t> </a:t>
            </a:r>
            <a:r>
              <a:rPr lang="en-US" sz="1800" dirty="0" err="1"/>
              <a:t>статті</a:t>
            </a:r>
            <a:r>
              <a:rPr lang="en-US" sz="1800" dirty="0"/>
              <a:t>.</a:t>
            </a:r>
          </a:p>
          <a:p>
            <a:pPr marL="514350" lvl="0" indent="-514350" algn="just">
              <a:buFont typeface="+mj-lt"/>
              <a:buAutoNum type="arabicPeriod"/>
            </a:pPr>
            <a:r>
              <a:rPr lang="ru-RU" sz="1800" dirty="0" err="1"/>
              <a:t>Визначення</a:t>
            </a:r>
            <a:r>
              <a:rPr lang="ru-RU" sz="1800" dirty="0"/>
              <a:t> меж теми та </a:t>
            </a:r>
            <a:r>
              <a:rPr lang="ru-RU" sz="1800" dirty="0" err="1"/>
              <a:t>обсягів</a:t>
            </a:r>
            <a:r>
              <a:rPr lang="ru-RU" sz="1800" dirty="0"/>
              <a:t> </a:t>
            </a:r>
            <a:r>
              <a:rPr lang="ru-RU" sz="1800" dirty="0" err="1"/>
              <a:t>наукової</a:t>
            </a:r>
            <a:r>
              <a:rPr lang="ru-RU" sz="1800" dirty="0"/>
              <a:t> </a:t>
            </a:r>
            <a:r>
              <a:rPr lang="ru-RU" sz="1800" dirty="0" err="1"/>
              <a:t>інформації</a:t>
            </a:r>
            <a:r>
              <a:rPr lang="ru-RU" sz="1800" dirty="0"/>
              <a:t>, </a:t>
            </a:r>
            <a:r>
              <a:rPr lang="ru-RU" sz="1800" dirty="0" err="1"/>
              <a:t>представленої</a:t>
            </a:r>
            <a:r>
              <a:rPr lang="ru-RU" sz="1800" dirty="0"/>
              <a:t> в </a:t>
            </a:r>
            <a:r>
              <a:rPr lang="ru-RU" sz="1800" dirty="0" err="1"/>
              <a:t>науковій</a:t>
            </a:r>
            <a:r>
              <a:rPr lang="ru-RU" sz="1800" dirty="0"/>
              <a:t> </a:t>
            </a:r>
            <a:r>
              <a:rPr lang="ru-RU" sz="1800" dirty="0" err="1"/>
              <a:t>статті</a:t>
            </a:r>
            <a:r>
              <a:rPr lang="ru-RU" sz="1800" dirty="0"/>
              <a:t>.</a:t>
            </a:r>
            <a:endParaRPr lang="en-US" sz="1800" dirty="0"/>
          </a:p>
          <a:p>
            <a:pPr marL="514350" lvl="0" indent="-514350" algn="just">
              <a:buFont typeface="+mj-lt"/>
              <a:buAutoNum type="arabicPeriod"/>
            </a:pPr>
            <a:r>
              <a:rPr lang="ru-RU" sz="1800" dirty="0" err="1"/>
              <a:t>Розроблення</a:t>
            </a:r>
            <a:r>
              <a:rPr lang="ru-RU" sz="1800" dirty="0"/>
              <a:t> </a:t>
            </a:r>
            <a:r>
              <a:rPr lang="ru-RU" sz="1800" dirty="0" err="1"/>
              <a:t>орієнтовного</a:t>
            </a:r>
            <a:r>
              <a:rPr lang="ru-RU" sz="1800" dirty="0"/>
              <a:t> плану (</a:t>
            </a:r>
            <a:r>
              <a:rPr lang="ru-RU" sz="1800" dirty="0" err="1"/>
              <a:t>змісту</a:t>
            </a:r>
            <a:r>
              <a:rPr lang="ru-RU" sz="1800" dirty="0"/>
              <a:t>) </a:t>
            </a:r>
            <a:r>
              <a:rPr lang="ru-RU" sz="1800" dirty="0" err="1"/>
              <a:t>статті</a:t>
            </a:r>
            <a:r>
              <a:rPr lang="ru-RU" sz="1800" dirty="0"/>
              <a:t>: </a:t>
            </a:r>
            <a:r>
              <a:rPr lang="ru-RU" sz="1800" dirty="0" err="1"/>
              <a:t>вступу</a:t>
            </a:r>
            <a:r>
              <a:rPr lang="ru-RU" sz="1800" dirty="0"/>
              <a:t>, </a:t>
            </a:r>
            <a:r>
              <a:rPr lang="ru-RU" sz="1800" dirty="0" err="1"/>
              <a:t>основної</a:t>
            </a:r>
            <a:r>
              <a:rPr lang="ru-RU" sz="1800" dirty="0"/>
              <a:t> </a:t>
            </a:r>
            <a:r>
              <a:rPr lang="ru-RU" sz="1800" dirty="0" err="1"/>
              <a:t>частини</a:t>
            </a:r>
            <a:r>
              <a:rPr lang="ru-RU" sz="1800" dirty="0"/>
              <a:t>, </a:t>
            </a:r>
            <a:r>
              <a:rPr lang="ru-RU" sz="1800" dirty="0" err="1"/>
              <a:t>висновків</a:t>
            </a:r>
            <a:r>
              <a:rPr lang="ru-RU" sz="1800" dirty="0"/>
              <a:t>, </a:t>
            </a:r>
            <a:r>
              <a:rPr lang="ru-RU" sz="1800" dirty="0" err="1"/>
              <a:t>перспективи</a:t>
            </a:r>
            <a:r>
              <a:rPr lang="ru-RU" sz="1800" dirty="0"/>
              <a:t> </a:t>
            </a:r>
            <a:r>
              <a:rPr lang="ru-RU" sz="1800" dirty="0" err="1"/>
              <a:t>дослідження</a:t>
            </a:r>
            <a:r>
              <a:rPr lang="ru-RU" sz="1800" dirty="0"/>
              <a:t>.</a:t>
            </a:r>
            <a:endParaRPr lang="en-US" sz="1800" dirty="0"/>
          </a:p>
          <a:p>
            <a:pPr marL="514350" lvl="0" indent="-514350" algn="just">
              <a:buFont typeface="+mj-lt"/>
              <a:buAutoNum type="arabicPeriod"/>
            </a:pPr>
            <a:r>
              <a:rPr lang="ru-RU" sz="1800" dirty="0" err="1"/>
              <a:t>Окреслення</a:t>
            </a:r>
            <a:r>
              <a:rPr lang="ru-RU" sz="1800" dirty="0"/>
              <a:t> у </a:t>
            </a:r>
            <a:r>
              <a:rPr lang="ru-RU" sz="1800" dirty="0" err="1"/>
              <a:t>вступі</a:t>
            </a:r>
            <a:r>
              <a:rPr lang="ru-RU" sz="1800" dirty="0"/>
              <a:t> </a:t>
            </a:r>
            <a:r>
              <a:rPr lang="ru-RU" sz="1800" dirty="0" err="1"/>
              <a:t>змісту</a:t>
            </a:r>
            <a:r>
              <a:rPr lang="ru-RU" sz="1800" dirty="0"/>
              <a:t> </a:t>
            </a:r>
            <a:r>
              <a:rPr lang="ru-RU" sz="1800" dirty="0" err="1"/>
              <a:t>роботи</a:t>
            </a:r>
            <a:r>
              <a:rPr lang="ru-RU" sz="1800" dirty="0"/>
              <a:t>.</a:t>
            </a:r>
            <a:endParaRPr lang="en-US" sz="1800" dirty="0"/>
          </a:p>
          <a:p>
            <a:pPr marL="514350" lvl="0" indent="-514350" algn="just">
              <a:buFont typeface="+mj-lt"/>
              <a:buAutoNum type="arabicPeriod"/>
            </a:pPr>
            <a:r>
              <a:rPr lang="ru-RU" sz="1800" dirty="0" err="1"/>
              <a:t>Визначення</a:t>
            </a:r>
            <a:r>
              <a:rPr lang="ru-RU" sz="1800" dirty="0"/>
              <a:t> </a:t>
            </a:r>
            <a:r>
              <a:rPr lang="ru-RU" sz="1800" dirty="0" err="1"/>
              <a:t>методів</a:t>
            </a:r>
            <a:r>
              <a:rPr lang="ru-RU" sz="1800" dirty="0"/>
              <a:t> </a:t>
            </a:r>
            <a:r>
              <a:rPr lang="ru-RU" sz="1800" dirty="0" err="1"/>
              <a:t>дослідження</a:t>
            </a:r>
            <a:r>
              <a:rPr lang="ru-RU" sz="1800" dirty="0"/>
              <a:t>, </a:t>
            </a:r>
            <a:r>
              <a:rPr lang="ru-RU" sz="1800" dirty="0" err="1"/>
              <a:t>джерельної</a:t>
            </a:r>
            <a:r>
              <a:rPr lang="ru-RU" sz="1800" dirty="0"/>
              <a:t> </a:t>
            </a:r>
            <a:r>
              <a:rPr lang="ru-RU" sz="1800" dirty="0" err="1"/>
              <a:t>бази</a:t>
            </a:r>
            <a:r>
              <a:rPr lang="ru-RU" sz="1800" dirty="0"/>
              <a:t>, </a:t>
            </a:r>
            <a:r>
              <a:rPr lang="ru-RU" sz="1800" dirty="0" err="1"/>
              <a:t>підготовка</a:t>
            </a:r>
            <a:r>
              <a:rPr lang="ru-RU" sz="1800" dirty="0"/>
              <a:t> </a:t>
            </a:r>
            <a:r>
              <a:rPr lang="ru-RU" sz="1800" dirty="0" err="1"/>
              <a:t>основних</a:t>
            </a:r>
            <a:r>
              <a:rPr lang="ru-RU" sz="1800" dirty="0"/>
              <a:t> тез </a:t>
            </a:r>
            <a:r>
              <a:rPr lang="ru-RU" sz="1800" dirty="0" err="1"/>
              <a:t>відповідей</a:t>
            </a:r>
            <a:r>
              <a:rPr lang="ru-RU" sz="1800" dirty="0"/>
              <a:t> на </a:t>
            </a:r>
            <a:r>
              <a:rPr lang="ru-RU" sz="1800" dirty="0" err="1"/>
              <a:t>завдання</a:t>
            </a:r>
            <a:r>
              <a:rPr lang="ru-RU" sz="1800" dirty="0"/>
              <a:t>.</a:t>
            </a:r>
            <a:endParaRPr lang="en-US" sz="1800" dirty="0"/>
          </a:p>
          <a:p>
            <a:pPr marL="514350" lvl="0" indent="-514350" algn="just">
              <a:buFont typeface="+mj-lt"/>
              <a:buAutoNum type="arabicPeriod"/>
            </a:pPr>
            <a:r>
              <a:rPr lang="ru-RU" sz="1800" dirty="0" err="1"/>
              <a:t>Тлумачення</a:t>
            </a:r>
            <a:r>
              <a:rPr lang="ru-RU" sz="1800" dirty="0"/>
              <a:t> </a:t>
            </a:r>
            <a:r>
              <a:rPr lang="ru-RU" sz="1800" dirty="0" err="1"/>
              <a:t>використаних</a:t>
            </a:r>
            <a:r>
              <a:rPr lang="ru-RU" sz="1800" dirty="0"/>
              <a:t> у </a:t>
            </a:r>
            <a:r>
              <a:rPr lang="ru-RU" sz="1800" dirty="0" err="1"/>
              <a:t>статті</a:t>
            </a:r>
            <a:r>
              <a:rPr lang="ru-RU" sz="1800" dirty="0"/>
              <a:t> </a:t>
            </a:r>
            <a:r>
              <a:rPr lang="ru-RU" sz="1800" dirty="0" err="1"/>
              <a:t>термінів</a:t>
            </a:r>
            <a:r>
              <a:rPr lang="ru-RU" sz="1800" dirty="0"/>
              <a:t>.</a:t>
            </a:r>
            <a:endParaRPr lang="en-US" sz="1800" dirty="0"/>
          </a:p>
          <a:p>
            <a:pPr marL="514350" lvl="0" indent="-514350" algn="just">
              <a:buFont typeface="+mj-lt"/>
              <a:buAutoNum type="arabicPeriod"/>
            </a:pPr>
            <a:r>
              <a:rPr lang="ru-RU" sz="1800" dirty="0" err="1"/>
              <a:t>Обґрунтування</a:t>
            </a:r>
            <a:r>
              <a:rPr lang="ru-RU" sz="1800" dirty="0"/>
              <a:t> в </a:t>
            </a:r>
            <a:r>
              <a:rPr lang="ru-RU" sz="1800" dirty="0" err="1"/>
              <a:t>основній</a:t>
            </a:r>
            <a:r>
              <a:rPr lang="ru-RU" sz="1800" dirty="0"/>
              <a:t> </a:t>
            </a:r>
            <a:r>
              <a:rPr lang="ru-RU" sz="1800" dirty="0" err="1"/>
              <a:t>частині</a:t>
            </a:r>
            <a:r>
              <a:rPr lang="ru-RU" sz="1800" dirty="0"/>
              <a:t> </a:t>
            </a:r>
            <a:r>
              <a:rPr lang="ru-RU" sz="1800" dirty="0" err="1"/>
              <a:t>отриманих</a:t>
            </a:r>
            <a:r>
              <a:rPr lang="ru-RU" sz="1800" dirty="0"/>
              <a:t> </a:t>
            </a:r>
            <a:r>
              <a:rPr lang="ru-RU" sz="1800" dirty="0" err="1"/>
              <a:t>результатів</a:t>
            </a:r>
            <a:r>
              <a:rPr lang="ru-RU" sz="1800" dirty="0"/>
              <a:t>.</a:t>
            </a:r>
            <a:r>
              <a:rPr lang="uk-UA" sz="1800" dirty="0"/>
              <a:t> </a:t>
            </a:r>
            <a:r>
              <a:rPr lang="ru-RU" sz="1800" dirty="0"/>
              <a:t>Текст </a:t>
            </a:r>
            <a:r>
              <a:rPr lang="ru-RU" sz="1800" dirty="0" err="1"/>
              <a:t>має</a:t>
            </a:r>
            <a:r>
              <a:rPr lang="ru-RU" sz="1800" dirty="0"/>
              <a:t> </a:t>
            </a:r>
            <a:r>
              <a:rPr lang="ru-RU" sz="1800" dirty="0" err="1"/>
              <a:t>опиратися</a:t>
            </a:r>
            <a:r>
              <a:rPr lang="ru-RU" sz="1800" dirty="0"/>
              <a:t> на принцип «</a:t>
            </a:r>
            <a:r>
              <a:rPr lang="ru-RU" sz="1800" dirty="0" err="1"/>
              <a:t>від</a:t>
            </a:r>
            <a:r>
              <a:rPr lang="ru-RU" sz="1800" dirty="0"/>
              <a:t> </a:t>
            </a:r>
            <a:r>
              <a:rPr lang="ru-RU" sz="1800" dirty="0" err="1"/>
              <a:t>відомого</a:t>
            </a:r>
            <a:r>
              <a:rPr lang="ru-RU" sz="1800" dirty="0"/>
              <a:t> до </a:t>
            </a:r>
            <a:r>
              <a:rPr lang="ru-RU" sz="1800" dirty="0" err="1"/>
              <a:t>невідомого</a:t>
            </a:r>
            <a:r>
              <a:rPr lang="ru-RU" sz="1800" dirty="0"/>
              <a:t>», «</a:t>
            </a:r>
            <a:r>
              <a:rPr lang="ru-RU" sz="1800" dirty="0" err="1"/>
              <a:t>від</a:t>
            </a:r>
            <a:r>
              <a:rPr lang="ru-RU" sz="1800" dirty="0"/>
              <a:t> простого до складного».</a:t>
            </a:r>
            <a:endParaRPr lang="en-US" sz="1800" dirty="0"/>
          </a:p>
          <a:p>
            <a:pPr marL="514350" lvl="0" indent="-514350" algn="just">
              <a:buFont typeface="+mj-lt"/>
              <a:buAutoNum type="arabicPeriod"/>
            </a:pPr>
            <a:r>
              <a:rPr lang="ru-RU" sz="1800" dirty="0" err="1"/>
              <a:t>Перевірка</a:t>
            </a:r>
            <a:r>
              <a:rPr lang="ru-RU" sz="1800" dirty="0"/>
              <a:t> </a:t>
            </a:r>
            <a:r>
              <a:rPr lang="ru-RU" sz="1800" dirty="0" err="1"/>
              <a:t>узгодженості</a:t>
            </a:r>
            <a:r>
              <a:rPr lang="ru-RU" sz="1800" dirty="0"/>
              <a:t> </a:t>
            </a:r>
            <a:r>
              <a:rPr lang="ru-RU" sz="1800" dirty="0" err="1"/>
              <a:t>між</a:t>
            </a:r>
            <a:r>
              <a:rPr lang="ru-RU" sz="1800" dirty="0"/>
              <a:t> заголовком, метою, </a:t>
            </a:r>
            <a:r>
              <a:rPr lang="ru-RU" sz="1800" dirty="0" err="1"/>
              <a:t>завданнями</a:t>
            </a:r>
            <a:r>
              <a:rPr lang="ru-RU" sz="1800" dirty="0"/>
              <a:t> </a:t>
            </a:r>
            <a:r>
              <a:rPr lang="ru-RU" sz="1800" dirty="0" err="1"/>
              <a:t>і</a:t>
            </a:r>
            <a:r>
              <a:rPr lang="ru-RU" sz="1800" dirty="0"/>
              <a:t> </a:t>
            </a:r>
            <a:r>
              <a:rPr lang="ru-RU" sz="1800" dirty="0" err="1"/>
              <a:t>висновками</a:t>
            </a:r>
            <a:r>
              <a:rPr lang="ru-RU" sz="1800" dirty="0"/>
              <a:t>.</a:t>
            </a:r>
            <a:endParaRPr lang="en-US" sz="1800" dirty="0"/>
          </a:p>
          <a:p>
            <a:pPr marL="514350" lvl="0" indent="-514350" algn="just">
              <a:buFont typeface="+mj-lt"/>
              <a:buAutoNum type="arabicPeriod"/>
            </a:pPr>
            <a:r>
              <a:rPr lang="ru-RU" sz="1800" dirty="0" err="1"/>
              <a:t>Міркування</a:t>
            </a:r>
            <a:r>
              <a:rPr lang="ru-RU" sz="1800" dirty="0"/>
              <a:t> над перспективами </a:t>
            </a:r>
            <a:r>
              <a:rPr lang="ru-RU" sz="1800" dirty="0" err="1"/>
              <a:t>наступних</a:t>
            </a:r>
            <a:r>
              <a:rPr lang="ru-RU" sz="1800" dirty="0"/>
              <a:t> </a:t>
            </a:r>
            <a:r>
              <a:rPr lang="ru-RU" sz="1800" dirty="0" err="1"/>
              <a:t>розвідок</a:t>
            </a:r>
            <a:r>
              <a:rPr lang="ru-RU" sz="1800" dirty="0"/>
              <a:t> у </a:t>
            </a:r>
            <a:r>
              <a:rPr lang="ru-RU" sz="1800" dirty="0" err="1"/>
              <a:t>цьому</a:t>
            </a:r>
            <a:r>
              <a:rPr lang="ru-RU" sz="1800" dirty="0"/>
              <a:t> </a:t>
            </a:r>
            <a:r>
              <a:rPr lang="ru-RU" sz="1800" dirty="0" err="1"/>
              <a:t>питанні</a:t>
            </a:r>
            <a:r>
              <a:rPr lang="ru-RU" sz="1800" dirty="0"/>
              <a:t>.</a:t>
            </a:r>
            <a:endParaRPr lang="en-US" sz="1800" dirty="0"/>
          </a:p>
          <a:p>
            <a:pPr marL="514350" lvl="0" indent="-514350" algn="just">
              <a:buFont typeface="+mj-lt"/>
              <a:buAutoNum type="arabicPeriod"/>
            </a:pPr>
            <a:r>
              <a:rPr lang="ru-RU" sz="1800" dirty="0" err="1"/>
              <a:t>Проведення</a:t>
            </a:r>
            <a:r>
              <a:rPr lang="ru-RU" sz="1800" dirty="0"/>
              <a:t> самоконтролю </a:t>
            </a:r>
            <a:r>
              <a:rPr lang="ru-RU" sz="1800" dirty="0" err="1"/>
              <a:t>виконаної</a:t>
            </a:r>
            <a:r>
              <a:rPr lang="ru-RU" sz="1800" dirty="0"/>
              <a:t> </a:t>
            </a:r>
            <a:r>
              <a:rPr lang="ru-RU" sz="1800" dirty="0" err="1"/>
              <a:t>роботи</a:t>
            </a:r>
            <a:r>
              <a:rPr lang="ru-RU" sz="1800" dirty="0"/>
              <a:t> на </a:t>
            </a:r>
            <a:r>
              <a:rPr lang="ru-RU" sz="1800" dirty="0" err="1"/>
              <a:t>змістовому</a:t>
            </a:r>
            <a:r>
              <a:rPr lang="ru-RU" sz="1800" dirty="0"/>
              <a:t>, </a:t>
            </a:r>
            <a:r>
              <a:rPr lang="ru-RU" sz="1800" dirty="0" err="1"/>
              <a:t>логічному</a:t>
            </a:r>
            <a:r>
              <a:rPr lang="ru-RU" sz="1800" dirty="0"/>
              <a:t>, </a:t>
            </a:r>
            <a:r>
              <a:rPr lang="ru-RU" sz="1800" dirty="0" err="1"/>
              <a:t>мовностилістичному</a:t>
            </a:r>
            <a:r>
              <a:rPr lang="ru-RU" sz="1800" dirty="0"/>
              <a:t> </a:t>
            </a:r>
            <a:r>
              <a:rPr lang="ru-RU" sz="1800" dirty="0" err="1"/>
              <a:t>рівнях</a:t>
            </a:r>
            <a:r>
              <a:rPr lang="ru-RU" sz="1800" dirty="0"/>
              <a:t>.</a:t>
            </a:r>
            <a:endParaRPr lang="en-US" sz="1800" dirty="0"/>
          </a:p>
          <a:p>
            <a:pPr marL="514350" lvl="0" indent="-514350" algn="just">
              <a:buFont typeface="+mj-lt"/>
              <a:buAutoNum type="arabicPeriod"/>
            </a:pPr>
            <a:r>
              <a:rPr lang="ru-RU" sz="1800" dirty="0" err="1"/>
              <a:t>Оформлення</a:t>
            </a:r>
            <a:r>
              <a:rPr lang="ru-RU" sz="1800" dirty="0"/>
              <a:t> списку </a:t>
            </a:r>
            <a:r>
              <a:rPr lang="ru-RU" sz="1800" dirty="0" err="1"/>
              <a:t>використаних</a:t>
            </a:r>
            <a:r>
              <a:rPr lang="ru-RU" sz="1800" dirty="0"/>
              <a:t> </a:t>
            </a:r>
            <a:r>
              <a:rPr lang="ru-RU" sz="1800" dirty="0" err="1"/>
              <a:t>джерел</a:t>
            </a:r>
            <a:r>
              <a:rPr lang="ru-RU" sz="1800" dirty="0"/>
              <a:t> за </a:t>
            </a:r>
            <a:r>
              <a:rPr lang="ru-RU" sz="1800" dirty="0" err="1"/>
              <a:t>чинними</a:t>
            </a:r>
            <a:r>
              <a:rPr lang="uk-UA" sz="1800" dirty="0"/>
              <a:t> </a:t>
            </a:r>
            <a:r>
              <a:rPr lang="ru-RU" sz="1800" dirty="0"/>
              <a:t>стандартами</a:t>
            </a:r>
          </a:p>
        </p:txBody>
      </p:sp>
      <p:sp>
        <p:nvSpPr>
          <p:cNvPr id="4" name="Заголовок 1"/>
          <p:cNvSpPr>
            <a:spLocks noGrp="1"/>
          </p:cNvSpPr>
          <p:nvPr>
            <p:ph type="title"/>
          </p:nvPr>
        </p:nvSpPr>
        <p:spPr>
          <a:xfrm>
            <a:off x="691642" y="-24"/>
            <a:ext cx="7760716" cy="1143000"/>
          </a:xfrm>
        </p:spPr>
        <p:txBody>
          <a:bodyPr>
            <a:noAutofit/>
          </a:bodyPr>
          <a:lstStyle/>
          <a:p>
            <a:r>
              <a:rPr lang="ru-RU" sz="3200" b="1" i="1" dirty="0" err="1"/>
              <a:t>Підготовка</a:t>
            </a:r>
            <a:r>
              <a:rPr lang="ru-RU" sz="3200" b="1" i="1" dirty="0"/>
              <a:t> </a:t>
            </a:r>
            <a:r>
              <a:rPr lang="ru-RU" sz="3200" b="1" i="1" dirty="0" err="1"/>
              <a:t>наукової</a:t>
            </a:r>
            <a:r>
              <a:rPr lang="ru-RU" sz="3200" b="1" i="1" dirty="0"/>
              <a:t> </a:t>
            </a:r>
            <a:r>
              <a:rPr lang="ru-RU" sz="3200" b="1" i="1" dirty="0" err="1"/>
              <a:t>статті</a:t>
            </a:r>
            <a:r>
              <a:rPr lang="ru-RU" sz="3200" b="1" i="1" dirty="0"/>
              <a:t> </a:t>
            </a:r>
            <a:r>
              <a:rPr lang="ru-RU" sz="3200" b="1" i="1" dirty="0" smtClean="0"/>
              <a:t/>
            </a:r>
            <a:br>
              <a:rPr lang="ru-RU" sz="3200" b="1" i="1" dirty="0" smtClean="0"/>
            </a:br>
            <a:r>
              <a:rPr lang="ru-RU" sz="3200" b="1" i="1" dirty="0" err="1" smtClean="0"/>
              <a:t>охоплює</a:t>
            </a:r>
            <a:r>
              <a:rPr lang="ru-RU" sz="3200" b="1" i="1" dirty="0" smtClean="0"/>
              <a:t> </a:t>
            </a:r>
            <a:r>
              <a:rPr lang="ru-RU" sz="3200" b="1" i="1" dirty="0" err="1"/>
              <a:t>такі</a:t>
            </a:r>
            <a:r>
              <a:rPr lang="ru-RU" sz="3200" b="1" i="1" dirty="0"/>
              <a:t> </a:t>
            </a:r>
            <a:r>
              <a:rPr lang="ru-RU" sz="3200" b="1" i="1" dirty="0" err="1"/>
              <a:t>етапи</a:t>
            </a:r>
            <a:r>
              <a:rPr lang="ru-RU" sz="3200" b="1" i="1" dirty="0"/>
              <a:t>:</a:t>
            </a:r>
            <a:endParaRPr lang="en-US" sz="3200" b="1" dirty="0"/>
          </a:p>
        </p:txBody>
      </p:sp>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6"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Основні визначення:</a:t>
            </a:r>
            <a:endParaRPr lang="ru-RU" b="1" dirty="0"/>
          </a:p>
        </p:txBody>
      </p:sp>
      <p:sp>
        <p:nvSpPr>
          <p:cNvPr id="3" name="Содержимое 2"/>
          <p:cNvSpPr>
            <a:spLocks noGrp="1"/>
          </p:cNvSpPr>
          <p:nvPr>
            <p:ph idx="1"/>
          </p:nvPr>
        </p:nvSpPr>
        <p:spPr/>
        <p:txBody>
          <a:bodyPr>
            <a:normAutofit fontScale="85000" lnSpcReduction="20000"/>
          </a:bodyPr>
          <a:lstStyle/>
          <a:p>
            <a:pPr algn="just"/>
            <a:r>
              <a:rPr lang="ru-RU" b="1" dirty="0" err="1"/>
              <a:t>Курсова</a:t>
            </a:r>
            <a:r>
              <a:rPr lang="ru-RU" b="1" dirty="0"/>
              <a:t> робота </a:t>
            </a:r>
            <a:r>
              <a:rPr lang="ru-RU" dirty="0"/>
              <a:t>– невелика за </a:t>
            </a:r>
            <a:r>
              <a:rPr lang="ru-RU" dirty="0" err="1"/>
              <a:t>обсягом</a:t>
            </a:r>
            <a:r>
              <a:rPr lang="ru-RU" dirty="0"/>
              <a:t> </a:t>
            </a:r>
            <a:r>
              <a:rPr lang="ru-RU" dirty="0" err="1"/>
              <a:t>дослідницька</a:t>
            </a:r>
            <a:r>
              <a:rPr lang="ru-RU" dirty="0"/>
              <a:t> робота </a:t>
            </a:r>
            <a:r>
              <a:rPr lang="ru-RU" dirty="0" err="1"/>
              <a:t>із</a:t>
            </a:r>
            <a:r>
              <a:rPr lang="ru-RU" dirty="0"/>
              <a:t> </a:t>
            </a:r>
            <a:r>
              <a:rPr lang="ru-RU" dirty="0" err="1"/>
              <a:t>значною</a:t>
            </a:r>
            <a:r>
              <a:rPr lang="ru-RU" dirty="0"/>
              <a:t> реферативною </a:t>
            </a:r>
            <a:r>
              <a:rPr lang="ru-RU" dirty="0" err="1"/>
              <a:t>частиною</a:t>
            </a:r>
            <a:r>
              <a:rPr lang="ru-RU" dirty="0"/>
              <a:t>.</a:t>
            </a:r>
            <a:endParaRPr lang="en-US" dirty="0"/>
          </a:p>
          <a:p>
            <a:pPr algn="just"/>
            <a:r>
              <a:rPr lang="ru-RU" b="1" dirty="0" err="1"/>
              <a:t>Дипломна</a:t>
            </a:r>
            <a:r>
              <a:rPr lang="ru-RU" b="1" dirty="0"/>
              <a:t> робота </a:t>
            </a:r>
            <a:r>
              <a:rPr lang="ru-RU" dirty="0"/>
              <a:t>– </a:t>
            </a:r>
            <a:r>
              <a:rPr lang="ru-RU" dirty="0" err="1"/>
              <a:t>кваліфікаційна</a:t>
            </a:r>
            <a:r>
              <a:rPr lang="ru-RU" dirty="0"/>
              <a:t> </a:t>
            </a:r>
            <a:r>
              <a:rPr lang="ru-RU" dirty="0" err="1"/>
              <a:t>науково-дослідницька</a:t>
            </a:r>
            <a:r>
              <a:rPr lang="ru-RU" dirty="0"/>
              <a:t> </a:t>
            </a:r>
            <a:r>
              <a:rPr lang="ru-RU" dirty="0" err="1"/>
              <a:t>робота</a:t>
            </a:r>
            <a:r>
              <a:rPr lang="ru-RU" dirty="0"/>
              <a:t> студента, яка </a:t>
            </a:r>
            <a:r>
              <a:rPr lang="ru-RU" dirty="0" err="1"/>
              <a:t>готується</a:t>
            </a:r>
            <a:r>
              <a:rPr lang="ru-RU" dirty="0"/>
              <a:t> </a:t>
            </a:r>
            <a:r>
              <a:rPr lang="ru-RU" dirty="0" err="1"/>
              <a:t>з</a:t>
            </a:r>
            <a:r>
              <a:rPr lang="ru-RU" dirty="0"/>
              <a:t> метою </a:t>
            </a:r>
            <a:r>
              <a:rPr lang="ru-RU" dirty="0" err="1"/>
              <a:t>публічного</a:t>
            </a:r>
            <a:r>
              <a:rPr lang="ru-RU" dirty="0"/>
              <a:t> </a:t>
            </a:r>
            <a:r>
              <a:rPr lang="ru-RU" dirty="0" err="1"/>
              <a:t>захисту</a:t>
            </a:r>
            <a:r>
              <a:rPr lang="ru-RU" dirty="0"/>
              <a:t> </a:t>
            </a:r>
            <a:r>
              <a:rPr lang="ru-RU" dirty="0" err="1"/>
              <a:t>й</a:t>
            </a:r>
            <a:r>
              <a:rPr lang="ru-RU" dirty="0"/>
              <a:t> </a:t>
            </a:r>
            <a:r>
              <a:rPr lang="ru-RU" dirty="0" err="1"/>
              <a:t>отримання</a:t>
            </a:r>
            <a:r>
              <a:rPr lang="ru-RU" dirty="0"/>
              <a:t> </a:t>
            </a:r>
            <a:r>
              <a:rPr lang="ru-RU" dirty="0" err="1"/>
              <a:t>освітньо-кваліфікаційного</a:t>
            </a:r>
            <a:r>
              <a:rPr lang="ru-RU" dirty="0"/>
              <a:t> </a:t>
            </a:r>
            <a:r>
              <a:rPr lang="ru-RU" dirty="0" err="1"/>
              <a:t>ступеня</a:t>
            </a:r>
            <a:r>
              <a:rPr lang="ru-RU" dirty="0"/>
              <a:t> «бакалавр» </a:t>
            </a:r>
            <a:r>
              <a:rPr lang="ru-RU" dirty="0" err="1"/>
              <a:t>чи</a:t>
            </a:r>
            <a:r>
              <a:rPr lang="ru-RU" dirty="0"/>
              <a:t> «</a:t>
            </a:r>
            <a:r>
              <a:rPr lang="ru-RU" dirty="0" err="1"/>
              <a:t>спеціаліст</a:t>
            </a:r>
            <a:r>
              <a:rPr lang="ru-RU" dirty="0"/>
              <a:t>». </a:t>
            </a:r>
            <a:r>
              <a:rPr lang="ru-RU" dirty="0" err="1"/>
              <a:t>Виконання</a:t>
            </a:r>
            <a:r>
              <a:rPr lang="ru-RU" dirty="0"/>
              <a:t> </a:t>
            </a:r>
            <a:r>
              <a:rPr lang="ru-RU" dirty="0" err="1"/>
              <a:t>дипломної</a:t>
            </a:r>
            <a:r>
              <a:rPr lang="ru-RU" dirty="0"/>
              <a:t> </a:t>
            </a:r>
            <a:r>
              <a:rPr lang="ru-RU" dirty="0" err="1"/>
              <a:t>роботи</a:t>
            </a:r>
            <a:r>
              <a:rPr lang="ru-RU" dirty="0"/>
              <a:t> та </a:t>
            </a:r>
            <a:r>
              <a:rPr lang="ru-RU" dirty="0" err="1"/>
              <a:t>її</a:t>
            </a:r>
            <a:r>
              <a:rPr lang="ru-RU" dirty="0"/>
              <a:t> </a:t>
            </a:r>
            <a:r>
              <a:rPr lang="ru-RU" dirty="0" err="1"/>
              <a:t>захист</a:t>
            </a:r>
            <a:r>
              <a:rPr lang="ru-RU" dirty="0"/>
              <a:t> перед держаною </a:t>
            </a:r>
            <a:r>
              <a:rPr lang="ru-RU" dirty="0" err="1"/>
              <a:t>екзаменаційною</a:t>
            </a:r>
            <a:r>
              <a:rPr lang="ru-RU" dirty="0"/>
              <a:t> </a:t>
            </a:r>
            <a:r>
              <a:rPr lang="ru-RU" dirty="0" err="1"/>
              <a:t>комісією</a:t>
            </a:r>
            <a:r>
              <a:rPr lang="ru-RU" dirty="0"/>
              <a:t> </a:t>
            </a:r>
            <a:r>
              <a:rPr lang="ru-RU" dirty="0" err="1"/>
              <a:t>є</a:t>
            </a:r>
            <a:r>
              <a:rPr lang="ru-RU" dirty="0"/>
              <a:t> </a:t>
            </a:r>
            <a:r>
              <a:rPr lang="ru-RU" dirty="0" err="1"/>
              <a:t>перевіркою</a:t>
            </a:r>
            <a:r>
              <a:rPr lang="ru-RU" dirty="0"/>
              <a:t> </a:t>
            </a:r>
            <a:r>
              <a:rPr lang="ru-RU" dirty="0" err="1"/>
              <a:t>підготовки</a:t>
            </a:r>
            <a:r>
              <a:rPr lang="ru-RU" dirty="0"/>
              <a:t> </a:t>
            </a:r>
            <a:r>
              <a:rPr lang="ru-RU" dirty="0" err="1"/>
              <a:t>фахівця</a:t>
            </a:r>
            <a:r>
              <a:rPr lang="ru-RU" dirty="0"/>
              <a:t> до </a:t>
            </a:r>
            <a:r>
              <a:rPr lang="ru-RU" dirty="0" err="1"/>
              <a:t>самостійної</a:t>
            </a:r>
            <a:r>
              <a:rPr lang="ru-RU" dirty="0"/>
              <a:t> </a:t>
            </a:r>
            <a:r>
              <a:rPr lang="ru-RU" dirty="0" err="1"/>
              <a:t>діяльності</a:t>
            </a:r>
            <a:r>
              <a:rPr lang="ru-RU" dirty="0"/>
              <a:t> </a:t>
            </a:r>
            <a:r>
              <a:rPr lang="ru-RU" dirty="0" err="1"/>
              <a:t>з</a:t>
            </a:r>
            <a:r>
              <a:rPr lang="ru-RU" dirty="0"/>
              <a:t> </a:t>
            </a:r>
            <a:r>
              <a:rPr lang="ru-RU" dirty="0" err="1"/>
              <a:t>обраної</a:t>
            </a:r>
            <a:r>
              <a:rPr lang="ru-RU" dirty="0"/>
              <a:t> </a:t>
            </a:r>
            <a:r>
              <a:rPr lang="ru-RU" dirty="0" err="1"/>
              <a:t>спеціальності</a:t>
            </a:r>
            <a:r>
              <a:rPr lang="ru-RU" dirty="0"/>
              <a:t>, </a:t>
            </a:r>
            <a:r>
              <a:rPr lang="ru-RU" dirty="0" err="1"/>
              <a:t>його</a:t>
            </a:r>
            <a:r>
              <a:rPr lang="ru-RU" dirty="0"/>
              <a:t> </a:t>
            </a:r>
            <a:r>
              <a:rPr lang="ru-RU" dirty="0" err="1"/>
              <a:t>здатності</a:t>
            </a:r>
            <a:r>
              <a:rPr lang="ru-RU" dirty="0"/>
              <a:t> </a:t>
            </a:r>
            <a:r>
              <a:rPr lang="ru-RU" dirty="0" err="1"/>
              <a:t>самостійно</a:t>
            </a:r>
            <a:r>
              <a:rPr lang="ru-RU" dirty="0"/>
              <a:t> </a:t>
            </a:r>
            <a:r>
              <a:rPr lang="ru-RU" dirty="0" err="1"/>
              <a:t>аналізувати</a:t>
            </a:r>
            <a:r>
              <a:rPr lang="ru-RU" dirty="0"/>
              <a:t> стан </a:t>
            </a:r>
            <a:r>
              <a:rPr lang="ru-RU" dirty="0" err="1"/>
              <a:t>проблеми</a:t>
            </a:r>
            <a:r>
              <a:rPr lang="ru-RU" dirty="0"/>
              <a:t> у </a:t>
            </a:r>
            <a:r>
              <a:rPr lang="ru-RU" dirty="0" err="1"/>
              <a:t>певній</a:t>
            </a:r>
            <a:r>
              <a:rPr lang="ru-RU" dirty="0"/>
              <a:t> </a:t>
            </a:r>
            <a:r>
              <a:rPr lang="ru-RU" dirty="0" err="1"/>
              <a:t>галузі</a:t>
            </a:r>
            <a:r>
              <a:rPr lang="ru-RU" dirty="0"/>
              <a:t> науки, </a:t>
            </a:r>
            <a:r>
              <a:rPr lang="ru-RU" dirty="0" err="1"/>
              <a:t>розробляти</a:t>
            </a:r>
            <a:r>
              <a:rPr lang="ru-RU" dirty="0"/>
              <a:t> </a:t>
            </a:r>
            <a:r>
              <a:rPr lang="ru-RU" dirty="0" err="1"/>
              <a:t>необхідні</a:t>
            </a:r>
            <a:r>
              <a:rPr lang="ru-RU" dirty="0"/>
              <a:t> </a:t>
            </a:r>
            <a:r>
              <a:rPr lang="ru-RU" dirty="0" err="1"/>
              <a:t>пропозиції</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78"/>
            <a:ext cx="6858002" cy="69164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274638"/>
            <a:ext cx="7760716" cy="1143000"/>
          </a:xfrm>
        </p:spPr>
        <p:txBody>
          <a:bodyPr>
            <a:noAutofit/>
          </a:bodyPr>
          <a:lstStyle/>
          <a:p>
            <a:r>
              <a:rPr lang="ru-RU" sz="2800" b="1" dirty="0" err="1"/>
              <a:t>Наукова</a:t>
            </a:r>
            <a:r>
              <a:rPr lang="ru-RU" sz="2800" b="1" dirty="0"/>
              <a:t> робота (</a:t>
            </a:r>
            <a:r>
              <a:rPr lang="ru-RU" sz="2800" b="1" dirty="0" err="1"/>
              <a:t>курсова</a:t>
            </a:r>
            <a:r>
              <a:rPr lang="ru-RU" sz="2800" b="1" dirty="0"/>
              <a:t> </a:t>
            </a:r>
            <a:r>
              <a:rPr lang="ru-RU" sz="2800" b="1" dirty="0" err="1"/>
              <a:t>чи</a:t>
            </a:r>
            <a:r>
              <a:rPr lang="ru-RU" sz="2800" b="1" dirty="0"/>
              <a:t> </a:t>
            </a:r>
            <a:r>
              <a:rPr lang="ru-RU" sz="2800" b="1" dirty="0" err="1"/>
              <a:t>дипломна</a:t>
            </a:r>
            <a:r>
              <a:rPr lang="ru-RU" sz="2800" b="1" dirty="0"/>
              <a:t>) </a:t>
            </a:r>
            <a:r>
              <a:rPr lang="ru-RU" sz="2800" b="1" dirty="0" err="1"/>
              <a:t>має</a:t>
            </a:r>
            <a:r>
              <a:rPr lang="ru-RU" sz="2800" b="1" dirty="0"/>
              <a:t> </a:t>
            </a:r>
            <a:r>
              <a:rPr lang="ru-RU" sz="2800" b="1" dirty="0" err="1"/>
              <a:t>відповідати</a:t>
            </a:r>
            <a:r>
              <a:rPr lang="ru-RU" sz="2800" b="1" dirty="0"/>
              <a:t> таким</a:t>
            </a:r>
            <a:r>
              <a:rPr lang="uk-UA" sz="2800" b="1" dirty="0"/>
              <a:t> </a:t>
            </a:r>
            <a:r>
              <a:rPr lang="en-US" sz="2800" b="1" dirty="0" err="1"/>
              <a:t>вимогам</a:t>
            </a:r>
            <a:r>
              <a:rPr lang="en-US" sz="2800" b="1" dirty="0"/>
              <a:t>:</a:t>
            </a:r>
            <a:endParaRPr lang="ru-RU" sz="2800" b="1" dirty="0"/>
          </a:p>
        </p:txBody>
      </p:sp>
      <p:sp>
        <p:nvSpPr>
          <p:cNvPr id="3" name="Содержимое 2"/>
          <p:cNvSpPr>
            <a:spLocks noGrp="1"/>
          </p:cNvSpPr>
          <p:nvPr>
            <p:ph idx="1"/>
          </p:nvPr>
        </p:nvSpPr>
        <p:spPr>
          <a:xfrm>
            <a:off x="457200" y="1357298"/>
            <a:ext cx="8229600" cy="5643601"/>
          </a:xfrm>
        </p:spPr>
        <p:txBody>
          <a:bodyPr>
            <a:normAutofit fontScale="70000" lnSpcReduction="20000"/>
          </a:bodyPr>
          <a:lstStyle/>
          <a:p>
            <a:pPr lvl="0" algn="just"/>
            <a:r>
              <a:rPr lang="ru-RU" i="1" dirty="0"/>
              <a:t>бути актуальною, </a:t>
            </a:r>
            <a:r>
              <a:rPr lang="ru-RU" i="1" dirty="0" err="1"/>
              <a:t>мати</a:t>
            </a:r>
            <a:r>
              <a:rPr lang="ru-RU" i="1" dirty="0"/>
              <a:t> новизну, </a:t>
            </a:r>
            <a:r>
              <a:rPr lang="ru-RU" i="1" dirty="0" err="1"/>
              <a:t>виконуватись</a:t>
            </a:r>
            <a:r>
              <a:rPr lang="ru-RU" i="1" dirty="0"/>
              <a:t> на </a:t>
            </a:r>
            <a:r>
              <a:rPr lang="ru-RU" i="1" dirty="0" err="1"/>
              <a:t>рівні</a:t>
            </a:r>
            <a:r>
              <a:rPr lang="ru-RU" i="1" dirty="0"/>
              <a:t> </a:t>
            </a:r>
            <a:r>
              <a:rPr lang="ru-RU" i="1" dirty="0" err="1"/>
              <a:t>сучасних</a:t>
            </a:r>
            <a:r>
              <a:rPr lang="ru-RU" i="1" dirty="0"/>
              <a:t> </a:t>
            </a:r>
            <a:r>
              <a:rPr lang="ru-RU" i="1" dirty="0" err="1"/>
              <a:t>досягнень</a:t>
            </a:r>
            <a:r>
              <a:rPr lang="ru-RU" i="1" dirty="0"/>
              <a:t> науки </a:t>
            </a:r>
            <a:r>
              <a:rPr lang="ru-RU" i="1" dirty="0" err="1"/>
              <a:t>і</a:t>
            </a:r>
            <a:r>
              <a:rPr lang="ru-RU" i="1" dirty="0"/>
              <a:t> </a:t>
            </a:r>
            <a:r>
              <a:rPr lang="ru-RU" i="1" dirty="0" err="1"/>
              <a:t>техніки</a:t>
            </a:r>
            <a:r>
              <a:rPr lang="ru-RU" i="1" dirty="0"/>
              <a:t>;</a:t>
            </a:r>
            <a:endParaRPr lang="en-US" dirty="0"/>
          </a:p>
          <a:p>
            <a:pPr lvl="0" algn="just"/>
            <a:r>
              <a:rPr lang="ru-RU" i="1" dirty="0"/>
              <a:t>бути </a:t>
            </a:r>
            <a:r>
              <a:rPr lang="ru-RU" i="1" dirty="0" err="1"/>
              <a:t>спрямованою</a:t>
            </a:r>
            <a:r>
              <a:rPr lang="ru-RU" i="1" dirty="0"/>
              <a:t> на </a:t>
            </a:r>
            <a:r>
              <a:rPr lang="ru-RU" i="1" dirty="0" err="1"/>
              <a:t>вирішення</a:t>
            </a:r>
            <a:r>
              <a:rPr lang="ru-RU" i="1" dirty="0"/>
              <a:t> </a:t>
            </a:r>
            <a:r>
              <a:rPr lang="ru-RU" i="1" dirty="0" err="1"/>
              <a:t>практичних</a:t>
            </a:r>
            <a:r>
              <a:rPr lang="ru-RU" i="1" dirty="0"/>
              <a:t> </a:t>
            </a:r>
            <a:r>
              <a:rPr lang="ru-RU" i="1" dirty="0" err="1"/>
              <a:t>завдань</a:t>
            </a:r>
            <a:r>
              <a:rPr lang="ru-RU" i="1" dirty="0"/>
              <a:t> </a:t>
            </a:r>
            <a:r>
              <a:rPr lang="ru-RU" i="1" dirty="0" err="1"/>
              <a:t>майбутньої</a:t>
            </a:r>
            <a:r>
              <a:rPr lang="ru-RU" i="1" dirty="0"/>
              <a:t> </a:t>
            </a:r>
            <a:r>
              <a:rPr lang="ru-RU" i="1" dirty="0" err="1"/>
              <a:t>діяльності</a:t>
            </a:r>
            <a:r>
              <a:rPr lang="ru-RU" i="1" dirty="0"/>
              <a:t>;</a:t>
            </a:r>
            <a:endParaRPr lang="en-US" dirty="0"/>
          </a:p>
          <a:p>
            <a:pPr lvl="0" algn="just"/>
            <a:r>
              <a:rPr lang="ru-RU" i="1" dirty="0" err="1"/>
              <a:t>стимулювати</a:t>
            </a:r>
            <a:r>
              <a:rPr lang="ru-RU" i="1" dirty="0"/>
              <a:t> в </a:t>
            </a:r>
            <a:r>
              <a:rPr lang="ru-RU" i="1" dirty="0" err="1"/>
              <a:t>студентів</a:t>
            </a:r>
            <a:r>
              <a:rPr lang="ru-RU" i="1" dirty="0"/>
              <a:t> </a:t>
            </a:r>
            <a:r>
              <a:rPr lang="ru-RU" i="1" dirty="0" err="1"/>
              <a:t>творчий</a:t>
            </a:r>
            <a:r>
              <a:rPr lang="ru-RU" i="1" dirty="0"/>
              <a:t> </a:t>
            </a:r>
            <a:r>
              <a:rPr lang="ru-RU" i="1" dirty="0" err="1"/>
              <a:t>пошук</a:t>
            </a:r>
            <a:r>
              <a:rPr lang="ru-RU" i="1" dirty="0"/>
              <a:t> </a:t>
            </a:r>
            <a:r>
              <a:rPr lang="ru-RU" i="1" dirty="0" err="1"/>
              <a:t>нових</a:t>
            </a:r>
            <a:r>
              <a:rPr lang="ru-RU" i="1" dirty="0"/>
              <a:t> </a:t>
            </a:r>
            <a:r>
              <a:rPr lang="ru-RU" i="1" dirty="0" err="1"/>
              <a:t>пріоритетних</a:t>
            </a:r>
            <a:r>
              <a:rPr lang="ru-RU" i="1" dirty="0"/>
              <a:t> </a:t>
            </a:r>
            <a:r>
              <a:rPr lang="ru-RU" i="1" dirty="0" err="1"/>
              <a:t>наукових</a:t>
            </a:r>
            <a:r>
              <a:rPr lang="ru-RU" i="1" dirty="0"/>
              <a:t> </a:t>
            </a:r>
            <a:r>
              <a:rPr lang="ru-RU" i="1" dirty="0" err="1"/>
              <a:t>рішень</a:t>
            </a:r>
            <a:r>
              <a:rPr lang="ru-RU" i="1" dirty="0"/>
              <a:t>;</a:t>
            </a:r>
            <a:endParaRPr lang="en-US" dirty="0"/>
          </a:p>
          <a:p>
            <a:pPr lvl="0" algn="just"/>
            <a:r>
              <a:rPr lang="ru-RU" i="1" dirty="0" err="1"/>
              <a:t>містити</a:t>
            </a:r>
            <a:r>
              <a:rPr lang="ru-RU" i="1" dirty="0"/>
              <a:t> </a:t>
            </a:r>
            <a:r>
              <a:rPr lang="ru-RU" i="1" dirty="0" err="1"/>
              <a:t>огляд</a:t>
            </a:r>
            <a:r>
              <a:rPr lang="ru-RU" i="1" dirty="0"/>
              <a:t> </a:t>
            </a:r>
            <a:r>
              <a:rPr lang="ru-RU" i="1" dirty="0" err="1"/>
              <a:t>наукових</a:t>
            </a:r>
            <a:r>
              <a:rPr lang="ru-RU" i="1" dirty="0"/>
              <a:t> </a:t>
            </a:r>
            <a:r>
              <a:rPr lang="ru-RU" i="1" dirty="0" err="1"/>
              <a:t>і</a:t>
            </a:r>
            <a:r>
              <a:rPr lang="ru-RU" i="1" dirty="0"/>
              <a:t> </a:t>
            </a:r>
            <a:r>
              <a:rPr lang="ru-RU" i="1" dirty="0" err="1"/>
              <a:t>методичних</a:t>
            </a:r>
            <a:r>
              <a:rPr lang="ru-RU" i="1" dirty="0"/>
              <a:t> </a:t>
            </a:r>
            <a:r>
              <a:rPr lang="ru-RU" i="1" dirty="0" err="1"/>
              <a:t>праць</a:t>
            </a:r>
            <a:r>
              <a:rPr lang="ru-RU" i="1" dirty="0"/>
              <a:t>, </a:t>
            </a:r>
            <a:r>
              <a:rPr lang="ru-RU" i="1" dirty="0" err="1"/>
              <a:t>пов’язаних</a:t>
            </a:r>
            <a:r>
              <a:rPr lang="ru-RU" i="1" dirty="0"/>
              <a:t> </a:t>
            </a:r>
            <a:r>
              <a:rPr lang="ru-RU" i="1" dirty="0" err="1"/>
              <a:t>з</a:t>
            </a:r>
            <a:r>
              <a:rPr lang="ru-RU" i="1" dirty="0"/>
              <a:t> темою </a:t>
            </a:r>
            <a:r>
              <a:rPr lang="ru-RU" i="1" dirty="0" err="1"/>
              <a:t>дослідження</a:t>
            </a:r>
            <a:r>
              <a:rPr lang="ru-RU" i="1" dirty="0"/>
              <a:t>;</a:t>
            </a:r>
            <a:endParaRPr lang="en-US" dirty="0"/>
          </a:p>
          <a:p>
            <a:pPr lvl="0" algn="just"/>
            <a:r>
              <a:rPr lang="ru-RU" i="1" dirty="0" err="1"/>
              <a:t>виконуватися</a:t>
            </a:r>
            <a:r>
              <a:rPr lang="ru-RU" i="1" dirty="0"/>
              <a:t> в </a:t>
            </a:r>
            <a:r>
              <a:rPr lang="ru-RU" i="1" dirty="0" err="1"/>
              <a:t>руслі</a:t>
            </a:r>
            <a:r>
              <a:rPr lang="ru-RU" i="1" dirty="0"/>
              <a:t> </a:t>
            </a:r>
            <a:r>
              <a:rPr lang="ru-RU" i="1" dirty="0" err="1"/>
              <a:t>наукових</a:t>
            </a:r>
            <a:r>
              <a:rPr lang="ru-RU" i="1" dirty="0"/>
              <a:t> </a:t>
            </a:r>
            <a:r>
              <a:rPr lang="ru-RU" i="1" dirty="0" err="1"/>
              <a:t>досліджень</a:t>
            </a:r>
            <a:r>
              <a:rPr lang="ru-RU" i="1" dirty="0"/>
              <a:t> </a:t>
            </a:r>
            <a:r>
              <a:rPr lang="ru-RU" i="1" dirty="0" err="1"/>
              <a:t>керівника</a:t>
            </a:r>
            <a:r>
              <a:rPr lang="ru-RU" i="1" dirty="0"/>
              <a:t>, </a:t>
            </a:r>
            <a:r>
              <a:rPr lang="ru-RU" i="1" dirty="0" err="1"/>
              <a:t>кафедри</a:t>
            </a:r>
            <a:r>
              <a:rPr lang="ru-RU" i="1" dirty="0"/>
              <a:t> та </a:t>
            </a:r>
            <a:r>
              <a:rPr lang="ru-RU" i="1" dirty="0" err="1"/>
              <a:t>інших</a:t>
            </a:r>
            <a:r>
              <a:rPr lang="ru-RU" i="1" dirty="0"/>
              <a:t> </a:t>
            </a:r>
            <a:r>
              <a:rPr lang="ru-RU" i="1" dirty="0" err="1"/>
              <a:t>наукових</a:t>
            </a:r>
            <a:r>
              <a:rPr lang="ru-RU" i="1" dirty="0"/>
              <a:t> </a:t>
            </a:r>
            <a:r>
              <a:rPr lang="ru-RU" i="1" dirty="0" err="1"/>
              <a:t>підрозділів</a:t>
            </a:r>
            <a:r>
              <a:rPr lang="ru-RU" i="1" dirty="0"/>
              <a:t> закладу;</a:t>
            </a:r>
            <a:endParaRPr lang="en-US" dirty="0"/>
          </a:p>
          <a:p>
            <a:pPr lvl="0" algn="just"/>
            <a:r>
              <a:rPr lang="ru-RU" i="1" dirty="0" err="1"/>
              <a:t>узагальнювати</a:t>
            </a:r>
            <a:r>
              <a:rPr lang="ru-RU" i="1" dirty="0"/>
              <a:t> </a:t>
            </a:r>
            <a:r>
              <a:rPr lang="ru-RU" i="1" dirty="0" err="1"/>
              <a:t>і</a:t>
            </a:r>
            <a:r>
              <a:rPr lang="ru-RU" i="1" dirty="0"/>
              <a:t> </a:t>
            </a:r>
            <a:r>
              <a:rPr lang="ru-RU" i="1" dirty="0" err="1"/>
              <a:t>розвивати</a:t>
            </a:r>
            <a:r>
              <a:rPr lang="ru-RU" i="1" dirty="0"/>
              <a:t> </a:t>
            </a:r>
            <a:r>
              <a:rPr lang="ru-RU" i="1" dirty="0" err="1"/>
              <a:t>науково-дослідницькі</a:t>
            </a:r>
            <a:r>
              <a:rPr lang="ru-RU" i="1" dirty="0"/>
              <a:t> </a:t>
            </a:r>
            <a:r>
              <a:rPr lang="ru-RU" i="1" dirty="0" err="1"/>
              <a:t>вміння</a:t>
            </a:r>
            <a:r>
              <a:rPr lang="ru-RU" i="1" dirty="0"/>
              <a:t> студента;</a:t>
            </a:r>
            <a:endParaRPr lang="en-US" dirty="0"/>
          </a:p>
          <a:p>
            <a:pPr lvl="0" algn="just"/>
            <a:r>
              <a:rPr lang="ru-RU" i="1" dirty="0" err="1"/>
              <a:t>свідчити</a:t>
            </a:r>
            <a:r>
              <a:rPr lang="ru-RU" i="1" dirty="0"/>
              <a:t> про </a:t>
            </a:r>
            <a:r>
              <a:rPr lang="ru-RU" i="1" dirty="0" err="1"/>
              <a:t>коректне</a:t>
            </a:r>
            <a:r>
              <a:rPr lang="ru-RU" i="1" dirty="0"/>
              <a:t> </a:t>
            </a:r>
            <a:r>
              <a:rPr lang="ru-RU" i="1" dirty="0" err="1"/>
              <a:t>ставлення</a:t>
            </a:r>
            <a:r>
              <a:rPr lang="ru-RU" i="1" dirty="0"/>
              <a:t> студента до </a:t>
            </a:r>
            <a:r>
              <a:rPr lang="ru-RU" i="1" dirty="0" err="1"/>
              <a:t>використання</a:t>
            </a:r>
            <a:r>
              <a:rPr lang="ru-RU" i="1" dirty="0"/>
              <a:t> </a:t>
            </a:r>
            <a:r>
              <a:rPr lang="ru-RU" i="1" dirty="0" err="1"/>
              <a:t>результатів</a:t>
            </a:r>
            <a:r>
              <a:rPr lang="ru-RU" i="1" dirty="0"/>
              <a:t> </a:t>
            </a:r>
            <a:r>
              <a:rPr lang="ru-RU" i="1" dirty="0" err="1"/>
              <a:t>аналізу</a:t>
            </a:r>
            <a:r>
              <a:rPr lang="ru-RU" i="1" dirty="0"/>
              <a:t> та </a:t>
            </a:r>
            <a:r>
              <a:rPr lang="ru-RU" i="1" dirty="0" err="1"/>
              <a:t>опублікованих</a:t>
            </a:r>
            <a:r>
              <a:rPr lang="ru-RU" i="1" dirty="0"/>
              <a:t> </a:t>
            </a:r>
            <a:r>
              <a:rPr lang="ru-RU" i="1" dirty="0" err="1"/>
              <a:t>матеріалів</a:t>
            </a:r>
            <a:r>
              <a:rPr lang="ru-RU" i="1" dirty="0"/>
              <a:t> </a:t>
            </a:r>
            <a:r>
              <a:rPr lang="ru-RU" i="1" dirty="0" err="1"/>
              <a:t>інших</a:t>
            </a:r>
            <a:r>
              <a:rPr lang="ru-RU" i="1" dirty="0"/>
              <a:t> </a:t>
            </a:r>
            <a:r>
              <a:rPr lang="ru-RU" i="1" dirty="0" err="1"/>
              <a:t>авторів</a:t>
            </a:r>
            <a:r>
              <a:rPr lang="ru-RU" i="1" dirty="0"/>
              <a:t>,</a:t>
            </a:r>
            <a:r>
              <a:rPr lang="uk-UA" i="1" dirty="0"/>
              <a:t> </a:t>
            </a:r>
            <a:r>
              <a:rPr lang="ru-RU" i="1" dirty="0" err="1"/>
              <a:t>тобто</a:t>
            </a:r>
            <a:r>
              <a:rPr lang="ru-RU" i="1" dirty="0"/>
              <a:t> </a:t>
            </a:r>
            <a:r>
              <a:rPr lang="ru-RU" i="1" dirty="0" err="1"/>
              <a:t>містити</a:t>
            </a:r>
            <a:r>
              <a:rPr lang="ru-RU" i="1" dirty="0"/>
              <a:t> </a:t>
            </a:r>
            <a:r>
              <a:rPr lang="ru-RU" i="1" dirty="0" err="1"/>
              <a:t>посилання</a:t>
            </a:r>
            <a:r>
              <a:rPr lang="ru-RU" i="1" dirty="0"/>
              <a:t> на </a:t>
            </a:r>
            <a:r>
              <a:rPr lang="ru-RU" i="1" dirty="0" err="1"/>
              <a:t>використані</a:t>
            </a:r>
            <a:r>
              <a:rPr lang="ru-RU" i="1" dirty="0"/>
              <a:t> </a:t>
            </a:r>
            <a:r>
              <a:rPr lang="ru-RU" i="1" dirty="0" err="1"/>
              <a:t>джерела</a:t>
            </a:r>
            <a:r>
              <a:rPr lang="ru-RU" i="1" dirty="0"/>
              <a:t> </a:t>
            </a:r>
            <a:r>
              <a:rPr lang="ru-RU" i="1" dirty="0" err="1"/>
              <a:t>із</a:t>
            </a:r>
            <a:r>
              <a:rPr lang="ru-RU" i="1" dirty="0"/>
              <a:t> </a:t>
            </a:r>
            <a:r>
              <a:rPr lang="ru-RU" i="1" dirty="0" err="1"/>
              <a:t>вказівкою</a:t>
            </a:r>
            <a:r>
              <a:rPr lang="ru-RU" i="1" dirty="0"/>
              <a:t> </a:t>
            </a:r>
            <a:r>
              <a:rPr lang="ru-RU" i="1" dirty="0" err="1"/>
              <a:t>прізвища</a:t>
            </a:r>
            <a:r>
              <a:rPr lang="ru-RU" i="1" dirty="0"/>
              <a:t> </a:t>
            </a:r>
            <a:r>
              <a:rPr lang="ru-RU" i="1" dirty="0" err="1"/>
              <a:t>й</a:t>
            </a:r>
            <a:r>
              <a:rPr lang="ru-RU" i="1" dirty="0"/>
              <a:t> </a:t>
            </a:r>
            <a:r>
              <a:rPr lang="ru-RU" i="1" dirty="0" err="1"/>
              <a:t>ініціалів</a:t>
            </a:r>
            <a:r>
              <a:rPr lang="ru-RU" i="1" dirty="0"/>
              <a:t> автора, </a:t>
            </a:r>
            <a:r>
              <a:rPr lang="ru-RU" i="1" dirty="0" err="1"/>
              <a:t>назви</a:t>
            </a:r>
            <a:r>
              <a:rPr lang="ru-RU" i="1" dirty="0"/>
              <a:t> </a:t>
            </a:r>
            <a:r>
              <a:rPr lang="ru-RU" i="1" dirty="0" err="1"/>
              <a:t>праці</a:t>
            </a:r>
            <a:r>
              <a:rPr lang="ru-RU" i="1" dirty="0"/>
              <a:t>, </a:t>
            </a:r>
            <a:r>
              <a:rPr lang="ru-RU" i="1" dirty="0" err="1"/>
              <a:t>видавництва</a:t>
            </a:r>
            <a:r>
              <a:rPr lang="ru-RU" i="1" dirty="0"/>
              <a:t>, </a:t>
            </a:r>
            <a:r>
              <a:rPr lang="ru-RU" i="1" dirty="0" err="1"/>
              <a:t>місця</a:t>
            </a:r>
            <a:r>
              <a:rPr lang="ru-RU" i="1" dirty="0"/>
              <a:t> </a:t>
            </a:r>
            <a:r>
              <a:rPr lang="ru-RU" i="1" dirty="0" err="1"/>
              <a:t>і</a:t>
            </a:r>
            <a:r>
              <a:rPr lang="ru-RU" i="1" dirty="0"/>
              <a:t> року </a:t>
            </a:r>
            <a:r>
              <a:rPr lang="ru-RU" i="1" dirty="0" err="1"/>
              <a:t>видання</a:t>
            </a:r>
            <a:r>
              <a:rPr lang="ru-RU" i="1" dirty="0"/>
              <a:t>, </a:t>
            </a:r>
            <a:r>
              <a:rPr lang="ru-RU" i="1" dirty="0" err="1"/>
              <a:t>сторінки</a:t>
            </a:r>
            <a:r>
              <a:rPr lang="ru-RU" i="1" dirty="0"/>
              <a:t>.</a:t>
            </a:r>
            <a:endParaRPr lang="en-US" dirty="0"/>
          </a:p>
          <a:p>
            <a:pPr algn="just"/>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78"/>
            <a:ext cx="6858002" cy="69164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143000"/>
          </a:xfrm>
        </p:spPr>
        <p:txBody>
          <a:bodyPr>
            <a:normAutofit fontScale="90000"/>
          </a:bodyPr>
          <a:lstStyle/>
          <a:p>
            <a:r>
              <a:rPr lang="ru-RU" dirty="0"/>
              <a:t>До </a:t>
            </a:r>
            <a:r>
              <a:rPr lang="ru-RU" dirty="0" err="1"/>
              <a:t>змістової</a:t>
            </a:r>
            <a:r>
              <a:rPr lang="ru-RU" dirty="0"/>
              <a:t> </a:t>
            </a:r>
            <a:r>
              <a:rPr lang="ru-RU" dirty="0" err="1"/>
              <a:t>частини</a:t>
            </a:r>
            <a:r>
              <a:rPr lang="ru-RU" dirty="0"/>
              <a:t> </a:t>
            </a:r>
            <a:r>
              <a:rPr lang="ru-RU" dirty="0" smtClean="0"/>
              <a:t/>
            </a:r>
            <a:br>
              <a:rPr lang="ru-RU" dirty="0" smtClean="0"/>
            </a:br>
            <a:r>
              <a:rPr lang="ru-RU" dirty="0" err="1" smtClean="0"/>
              <a:t>наукової</a:t>
            </a:r>
            <a:r>
              <a:rPr lang="ru-RU" dirty="0" smtClean="0"/>
              <a:t> </a:t>
            </a:r>
            <a:r>
              <a:rPr lang="ru-RU" dirty="0" err="1"/>
              <a:t>роботи</a:t>
            </a:r>
            <a:r>
              <a:rPr lang="ru-RU" dirty="0"/>
              <a:t> </a:t>
            </a:r>
            <a:r>
              <a:rPr lang="ru-RU" dirty="0" err="1"/>
              <a:t>ставляться</a:t>
            </a:r>
            <a:r>
              <a:rPr lang="ru-RU" dirty="0"/>
              <a:t> </a:t>
            </a:r>
            <a:r>
              <a:rPr lang="ru-RU" dirty="0" err="1"/>
              <a:t>такі</a:t>
            </a:r>
            <a:r>
              <a:rPr lang="ru-RU" dirty="0"/>
              <a:t> </a:t>
            </a:r>
            <a:r>
              <a:rPr lang="ru-RU" dirty="0" err="1"/>
              <a:t>вимоги</a:t>
            </a:r>
            <a:r>
              <a:rPr lang="ru-RU" dirty="0"/>
              <a:t>:</a:t>
            </a:r>
          </a:p>
        </p:txBody>
      </p:sp>
      <p:sp>
        <p:nvSpPr>
          <p:cNvPr id="3" name="Содержимое 2"/>
          <p:cNvSpPr>
            <a:spLocks noGrp="1"/>
          </p:cNvSpPr>
          <p:nvPr>
            <p:ph idx="1"/>
          </p:nvPr>
        </p:nvSpPr>
        <p:spPr>
          <a:xfrm>
            <a:off x="691642" y="1600200"/>
            <a:ext cx="7760716" cy="4525963"/>
          </a:xfrm>
        </p:spPr>
        <p:txBody>
          <a:bodyPr>
            <a:normAutofit fontScale="77500" lnSpcReduction="20000"/>
          </a:bodyPr>
          <a:lstStyle/>
          <a:p>
            <a:pPr lvl="0" algn="just"/>
            <a:r>
              <a:rPr lang="ru-RU" i="1" dirty="0" err="1"/>
              <a:t>чітка</a:t>
            </a:r>
            <a:r>
              <a:rPr lang="ru-RU" i="1" dirty="0"/>
              <a:t> характеристика предмета, </a:t>
            </a:r>
            <a:r>
              <a:rPr lang="ru-RU" i="1" dirty="0" err="1"/>
              <a:t>об’єкта</a:t>
            </a:r>
            <a:r>
              <a:rPr lang="ru-RU" i="1" dirty="0"/>
              <a:t>, мети, </a:t>
            </a:r>
            <a:r>
              <a:rPr lang="ru-RU" i="1" dirty="0" err="1"/>
              <a:t>завдань</a:t>
            </a:r>
            <a:r>
              <a:rPr lang="ru-RU" i="1" dirty="0"/>
              <a:t>, </a:t>
            </a:r>
            <a:r>
              <a:rPr lang="ru-RU" i="1" dirty="0" err="1" smtClean="0"/>
              <a:t>методів</a:t>
            </a:r>
            <a:r>
              <a:rPr lang="uk-UA" i="1" dirty="0" smtClean="0"/>
              <a:t> </a:t>
            </a:r>
            <a:r>
              <a:rPr lang="ru-RU" i="1" dirty="0" err="1" smtClean="0"/>
              <a:t>дослідження</a:t>
            </a:r>
            <a:r>
              <a:rPr lang="ru-RU" i="1" dirty="0"/>
              <a:t>, </a:t>
            </a:r>
            <a:r>
              <a:rPr lang="ru-RU" i="1" dirty="0" err="1"/>
              <a:t>логічна</a:t>
            </a:r>
            <a:r>
              <a:rPr lang="ru-RU" i="1" dirty="0"/>
              <a:t> </a:t>
            </a:r>
            <a:r>
              <a:rPr lang="ru-RU" i="1" dirty="0" err="1"/>
              <a:t>побудова</a:t>
            </a:r>
            <a:r>
              <a:rPr lang="ru-RU" i="1" dirty="0"/>
              <a:t> </a:t>
            </a:r>
            <a:r>
              <a:rPr lang="ru-RU" i="1" dirty="0" err="1"/>
              <a:t>викладеного</a:t>
            </a:r>
            <a:r>
              <a:rPr lang="ru-RU" i="1" dirty="0"/>
              <a:t> </a:t>
            </a:r>
            <a:r>
              <a:rPr lang="ru-RU" i="1" dirty="0" err="1"/>
              <a:t>матеріалу</a:t>
            </a:r>
            <a:r>
              <a:rPr lang="ru-RU" i="1" dirty="0"/>
              <a:t>, </a:t>
            </a:r>
            <a:r>
              <a:rPr lang="ru-RU" i="1" dirty="0" err="1"/>
              <a:t>опис</a:t>
            </a:r>
            <a:r>
              <a:rPr lang="ru-RU" i="1" dirty="0"/>
              <a:t> </a:t>
            </a:r>
            <a:r>
              <a:rPr lang="ru-RU" i="1" dirty="0" err="1"/>
              <a:t>і</a:t>
            </a:r>
            <a:r>
              <a:rPr lang="ru-RU" i="1" dirty="0"/>
              <a:t> </a:t>
            </a:r>
            <a:r>
              <a:rPr lang="ru-RU" i="1" dirty="0" err="1"/>
              <a:t>аналіз</a:t>
            </a:r>
            <a:r>
              <a:rPr lang="ru-RU" i="1" dirty="0"/>
              <a:t> </a:t>
            </a:r>
            <a:r>
              <a:rPr lang="ru-RU" i="1" dirty="0" err="1"/>
              <a:t>проведених</a:t>
            </a:r>
            <a:r>
              <a:rPr lang="ru-RU" i="1" dirty="0"/>
              <a:t> автором </a:t>
            </a:r>
            <a:r>
              <a:rPr lang="ru-RU" i="1" dirty="0" err="1"/>
              <a:t>експериментів</a:t>
            </a:r>
            <a:r>
              <a:rPr lang="ru-RU" i="1" dirty="0"/>
              <a:t>;</a:t>
            </a:r>
            <a:endParaRPr lang="en-US" dirty="0"/>
          </a:p>
          <a:p>
            <a:pPr lvl="0" algn="just"/>
            <a:r>
              <a:rPr lang="ru-RU" i="1" dirty="0" err="1"/>
              <a:t>аналіз</a:t>
            </a:r>
            <a:r>
              <a:rPr lang="ru-RU" i="1" dirty="0"/>
              <a:t> </a:t>
            </a:r>
            <a:r>
              <a:rPr lang="ru-RU" i="1" dirty="0" err="1"/>
              <a:t>монографічних</a:t>
            </a:r>
            <a:r>
              <a:rPr lang="ru-RU" i="1" dirty="0"/>
              <a:t> </a:t>
            </a:r>
            <a:r>
              <a:rPr lang="ru-RU" i="1" dirty="0" err="1"/>
              <a:t>джерел</a:t>
            </a:r>
            <a:r>
              <a:rPr lang="ru-RU" i="1" dirty="0"/>
              <a:t> </a:t>
            </a:r>
            <a:r>
              <a:rPr lang="ru-RU" i="1" dirty="0" err="1"/>
              <a:t>і</a:t>
            </a:r>
            <a:r>
              <a:rPr lang="ru-RU" i="1" dirty="0"/>
              <a:t> </a:t>
            </a:r>
            <a:r>
              <a:rPr lang="ru-RU" i="1" dirty="0" err="1"/>
              <a:t>періодичної</a:t>
            </a:r>
            <a:r>
              <a:rPr lang="ru-RU" i="1" dirty="0"/>
              <a:t> </a:t>
            </a:r>
            <a:r>
              <a:rPr lang="ru-RU" i="1" dirty="0" err="1"/>
              <a:t>літератури</a:t>
            </a:r>
            <a:r>
              <a:rPr lang="ru-RU" i="1" dirty="0"/>
              <a:t> </a:t>
            </a:r>
            <a:r>
              <a:rPr lang="ru-RU" i="1" dirty="0" err="1"/>
              <a:t>з</a:t>
            </a:r>
            <a:r>
              <a:rPr lang="ru-RU" i="1" dirty="0"/>
              <a:t> теми </a:t>
            </a:r>
            <a:r>
              <a:rPr lang="ru-RU" i="1" dirty="0" err="1"/>
              <a:t>дослідження</a:t>
            </a:r>
            <a:r>
              <a:rPr lang="ru-RU" i="1" dirty="0"/>
              <a:t>;</a:t>
            </a:r>
            <a:endParaRPr lang="en-US" dirty="0"/>
          </a:p>
          <a:p>
            <a:pPr lvl="0" algn="just"/>
            <a:r>
              <a:rPr lang="ru-RU" i="1" dirty="0" err="1"/>
              <a:t>вивчення</a:t>
            </a:r>
            <a:r>
              <a:rPr lang="ru-RU" i="1" dirty="0"/>
              <a:t> </a:t>
            </a:r>
            <a:r>
              <a:rPr lang="ru-RU" i="1" dirty="0" err="1"/>
              <a:t>і</a:t>
            </a:r>
            <a:r>
              <a:rPr lang="ru-RU" i="1" dirty="0"/>
              <a:t> характеристика </a:t>
            </a:r>
            <a:r>
              <a:rPr lang="ru-RU" i="1" dirty="0" err="1"/>
              <a:t>історії</a:t>
            </a:r>
            <a:r>
              <a:rPr lang="ru-RU" i="1" dirty="0"/>
              <a:t> </a:t>
            </a:r>
            <a:r>
              <a:rPr lang="ru-RU" i="1" dirty="0" err="1"/>
              <a:t>досліджуваної</a:t>
            </a:r>
            <a:r>
              <a:rPr lang="ru-RU" i="1" dirty="0"/>
              <a:t> </a:t>
            </a:r>
            <a:r>
              <a:rPr lang="ru-RU" i="1" dirty="0" err="1"/>
              <a:t>проблеми</a:t>
            </a:r>
            <a:r>
              <a:rPr lang="ru-RU" i="1" dirty="0"/>
              <a:t> </a:t>
            </a:r>
            <a:r>
              <a:rPr lang="ru-RU" i="1" dirty="0" err="1"/>
              <a:t>чи</a:t>
            </a:r>
            <a:r>
              <a:rPr lang="ru-RU" i="1" dirty="0"/>
              <a:t> </a:t>
            </a:r>
            <a:r>
              <a:rPr lang="ru-RU" i="1" dirty="0" err="1" smtClean="0"/>
              <a:t>окремих</a:t>
            </a:r>
            <a:r>
              <a:rPr lang="uk-UA" i="1" dirty="0" smtClean="0"/>
              <a:t> </a:t>
            </a:r>
            <a:r>
              <a:rPr lang="ru-RU" i="1" dirty="0" err="1" smtClean="0"/>
              <a:t>питань</a:t>
            </a:r>
            <a:r>
              <a:rPr lang="ru-RU" i="1" dirty="0"/>
              <a:t>, практичного стану, а </a:t>
            </a:r>
            <a:r>
              <a:rPr lang="ru-RU" i="1" dirty="0" err="1"/>
              <a:t>також</a:t>
            </a:r>
            <a:r>
              <a:rPr lang="ru-RU" i="1" dirty="0"/>
              <a:t> передового </a:t>
            </a:r>
            <a:r>
              <a:rPr lang="ru-RU" i="1" dirty="0" err="1"/>
              <a:t>досвіду</a:t>
            </a:r>
            <a:r>
              <a:rPr lang="ru-RU" i="1" dirty="0"/>
              <a:t>;</a:t>
            </a:r>
            <a:endParaRPr lang="en-US" dirty="0"/>
          </a:p>
          <a:p>
            <a:pPr lvl="0" algn="just"/>
            <a:r>
              <a:rPr lang="en-US" i="1" dirty="0" err="1"/>
              <a:t>повнота</a:t>
            </a:r>
            <a:r>
              <a:rPr lang="en-US" i="1" dirty="0"/>
              <a:t> </a:t>
            </a:r>
            <a:r>
              <a:rPr lang="en-US" i="1" dirty="0" err="1"/>
              <a:t>розкриття</a:t>
            </a:r>
            <a:r>
              <a:rPr lang="en-US" i="1" dirty="0"/>
              <a:t> </a:t>
            </a:r>
            <a:r>
              <a:rPr lang="en-US" i="1" dirty="0" err="1"/>
              <a:t>теми</a:t>
            </a:r>
            <a:r>
              <a:rPr lang="en-US" i="1" dirty="0"/>
              <a:t> </a:t>
            </a:r>
            <a:r>
              <a:rPr lang="en-US" i="1" dirty="0" err="1"/>
              <a:t>дослідження</a:t>
            </a:r>
            <a:r>
              <a:rPr lang="en-US" i="1" dirty="0"/>
              <a:t>;</a:t>
            </a:r>
            <a:endParaRPr lang="en-US" dirty="0"/>
          </a:p>
          <a:p>
            <a:pPr algn="just"/>
            <a:r>
              <a:rPr lang="ru-RU" i="1" dirty="0" err="1"/>
              <a:t>узагальнення</a:t>
            </a:r>
            <a:r>
              <a:rPr lang="ru-RU" i="1" dirty="0"/>
              <a:t> </a:t>
            </a:r>
            <a:r>
              <a:rPr lang="ru-RU" i="1" dirty="0" err="1"/>
              <a:t>результатів</a:t>
            </a:r>
            <a:r>
              <a:rPr lang="ru-RU" i="1" dirty="0"/>
              <a:t>, </a:t>
            </a:r>
            <a:r>
              <a:rPr lang="ru-RU" i="1" dirty="0" err="1"/>
              <a:t>обґрунтування</a:t>
            </a:r>
            <a:r>
              <a:rPr lang="ru-RU" i="1" dirty="0"/>
              <a:t> </a:t>
            </a:r>
            <a:r>
              <a:rPr lang="ru-RU" i="1" dirty="0" err="1"/>
              <a:t>висновків</a:t>
            </a:r>
            <a:r>
              <a:rPr lang="ru-RU" i="1" dirty="0"/>
              <a:t> </a:t>
            </a:r>
            <a:r>
              <a:rPr lang="ru-RU" i="1" dirty="0" err="1"/>
              <a:t>і</a:t>
            </a:r>
            <a:r>
              <a:rPr lang="ru-RU" i="1" dirty="0"/>
              <a:t> </a:t>
            </a:r>
            <a:r>
              <a:rPr lang="ru-RU" i="1" dirty="0" err="1"/>
              <a:t>практичних</a:t>
            </a:r>
            <a:r>
              <a:rPr lang="ru-RU" i="1" dirty="0"/>
              <a:t> </a:t>
            </a:r>
            <a:r>
              <a:rPr lang="ru-RU" i="1" dirty="0" err="1"/>
              <a:t>рекомендацій</a:t>
            </a:r>
            <a:r>
              <a:rPr lang="ru-RU" i="1" dirty="0"/>
              <a:t>.</a:t>
            </a: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489348" y="3083180"/>
            <a:ext cx="6858002" cy="69164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91642" y="285728"/>
            <a:ext cx="7760716" cy="5597533"/>
          </a:xfrm>
        </p:spPr>
        <p:txBody>
          <a:bodyPr/>
          <a:lstStyle/>
          <a:p>
            <a:pPr algn="just"/>
            <a:r>
              <a:rPr lang="ru-RU" dirty="0" err="1"/>
              <a:t>Обсяг</a:t>
            </a:r>
            <a:r>
              <a:rPr lang="ru-RU" dirty="0"/>
              <a:t> </a:t>
            </a:r>
            <a:r>
              <a:rPr lang="ru-RU" dirty="0" err="1"/>
              <a:t>дипломної</a:t>
            </a:r>
            <a:r>
              <a:rPr lang="ru-RU" dirty="0"/>
              <a:t> </a:t>
            </a:r>
            <a:r>
              <a:rPr lang="ru-RU" dirty="0" err="1"/>
              <a:t>роботи</a:t>
            </a:r>
            <a:r>
              <a:rPr lang="ru-RU" dirty="0"/>
              <a:t> становить 50-100 </a:t>
            </a:r>
            <a:r>
              <a:rPr lang="ru-RU" dirty="0" err="1"/>
              <a:t>сторінок</a:t>
            </a:r>
            <a:r>
              <a:rPr lang="ru-RU" dirty="0"/>
              <a:t> </a:t>
            </a:r>
            <a:r>
              <a:rPr lang="ru-RU" dirty="0" err="1"/>
              <a:t>комп’ютерного</a:t>
            </a:r>
            <a:r>
              <a:rPr lang="ru-RU" dirty="0"/>
              <a:t> набору. </a:t>
            </a:r>
            <a:r>
              <a:rPr lang="ru-RU" dirty="0" err="1"/>
              <a:t>Її</a:t>
            </a:r>
            <a:r>
              <a:rPr lang="ru-RU" dirty="0"/>
              <a:t> структура </a:t>
            </a:r>
            <a:r>
              <a:rPr lang="ru-RU" dirty="0" err="1"/>
              <a:t>передбачає</a:t>
            </a:r>
            <a:r>
              <a:rPr lang="ru-RU" dirty="0"/>
              <a:t> </a:t>
            </a:r>
            <a:r>
              <a:rPr lang="ru-RU" dirty="0" err="1"/>
              <a:t>наявність</a:t>
            </a:r>
            <a:r>
              <a:rPr lang="ru-RU" dirty="0"/>
              <a:t> титульного </a:t>
            </a:r>
            <a:r>
              <a:rPr lang="ru-RU" dirty="0" err="1"/>
              <a:t>аркуша</a:t>
            </a:r>
            <a:r>
              <a:rPr lang="ru-RU" dirty="0"/>
              <a:t>, </a:t>
            </a:r>
            <a:r>
              <a:rPr lang="ru-RU" dirty="0" err="1"/>
              <a:t>змісту</a:t>
            </a:r>
            <a:r>
              <a:rPr lang="ru-RU" dirty="0"/>
              <a:t>, </a:t>
            </a:r>
            <a:r>
              <a:rPr lang="ru-RU" dirty="0" err="1"/>
              <a:t>вступу</a:t>
            </a:r>
            <a:r>
              <a:rPr lang="ru-RU" dirty="0"/>
              <a:t>, </a:t>
            </a:r>
            <a:r>
              <a:rPr lang="ru-RU" dirty="0" err="1"/>
              <a:t>теоретичної</a:t>
            </a:r>
            <a:r>
              <a:rPr lang="ru-RU" dirty="0"/>
              <a:t> </a:t>
            </a:r>
            <a:r>
              <a:rPr lang="ru-RU" dirty="0" err="1"/>
              <a:t>частини</a:t>
            </a:r>
            <a:r>
              <a:rPr lang="ru-RU" dirty="0"/>
              <a:t> </a:t>
            </a:r>
            <a:r>
              <a:rPr lang="ru-RU" dirty="0" err="1"/>
              <a:t>і</a:t>
            </a:r>
            <a:r>
              <a:rPr lang="ru-RU" dirty="0"/>
              <a:t> </a:t>
            </a:r>
            <a:r>
              <a:rPr lang="ru-RU" dirty="0" err="1"/>
              <a:t>практичної</a:t>
            </a:r>
            <a:r>
              <a:rPr lang="ru-RU" dirty="0"/>
              <a:t>, </a:t>
            </a:r>
            <a:r>
              <a:rPr lang="ru-RU" dirty="0" err="1"/>
              <a:t>висновків</a:t>
            </a:r>
            <a:r>
              <a:rPr lang="ru-RU" dirty="0"/>
              <a:t>, списку </a:t>
            </a:r>
            <a:r>
              <a:rPr lang="ru-RU" dirty="0" err="1"/>
              <a:t>використаних</a:t>
            </a:r>
            <a:r>
              <a:rPr lang="ru-RU" dirty="0"/>
              <a:t> </a:t>
            </a:r>
            <a:r>
              <a:rPr lang="ru-RU" dirty="0" err="1"/>
              <a:t>джерел</a:t>
            </a:r>
            <a:r>
              <a:rPr lang="ru-RU" dirty="0"/>
              <a:t>. Текст </a:t>
            </a:r>
            <a:r>
              <a:rPr lang="ru-RU" dirty="0" err="1"/>
              <a:t>має</a:t>
            </a:r>
            <a:r>
              <a:rPr lang="ru-RU" dirty="0"/>
              <a:t> бути </a:t>
            </a:r>
            <a:r>
              <a:rPr lang="ru-RU" dirty="0" err="1"/>
              <a:t>поділений</a:t>
            </a:r>
            <a:r>
              <a:rPr lang="ru-RU" dirty="0"/>
              <a:t> на </a:t>
            </a:r>
            <a:r>
              <a:rPr lang="ru-RU" dirty="0" err="1"/>
              <a:t>окремі</a:t>
            </a:r>
            <a:r>
              <a:rPr lang="uk-UA" dirty="0"/>
              <a:t> </a:t>
            </a:r>
            <a:r>
              <a:rPr lang="ru-RU" dirty="0" err="1"/>
              <a:t>розділи</a:t>
            </a:r>
            <a:r>
              <a:rPr lang="ru-RU" dirty="0"/>
              <a:t> </a:t>
            </a:r>
            <a:r>
              <a:rPr lang="ru-RU" dirty="0" err="1"/>
              <a:t>і</a:t>
            </a:r>
            <a:r>
              <a:rPr lang="ru-RU" dirty="0"/>
              <a:t> </a:t>
            </a:r>
            <a:r>
              <a:rPr lang="ru-RU" dirty="0" err="1"/>
              <a:t>підрозділи</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000" b="1" dirty="0" err="1"/>
              <a:t>План</a:t>
            </a:r>
            <a:endParaRPr lang="ru-RU" sz="6000" b="1" dirty="0"/>
          </a:p>
        </p:txBody>
      </p:sp>
      <p:sp>
        <p:nvSpPr>
          <p:cNvPr id="3" name="Содержимое 2"/>
          <p:cNvSpPr>
            <a:spLocks noGrp="1"/>
          </p:cNvSpPr>
          <p:nvPr>
            <p:ph idx="1"/>
          </p:nvPr>
        </p:nvSpPr>
        <p:spPr>
          <a:xfrm>
            <a:off x="457200" y="714356"/>
            <a:ext cx="8229600" cy="5411807"/>
          </a:xfrm>
        </p:spPr>
        <p:txBody>
          <a:bodyPr anchor="ctr"/>
          <a:lstStyle/>
          <a:p>
            <a:pPr marL="971550" lvl="1" indent="-514350" algn="just">
              <a:buFont typeface="+mj-lt"/>
              <a:buAutoNum type="arabicPeriod"/>
            </a:pPr>
            <a:r>
              <a:rPr lang="ru-RU" dirty="0" err="1"/>
              <a:t>Науковий</a:t>
            </a:r>
            <a:r>
              <a:rPr lang="ru-RU" dirty="0"/>
              <a:t> стиль </a:t>
            </a:r>
            <a:r>
              <a:rPr lang="ru-RU" dirty="0" err="1"/>
              <a:t>сучасної</a:t>
            </a:r>
            <a:r>
              <a:rPr lang="ru-RU" dirty="0"/>
              <a:t> </a:t>
            </a:r>
            <a:r>
              <a:rPr lang="ru-RU" dirty="0" err="1"/>
              <a:t>української</a:t>
            </a:r>
            <a:r>
              <a:rPr lang="ru-RU" dirty="0"/>
              <a:t> </a:t>
            </a:r>
            <a:r>
              <a:rPr lang="ru-RU" dirty="0" err="1"/>
              <a:t>мови</a:t>
            </a:r>
            <a:r>
              <a:rPr lang="ru-RU" dirty="0"/>
              <a:t>, </a:t>
            </a:r>
            <a:r>
              <a:rPr lang="ru-RU" dirty="0" err="1"/>
              <a:t>його</a:t>
            </a:r>
            <a:r>
              <a:rPr lang="ru-RU" dirty="0"/>
              <a:t> </a:t>
            </a:r>
            <a:r>
              <a:rPr lang="ru-RU" dirty="0" err="1"/>
              <a:t>мовні</a:t>
            </a:r>
            <a:r>
              <a:rPr lang="ru-RU" dirty="0"/>
              <a:t> </a:t>
            </a:r>
            <a:r>
              <a:rPr lang="ru-RU" dirty="0" err="1"/>
              <a:t>й</a:t>
            </a:r>
            <a:r>
              <a:rPr lang="ru-RU" dirty="0"/>
              <a:t> </a:t>
            </a:r>
            <a:r>
              <a:rPr lang="ru-RU" dirty="0" err="1"/>
              <a:t>жанрові</a:t>
            </a:r>
            <a:r>
              <a:rPr lang="ru-RU" dirty="0"/>
              <a:t> </a:t>
            </a:r>
            <a:r>
              <a:rPr lang="ru-RU" dirty="0" err="1"/>
              <a:t>особливості</a:t>
            </a:r>
            <a:r>
              <a:rPr lang="ru-RU" dirty="0"/>
              <a:t>.</a:t>
            </a:r>
            <a:endParaRPr lang="en-US" sz="1800" dirty="0"/>
          </a:p>
          <a:p>
            <a:pPr marL="971550" lvl="1" indent="-514350" algn="just">
              <a:buFont typeface="+mj-lt"/>
              <a:buAutoNum type="arabicPeriod"/>
            </a:pPr>
            <a:r>
              <a:rPr lang="ru-RU" dirty="0" err="1"/>
              <a:t>Мовностилістичні</a:t>
            </a:r>
            <a:r>
              <a:rPr lang="ru-RU" dirty="0"/>
              <a:t> </a:t>
            </a:r>
            <a:r>
              <a:rPr lang="ru-RU" dirty="0" err="1"/>
              <a:t>особливості</a:t>
            </a:r>
            <a:r>
              <a:rPr lang="ru-RU" dirty="0"/>
              <a:t> та структура </a:t>
            </a:r>
            <a:r>
              <a:rPr lang="ru-RU" dirty="0" err="1"/>
              <a:t>наукових</a:t>
            </a:r>
            <a:r>
              <a:rPr lang="ru-RU" dirty="0"/>
              <a:t> </a:t>
            </a:r>
            <a:r>
              <a:rPr lang="ru-RU" dirty="0" err="1"/>
              <a:t>робіт</a:t>
            </a:r>
            <a:r>
              <a:rPr lang="ru-RU" dirty="0"/>
              <a:t> (реферат, </a:t>
            </a:r>
            <a:r>
              <a:rPr lang="ru-RU" dirty="0" err="1"/>
              <a:t>наукова</a:t>
            </a:r>
            <a:r>
              <a:rPr lang="ru-RU" dirty="0"/>
              <a:t> </a:t>
            </a:r>
            <a:r>
              <a:rPr lang="ru-RU" dirty="0" err="1"/>
              <a:t>стаття</a:t>
            </a:r>
            <a:r>
              <a:rPr lang="ru-RU" dirty="0"/>
              <a:t>, </a:t>
            </a:r>
            <a:r>
              <a:rPr lang="ru-RU" dirty="0" err="1"/>
              <a:t>курсова</a:t>
            </a:r>
            <a:r>
              <a:rPr lang="ru-RU" dirty="0"/>
              <a:t>, </a:t>
            </a:r>
            <a:r>
              <a:rPr lang="ru-RU" dirty="0" err="1"/>
              <a:t>дипломна</a:t>
            </a:r>
            <a:r>
              <a:rPr lang="ru-RU" dirty="0"/>
              <a:t>, </a:t>
            </a:r>
            <a:r>
              <a:rPr lang="ru-RU" dirty="0" err="1"/>
              <a:t>магістерська</a:t>
            </a:r>
            <a:r>
              <a:rPr lang="ru-RU" dirty="0"/>
              <a:t> робота, автореферат </a:t>
            </a:r>
            <a:r>
              <a:rPr lang="ru-RU" dirty="0" err="1"/>
              <a:t>тощо</a:t>
            </a:r>
            <a:r>
              <a:rPr lang="ru-RU" dirty="0"/>
              <a:t>).</a:t>
            </a:r>
            <a:endParaRPr lang="en-US" sz="1800" dirty="0"/>
          </a:p>
          <a:p>
            <a:pPr marL="971550" lvl="1" indent="-514350" algn="just">
              <a:buFont typeface="+mj-lt"/>
              <a:buAutoNum type="arabicPeriod"/>
            </a:pPr>
            <a:r>
              <a:rPr lang="en-US" dirty="0" err="1"/>
              <a:t>Правила</a:t>
            </a:r>
            <a:r>
              <a:rPr lang="en-US" dirty="0"/>
              <a:t> </a:t>
            </a:r>
            <a:r>
              <a:rPr lang="en-US" dirty="0" err="1"/>
              <a:t>оформлення</a:t>
            </a:r>
            <a:r>
              <a:rPr lang="en-US" dirty="0"/>
              <a:t> </a:t>
            </a:r>
            <a:r>
              <a:rPr lang="en-US" dirty="0" err="1"/>
              <a:t>бібліографії</a:t>
            </a:r>
            <a:r>
              <a:rPr lang="en-US" dirty="0"/>
              <a:t>.</a:t>
            </a:r>
            <a:endParaRPr lang="en-US" sz="1800" dirty="0"/>
          </a:p>
          <a:p>
            <a:pPr marL="514350" indent="-514350">
              <a:buFont typeface="+mj-lt"/>
              <a:buAutoNum type="arabicPeriod"/>
            </a:pP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572272"/>
          </a:xfrm>
        </p:spPr>
        <p:txBody>
          <a:bodyPr/>
          <a:lstStyle/>
          <a:p>
            <a:pPr algn="just"/>
            <a:r>
              <a:rPr lang="ru-RU" b="1" i="1" dirty="0" err="1"/>
              <a:t>Магістерська</a:t>
            </a:r>
            <a:r>
              <a:rPr lang="ru-RU" b="1" i="1" dirty="0"/>
              <a:t> робота </a:t>
            </a:r>
            <a:r>
              <a:rPr lang="ru-RU" dirty="0"/>
              <a:t>– </a:t>
            </a:r>
            <a:r>
              <a:rPr lang="ru-RU" dirty="0" err="1"/>
              <a:t>це</a:t>
            </a:r>
            <a:r>
              <a:rPr lang="ru-RU" dirty="0"/>
              <a:t> </a:t>
            </a:r>
            <a:r>
              <a:rPr lang="ru-RU" dirty="0" err="1"/>
              <a:t>кваліфікаційна</a:t>
            </a:r>
            <a:r>
              <a:rPr lang="ru-RU" dirty="0"/>
              <a:t> </a:t>
            </a:r>
            <a:r>
              <a:rPr lang="ru-RU" dirty="0" err="1" smtClean="0"/>
              <a:t>науково-дослідницька</a:t>
            </a:r>
            <a:r>
              <a:rPr lang="ru-RU" dirty="0" smtClean="0"/>
              <a:t> </a:t>
            </a:r>
            <a:r>
              <a:rPr lang="ru-RU" dirty="0" err="1"/>
              <a:t>робота</a:t>
            </a:r>
            <a:r>
              <a:rPr lang="ru-RU" dirty="0"/>
              <a:t> </a:t>
            </a:r>
            <a:r>
              <a:rPr lang="ru-RU" dirty="0" err="1"/>
              <a:t>випускника</a:t>
            </a:r>
            <a:r>
              <a:rPr lang="ru-RU" dirty="0"/>
              <a:t>, яка </a:t>
            </a:r>
            <a:r>
              <a:rPr lang="ru-RU" dirty="0" err="1"/>
              <a:t>готується</a:t>
            </a:r>
            <a:r>
              <a:rPr lang="ru-RU" dirty="0"/>
              <a:t> </a:t>
            </a:r>
            <a:r>
              <a:rPr lang="ru-RU" dirty="0" err="1"/>
              <a:t>з</a:t>
            </a:r>
            <a:r>
              <a:rPr lang="ru-RU" dirty="0"/>
              <a:t> метою </a:t>
            </a:r>
            <a:r>
              <a:rPr lang="ru-RU" dirty="0" err="1"/>
              <a:t>публічного</a:t>
            </a:r>
            <a:r>
              <a:rPr lang="ru-RU" dirty="0"/>
              <a:t> </a:t>
            </a:r>
            <a:r>
              <a:rPr lang="ru-RU" dirty="0" err="1"/>
              <a:t>захисту</a:t>
            </a:r>
            <a:r>
              <a:rPr lang="ru-RU" dirty="0"/>
              <a:t> </a:t>
            </a:r>
            <a:r>
              <a:rPr lang="ru-RU" dirty="0" err="1"/>
              <a:t>і</a:t>
            </a:r>
            <a:r>
              <a:rPr lang="ru-RU" dirty="0"/>
              <a:t> </a:t>
            </a:r>
            <a:r>
              <a:rPr lang="ru-RU" dirty="0" err="1"/>
              <a:t>отримання</a:t>
            </a:r>
            <a:r>
              <a:rPr lang="ru-RU" dirty="0"/>
              <a:t> </a:t>
            </a:r>
            <a:r>
              <a:rPr lang="ru-RU" dirty="0" err="1"/>
              <a:t>освітньо-кваліфікаційного</a:t>
            </a:r>
            <a:r>
              <a:rPr lang="ru-RU" dirty="0"/>
              <a:t> </a:t>
            </a:r>
            <a:r>
              <a:rPr lang="ru-RU" dirty="0" err="1"/>
              <a:t>ступеня</a:t>
            </a:r>
            <a:r>
              <a:rPr lang="ru-RU" dirty="0"/>
              <a:t> «</a:t>
            </a:r>
            <a:r>
              <a:rPr lang="ru-RU" dirty="0" err="1"/>
              <a:t>магістр</a:t>
            </a:r>
            <a:r>
              <a:rPr lang="ru-RU" dirty="0"/>
              <a:t>». </a:t>
            </a:r>
            <a:endParaRPr lang="ru-RU" dirty="0" smtClean="0"/>
          </a:p>
          <a:p>
            <a:pPr algn="just"/>
            <a:r>
              <a:rPr lang="ru-RU" dirty="0" err="1" smtClean="0"/>
              <a:t>Її</a:t>
            </a:r>
            <a:r>
              <a:rPr lang="ru-RU" dirty="0" smtClean="0"/>
              <a:t> </a:t>
            </a:r>
            <a:r>
              <a:rPr lang="ru-RU" dirty="0"/>
              <a:t>автор </a:t>
            </a:r>
            <a:r>
              <a:rPr lang="ru-RU" dirty="0" err="1"/>
              <a:t>покликаний</a:t>
            </a:r>
            <a:r>
              <a:rPr lang="ru-RU" dirty="0"/>
              <a:t> </a:t>
            </a:r>
            <a:r>
              <a:rPr lang="ru-RU" dirty="0" err="1"/>
              <a:t>продемонструвати</a:t>
            </a:r>
            <a:r>
              <a:rPr lang="ru-RU" dirty="0"/>
              <a:t> </a:t>
            </a:r>
            <a:r>
              <a:rPr lang="ru-RU" dirty="0" err="1"/>
              <a:t>рівень</a:t>
            </a:r>
            <a:r>
              <a:rPr lang="ru-RU" dirty="0"/>
              <a:t> </a:t>
            </a:r>
            <a:r>
              <a:rPr lang="ru-RU" dirty="0" err="1"/>
              <a:t>своєї</a:t>
            </a:r>
            <a:r>
              <a:rPr lang="ru-RU" dirty="0"/>
              <a:t> </a:t>
            </a:r>
            <a:r>
              <a:rPr lang="ru-RU" dirty="0" err="1"/>
              <a:t>наукової</a:t>
            </a:r>
            <a:r>
              <a:rPr lang="ru-RU" dirty="0"/>
              <a:t> </a:t>
            </a:r>
            <a:r>
              <a:rPr lang="ru-RU" dirty="0" err="1"/>
              <a:t>кваліфікації</a:t>
            </a:r>
            <a:r>
              <a:rPr lang="ru-RU" dirty="0"/>
              <a:t>, </a:t>
            </a:r>
            <a:r>
              <a:rPr lang="ru-RU" dirty="0" err="1"/>
              <a:t>уміння</a:t>
            </a:r>
            <a:r>
              <a:rPr lang="ru-RU" dirty="0"/>
              <a:t> </a:t>
            </a:r>
            <a:r>
              <a:rPr lang="ru-RU" dirty="0" err="1"/>
              <a:t>самостійно</a:t>
            </a:r>
            <a:r>
              <a:rPr lang="ru-RU" dirty="0"/>
              <a:t> вести </a:t>
            </a:r>
            <a:r>
              <a:rPr lang="ru-RU" dirty="0" err="1"/>
              <a:t>науковий</a:t>
            </a:r>
            <a:r>
              <a:rPr lang="ru-RU" dirty="0"/>
              <a:t> </a:t>
            </a:r>
            <a:r>
              <a:rPr lang="ru-RU" dirty="0" err="1"/>
              <a:t>пошук</a:t>
            </a:r>
            <a:r>
              <a:rPr lang="ru-RU" dirty="0"/>
              <a:t> </a:t>
            </a:r>
            <a:r>
              <a:rPr lang="ru-RU" dirty="0" err="1"/>
              <a:t>і</a:t>
            </a:r>
            <a:r>
              <a:rPr lang="ru-RU" dirty="0"/>
              <a:t> </a:t>
            </a:r>
            <a:r>
              <a:rPr lang="ru-RU" dirty="0" err="1"/>
              <a:t>вирішувати</a:t>
            </a:r>
            <a:r>
              <a:rPr lang="ru-RU" dirty="0"/>
              <a:t> </a:t>
            </a:r>
            <a:r>
              <a:rPr lang="ru-RU" dirty="0" err="1"/>
              <a:t>конкретні</a:t>
            </a:r>
            <a:r>
              <a:rPr lang="ru-RU" dirty="0"/>
              <a:t> </a:t>
            </a:r>
            <a:r>
              <a:rPr lang="ru-RU" dirty="0" err="1"/>
              <a:t>наукові</a:t>
            </a:r>
            <a:r>
              <a:rPr lang="ru-RU" dirty="0"/>
              <a:t> </a:t>
            </a:r>
            <a:r>
              <a:rPr lang="ru-RU" dirty="0" err="1"/>
              <a:t>завдання</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143668"/>
          </a:xfrm>
        </p:spPr>
        <p:txBody>
          <a:bodyPr>
            <a:normAutofit/>
          </a:bodyPr>
          <a:lstStyle/>
          <a:p>
            <a:pPr algn="just"/>
            <a:r>
              <a:rPr lang="ru-RU" b="1" i="1" dirty="0" err="1"/>
              <a:t>Магістерська</a:t>
            </a:r>
            <a:r>
              <a:rPr lang="ru-RU" i="1" dirty="0"/>
              <a:t> робота </a:t>
            </a:r>
            <a:r>
              <a:rPr lang="ru-RU" dirty="0" err="1"/>
              <a:t>має</a:t>
            </a:r>
            <a:r>
              <a:rPr lang="ru-RU" dirty="0"/>
              <a:t> </a:t>
            </a:r>
            <a:r>
              <a:rPr lang="ru-RU" dirty="0" err="1"/>
              <a:t>узагальнювальний</a:t>
            </a:r>
            <a:r>
              <a:rPr lang="ru-RU" dirty="0"/>
              <a:t> характер, </a:t>
            </a:r>
            <a:r>
              <a:rPr lang="ru-RU" dirty="0" err="1"/>
              <a:t>оскільки</a:t>
            </a:r>
            <a:r>
              <a:rPr lang="ru-RU" dirty="0"/>
              <a:t> </a:t>
            </a:r>
            <a:r>
              <a:rPr lang="ru-RU" dirty="0" err="1"/>
              <a:t>є</a:t>
            </a:r>
            <a:r>
              <a:rPr lang="ru-RU" dirty="0"/>
              <a:t> </a:t>
            </a:r>
            <a:r>
              <a:rPr lang="ru-RU" dirty="0" err="1"/>
              <a:t>своєрідним</a:t>
            </a:r>
            <a:r>
              <a:rPr lang="ru-RU" dirty="0"/>
              <a:t> </a:t>
            </a:r>
            <a:r>
              <a:rPr lang="ru-RU" dirty="0" err="1"/>
              <a:t>підсумком</a:t>
            </a:r>
            <a:r>
              <a:rPr lang="ru-RU" dirty="0"/>
              <a:t> </a:t>
            </a:r>
            <a:r>
              <a:rPr lang="ru-RU" dirty="0" err="1"/>
              <a:t>підготовки</a:t>
            </a:r>
            <a:r>
              <a:rPr lang="ru-RU" dirty="0"/>
              <a:t> </a:t>
            </a:r>
            <a:r>
              <a:rPr lang="ru-RU" dirty="0" err="1"/>
              <a:t>магістра</a:t>
            </a:r>
            <a:r>
              <a:rPr lang="ru-RU" dirty="0"/>
              <a:t>. </a:t>
            </a:r>
            <a:r>
              <a:rPr lang="ru-RU" dirty="0" err="1"/>
              <a:t>Водночас</a:t>
            </a:r>
            <a:r>
              <a:rPr lang="ru-RU" dirty="0"/>
              <a:t> </a:t>
            </a:r>
            <a:r>
              <a:rPr lang="ru-RU" dirty="0" err="1"/>
              <a:t>це</a:t>
            </a:r>
            <a:r>
              <a:rPr lang="ru-RU" dirty="0"/>
              <a:t> </a:t>
            </a:r>
            <a:r>
              <a:rPr lang="ru-RU" dirty="0" err="1"/>
              <a:t>самостійне</a:t>
            </a:r>
            <a:r>
              <a:rPr lang="ru-RU" dirty="0"/>
              <a:t> </a:t>
            </a:r>
            <a:r>
              <a:rPr lang="ru-RU" dirty="0" err="1"/>
              <a:t>оригінальне</a:t>
            </a:r>
            <a:r>
              <a:rPr lang="ru-RU" dirty="0"/>
              <a:t> </a:t>
            </a:r>
            <a:r>
              <a:rPr lang="ru-RU" dirty="0" err="1"/>
              <a:t>наукове</a:t>
            </a:r>
            <a:r>
              <a:rPr lang="ru-RU" dirty="0"/>
              <a:t> </a:t>
            </a:r>
            <a:r>
              <a:rPr lang="ru-RU" dirty="0" err="1"/>
              <a:t>дослідження</a:t>
            </a:r>
            <a:r>
              <a:rPr lang="ru-RU" dirty="0"/>
              <a:t> студента, </a:t>
            </a:r>
            <a:r>
              <a:rPr lang="ru-RU" dirty="0" err="1"/>
              <a:t>результати</a:t>
            </a:r>
            <a:r>
              <a:rPr lang="ru-RU" dirty="0"/>
              <a:t> </a:t>
            </a:r>
            <a:r>
              <a:rPr lang="ru-RU" dirty="0" err="1"/>
              <a:t>якого</a:t>
            </a:r>
            <a:r>
              <a:rPr lang="ru-RU" dirty="0"/>
              <a:t> </a:t>
            </a:r>
            <a:r>
              <a:rPr lang="ru-RU" dirty="0" err="1"/>
              <a:t>мають</a:t>
            </a:r>
            <a:r>
              <a:rPr lang="ru-RU" dirty="0"/>
              <a:t> </a:t>
            </a:r>
            <a:r>
              <a:rPr lang="ru-RU" dirty="0" err="1"/>
              <a:t>теоретичне</a:t>
            </a:r>
            <a:r>
              <a:rPr lang="ru-RU" dirty="0"/>
              <a:t> </a:t>
            </a:r>
            <a:r>
              <a:rPr lang="ru-RU" dirty="0" err="1"/>
              <a:t>і</a:t>
            </a:r>
            <a:r>
              <a:rPr lang="ru-RU" dirty="0"/>
              <a:t> </a:t>
            </a:r>
            <a:r>
              <a:rPr lang="ru-RU" dirty="0" err="1"/>
              <a:t>практичне</a:t>
            </a:r>
            <a:r>
              <a:rPr lang="ru-RU" dirty="0"/>
              <a:t> </a:t>
            </a:r>
            <a:r>
              <a:rPr lang="ru-RU" dirty="0" err="1"/>
              <a:t>значення</a:t>
            </a:r>
            <a:r>
              <a:rPr lang="ru-RU" dirty="0"/>
              <a:t>. У </a:t>
            </a:r>
            <a:r>
              <a:rPr lang="ru-RU" dirty="0" err="1"/>
              <a:t>процесі</a:t>
            </a:r>
            <a:r>
              <a:rPr lang="ru-RU" dirty="0"/>
              <a:t> </a:t>
            </a:r>
            <a:r>
              <a:rPr lang="ru-RU" dirty="0" err="1"/>
              <a:t>написання</a:t>
            </a:r>
            <a:r>
              <a:rPr lang="ru-RU" dirty="0"/>
              <a:t> </a:t>
            </a:r>
            <a:r>
              <a:rPr lang="ru-RU" dirty="0" err="1"/>
              <a:t>магістерської</a:t>
            </a:r>
            <a:r>
              <a:rPr lang="ru-RU" dirty="0"/>
              <a:t> </a:t>
            </a:r>
            <a:r>
              <a:rPr lang="ru-RU" dirty="0" err="1"/>
              <a:t>роботи</a:t>
            </a:r>
            <a:r>
              <a:rPr lang="ru-RU" dirty="0"/>
              <a:t> студент </a:t>
            </a:r>
            <a:r>
              <a:rPr lang="ru-RU" dirty="0" err="1"/>
              <a:t>упорядковує</a:t>
            </a:r>
            <a:r>
              <a:rPr lang="ru-RU" dirty="0"/>
              <a:t> на </a:t>
            </a:r>
            <a:r>
              <a:rPr lang="ru-RU" dirty="0" err="1"/>
              <a:t>власний</a:t>
            </a:r>
            <a:r>
              <a:rPr lang="ru-RU" dirty="0"/>
              <a:t> </a:t>
            </a:r>
            <a:r>
              <a:rPr lang="ru-RU" dirty="0" err="1"/>
              <a:t>розсуд</a:t>
            </a:r>
            <a:r>
              <a:rPr lang="ru-RU" dirty="0"/>
              <a:t> </a:t>
            </a:r>
            <a:r>
              <a:rPr lang="ru-RU" dirty="0" err="1"/>
              <a:t>накопичені</a:t>
            </a:r>
            <a:r>
              <a:rPr lang="ru-RU" dirty="0"/>
              <a:t> </a:t>
            </a:r>
            <a:r>
              <a:rPr lang="ru-RU" dirty="0" err="1"/>
              <a:t>наукові</a:t>
            </a:r>
            <a:r>
              <a:rPr lang="ru-RU" dirty="0"/>
              <a:t> </a:t>
            </a:r>
            <a:r>
              <a:rPr lang="ru-RU" dirty="0" err="1"/>
              <a:t>факти</a:t>
            </a:r>
            <a:r>
              <a:rPr lang="ru-RU" dirty="0"/>
              <a:t> та доводить </a:t>
            </a:r>
            <a:r>
              <a:rPr lang="ru-RU" dirty="0" err="1"/>
              <a:t>їх</a:t>
            </a:r>
            <a:r>
              <a:rPr lang="ru-RU" dirty="0"/>
              <a:t> </a:t>
            </a:r>
            <a:r>
              <a:rPr lang="ru-RU" dirty="0" err="1"/>
              <a:t>наукову</a:t>
            </a:r>
            <a:r>
              <a:rPr lang="ru-RU" dirty="0"/>
              <a:t> </a:t>
            </a:r>
            <a:r>
              <a:rPr lang="ru-RU" dirty="0" err="1"/>
              <a:t>цінність</a:t>
            </a:r>
            <a:r>
              <a:rPr lang="ru-RU" dirty="0"/>
              <a:t> </a:t>
            </a:r>
            <a:r>
              <a:rPr lang="ru-RU" dirty="0" err="1"/>
              <a:t>або</a:t>
            </a:r>
            <a:r>
              <a:rPr lang="ru-RU" dirty="0"/>
              <a:t> </a:t>
            </a:r>
            <a:r>
              <a:rPr lang="ru-RU" dirty="0" err="1"/>
              <a:t>практичну</a:t>
            </a:r>
            <a:r>
              <a:rPr lang="ru-RU" dirty="0"/>
              <a:t> </a:t>
            </a:r>
            <a:r>
              <a:rPr lang="ru-RU" dirty="0" err="1"/>
              <a:t>значущість</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55576" y="357166"/>
            <a:ext cx="7632848" cy="6000792"/>
          </a:xfrm>
        </p:spPr>
        <p:txBody>
          <a:bodyPr>
            <a:normAutofit fontScale="85000" lnSpcReduction="20000"/>
          </a:bodyPr>
          <a:lstStyle/>
          <a:p>
            <a:pPr algn="just">
              <a:buNone/>
            </a:pPr>
            <a:r>
              <a:rPr lang="ru-RU" dirty="0" err="1"/>
              <a:t>Наукову</a:t>
            </a:r>
            <a:r>
              <a:rPr lang="ru-RU" dirty="0"/>
              <a:t> роботу </a:t>
            </a:r>
            <a:r>
              <a:rPr lang="ru-RU" dirty="0" err="1"/>
              <a:t>потрібно</a:t>
            </a:r>
            <a:r>
              <a:rPr lang="ru-RU" dirty="0"/>
              <a:t> </a:t>
            </a:r>
            <a:r>
              <a:rPr lang="ru-RU" dirty="0" err="1" smtClean="0"/>
              <a:t>оформлювати</a:t>
            </a:r>
            <a:r>
              <a:rPr lang="ru-RU" dirty="0" smtClean="0"/>
              <a:t> </a:t>
            </a:r>
            <a:r>
              <a:rPr lang="ru-RU" dirty="0" err="1"/>
              <a:t>відповідно</a:t>
            </a:r>
            <a:r>
              <a:rPr lang="ru-RU" dirty="0"/>
              <a:t> до державного стандарту </a:t>
            </a:r>
            <a:r>
              <a:rPr lang="ru-RU" dirty="0" err="1" smtClean="0"/>
              <a:t>України</a:t>
            </a:r>
            <a:r>
              <a:rPr lang="ru-RU" dirty="0" smtClean="0"/>
              <a:t>.</a:t>
            </a:r>
            <a:endParaRPr lang="uk-UA" dirty="0" smtClean="0"/>
          </a:p>
          <a:p>
            <a:pPr algn="just">
              <a:buNone/>
            </a:pPr>
            <a:r>
              <a:rPr lang="ru-RU" dirty="0" smtClean="0"/>
              <a:t>Структура </a:t>
            </a:r>
            <a:r>
              <a:rPr lang="ru-RU" dirty="0" err="1"/>
              <a:t>наукової</a:t>
            </a:r>
            <a:r>
              <a:rPr lang="ru-RU" dirty="0"/>
              <a:t> </a:t>
            </a:r>
            <a:r>
              <a:rPr lang="ru-RU" dirty="0" err="1"/>
              <a:t>роботи</a:t>
            </a:r>
            <a:r>
              <a:rPr lang="ru-RU" dirty="0"/>
              <a:t> </a:t>
            </a:r>
            <a:r>
              <a:rPr lang="ru-RU" dirty="0" err="1"/>
              <a:t>передбачає</a:t>
            </a:r>
            <a:r>
              <a:rPr lang="ru-RU" dirty="0"/>
              <a:t> </a:t>
            </a:r>
            <a:r>
              <a:rPr lang="ru-RU" dirty="0" err="1"/>
              <a:t>наявність</a:t>
            </a:r>
            <a:r>
              <a:rPr lang="ru-RU" dirty="0"/>
              <a:t> </a:t>
            </a:r>
            <a:r>
              <a:rPr lang="ru-RU" dirty="0" err="1"/>
              <a:t>титульної</a:t>
            </a:r>
            <a:r>
              <a:rPr lang="ru-RU" dirty="0"/>
              <a:t> </a:t>
            </a:r>
            <a:r>
              <a:rPr lang="ru-RU" dirty="0" err="1"/>
              <a:t>сторінки</a:t>
            </a:r>
            <a:r>
              <a:rPr lang="ru-RU" dirty="0"/>
              <a:t>, </a:t>
            </a:r>
            <a:r>
              <a:rPr lang="ru-RU" dirty="0" err="1"/>
              <a:t>змісту</a:t>
            </a:r>
            <a:r>
              <a:rPr lang="ru-RU" dirty="0"/>
              <a:t>, </a:t>
            </a:r>
            <a:r>
              <a:rPr lang="ru-RU" dirty="0" err="1"/>
              <a:t>переліку</a:t>
            </a:r>
            <a:r>
              <a:rPr lang="ru-RU" dirty="0"/>
              <a:t> </a:t>
            </a:r>
            <a:r>
              <a:rPr lang="ru-RU" dirty="0" err="1"/>
              <a:t>умовних</a:t>
            </a:r>
            <a:r>
              <a:rPr lang="ru-RU" dirty="0"/>
              <a:t> </a:t>
            </a:r>
            <a:r>
              <a:rPr lang="ru-RU" dirty="0" err="1"/>
              <a:t>позначень</a:t>
            </a:r>
            <a:r>
              <a:rPr lang="ru-RU" dirty="0"/>
              <a:t> (за потреби), </a:t>
            </a:r>
            <a:r>
              <a:rPr lang="ru-RU" dirty="0" err="1"/>
              <a:t>вступу</a:t>
            </a:r>
            <a:r>
              <a:rPr lang="ru-RU" dirty="0"/>
              <a:t>, </a:t>
            </a:r>
            <a:r>
              <a:rPr lang="ru-RU" dirty="0" err="1"/>
              <a:t>основної</a:t>
            </a:r>
            <a:r>
              <a:rPr lang="ru-RU" dirty="0"/>
              <a:t> </a:t>
            </a:r>
            <a:r>
              <a:rPr lang="ru-RU" dirty="0" err="1"/>
              <a:t>частини</a:t>
            </a:r>
            <a:r>
              <a:rPr lang="ru-RU" dirty="0"/>
              <a:t>, </a:t>
            </a:r>
            <a:r>
              <a:rPr lang="ru-RU" dirty="0" err="1"/>
              <a:t>висновків</a:t>
            </a:r>
            <a:r>
              <a:rPr lang="ru-RU" dirty="0"/>
              <a:t>, списку </a:t>
            </a:r>
            <a:r>
              <a:rPr lang="ru-RU" dirty="0" err="1"/>
              <a:t>використаних</a:t>
            </a:r>
            <a:r>
              <a:rPr lang="ru-RU" dirty="0"/>
              <a:t> </a:t>
            </a:r>
            <a:r>
              <a:rPr lang="ru-RU" dirty="0" err="1"/>
              <a:t>джерел</a:t>
            </a:r>
            <a:r>
              <a:rPr lang="ru-RU" dirty="0"/>
              <a:t>, </a:t>
            </a:r>
            <a:r>
              <a:rPr lang="ru-RU" dirty="0" err="1"/>
              <a:t>додатків</a:t>
            </a:r>
            <a:r>
              <a:rPr lang="ru-RU" dirty="0"/>
              <a:t> (за </a:t>
            </a:r>
            <a:r>
              <a:rPr lang="ru-RU" dirty="0" smtClean="0"/>
              <a:t>потреби).</a:t>
            </a:r>
          </a:p>
          <a:p>
            <a:pPr algn="just">
              <a:buNone/>
            </a:pPr>
            <a:r>
              <a:rPr lang="ru-RU" dirty="0" err="1" smtClean="0"/>
              <a:t>Титульну</a:t>
            </a:r>
            <a:r>
              <a:rPr lang="ru-RU" dirty="0" smtClean="0"/>
              <a:t> </a:t>
            </a:r>
            <a:r>
              <a:rPr lang="ru-RU" dirty="0" err="1"/>
              <a:t>сторінку</a:t>
            </a:r>
            <a:r>
              <a:rPr lang="ru-RU" dirty="0"/>
              <a:t> </a:t>
            </a:r>
            <a:r>
              <a:rPr lang="ru-RU" dirty="0" err="1"/>
              <a:t>оформляють</a:t>
            </a:r>
            <a:r>
              <a:rPr lang="ru-RU" dirty="0"/>
              <a:t> </a:t>
            </a:r>
            <a:r>
              <a:rPr lang="ru-RU" dirty="0" err="1"/>
              <a:t>відповідно</a:t>
            </a:r>
            <a:r>
              <a:rPr lang="ru-RU" dirty="0"/>
              <a:t> до </a:t>
            </a:r>
            <a:r>
              <a:rPr lang="ru-RU" dirty="0" err="1"/>
              <a:t>встановленого</a:t>
            </a:r>
            <a:r>
              <a:rPr lang="ru-RU" dirty="0"/>
              <a:t> </a:t>
            </a:r>
            <a:r>
              <a:rPr lang="ru-RU" dirty="0" err="1"/>
              <a:t>зразка</a:t>
            </a:r>
            <a:r>
              <a:rPr lang="ru-RU" dirty="0"/>
              <a:t>, за нею </a:t>
            </a:r>
            <a:r>
              <a:rPr lang="ru-RU" dirty="0" err="1"/>
              <a:t>розміщують</a:t>
            </a:r>
            <a:r>
              <a:rPr lang="ru-RU" dirty="0"/>
              <a:t> </a:t>
            </a:r>
            <a:r>
              <a:rPr lang="ru-RU" dirty="0" err="1"/>
              <a:t>зміст</a:t>
            </a:r>
            <a:r>
              <a:rPr lang="ru-RU" dirty="0"/>
              <a:t> </a:t>
            </a:r>
            <a:r>
              <a:rPr lang="ru-RU" dirty="0" err="1"/>
              <a:t>роботи</a:t>
            </a:r>
            <a:r>
              <a:rPr lang="ru-RU" dirty="0"/>
              <a:t>, </a:t>
            </a:r>
            <a:r>
              <a:rPr lang="ru-RU" dirty="0" err="1"/>
              <a:t>перелік</a:t>
            </a:r>
            <a:r>
              <a:rPr lang="ru-RU" dirty="0"/>
              <a:t> </a:t>
            </a:r>
            <a:r>
              <a:rPr lang="ru-RU" dirty="0" err="1"/>
              <a:t>умовних</a:t>
            </a:r>
            <a:r>
              <a:rPr lang="ru-RU" dirty="0"/>
              <a:t> </a:t>
            </a:r>
            <a:r>
              <a:rPr lang="ru-RU" dirty="0" err="1"/>
              <a:t>позначень</a:t>
            </a:r>
            <a:r>
              <a:rPr lang="ru-RU" dirty="0"/>
              <a:t>. Список </a:t>
            </a:r>
            <a:r>
              <a:rPr lang="ru-RU" dirty="0" err="1"/>
              <a:t>літератури</a:t>
            </a:r>
            <a:r>
              <a:rPr lang="ru-RU" dirty="0"/>
              <a:t> </a:t>
            </a:r>
            <a:r>
              <a:rPr lang="ru-RU" dirty="0" err="1"/>
              <a:t>подають</a:t>
            </a:r>
            <a:r>
              <a:rPr lang="ru-RU" dirty="0"/>
              <a:t> </a:t>
            </a:r>
            <a:r>
              <a:rPr lang="ru-RU" dirty="0" err="1"/>
              <a:t>після</a:t>
            </a:r>
            <a:r>
              <a:rPr lang="ru-RU" dirty="0"/>
              <a:t> </a:t>
            </a:r>
            <a:r>
              <a:rPr lang="ru-RU" dirty="0" err="1"/>
              <a:t>висновків</a:t>
            </a:r>
            <a:r>
              <a:rPr lang="ru-RU" dirty="0"/>
              <a:t> </a:t>
            </a:r>
            <a:r>
              <a:rPr lang="ru-RU" dirty="0" err="1"/>
              <a:t>роботи</a:t>
            </a:r>
            <a:r>
              <a:rPr lang="ru-RU" dirty="0"/>
              <a:t> </a:t>
            </a:r>
            <a:r>
              <a:rPr lang="ru-RU" dirty="0" err="1"/>
              <a:t>і</a:t>
            </a:r>
            <a:r>
              <a:rPr lang="ru-RU" dirty="0"/>
              <a:t> </a:t>
            </a:r>
            <a:r>
              <a:rPr lang="ru-RU" dirty="0" err="1"/>
              <a:t>оформляють</a:t>
            </a:r>
            <a:r>
              <a:rPr lang="ru-RU" dirty="0"/>
              <a:t> </a:t>
            </a:r>
            <a:r>
              <a:rPr lang="ru-RU" dirty="0" err="1"/>
              <a:t>згідно</a:t>
            </a:r>
            <a:r>
              <a:rPr lang="ru-RU" dirty="0"/>
              <a:t> </a:t>
            </a:r>
            <a:r>
              <a:rPr lang="ru-RU" dirty="0" err="1"/>
              <a:t>з</a:t>
            </a:r>
            <a:r>
              <a:rPr lang="ru-RU" dirty="0"/>
              <a:t> </a:t>
            </a:r>
            <a:r>
              <a:rPr lang="ru-RU" dirty="0" err="1"/>
              <a:t>вимогами</a:t>
            </a:r>
            <a:r>
              <a:rPr lang="ru-RU" dirty="0"/>
              <a:t> </a:t>
            </a:r>
            <a:r>
              <a:rPr lang="ru-RU" dirty="0" err="1"/>
              <a:t>бібліографічного</a:t>
            </a:r>
            <a:r>
              <a:rPr lang="ru-RU" dirty="0"/>
              <a:t> </a:t>
            </a:r>
            <a:r>
              <a:rPr lang="ru-RU" dirty="0" err="1"/>
              <a:t>опису</a:t>
            </a:r>
            <a:r>
              <a:rPr lang="ru-RU" dirty="0"/>
              <a:t> </a:t>
            </a:r>
            <a:r>
              <a:rPr lang="ru-RU" dirty="0" err="1"/>
              <a:t>творів</a:t>
            </a:r>
            <a:r>
              <a:rPr lang="ru-RU" dirty="0"/>
              <a:t> </a:t>
            </a:r>
            <a:r>
              <a:rPr lang="ru-RU" dirty="0" err="1" smtClean="0"/>
              <a:t>друку</a:t>
            </a:r>
            <a:r>
              <a:rPr lang="ru-RU" dirty="0" smtClean="0"/>
              <a:t>.</a:t>
            </a:r>
            <a:endParaRPr lang="uk-UA" dirty="0" smtClean="0"/>
          </a:p>
          <a:p>
            <a:pPr algn="just">
              <a:buNone/>
            </a:pPr>
            <a:r>
              <a:rPr lang="ru-RU" dirty="0" smtClean="0"/>
              <a:t>Текст </a:t>
            </a:r>
            <a:r>
              <a:rPr lang="ru-RU" dirty="0" err="1"/>
              <a:t>основної</a:t>
            </a:r>
            <a:r>
              <a:rPr lang="ru-RU" dirty="0"/>
              <a:t> </a:t>
            </a:r>
            <a:r>
              <a:rPr lang="ru-RU" dirty="0" err="1"/>
              <a:t>частини</a:t>
            </a:r>
            <a:r>
              <a:rPr lang="ru-RU" dirty="0"/>
              <a:t> </a:t>
            </a:r>
            <a:r>
              <a:rPr lang="ru-RU" dirty="0" err="1"/>
              <a:t>наукової</a:t>
            </a:r>
            <a:r>
              <a:rPr lang="ru-RU" dirty="0"/>
              <a:t> </a:t>
            </a:r>
            <a:r>
              <a:rPr lang="ru-RU" dirty="0" err="1"/>
              <a:t>роботи</a:t>
            </a:r>
            <a:r>
              <a:rPr lang="ru-RU" dirty="0"/>
              <a:t> </a:t>
            </a:r>
            <a:r>
              <a:rPr lang="ru-RU" dirty="0" err="1"/>
              <a:t>поділяють</a:t>
            </a:r>
            <a:r>
              <a:rPr lang="ru-RU" dirty="0"/>
              <a:t> на </a:t>
            </a:r>
            <a:r>
              <a:rPr lang="ru-RU" dirty="0" err="1"/>
              <a:t>розділи</a:t>
            </a:r>
            <a:r>
              <a:rPr lang="ru-RU" dirty="0"/>
              <a:t>, </a:t>
            </a:r>
            <a:r>
              <a:rPr lang="ru-RU" dirty="0" err="1"/>
              <a:t>підрозділи</a:t>
            </a:r>
            <a:r>
              <a:rPr lang="ru-RU" dirty="0"/>
              <a:t>, </a:t>
            </a:r>
            <a:r>
              <a:rPr lang="ru-RU" dirty="0" err="1"/>
              <a:t>пункти</a:t>
            </a:r>
            <a:r>
              <a:rPr lang="ru-RU" dirty="0"/>
              <a:t> та </a:t>
            </a:r>
            <a:r>
              <a:rPr lang="ru-RU" dirty="0" err="1"/>
              <a:t>підпункти</a:t>
            </a:r>
            <a:r>
              <a:rPr lang="ru-RU" dirty="0"/>
              <a:t>. </a:t>
            </a:r>
            <a:r>
              <a:rPr lang="ru-RU" dirty="0" err="1"/>
              <a:t>Кожну</a:t>
            </a:r>
            <a:r>
              <a:rPr lang="ru-RU" dirty="0"/>
              <a:t> </a:t>
            </a:r>
            <a:r>
              <a:rPr lang="ru-RU" dirty="0" err="1"/>
              <a:t>структурну</a:t>
            </a:r>
            <a:r>
              <a:rPr lang="ru-RU" dirty="0"/>
              <a:t> </a:t>
            </a:r>
            <a:r>
              <a:rPr lang="ru-RU" dirty="0" err="1"/>
              <a:t>частину</a:t>
            </a:r>
            <a:r>
              <a:rPr lang="ru-RU" dirty="0"/>
              <a:t> </a:t>
            </a:r>
            <a:r>
              <a:rPr lang="ru-RU" dirty="0" err="1"/>
              <a:t>роботи</a:t>
            </a:r>
            <a:r>
              <a:rPr lang="ru-RU" dirty="0"/>
              <a:t> </a:t>
            </a:r>
            <a:r>
              <a:rPr lang="ru-RU" dirty="0" err="1"/>
              <a:t>починають</a:t>
            </a:r>
            <a:r>
              <a:rPr lang="ru-RU" dirty="0"/>
              <a:t> </a:t>
            </a:r>
            <a:r>
              <a:rPr lang="ru-RU" dirty="0" err="1"/>
              <a:t>з</a:t>
            </a:r>
            <a:r>
              <a:rPr lang="ru-RU" dirty="0"/>
              <a:t> </a:t>
            </a:r>
            <a:r>
              <a:rPr lang="ru-RU" dirty="0" err="1"/>
              <a:t>нової</a:t>
            </a:r>
            <a:r>
              <a:rPr lang="ru-RU" dirty="0"/>
              <a:t> </a:t>
            </a:r>
            <a:r>
              <a:rPr lang="ru-RU" dirty="0" err="1"/>
              <a:t>сторінки</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489348" y="3083180"/>
            <a:ext cx="6858002" cy="69164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91642" y="642894"/>
            <a:ext cx="7760716" cy="6215106"/>
          </a:xfrm>
        </p:spPr>
        <p:txBody>
          <a:bodyPr>
            <a:normAutofit fontScale="55000" lnSpcReduction="20000"/>
          </a:bodyPr>
          <a:lstStyle/>
          <a:p>
            <a:pPr algn="just"/>
            <a:r>
              <a:rPr lang="ru-RU" dirty="0"/>
              <a:t>Заголовки </a:t>
            </a:r>
            <a:r>
              <a:rPr lang="ru-RU" dirty="0" err="1"/>
              <a:t>частин</a:t>
            </a:r>
            <a:r>
              <a:rPr lang="ru-RU" dirty="0"/>
              <a:t> ЗМІСТ, ПЕРЕЛІК УМОВНИХ ПОЗНАЧЕНЬ, ВСТУП, РОЗДІЛ, ВИСНОВКИ, СПИСОК ВИКОРИСТАНИХ </a:t>
            </a:r>
            <a:r>
              <a:rPr lang="ru-RU" dirty="0" smtClean="0"/>
              <a:t>ДЖЕРЕЛ,</a:t>
            </a:r>
            <a:r>
              <a:rPr lang="uk-UA" dirty="0" smtClean="0"/>
              <a:t> </a:t>
            </a:r>
            <a:r>
              <a:rPr lang="ru-RU" dirty="0" smtClean="0"/>
              <a:t>ДОДАТКИ </a:t>
            </a:r>
            <a:r>
              <a:rPr lang="ru-RU" dirty="0" err="1"/>
              <a:t>друкують</a:t>
            </a:r>
            <a:r>
              <a:rPr lang="ru-RU" dirty="0"/>
              <a:t> великими </a:t>
            </a:r>
            <a:r>
              <a:rPr lang="ru-RU" dirty="0" err="1"/>
              <a:t>літерами</a:t>
            </a:r>
            <a:r>
              <a:rPr lang="ru-RU" dirty="0"/>
              <a:t> </a:t>
            </a:r>
            <a:r>
              <a:rPr lang="ru-RU" dirty="0" err="1"/>
              <a:t>симетрично</a:t>
            </a:r>
            <a:r>
              <a:rPr lang="ru-RU" dirty="0"/>
              <a:t> до тексту. </a:t>
            </a:r>
            <a:endParaRPr lang="ru-RU" dirty="0" smtClean="0"/>
          </a:p>
          <a:p>
            <a:pPr algn="just"/>
            <a:r>
              <a:rPr lang="ru-RU" dirty="0" err="1" smtClean="0"/>
              <a:t>Підкреслення</a:t>
            </a:r>
            <a:r>
              <a:rPr lang="ru-RU" dirty="0"/>
              <a:t>, </a:t>
            </a:r>
            <a:r>
              <a:rPr lang="ru-RU" dirty="0" err="1"/>
              <a:t>оформлення</a:t>
            </a:r>
            <a:r>
              <a:rPr lang="ru-RU" dirty="0"/>
              <a:t> </a:t>
            </a:r>
            <a:r>
              <a:rPr lang="ru-RU" dirty="0" err="1"/>
              <a:t>різними</a:t>
            </a:r>
            <a:r>
              <a:rPr lang="ru-RU" dirty="0"/>
              <a:t> </a:t>
            </a:r>
            <a:r>
              <a:rPr lang="ru-RU" dirty="0" err="1"/>
              <a:t>кольорами</a:t>
            </a:r>
            <a:r>
              <a:rPr lang="ru-RU" dirty="0"/>
              <a:t>, а </a:t>
            </a:r>
            <a:r>
              <a:rPr lang="ru-RU" dirty="0" err="1"/>
              <a:t>також</a:t>
            </a:r>
            <a:r>
              <a:rPr lang="ru-RU" dirty="0"/>
              <a:t> перенос </a:t>
            </a:r>
            <a:r>
              <a:rPr lang="ru-RU" dirty="0" err="1"/>
              <a:t>заголовків</a:t>
            </a:r>
            <a:r>
              <a:rPr lang="ru-RU" dirty="0"/>
              <a:t> не </a:t>
            </a:r>
            <a:r>
              <a:rPr lang="ru-RU" dirty="0" err="1"/>
              <a:t>допускаються</a:t>
            </a:r>
            <a:r>
              <a:rPr lang="ru-RU" dirty="0"/>
              <a:t>.</a:t>
            </a:r>
            <a:endParaRPr lang="en-US" dirty="0"/>
          </a:p>
          <a:p>
            <a:pPr algn="just"/>
            <a:r>
              <a:rPr lang="ru-RU" dirty="0" err="1"/>
              <a:t>Підрозділи</a:t>
            </a:r>
            <a:r>
              <a:rPr lang="ru-RU" dirty="0"/>
              <a:t> </a:t>
            </a:r>
            <a:r>
              <a:rPr lang="ru-RU" dirty="0" err="1"/>
              <a:t>починають</a:t>
            </a:r>
            <a:r>
              <a:rPr lang="ru-RU" dirty="0"/>
              <a:t> </a:t>
            </a:r>
            <a:r>
              <a:rPr lang="ru-RU" dirty="0" err="1"/>
              <a:t>з</a:t>
            </a:r>
            <a:r>
              <a:rPr lang="ru-RU" dirty="0"/>
              <a:t> абзацного </a:t>
            </a:r>
            <a:r>
              <a:rPr lang="ru-RU" dirty="0" err="1"/>
              <a:t>відступу</a:t>
            </a:r>
            <a:r>
              <a:rPr lang="ru-RU" dirty="0"/>
              <a:t>. </a:t>
            </a:r>
            <a:endParaRPr lang="ru-RU" dirty="0" smtClean="0"/>
          </a:p>
          <a:p>
            <a:pPr algn="just"/>
            <a:r>
              <a:rPr lang="ru-RU" dirty="0" smtClean="0"/>
              <a:t>Заголовки </a:t>
            </a:r>
            <a:r>
              <a:rPr lang="ru-RU" dirty="0" err="1"/>
              <a:t>підрозділів</a:t>
            </a:r>
            <a:r>
              <a:rPr lang="ru-RU" dirty="0"/>
              <a:t> </a:t>
            </a:r>
            <a:r>
              <a:rPr lang="ru-RU" dirty="0" err="1"/>
              <a:t>друкують</a:t>
            </a:r>
            <a:r>
              <a:rPr lang="ru-RU" dirty="0"/>
              <a:t> у тому самому порядку </a:t>
            </a:r>
            <a:r>
              <a:rPr lang="ru-RU" dirty="0" err="1"/>
              <a:t>після</a:t>
            </a:r>
            <a:r>
              <a:rPr lang="ru-RU" dirty="0"/>
              <a:t> </a:t>
            </a:r>
            <a:r>
              <a:rPr lang="ru-RU" dirty="0" err="1"/>
              <a:t>індексу</a:t>
            </a:r>
            <a:r>
              <a:rPr lang="ru-RU" dirty="0"/>
              <a:t> маленькими </a:t>
            </a:r>
            <a:r>
              <a:rPr lang="ru-RU" dirty="0" err="1"/>
              <a:t>літерами</a:t>
            </a:r>
            <a:r>
              <a:rPr lang="ru-RU" dirty="0"/>
              <a:t> (</a:t>
            </a:r>
            <a:r>
              <a:rPr lang="ru-RU" dirty="0" err="1"/>
              <a:t>крім</a:t>
            </a:r>
            <a:r>
              <a:rPr lang="ru-RU" dirty="0"/>
              <a:t> </a:t>
            </a:r>
            <a:r>
              <a:rPr lang="ru-RU" dirty="0" err="1"/>
              <a:t>першої</a:t>
            </a:r>
            <a:r>
              <a:rPr lang="ru-RU" dirty="0"/>
              <a:t> </a:t>
            </a:r>
            <a:r>
              <a:rPr lang="ru-RU" dirty="0" err="1"/>
              <a:t>великої</a:t>
            </a:r>
            <a:r>
              <a:rPr lang="ru-RU" dirty="0"/>
              <a:t>). </a:t>
            </a:r>
            <a:r>
              <a:rPr lang="ru-RU" dirty="0" err="1"/>
              <a:t>Крапку</a:t>
            </a:r>
            <a:r>
              <a:rPr lang="ru-RU" dirty="0"/>
              <a:t> в </a:t>
            </a:r>
            <a:r>
              <a:rPr lang="ru-RU" dirty="0" err="1"/>
              <a:t>кінці</a:t>
            </a:r>
            <a:r>
              <a:rPr lang="ru-RU" dirty="0"/>
              <a:t> заголовка не </a:t>
            </a:r>
            <a:r>
              <a:rPr lang="ru-RU" dirty="0" err="1"/>
              <a:t>ставлять</a:t>
            </a:r>
            <a:r>
              <a:rPr lang="ru-RU" dirty="0"/>
              <a:t>. Заголовки </a:t>
            </a:r>
            <a:r>
              <a:rPr lang="ru-RU" dirty="0" err="1"/>
              <a:t>пунктів</a:t>
            </a:r>
            <a:r>
              <a:rPr lang="ru-RU" dirty="0"/>
              <a:t> </a:t>
            </a:r>
            <a:r>
              <a:rPr lang="ru-RU" dirty="0" err="1"/>
              <a:t>друкують</a:t>
            </a:r>
            <a:r>
              <a:rPr lang="ru-RU" dirty="0"/>
              <a:t> маленькими </a:t>
            </a:r>
            <a:r>
              <a:rPr lang="ru-RU" dirty="0" err="1"/>
              <a:t>літерами</a:t>
            </a:r>
            <a:r>
              <a:rPr lang="ru-RU" dirty="0"/>
              <a:t> (</a:t>
            </a:r>
            <a:r>
              <a:rPr lang="ru-RU" dirty="0" err="1"/>
              <a:t>крім</a:t>
            </a:r>
            <a:r>
              <a:rPr lang="ru-RU" dirty="0"/>
              <a:t> </a:t>
            </a:r>
            <a:r>
              <a:rPr lang="ru-RU" dirty="0" err="1"/>
              <a:t>першої</a:t>
            </a:r>
            <a:r>
              <a:rPr lang="ru-RU" dirty="0"/>
              <a:t> </a:t>
            </a:r>
            <a:r>
              <a:rPr lang="ru-RU" dirty="0" err="1"/>
              <a:t>великої</a:t>
            </a:r>
            <a:r>
              <a:rPr lang="ru-RU" dirty="0"/>
              <a:t>) </a:t>
            </a:r>
            <a:r>
              <a:rPr lang="ru-RU" dirty="0" err="1"/>
              <a:t>з</a:t>
            </a:r>
            <a:r>
              <a:rPr lang="ru-RU" dirty="0"/>
              <a:t> абзацного </a:t>
            </a:r>
            <a:r>
              <a:rPr lang="ru-RU" dirty="0" err="1"/>
              <a:t>відступу</a:t>
            </a:r>
            <a:r>
              <a:rPr lang="ru-RU" dirty="0"/>
              <a:t> в </a:t>
            </a:r>
            <a:r>
              <a:rPr lang="ru-RU" dirty="0" err="1"/>
              <a:t>підбір</a:t>
            </a:r>
            <a:r>
              <a:rPr lang="ru-RU" dirty="0"/>
              <a:t> до тексту. </a:t>
            </a:r>
            <a:r>
              <a:rPr lang="ru-RU" dirty="0" err="1"/>
              <a:t>Відстань</a:t>
            </a:r>
            <a:r>
              <a:rPr lang="ru-RU" dirty="0"/>
              <a:t> </a:t>
            </a:r>
            <a:r>
              <a:rPr lang="ru-RU" dirty="0" err="1"/>
              <a:t>між</a:t>
            </a:r>
            <a:r>
              <a:rPr lang="ru-RU" dirty="0"/>
              <a:t> </a:t>
            </a:r>
            <a:r>
              <a:rPr lang="ru-RU" dirty="0" err="1"/>
              <a:t>назвою</a:t>
            </a:r>
            <a:r>
              <a:rPr lang="ru-RU" dirty="0"/>
              <a:t> </a:t>
            </a:r>
            <a:r>
              <a:rPr lang="ru-RU" dirty="0" err="1"/>
              <a:t>розділу</a:t>
            </a:r>
            <a:r>
              <a:rPr lang="ru-RU" dirty="0"/>
              <a:t> </a:t>
            </a:r>
            <a:r>
              <a:rPr lang="ru-RU" dirty="0" err="1"/>
              <a:t>і</a:t>
            </a:r>
            <a:r>
              <a:rPr lang="ru-RU" dirty="0"/>
              <a:t> текстом, а </a:t>
            </a:r>
            <a:r>
              <a:rPr lang="ru-RU" dirty="0" err="1"/>
              <a:t>також</a:t>
            </a:r>
            <a:r>
              <a:rPr lang="ru-RU" dirty="0"/>
              <a:t> </a:t>
            </a:r>
            <a:r>
              <a:rPr lang="ru-RU" dirty="0" err="1"/>
              <a:t>між</a:t>
            </a:r>
            <a:r>
              <a:rPr lang="ru-RU" dirty="0"/>
              <a:t> </a:t>
            </a:r>
            <a:r>
              <a:rPr lang="ru-RU" dirty="0" err="1"/>
              <a:t>назвами</a:t>
            </a:r>
            <a:r>
              <a:rPr lang="ru-RU" dirty="0"/>
              <a:t> </a:t>
            </a:r>
            <a:r>
              <a:rPr lang="ru-RU" dirty="0" err="1"/>
              <a:t>розділу</a:t>
            </a:r>
            <a:r>
              <a:rPr lang="ru-RU" dirty="0"/>
              <a:t> </a:t>
            </a:r>
            <a:r>
              <a:rPr lang="ru-RU" dirty="0" err="1"/>
              <a:t>і</a:t>
            </a:r>
            <a:r>
              <a:rPr lang="ru-RU" dirty="0"/>
              <a:t> </a:t>
            </a:r>
            <a:r>
              <a:rPr lang="ru-RU" dirty="0" err="1"/>
              <a:t>підрозділу</a:t>
            </a:r>
            <a:r>
              <a:rPr lang="ru-RU" dirty="0"/>
              <a:t> (параграфа, пункту) </a:t>
            </a:r>
            <a:r>
              <a:rPr lang="ru-RU" dirty="0" err="1"/>
              <a:t>дорівнює</a:t>
            </a:r>
            <a:r>
              <a:rPr lang="ru-RU" dirty="0"/>
              <a:t> 3-4 </a:t>
            </a:r>
            <a:r>
              <a:rPr lang="ru-RU" dirty="0" err="1"/>
              <a:t>інтервалам</a:t>
            </a:r>
            <a:r>
              <a:rPr lang="ru-RU" dirty="0"/>
              <a:t>, </a:t>
            </a:r>
            <a:r>
              <a:rPr lang="ru-RU" dirty="0" err="1"/>
              <a:t>тобто</a:t>
            </a:r>
            <a:r>
              <a:rPr lang="ru-RU" dirty="0"/>
              <a:t> </a:t>
            </a:r>
            <a:r>
              <a:rPr lang="ru-RU" dirty="0" err="1"/>
              <a:t>є</a:t>
            </a:r>
            <a:r>
              <a:rPr lang="ru-RU" dirty="0"/>
              <a:t> </a:t>
            </a:r>
            <a:r>
              <a:rPr lang="ru-RU" dirty="0" err="1"/>
              <a:t>більшою</a:t>
            </a:r>
            <a:r>
              <a:rPr lang="ru-RU" dirty="0"/>
              <a:t>, </a:t>
            </a:r>
            <a:r>
              <a:rPr lang="ru-RU" dirty="0" err="1"/>
              <a:t>ніж</a:t>
            </a:r>
            <a:r>
              <a:rPr lang="ru-RU" dirty="0"/>
              <a:t> у </a:t>
            </a:r>
            <a:r>
              <a:rPr lang="ru-RU" dirty="0" err="1"/>
              <a:t>тексті</a:t>
            </a:r>
            <a:r>
              <a:rPr lang="ru-RU" dirty="0"/>
              <a:t>. </a:t>
            </a:r>
            <a:r>
              <a:rPr lang="en-US" dirty="0" err="1"/>
              <a:t>Всередині</a:t>
            </a:r>
            <a:r>
              <a:rPr lang="en-US" dirty="0"/>
              <a:t> </a:t>
            </a:r>
            <a:r>
              <a:rPr lang="en-US" dirty="0" err="1"/>
              <a:t>заголовка</a:t>
            </a:r>
            <a:r>
              <a:rPr lang="en-US" dirty="0"/>
              <a:t> </a:t>
            </a:r>
            <a:r>
              <a:rPr lang="en-US" dirty="0" err="1"/>
              <a:t>текстовий</a:t>
            </a:r>
            <a:r>
              <a:rPr lang="en-US" dirty="0"/>
              <a:t> </a:t>
            </a:r>
            <a:r>
              <a:rPr lang="en-US" dirty="0" err="1"/>
              <a:t>інтервал</a:t>
            </a:r>
            <a:r>
              <a:rPr lang="en-US" dirty="0"/>
              <a:t> </a:t>
            </a:r>
            <a:r>
              <a:rPr lang="en-US" dirty="0" err="1"/>
              <a:t>зберігають</a:t>
            </a:r>
            <a:r>
              <a:rPr lang="en-US" dirty="0"/>
              <a:t>.</a:t>
            </a:r>
          </a:p>
          <a:p>
            <a:pPr algn="just"/>
            <a:r>
              <a:rPr lang="en-US" dirty="0" err="1"/>
              <a:t>Нумерацію</a:t>
            </a:r>
            <a:r>
              <a:rPr lang="en-US" dirty="0"/>
              <a:t> </a:t>
            </a:r>
            <a:r>
              <a:rPr lang="en-US" dirty="0" err="1"/>
              <a:t>сторінок</a:t>
            </a:r>
            <a:r>
              <a:rPr lang="en-US" dirty="0"/>
              <a:t>, </a:t>
            </a:r>
            <a:r>
              <a:rPr lang="en-US" dirty="0" err="1"/>
              <a:t>розділів</a:t>
            </a:r>
            <a:r>
              <a:rPr lang="en-US" dirty="0"/>
              <a:t>, </a:t>
            </a:r>
            <a:r>
              <a:rPr lang="en-US" dirty="0" err="1"/>
              <a:t>підрозділів</a:t>
            </a:r>
            <a:r>
              <a:rPr lang="en-US" dirty="0"/>
              <a:t>, </a:t>
            </a:r>
            <a:r>
              <a:rPr lang="en-US" dirty="0" err="1"/>
              <a:t>пунктів</a:t>
            </a:r>
            <a:r>
              <a:rPr lang="en-US" dirty="0"/>
              <a:t>, </a:t>
            </a:r>
            <a:r>
              <a:rPr lang="en-US" dirty="0" err="1"/>
              <a:t>підпунктів</a:t>
            </a:r>
            <a:r>
              <a:rPr lang="en-US" dirty="0"/>
              <a:t>, </a:t>
            </a:r>
            <a:r>
              <a:rPr lang="en-US" dirty="0" err="1"/>
              <a:t>рисунків</a:t>
            </a:r>
            <a:r>
              <a:rPr lang="en-US" dirty="0"/>
              <a:t>, </a:t>
            </a:r>
            <a:r>
              <a:rPr lang="en-US" dirty="0" err="1"/>
              <a:t>таблиць</a:t>
            </a:r>
            <a:r>
              <a:rPr lang="en-US" dirty="0"/>
              <a:t>, </a:t>
            </a:r>
            <a:r>
              <a:rPr lang="en-US" dirty="0" err="1"/>
              <a:t>формул</a:t>
            </a:r>
            <a:r>
              <a:rPr lang="en-US" dirty="0"/>
              <a:t> </a:t>
            </a:r>
            <a:r>
              <a:rPr lang="en-US" dirty="0" err="1"/>
              <a:t>подають</a:t>
            </a:r>
            <a:r>
              <a:rPr lang="en-US" dirty="0"/>
              <a:t> </a:t>
            </a:r>
            <a:r>
              <a:rPr lang="en-US" dirty="0" err="1"/>
              <a:t>арабськими</a:t>
            </a:r>
            <a:r>
              <a:rPr lang="en-US" dirty="0"/>
              <a:t> </a:t>
            </a:r>
            <a:r>
              <a:rPr lang="en-US" dirty="0" err="1"/>
              <a:t>цифрами</a:t>
            </a:r>
            <a:r>
              <a:rPr lang="en-US" dirty="0"/>
              <a:t> </a:t>
            </a:r>
            <a:r>
              <a:rPr lang="en-US" dirty="0" err="1"/>
              <a:t>без</a:t>
            </a:r>
            <a:r>
              <a:rPr lang="en-US" dirty="0"/>
              <a:t> </a:t>
            </a:r>
            <a:r>
              <a:rPr lang="en-US" dirty="0" err="1"/>
              <a:t>знака</a:t>
            </a:r>
            <a:r>
              <a:rPr lang="en-US" dirty="0"/>
              <a:t> №..</a:t>
            </a:r>
          </a:p>
          <a:p>
            <a:pPr algn="just"/>
            <a:r>
              <a:rPr lang="en-US" dirty="0" err="1"/>
              <a:t>Сторінки</a:t>
            </a:r>
            <a:r>
              <a:rPr lang="en-US" dirty="0"/>
              <a:t> </a:t>
            </a:r>
            <a:r>
              <a:rPr lang="en-US" dirty="0" err="1"/>
              <a:t>рахують</a:t>
            </a:r>
            <a:r>
              <a:rPr lang="en-US" dirty="0"/>
              <a:t> з </a:t>
            </a:r>
            <a:r>
              <a:rPr lang="en-US" dirty="0" err="1"/>
              <a:t>титульної</a:t>
            </a:r>
            <a:r>
              <a:rPr lang="en-US" dirty="0"/>
              <a:t>, </a:t>
            </a:r>
            <a:r>
              <a:rPr lang="en-US" dirty="0" err="1"/>
              <a:t>але</a:t>
            </a:r>
            <a:r>
              <a:rPr lang="en-US" dirty="0"/>
              <a:t> </a:t>
            </a:r>
            <a:r>
              <a:rPr lang="en-US" dirty="0" err="1"/>
              <a:t>на</a:t>
            </a:r>
            <a:r>
              <a:rPr lang="en-US" dirty="0"/>
              <a:t> </a:t>
            </a:r>
            <a:r>
              <a:rPr lang="en-US" dirty="0" err="1"/>
              <a:t>ній</a:t>
            </a:r>
            <a:r>
              <a:rPr lang="en-US" dirty="0"/>
              <a:t> </a:t>
            </a:r>
            <a:r>
              <a:rPr lang="en-US" dirty="0" err="1"/>
              <a:t>цифру</a:t>
            </a:r>
            <a:r>
              <a:rPr lang="en-US" dirty="0"/>
              <a:t> </a:t>
            </a:r>
            <a:r>
              <a:rPr lang="en-US" dirty="0" err="1"/>
              <a:t>не</a:t>
            </a:r>
            <a:r>
              <a:rPr lang="en-US" dirty="0"/>
              <a:t> </a:t>
            </a:r>
            <a:r>
              <a:rPr lang="en-US" dirty="0" err="1"/>
              <a:t>вказують</a:t>
            </a:r>
            <a:r>
              <a:rPr lang="en-US" dirty="0"/>
              <a:t>. </a:t>
            </a:r>
            <a:r>
              <a:rPr lang="en-US" dirty="0" err="1"/>
              <a:t>Починаючи</a:t>
            </a:r>
            <a:r>
              <a:rPr lang="en-US" dirty="0"/>
              <a:t> з </a:t>
            </a:r>
            <a:r>
              <a:rPr lang="en-US" dirty="0" err="1"/>
              <a:t>другої</a:t>
            </a:r>
            <a:r>
              <a:rPr lang="en-US" dirty="0"/>
              <a:t> </a:t>
            </a:r>
            <a:r>
              <a:rPr lang="en-US" dirty="0" err="1"/>
              <a:t>сторінки</a:t>
            </a:r>
            <a:r>
              <a:rPr lang="en-US" dirty="0"/>
              <a:t>, </a:t>
            </a:r>
            <a:r>
              <a:rPr lang="en-US" dirty="0" err="1"/>
              <a:t>цифру</a:t>
            </a:r>
            <a:r>
              <a:rPr lang="en-US" dirty="0"/>
              <a:t> </a:t>
            </a:r>
            <a:r>
              <a:rPr lang="en-US" dirty="0" err="1"/>
              <a:t>проставляють</a:t>
            </a:r>
            <a:r>
              <a:rPr lang="en-US" dirty="0"/>
              <a:t> </a:t>
            </a:r>
            <a:r>
              <a:rPr lang="en-US" dirty="0" err="1"/>
              <a:t>або</a:t>
            </a:r>
            <a:r>
              <a:rPr lang="en-US" dirty="0"/>
              <a:t> у </a:t>
            </a:r>
            <a:r>
              <a:rPr lang="en-US" dirty="0" err="1"/>
              <a:t>правому</a:t>
            </a:r>
            <a:r>
              <a:rPr lang="en-US" dirty="0"/>
              <a:t> </a:t>
            </a:r>
            <a:r>
              <a:rPr lang="en-US" dirty="0" err="1"/>
              <a:t>верхньому</a:t>
            </a:r>
            <a:r>
              <a:rPr lang="en-US" dirty="0"/>
              <a:t> </a:t>
            </a:r>
            <a:r>
              <a:rPr lang="en-US" dirty="0" err="1"/>
              <a:t>куті</a:t>
            </a:r>
            <a:r>
              <a:rPr lang="en-US" dirty="0"/>
              <a:t> </a:t>
            </a:r>
            <a:r>
              <a:rPr lang="en-US" dirty="0" err="1"/>
              <a:t>аркуша</a:t>
            </a:r>
            <a:r>
              <a:rPr lang="en-US" dirty="0"/>
              <a:t>, </a:t>
            </a:r>
            <a:r>
              <a:rPr lang="en-US" dirty="0" err="1"/>
              <a:t>або</a:t>
            </a:r>
            <a:r>
              <a:rPr lang="en-US" dirty="0"/>
              <a:t> </a:t>
            </a:r>
            <a:r>
              <a:rPr lang="en-US" dirty="0" err="1"/>
              <a:t>посередині</a:t>
            </a:r>
            <a:r>
              <a:rPr lang="en-US" dirty="0"/>
              <a:t> </a:t>
            </a:r>
            <a:r>
              <a:rPr lang="en-US" dirty="0" err="1"/>
              <a:t>верхнього</a:t>
            </a:r>
            <a:r>
              <a:rPr lang="en-US" dirty="0"/>
              <a:t> </a:t>
            </a:r>
            <a:r>
              <a:rPr lang="en-US" dirty="0" err="1"/>
              <a:t>поля</a:t>
            </a:r>
            <a:r>
              <a:rPr lang="en-US" dirty="0"/>
              <a:t> </a:t>
            </a:r>
            <a:r>
              <a:rPr lang="en-US" dirty="0" err="1"/>
              <a:t>без</a:t>
            </a:r>
            <a:r>
              <a:rPr lang="en-US" dirty="0"/>
              <a:t> </a:t>
            </a:r>
            <a:r>
              <a:rPr lang="en-US" dirty="0" err="1"/>
              <a:t>крапки</a:t>
            </a:r>
            <a:r>
              <a:rPr lang="en-US" dirty="0"/>
              <a:t> і </a:t>
            </a:r>
            <a:r>
              <a:rPr lang="en-US" dirty="0" err="1"/>
              <a:t>будь-яких</a:t>
            </a:r>
            <a:r>
              <a:rPr lang="en-US" dirty="0"/>
              <a:t> </a:t>
            </a:r>
            <a:r>
              <a:rPr lang="en-US" dirty="0" err="1"/>
              <a:t>інших</a:t>
            </a:r>
            <a:r>
              <a:rPr lang="en-US" dirty="0"/>
              <a:t> </a:t>
            </a:r>
            <a:r>
              <a:rPr lang="en-US" dirty="0" err="1"/>
              <a:t>графічних</a:t>
            </a:r>
            <a:r>
              <a:rPr lang="en-US" dirty="0"/>
              <a:t> </a:t>
            </a:r>
            <a:r>
              <a:rPr lang="en-US" dirty="0" err="1"/>
              <a:t>позначок</a:t>
            </a:r>
            <a:r>
              <a:rPr lang="en-US" dirty="0"/>
              <a:t>. </a:t>
            </a:r>
            <a:r>
              <a:rPr lang="ru-RU" dirty="0" err="1"/>
              <a:t>Наскрізну</a:t>
            </a:r>
            <a:r>
              <a:rPr lang="ru-RU" dirty="0"/>
              <a:t> </a:t>
            </a:r>
            <a:r>
              <a:rPr lang="ru-RU" dirty="0" err="1"/>
              <a:t>нумерацію</a:t>
            </a:r>
            <a:r>
              <a:rPr lang="ru-RU" dirty="0"/>
              <a:t> </a:t>
            </a:r>
            <a:r>
              <a:rPr lang="ru-RU" dirty="0" err="1"/>
              <a:t>зберігають</a:t>
            </a:r>
            <a:r>
              <a:rPr lang="ru-RU" dirty="0"/>
              <a:t> до </a:t>
            </a:r>
            <a:r>
              <a:rPr lang="ru-RU" dirty="0" err="1"/>
              <a:t>останньої</a:t>
            </a:r>
            <a:r>
              <a:rPr lang="ru-RU" dirty="0"/>
              <a:t> </a:t>
            </a:r>
            <a:r>
              <a:rPr lang="ru-RU" dirty="0" err="1"/>
              <a:t>сторінки</a:t>
            </a:r>
            <a:r>
              <a:rPr lang="ru-RU" dirty="0"/>
              <a:t> </a:t>
            </a:r>
            <a:r>
              <a:rPr lang="ru-RU" dirty="0" err="1"/>
              <a:t>роботи</a:t>
            </a:r>
            <a:r>
              <a:rPr lang="ru-RU" dirty="0"/>
              <a:t>.</a:t>
            </a:r>
            <a:endParaRPr lang="en-US" dirty="0"/>
          </a:p>
          <a:p>
            <a:pPr algn="just"/>
            <a:r>
              <a:rPr lang="ru-RU" dirty="0"/>
              <a:t>Номер </a:t>
            </a:r>
            <a:r>
              <a:rPr lang="ru-RU" dirty="0" err="1"/>
              <a:t>розділу</a:t>
            </a:r>
            <a:r>
              <a:rPr lang="ru-RU" dirty="0"/>
              <a:t> </a:t>
            </a:r>
            <a:r>
              <a:rPr lang="ru-RU" dirty="0" err="1"/>
              <a:t>вказують</a:t>
            </a:r>
            <a:r>
              <a:rPr lang="ru-RU" dirty="0"/>
              <a:t> </a:t>
            </a:r>
            <a:r>
              <a:rPr lang="ru-RU" dirty="0" err="1"/>
              <a:t>після</a:t>
            </a:r>
            <a:r>
              <a:rPr lang="ru-RU" dirty="0"/>
              <a:t> слова «РОЗДІЛ» без </a:t>
            </a:r>
            <a:r>
              <a:rPr lang="ru-RU" dirty="0" err="1"/>
              <a:t>крапки</a:t>
            </a:r>
            <a:r>
              <a:rPr lang="ru-RU" dirty="0"/>
              <a:t>.</a:t>
            </a:r>
            <a:endParaRPr lang="en-US" dirty="0"/>
          </a:p>
          <a:p>
            <a:pPr algn="just"/>
            <a:r>
              <a:rPr lang="ru-RU" dirty="0" err="1"/>
              <a:t>Наукова</a:t>
            </a:r>
            <a:r>
              <a:rPr lang="ru-RU" dirty="0"/>
              <a:t> робота </a:t>
            </a:r>
            <a:r>
              <a:rPr lang="ru-RU" dirty="0" err="1"/>
              <a:t>має</a:t>
            </a:r>
            <a:r>
              <a:rPr lang="ru-RU" dirty="0"/>
              <a:t> </a:t>
            </a:r>
            <a:r>
              <a:rPr lang="ru-RU" dirty="0" err="1"/>
              <a:t>містити</a:t>
            </a:r>
            <a:r>
              <a:rPr lang="ru-RU" dirty="0"/>
              <a:t> </a:t>
            </a:r>
            <a:r>
              <a:rPr lang="ru-RU" dirty="0" err="1"/>
              <a:t>посилання</a:t>
            </a:r>
            <a:r>
              <a:rPr lang="ru-RU" dirty="0"/>
              <a:t> на </a:t>
            </a:r>
            <a:r>
              <a:rPr lang="ru-RU" dirty="0" err="1"/>
              <a:t>джерела</a:t>
            </a:r>
            <a:r>
              <a:rPr lang="ru-RU" dirty="0"/>
              <a:t>, </a:t>
            </a:r>
            <a:r>
              <a:rPr lang="ru-RU" dirty="0" err="1"/>
              <a:t>матеріали</a:t>
            </a:r>
            <a:r>
              <a:rPr lang="ru-RU" dirty="0"/>
              <a:t> </a:t>
            </a:r>
            <a:r>
              <a:rPr lang="ru-RU" dirty="0" err="1"/>
              <a:t>або</a:t>
            </a:r>
            <a:r>
              <a:rPr lang="ru-RU" dirty="0"/>
              <a:t> </a:t>
            </a:r>
            <a:r>
              <a:rPr lang="ru-RU" dirty="0" err="1"/>
              <a:t>окремі</a:t>
            </a:r>
            <a:r>
              <a:rPr lang="ru-RU" dirty="0"/>
              <a:t> </a:t>
            </a:r>
            <a:r>
              <a:rPr lang="ru-RU" dirty="0" err="1"/>
              <a:t>дані</a:t>
            </a:r>
            <a:r>
              <a:rPr lang="ru-RU" dirty="0"/>
              <a:t>, </a:t>
            </a:r>
            <a:r>
              <a:rPr lang="ru-RU" dirty="0" err="1"/>
              <a:t>ідеї</a:t>
            </a:r>
            <a:r>
              <a:rPr lang="ru-RU" dirty="0"/>
              <a:t> </a:t>
            </a:r>
            <a:r>
              <a:rPr lang="ru-RU" dirty="0" err="1"/>
              <a:t>і</a:t>
            </a:r>
            <a:r>
              <a:rPr lang="ru-RU" dirty="0"/>
              <a:t> </a:t>
            </a:r>
            <a:r>
              <a:rPr lang="ru-RU" dirty="0" err="1"/>
              <a:t>висновки</a:t>
            </a:r>
            <a:r>
              <a:rPr lang="ru-RU" dirty="0"/>
              <a:t>, </a:t>
            </a:r>
            <a:r>
              <a:rPr lang="ru-RU" dirty="0" err="1"/>
              <a:t>на</a:t>
            </a:r>
            <a:r>
              <a:rPr lang="ru-RU" dirty="0"/>
              <a:t> </a:t>
            </a:r>
            <a:r>
              <a:rPr lang="ru-RU" dirty="0" err="1"/>
              <a:t>підставі</a:t>
            </a:r>
            <a:r>
              <a:rPr lang="ru-RU" dirty="0"/>
              <a:t> </a:t>
            </a:r>
            <a:r>
              <a:rPr lang="ru-RU" dirty="0" err="1"/>
              <a:t>яких</a:t>
            </a:r>
            <a:r>
              <a:rPr lang="ru-RU" dirty="0"/>
              <a:t> </a:t>
            </a:r>
            <a:r>
              <a:rPr lang="ru-RU" dirty="0" err="1"/>
              <a:t>розробляють</a:t>
            </a:r>
            <a:r>
              <a:rPr lang="ru-RU" dirty="0"/>
              <a:t> </a:t>
            </a:r>
            <a:r>
              <a:rPr lang="ru-RU" dirty="0" err="1"/>
              <a:t>проблеми</a:t>
            </a:r>
            <a:r>
              <a:rPr lang="ru-RU" dirty="0"/>
              <a:t>, </a:t>
            </a:r>
            <a:r>
              <a:rPr lang="ru-RU" dirty="0" err="1"/>
              <a:t>задачі</a:t>
            </a:r>
            <a:r>
              <a:rPr lang="ru-RU" dirty="0"/>
              <a:t>, </a:t>
            </a:r>
            <a:r>
              <a:rPr lang="ru-RU" dirty="0" err="1"/>
              <a:t>питання</a:t>
            </a:r>
            <a:r>
              <a:rPr lang="ru-RU" dirty="0"/>
              <a:t>, </a:t>
            </a:r>
            <a:r>
              <a:rPr lang="ru-RU" dirty="0" err="1"/>
              <a:t>що</a:t>
            </a:r>
            <a:r>
              <a:rPr lang="ru-RU" dirty="0"/>
              <a:t> </a:t>
            </a:r>
            <a:r>
              <a:rPr lang="ru-RU" dirty="0" err="1"/>
              <a:t>досліджують</a:t>
            </a:r>
            <a:r>
              <a:rPr lang="ru-RU" dirty="0"/>
              <a:t> у </a:t>
            </a:r>
            <a:r>
              <a:rPr lang="ru-RU" dirty="0" err="1"/>
              <a:t>роботі</a:t>
            </a:r>
            <a:r>
              <a:rPr lang="ru-RU" dirty="0"/>
              <a:t>. </a:t>
            </a:r>
            <a:r>
              <a:rPr lang="ru-RU" dirty="0" err="1"/>
              <a:t>Наявність</a:t>
            </a:r>
            <a:r>
              <a:rPr lang="ru-RU" dirty="0"/>
              <a:t> </a:t>
            </a:r>
            <a:r>
              <a:rPr lang="ru-RU" dirty="0" err="1"/>
              <a:t>посилань</a:t>
            </a:r>
            <a:r>
              <a:rPr lang="ru-RU" dirty="0"/>
              <a:t> </a:t>
            </a:r>
            <a:r>
              <a:rPr lang="ru-RU" dirty="0" err="1"/>
              <a:t>свідчить</a:t>
            </a:r>
            <a:r>
              <a:rPr lang="ru-RU" dirty="0"/>
              <a:t> про </a:t>
            </a:r>
            <a:r>
              <a:rPr lang="ru-RU" dirty="0" err="1"/>
              <a:t>наукову</a:t>
            </a:r>
            <a:r>
              <a:rPr lang="ru-RU" dirty="0"/>
              <a:t> </a:t>
            </a:r>
            <a:r>
              <a:rPr lang="ru-RU" dirty="0" err="1"/>
              <a:t>обізнаність</a:t>
            </a:r>
            <a:r>
              <a:rPr lang="ru-RU" dirty="0"/>
              <a:t> автора, </a:t>
            </a:r>
            <a:r>
              <a:rPr lang="ru-RU" dirty="0" err="1"/>
              <a:t>обґрунтованість</a:t>
            </a:r>
            <a:r>
              <a:rPr lang="ru-RU" dirty="0"/>
              <a:t> </a:t>
            </a:r>
            <a:r>
              <a:rPr lang="ru-RU" dirty="0" err="1"/>
              <a:t>положень</a:t>
            </a:r>
            <a:r>
              <a:rPr lang="ru-RU" dirty="0"/>
              <a:t> </a:t>
            </a:r>
            <a:r>
              <a:rPr lang="ru-RU" dirty="0" err="1"/>
              <a:t>дослідження</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489348" y="3083180"/>
            <a:ext cx="6858002" cy="69164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43408"/>
            <a:ext cx="7920880" cy="1143000"/>
          </a:xfrm>
        </p:spPr>
        <p:txBody>
          <a:bodyPr>
            <a:normAutofit/>
          </a:bodyPr>
          <a:lstStyle/>
          <a:p>
            <a:r>
              <a:rPr lang="en-US" sz="3600" b="1" i="1" dirty="0" err="1"/>
              <a:t>Загальні</a:t>
            </a:r>
            <a:r>
              <a:rPr lang="en-US" sz="3600" b="1" i="1" dirty="0"/>
              <a:t> </a:t>
            </a:r>
            <a:r>
              <a:rPr lang="en-US" sz="3600" b="1" i="1" dirty="0" err="1"/>
              <a:t>вимоги</a:t>
            </a:r>
            <a:r>
              <a:rPr lang="en-US" sz="3600" b="1" i="1" dirty="0"/>
              <a:t> </a:t>
            </a:r>
            <a:r>
              <a:rPr lang="en-US" sz="3600" b="1" i="1" dirty="0" err="1"/>
              <a:t>до</a:t>
            </a:r>
            <a:r>
              <a:rPr lang="en-US" sz="3600" b="1" i="1" dirty="0"/>
              <a:t> </a:t>
            </a:r>
            <a:r>
              <a:rPr lang="en-US" sz="3600" b="1" i="1" dirty="0" err="1"/>
              <a:t>цитування</a:t>
            </a:r>
            <a:r>
              <a:rPr lang="en-US" sz="3600" b="1" i="1" dirty="0"/>
              <a:t>:</a:t>
            </a:r>
            <a:endParaRPr lang="ru-RU" sz="3600" dirty="0"/>
          </a:p>
        </p:txBody>
      </p:sp>
      <p:sp>
        <p:nvSpPr>
          <p:cNvPr id="3" name="Содержимое 2"/>
          <p:cNvSpPr>
            <a:spLocks noGrp="1"/>
          </p:cNvSpPr>
          <p:nvPr>
            <p:ph idx="1"/>
          </p:nvPr>
        </p:nvSpPr>
        <p:spPr>
          <a:xfrm>
            <a:off x="611560" y="620688"/>
            <a:ext cx="7920880" cy="4525963"/>
          </a:xfrm>
        </p:spPr>
        <p:txBody>
          <a:bodyPr>
            <a:noAutofit/>
          </a:bodyPr>
          <a:lstStyle/>
          <a:p>
            <a:pPr lvl="0" algn="just"/>
            <a:r>
              <a:rPr lang="ru-RU" sz="1800" i="1" dirty="0" err="1"/>
              <a:t>цитати</a:t>
            </a:r>
            <a:r>
              <a:rPr lang="ru-RU" sz="1800" i="1" dirty="0"/>
              <a:t> </a:t>
            </a:r>
            <a:r>
              <a:rPr lang="ru-RU" sz="1800" i="1" dirty="0" err="1"/>
              <a:t>беруть</a:t>
            </a:r>
            <a:r>
              <a:rPr lang="ru-RU" sz="1800" i="1" dirty="0"/>
              <a:t> у лапки, а </a:t>
            </a:r>
            <a:r>
              <a:rPr lang="ru-RU" sz="1800" i="1" dirty="0" err="1"/>
              <a:t>інші</a:t>
            </a:r>
            <a:r>
              <a:rPr lang="ru-RU" sz="1800" i="1" dirty="0"/>
              <a:t> </a:t>
            </a:r>
            <a:r>
              <a:rPr lang="ru-RU" sz="1800" i="1" dirty="0" err="1"/>
              <a:t>розділові</a:t>
            </a:r>
            <a:r>
              <a:rPr lang="ru-RU" sz="1800" i="1" dirty="0"/>
              <a:t> знаки </a:t>
            </a:r>
            <a:r>
              <a:rPr lang="ru-RU" sz="1800" i="1" dirty="0" err="1"/>
              <a:t>ставлять</a:t>
            </a:r>
            <a:r>
              <a:rPr lang="ru-RU" sz="1800" i="1" dirty="0"/>
              <a:t> як при </a:t>
            </a:r>
            <a:r>
              <a:rPr lang="ru-RU" sz="1800" i="1" dirty="0" err="1"/>
              <a:t>прямій</a:t>
            </a:r>
            <a:r>
              <a:rPr lang="ru-RU" sz="1800" i="1" dirty="0"/>
              <a:t> </a:t>
            </a:r>
            <a:r>
              <a:rPr lang="ru-RU" sz="1800" i="1" dirty="0" err="1"/>
              <a:t>мові</a:t>
            </a:r>
            <a:r>
              <a:rPr lang="ru-RU" sz="1800" i="1" dirty="0"/>
              <a:t>;</a:t>
            </a:r>
            <a:endParaRPr lang="en-US" sz="1800" dirty="0"/>
          </a:p>
          <a:p>
            <a:pPr lvl="0" algn="just"/>
            <a:r>
              <a:rPr lang="ru-RU" sz="1800" i="1" dirty="0"/>
              <a:t>слова </a:t>
            </a:r>
            <a:r>
              <a:rPr lang="ru-RU" sz="1800" i="1" dirty="0" err="1"/>
              <a:t>цитати</a:t>
            </a:r>
            <a:r>
              <a:rPr lang="ru-RU" sz="1800" i="1" dirty="0"/>
              <a:t> </a:t>
            </a:r>
            <a:r>
              <a:rPr lang="ru-RU" sz="1800" i="1" dirty="0" err="1"/>
              <a:t>наводять</a:t>
            </a:r>
            <a:r>
              <a:rPr lang="ru-RU" sz="1800" i="1" dirty="0"/>
              <a:t> у </a:t>
            </a:r>
            <a:r>
              <a:rPr lang="ru-RU" sz="1800" i="1" dirty="0" err="1"/>
              <a:t>тій</a:t>
            </a:r>
            <a:r>
              <a:rPr lang="ru-RU" sz="1800" i="1" dirty="0"/>
              <a:t> </a:t>
            </a:r>
            <a:r>
              <a:rPr lang="ru-RU" sz="1800" i="1" dirty="0" err="1"/>
              <a:t>граматичній</a:t>
            </a:r>
            <a:r>
              <a:rPr lang="ru-RU" sz="1800" i="1" dirty="0"/>
              <a:t> </a:t>
            </a:r>
            <a:r>
              <a:rPr lang="ru-RU" sz="1800" i="1" dirty="0" err="1"/>
              <a:t>формі</a:t>
            </a:r>
            <a:r>
              <a:rPr lang="ru-RU" sz="1800" i="1" dirty="0"/>
              <a:t>, в </a:t>
            </a:r>
            <a:r>
              <a:rPr lang="ru-RU" sz="1800" i="1" dirty="0" err="1"/>
              <a:t>якій</a:t>
            </a:r>
            <a:r>
              <a:rPr lang="ru-RU" sz="1800" i="1" dirty="0"/>
              <a:t> вони </a:t>
            </a:r>
            <a:r>
              <a:rPr lang="ru-RU" sz="1800" i="1" dirty="0" err="1"/>
              <a:t>подані</a:t>
            </a:r>
            <a:r>
              <a:rPr lang="ru-RU" sz="1800" i="1" dirty="0"/>
              <a:t> в </a:t>
            </a:r>
            <a:r>
              <a:rPr lang="ru-RU" sz="1800" i="1" dirty="0" err="1"/>
              <a:t>джерелі</a:t>
            </a:r>
            <a:r>
              <a:rPr lang="ru-RU" sz="1800" i="1" dirty="0"/>
              <a:t>, </a:t>
            </a:r>
            <a:r>
              <a:rPr lang="ru-RU" sz="1800" i="1" dirty="0" err="1"/>
              <a:t>зі</a:t>
            </a:r>
            <a:r>
              <a:rPr lang="ru-RU" sz="1800" i="1" dirty="0"/>
              <a:t> </a:t>
            </a:r>
            <a:r>
              <a:rPr lang="ru-RU" sz="1800" i="1" dirty="0" err="1"/>
              <a:t>збереженням</a:t>
            </a:r>
            <a:r>
              <a:rPr lang="ru-RU" sz="1800" i="1" dirty="0"/>
              <a:t> </a:t>
            </a:r>
            <a:r>
              <a:rPr lang="ru-RU" sz="1800" i="1" dirty="0" err="1"/>
              <a:t>особливостей</a:t>
            </a:r>
            <a:r>
              <a:rPr lang="ru-RU" sz="1800" i="1" dirty="0"/>
              <a:t> </a:t>
            </a:r>
            <a:r>
              <a:rPr lang="ru-RU" sz="1800" i="1" dirty="0" err="1"/>
              <a:t>авторського</a:t>
            </a:r>
            <a:r>
              <a:rPr lang="ru-RU" sz="1800" i="1" dirty="0"/>
              <a:t> </a:t>
            </a:r>
            <a:r>
              <a:rPr lang="ru-RU" sz="1800" i="1" dirty="0" err="1"/>
              <a:t>написання</a:t>
            </a:r>
            <a:r>
              <a:rPr lang="ru-RU" sz="1800" i="1" dirty="0"/>
              <a:t>;</a:t>
            </a:r>
            <a:endParaRPr lang="en-US" sz="1800" dirty="0"/>
          </a:p>
          <a:p>
            <a:pPr lvl="0" algn="just"/>
            <a:r>
              <a:rPr lang="ru-RU" sz="1800" i="1" dirty="0" err="1"/>
              <a:t>цитування</a:t>
            </a:r>
            <a:r>
              <a:rPr lang="ru-RU" sz="1800" i="1" dirty="0"/>
              <a:t> повинно бути </a:t>
            </a:r>
            <a:r>
              <a:rPr lang="ru-RU" sz="1800" i="1" dirty="0" err="1"/>
              <a:t>повним</a:t>
            </a:r>
            <a:r>
              <a:rPr lang="ru-RU" sz="1800" i="1" dirty="0"/>
              <a:t>, без </a:t>
            </a:r>
            <a:r>
              <a:rPr lang="ru-RU" sz="1800" i="1" dirty="0" err="1"/>
              <a:t>довільного</a:t>
            </a:r>
            <a:r>
              <a:rPr lang="ru-RU" sz="1800" i="1" dirty="0"/>
              <a:t> </a:t>
            </a:r>
            <a:r>
              <a:rPr lang="ru-RU" sz="1800" i="1" dirty="0" err="1"/>
              <a:t>скорочення</a:t>
            </a:r>
            <a:r>
              <a:rPr lang="ru-RU" sz="1800" i="1" dirty="0"/>
              <a:t> </a:t>
            </a:r>
            <a:r>
              <a:rPr lang="ru-RU" sz="1800" i="1" dirty="0" err="1"/>
              <a:t>авторського</a:t>
            </a:r>
            <a:r>
              <a:rPr lang="ru-RU" sz="1800" i="1" dirty="0"/>
              <a:t> тексту </a:t>
            </a:r>
            <a:r>
              <a:rPr lang="ru-RU" sz="1800" i="1" dirty="0" err="1"/>
              <a:t>і</a:t>
            </a:r>
            <a:r>
              <a:rPr lang="ru-RU" sz="1800" i="1" dirty="0"/>
              <a:t> без </a:t>
            </a:r>
            <a:r>
              <a:rPr lang="ru-RU" sz="1800" i="1" dirty="0" err="1"/>
              <a:t>перекручень</a:t>
            </a:r>
            <a:r>
              <a:rPr lang="ru-RU" sz="1800" i="1" dirty="0"/>
              <a:t> думок автора;</a:t>
            </a:r>
            <a:endParaRPr lang="en-US" sz="1800" dirty="0"/>
          </a:p>
          <a:p>
            <a:pPr lvl="0" algn="just"/>
            <a:r>
              <a:rPr lang="ru-RU" sz="1800" i="1" dirty="0" err="1"/>
              <a:t>скорочення</a:t>
            </a:r>
            <a:r>
              <a:rPr lang="ru-RU" sz="1800" i="1" dirty="0"/>
              <a:t> </a:t>
            </a:r>
            <a:r>
              <a:rPr lang="ru-RU" sz="1800" i="1" dirty="0" err="1"/>
              <a:t>цитати</a:t>
            </a:r>
            <a:r>
              <a:rPr lang="ru-RU" sz="1800" i="1" dirty="0"/>
              <a:t> </a:t>
            </a:r>
            <a:r>
              <a:rPr lang="ru-RU" sz="1800" i="1" dirty="0" err="1"/>
              <a:t>допускається</a:t>
            </a:r>
            <a:r>
              <a:rPr lang="ru-RU" sz="1800" i="1" dirty="0"/>
              <a:t> без </a:t>
            </a:r>
            <a:r>
              <a:rPr lang="ru-RU" sz="1800" i="1" dirty="0" err="1"/>
              <a:t>перекручення</a:t>
            </a:r>
            <a:r>
              <a:rPr lang="ru-RU" sz="1800" i="1" dirty="0"/>
              <a:t> </a:t>
            </a:r>
            <a:r>
              <a:rPr lang="ru-RU" sz="1800" i="1" dirty="0" err="1"/>
              <a:t>авторського</a:t>
            </a:r>
            <a:r>
              <a:rPr lang="ru-RU" sz="1800" i="1" dirty="0"/>
              <a:t> тексту.</a:t>
            </a:r>
            <a:endParaRPr lang="en-US" sz="1800" dirty="0"/>
          </a:p>
          <a:p>
            <a:pPr algn="just"/>
            <a:r>
              <a:rPr lang="ru-RU" sz="1800" i="1" dirty="0"/>
              <a:t>На </a:t>
            </a:r>
            <a:r>
              <a:rPr lang="ru-RU" sz="1800" i="1" dirty="0" err="1"/>
              <a:t>місці</a:t>
            </a:r>
            <a:r>
              <a:rPr lang="ru-RU" sz="1800" i="1" dirty="0"/>
              <a:t> пропуску (на початку, </a:t>
            </a:r>
            <a:r>
              <a:rPr lang="ru-RU" sz="1800" i="1" dirty="0" err="1"/>
              <a:t>всередині</a:t>
            </a:r>
            <a:r>
              <a:rPr lang="ru-RU" sz="1800" i="1" dirty="0"/>
              <a:t>, в </a:t>
            </a:r>
            <a:r>
              <a:rPr lang="ru-RU" sz="1800" i="1" dirty="0" err="1"/>
              <a:t>кінці</a:t>
            </a:r>
            <a:r>
              <a:rPr lang="ru-RU" sz="1800" i="1" dirty="0"/>
              <a:t>) </a:t>
            </a:r>
            <a:r>
              <a:rPr lang="ru-RU" sz="1800" i="1" dirty="0" err="1"/>
              <a:t>ставлять</a:t>
            </a:r>
            <a:r>
              <a:rPr lang="ru-RU" sz="1800" i="1" dirty="0"/>
              <a:t> три </a:t>
            </a:r>
            <a:r>
              <a:rPr lang="ru-RU" sz="1800" i="1" dirty="0" err="1"/>
              <a:t>крапки</a:t>
            </a:r>
            <a:r>
              <a:rPr lang="ru-RU" sz="1800" i="1" dirty="0"/>
              <a:t>. </a:t>
            </a:r>
            <a:r>
              <a:rPr lang="ru-RU" sz="1800" i="1" dirty="0" err="1"/>
              <a:t>Якщо</a:t>
            </a:r>
            <a:r>
              <a:rPr lang="ru-RU" sz="1800" i="1" dirty="0"/>
              <a:t> перед </a:t>
            </a:r>
            <a:r>
              <a:rPr lang="ru-RU" sz="1800" i="1" dirty="0" err="1"/>
              <a:t>пропущеним</a:t>
            </a:r>
            <a:r>
              <a:rPr lang="ru-RU" sz="1800" i="1" dirty="0"/>
              <a:t> текстом </a:t>
            </a:r>
            <a:r>
              <a:rPr lang="ru-RU" sz="1800" i="1" dirty="0" err="1"/>
              <a:t>або</a:t>
            </a:r>
            <a:r>
              <a:rPr lang="ru-RU" sz="1800" i="1" dirty="0"/>
              <a:t> за ним стояв </a:t>
            </a:r>
            <a:r>
              <a:rPr lang="ru-RU" sz="1800" i="1" dirty="0" err="1"/>
              <a:t>розділовий</a:t>
            </a:r>
            <a:r>
              <a:rPr lang="ru-RU" sz="1800" i="1" dirty="0"/>
              <a:t> знак, то </a:t>
            </a:r>
            <a:r>
              <a:rPr lang="ru-RU" sz="1800" i="1" dirty="0" err="1"/>
              <a:t>він</a:t>
            </a:r>
            <a:r>
              <a:rPr lang="ru-RU" sz="1800" i="1" dirty="0"/>
              <a:t> не </a:t>
            </a:r>
            <a:r>
              <a:rPr lang="ru-RU" sz="1800" i="1" dirty="0" err="1"/>
              <a:t>зберігається</a:t>
            </a:r>
            <a:r>
              <a:rPr lang="ru-RU" sz="1800" i="1" dirty="0"/>
              <a:t>;</a:t>
            </a:r>
            <a:endParaRPr lang="en-US" sz="1800" dirty="0"/>
          </a:p>
          <a:p>
            <a:pPr lvl="0" algn="just"/>
            <a:r>
              <a:rPr lang="ru-RU" sz="1800" i="1" dirty="0" err="1"/>
              <a:t>кожну</a:t>
            </a:r>
            <a:r>
              <a:rPr lang="ru-RU" sz="1800" i="1" dirty="0"/>
              <a:t> цитату </a:t>
            </a:r>
            <a:r>
              <a:rPr lang="ru-RU" sz="1800" i="1" dirty="0" err="1"/>
              <a:t>обов’язково</a:t>
            </a:r>
            <a:r>
              <a:rPr lang="ru-RU" sz="1800" i="1" dirty="0"/>
              <a:t> </a:t>
            </a:r>
            <a:r>
              <a:rPr lang="ru-RU" sz="1800" i="1" dirty="0" err="1"/>
              <a:t>супроводжують</a:t>
            </a:r>
            <a:r>
              <a:rPr lang="ru-RU" sz="1800" i="1" dirty="0"/>
              <a:t> </a:t>
            </a:r>
            <a:r>
              <a:rPr lang="ru-RU" sz="1800" i="1" dirty="0" err="1"/>
              <a:t>посилання</a:t>
            </a:r>
            <a:r>
              <a:rPr lang="ru-RU" sz="1800" i="1" dirty="0"/>
              <a:t> на </a:t>
            </a:r>
            <a:r>
              <a:rPr lang="ru-RU" sz="1800" i="1" dirty="0" err="1"/>
              <a:t>джерело</a:t>
            </a:r>
            <a:r>
              <a:rPr lang="ru-RU" sz="1800" i="1" dirty="0"/>
              <a:t>;</a:t>
            </a:r>
            <a:endParaRPr lang="en-US" sz="1800" dirty="0"/>
          </a:p>
          <a:p>
            <a:pPr lvl="0" algn="just"/>
            <a:r>
              <a:rPr lang="ru-RU" sz="1800" i="1" dirty="0" err="1"/>
              <a:t>непряме</a:t>
            </a:r>
            <a:r>
              <a:rPr lang="ru-RU" sz="1800" i="1" dirty="0"/>
              <a:t> </a:t>
            </a:r>
            <a:r>
              <a:rPr lang="ru-RU" sz="1800" i="1" dirty="0" err="1"/>
              <a:t>цитування</a:t>
            </a:r>
            <a:r>
              <a:rPr lang="ru-RU" sz="1800" i="1" dirty="0"/>
              <a:t> (</a:t>
            </a:r>
            <a:r>
              <a:rPr lang="ru-RU" sz="1800" i="1" dirty="0" err="1"/>
              <a:t>переказ</a:t>
            </a:r>
            <a:r>
              <a:rPr lang="ru-RU" sz="1800" i="1" dirty="0"/>
              <a:t>, </a:t>
            </a:r>
            <a:r>
              <a:rPr lang="ru-RU" sz="1800" i="1" dirty="0" err="1"/>
              <a:t>виклад</a:t>
            </a:r>
            <a:r>
              <a:rPr lang="ru-RU" sz="1800" i="1" dirty="0"/>
              <a:t> думок </a:t>
            </a:r>
            <a:r>
              <a:rPr lang="ru-RU" sz="1800" i="1" dirty="0" err="1"/>
              <a:t>інших</a:t>
            </a:r>
            <a:r>
              <a:rPr lang="ru-RU" sz="1800" i="1" dirty="0"/>
              <a:t> </a:t>
            </a:r>
            <a:r>
              <a:rPr lang="ru-RU" sz="1800" i="1" dirty="0" err="1"/>
              <a:t>авторів</a:t>
            </a:r>
            <a:r>
              <a:rPr lang="ru-RU" sz="1800" i="1" dirty="0"/>
              <a:t> </a:t>
            </a:r>
            <a:r>
              <a:rPr lang="ru-RU" sz="1800" i="1" dirty="0" err="1"/>
              <a:t>своїми</a:t>
            </a:r>
            <a:r>
              <a:rPr lang="ru-RU" sz="1800" i="1" dirty="0"/>
              <a:t> словами) </a:t>
            </a:r>
            <a:r>
              <a:rPr lang="ru-RU" sz="1800" i="1" dirty="0" err="1"/>
              <a:t>має</a:t>
            </a:r>
            <a:r>
              <a:rPr lang="ru-RU" sz="1800" i="1" dirty="0"/>
              <a:t> бути </a:t>
            </a:r>
            <a:r>
              <a:rPr lang="ru-RU" sz="1800" i="1" dirty="0" err="1"/>
              <a:t>точним</a:t>
            </a:r>
            <a:r>
              <a:rPr lang="ru-RU" sz="1800" i="1" dirty="0"/>
              <a:t> у </a:t>
            </a:r>
            <a:r>
              <a:rPr lang="ru-RU" sz="1800" i="1" dirty="0" err="1"/>
              <a:t>передаванні</a:t>
            </a:r>
            <a:r>
              <a:rPr lang="ru-RU" sz="1800" i="1" dirty="0"/>
              <a:t> думок автора;</a:t>
            </a:r>
            <a:endParaRPr lang="en-US" sz="1800" dirty="0"/>
          </a:p>
          <a:p>
            <a:pPr algn="just"/>
            <a:r>
              <a:rPr lang="ru-RU" sz="1800" i="1" dirty="0" err="1"/>
              <a:t>якщо</a:t>
            </a:r>
            <a:r>
              <a:rPr lang="ru-RU" sz="1800" i="1" dirty="0"/>
              <a:t> при </a:t>
            </a:r>
            <a:r>
              <a:rPr lang="ru-RU" sz="1800" i="1" dirty="0" err="1"/>
              <a:t>цитуванні</a:t>
            </a:r>
            <a:r>
              <a:rPr lang="ru-RU" sz="1800" i="1" dirty="0"/>
              <a:t> </a:t>
            </a:r>
            <a:r>
              <a:rPr lang="ru-RU" sz="1800" i="1" dirty="0" err="1"/>
              <a:t>були</a:t>
            </a:r>
            <a:r>
              <a:rPr lang="ru-RU" sz="1800" i="1" dirty="0"/>
              <a:t> </a:t>
            </a:r>
            <a:r>
              <a:rPr lang="ru-RU" sz="1800" i="1" dirty="0" err="1"/>
              <a:t>виділені</a:t>
            </a:r>
            <a:r>
              <a:rPr lang="ru-RU" sz="1800" i="1" dirty="0"/>
              <a:t> </a:t>
            </a:r>
            <a:r>
              <a:rPr lang="ru-RU" sz="1800" i="1" dirty="0" err="1"/>
              <a:t>деякі</a:t>
            </a:r>
            <a:r>
              <a:rPr lang="ru-RU" sz="1800" i="1" dirty="0"/>
              <a:t> слова, то в дужках </a:t>
            </a:r>
            <a:r>
              <a:rPr lang="ru-RU" sz="1800" i="1" dirty="0" err="1"/>
              <a:t>подається</a:t>
            </a:r>
            <a:r>
              <a:rPr lang="ru-RU" sz="1800" i="1" dirty="0"/>
              <a:t> </a:t>
            </a:r>
            <a:r>
              <a:rPr lang="ru-RU" sz="1800" i="1" dirty="0" err="1"/>
              <a:t>спеціальне</a:t>
            </a:r>
            <a:r>
              <a:rPr lang="ru-RU" sz="1800" i="1" dirty="0"/>
              <a:t> </a:t>
            </a:r>
            <a:r>
              <a:rPr lang="ru-RU" sz="1800" i="1" dirty="0" err="1"/>
              <a:t>застереження</a:t>
            </a:r>
            <a:r>
              <a:rPr lang="ru-RU" sz="1800" i="1" dirty="0"/>
              <a:t>, яке </a:t>
            </a:r>
            <a:r>
              <a:rPr lang="ru-RU" sz="1800" i="1" dirty="0" err="1"/>
              <a:t>пояснює</a:t>
            </a:r>
            <a:r>
              <a:rPr lang="ru-RU" sz="1800" i="1" dirty="0"/>
              <a:t> </a:t>
            </a:r>
            <a:r>
              <a:rPr lang="ru-RU" sz="1800" i="1" dirty="0" err="1"/>
              <a:t>виділенням</a:t>
            </a:r>
            <a:r>
              <a:rPr lang="ru-RU" sz="1800" i="1" dirty="0"/>
              <a:t>, </a:t>
            </a:r>
            <a:r>
              <a:rPr lang="ru-RU" sz="1800" i="1" dirty="0" err="1"/>
              <a:t>наприклад</a:t>
            </a:r>
            <a:r>
              <a:rPr lang="ru-RU" sz="1800" i="1" dirty="0"/>
              <a:t> «</a:t>
            </a:r>
            <a:r>
              <a:rPr lang="ru-RU" sz="1800" i="1" dirty="0" err="1"/>
              <a:t>виділено</a:t>
            </a:r>
            <a:r>
              <a:rPr lang="ru-RU" sz="1800" i="1" dirty="0"/>
              <a:t> мною». </a:t>
            </a:r>
            <a:r>
              <a:rPr lang="ru-RU" sz="1800" dirty="0" err="1"/>
              <a:t>Після</a:t>
            </a:r>
            <a:r>
              <a:rPr lang="ru-RU" sz="1800" dirty="0"/>
              <a:t> </a:t>
            </a:r>
            <a:r>
              <a:rPr lang="ru-RU" sz="1800" dirty="0" err="1"/>
              <a:t>цих</a:t>
            </a:r>
            <a:r>
              <a:rPr lang="ru-RU" sz="1800" dirty="0"/>
              <a:t> </a:t>
            </a:r>
            <a:r>
              <a:rPr lang="ru-RU" sz="1800" dirty="0" err="1"/>
              <a:t>слів</a:t>
            </a:r>
            <a:r>
              <a:rPr lang="ru-RU" sz="1800" dirty="0"/>
              <a:t> ставиться </a:t>
            </a:r>
            <a:r>
              <a:rPr lang="ru-RU" sz="1800" dirty="0" err="1"/>
              <a:t>крапка</a:t>
            </a:r>
            <a:r>
              <a:rPr lang="ru-RU" sz="1800" dirty="0"/>
              <a:t>, </a:t>
            </a:r>
            <a:r>
              <a:rPr lang="ru-RU" sz="1800" dirty="0" err="1"/>
              <a:t>потім</a:t>
            </a:r>
            <a:r>
              <a:rPr lang="ru-RU" sz="1800" dirty="0"/>
              <a:t> – тире </a:t>
            </a:r>
            <a:r>
              <a:rPr lang="ru-RU" sz="1800" dirty="0" err="1"/>
              <a:t>і</a:t>
            </a:r>
            <a:r>
              <a:rPr lang="ru-RU" sz="1800" dirty="0"/>
              <a:t> </a:t>
            </a:r>
            <a:r>
              <a:rPr lang="ru-RU" sz="1800" dirty="0" err="1"/>
              <a:t>вказуються</a:t>
            </a:r>
            <a:r>
              <a:rPr lang="ru-RU" sz="1800" dirty="0"/>
              <a:t> </a:t>
            </a:r>
            <a:r>
              <a:rPr lang="ru-RU" sz="1800" dirty="0" err="1"/>
              <a:t>ініціали</a:t>
            </a:r>
            <a:r>
              <a:rPr lang="ru-RU" sz="1800" dirty="0"/>
              <a:t> автора </a:t>
            </a:r>
            <a:r>
              <a:rPr lang="ru-RU" sz="1800" dirty="0" err="1"/>
              <a:t>наукової</a:t>
            </a:r>
            <a:r>
              <a:rPr lang="ru-RU" sz="1800" dirty="0"/>
              <a:t> </a:t>
            </a:r>
            <a:r>
              <a:rPr lang="ru-RU" sz="1800" dirty="0" err="1"/>
              <a:t>роботи</a:t>
            </a:r>
            <a:r>
              <a:rPr lang="ru-RU" sz="1800" dirty="0"/>
              <a:t>: </a:t>
            </a:r>
            <a:r>
              <a:rPr lang="ru-RU" sz="1800" i="1" dirty="0"/>
              <a:t>(курсив наш. – К.Т.), (</a:t>
            </a:r>
            <a:r>
              <a:rPr lang="ru-RU" sz="1800" i="1" dirty="0" err="1"/>
              <a:t>підкреслено</a:t>
            </a:r>
            <a:r>
              <a:rPr lang="ru-RU" sz="1800" i="1" dirty="0"/>
              <a:t> нами. – К.Т.), (</a:t>
            </a:r>
            <a:r>
              <a:rPr lang="ru-RU" sz="1800" i="1" dirty="0" err="1"/>
              <a:t>розрядка</a:t>
            </a:r>
            <a:r>
              <a:rPr lang="ru-RU" sz="1800" i="1" dirty="0"/>
              <a:t> наша. – К.Т.), (</a:t>
            </a:r>
            <a:r>
              <a:rPr lang="ru-RU" sz="1800" i="1" dirty="0" err="1"/>
              <a:t>Мацько</a:t>
            </a:r>
            <a:r>
              <a:rPr lang="ru-RU" sz="1800" i="1" dirty="0"/>
              <a:t> Л.І. Культура   </a:t>
            </a:r>
            <a:r>
              <a:rPr lang="ru-RU" sz="1800" i="1" dirty="0" err="1"/>
              <a:t>фахової</a:t>
            </a:r>
            <a:r>
              <a:rPr lang="ru-RU" sz="1800" i="1" dirty="0"/>
              <a:t>   </a:t>
            </a:r>
            <a:r>
              <a:rPr lang="ru-RU" sz="1800" i="1" dirty="0" err="1"/>
              <a:t>української</a:t>
            </a:r>
            <a:r>
              <a:rPr lang="ru-RU" sz="1800" i="1" dirty="0"/>
              <a:t>   </a:t>
            </a:r>
            <a:r>
              <a:rPr lang="ru-RU" sz="1800" i="1" dirty="0" err="1" smtClean="0"/>
              <a:t>мови</a:t>
            </a:r>
            <a:r>
              <a:rPr lang="ru-RU" sz="1800" i="1" dirty="0" smtClean="0"/>
              <a:t> :    </a:t>
            </a:r>
            <a:r>
              <a:rPr lang="ru-RU" sz="1800" i="1" dirty="0" err="1" smtClean="0"/>
              <a:t>навчальний</a:t>
            </a:r>
            <a:r>
              <a:rPr lang="ru-RU" sz="1800" i="1" dirty="0" smtClean="0"/>
              <a:t>    </a:t>
            </a:r>
            <a:r>
              <a:rPr lang="ru-RU" sz="1800" i="1" dirty="0" err="1" smtClean="0"/>
              <a:t>посібник</a:t>
            </a:r>
            <a:r>
              <a:rPr lang="ru-RU" sz="1800" i="1" dirty="0" smtClean="0"/>
              <a:t>. К</a:t>
            </a:r>
            <a:r>
              <a:rPr lang="ru-RU" sz="1800" i="1" dirty="0"/>
              <a:t>. : </a:t>
            </a:r>
            <a:r>
              <a:rPr lang="ru-RU" sz="1800" i="1" dirty="0" err="1"/>
              <a:t>Видавничий</a:t>
            </a:r>
            <a:r>
              <a:rPr lang="ru-RU" sz="1800" i="1" dirty="0"/>
              <a:t> центр «</a:t>
            </a:r>
            <a:r>
              <a:rPr lang="ru-RU" sz="1800" i="1" dirty="0" err="1"/>
              <a:t>Академія</a:t>
            </a:r>
            <a:r>
              <a:rPr lang="ru-RU" sz="1800" i="1" dirty="0"/>
              <a:t>», 2007. </a:t>
            </a:r>
            <a:r>
              <a:rPr lang="ru-RU" sz="1800" i="1" dirty="0" smtClean="0"/>
              <a:t>С</a:t>
            </a:r>
            <a:r>
              <a:rPr lang="ru-RU" sz="1800" i="1" dirty="0"/>
              <a:t>. 67–69).</a:t>
            </a:r>
            <a:endParaRPr lang="ru-RU" sz="18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Правила </a:t>
            </a:r>
            <a:r>
              <a:rPr lang="ru-RU" b="1" dirty="0" err="1"/>
              <a:t>оформлення</a:t>
            </a:r>
            <a:r>
              <a:rPr lang="ru-RU" b="1" dirty="0"/>
              <a:t> </a:t>
            </a:r>
            <a:r>
              <a:rPr lang="ru-RU" b="1" dirty="0" err="1"/>
              <a:t>бібліографії</a:t>
            </a:r>
            <a:endParaRPr lang="ru-RU" dirty="0"/>
          </a:p>
        </p:txBody>
      </p:sp>
      <p:sp>
        <p:nvSpPr>
          <p:cNvPr id="3" name="Содержимое 2"/>
          <p:cNvSpPr>
            <a:spLocks noGrp="1"/>
          </p:cNvSpPr>
          <p:nvPr>
            <p:ph idx="1"/>
          </p:nvPr>
        </p:nvSpPr>
        <p:spPr>
          <a:xfrm>
            <a:off x="457200" y="642918"/>
            <a:ext cx="8229600" cy="5483245"/>
          </a:xfrm>
        </p:spPr>
        <p:txBody>
          <a:bodyPr anchor="ctr"/>
          <a:lstStyle/>
          <a:p>
            <a:pPr>
              <a:buNone/>
            </a:pPr>
            <a:r>
              <a:rPr lang="ru-RU" dirty="0"/>
              <a:t>Список </a:t>
            </a:r>
            <a:r>
              <a:rPr lang="ru-RU" dirty="0" err="1"/>
              <a:t>використаних</a:t>
            </a:r>
            <a:r>
              <a:rPr lang="ru-RU" dirty="0"/>
              <a:t> </a:t>
            </a:r>
            <a:r>
              <a:rPr lang="ru-RU" dirty="0" err="1"/>
              <a:t>джерел</a:t>
            </a:r>
            <a:r>
              <a:rPr lang="ru-RU" dirty="0"/>
              <a:t> </a:t>
            </a:r>
            <a:r>
              <a:rPr lang="ru-RU" dirty="0" err="1"/>
              <a:t>містить</a:t>
            </a:r>
            <a:r>
              <a:rPr lang="ru-RU" dirty="0"/>
              <a:t> </a:t>
            </a:r>
            <a:r>
              <a:rPr lang="ru-RU" dirty="0" err="1"/>
              <a:t>їх</a:t>
            </a:r>
            <a:r>
              <a:rPr lang="ru-RU" dirty="0"/>
              <a:t> </a:t>
            </a:r>
            <a:r>
              <a:rPr lang="ru-RU" dirty="0" err="1"/>
              <a:t>бібліографічні</a:t>
            </a:r>
            <a:r>
              <a:rPr lang="ru-RU" dirty="0"/>
              <a:t> описи, </a:t>
            </a:r>
            <a:r>
              <a:rPr lang="ru-RU" dirty="0" err="1"/>
              <a:t>які</a:t>
            </a:r>
            <a:r>
              <a:rPr lang="ru-RU" dirty="0"/>
              <a:t> </a:t>
            </a:r>
            <a:r>
              <a:rPr lang="ru-RU" dirty="0" err="1"/>
              <a:t>складають</a:t>
            </a:r>
            <a:r>
              <a:rPr lang="ru-RU" dirty="0"/>
              <a:t> </a:t>
            </a:r>
            <a:r>
              <a:rPr lang="ru-RU" dirty="0" err="1"/>
              <a:t>безпосередньо</a:t>
            </a:r>
            <a:r>
              <a:rPr lang="ru-RU" dirty="0"/>
              <a:t> за </a:t>
            </a:r>
            <a:r>
              <a:rPr lang="ru-RU" dirty="0" err="1"/>
              <a:t>друкованим</a:t>
            </a:r>
            <a:r>
              <a:rPr lang="ru-RU" dirty="0"/>
              <a:t> </a:t>
            </a:r>
            <a:r>
              <a:rPr lang="ru-RU" dirty="0" err="1"/>
              <a:t>твором</a:t>
            </a:r>
            <a:r>
              <a:rPr lang="ru-RU" dirty="0"/>
              <a:t> </a:t>
            </a:r>
            <a:r>
              <a:rPr lang="ru-RU" dirty="0" err="1"/>
              <a:t>або</a:t>
            </a:r>
            <a:r>
              <a:rPr lang="ru-RU" dirty="0"/>
              <a:t> </a:t>
            </a:r>
            <a:r>
              <a:rPr lang="ru-RU" dirty="0" err="1"/>
              <a:t>виписують</a:t>
            </a:r>
            <a:r>
              <a:rPr lang="ru-RU" dirty="0"/>
              <a:t> </a:t>
            </a:r>
            <a:r>
              <a:rPr lang="ru-RU" dirty="0" err="1"/>
              <a:t>із</a:t>
            </a:r>
            <a:r>
              <a:rPr lang="ru-RU" dirty="0"/>
              <a:t> </a:t>
            </a:r>
            <a:r>
              <a:rPr lang="ru-RU" dirty="0" err="1"/>
              <a:t>каталогів</a:t>
            </a:r>
            <a:r>
              <a:rPr lang="ru-RU" dirty="0"/>
              <a:t>.</a:t>
            </a:r>
            <a:endParaRPr lang="en-US"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26088"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77500" lnSpcReduction="20000"/>
          </a:bodyPr>
          <a:lstStyle/>
          <a:p>
            <a:pPr algn="ctr">
              <a:buNone/>
            </a:pPr>
            <a:r>
              <a:rPr lang="uk-UA" b="1" dirty="0" smtClean="0"/>
              <a:t>Статті </a:t>
            </a:r>
          </a:p>
          <a:p>
            <a:pPr algn="just">
              <a:buNone/>
            </a:pPr>
            <a:r>
              <a:rPr lang="uk-UA" dirty="0" err="1" smtClean="0"/>
              <a:t>Абібуллаєва</a:t>
            </a:r>
            <a:r>
              <a:rPr lang="uk-UA" dirty="0" smtClean="0"/>
              <a:t> Г. С. Деякі аспекти полікультурної освіти. </a:t>
            </a:r>
            <a:r>
              <a:rPr lang="uk-UA" i="1" dirty="0" smtClean="0"/>
              <a:t>Педагогіка і психологія. 2006. № 1. С. 75–84. </a:t>
            </a:r>
          </a:p>
          <a:p>
            <a:pPr algn="just">
              <a:buNone/>
            </a:pPr>
            <a:r>
              <a:rPr lang="uk-UA" dirty="0" err="1" smtClean="0"/>
              <a:t>Авхутська</a:t>
            </a:r>
            <a:r>
              <a:rPr lang="uk-UA" dirty="0" smtClean="0"/>
              <a:t> С. О. До питання формування полікультурної компетентності майбутнього вчителя. </a:t>
            </a:r>
            <a:r>
              <a:rPr lang="uk-UA" i="1" dirty="0" smtClean="0"/>
              <a:t>Педагогічні науки: теорія, історія, інноваційні технології. 2011. № 2 (12). С. 233–241. </a:t>
            </a:r>
          </a:p>
          <a:p>
            <a:pPr algn="just">
              <a:buNone/>
            </a:pPr>
            <a:r>
              <a:rPr lang="uk-UA" dirty="0" err="1" smtClean="0"/>
              <a:t>Бадюк</a:t>
            </a:r>
            <a:r>
              <a:rPr lang="uk-UA" dirty="0" smtClean="0"/>
              <a:t> Ю. В. Електронні навчально-методичні комплекси для реалізації самостійної роботи студентів в умовах інформаційного освітнього середовища. </a:t>
            </a:r>
            <a:r>
              <a:rPr lang="uk-UA" i="1" dirty="0" smtClean="0"/>
              <a:t>Вісник Чернігівського національного педагогічного університету. Сер. : Педагогічні науки. 2015. Вип. 130. С. 13–15. </a:t>
            </a:r>
          </a:p>
          <a:p>
            <a:pPr algn="ctr">
              <a:buNone/>
            </a:pPr>
            <a:r>
              <a:rPr lang="uk-UA" b="1" dirty="0" smtClean="0"/>
              <a:t>Монографії </a:t>
            </a:r>
          </a:p>
          <a:p>
            <a:pPr algn="just">
              <a:buNone/>
            </a:pPr>
            <a:r>
              <a:rPr lang="ru-RU" dirty="0" err="1" smtClean="0"/>
              <a:t>Амонашвили</a:t>
            </a:r>
            <a:r>
              <a:rPr lang="ru-RU" dirty="0" smtClean="0"/>
              <a:t> Ш. А. Как живете, дети? Москва : Просвещение, 2006. 174 с. </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70000" lnSpcReduction="20000"/>
          </a:bodyPr>
          <a:lstStyle/>
          <a:p>
            <a:pPr algn="ctr">
              <a:buNone/>
            </a:pPr>
            <a:r>
              <a:rPr lang="uk-UA" sz="3400" b="1" dirty="0" smtClean="0"/>
              <a:t>Підручники, посібники </a:t>
            </a:r>
          </a:p>
          <a:p>
            <a:pPr algn="just">
              <a:buNone/>
            </a:pPr>
            <a:r>
              <a:rPr lang="ru-RU" dirty="0" err="1" smtClean="0"/>
              <a:t>Галузяк</a:t>
            </a:r>
            <a:r>
              <a:rPr lang="ru-RU" dirty="0" smtClean="0"/>
              <a:t> В. М., </a:t>
            </a:r>
            <a:r>
              <a:rPr lang="ru-RU" dirty="0" err="1" smtClean="0"/>
              <a:t>Сметанський</a:t>
            </a:r>
            <a:r>
              <a:rPr lang="ru-RU" dirty="0" smtClean="0"/>
              <a:t> М. І., Шахов В. І. </a:t>
            </a:r>
            <a:r>
              <a:rPr lang="ru-RU" dirty="0" err="1" smtClean="0"/>
              <a:t>Педагогіка</a:t>
            </a:r>
            <a:r>
              <a:rPr lang="ru-RU" dirty="0" smtClean="0"/>
              <a:t>. </a:t>
            </a:r>
            <a:r>
              <a:rPr lang="ru-RU" dirty="0" err="1" smtClean="0"/>
              <a:t>Вінниця</a:t>
            </a:r>
            <a:r>
              <a:rPr lang="ru-RU" dirty="0" smtClean="0"/>
              <a:t> : </a:t>
            </a:r>
            <a:r>
              <a:rPr lang="ru-RU" dirty="0" err="1" smtClean="0"/>
              <a:t>Держ</a:t>
            </a:r>
            <a:r>
              <a:rPr lang="ru-RU" dirty="0" smtClean="0"/>
              <a:t>. картограф. </a:t>
            </a:r>
            <a:r>
              <a:rPr lang="ru-RU" dirty="0" err="1" smtClean="0"/>
              <a:t>ф-ка</a:t>
            </a:r>
            <a:r>
              <a:rPr lang="ru-RU" dirty="0" smtClean="0"/>
              <a:t>, 2006. 416 с. </a:t>
            </a:r>
          </a:p>
          <a:p>
            <a:pPr algn="ctr">
              <a:buNone/>
            </a:pPr>
            <a:r>
              <a:rPr lang="uk-UA" sz="3400" b="1" dirty="0" smtClean="0"/>
              <a:t>Без автора </a:t>
            </a:r>
          </a:p>
          <a:p>
            <a:pPr algn="just">
              <a:buNone/>
            </a:pPr>
            <a:r>
              <a:rPr lang="ru-RU" dirty="0" err="1" smtClean="0"/>
              <a:t>Бидни</a:t>
            </a:r>
            <a:r>
              <a:rPr lang="ru-RU" dirty="0" smtClean="0"/>
              <a:t> Д. Понятие ценности в современной антропологии. </a:t>
            </a:r>
            <a:r>
              <a:rPr lang="ru-RU" i="1" dirty="0" err="1" smtClean="0"/>
              <a:t>Культурология</a:t>
            </a:r>
            <a:r>
              <a:rPr lang="ru-RU" i="1" dirty="0" smtClean="0"/>
              <a:t> XX век: Антология. Аксиология, или философское исследование природы ценностей / отв. ред. И. Л. Галинская, сост. С. Я. Левит. Москва : ИНИОН, 1996. 144 с. </a:t>
            </a:r>
          </a:p>
          <a:p>
            <a:pPr algn="just">
              <a:buNone/>
            </a:pPr>
            <a:r>
              <a:rPr lang="uk-UA" dirty="0" smtClean="0"/>
              <a:t>Державний освітній стандарт з іноземної мови / за редакцією С. Ю. </a:t>
            </a:r>
            <a:r>
              <a:rPr lang="uk-UA" dirty="0" err="1" smtClean="0"/>
              <a:t>Ніколаєвої</a:t>
            </a:r>
            <a:r>
              <a:rPr lang="uk-UA" dirty="0" smtClean="0"/>
              <a:t>. Київ: </a:t>
            </a:r>
            <a:r>
              <a:rPr lang="uk-UA" dirty="0" err="1" smtClean="0"/>
              <a:t>Ленвіт</a:t>
            </a:r>
            <a:r>
              <a:rPr lang="uk-UA" dirty="0" smtClean="0"/>
              <a:t>, 1998. С. 5–7. </a:t>
            </a:r>
          </a:p>
          <a:p>
            <a:pPr algn="just">
              <a:buNone/>
            </a:pPr>
            <a:r>
              <a:rPr lang="uk-UA" dirty="0" smtClean="0"/>
              <a:t>Державний стандарт базової і повної середньої освіти. </a:t>
            </a:r>
            <a:r>
              <a:rPr lang="uk-UA" i="1" dirty="0" smtClean="0"/>
              <a:t>Освіта України. 2004. № 5. С. 1–13. </a:t>
            </a:r>
          </a:p>
          <a:p>
            <a:pPr algn="just">
              <a:buNone/>
            </a:pPr>
            <a:r>
              <a:rPr lang="uk-UA" dirty="0" smtClean="0"/>
              <a:t>Закон України «Про інноваційну діяльність». </a:t>
            </a:r>
            <a:r>
              <a:rPr lang="uk-UA" i="1" dirty="0" smtClean="0"/>
              <a:t>Урядовий кур’єр від 07.08.2002. № 143. С. 64–70. </a:t>
            </a:r>
          </a:p>
          <a:p>
            <a:pPr algn="just">
              <a:buNone/>
            </a:pPr>
            <a:r>
              <a:rPr lang="ru-RU" dirty="0" smtClean="0"/>
              <a:t>Закон </a:t>
            </a:r>
            <a:r>
              <a:rPr lang="ru-RU" dirty="0" err="1" smtClean="0"/>
              <a:t>України</a:t>
            </a:r>
            <a:r>
              <a:rPr lang="ru-RU" dirty="0" smtClean="0"/>
              <a:t> «Про </a:t>
            </a:r>
            <a:r>
              <a:rPr lang="ru-RU" dirty="0" err="1" smtClean="0"/>
              <a:t>професійний</a:t>
            </a:r>
            <a:r>
              <a:rPr lang="ru-RU" dirty="0" smtClean="0"/>
              <a:t> </a:t>
            </a:r>
            <a:r>
              <a:rPr lang="ru-RU" dirty="0" err="1" smtClean="0"/>
              <a:t>розвиток</a:t>
            </a:r>
            <a:r>
              <a:rPr lang="ru-RU" dirty="0" smtClean="0"/>
              <a:t> </a:t>
            </a:r>
            <a:r>
              <a:rPr lang="ru-RU" dirty="0" err="1" smtClean="0"/>
              <a:t>працівників</a:t>
            </a:r>
            <a:r>
              <a:rPr lang="ru-RU" dirty="0" smtClean="0"/>
              <a:t>» </a:t>
            </a:r>
            <a:r>
              <a:rPr lang="ru-RU" dirty="0" err="1" smtClean="0"/>
              <a:t>із</a:t>
            </a:r>
            <a:r>
              <a:rPr lang="ru-RU" dirty="0" smtClean="0"/>
              <a:t> </a:t>
            </a:r>
            <a:r>
              <a:rPr lang="ru-RU" dirty="0" err="1" smtClean="0"/>
              <a:t>змінами</a:t>
            </a:r>
            <a:r>
              <a:rPr lang="ru-RU" dirty="0" smtClean="0"/>
              <a:t>, </a:t>
            </a:r>
            <a:r>
              <a:rPr lang="ru-RU" dirty="0" err="1" smtClean="0"/>
              <a:t>внесеними</a:t>
            </a:r>
            <a:r>
              <a:rPr lang="ru-RU" dirty="0" smtClean="0"/>
              <a:t> </a:t>
            </a:r>
            <a:r>
              <a:rPr lang="ru-RU" dirty="0" err="1" smtClean="0"/>
              <a:t>згідно</a:t>
            </a:r>
            <a:r>
              <a:rPr lang="ru-RU" dirty="0" smtClean="0"/>
              <a:t> </a:t>
            </a:r>
            <a:r>
              <a:rPr lang="ru-RU" dirty="0" err="1" smtClean="0"/>
              <a:t>із</a:t>
            </a:r>
            <a:r>
              <a:rPr lang="ru-RU" dirty="0" smtClean="0"/>
              <a:t> Законом № 5067-VI </a:t>
            </a:r>
            <a:r>
              <a:rPr lang="ru-RU" dirty="0" err="1" smtClean="0"/>
              <a:t>від</a:t>
            </a:r>
            <a:r>
              <a:rPr lang="ru-RU" dirty="0" smtClean="0"/>
              <a:t> 05.07.2012. </a:t>
            </a:r>
            <a:r>
              <a:rPr lang="ru-RU" i="1" dirty="0" err="1" smtClean="0"/>
              <a:t>Верховна</a:t>
            </a:r>
            <a:r>
              <a:rPr lang="ru-RU" i="1" dirty="0" smtClean="0"/>
              <a:t> Рада </a:t>
            </a:r>
            <a:r>
              <a:rPr lang="ru-RU" i="1" dirty="0" err="1" smtClean="0"/>
              <a:t>України</a:t>
            </a:r>
            <a:r>
              <a:rPr lang="ru-RU" i="1" dirty="0" smtClean="0"/>
              <a:t>. 2013. № 24. С. 243–248. </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Autofit/>
          </a:bodyPr>
          <a:lstStyle/>
          <a:p>
            <a:pPr algn="ctr">
              <a:buNone/>
            </a:pPr>
            <a:r>
              <a:rPr lang="uk-UA" sz="2800" b="1" dirty="0" smtClean="0"/>
              <a:t>Два і більше авторів </a:t>
            </a:r>
          </a:p>
          <a:p>
            <a:pPr algn="just">
              <a:buNone/>
            </a:pPr>
            <a:r>
              <a:rPr lang="ru-RU" sz="2000" dirty="0" smtClean="0"/>
              <a:t>Абакумова И. В., Ермаков П. Н., Фоменко В. Т. </a:t>
            </a:r>
            <a:r>
              <a:rPr lang="ru-RU" sz="2000" dirty="0" err="1" smtClean="0"/>
              <a:t>Новодидактика</a:t>
            </a:r>
            <a:r>
              <a:rPr lang="ru-RU" sz="2000" dirty="0" smtClean="0"/>
              <a:t>. Методология и технологии обучения: в поисках развивающего ресурса. Москва: КРЕДО, 2013. 162 с. </a:t>
            </a:r>
          </a:p>
          <a:p>
            <a:pPr algn="just">
              <a:buNone/>
            </a:pPr>
            <a:r>
              <a:rPr lang="ru-RU" sz="2000" dirty="0" err="1" smtClean="0"/>
              <a:t>Андрущенко</a:t>
            </a:r>
            <a:r>
              <a:rPr lang="ru-RU" sz="2000" dirty="0" smtClean="0"/>
              <a:t> В. П., </a:t>
            </a:r>
            <a:r>
              <a:rPr lang="ru-RU" sz="2000" dirty="0" err="1" smtClean="0"/>
              <a:t>Дорогань</a:t>
            </a:r>
            <a:r>
              <a:rPr lang="ru-RU" sz="2000" dirty="0" smtClean="0"/>
              <a:t> С. О., </a:t>
            </a:r>
            <a:r>
              <a:rPr lang="ru-RU" sz="2000" dirty="0" err="1" smtClean="0"/>
              <a:t>Світоглядна</a:t>
            </a:r>
            <a:r>
              <a:rPr lang="ru-RU" sz="2000" dirty="0" smtClean="0"/>
              <a:t> культура </a:t>
            </a:r>
            <a:r>
              <a:rPr lang="ru-RU" sz="2000" dirty="0" err="1" smtClean="0"/>
              <a:t>сучасного</a:t>
            </a:r>
            <a:r>
              <a:rPr lang="ru-RU" sz="2000" dirty="0" smtClean="0"/>
              <a:t> </a:t>
            </a:r>
            <a:r>
              <a:rPr lang="ru-RU" sz="2000" dirty="0" err="1" smtClean="0"/>
              <a:t>вчителя</a:t>
            </a:r>
            <a:r>
              <a:rPr lang="ru-RU" sz="2000" dirty="0" smtClean="0"/>
              <a:t>: </a:t>
            </a:r>
            <a:r>
              <a:rPr lang="ru-RU" sz="2000" dirty="0" err="1" smtClean="0"/>
              <a:t>проблеми</a:t>
            </a:r>
            <a:r>
              <a:rPr lang="ru-RU" sz="2000" dirty="0" smtClean="0"/>
              <a:t> </a:t>
            </a:r>
            <a:r>
              <a:rPr lang="ru-RU" sz="2000" dirty="0" err="1" smtClean="0"/>
              <a:t>формування</a:t>
            </a:r>
            <a:r>
              <a:rPr lang="ru-RU" sz="2000" dirty="0" smtClean="0"/>
              <a:t>. </a:t>
            </a:r>
            <a:r>
              <a:rPr lang="ru-RU" sz="2000" i="1" dirty="0" err="1" smtClean="0"/>
              <a:t>Вища</a:t>
            </a:r>
            <a:r>
              <a:rPr lang="ru-RU" sz="2000" i="1" dirty="0" smtClean="0"/>
              <a:t> </a:t>
            </a:r>
            <a:r>
              <a:rPr lang="ru-RU" sz="2000" i="1" dirty="0" err="1" smtClean="0"/>
              <a:t>освіта</a:t>
            </a:r>
            <a:r>
              <a:rPr lang="ru-RU" sz="2000" i="1" dirty="0" smtClean="0"/>
              <a:t> </a:t>
            </a:r>
            <a:r>
              <a:rPr lang="ru-RU" sz="2000" i="1" dirty="0" err="1" smtClean="0"/>
              <a:t>України</a:t>
            </a:r>
            <a:r>
              <a:rPr lang="ru-RU" sz="2000" i="1" dirty="0" smtClean="0"/>
              <a:t>. 2002. № 3. С. 5–13. </a:t>
            </a:r>
          </a:p>
          <a:p>
            <a:pPr algn="just">
              <a:buNone/>
            </a:pPr>
            <a:r>
              <a:rPr lang="ru-RU" sz="2000" dirty="0" err="1" smtClean="0"/>
              <a:t>Галузяк</a:t>
            </a:r>
            <a:r>
              <a:rPr lang="ru-RU" sz="2000" dirty="0" smtClean="0"/>
              <a:t> В. М., </a:t>
            </a:r>
            <a:r>
              <a:rPr lang="ru-RU" sz="2000" dirty="0" err="1" smtClean="0"/>
              <a:t>Сметанський</a:t>
            </a:r>
            <a:r>
              <a:rPr lang="ru-RU" sz="2000" dirty="0" smtClean="0"/>
              <a:t> М. І., Шахов В. І. </a:t>
            </a:r>
            <a:r>
              <a:rPr lang="ru-RU" sz="2000" dirty="0" err="1" smtClean="0"/>
              <a:t>Педагогіка</a:t>
            </a:r>
            <a:r>
              <a:rPr lang="ru-RU" sz="2000" dirty="0" smtClean="0"/>
              <a:t>. </a:t>
            </a:r>
            <a:r>
              <a:rPr lang="ru-RU" sz="2000" dirty="0" err="1" smtClean="0"/>
              <a:t>Вінниця</a:t>
            </a:r>
            <a:r>
              <a:rPr lang="ru-RU" sz="2000" dirty="0" smtClean="0"/>
              <a:t>: </a:t>
            </a:r>
            <a:r>
              <a:rPr lang="ru-RU" sz="2000" dirty="0" err="1" smtClean="0"/>
              <a:t>Держ</a:t>
            </a:r>
            <a:r>
              <a:rPr lang="ru-RU" sz="2000" dirty="0" smtClean="0"/>
              <a:t>. картограф. </a:t>
            </a:r>
            <a:r>
              <a:rPr lang="ru-RU" sz="2000" dirty="0" err="1" smtClean="0"/>
              <a:t>ф-ка</a:t>
            </a:r>
            <a:r>
              <a:rPr lang="ru-RU" sz="2000" dirty="0" smtClean="0"/>
              <a:t>, 2006. 416 с. 56 </a:t>
            </a:r>
            <a:endParaRPr lang="uk-UA" sz="2000" dirty="0" smtClean="0"/>
          </a:p>
          <a:p>
            <a:pPr algn="ctr">
              <a:buNone/>
            </a:pPr>
            <a:r>
              <a:rPr lang="uk-UA" sz="2800" b="1" dirty="0" smtClean="0"/>
              <a:t>Дисертації </a:t>
            </a:r>
            <a:endParaRPr lang="uk-UA" sz="2000" b="1" dirty="0" smtClean="0"/>
          </a:p>
          <a:p>
            <a:pPr algn="just">
              <a:buNone/>
            </a:pPr>
            <a:r>
              <a:rPr lang="ru-RU" sz="2000" dirty="0" err="1" smtClean="0"/>
              <a:t>Ананьян</a:t>
            </a:r>
            <a:r>
              <a:rPr lang="ru-RU" sz="2000" dirty="0" smtClean="0"/>
              <a:t> Е. Л. </a:t>
            </a:r>
            <a:r>
              <a:rPr lang="ru-RU" sz="2000" dirty="0" err="1" smtClean="0"/>
              <a:t>Полікультурне</a:t>
            </a:r>
            <a:r>
              <a:rPr lang="ru-RU" sz="2000" dirty="0" smtClean="0"/>
              <a:t> </a:t>
            </a:r>
            <a:r>
              <a:rPr lang="ru-RU" sz="2000" dirty="0" err="1" smtClean="0"/>
              <a:t>виховання</a:t>
            </a:r>
            <a:r>
              <a:rPr lang="ru-RU" sz="2000" dirty="0" smtClean="0"/>
              <a:t> </a:t>
            </a:r>
            <a:r>
              <a:rPr lang="ru-RU" sz="2000" dirty="0" err="1" smtClean="0"/>
              <a:t>учнів</a:t>
            </a:r>
            <a:r>
              <a:rPr lang="ru-RU" sz="2000" dirty="0" smtClean="0"/>
              <a:t> у </a:t>
            </a:r>
            <a:r>
              <a:rPr lang="ru-RU" sz="2000" dirty="0" err="1" smtClean="0"/>
              <a:t>гімназіях</a:t>
            </a:r>
            <a:r>
              <a:rPr lang="ru-RU" sz="2000" dirty="0" smtClean="0"/>
              <a:t> </a:t>
            </a:r>
            <a:r>
              <a:rPr lang="ru-RU" sz="2000" dirty="0" err="1" smtClean="0"/>
              <a:t>України</a:t>
            </a:r>
            <a:r>
              <a:rPr lang="ru-RU" sz="2000" dirty="0" smtClean="0"/>
              <a:t> (друга половина XIX – початок ХХ </a:t>
            </a:r>
            <a:r>
              <a:rPr lang="ru-RU" sz="2000" dirty="0" err="1" smtClean="0"/>
              <a:t>століття</a:t>
            </a:r>
            <a:r>
              <a:rPr lang="ru-RU" sz="2000" dirty="0" smtClean="0"/>
              <a:t>) : </a:t>
            </a:r>
            <a:r>
              <a:rPr lang="ru-RU" sz="2000" dirty="0" err="1" smtClean="0"/>
              <a:t>дис</a:t>
            </a:r>
            <a:r>
              <a:rPr lang="ru-RU" sz="2000" dirty="0" smtClean="0"/>
              <a:t>. … канд. </a:t>
            </a:r>
            <a:r>
              <a:rPr lang="ru-RU" sz="2000" dirty="0" err="1" smtClean="0"/>
              <a:t>пед</a:t>
            </a:r>
            <a:r>
              <a:rPr lang="ru-RU" sz="2000" dirty="0" smtClean="0"/>
              <a:t>. наук: 13.00.01. Полтава, 2008. 220 с. </a:t>
            </a:r>
          </a:p>
          <a:p>
            <a:pPr algn="just">
              <a:buNone/>
            </a:pPr>
            <a:r>
              <a:rPr lang="uk-UA" sz="2000" dirty="0" smtClean="0"/>
              <a:t>Василенко Н. В. Комунікативна стратегія заохочення у російському мовному спілкуванні : автореф. дис. ... канд. філол. наук: 10.02.02. Київ: Київський нац. ун-т ім. Т.Шевченка, Ін-т філології, 2010. 20 с. </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78"/>
            <a:ext cx="6858002" cy="69164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92500" lnSpcReduction="20000"/>
          </a:bodyPr>
          <a:lstStyle/>
          <a:p>
            <a:pPr algn="ctr">
              <a:buNone/>
            </a:pPr>
            <a:r>
              <a:rPr lang="uk-UA" sz="4000" b="1" dirty="0" smtClean="0"/>
              <a:t>Електронні ресурси </a:t>
            </a:r>
          </a:p>
          <a:p>
            <a:pPr algn="just">
              <a:buNone/>
            </a:pPr>
            <a:r>
              <a:rPr lang="uk-UA" dirty="0" err="1" smtClean="0"/>
              <a:t>Вальчук</a:t>
            </a:r>
            <a:r>
              <a:rPr lang="uk-UA" dirty="0" smtClean="0"/>
              <a:t> Г. В. Навчально-методичне забезпечення програми «Англійська мова за професійним спрямуванням (для посадових осіб митних органів)»: комбінована форма навчання. </a:t>
            </a:r>
            <a:r>
              <a:rPr lang="uk-UA" i="1" dirty="0" smtClean="0"/>
              <a:t>Вісник Національної академії Державної прикордонної служби України. 2010. Вип. 4. </a:t>
            </a:r>
            <a:r>
              <a:rPr lang="en-US" i="1" dirty="0" smtClean="0"/>
              <a:t>URL: http://nbuv.gov.ua/UJRN/Vnadps_2010_4_5. </a:t>
            </a:r>
          </a:p>
          <a:p>
            <a:pPr algn="just">
              <a:buNone/>
            </a:pPr>
            <a:r>
              <a:rPr lang="ru-RU" dirty="0" smtClean="0"/>
              <a:t>Закон </a:t>
            </a:r>
            <a:r>
              <a:rPr lang="ru-RU" dirty="0" err="1" smtClean="0"/>
              <a:t>України</a:t>
            </a:r>
            <a:r>
              <a:rPr lang="ru-RU" dirty="0" smtClean="0"/>
              <a:t> «Про </a:t>
            </a:r>
            <a:r>
              <a:rPr lang="ru-RU" dirty="0" err="1" smtClean="0"/>
              <a:t>вищу</a:t>
            </a:r>
            <a:r>
              <a:rPr lang="ru-RU" dirty="0" smtClean="0"/>
              <a:t> </a:t>
            </a:r>
            <a:r>
              <a:rPr lang="ru-RU" dirty="0" err="1" smtClean="0"/>
              <a:t>освіту</a:t>
            </a:r>
            <a:r>
              <a:rPr lang="ru-RU" dirty="0" smtClean="0"/>
              <a:t>» </a:t>
            </a:r>
            <a:r>
              <a:rPr lang="ru-RU" dirty="0" err="1" smtClean="0"/>
              <a:t>від</a:t>
            </a:r>
            <a:r>
              <a:rPr lang="ru-RU" dirty="0" smtClean="0"/>
              <a:t> 01.01.2018 № 2233-19. </a:t>
            </a:r>
            <a:r>
              <a:rPr lang="ru-RU" i="1" dirty="0" err="1" smtClean="0"/>
              <a:t>Верховна</a:t>
            </a:r>
            <a:r>
              <a:rPr lang="ru-RU" i="1" dirty="0" smtClean="0"/>
              <a:t> Рада </a:t>
            </a:r>
            <a:r>
              <a:rPr lang="ru-RU" i="1" dirty="0" err="1" smtClean="0"/>
              <a:t>України</a:t>
            </a:r>
            <a:r>
              <a:rPr lang="ru-RU" i="1" dirty="0" smtClean="0"/>
              <a:t>. 2018. URL: http://zakon3.rada.gov.ua/laws/show/1556-18 (дата </a:t>
            </a:r>
            <a:r>
              <a:rPr lang="ru-RU" i="1" dirty="0" err="1" smtClean="0"/>
              <a:t>звернення</a:t>
            </a:r>
            <a:r>
              <a:rPr lang="ru-RU" i="1" dirty="0" smtClean="0"/>
              <a:t>: 13.01.2018). </a:t>
            </a:r>
            <a:endParaRPr lang="uk-UA" dirty="0" smtClean="0"/>
          </a:p>
          <a:p>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Autofit/>
          </a:bodyPr>
          <a:lstStyle/>
          <a:p>
            <a:r>
              <a:rPr lang="ru-RU" sz="6000" b="1" dirty="0" err="1"/>
              <a:t>Література</a:t>
            </a:r>
            <a:endParaRPr lang="ru-RU" sz="6000" b="1" dirty="0"/>
          </a:p>
        </p:txBody>
      </p:sp>
      <p:sp>
        <p:nvSpPr>
          <p:cNvPr id="3" name="Содержимое 2"/>
          <p:cNvSpPr>
            <a:spLocks noGrp="1"/>
          </p:cNvSpPr>
          <p:nvPr>
            <p:ph idx="1"/>
          </p:nvPr>
        </p:nvSpPr>
        <p:spPr>
          <a:xfrm>
            <a:off x="691642" y="1000108"/>
            <a:ext cx="7760716" cy="5126055"/>
          </a:xfrm>
        </p:spPr>
        <p:txBody>
          <a:bodyPr>
            <a:noAutofit/>
          </a:bodyPr>
          <a:lstStyle/>
          <a:p>
            <a:pPr algn="just">
              <a:buNone/>
            </a:pPr>
            <a:r>
              <a:rPr lang="ru-RU" sz="1600" i="1" dirty="0" smtClean="0"/>
              <a:t>1. </a:t>
            </a:r>
            <a:r>
              <a:rPr lang="ru-RU" sz="1400" i="1" dirty="0" err="1" smtClean="0"/>
              <a:t>Ботвина</a:t>
            </a:r>
            <a:r>
              <a:rPr lang="ru-RU" sz="1400" i="1" dirty="0" smtClean="0"/>
              <a:t> Н.В</a:t>
            </a:r>
            <a:r>
              <a:rPr lang="ru-RU" sz="1400" dirty="0" smtClean="0"/>
              <a:t>. </a:t>
            </a:r>
            <a:r>
              <a:rPr lang="ru-RU" sz="1400" dirty="0" err="1" smtClean="0"/>
              <a:t>Офіційно-діловий</a:t>
            </a:r>
            <a:r>
              <a:rPr lang="ru-RU" sz="1400" dirty="0" smtClean="0"/>
              <a:t> та </a:t>
            </a:r>
            <a:r>
              <a:rPr lang="ru-RU" sz="1400" dirty="0" err="1" smtClean="0"/>
              <a:t>науковий</a:t>
            </a:r>
            <a:r>
              <a:rPr lang="ru-RU" sz="1400" dirty="0" smtClean="0"/>
              <a:t> </a:t>
            </a:r>
            <a:r>
              <a:rPr lang="ru-RU" sz="1400" dirty="0" err="1" smtClean="0"/>
              <a:t>стилі</a:t>
            </a:r>
            <a:r>
              <a:rPr lang="ru-RU" sz="1400" dirty="0" smtClean="0"/>
              <a:t> </a:t>
            </a:r>
            <a:r>
              <a:rPr lang="ru-RU" sz="1400" dirty="0" err="1" smtClean="0"/>
              <a:t>української</a:t>
            </a:r>
            <a:r>
              <a:rPr lang="ru-RU" sz="1400" dirty="0" smtClean="0"/>
              <a:t> </a:t>
            </a:r>
            <a:r>
              <a:rPr lang="ru-RU" sz="1400" dirty="0" err="1" smtClean="0"/>
              <a:t>мови</a:t>
            </a:r>
            <a:r>
              <a:rPr lang="ru-RU" sz="1400" dirty="0" smtClean="0"/>
              <a:t>. К. : Артек, 1998.</a:t>
            </a:r>
          </a:p>
          <a:p>
            <a:pPr algn="just">
              <a:buNone/>
            </a:pPr>
            <a:r>
              <a:rPr lang="ru-RU" sz="1400" i="1" dirty="0" smtClean="0"/>
              <a:t>2. </a:t>
            </a:r>
            <a:r>
              <a:rPr lang="ru-RU" sz="1400" i="1" dirty="0" err="1" smtClean="0"/>
              <a:t>Мацюк</a:t>
            </a:r>
            <a:r>
              <a:rPr lang="ru-RU" sz="1400" i="1" dirty="0" smtClean="0"/>
              <a:t> З. </a:t>
            </a:r>
            <a:r>
              <a:rPr lang="ru-RU" sz="1400" dirty="0" err="1" smtClean="0"/>
              <a:t>Українська</a:t>
            </a:r>
            <a:r>
              <a:rPr lang="ru-RU" sz="1400" dirty="0" smtClean="0"/>
              <a:t> </a:t>
            </a:r>
            <a:r>
              <a:rPr lang="ru-RU" sz="1400" dirty="0" err="1" smtClean="0"/>
              <a:t>мова</a:t>
            </a:r>
            <a:r>
              <a:rPr lang="ru-RU" sz="1400" dirty="0" smtClean="0"/>
              <a:t> </a:t>
            </a:r>
            <a:r>
              <a:rPr lang="ru-RU" sz="1400" dirty="0" err="1" smtClean="0"/>
              <a:t>професійного</a:t>
            </a:r>
            <a:r>
              <a:rPr lang="ru-RU" sz="1400" dirty="0" smtClean="0"/>
              <a:t> </a:t>
            </a:r>
            <a:r>
              <a:rPr lang="ru-RU" sz="1400" dirty="0" err="1" smtClean="0"/>
              <a:t>спрямування</a:t>
            </a:r>
            <a:r>
              <a:rPr lang="ru-RU" sz="1400" dirty="0" smtClean="0"/>
              <a:t>. К. : </a:t>
            </a:r>
            <a:r>
              <a:rPr lang="ru-RU" sz="1400" dirty="0" err="1" smtClean="0"/>
              <a:t>Каравела</a:t>
            </a:r>
            <a:r>
              <a:rPr lang="ru-RU" sz="1400" dirty="0" smtClean="0"/>
              <a:t>, 2007.</a:t>
            </a:r>
          </a:p>
          <a:p>
            <a:pPr algn="just">
              <a:buNone/>
            </a:pPr>
            <a:r>
              <a:rPr lang="ru-RU" sz="1400" i="1" dirty="0" smtClean="0"/>
              <a:t>3. </a:t>
            </a:r>
            <a:r>
              <a:rPr lang="ru-RU" sz="1400" i="1" dirty="0" err="1" smtClean="0"/>
              <a:t>Мацько</a:t>
            </a:r>
            <a:r>
              <a:rPr lang="ru-RU" sz="1400" i="1" dirty="0" smtClean="0"/>
              <a:t> Л.І. </a:t>
            </a:r>
            <a:r>
              <a:rPr lang="ru-RU" sz="1400" dirty="0" smtClean="0"/>
              <a:t>Культура </a:t>
            </a:r>
            <a:r>
              <a:rPr lang="ru-RU" sz="1400" dirty="0" err="1" smtClean="0"/>
              <a:t>української</a:t>
            </a:r>
            <a:r>
              <a:rPr lang="ru-RU" sz="1400" dirty="0" smtClean="0"/>
              <a:t> </a:t>
            </a:r>
            <a:r>
              <a:rPr lang="ru-RU" sz="1400" dirty="0" err="1" smtClean="0"/>
              <a:t>фахової</a:t>
            </a:r>
            <a:r>
              <a:rPr lang="ru-RU" sz="1400" dirty="0" smtClean="0"/>
              <a:t> </a:t>
            </a:r>
            <a:r>
              <a:rPr lang="ru-RU" sz="1400" dirty="0" err="1" smtClean="0"/>
              <a:t>мови</a:t>
            </a:r>
            <a:r>
              <a:rPr lang="ru-RU" sz="1400" dirty="0" smtClean="0"/>
              <a:t>. К. : ВЦ «</a:t>
            </a:r>
            <a:r>
              <a:rPr lang="ru-RU" sz="1400" dirty="0" err="1" smtClean="0"/>
              <a:t>Академія</a:t>
            </a:r>
            <a:r>
              <a:rPr lang="ru-RU" sz="1400" dirty="0" smtClean="0"/>
              <a:t>», 2007.</a:t>
            </a:r>
          </a:p>
          <a:p>
            <a:pPr algn="just">
              <a:buNone/>
            </a:pPr>
            <a:r>
              <a:rPr lang="ru-RU" sz="1400" i="1" dirty="0" smtClean="0"/>
              <a:t>4. </a:t>
            </a:r>
            <a:r>
              <a:rPr lang="ru-RU" sz="1400" i="1" dirty="0" err="1" smtClean="0"/>
              <a:t>Онуфрієнко</a:t>
            </a:r>
            <a:r>
              <a:rPr lang="ru-RU" sz="1400" i="1" dirty="0" smtClean="0"/>
              <a:t> Г.С. </a:t>
            </a:r>
            <a:r>
              <a:rPr lang="ru-RU" sz="1400" dirty="0" err="1" smtClean="0"/>
              <a:t>Науковий</a:t>
            </a:r>
            <a:r>
              <a:rPr lang="ru-RU" sz="1400" dirty="0" smtClean="0"/>
              <a:t> стиль </a:t>
            </a:r>
            <a:r>
              <a:rPr lang="ru-RU" sz="1400" dirty="0" err="1" smtClean="0"/>
              <a:t>української</a:t>
            </a:r>
            <a:r>
              <a:rPr lang="ru-RU" sz="1400" dirty="0" smtClean="0"/>
              <a:t> </a:t>
            </a:r>
            <a:r>
              <a:rPr lang="ru-RU" sz="1400" dirty="0" err="1" smtClean="0"/>
              <a:t>мови</a:t>
            </a:r>
            <a:r>
              <a:rPr lang="ru-RU" sz="1400" dirty="0" smtClean="0"/>
              <a:t> : </a:t>
            </a:r>
            <a:r>
              <a:rPr lang="ru-RU" sz="1400" dirty="0" err="1" smtClean="0"/>
              <a:t>навчальний</a:t>
            </a:r>
            <a:r>
              <a:rPr lang="ru-RU" sz="1400" dirty="0" smtClean="0"/>
              <a:t> </a:t>
            </a:r>
            <a:r>
              <a:rPr lang="ru-RU" sz="1400" dirty="0" err="1" smtClean="0"/>
              <a:t>посібник</a:t>
            </a:r>
            <a:r>
              <a:rPr lang="ru-RU" sz="1400" dirty="0" smtClean="0"/>
              <a:t> </a:t>
            </a:r>
            <a:r>
              <a:rPr lang="ru-RU" sz="1400" dirty="0" err="1" smtClean="0"/>
              <a:t>з</a:t>
            </a:r>
            <a:r>
              <a:rPr lang="ru-RU" sz="1400" dirty="0" smtClean="0"/>
              <a:t> </a:t>
            </a:r>
            <a:r>
              <a:rPr lang="ru-RU" sz="1400" dirty="0" err="1" smtClean="0"/>
              <a:t>алгоритмічними</a:t>
            </a:r>
            <a:r>
              <a:rPr lang="ru-RU" sz="1400" dirty="0" smtClean="0"/>
              <a:t> </a:t>
            </a:r>
            <a:r>
              <a:rPr lang="ru-RU" sz="1400" dirty="0" err="1" smtClean="0"/>
              <a:t>приписами</a:t>
            </a:r>
            <a:r>
              <a:rPr lang="ru-RU" sz="1400" dirty="0" smtClean="0"/>
              <a:t>. 2-ге вид. </a:t>
            </a:r>
            <a:r>
              <a:rPr lang="ru-RU" sz="1400" dirty="0" err="1" smtClean="0"/>
              <a:t>перероб</a:t>
            </a:r>
            <a:r>
              <a:rPr lang="ru-RU" sz="1400" dirty="0" smtClean="0"/>
              <a:t>. та доп.  К. : Центр </a:t>
            </a:r>
            <a:r>
              <a:rPr lang="ru-RU" sz="1400" dirty="0" err="1" smtClean="0"/>
              <a:t>навч</a:t>
            </a:r>
            <a:r>
              <a:rPr lang="ru-RU" sz="1400" dirty="0" smtClean="0"/>
              <a:t>. </a:t>
            </a:r>
            <a:r>
              <a:rPr lang="ru-RU" sz="1400" dirty="0" err="1" smtClean="0"/>
              <a:t>л-ри</a:t>
            </a:r>
            <a:r>
              <a:rPr lang="ru-RU" sz="1400" dirty="0" smtClean="0"/>
              <a:t>, 2009. 392 с.</a:t>
            </a:r>
          </a:p>
          <a:p>
            <a:pPr algn="just">
              <a:buNone/>
            </a:pPr>
            <a:r>
              <a:rPr lang="ru-RU" sz="1400" i="1" dirty="0" smtClean="0"/>
              <a:t>5. </a:t>
            </a:r>
            <a:r>
              <a:rPr lang="ru-RU" sz="1400" i="1" dirty="0" err="1" smtClean="0"/>
              <a:t>Селігей</a:t>
            </a:r>
            <a:r>
              <a:rPr lang="ru-RU" sz="1400" i="1" dirty="0" smtClean="0"/>
              <a:t> П.О. </a:t>
            </a:r>
            <a:r>
              <a:rPr lang="ru-RU" sz="1400" dirty="0" err="1" smtClean="0"/>
              <a:t>Науковець</a:t>
            </a:r>
            <a:r>
              <a:rPr lang="ru-RU" sz="1400" dirty="0" smtClean="0"/>
              <a:t> </a:t>
            </a:r>
            <a:r>
              <a:rPr lang="ru-RU" sz="1400" dirty="0" err="1" smtClean="0"/>
              <a:t>і</a:t>
            </a:r>
            <a:r>
              <a:rPr lang="ru-RU" sz="1400" dirty="0" smtClean="0"/>
              <a:t> </a:t>
            </a:r>
            <a:r>
              <a:rPr lang="ru-RU" sz="1400" dirty="0" err="1" smtClean="0"/>
              <a:t>його</a:t>
            </a:r>
            <a:r>
              <a:rPr lang="ru-RU" sz="1400" dirty="0" smtClean="0"/>
              <a:t> </a:t>
            </a:r>
            <a:r>
              <a:rPr lang="ru-RU" sz="1400" dirty="0" err="1" smtClean="0"/>
              <a:t>мова</a:t>
            </a:r>
            <a:r>
              <a:rPr lang="ru-RU" sz="1400" dirty="0" smtClean="0"/>
              <a:t> // </a:t>
            </a:r>
            <a:r>
              <a:rPr lang="ru-RU" sz="1400" dirty="0" err="1" smtClean="0"/>
              <a:t>Українська</a:t>
            </a:r>
            <a:r>
              <a:rPr lang="ru-RU" sz="1400" dirty="0" smtClean="0"/>
              <a:t> </a:t>
            </a:r>
            <a:r>
              <a:rPr lang="ru-RU" sz="1400" dirty="0" err="1" smtClean="0"/>
              <a:t>мова</a:t>
            </a:r>
            <a:r>
              <a:rPr lang="ru-RU" sz="1400" dirty="0" smtClean="0"/>
              <a:t>. 2012. № 4. С. 18-28.</a:t>
            </a:r>
          </a:p>
          <a:p>
            <a:pPr algn="just">
              <a:buNone/>
            </a:pPr>
            <a:r>
              <a:rPr lang="ru-RU" sz="1400" i="1" dirty="0" smtClean="0"/>
              <a:t>6. </a:t>
            </a:r>
            <a:r>
              <a:rPr lang="ru-RU" sz="1400" i="1" dirty="0" err="1" smtClean="0"/>
              <a:t>Семеног</a:t>
            </a:r>
            <a:r>
              <a:rPr lang="ru-RU" sz="1400" i="1" dirty="0" smtClean="0"/>
              <a:t> О.М. </a:t>
            </a:r>
            <a:r>
              <a:rPr lang="ru-RU" sz="1400" dirty="0" smtClean="0"/>
              <a:t>Культура </a:t>
            </a:r>
            <a:r>
              <a:rPr lang="ru-RU" sz="1400" dirty="0" err="1" smtClean="0"/>
              <a:t>наукової</a:t>
            </a:r>
            <a:r>
              <a:rPr lang="ru-RU" sz="1400" dirty="0" smtClean="0"/>
              <a:t> </a:t>
            </a:r>
            <a:r>
              <a:rPr lang="ru-RU" sz="1400" dirty="0" err="1" smtClean="0"/>
              <a:t>української</a:t>
            </a:r>
            <a:r>
              <a:rPr lang="ru-RU" sz="1400" dirty="0" smtClean="0"/>
              <a:t> </a:t>
            </a:r>
            <a:r>
              <a:rPr lang="ru-RU" sz="1400" dirty="0" err="1" smtClean="0"/>
              <a:t>мови</a:t>
            </a:r>
            <a:r>
              <a:rPr lang="ru-RU" sz="1400" dirty="0" smtClean="0"/>
              <a:t> : </a:t>
            </a:r>
            <a:r>
              <a:rPr lang="ru-RU" sz="1400" dirty="0" err="1" smtClean="0"/>
              <a:t>навчальний</a:t>
            </a:r>
            <a:r>
              <a:rPr lang="ru-RU" sz="1400" dirty="0" smtClean="0"/>
              <a:t> </a:t>
            </a:r>
            <a:r>
              <a:rPr lang="ru-RU" sz="1400" dirty="0" err="1" smtClean="0"/>
              <a:t>посібник</a:t>
            </a:r>
            <a:r>
              <a:rPr lang="ru-RU" sz="1400" dirty="0" smtClean="0"/>
              <a:t>.  К. : </a:t>
            </a:r>
            <a:r>
              <a:rPr lang="ru-RU" sz="1400" dirty="0" err="1" smtClean="0"/>
              <a:t>Академія</a:t>
            </a:r>
            <a:r>
              <a:rPr lang="ru-RU" sz="1400" dirty="0" smtClean="0"/>
              <a:t>, 2010.  213 с.</a:t>
            </a:r>
          </a:p>
          <a:p>
            <a:pPr algn="just">
              <a:buNone/>
            </a:pPr>
            <a:r>
              <a:rPr lang="ru-RU" sz="1400" i="1" dirty="0" smtClean="0"/>
              <a:t>7. </a:t>
            </a:r>
            <a:r>
              <a:rPr lang="ru-RU" sz="1400" i="1" dirty="0" err="1" smtClean="0"/>
              <a:t>Українська</a:t>
            </a:r>
            <a:r>
              <a:rPr lang="ru-RU" sz="1400" i="1" dirty="0" smtClean="0"/>
              <a:t> </a:t>
            </a:r>
            <a:r>
              <a:rPr lang="ru-RU" sz="1400" i="1" dirty="0" err="1" smtClean="0"/>
              <a:t>мова</a:t>
            </a:r>
            <a:r>
              <a:rPr lang="ru-RU" sz="1400" i="1" dirty="0" smtClean="0"/>
              <a:t> за </a:t>
            </a:r>
            <a:r>
              <a:rPr lang="ru-RU" sz="1400" i="1" dirty="0" err="1" smtClean="0"/>
              <a:t>професійним</a:t>
            </a:r>
            <a:r>
              <a:rPr lang="ru-RU" sz="1400" i="1" dirty="0" smtClean="0"/>
              <a:t> </a:t>
            </a:r>
            <a:r>
              <a:rPr lang="ru-RU" sz="1400" i="1" dirty="0" err="1" smtClean="0"/>
              <a:t>спрямуванням</a:t>
            </a:r>
            <a:r>
              <a:rPr lang="ru-RU" sz="1400" dirty="0" smtClean="0"/>
              <a:t>. Практикум. К. : ВЦ «</a:t>
            </a:r>
            <a:r>
              <a:rPr lang="ru-RU" sz="1400" dirty="0" err="1" smtClean="0"/>
              <a:t>Академія</a:t>
            </a:r>
            <a:r>
              <a:rPr lang="ru-RU" sz="1400" dirty="0" smtClean="0"/>
              <a:t>», 2009.</a:t>
            </a:r>
          </a:p>
          <a:p>
            <a:pPr algn="just">
              <a:buNone/>
            </a:pPr>
            <a:r>
              <a:rPr lang="ru-RU" sz="1400" i="1" dirty="0" smtClean="0"/>
              <a:t>8. Шевчук С.В. </a:t>
            </a:r>
            <a:r>
              <a:rPr lang="ru-RU" sz="1400" dirty="0" err="1" smtClean="0"/>
              <a:t>Українська</a:t>
            </a:r>
            <a:r>
              <a:rPr lang="ru-RU" sz="1400" dirty="0" smtClean="0"/>
              <a:t> </a:t>
            </a:r>
            <a:r>
              <a:rPr lang="ru-RU" sz="1400" dirty="0" err="1" smtClean="0"/>
              <a:t>мова</a:t>
            </a:r>
            <a:r>
              <a:rPr lang="ru-RU" sz="1400" dirty="0" smtClean="0"/>
              <a:t> за </a:t>
            </a:r>
            <a:r>
              <a:rPr lang="ru-RU" sz="1400" dirty="0" err="1" smtClean="0"/>
              <a:t>професійним</a:t>
            </a:r>
            <a:r>
              <a:rPr lang="ru-RU" sz="1400" dirty="0" smtClean="0"/>
              <a:t> </a:t>
            </a:r>
            <a:r>
              <a:rPr lang="ru-RU" sz="1400" dirty="0" err="1" smtClean="0"/>
              <a:t>спрямуванням</a:t>
            </a:r>
            <a:r>
              <a:rPr lang="ru-RU" sz="1400" dirty="0" smtClean="0"/>
              <a:t> : </a:t>
            </a:r>
            <a:r>
              <a:rPr lang="ru-RU" sz="1400" dirty="0" err="1" smtClean="0"/>
              <a:t>підручник</a:t>
            </a:r>
            <a:r>
              <a:rPr lang="ru-RU" sz="1400" dirty="0" smtClean="0"/>
              <a:t> . К. : </a:t>
            </a:r>
            <a:r>
              <a:rPr lang="ru-RU" sz="1400" dirty="0" err="1" smtClean="0"/>
              <a:t>Алерта</a:t>
            </a:r>
            <a:r>
              <a:rPr lang="ru-RU" sz="1400" dirty="0" smtClean="0"/>
              <a:t>, 2010.</a:t>
            </a:r>
          </a:p>
          <a:p>
            <a:pPr algn="just">
              <a:buNone/>
            </a:pPr>
            <a:r>
              <a:rPr lang="ru-RU" sz="1400" i="1" dirty="0" smtClean="0"/>
              <a:t>9. Ярема С. </a:t>
            </a:r>
            <a:r>
              <a:rPr lang="ru-RU" sz="1400" dirty="0" smtClean="0"/>
              <a:t>На теми </a:t>
            </a:r>
            <a:r>
              <a:rPr lang="ru-RU" sz="1400" dirty="0" err="1" smtClean="0"/>
              <a:t>української</a:t>
            </a:r>
            <a:r>
              <a:rPr lang="ru-RU" sz="1400" dirty="0" smtClean="0"/>
              <a:t> </a:t>
            </a:r>
            <a:r>
              <a:rPr lang="ru-RU" sz="1400" dirty="0" err="1" smtClean="0"/>
              <a:t>наукової</a:t>
            </a:r>
            <a:r>
              <a:rPr lang="ru-RU" sz="1400" dirty="0" smtClean="0"/>
              <a:t> </a:t>
            </a:r>
            <a:r>
              <a:rPr lang="ru-RU" sz="1400" dirty="0" err="1" smtClean="0"/>
              <a:t>мови</a:t>
            </a:r>
            <a:r>
              <a:rPr lang="ru-RU" sz="1400" dirty="0" smtClean="0"/>
              <a:t>.  </a:t>
            </a:r>
            <a:r>
              <a:rPr lang="ru-RU" sz="1400" dirty="0" err="1" smtClean="0"/>
              <a:t>Львів</a:t>
            </a:r>
            <a:r>
              <a:rPr lang="ru-RU" sz="1400" dirty="0" smtClean="0"/>
              <a:t>, 2002. 44 с.</a:t>
            </a:r>
          </a:p>
          <a:p>
            <a:pPr algn="just">
              <a:buNone/>
            </a:pPr>
            <a:r>
              <a:rPr lang="ru-RU" sz="1400" dirty="0" smtClean="0"/>
              <a:t>10.  </a:t>
            </a:r>
            <a:r>
              <a:rPr lang="ru-RU" sz="1400" i="1" dirty="0" err="1" smtClean="0"/>
              <a:t>Гінзбург</a:t>
            </a:r>
            <a:r>
              <a:rPr lang="ru-RU" sz="1400" i="1" dirty="0" smtClean="0"/>
              <a:t> М.Д.	</a:t>
            </a:r>
            <a:r>
              <a:rPr lang="ru-RU" sz="1400" dirty="0" smtClean="0"/>
              <a:t>Десять </a:t>
            </a:r>
            <a:r>
              <a:rPr lang="ru-RU" sz="1400" dirty="0" err="1" smtClean="0"/>
              <a:t>відомих</a:t>
            </a:r>
            <a:r>
              <a:rPr lang="ru-RU" sz="1400" dirty="0" smtClean="0"/>
              <a:t> правил </a:t>
            </a:r>
            <a:r>
              <a:rPr lang="ru-RU" sz="1400" dirty="0" err="1" smtClean="0"/>
              <a:t>українського</a:t>
            </a:r>
            <a:r>
              <a:rPr lang="ru-RU" sz="1400" dirty="0" smtClean="0"/>
              <a:t> </a:t>
            </a:r>
            <a:r>
              <a:rPr lang="ru-RU" sz="1400" dirty="0" err="1" smtClean="0"/>
              <a:t>ділового</a:t>
            </a:r>
            <a:r>
              <a:rPr lang="ru-RU" sz="1400" dirty="0" smtClean="0"/>
              <a:t> та</a:t>
            </a:r>
            <a:br>
              <a:rPr lang="ru-RU" sz="1400" dirty="0" smtClean="0"/>
            </a:br>
            <a:r>
              <a:rPr lang="ru-RU" sz="1400" dirty="0" err="1" smtClean="0"/>
              <a:t>наукового</a:t>
            </a:r>
            <a:r>
              <a:rPr lang="ru-RU" sz="1400" dirty="0" smtClean="0"/>
              <a:t> стилю, </a:t>
            </a:r>
            <a:r>
              <a:rPr lang="ru-RU" sz="1400" dirty="0" err="1" smtClean="0"/>
              <a:t>зведені</a:t>
            </a:r>
            <a:r>
              <a:rPr lang="ru-RU" sz="1400" dirty="0" smtClean="0"/>
              <a:t> в систему // </a:t>
            </a:r>
            <a:r>
              <a:rPr lang="ru-RU" sz="1400" dirty="0" err="1" smtClean="0"/>
              <a:t>Стандартизація</a:t>
            </a:r>
            <a:r>
              <a:rPr lang="ru-RU" sz="1400" dirty="0" smtClean="0"/>
              <a:t>, </a:t>
            </a:r>
            <a:r>
              <a:rPr lang="ru-RU" sz="1400" dirty="0" err="1" smtClean="0"/>
              <a:t>сертифікація</a:t>
            </a:r>
            <a:r>
              <a:rPr lang="ru-RU" sz="1400" dirty="0" smtClean="0"/>
              <a:t>, </a:t>
            </a:r>
            <a:r>
              <a:rPr lang="ru-RU" sz="1400" dirty="0" err="1" smtClean="0"/>
              <a:t>якість</a:t>
            </a:r>
            <a:r>
              <a:rPr lang="ru-RU" sz="1400" dirty="0" smtClean="0"/>
              <a:t>.  2004.  № 2.</a:t>
            </a:r>
          </a:p>
          <a:p>
            <a:pPr algn="just">
              <a:buNone/>
            </a:pPr>
            <a:r>
              <a:rPr lang="ru-RU" sz="1400" i="1" dirty="0" smtClean="0"/>
              <a:t>11. </a:t>
            </a:r>
            <a:r>
              <a:rPr lang="ru-RU" sz="1400" i="1" dirty="0" err="1" smtClean="0"/>
              <a:t>Жайворонок</a:t>
            </a:r>
            <a:r>
              <a:rPr lang="ru-RU" sz="1400" i="1" dirty="0" smtClean="0"/>
              <a:t> В.В. </a:t>
            </a:r>
            <a:r>
              <a:rPr lang="ru-RU" sz="1400" dirty="0" smtClean="0"/>
              <a:t>та </a:t>
            </a:r>
            <a:r>
              <a:rPr lang="ru-RU" sz="1400" dirty="0" err="1" smtClean="0"/>
              <a:t>ін</a:t>
            </a:r>
            <a:r>
              <a:rPr lang="ru-RU" sz="1400" dirty="0" smtClean="0"/>
              <a:t>. </a:t>
            </a:r>
            <a:r>
              <a:rPr lang="ru-RU" sz="1400" dirty="0" err="1" smtClean="0"/>
              <a:t>Українська</a:t>
            </a:r>
            <a:r>
              <a:rPr lang="ru-RU" sz="1400" dirty="0" smtClean="0"/>
              <a:t> </a:t>
            </a:r>
            <a:r>
              <a:rPr lang="ru-RU" sz="1400" dirty="0" err="1" smtClean="0"/>
              <a:t>мова</a:t>
            </a:r>
            <a:r>
              <a:rPr lang="ru-RU" sz="1400" dirty="0" smtClean="0"/>
              <a:t> в </a:t>
            </a:r>
            <a:r>
              <a:rPr lang="ru-RU" sz="1400" dirty="0" err="1" smtClean="0"/>
              <a:t>професійній</a:t>
            </a:r>
            <a:r>
              <a:rPr lang="ru-RU" sz="1400" dirty="0" smtClean="0"/>
              <a:t> </a:t>
            </a:r>
            <a:r>
              <a:rPr lang="ru-RU" sz="1400" dirty="0" err="1" smtClean="0"/>
              <a:t>діяльності</a:t>
            </a:r>
            <a:r>
              <a:rPr lang="ru-RU" sz="1400" dirty="0" smtClean="0"/>
              <a:t> .  К. : </a:t>
            </a:r>
            <a:r>
              <a:rPr lang="ru-RU" sz="1400" dirty="0" err="1" smtClean="0"/>
              <a:t>Вища</a:t>
            </a:r>
            <a:r>
              <a:rPr lang="ru-RU" sz="1400" dirty="0" smtClean="0"/>
              <a:t> школа, 2006.</a:t>
            </a:r>
          </a:p>
          <a:p>
            <a:pPr algn="just">
              <a:buNone/>
            </a:pPr>
            <a:r>
              <a:rPr lang="ru-RU" sz="1400" i="1" dirty="0" smtClean="0"/>
              <a:t>12. Коваль А.П. </a:t>
            </a:r>
            <a:r>
              <a:rPr lang="ru-RU" sz="1400" dirty="0" err="1" smtClean="0"/>
              <a:t>Науковий</a:t>
            </a:r>
            <a:r>
              <a:rPr lang="ru-RU" sz="1400" dirty="0" smtClean="0"/>
              <a:t> стиль </a:t>
            </a:r>
            <a:r>
              <a:rPr lang="ru-RU" sz="1400" dirty="0" err="1" smtClean="0"/>
              <a:t>сучасної</a:t>
            </a:r>
            <a:r>
              <a:rPr lang="ru-RU" sz="1400" dirty="0" smtClean="0"/>
              <a:t> </a:t>
            </a:r>
            <a:r>
              <a:rPr lang="ru-RU" sz="1400" dirty="0" err="1" smtClean="0"/>
              <a:t>української</a:t>
            </a:r>
            <a:r>
              <a:rPr lang="ru-RU" sz="1400" dirty="0" smtClean="0"/>
              <a:t> </a:t>
            </a:r>
            <a:r>
              <a:rPr lang="ru-RU" sz="1400" dirty="0" err="1" smtClean="0"/>
              <a:t>літературної</a:t>
            </a:r>
            <a:r>
              <a:rPr lang="ru-RU" sz="1400" dirty="0" smtClean="0"/>
              <a:t> </a:t>
            </a:r>
            <a:r>
              <a:rPr lang="ru-RU" sz="1400" dirty="0" err="1" smtClean="0"/>
              <a:t>мови</a:t>
            </a:r>
            <a:r>
              <a:rPr lang="ru-RU" sz="1400" dirty="0" smtClean="0"/>
              <a:t>. Структура </a:t>
            </a:r>
            <a:r>
              <a:rPr lang="ru-RU" sz="1400" dirty="0" err="1" smtClean="0"/>
              <a:t>наукового</a:t>
            </a:r>
            <a:r>
              <a:rPr lang="ru-RU" sz="1400" dirty="0" smtClean="0"/>
              <a:t> тексту. К., 1970.</a:t>
            </a:r>
          </a:p>
          <a:p>
            <a:pPr algn="just">
              <a:buNone/>
            </a:pPr>
            <a:r>
              <a:rPr lang="ru-RU" sz="1400" i="1" dirty="0" smtClean="0"/>
              <a:t>Михайлова О.Т. </a:t>
            </a:r>
            <a:r>
              <a:rPr lang="ru-RU" sz="1400" dirty="0" err="1" smtClean="0"/>
              <a:t>Українське</a:t>
            </a:r>
            <a:r>
              <a:rPr lang="ru-RU" sz="1400" dirty="0" smtClean="0"/>
              <a:t> </a:t>
            </a:r>
            <a:r>
              <a:rPr lang="ru-RU" sz="1400" dirty="0" err="1" smtClean="0"/>
              <a:t>наукове</a:t>
            </a:r>
            <a:r>
              <a:rPr lang="ru-RU" sz="1400" dirty="0" smtClean="0"/>
              <a:t> </a:t>
            </a:r>
            <a:r>
              <a:rPr lang="ru-RU" sz="1400" dirty="0" err="1" smtClean="0"/>
              <a:t>мовлення</a:t>
            </a:r>
            <a:r>
              <a:rPr lang="ru-RU" sz="1400" dirty="0" smtClean="0"/>
              <a:t>. </a:t>
            </a:r>
            <a:r>
              <a:rPr lang="ru-RU" sz="1400" dirty="0" err="1" smtClean="0"/>
              <a:t>Лексичні</a:t>
            </a:r>
            <a:r>
              <a:rPr lang="ru-RU" sz="1400" dirty="0" smtClean="0"/>
              <a:t> та </a:t>
            </a:r>
            <a:r>
              <a:rPr lang="ru-RU" sz="1400" dirty="0" err="1" smtClean="0"/>
              <a:t>граматичні</a:t>
            </a:r>
            <a:r>
              <a:rPr lang="ru-RU" sz="1400" dirty="0" smtClean="0"/>
              <a:t>    </a:t>
            </a:r>
            <a:r>
              <a:rPr lang="ru-RU" sz="1400" dirty="0" err="1" smtClean="0"/>
              <a:t>особливості</a:t>
            </a:r>
            <a:r>
              <a:rPr lang="en-US" sz="1400" dirty="0" smtClean="0"/>
              <a:t>.  </a:t>
            </a:r>
            <a:r>
              <a:rPr lang="en-US" sz="1400" dirty="0" err="1" smtClean="0"/>
              <a:t>Харків</a:t>
            </a:r>
            <a:r>
              <a:rPr lang="en-US" sz="1400" dirty="0" smtClean="0"/>
              <a:t>, 2000.</a:t>
            </a:r>
            <a:endParaRPr lang="ru-RU" sz="1400" dirty="0" smtClean="0"/>
          </a:p>
          <a:p>
            <a:pPr>
              <a:buFont typeface="Wingdings" pitchFamily="2" charset="2"/>
              <a:buChar char="Ø"/>
            </a:pPr>
            <a:endParaRPr lang="ru-RU" sz="16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Autofit/>
          </a:bodyPr>
          <a:lstStyle/>
          <a:p>
            <a:pPr algn="just">
              <a:buNone/>
            </a:pPr>
            <a:r>
              <a:rPr lang="uk-UA" sz="1400" b="1" dirty="0" smtClean="0">
                <a:latin typeface="+mj-lt"/>
              </a:rPr>
              <a:t>Завдання 1. </a:t>
            </a:r>
            <a:r>
              <a:rPr lang="uk-UA" sz="1400" i="1" dirty="0" smtClean="0">
                <a:latin typeface="+mj-lt"/>
              </a:rPr>
              <a:t>Прочитайте текст. Напишіть тези запропонованого тексту. Визначте в тексті слова іншомовного походження, поясніть </a:t>
            </a:r>
            <a:r>
              <a:rPr lang="uk-UA" sz="1400" i="1" dirty="0" err="1" smtClean="0">
                <a:latin typeface="+mj-lt"/>
              </a:rPr>
              <a:t>іх</a:t>
            </a:r>
            <a:r>
              <a:rPr lang="uk-UA" sz="1400" i="1" dirty="0" smtClean="0">
                <a:latin typeface="+mj-lt"/>
              </a:rPr>
              <a:t> значення, доберіть українські відповідники, якщо це можливо. Поясніть правопис виділених слів.</a:t>
            </a:r>
            <a:endParaRPr lang="uk-UA" sz="1400" dirty="0" smtClean="0">
              <a:latin typeface="+mj-lt"/>
            </a:endParaRPr>
          </a:p>
          <a:p>
            <a:pPr algn="ctr">
              <a:buNone/>
            </a:pPr>
            <a:r>
              <a:rPr lang="uk-UA" sz="1400" dirty="0" smtClean="0">
                <a:latin typeface="+mj-lt"/>
              </a:rPr>
              <a:t>Структура наукового тексту</a:t>
            </a:r>
          </a:p>
          <a:p>
            <a:pPr algn="just">
              <a:buNone/>
            </a:pPr>
            <a:r>
              <a:rPr lang="uk-UA" sz="1400" dirty="0" smtClean="0">
                <a:latin typeface="+mj-lt"/>
              </a:rPr>
              <a:t>1. Вступна частина, у якій окреслюють проблему, мету і завдання, гіпотези і методи досліджень.</a:t>
            </a:r>
          </a:p>
          <a:p>
            <a:pPr algn="just">
              <a:buNone/>
            </a:pPr>
            <a:r>
              <a:rPr lang="uk-UA" sz="1400" dirty="0" smtClean="0">
                <a:latin typeface="+mj-lt"/>
              </a:rPr>
              <a:t>2. Дослідна частина тексту описує дослідження і його результати.</a:t>
            </a:r>
          </a:p>
          <a:p>
            <a:pPr algn="just">
              <a:buNone/>
            </a:pPr>
            <a:r>
              <a:rPr lang="uk-UA" sz="1400" dirty="0" smtClean="0">
                <a:latin typeface="+mj-lt"/>
              </a:rPr>
              <a:t>3. </a:t>
            </a:r>
            <a:r>
              <a:rPr lang="uk-UA" sz="1400" dirty="0" err="1" smtClean="0">
                <a:latin typeface="+mj-lt"/>
              </a:rPr>
              <a:t>Висновкова</a:t>
            </a:r>
            <a:r>
              <a:rPr lang="uk-UA" sz="1400" dirty="0" smtClean="0">
                <a:latin typeface="+mj-lt"/>
              </a:rPr>
              <a:t> частина тексту регламентує висновки і рекомендації для проведення подальших наукових досліджень.</a:t>
            </a:r>
          </a:p>
          <a:p>
            <a:pPr algn="ctr">
              <a:buNone/>
            </a:pPr>
            <a:r>
              <a:rPr lang="uk-UA" sz="1400" dirty="0" smtClean="0">
                <a:latin typeface="+mj-lt"/>
              </a:rPr>
              <a:t>Загальні вимоги до наукового тексту</a:t>
            </a:r>
          </a:p>
          <a:p>
            <a:pPr algn="just"/>
            <a:r>
              <a:rPr lang="uk-UA" sz="1400" dirty="0" smtClean="0">
                <a:latin typeface="+mj-lt"/>
              </a:rPr>
              <a:t>Текст має бути чітко структурованим, переділятися на розділи і параграфи. Потрібно прагнути того, щоб кожен розділ був самостійним науковим дослідженням з певної складової загальної проблеми, щоб кожну складову було викладено в тексті, а текст був цілісним, а не фрагментарним.</a:t>
            </a:r>
          </a:p>
          <a:p>
            <a:pPr algn="just"/>
            <a:r>
              <a:rPr lang="uk-UA" sz="1400" dirty="0" smtClean="0">
                <a:latin typeface="+mj-lt"/>
              </a:rPr>
              <a:t>Крім членування тексту на розділи і параграфи, він має деталізований розподіл на значеннєві частини, абзаци і речення. Варто </a:t>
            </a:r>
            <a:r>
              <a:rPr lang="uk-UA" sz="1400" i="1" dirty="0" smtClean="0">
                <a:latin typeface="+mj-lt"/>
              </a:rPr>
              <a:t>пам’ятати</a:t>
            </a:r>
            <a:r>
              <a:rPr lang="uk-UA" sz="1400" dirty="0" smtClean="0">
                <a:latin typeface="+mj-lt"/>
              </a:rPr>
              <a:t>, що надмірне дроблення тексту утруднює його сприйняття, тому абзаци мають бути обґрунтованими і зводитися до викладу однієї думки.</a:t>
            </a:r>
          </a:p>
          <a:p>
            <a:pPr algn="just"/>
            <a:r>
              <a:rPr lang="uk-UA" sz="1400" dirty="0" smtClean="0">
                <a:latin typeface="+mj-lt"/>
              </a:rPr>
              <a:t>Текст має вирізнятися </a:t>
            </a:r>
            <a:r>
              <a:rPr lang="uk-UA" sz="1400" i="1" dirty="0" err="1" smtClean="0">
                <a:latin typeface="+mj-lt"/>
              </a:rPr>
              <a:t>композиційністю</a:t>
            </a:r>
            <a:r>
              <a:rPr lang="uk-UA" sz="1400" dirty="0" smtClean="0">
                <a:latin typeface="+mj-lt"/>
              </a:rPr>
              <a:t>.</a:t>
            </a:r>
          </a:p>
          <a:p>
            <a:pPr algn="just"/>
            <a:r>
              <a:rPr lang="uk-UA" sz="1400" dirty="0" smtClean="0">
                <a:latin typeface="+mj-lt"/>
              </a:rPr>
              <a:t>Початок і кінець абзаців у науковому тексті – це найбільш інформативні місця; інші речення тільки розкривають, деталізують, обґрунтовують, конкретизують головну думку або є сполучними елементами.</a:t>
            </a:r>
          </a:p>
          <a:p>
            <a:pPr algn="just"/>
            <a:r>
              <a:rPr lang="uk-UA" sz="1400" dirty="0" smtClean="0">
                <a:latin typeface="+mj-lt"/>
              </a:rPr>
              <a:t>Під час викладу матеріалу необхідно уникати понять, які не можна тлумачити однозначно.</a:t>
            </a:r>
          </a:p>
          <a:p>
            <a:pPr algn="just"/>
            <a:r>
              <a:rPr lang="uk-UA" sz="1400" dirty="0" smtClean="0">
                <a:latin typeface="+mj-lt"/>
              </a:rPr>
              <a:t>У тексті не має бути повторів, зокрема, це стосується висновків, написання яких передбачає новий рівень </a:t>
            </a:r>
            <a:r>
              <a:rPr lang="uk-UA" sz="1400" i="1" dirty="0" smtClean="0">
                <a:latin typeface="+mj-lt"/>
              </a:rPr>
              <a:t>систематизації</a:t>
            </a:r>
            <a:r>
              <a:rPr lang="uk-UA" sz="1400" dirty="0" smtClean="0">
                <a:latin typeface="+mj-lt"/>
              </a:rPr>
              <a:t> й узагальнення.</a:t>
            </a:r>
          </a:p>
          <a:p>
            <a:pPr algn="just"/>
            <a:r>
              <a:rPr lang="uk-UA" sz="1400" dirty="0" smtClean="0">
                <a:latin typeface="+mj-lt"/>
              </a:rPr>
              <a:t>Науковий текст позбавлений авторського «Я». Перевагу варто надавати безособовим формам викладу.</a:t>
            </a:r>
          </a:p>
          <a:p>
            <a:pPr algn="just"/>
            <a:r>
              <a:rPr lang="uk-UA" sz="1400" dirty="0" smtClean="0">
                <a:latin typeface="+mj-lt"/>
              </a:rPr>
              <a:t>Він має вирізнятися стислістю і ясністю викладу, відповідати формулі «Думкам просторо, а словам тісно». Ця вимога передбачає запобігання повторів, </a:t>
            </a:r>
            <a:r>
              <a:rPr lang="uk-UA" sz="1400" dirty="0" err="1" smtClean="0">
                <a:latin typeface="+mj-lt"/>
              </a:rPr>
              <a:t>багатослов’я</a:t>
            </a:r>
            <a:r>
              <a:rPr lang="uk-UA" sz="1400" dirty="0" smtClean="0">
                <a:latin typeface="+mj-lt"/>
              </a:rPr>
              <a:t>, зайвих слів, канцеляризмів тощо. </a:t>
            </a:r>
            <a:r>
              <a:rPr lang="uk-UA" sz="1400" i="1" dirty="0" smtClean="0">
                <a:latin typeface="+mj-lt"/>
              </a:rPr>
              <a:t>(За підручником С.В.Шевчук).</a:t>
            </a:r>
            <a:endParaRPr lang="uk-UA" sz="1400" dirty="0" smtClean="0">
              <a:latin typeface="+mj-lt"/>
            </a:endParaRPr>
          </a:p>
          <a:p>
            <a:pPr algn="just">
              <a:buNone/>
            </a:pPr>
            <a:endParaRPr lang="uk-UA" sz="1400" dirty="0">
              <a:latin typeface="+mj-lt"/>
            </a:endParaRP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643710"/>
          </a:xfrm>
        </p:spPr>
        <p:txBody>
          <a:bodyPr>
            <a:noAutofit/>
          </a:bodyPr>
          <a:lstStyle/>
          <a:p>
            <a:pPr algn="just">
              <a:buNone/>
            </a:pPr>
            <a:r>
              <a:rPr lang="uk-UA" sz="1200" b="1" dirty="0" smtClean="0"/>
              <a:t>Завдання 2.</a:t>
            </a:r>
            <a:r>
              <a:rPr lang="uk-UA" sz="1200" i="1" dirty="0" smtClean="0"/>
              <a:t> Прочитайте текст. Доведіть, що він науково-навчального </a:t>
            </a:r>
            <a:r>
              <a:rPr lang="uk-UA" sz="1200" i="1" dirty="0" err="1" smtClean="0"/>
              <a:t>підстилю</a:t>
            </a:r>
            <a:r>
              <a:rPr lang="uk-UA" sz="1200" i="1" dirty="0" smtClean="0"/>
              <a:t>. Поясніть особливості добору та використання мовних засобів у цьому </a:t>
            </a:r>
            <a:r>
              <a:rPr lang="uk-UA" sz="1200" i="1" dirty="0" err="1" smtClean="0"/>
              <a:t>підстилі</a:t>
            </a:r>
            <a:r>
              <a:rPr lang="uk-UA" sz="1200" i="1" dirty="0" smtClean="0"/>
              <a:t>. Проаналізуйте, як досягаються абстрагованість, точність, ясність, об’єктивність викладу.</a:t>
            </a:r>
            <a:endParaRPr lang="uk-UA" sz="1200" dirty="0" smtClean="0"/>
          </a:p>
          <a:p>
            <a:pPr algn="ctr">
              <a:buNone/>
            </a:pPr>
            <a:r>
              <a:rPr lang="uk-UA" sz="1200" dirty="0" smtClean="0"/>
              <a:t>Створення юридичної особи</a:t>
            </a:r>
          </a:p>
          <a:p>
            <a:pPr algn="just">
              <a:buNone/>
            </a:pPr>
            <a:r>
              <a:rPr lang="uk-UA" sz="1200" dirty="0" smtClean="0"/>
              <a:t>Юридичні особи створюються в порядку, встановленому законом. Залежно від характеру участі державних органів та її засновників традиційно розрізняють такі способи утворення юридичної особи: розпорядчий; нормативно-явочний; дозвільний; договірний.</a:t>
            </a:r>
          </a:p>
          <a:p>
            <a:pPr algn="just">
              <a:buNone/>
            </a:pPr>
            <a:r>
              <a:rPr lang="uk-UA" sz="1200" dirty="0" smtClean="0"/>
              <a:t>Розпорядчий порядок утворення юридичної особи полягає у тому, що рішення (розпорядження) про створення юридичної особи публічного права приймає компетентний орган державної влади або місцевого самоуправління, а про юридичну особу приватного права — власник або уповноважена ним особа.</a:t>
            </a:r>
          </a:p>
          <a:p>
            <a:pPr algn="just">
              <a:buNone/>
            </a:pPr>
            <a:r>
              <a:rPr lang="uk-UA" sz="1200" dirty="0" smtClean="0"/>
              <a:t>Нормативно-явочний (реєстраційний) порядок передбачає наявність нормативного акта загального характеру, який регламентує порядок утворення та діяльності певного виду юридичної особи. Виконання передбачених в такому акті вимог дає право на визнання за таким утворенням статусу юридичної особи, і державний орган не може відмовити їй у реєстрації. У такому порядку виникають недержавні юридичні особи.</a:t>
            </a:r>
          </a:p>
          <a:p>
            <a:pPr algn="just">
              <a:buNone/>
            </a:pPr>
            <a:r>
              <a:rPr lang="uk-UA" sz="1200" dirty="0" smtClean="0"/>
              <a:t>Дозвільний порядок створення юридичної особи передбачає наявність ініціативи засновників і дозволу відповідного органу чи підприємства (наприклад, дозволу Антимонопольного комітету України).</a:t>
            </a:r>
          </a:p>
          <a:p>
            <a:pPr algn="just">
              <a:buNone/>
            </a:pPr>
            <a:r>
              <a:rPr lang="uk-UA" sz="1200" dirty="0" smtClean="0"/>
              <a:t>Договірний порядок створення юридичної особи має місце, коли юридична особа утворюється шляхом укладення договору між її засновниками. У такому порядку виникають різні господарські асоціації, концерни та інші об'єднання підприємств.</a:t>
            </a:r>
          </a:p>
          <a:p>
            <a:pPr algn="just">
              <a:buNone/>
            </a:pPr>
            <a:r>
              <a:rPr lang="uk-UA" sz="1200" dirty="0" smtClean="0"/>
              <a:t>Незалежно від порядку утворення всі юридичні особи повинні мати установчі документи: розпорядчий акт, статут (положення); установчий договір і статут; протокол зборів тощо.</a:t>
            </a:r>
          </a:p>
          <a:p>
            <a:pPr algn="just">
              <a:buNone/>
            </a:pPr>
            <a:r>
              <a:rPr lang="uk-UA" sz="1200" dirty="0" smtClean="0"/>
              <a:t>Стадію розробки і затвердження установчих документів можна назвати підготовчою стадією утворення юридичної особи. Після неї настає реєстраційна стадія. Реєстраційна стадія бере свій початок із звернення засновника до компетентного органу із заявою про державну реєстрацію юридичної особи.</a:t>
            </a:r>
          </a:p>
          <a:p>
            <a:pPr algn="just">
              <a:buNone/>
            </a:pPr>
            <a:r>
              <a:rPr lang="uk-UA" sz="1200" dirty="0" smtClean="0"/>
              <a:t>Юридична особа вважається створеною з дня її державної реєстрації. Порядок та умови державної реєстрації всіх юридичних осіб незалежно від їх організаційно-правової форми, </a:t>
            </a:r>
            <a:r>
              <a:rPr lang="uk-UA" sz="1200" dirty="0" err="1" smtClean="0"/>
              <a:t>форми</a:t>
            </a:r>
            <a:r>
              <a:rPr lang="uk-UA" sz="1200" dirty="0" smtClean="0"/>
              <a:t> власності та підпорядкування регламентовані Законом України від 15 травня 2003 р. "Про державну реєстрацію юридичних осіб та фізичних осіб-підприємців". Водночас особливості державної реєстрації професійних спілок, благодійних організацій, політичних партій, банків, кредитних спілок, бірж встановлені спеціальним законодавством. Державна реєстрація юридичних осіб проводиться державним реєстратором виключно у виконавчому комітеті міської ради міста обласного підпорядкування або у районній, </a:t>
            </a:r>
            <a:r>
              <a:rPr lang="uk-UA" sz="1200" dirty="0" err="1" smtClean="0"/>
              <a:t>районній</a:t>
            </a:r>
            <a:r>
              <a:rPr lang="uk-UA" sz="1200" dirty="0" smtClean="0"/>
              <a:t> у містах Києві та Севастополі державній адміністрації за місцем знаходження юридичної особи. </a:t>
            </a:r>
            <a:r>
              <a:rPr lang="uk-UA" sz="1200" i="1" dirty="0" smtClean="0"/>
              <a:t>(Ю.О.</a:t>
            </a:r>
            <a:r>
              <a:rPr lang="uk-UA" sz="1200" i="1" dirty="0" err="1" smtClean="0"/>
              <a:t>Заіка</a:t>
            </a:r>
            <a:r>
              <a:rPr lang="uk-UA" sz="1200" i="1" dirty="0" smtClean="0"/>
              <a:t>. Цивільне право України).</a:t>
            </a:r>
            <a:endParaRPr lang="uk-UA" sz="1200" dirty="0" smtClean="0"/>
          </a:p>
          <a:p>
            <a:pPr algn="just">
              <a:buNone/>
            </a:pPr>
            <a:endParaRPr lang="uk-UA" sz="12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62500" lnSpcReduction="20000"/>
          </a:bodyPr>
          <a:lstStyle/>
          <a:p>
            <a:pPr algn="just">
              <a:buNone/>
            </a:pPr>
            <a:r>
              <a:rPr lang="uk-UA" b="1" dirty="0" smtClean="0"/>
              <a:t>Завдання 3. </a:t>
            </a:r>
            <a:r>
              <a:rPr lang="uk-UA" i="1" dirty="0" smtClean="0"/>
              <a:t>Доповніть рядочки лексичних засобів, якими можна виразити:</a:t>
            </a:r>
            <a:endParaRPr lang="uk-UA" dirty="0" smtClean="0"/>
          </a:p>
          <a:p>
            <a:pPr algn="just">
              <a:buNone/>
            </a:pPr>
            <a:r>
              <a:rPr lang="uk-UA" dirty="0" smtClean="0"/>
              <a:t>а) узагальнення, підсумок, висновок</a:t>
            </a:r>
            <a:r>
              <a:rPr lang="uk-UA" i="1" dirty="0" smtClean="0"/>
              <a:t>: аналіз дозволяє зробити такі висновки…</a:t>
            </a:r>
            <a:endParaRPr lang="uk-UA" dirty="0" smtClean="0"/>
          </a:p>
          <a:p>
            <a:pPr algn="just">
              <a:buNone/>
            </a:pPr>
            <a:r>
              <a:rPr lang="uk-UA" dirty="0" smtClean="0"/>
              <a:t>б) вказівку на зв’язок з попереднім: </a:t>
            </a:r>
            <a:r>
              <a:rPr lang="uk-UA" i="1" dirty="0" smtClean="0"/>
              <a:t>виходячи з вищевикладеного, загальний аналіз свідчить…</a:t>
            </a:r>
            <a:endParaRPr lang="uk-UA" dirty="0" smtClean="0"/>
          </a:p>
          <a:p>
            <a:pPr algn="just">
              <a:buNone/>
            </a:pPr>
            <a:r>
              <a:rPr lang="uk-UA" dirty="0" smtClean="0"/>
              <a:t>в) авторське припущення: </a:t>
            </a:r>
            <a:r>
              <a:rPr lang="uk-UA" i="1" dirty="0" smtClean="0"/>
              <a:t>для підтвердження, можливо…</a:t>
            </a:r>
            <a:endParaRPr lang="uk-UA" dirty="0" smtClean="0"/>
          </a:p>
          <a:p>
            <a:pPr algn="just">
              <a:buNone/>
            </a:pPr>
            <a:r>
              <a:rPr lang="uk-UA" dirty="0" smtClean="0"/>
              <a:t>г) авторську впевненість: </a:t>
            </a:r>
            <a:r>
              <a:rPr lang="uk-UA" i="1" dirty="0" smtClean="0"/>
              <a:t>звичайно, очевидно, слід наголосити також на тому…</a:t>
            </a:r>
            <a:endParaRPr lang="uk-UA" dirty="0" smtClean="0"/>
          </a:p>
          <a:p>
            <a:pPr algn="just">
              <a:buNone/>
            </a:pPr>
            <a:r>
              <a:rPr lang="uk-UA" dirty="0" smtClean="0"/>
              <a:t>ґ) наведення прикладів, фактів: </a:t>
            </a:r>
            <a:r>
              <a:rPr lang="uk-UA" i="1" dirty="0" smtClean="0"/>
              <a:t>аналогічний приклад, спробуємо навести приклад…</a:t>
            </a:r>
            <a:endParaRPr lang="uk-UA" dirty="0" smtClean="0"/>
          </a:p>
          <a:p>
            <a:pPr algn="just">
              <a:buNone/>
            </a:pPr>
            <a:r>
              <a:rPr lang="uk-UA" dirty="0" smtClean="0"/>
              <a:t>д) авторську впевненість: </a:t>
            </a:r>
            <a:r>
              <a:rPr lang="uk-UA" i="1" dirty="0" smtClean="0"/>
              <a:t>автор вважає; тому вважаємо, що; зважаючи на це; наголошуємо, що…</a:t>
            </a:r>
            <a:endParaRPr lang="uk-UA" dirty="0" smtClean="0"/>
          </a:p>
          <a:p>
            <a:pPr algn="just">
              <a:buNone/>
            </a:pPr>
            <a:r>
              <a:rPr lang="uk-UA" b="1" dirty="0" smtClean="0"/>
              <a:t>Завдання 4. </a:t>
            </a:r>
            <a:r>
              <a:rPr lang="uk-UA" i="1" dirty="0" smtClean="0"/>
              <a:t>Дайте відповіді на запитання:</a:t>
            </a:r>
            <a:endParaRPr lang="uk-UA" dirty="0" smtClean="0"/>
          </a:p>
          <a:p>
            <a:pPr algn="just">
              <a:buNone/>
            </a:pPr>
            <a:r>
              <a:rPr lang="uk-UA" dirty="0" smtClean="0"/>
              <a:t>1. Назвіть </a:t>
            </a:r>
            <a:r>
              <a:rPr lang="uk-UA" dirty="0" err="1" smtClean="0"/>
              <a:t>підстилі</a:t>
            </a:r>
            <a:r>
              <a:rPr lang="uk-UA" dirty="0" smtClean="0"/>
              <a:t> наукового стилю.</a:t>
            </a:r>
          </a:p>
          <a:p>
            <a:pPr algn="just">
              <a:buNone/>
            </a:pPr>
            <a:r>
              <a:rPr lang="uk-UA" dirty="0" smtClean="0"/>
              <a:t>2. Яке призначення власне наукового </a:t>
            </a:r>
            <a:r>
              <a:rPr lang="uk-UA" dirty="0" err="1" smtClean="0"/>
              <a:t>підстилю</a:t>
            </a:r>
            <a:r>
              <a:rPr lang="uk-UA" dirty="0" smtClean="0"/>
              <a:t>?</a:t>
            </a:r>
          </a:p>
          <a:p>
            <a:pPr algn="just">
              <a:buNone/>
            </a:pPr>
            <a:r>
              <a:rPr lang="uk-UA" dirty="0" smtClean="0"/>
              <a:t>3. Від чого залежить добір і поєднання мовних засобів у науковому стилі?</a:t>
            </a:r>
          </a:p>
          <a:p>
            <a:pPr algn="just">
              <a:buNone/>
            </a:pPr>
            <a:r>
              <a:rPr lang="uk-UA" dirty="0" smtClean="0"/>
              <a:t>4. Чим забезпечується ясність наукового стилю?</a:t>
            </a:r>
          </a:p>
          <a:p>
            <a:pPr algn="just">
              <a:buNone/>
            </a:pPr>
            <a:r>
              <a:rPr lang="uk-UA" dirty="0" smtClean="0"/>
              <a:t>5. На які три типи поділяються тези?</a:t>
            </a:r>
          </a:p>
          <a:p>
            <a:pPr algn="just">
              <a:buNone/>
            </a:pPr>
            <a:r>
              <a:rPr lang="uk-UA" dirty="0" smtClean="0"/>
              <a:t>6. У чому різниця між підручником і посібником?</a:t>
            </a:r>
          </a:p>
          <a:p>
            <a:pPr algn="just">
              <a:buNone/>
            </a:pP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85000" lnSpcReduction="10000"/>
          </a:bodyPr>
          <a:lstStyle/>
          <a:p>
            <a:pPr algn="just">
              <a:buNone/>
            </a:pPr>
            <a:r>
              <a:rPr lang="ru-RU" b="1" dirty="0" err="1" smtClean="0"/>
              <a:t>Завдання</a:t>
            </a:r>
            <a:r>
              <a:rPr lang="ru-RU" b="1" dirty="0" smtClean="0"/>
              <a:t> 5. </a:t>
            </a:r>
            <a:r>
              <a:rPr lang="ru-RU" i="1" dirty="0" smtClean="0"/>
              <a:t>До </a:t>
            </a:r>
            <a:r>
              <a:rPr lang="ru-RU" i="1" dirty="0" err="1" smtClean="0"/>
              <a:t>поданих</a:t>
            </a:r>
            <a:r>
              <a:rPr lang="ru-RU" i="1" dirty="0" smtClean="0"/>
              <a:t> </a:t>
            </a:r>
            <a:r>
              <a:rPr lang="ru-RU" i="1" dirty="0" err="1" smtClean="0"/>
              <a:t>ненормативних</a:t>
            </a:r>
            <a:r>
              <a:rPr lang="ru-RU" i="1" dirty="0" smtClean="0"/>
              <a:t> </a:t>
            </a:r>
            <a:r>
              <a:rPr lang="ru-RU" i="1" dirty="0" err="1" smtClean="0"/>
              <a:t>слів</a:t>
            </a:r>
            <a:r>
              <a:rPr lang="ru-RU" i="1" dirty="0" smtClean="0"/>
              <a:t> та </a:t>
            </a:r>
            <a:r>
              <a:rPr lang="ru-RU" i="1" dirty="0" err="1" smtClean="0"/>
              <a:t>словосполучень</a:t>
            </a:r>
            <a:r>
              <a:rPr lang="ru-RU" i="1" dirty="0" smtClean="0"/>
              <a:t>, </a:t>
            </a:r>
            <a:r>
              <a:rPr lang="ru-RU" i="1" dirty="0" err="1" smtClean="0"/>
              <a:t>які</a:t>
            </a:r>
            <a:r>
              <a:rPr lang="ru-RU" i="1" dirty="0" smtClean="0"/>
              <a:t> </a:t>
            </a:r>
            <a:r>
              <a:rPr lang="ru-RU" i="1" dirty="0" err="1" smtClean="0"/>
              <a:t>вживаються</a:t>
            </a:r>
            <a:r>
              <a:rPr lang="ru-RU" i="1" dirty="0" smtClean="0"/>
              <a:t> в </a:t>
            </a:r>
            <a:r>
              <a:rPr lang="ru-RU" i="1" dirty="0" err="1" smtClean="0"/>
              <a:t>наукових</a:t>
            </a:r>
            <a:r>
              <a:rPr lang="ru-RU" i="1" dirty="0" smtClean="0"/>
              <a:t> текстах, </a:t>
            </a:r>
            <a:r>
              <a:rPr lang="ru-RU" i="1" dirty="0" err="1" smtClean="0"/>
              <a:t>доберіть</a:t>
            </a:r>
            <a:r>
              <a:rPr lang="ru-RU" i="1" dirty="0" smtClean="0"/>
              <a:t> </a:t>
            </a:r>
            <a:r>
              <a:rPr lang="ru-RU" i="1" dirty="0" err="1" smtClean="0"/>
              <a:t>нормативні</a:t>
            </a:r>
            <a:r>
              <a:rPr lang="ru-RU" i="1" dirty="0" smtClean="0"/>
              <a:t>.</a:t>
            </a:r>
            <a:endParaRPr lang="ru-RU" dirty="0" smtClean="0"/>
          </a:p>
          <a:p>
            <a:pPr algn="just">
              <a:buNone/>
            </a:pPr>
            <a:r>
              <a:rPr lang="ru-RU" dirty="0" err="1" smtClean="0"/>
              <a:t>Відзив</a:t>
            </a:r>
            <a:r>
              <a:rPr lang="ru-RU" dirty="0" smtClean="0"/>
              <a:t>, в </a:t>
            </a:r>
            <a:r>
              <a:rPr lang="ru-RU" dirty="0" err="1" smtClean="0"/>
              <a:t>залежності</a:t>
            </a:r>
            <a:r>
              <a:rPr lang="ru-RU" dirty="0" smtClean="0"/>
              <a:t>, </a:t>
            </a:r>
            <a:r>
              <a:rPr lang="ru-RU" dirty="0" err="1" smtClean="0"/>
              <a:t>заключення</a:t>
            </a:r>
            <a:r>
              <a:rPr lang="ru-RU" dirty="0" smtClean="0"/>
              <a:t>, </a:t>
            </a:r>
            <a:r>
              <a:rPr lang="ru-RU" dirty="0" err="1" smtClean="0"/>
              <a:t>висновки</a:t>
            </a:r>
            <a:r>
              <a:rPr lang="ru-RU" dirty="0" smtClean="0"/>
              <a:t> по </a:t>
            </a:r>
            <a:r>
              <a:rPr lang="ru-RU" dirty="0" err="1" smtClean="0"/>
              <a:t>викладеному</a:t>
            </a:r>
            <a:r>
              <a:rPr lang="ru-RU" dirty="0" smtClean="0"/>
              <a:t>, </a:t>
            </a:r>
            <a:r>
              <a:rPr lang="ru-RU" dirty="0" err="1" smtClean="0"/>
              <a:t>відмітити</a:t>
            </a:r>
            <a:r>
              <a:rPr lang="ru-RU" dirty="0" smtClean="0"/>
              <a:t>, в </a:t>
            </a:r>
            <a:r>
              <a:rPr lang="ru-RU" dirty="0" err="1" smtClean="0"/>
              <a:t>деякій</a:t>
            </a:r>
            <a:r>
              <a:rPr lang="ru-RU" dirty="0" smtClean="0"/>
              <a:t> </a:t>
            </a:r>
            <a:r>
              <a:rPr lang="ru-RU" dirty="0" err="1" smtClean="0"/>
              <a:t>мірі</a:t>
            </a:r>
            <a:r>
              <a:rPr lang="ru-RU" dirty="0" smtClean="0"/>
              <a:t>, </a:t>
            </a:r>
            <a:r>
              <a:rPr lang="ru-RU" dirty="0" err="1" smtClean="0"/>
              <a:t>в</a:t>
            </a:r>
            <a:r>
              <a:rPr lang="ru-RU" dirty="0" smtClean="0"/>
              <a:t> </a:t>
            </a:r>
            <a:r>
              <a:rPr lang="ru-RU" dirty="0" err="1" smtClean="0"/>
              <a:t>кінці</a:t>
            </a:r>
            <a:r>
              <a:rPr lang="ru-RU" dirty="0" smtClean="0"/>
              <a:t> </a:t>
            </a:r>
            <a:r>
              <a:rPr lang="ru-RU" dirty="0" err="1" smtClean="0"/>
              <a:t>кінців</a:t>
            </a:r>
            <a:r>
              <a:rPr lang="ru-RU" dirty="0" smtClean="0"/>
              <a:t>, для </a:t>
            </a:r>
            <a:r>
              <a:rPr lang="ru-RU" dirty="0" err="1" smtClean="0"/>
              <a:t>наглядності</a:t>
            </a:r>
            <a:r>
              <a:rPr lang="ru-RU" dirty="0" smtClean="0"/>
              <a:t>, </a:t>
            </a:r>
            <a:r>
              <a:rPr lang="ru-RU" dirty="0" err="1" smtClean="0"/>
              <a:t>добавити</a:t>
            </a:r>
            <a:r>
              <a:rPr lang="ru-RU" dirty="0" smtClean="0"/>
              <a:t>, </a:t>
            </a:r>
            <a:r>
              <a:rPr lang="ru-RU" dirty="0" err="1" smtClean="0"/>
              <a:t>доказувати</a:t>
            </a:r>
            <a:r>
              <a:rPr lang="ru-RU" dirty="0" smtClean="0"/>
              <a:t>, </a:t>
            </a:r>
            <a:r>
              <a:rPr lang="ru-RU" dirty="0" err="1" smtClean="0"/>
              <a:t>досвід</a:t>
            </a:r>
            <a:r>
              <a:rPr lang="ru-RU" dirty="0" smtClean="0"/>
              <a:t> по </a:t>
            </a:r>
            <a:r>
              <a:rPr lang="ru-RU" dirty="0" err="1" smtClean="0"/>
              <a:t>розробці</a:t>
            </a:r>
            <a:r>
              <a:rPr lang="ru-RU" dirty="0" smtClean="0"/>
              <a:t>, </a:t>
            </a:r>
            <a:r>
              <a:rPr lang="ru-RU" dirty="0" err="1" smtClean="0"/>
              <a:t>задіяти</a:t>
            </a:r>
            <a:r>
              <a:rPr lang="ru-RU" dirty="0" smtClean="0"/>
              <a:t>, </a:t>
            </a:r>
            <a:r>
              <a:rPr lang="ru-RU" dirty="0" err="1" smtClean="0"/>
              <a:t>константувати</a:t>
            </a:r>
            <a:r>
              <a:rPr lang="ru-RU" dirty="0" smtClean="0"/>
              <a:t>, </a:t>
            </a:r>
            <a:r>
              <a:rPr lang="ru-RU" dirty="0" err="1" smtClean="0"/>
              <a:t>між</a:t>
            </a:r>
            <a:r>
              <a:rPr lang="ru-RU" dirty="0" smtClean="0"/>
              <a:t> </a:t>
            </a:r>
            <a:r>
              <a:rPr lang="ru-RU" dirty="0" err="1" smtClean="0"/>
              <a:t>тим</a:t>
            </a:r>
            <a:r>
              <a:rPr lang="ru-RU" dirty="0" smtClean="0"/>
              <a:t>, </a:t>
            </a:r>
            <a:r>
              <a:rPr lang="ru-RU" dirty="0" err="1" smtClean="0"/>
              <a:t>примірний</a:t>
            </a:r>
            <a:r>
              <a:rPr lang="ru-RU" dirty="0" smtClean="0"/>
              <a:t>, при </a:t>
            </a:r>
            <a:r>
              <a:rPr lang="ru-RU" dirty="0" err="1" smtClean="0"/>
              <a:t>наявності</a:t>
            </a:r>
            <a:r>
              <a:rPr lang="ru-RU" dirty="0" smtClean="0"/>
              <a:t>, </a:t>
            </a:r>
            <a:r>
              <a:rPr lang="ru-RU" dirty="0" err="1" smtClean="0"/>
              <a:t>приступати</a:t>
            </a:r>
            <a:r>
              <a:rPr lang="ru-RU" dirty="0" smtClean="0"/>
              <a:t> (до </a:t>
            </a:r>
            <a:r>
              <a:rPr lang="ru-RU" dirty="0" err="1" smtClean="0"/>
              <a:t>чого</a:t>
            </a:r>
            <a:r>
              <a:rPr lang="ru-RU" dirty="0" smtClean="0"/>
              <a:t>), </a:t>
            </a:r>
            <a:r>
              <a:rPr lang="ru-RU" dirty="0" err="1" smtClean="0"/>
              <a:t>навик</a:t>
            </a:r>
            <a:r>
              <a:rPr lang="ru-RU" dirty="0" smtClean="0"/>
              <a:t>, </a:t>
            </a:r>
            <a:r>
              <a:rPr lang="ru-RU" dirty="0" err="1" smtClean="0"/>
              <a:t>мова</a:t>
            </a:r>
            <a:r>
              <a:rPr lang="ru-RU" dirty="0" smtClean="0"/>
              <a:t> </a:t>
            </a:r>
            <a:r>
              <a:rPr lang="ru-RU" dirty="0" err="1" smtClean="0"/>
              <a:t>йде</a:t>
            </a:r>
            <a:r>
              <a:rPr lang="ru-RU" dirty="0" smtClean="0"/>
              <a:t> про, </a:t>
            </a:r>
            <a:r>
              <a:rPr lang="ru-RU" dirty="0" err="1" smtClean="0"/>
              <a:t>намітити</a:t>
            </a:r>
            <a:r>
              <a:rPr lang="ru-RU" dirty="0" smtClean="0"/>
              <a:t>, </a:t>
            </a:r>
            <a:r>
              <a:rPr lang="ru-RU" dirty="0" err="1" smtClean="0"/>
              <a:t>перечислити</a:t>
            </a:r>
            <a:r>
              <a:rPr lang="ru-RU" dirty="0" smtClean="0"/>
              <a:t>, </a:t>
            </a:r>
            <a:r>
              <a:rPr lang="ru-RU" dirty="0" err="1" smtClean="0"/>
              <a:t>підготовити</a:t>
            </a:r>
            <a:r>
              <a:rPr lang="ru-RU" dirty="0" smtClean="0"/>
              <a:t>, не </a:t>
            </a:r>
            <a:r>
              <a:rPr lang="ru-RU" dirty="0" err="1" smtClean="0"/>
              <a:t>дивлячись</a:t>
            </a:r>
            <a:r>
              <a:rPr lang="ru-RU" dirty="0" smtClean="0"/>
              <a:t> на, </a:t>
            </a:r>
            <a:r>
              <a:rPr lang="ru-RU" dirty="0" err="1" smtClean="0"/>
              <a:t>направляти</a:t>
            </a:r>
            <a:r>
              <a:rPr lang="ru-RU" dirty="0" smtClean="0"/>
              <a:t>, область </a:t>
            </a:r>
            <a:r>
              <a:rPr lang="ru-RU" dirty="0" err="1" smtClean="0"/>
              <a:t>виробництва</a:t>
            </a:r>
            <a:r>
              <a:rPr lang="ru-RU" dirty="0" smtClean="0"/>
              <a:t>, </a:t>
            </a:r>
            <a:r>
              <a:rPr lang="ru-RU" dirty="0" err="1" smtClean="0"/>
              <a:t>оточуюче</a:t>
            </a:r>
            <a:r>
              <a:rPr lang="ru-RU" dirty="0" smtClean="0"/>
              <a:t> </a:t>
            </a:r>
            <a:r>
              <a:rPr lang="ru-RU" dirty="0" err="1" smtClean="0"/>
              <a:t>середовище</a:t>
            </a:r>
            <a:r>
              <a:rPr lang="ru-RU" dirty="0" smtClean="0"/>
              <a:t>, по </a:t>
            </a:r>
            <a:r>
              <a:rPr lang="ru-RU" dirty="0" err="1" smtClean="0"/>
              <a:t>крайній</a:t>
            </a:r>
            <a:r>
              <a:rPr lang="ru-RU" dirty="0" smtClean="0"/>
              <a:t> </a:t>
            </a:r>
            <a:r>
              <a:rPr lang="ru-RU" dirty="0" err="1" smtClean="0"/>
              <a:t>мірі</a:t>
            </a:r>
            <a:r>
              <a:rPr lang="ru-RU" dirty="0" smtClean="0"/>
              <a:t>, </a:t>
            </a:r>
            <a:r>
              <a:rPr lang="ru-RU" dirty="0" err="1" smtClean="0"/>
              <a:t>поступати</a:t>
            </a:r>
            <a:r>
              <a:rPr lang="ru-RU" dirty="0" smtClean="0"/>
              <a:t>, </a:t>
            </a:r>
            <a:r>
              <a:rPr lang="ru-RU" dirty="0" err="1" smtClean="0"/>
              <a:t>пред’явити</a:t>
            </a:r>
            <a:r>
              <a:rPr lang="ru-RU" dirty="0" smtClean="0"/>
              <a:t>, при </a:t>
            </a:r>
            <a:r>
              <a:rPr lang="ru-RU" dirty="0" err="1" smtClean="0"/>
              <a:t>виробленні</a:t>
            </a:r>
            <a:r>
              <a:rPr lang="ru-RU" dirty="0" smtClean="0"/>
              <a:t>, </a:t>
            </a:r>
            <a:r>
              <a:rPr lang="ru-RU" dirty="0" err="1" smtClean="0"/>
              <a:t>признавати</a:t>
            </a:r>
            <a:r>
              <a:rPr lang="ru-RU" dirty="0" smtClean="0"/>
              <a:t>, </a:t>
            </a:r>
            <a:r>
              <a:rPr lang="ru-RU" dirty="0" err="1" smtClean="0"/>
              <a:t>приймати</a:t>
            </a:r>
            <a:r>
              <a:rPr lang="ru-RU" dirty="0" smtClean="0"/>
              <a:t> до </a:t>
            </a:r>
            <a:r>
              <a:rPr lang="ru-RU" dirty="0" err="1" smtClean="0"/>
              <a:t>уваги</a:t>
            </a:r>
            <a:r>
              <a:rPr lang="ru-RU" dirty="0" smtClean="0"/>
              <a:t>, </a:t>
            </a:r>
            <a:r>
              <a:rPr lang="ru-RU" dirty="0" err="1" smtClean="0"/>
              <a:t>приміняти</a:t>
            </a:r>
            <a:r>
              <a:rPr lang="ru-RU" dirty="0" smtClean="0"/>
              <a:t>, при таких </a:t>
            </a:r>
            <a:r>
              <a:rPr lang="ru-RU" dirty="0" err="1" smtClean="0"/>
              <a:t>умовах</a:t>
            </a:r>
            <a:r>
              <a:rPr lang="ru-RU" dirty="0" smtClean="0"/>
              <a:t>, </a:t>
            </a:r>
            <a:r>
              <a:rPr lang="ru-RU" dirty="0" err="1" smtClean="0"/>
              <a:t>рішити</a:t>
            </a:r>
            <a:r>
              <a:rPr lang="ru-RU" dirty="0" smtClean="0"/>
              <a:t> проблему, </a:t>
            </a:r>
            <a:r>
              <a:rPr lang="ru-RU" dirty="0" err="1" smtClean="0"/>
              <a:t>рахувати</a:t>
            </a:r>
            <a:r>
              <a:rPr lang="ru-RU" dirty="0" smtClean="0"/>
              <a:t> </a:t>
            </a:r>
            <a:r>
              <a:rPr lang="ru-RU" dirty="0" err="1" smtClean="0"/>
              <a:t>що</a:t>
            </a:r>
            <a:r>
              <a:rPr lang="ru-RU" dirty="0" smtClean="0"/>
              <a:t>, </a:t>
            </a:r>
            <a:r>
              <a:rPr lang="ru-RU" dirty="0" err="1" smtClean="0"/>
              <a:t>протирічити</a:t>
            </a:r>
            <a:r>
              <a:rPr lang="ru-RU" dirty="0" smtClean="0"/>
              <a:t>.</a:t>
            </a:r>
          </a:p>
          <a:p>
            <a:pPr algn="just">
              <a:buNone/>
            </a:pP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77500" lnSpcReduction="20000"/>
          </a:bodyPr>
          <a:lstStyle/>
          <a:p>
            <a:pPr algn="just">
              <a:buNone/>
            </a:pPr>
            <a:r>
              <a:rPr lang="ru-RU" b="1" dirty="0" err="1" smtClean="0"/>
              <a:t>Завдання</a:t>
            </a:r>
            <a:r>
              <a:rPr lang="ru-RU" b="1" smtClean="0"/>
              <a:t> 6. </a:t>
            </a:r>
            <a:r>
              <a:rPr lang="ru-RU" i="1" dirty="0" smtClean="0"/>
              <a:t>З </a:t>
            </a:r>
            <a:r>
              <a:rPr lang="ru-RU" i="1" dirty="0" err="1" smtClean="0"/>
              <a:t>наукового</a:t>
            </a:r>
            <a:r>
              <a:rPr lang="ru-RU" i="1" dirty="0" smtClean="0"/>
              <a:t> </a:t>
            </a:r>
            <a:r>
              <a:rPr lang="ru-RU" i="1" dirty="0" err="1" smtClean="0"/>
              <a:t>часопису</a:t>
            </a:r>
            <a:r>
              <a:rPr lang="ru-RU" i="1" dirty="0" smtClean="0"/>
              <a:t> </a:t>
            </a:r>
            <a:r>
              <a:rPr lang="ru-RU" i="1" dirty="0" err="1" smtClean="0"/>
              <a:t>доберіть</a:t>
            </a:r>
            <a:r>
              <a:rPr lang="ru-RU" i="1" dirty="0" smtClean="0"/>
              <a:t> </a:t>
            </a:r>
            <a:r>
              <a:rPr lang="ru-RU" i="1" dirty="0" err="1" smtClean="0"/>
              <a:t>статтю</a:t>
            </a:r>
            <a:r>
              <a:rPr lang="ru-RU" i="1" dirty="0" smtClean="0"/>
              <a:t> за </a:t>
            </a:r>
            <a:r>
              <a:rPr lang="ru-RU" i="1" dirty="0" err="1" smtClean="0"/>
              <a:t>фахом</a:t>
            </a:r>
            <a:r>
              <a:rPr lang="ru-RU" i="1" dirty="0" smtClean="0"/>
              <a:t>. </a:t>
            </a:r>
            <a:r>
              <a:rPr lang="ru-RU" i="1" dirty="0" err="1" smtClean="0"/>
              <a:t>Визначте</a:t>
            </a:r>
            <a:r>
              <a:rPr lang="ru-RU" i="1" dirty="0" smtClean="0"/>
              <a:t> в </a:t>
            </a:r>
            <a:r>
              <a:rPr lang="ru-RU" i="1" dirty="0" err="1" smtClean="0"/>
              <a:t>ній</a:t>
            </a:r>
            <a:r>
              <a:rPr lang="ru-RU" i="1" dirty="0" smtClean="0"/>
              <a:t> </a:t>
            </a:r>
            <a:r>
              <a:rPr lang="ru-RU" i="1" dirty="0" err="1" smtClean="0"/>
              <a:t>такі</a:t>
            </a:r>
            <a:r>
              <a:rPr lang="ru-RU" i="1" dirty="0" smtClean="0"/>
              <a:t> </a:t>
            </a:r>
            <a:r>
              <a:rPr lang="ru-RU" i="1" dirty="0" err="1" smtClean="0"/>
              <a:t>структурні</a:t>
            </a:r>
            <a:r>
              <a:rPr lang="ru-RU" i="1" dirty="0" smtClean="0"/>
              <a:t> </a:t>
            </a:r>
            <a:r>
              <a:rPr lang="ru-RU" i="1" dirty="0" err="1" smtClean="0"/>
              <a:t>елементи</a:t>
            </a:r>
            <a:r>
              <a:rPr lang="ru-RU" i="1" dirty="0" smtClean="0"/>
              <a:t>:</a:t>
            </a:r>
            <a:endParaRPr lang="ru-RU" dirty="0" smtClean="0"/>
          </a:p>
          <a:p>
            <a:pPr algn="just">
              <a:buNone/>
            </a:pPr>
            <a:r>
              <a:rPr lang="ru-RU" dirty="0" smtClean="0"/>
              <a:t>- </a:t>
            </a:r>
            <a:r>
              <a:rPr lang="ru-RU" i="1" dirty="0" smtClean="0"/>
              <a:t>постановка </a:t>
            </a:r>
            <a:r>
              <a:rPr lang="ru-RU" i="1" dirty="0" err="1" smtClean="0"/>
              <a:t>проблеми</a:t>
            </a:r>
            <a:r>
              <a:rPr lang="ru-RU" i="1" dirty="0" smtClean="0"/>
              <a:t>, </a:t>
            </a:r>
            <a:r>
              <a:rPr lang="ru-RU" i="1" dirty="0" err="1" smtClean="0"/>
              <a:t>її</a:t>
            </a:r>
            <a:r>
              <a:rPr lang="ru-RU" i="1" dirty="0" smtClean="0"/>
              <a:t> </a:t>
            </a:r>
            <a:r>
              <a:rPr lang="ru-RU" i="1" dirty="0" err="1" smtClean="0"/>
              <a:t>зв’язок</a:t>
            </a:r>
            <a:r>
              <a:rPr lang="ru-RU" i="1" dirty="0" smtClean="0"/>
              <a:t> </a:t>
            </a:r>
            <a:r>
              <a:rPr lang="ru-RU" i="1" dirty="0" err="1" smtClean="0"/>
              <a:t>з</a:t>
            </a:r>
            <a:r>
              <a:rPr lang="ru-RU" i="1" dirty="0" smtClean="0"/>
              <a:t> </a:t>
            </a:r>
            <a:r>
              <a:rPr lang="ru-RU" i="1" dirty="0" err="1" smtClean="0"/>
              <a:t>важливими</a:t>
            </a:r>
            <a:r>
              <a:rPr lang="ru-RU" i="1" dirty="0" smtClean="0"/>
              <a:t> </a:t>
            </a:r>
            <a:r>
              <a:rPr lang="ru-RU" i="1" dirty="0" err="1" smtClean="0"/>
              <a:t>науковими</a:t>
            </a:r>
            <a:r>
              <a:rPr lang="ru-RU" i="1" dirty="0" smtClean="0"/>
              <a:t> та </a:t>
            </a:r>
            <a:r>
              <a:rPr lang="ru-RU" i="1" dirty="0" err="1" smtClean="0"/>
              <a:t>практичними</a:t>
            </a:r>
            <a:r>
              <a:rPr lang="ru-RU" i="1" dirty="0" smtClean="0"/>
              <a:t> </a:t>
            </a:r>
            <a:r>
              <a:rPr lang="ru-RU" i="1" dirty="0" err="1" smtClean="0"/>
              <a:t>завданнями</a:t>
            </a:r>
            <a:r>
              <a:rPr lang="ru-RU" i="1" dirty="0" smtClean="0"/>
              <a:t>;</a:t>
            </a:r>
            <a:endParaRPr lang="ru-RU" dirty="0" smtClean="0"/>
          </a:p>
          <a:p>
            <a:pPr algn="just">
              <a:buNone/>
            </a:pPr>
            <a:r>
              <a:rPr lang="ru-RU" dirty="0" smtClean="0"/>
              <a:t>- </a:t>
            </a:r>
            <a:r>
              <a:rPr lang="ru-RU" i="1" dirty="0" err="1" smtClean="0"/>
              <a:t>аналіз</a:t>
            </a:r>
            <a:r>
              <a:rPr lang="ru-RU" i="1" dirty="0" smtClean="0"/>
              <a:t> </a:t>
            </a:r>
            <a:r>
              <a:rPr lang="ru-RU" i="1" dirty="0" err="1" smtClean="0"/>
              <a:t>останніх</a:t>
            </a:r>
            <a:r>
              <a:rPr lang="ru-RU" i="1" dirty="0" smtClean="0"/>
              <a:t> </a:t>
            </a:r>
            <a:r>
              <a:rPr lang="ru-RU" i="1" dirty="0" err="1" smtClean="0"/>
              <a:t>досліджень</a:t>
            </a:r>
            <a:r>
              <a:rPr lang="ru-RU" i="1" dirty="0" smtClean="0"/>
              <a:t> </a:t>
            </a:r>
            <a:r>
              <a:rPr lang="ru-RU" i="1" dirty="0" err="1" smtClean="0"/>
              <a:t>і</a:t>
            </a:r>
            <a:r>
              <a:rPr lang="ru-RU" i="1" dirty="0" smtClean="0"/>
              <a:t> </a:t>
            </a:r>
            <a:r>
              <a:rPr lang="ru-RU" i="1" dirty="0" err="1" smtClean="0"/>
              <a:t>публікацій</a:t>
            </a:r>
            <a:r>
              <a:rPr lang="ru-RU" i="1" dirty="0" smtClean="0"/>
              <a:t>, у </a:t>
            </a:r>
            <a:r>
              <a:rPr lang="ru-RU" i="1" dirty="0" err="1" smtClean="0"/>
              <a:t>яких</a:t>
            </a:r>
            <a:r>
              <a:rPr lang="ru-RU" i="1" dirty="0" smtClean="0"/>
              <a:t> </a:t>
            </a:r>
            <a:r>
              <a:rPr lang="ru-RU" i="1" dirty="0" err="1" smtClean="0"/>
              <a:t>започатковано</a:t>
            </a:r>
            <a:r>
              <a:rPr lang="ru-RU" i="1" dirty="0" smtClean="0"/>
              <a:t> </a:t>
            </a:r>
            <a:r>
              <a:rPr lang="ru-RU" i="1" dirty="0" err="1" smtClean="0"/>
              <a:t>розв’язання</a:t>
            </a:r>
            <a:r>
              <a:rPr lang="ru-RU" i="1" dirty="0" smtClean="0"/>
              <a:t> </a:t>
            </a:r>
            <a:r>
              <a:rPr lang="ru-RU" i="1" dirty="0" err="1" smtClean="0"/>
              <a:t>проблеми</a:t>
            </a:r>
            <a:r>
              <a:rPr lang="ru-RU" i="1" dirty="0" smtClean="0"/>
              <a:t> </a:t>
            </a:r>
            <a:r>
              <a:rPr lang="ru-RU" i="1" dirty="0" err="1" smtClean="0"/>
              <a:t>і</a:t>
            </a:r>
            <a:r>
              <a:rPr lang="ru-RU" i="1" dirty="0" smtClean="0"/>
              <a:t> на </a:t>
            </a:r>
            <a:r>
              <a:rPr lang="ru-RU" i="1" dirty="0" err="1" smtClean="0"/>
              <a:t>які</a:t>
            </a:r>
            <a:r>
              <a:rPr lang="ru-RU" i="1" dirty="0" smtClean="0"/>
              <a:t> </a:t>
            </a:r>
            <a:r>
              <a:rPr lang="ru-RU" i="1" dirty="0" err="1" smtClean="0"/>
              <a:t>спирається</a:t>
            </a:r>
            <a:r>
              <a:rPr lang="ru-RU" i="1" dirty="0" smtClean="0"/>
              <a:t> автор;</a:t>
            </a:r>
            <a:endParaRPr lang="ru-RU" dirty="0" smtClean="0"/>
          </a:p>
          <a:p>
            <a:pPr algn="just">
              <a:buNone/>
            </a:pPr>
            <a:r>
              <a:rPr lang="ru-RU" dirty="0" smtClean="0"/>
              <a:t>- </a:t>
            </a:r>
            <a:r>
              <a:rPr lang="ru-RU" i="1" dirty="0" err="1" smtClean="0"/>
              <a:t>визначення</a:t>
            </a:r>
            <a:r>
              <a:rPr lang="ru-RU" i="1" dirty="0" smtClean="0"/>
              <a:t> </a:t>
            </a:r>
            <a:r>
              <a:rPr lang="ru-RU" i="1" dirty="0" err="1" smtClean="0"/>
              <a:t>раніше</a:t>
            </a:r>
            <a:r>
              <a:rPr lang="ru-RU" i="1" dirty="0" smtClean="0"/>
              <a:t> не </a:t>
            </a:r>
            <a:r>
              <a:rPr lang="ru-RU" i="1" dirty="0" err="1" smtClean="0"/>
              <a:t>вивчених</a:t>
            </a:r>
            <a:r>
              <a:rPr lang="ru-RU" i="1" dirty="0" smtClean="0"/>
              <a:t> </a:t>
            </a:r>
            <a:r>
              <a:rPr lang="ru-RU" i="1" dirty="0" err="1" smtClean="0"/>
              <a:t>частин</a:t>
            </a:r>
            <a:r>
              <a:rPr lang="ru-RU" i="1" dirty="0" smtClean="0"/>
              <a:t> </a:t>
            </a:r>
            <a:r>
              <a:rPr lang="ru-RU" i="1" dirty="0" err="1" smtClean="0"/>
              <a:t>загальної</a:t>
            </a:r>
            <a:r>
              <a:rPr lang="ru-RU" i="1" dirty="0" smtClean="0"/>
              <a:t> </a:t>
            </a:r>
            <a:r>
              <a:rPr lang="ru-RU" i="1" dirty="0" err="1" smtClean="0"/>
              <a:t>проблеми</a:t>
            </a:r>
            <a:r>
              <a:rPr lang="ru-RU" i="1" dirty="0" smtClean="0"/>
              <a:t> </a:t>
            </a:r>
            <a:r>
              <a:rPr lang="ru-RU" i="1" dirty="0" err="1" smtClean="0"/>
              <a:t>або</a:t>
            </a:r>
            <a:r>
              <a:rPr lang="ru-RU" i="1" dirty="0" smtClean="0"/>
              <a:t> </a:t>
            </a:r>
            <a:r>
              <a:rPr lang="ru-RU" i="1" dirty="0" err="1" smtClean="0"/>
              <a:t>напрямів</a:t>
            </a:r>
            <a:r>
              <a:rPr lang="ru-RU" i="1" dirty="0" smtClean="0"/>
              <a:t> </a:t>
            </a:r>
            <a:r>
              <a:rPr lang="ru-RU" i="1" dirty="0" err="1" smtClean="0"/>
              <a:t>дослідження</a:t>
            </a:r>
            <a:r>
              <a:rPr lang="ru-RU" i="1" dirty="0" smtClean="0"/>
              <a:t>;</a:t>
            </a:r>
            <a:endParaRPr lang="ru-RU" dirty="0" smtClean="0"/>
          </a:p>
          <a:p>
            <a:pPr algn="just">
              <a:buNone/>
            </a:pPr>
            <a:r>
              <a:rPr lang="ru-RU" dirty="0" smtClean="0"/>
              <a:t>- </a:t>
            </a:r>
            <a:r>
              <a:rPr lang="ru-RU" i="1" dirty="0" err="1" smtClean="0"/>
              <a:t>формулювання</a:t>
            </a:r>
            <a:r>
              <a:rPr lang="ru-RU" i="1" dirty="0" smtClean="0"/>
              <a:t> мети </a:t>
            </a:r>
            <a:r>
              <a:rPr lang="ru-RU" i="1" dirty="0" err="1" smtClean="0"/>
              <a:t>статті</a:t>
            </a:r>
            <a:r>
              <a:rPr lang="ru-RU" i="1" dirty="0" smtClean="0"/>
              <a:t> (постановка </a:t>
            </a:r>
            <a:r>
              <a:rPr lang="ru-RU" i="1" dirty="0" err="1" smtClean="0"/>
              <a:t>завдання</a:t>
            </a:r>
            <a:r>
              <a:rPr lang="ru-RU" i="1" dirty="0" smtClean="0"/>
              <a:t>);</a:t>
            </a:r>
            <a:endParaRPr lang="ru-RU" dirty="0" smtClean="0"/>
          </a:p>
          <a:p>
            <a:pPr algn="just">
              <a:buNone/>
            </a:pPr>
            <a:r>
              <a:rPr lang="ru-RU" dirty="0" smtClean="0"/>
              <a:t>- </a:t>
            </a:r>
            <a:r>
              <a:rPr lang="ru-RU" i="1" dirty="0" err="1" smtClean="0"/>
              <a:t>виклад</a:t>
            </a:r>
            <a:r>
              <a:rPr lang="ru-RU" i="1" dirty="0" smtClean="0"/>
              <a:t> основного </a:t>
            </a:r>
            <a:r>
              <a:rPr lang="ru-RU" i="1" dirty="0" err="1" smtClean="0"/>
              <a:t>матеріалу</a:t>
            </a:r>
            <a:r>
              <a:rPr lang="ru-RU" i="1" dirty="0" smtClean="0"/>
              <a:t> </a:t>
            </a:r>
            <a:r>
              <a:rPr lang="ru-RU" i="1" dirty="0" err="1" smtClean="0"/>
              <a:t>дослідження</a:t>
            </a:r>
            <a:r>
              <a:rPr lang="ru-RU" i="1" dirty="0" smtClean="0"/>
              <a:t> </a:t>
            </a:r>
            <a:r>
              <a:rPr lang="ru-RU" i="1" dirty="0" err="1" smtClean="0"/>
              <a:t>з</a:t>
            </a:r>
            <a:r>
              <a:rPr lang="ru-RU" i="1" dirty="0" smtClean="0"/>
              <a:t> </a:t>
            </a:r>
            <a:r>
              <a:rPr lang="ru-RU" i="1" dirty="0" err="1" smtClean="0"/>
              <a:t>повним</a:t>
            </a:r>
            <a:r>
              <a:rPr lang="ru-RU" i="1" dirty="0" smtClean="0"/>
              <a:t> </a:t>
            </a:r>
            <a:r>
              <a:rPr lang="ru-RU" i="1" dirty="0" err="1" smtClean="0"/>
              <a:t>обґрунтуванням</a:t>
            </a:r>
            <a:r>
              <a:rPr lang="ru-RU" i="1" dirty="0" smtClean="0"/>
              <a:t> </a:t>
            </a:r>
            <a:r>
              <a:rPr lang="ru-RU" i="1" dirty="0" err="1" smtClean="0"/>
              <a:t>отриманих</a:t>
            </a:r>
            <a:r>
              <a:rPr lang="ru-RU" i="1" dirty="0" smtClean="0"/>
              <a:t> </a:t>
            </a:r>
            <a:r>
              <a:rPr lang="ru-RU" i="1" dirty="0" err="1" smtClean="0"/>
              <a:t>наукових</a:t>
            </a:r>
            <a:r>
              <a:rPr lang="ru-RU" i="1" dirty="0" smtClean="0"/>
              <a:t> </a:t>
            </a:r>
            <a:r>
              <a:rPr lang="ru-RU" i="1" dirty="0" err="1" smtClean="0"/>
              <a:t>результатів</a:t>
            </a:r>
            <a:r>
              <a:rPr lang="ru-RU" i="1" dirty="0" smtClean="0"/>
              <a:t>;</a:t>
            </a:r>
            <a:endParaRPr lang="ru-RU" dirty="0" smtClean="0"/>
          </a:p>
          <a:p>
            <a:pPr algn="just">
              <a:buNone/>
            </a:pPr>
            <a:r>
              <a:rPr lang="ru-RU" dirty="0" smtClean="0"/>
              <a:t>- </a:t>
            </a:r>
            <a:r>
              <a:rPr lang="ru-RU" i="1" dirty="0" err="1" smtClean="0"/>
              <a:t>висновки</a:t>
            </a:r>
            <a:r>
              <a:rPr lang="ru-RU" i="1" dirty="0" smtClean="0"/>
              <a:t> </a:t>
            </a:r>
            <a:r>
              <a:rPr lang="ru-RU" i="1" dirty="0" err="1" smtClean="0"/>
              <a:t>дослідження</a:t>
            </a:r>
            <a:r>
              <a:rPr lang="ru-RU" i="1" dirty="0" smtClean="0"/>
              <a:t> та </a:t>
            </a:r>
            <a:r>
              <a:rPr lang="ru-RU" i="1" dirty="0" err="1" smtClean="0"/>
              <a:t>перспективи</a:t>
            </a:r>
            <a:r>
              <a:rPr lang="ru-RU" i="1" dirty="0" smtClean="0"/>
              <a:t> </a:t>
            </a:r>
            <a:r>
              <a:rPr lang="ru-RU" i="1" dirty="0" err="1" smtClean="0"/>
              <a:t>подальших</a:t>
            </a:r>
            <a:r>
              <a:rPr lang="ru-RU" i="1" dirty="0" smtClean="0"/>
              <a:t> </a:t>
            </a:r>
            <a:r>
              <a:rPr lang="ru-RU" i="1" dirty="0" err="1" smtClean="0"/>
              <a:t>наукових</a:t>
            </a:r>
            <a:r>
              <a:rPr lang="ru-RU" i="1" dirty="0" smtClean="0"/>
              <a:t> </a:t>
            </a:r>
            <a:r>
              <a:rPr lang="ru-RU" i="1" dirty="0" err="1" smtClean="0"/>
              <a:t>розвідок</a:t>
            </a:r>
            <a:r>
              <a:rPr lang="ru-RU" i="1" dirty="0" smtClean="0"/>
              <a:t> у </a:t>
            </a:r>
            <a:r>
              <a:rPr lang="ru-RU" i="1" dirty="0" err="1" smtClean="0"/>
              <a:t>визначеному</a:t>
            </a:r>
            <a:r>
              <a:rPr lang="ru-RU" i="1" dirty="0" smtClean="0"/>
              <a:t> </a:t>
            </a:r>
            <a:r>
              <a:rPr lang="ru-RU" i="1" dirty="0" err="1" smtClean="0"/>
              <a:t>напрямі</a:t>
            </a:r>
            <a:r>
              <a:rPr lang="ru-RU" i="1" dirty="0" smtClean="0"/>
              <a:t>.</a:t>
            </a:r>
            <a:endParaRPr lang="ru-RU" dirty="0" smtClean="0"/>
          </a:p>
          <a:p>
            <a:pPr algn="just">
              <a:buNone/>
            </a:pPr>
            <a:r>
              <a:rPr lang="ru-RU" i="1" dirty="0" err="1" smtClean="0"/>
              <a:t>Випишіть</a:t>
            </a:r>
            <a:r>
              <a:rPr lang="ru-RU" i="1" dirty="0" smtClean="0"/>
              <a:t> </a:t>
            </a:r>
            <a:r>
              <a:rPr lang="ru-RU" i="1" dirty="0" err="1" smtClean="0"/>
              <a:t>мовні</a:t>
            </a:r>
            <a:r>
              <a:rPr lang="ru-RU" i="1" dirty="0" smtClean="0"/>
              <a:t> </a:t>
            </a:r>
            <a:r>
              <a:rPr lang="ru-RU" i="1" dirty="0" err="1" smtClean="0"/>
              <a:t>конструкції</a:t>
            </a:r>
            <a:r>
              <a:rPr lang="ru-RU" i="1" dirty="0" smtClean="0"/>
              <a:t>, </a:t>
            </a:r>
            <a:r>
              <a:rPr lang="ru-RU" i="1" dirty="0" err="1" smtClean="0"/>
              <a:t>властиві</a:t>
            </a:r>
            <a:r>
              <a:rPr lang="ru-RU" i="1" dirty="0" smtClean="0"/>
              <a:t> тому </a:t>
            </a:r>
            <a:r>
              <a:rPr lang="ru-RU" i="1" dirty="0" err="1" smtClean="0"/>
              <a:t>чи</a:t>
            </a:r>
            <a:r>
              <a:rPr lang="ru-RU" i="1" dirty="0" smtClean="0"/>
              <a:t> </a:t>
            </a:r>
            <a:r>
              <a:rPr lang="ru-RU" i="1" dirty="0" err="1" smtClean="0"/>
              <a:t>іншому</a:t>
            </a:r>
            <a:r>
              <a:rPr lang="ru-RU" i="1" dirty="0" smtClean="0"/>
              <a:t> структурному </a:t>
            </a:r>
            <a:r>
              <a:rPr lang="ru-RU" i="1" dirty="0" err="1" smtClean="0"/>
              <a:t>елементу</a:t>
            </a:r>
            <a:r>
              <a:rPr lang="ru-RU" i="1" dirty="0" smtClean="0"/>
              <a:t>.</a:t>
            </a:r>
            <a:endParaRPr lang="ru-RU" dirty="0" smtClean="0"/>
          </a:p>
          <a:p>
            <a:pPr algn="just">
              <a:buNone/>
            </a:pP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357166"/>
            <a:ext cx="7429552" cy="1143000"/>
          </a:xfrm>
        </p:spPr>
        <p:txBody>
          <a:bodyPr>
            <a:noAutofit/>
          </a:bodyPr>
          <a:lstStyle/>
          <a:p>
            <a:r>
              <a:rPr lang="ru-RU" sz="2800" b="1" dirty="0" err="1"/>
              <a:t>Науковий</a:t>
            </a:r>
            <a:r>
              <a:rPr lang="ru-RU" sz="2800" b="1" dirty="0"/>
              <a:t> стиль </a:t>
            </a:r>
            <a:r>
              <a:rPr lang="ru-RU" sz="2800" b="1" dirty="0" err="1"/>
              <a:t>сучасної</a:t>
            </a:r>
            <a:r>
              <a:rPr lang="ru-RU" sz="2800" b="1" dirty="0"/>
              <a:t> </a:t>
            </a:r>
            <a:r>
              <a:rPr lang="ru-RU" sz="2800" b="1" dirty="0" err="1"/>
              <a:t>української</a:t>
            </a:r>
            <a:r>
              <a:rPr lang="ru-RU" sz="2800" b="1" dirty="0"/>
              <a:t> </a:t>
            </a:r>
            <a:r>
              <a:rPr lang="ru-RU" sz="2800" b="1" dirty="0" err="1"/>
              <a:t>мови</a:t>
            </a:r>
            <a:r>
              <a:rPr lang="ru-RU" sz="2800" b="1" dirty="0"/>
              <a:t>, </a:t>
            </a:r>
            <a:r>
              <a:rPr lang="ru-RU" sz="2800" b="1" dirty="0" err="1"/>
              <a:t>його</a:t>
            </a:r>
            <a:r>
              <a:rPr lang="ru-RU" sz="2800" b="1" dirty="0"/>
              <a:t> </a:t>
            </a:r>
            <a:r>
              <a:rPr lang="ru-RU" sz="2800" b="1" dirty="0" err="1"/>
              <a:t>мовні</a:t>
            </a:r>
            <a:r>
              <a:rPr lang="ru-RU" sz="2800" b="1" dirty="0"/>
              <a:t> </a:t>
            </a:r>
            <a:r>
              <a:rPr lang="ru-RU" sz="2800" b="1" dirty="0" err="1"/>
              <a:t>й</a:t>
            </a:r>
            <a:r>
              <a:rPr lang="ru-RU" sz="2800" b="1" dirty="0"/>
              <a:t> </a:t>
            </a:r>
            <a:r>
              <a:rPr lang="ru-RU" sz="2800" b="1" dirty="0" err="1"/>
              <a:t>жанрові</a:t>
            </a:r>
            <a:r>
              <a:rPr lang="ru-RU" sz="2800" b="1" dirty="0"/>
              <a:t> </a:t>
            </a:r>
            <a:r>
              <a:rPr lang="ru-RU" sz="2800" b="1" dirty="0" err="1"/>
              <a:t>особливості</a:t>
            </a:r>
            <a:endParaRPr lang="ru-RU" sz="2800" dirty="0"/>
          </a:p>
        </p:txBody>
      </p:sp>
      <p:sp>
        <p:nvSpPr>
          <p:cNvPr id="3" name="Содержимое 2"/>
          <p:cNvSpPr>
            <a:spLocks noGrp="1"/>
          </p:cNvSpPr>
          <p:nvPr>
            <p:ph idx="1"/>
          </p:nvPr>
        </p:nvSpPr>
        <p:spPr>
          <a:xfrm>
            <a:off x="457200" y="1357298"/>
            <a:ext cx="8229600" cy="5157505"/>
          </a:xfrm>
        </p:spPr>
        <p:txBody>
          <a:bodyPr>
            <a:normAutofit fontScale="92500" lnSpcReduction="10000"/>
          </a:bodyPr>
          <a:lstStyle/>
          <a:p>
            <a:pPr algn="just"/>
            <a:r>
              <a:rPr lang="ru-RU" i="1" dirty="0" err="1"/>
              <a:t>Науковий</a:t>
            </a:r>
            <a:r>
              <a:rPr lang="ru-RU" i="1" dirty="0"/>
              <a:t> стиль </a:t>
            </a:r>
            <a:r>
              <a:rPr lang="ru-RU" dirty="0"/>
              <a:t>– </a:t>
            </a:r>
            <a:r>
              <a:rPr lang="ru-RU" dirty="0" err="1"/>
              <a:t>функціональний</a:t>
            </a:r>
            <a:r>
              <a:rPr lang="ru-RU" dirty="0"/>
              <a:t> </a:t>
            </a:r>
            <a:r>
              <a:rPr lang="ru-RU" dirty="0" err="1"/>
              <a:t>різновид</a:t>
            </a:r>
            <a:r>
              <a:rPr lang="ru-RU" dirty="0"/>
              <a:t> </a:t>
            </a:r>
            <a:r>
              <a:rPr lang="ru-RU" dirty="0" err="1"/>
              <a:t>літературної</a:t>
            </a:r>
            <a:r>
              <a:rPr lang="ru-RU" dirty="0"/>
              <a:t> </a:t>
            </a:r>
            <a:r>
              <a:rPr lang="ru-RU" dirty="0" err="1"/>
              <a:t>мови</a:t>
            </a:r>
            <a:r>
              <a:rPr lang="ru-RU" dirty="0"/>
              <a:t>, </a:t>
            </a:r>
            <a:r>
              <a:rPr lang="ru-RU" dirty="0" err="1"/>
              <a:t>що</a:t>
            </a:r>
            <a:r>
              <a:rPr lang="ru-RU" dirty="0"/>
              <a:t> </a:t>
            </a:r>
            <a:r>
              <a:rPr lang="ru-RU" dirty="0" err="1"/>
              <a:t>обслуговує</a:t>
            </a:r>
            <a:r>
              <a:rPr lang="ru-RU" dirty="0"/>
              <a:t> </a:t>
            </a:r>
            <a:r>
              <a:rPr lang="ru-RU" dirty="0" err="1"/>
              <a:t>сфери</a:t>
            </a:r>
            <a:r>
              <a:rPr lang="ru-RU" dirty="0"/>
              <a:t> науки, </a:t>
            </a:r>
            <a:r>
              <a:rPr lang="ru-RU" dirty="0" err="1"/>
              <a:t>техніки</a:t>
            </a:r>
            <a:r>
              <a:rPr lang="ru-RU" dirty="0"/>
              <a:t> та </a:t>
            </a:r>
            <a:r>
              <a:rPr lang="ru-RU" dirty="0" err="1"/>
              <a:t>освіти</a:t>
            </a:r>
            <a:r>
              <a:rPr lang="ru-RU" dirty="0"/>
              <a:t>.</a:t>
            </a:r>
            <a:endParaRPr lang="en-US" dirty="0"/>
          </a:p>
          <a:p>
            <a:pPr algn="just"/>
            <a:r>
              <a:rPr lang="ru-RU" i="1" dirty="0"/>
              <a:t>Сфера </a:t>
            </a:r>
            <a:r>
              <a:rPr lang="ru-RU" i="1" dirty="0" err="1"/>
              <a:t>використання</a:t>
            </a:r>
            <a:r>
              <a:rPr lang="ru-RU" dirty="0"/>
              <a:t>: </a:t>
            </a:r>
            <a:r>
              <a:rPr lang="ru-RU" dirty="0" err="1"/>
              <a:t>наукова</a:t>
            </a:r>
            <a:r>
              <a:rPr lang="ru-RU" dirty="0"/>
              <a:t> </a:t>
            </a:r>
            <a:r>
              <a:rPr lang="ru-RU" dirty="0" err="1"/>
              <a:t>діяльність</a:t>
            </a:r>
            <a:r>
              <a:rPr lang="ru-RU" dirty="0"/>
              <a:t>, </a:t>
            </a:r>
            <a:r>
              <a:rPr lang="ru-RU" dirty="0" err="1"/>
              <a:t>науково-технічний</a:t>
            </a:r>
            <a:r>
              <a:rPr lang="ru-RU" dirty="0"/>
              <a:t> </a:t>
            </a:r>
            <a:r>
              <a:rPr lang="ru-RU" dirty="0" err="1"/>
              <a:t>прогрес</a:t>
            </a:r>
            <a:r>
              <a:rPr lang="ru-RU" dirty="0"/>
              <a:t>, </a:t>
            </a:r>
            <a:r>
              <a:rPr lang="ru-RU" dirty="0" err="1"/>
              <a:t>освіта</a:t>
            </a:r>
            <a:r>
              <a:rPr lang="ru-RU" dirty="0"/>
              <a:t>.</a:t>
            </a:r>
            <a:endParaRPr lang="en-US" dirty="0"/>
          </a:p>
          <a:p>
            <a:pPr algn="just"/>
            <a:r>
              <a:rPr lang="ru-RU" i="1" dirty="0" err="1"/>
              <a:t>Основне</a:t>
            </a:r>
            <a:r>
              <a:rPr lang="ru-RU" i="1" dirty="0"/>
              <a:t> </a:t>
            </a:r>
            <a:r>
              <a:rPr lang="ru-RU" i="1" dirty="0" err="1"/>
              <a:t>призначення</a:t>
            </a:r>
            <a:r>
              <a:rPr lang="ru-RU" i="1" dirty="0"/>
              <a:t> </a:t>
            </a:r>
            <a:r>
              <a:rPr lang="ru-RU" dirty="0"/>
              <a:t>– </a:t>
            </a:r>
            <a:r>
              <a:rPr lang="ru-RU" dirty="0" err="1"/>
              <a:t>викладення</a:t>
            </a:r>
            <a:r>
              <a:rPr lang="ru-RU" dirty="0"/>
              <a:t> </a:t>
            </a:r>
            <a:r>
              <a:rPr lang="ru-RU" dirty="0" err="1"/>
              <a:t>наслідків</a:t>
            </a:r>
            <a:r>
              <a:rPr lang="ru-RU" dirty="0"/>
              <a:t> </a:t>
            </a:r>
            <a:r>
              <a:rPr lang="ru-RU" dirty="0" err="1"/>
              <a:t>досліджень</a:t>
            </a:r>
            <a:r>
              <a:rPr lang="ru-RU" dirty="0"/>
              <a:t> про </a:t>
            </a:r>
            <a:r>
              <a:rPr lang="ru-RU" dirty="0" err="1"/>
              <a:t>людину</a:t>
            </a:r>
            <a:r>
              <a:rPr lang="ru-RU" dirty="0"/>
              <a:t>, </a:t>
            </a:r>
            <a:r>
              <a:rPr lang="ru-RU" dirty="0" err="1"/>
              <a:t>суспільство</a:t>
            </a:r>
            <a:r>
              <a:rPr lang="ru-RU" dirty="0"/>
              <a:t>, </a:t>
            </a:r>
            <a:r>
              <a:rPr lang="ru-RU" dirty="0" err="1"/>
              <a:t>явища</a:t>
            </a:r>
            <a:r>
              <a:rPr lang="ru-RU" dirty="0"/>
              <a:t> </a:t>
            </a:r>
            <a:r>
              <a:rPr lang="ru-RU" dirty="0" err="1"/>
              <a:t>природи</a:t>
            </a:r>
            <a:r>
              <a:rPr lang="ru-RU" dirty="0"/>
              <a:t>, </a:t>
            </a:r>
            <a:r>
              <a:rPr lang="ru-RU" dirty="0" err="1"/>
              <a:t>обґрунтування</a:t>
            </a:r>
            <a:r>
              <a:rPr lang="ru-RU" dirty="0"/>
              <a:t> </a:t>
            </a:r>
            <a:r>
              <a:rPr lang="ru-RU" dirty="0" err="1"/>
              <a:t>гіпотез</a:t>
            </a:r>
            <a:r>
              <a:rPr lang="ru-RU" dirty="0"/>
              <a:t>, </a:t>
            </a:r>
            <a:r>
              <a:rPr lang="ru-RU" dirty="0" err="1"/>
              <a:t>доведення</a:t>
            </a:r>
            <a:r>
              <a:rPr lang="ru-RU" dirty="0"/>
              <a:t> </a:t>
            </a:r>
            <a:r>
              <a:rPr lang="ru-RU" dirty="0" err="1"/>
              <a:t>істинності</a:t>
            </a:r>
            <a:r>
              <a:rPr lang="ru-RU" dirty="0"/>
              <a:t> </a:t>
            </a:r>
            <a:r>
              <a:rPr lang="ru-RU" dirty="0" err="1"/>
              <a:t>теорій</a:t>
            </a:r>
            <a:r>
              <a:rPr lang="ru-RU" dirty="0"/>
              <a:t>, </a:t>
            </a:r>
            <a:r>
              <a:rPr lang="ru-RU" dirty="0" err="1"/>
              <a:t>класифікація</a:t>
            </a:r>
            <a:r>
              <a:rPr lang="ru-RU" dirty="0"/>
              <a:t> </a:t>
            </a:r>
            <a:r>
              <a:rPr lang="ru-RU" dirty="0" err="1"/>
              <a:t>й</a:t>
            </a:r>
            <a:r>
              <a:rPr lang="ru-RU" dirty="0"/>
              <a:t> </a:t>
            </a:r>
            <a:r>
              <a:rPr lang="ru-RU" dirty="0" err="1"/>
              <a:t>систематизація</a:t>
            </a:r>
            <a:r>
              <a:rPr lang="ru-RU" dirty="0"/>
              <a:t> </a:t>
            </a:r>
            <a:r>
              <a:rPr lang="ru-RU" dirty="0" err="1"/>
              <a:t>знань</a:t>
            </a:r>
            <a:r>
              <a:rPr lang="ru-RU" dirty="0"/>
              <a:t>, </a:t>
            </a:r>
            <a:r>
              <a:rPr lang="ru-RU" dirty="0" err="1"/>
              <a:t>роз’яснення</a:t>
            </a:r>
            <a:r>
              <a:rPr lang="ru-RU" dirty="0"/>
              <a:t> </a:t>
            </a:r>
            <a:r>
              <a:rPr lang="ru-RU" dirty="0" err="1"/>
              <a:t>явищ</a:t>
            </a:r>
            <a:r>
              <a:rPr lang="ru-RU" dirty="0"/>
              <a:t>, </a:t>
            </a:r>
            <a:r>
              <a:rPr lang="ru-RU" dirty="0" err="1"/>
              <a:t>збудження</a:t>
            </a:r>
            <a:r>
              <a:rPr lang="ru-RU" dirty="0"/>
              <a:t> </a:t>
            </a:r>
            <a:r>
              <a:rPr lang="ru-RU" dirty="0" err="1"/>
              <a:t>інтелекту</a:t>
            </a:r>
            <a:r>
              <a:rPr lang="ru-RU" dirty="0"/>
              <a:t> </a:t>
            </a:r>
            <a:r>
              <a:rPr lang="ru-RU" dirty="0" err="1"/>
              <a:t>читача</a:t>
            </a:r>
            <a:r>
              <a:rPr lang="ru-RU" dirty="0"/>
              <a:t> для </a:t>
            </a:r>
            <a:r>
              <a:rPr lang="ru-RU" dirty="0" err="1"/>
              <a:t>їх</a:t>
            </a:r>
            <a:r>
              <a:rPr lang="ru-RU" dirty="0"/>
              <a:t> </a:t>
            </a:r>
            <a:r>
              <a:rPr lang="ru-RU" dirty="0" err="1"/>
              <a:t>осмислення</a:t>
            </a:r>
            <a:r>
              <a:rPr lang="ru-RU" dirty="0"/>
              <a:t>.</a:t>
            </a:r>
            <a:endParaRPr lang="en-US" dirty="0"/>
          </a:p>
          <a:p>
            <a:pPr algn="just"/>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err="1"/>
              <a:t>Основні</a:t>
            </a:r>
            <a:r>
              <a:rPr lang="en-US" sz="4000" b="1" dirty="0"/>
              <a:t> </a:t>
            </a:r>
            <a:r>
              <a:rPr lang="en-US" sz="4000" b="1" dirty="0" err="1"/>
              <a:t>ознаки</a:t>
            </a:r>
            <a:r>
              <a:rPr lang="en-US" sz="4000" b="1" dirty="0"/>
              <a:t>:</a:t>
            </a:r>
            <a:endParaRPr lang="ru-RU" sz="4000" b="1" dirty="0"/>
          </a:p>
        </p:txBody>
      </p:sp>
      <p:sp>
        <p:nvSpPr>
          <p:cNvPr id="3" name="Содержимое 2"/>
          <p:cNvSpPr>
            <a:spLocks noGrp="1"/>
          </p:cNvSpPr>
          <p:nvPr>
            <p:ph idx="1"/>
          </p:nvPr>
        </p:nvSpPr>
        <p:spPr/>
        <p:txBody>
          <a:bodyPr>
            <a:normAutofit fontScale="92500" lnSpcReduction="20000"/>
          </a:bodyPr>
          <a:lstStyle/>
          <a:p>
            <a:pPr lvl="0" algn="just"/>
            <a:r>
              <a:rPr lang="ru-RU" dirty="0" err="1"/>
              <a:t>ясність</a:t>
            </a:r>
            <a:r>
              <a:rPr lang="ru-RU" dirty="0"/>
              <a:t> (</a:t>
            </a:r>
            <a:r>
              <a:rPr lang="ru-RU" dirty="0" err="1"/>
              <a:t>понятійність</a:t>
            </a:r>
            <a:r>
              <a:rPr lang="ru-RU" dirty="0" smtClean="0"/>
              <a:t>);</a:t>
            </a:r>
          </a:p>
          <a:p>
            <a:pPr lvl="0" algn="just"/>
            <a:r>
              <a:rPr lang="ru-RU" dirty="0" err="1" smtClean="0"/>
              <a:t>предметність</a:t>
            </a:r>
            <a:r>
              <a:rPr lang="ru-RU" dirty="0" smtClean="0"/>
              <a:t> </a:t>
            </a:r>
            <a:r>
              <a:rPr lang="ru-RU" dirty="0" err="1"/>
              <a:t>тлумачень</a:t>
            </a:r>
            <a:r>
              <a:rPr lang="ru-RU" dirty="0"/>
              <a:t>;</a:t>
            </a:r>
            <a:endParaRPr lang="en-US" dirty="0"/>
          </a:p>
          <a:p>
            <a:pPr lvl="0" algn="just"/>
            <a:r>
              <a:rPr lang="en-US" dirty="0" err="1"/>
              <a:t>логічність</a:t>
            </a:r>
            <a:r>
              <a:rPr lang="en-US" dirty="0"/>
              <a:t>;</a:t>
            </a:r>
          </a:p>
          <a:p>
            <a:pPr lvl="0" algn="just"/>
            <a:r>
              <a:rPr lang="en-US" dirty="0" err="1"/>
              <a:t>узагальненість</a:t>
            </a:r>
            <a:r>
              <a:rPr lang="en-US" dirty="0"/>
              <a:t> </a:t>
            </a:r>
            <a:r>
              <a:rPr lang="en-US" dirty="0" err="1"/>
              <a:t>понять</a:t>
            </a:r>
            <a:r>
              <a:rPr lang="en-US" dirty="0"/>
              <a:t> і </a:t>
            </a:r>
            <a:r>
              <a:rPr lang="en-US" dirty="0" err="1"/>
              <a:t>явищ</a:t>
            </a:r>
            <a:r>
              <a:rPr lang="en-US" dirty="0"/>
              <a:t>;</a:t>
            </a:r>
          </a:p>
          <a:p>
            <a:pPr lvl="0" algn="just"/>
            <a:r>
              <a:rPr lang="en-US" dirty="0" err="1"/>
              <a:t>об’єктивність</a:t>
            </a:r>
            <a:r>
              <a:rPr lang="en-US" dirty="0"/>
              <a:t> </a:t>
            </a:r>
            <a:r>
              <a:rPr lang="en-US" dirty="0" err="1"/>
              <a:t>викладу</a:t>
            </a:r>
            <a:r>
              <a:rPr lang="en-US" dirty="0"/>
              <a:t>;</a:t>
            </a:r>
          </a:p>
          <a:p>
            <a:pPr lvl="0" algn="just"/>
            <a:r>
              <a:rPr lang="en-US" dirty="0" err="1"/>
              <a:t>точність</a:t>
            </a:r>
            <a:r>
              <a:rPr lang="en-US" dirty="0"/>
              <a:t> і </a:t>
            </a:r>
            <a:r>
              <a:rPr lang="en-US" dirty="0" err="1"/>
              <a:t>лаконічність</a:t>
            </a:r>
            <a:r>
              <a:rPr lang="en-US" dirty="0"/>
              <a:t> </a:t>
            </a:r>
            <a:r>
              <a:rPr lang="en-US" dirty="0" err="1"/>
              <a:t>висловлювань</a:t>
            </a:r>
            <a:r>
              <a:rPr lang="en-US" dirty="0"/>
              <a:t>;</a:t>
            </a:r>
          </a:p>
          <a:p>
            <a:pPr lvl="0" algn="just"/>
            <a:r>
              <a:rPr lang="en-US" dirty="0" err="1"/>
              <a:t>аргументація</a:t>
            </a:r>
            <a:r>
              <a:rPr lang="en-US" dirty="0"/>
              <a:t> </a:t>
            </a:r>
            <a:r>
              <a:rPr lang="en-US" dirty="0" err="1"/>
              <a:t>та</a:t>
            </a:r>
            <a:r>
              <a:rPr lang="en-US" dirty="0"/>
              <a:t> </a:t>
            </a:r>
            <a:r>
              <a:rPr lang="en-US" dirty="0" err="1"/>
              <a:t>переконливість</a:t>
            </a:r>
            <a:r>
              <a:rPr lang="en-US" dirty="0"/>
              <a:t> </a:t>
            </a:r>
            <a:r>
              <a:rPr lang="en-US" dirty="0" err="1"/>
              <a:t>тверджень</a:t>
            </a:r>
            <a:r>
              <a:rPr lang="en-US" dirty="0"/>
              <a:t>;</a:t>
            </a:r>
          </a:p>
          <a:p>
            <a:pPr lvl="0" algn="just"/>
            <a:r>
              <a:rPr lang="en-US" dirty="0" err="1"/>
              <a:t>пояснення</a:t>
            </a:r>
            <a:r>
              <a:rPr lang="en-US" dirty="0"/>
              <a:t> </a:t>
            </a:r>
            <a:r>
              <a:rPr lang="en-US" dirty="0" err="1"/>
              <a:t>причинно-наслідкових</a:t>
            </a:r>
            <a:r>
              <a:rPr lang="en-US" dirty="0"/>
              <a:t> </a:t>
            </a:r>
            <a:r>
              <a:rPr lang="en-US" dirty="0" err="1"/>
              <a:t>відношень</a:t>
            </a:r>
            <a:r>
              <a:rPr lang="en-US" dirty="0"/>
              <a:t>;</a:t>
            </a:r>
          </a:p>
          <a:p>
            <a:pPr algn="just"/>
            <a:r>
              <a:rPr lang="en-US" dirty="0" err="1"/>
              <a:t>докладні</a:t>
            </a:r>
            <a:r>
              <a:rPr lang="en-US" dirty="0"/>
              <a:t> </a:t>
            </a:r>
            <a:r>
              <a:rPr lang="en-US" dirty="0" err="1" smtClean="0"/>
              <a:t>висновки</a:t>
            </a:r>
            <a:r>
              <a:rPr lang="uk-UA" dirty="0" smtClean="0"/>
              <a:t>.</a:t>
            </a: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9718"/>
          </a:xfrm>
        </p:spPr>
        <p:txBody>
          <a:bodyPr>
            <a:normAutofit fontScale="90000"/>
          </a:bodyPr>
          <a:lstStyle/>
          <a:p>
            <a:r>
              <a:rPr lang="en-US" sz="3200" b="1" i="1" dirty="0" err="1"/>
              <a:t>Основні</a:t>
            </a:r>
            <a:r>
              <a:rPr lang="en-US" sz="3200" b="1" i="1" dirty="0"/>
              <a:t> </a:t>
            </a:r>
            <a:r>
              <a:rPr lang="en-US" sz="3200" b="1" i="1" dirty="0" err="1"/>
              <a:t>мовні</a:t>
            </a:r>
            <a:r>
              <a:rPr lang="en-US" sz="3200" b="1" i="1" dirty="0"/>
              <a:t> </a:t>
            </a:r>
            <a:r>
              <a:rPr lang="en-US" sz="3200" b="1" i="1" dirty="0" err="1"/>
              <a:t>засоби</a:t>
            </a:r>
            <a:r>
              <a:rPr lang="en-US" sz="3200" b="1" i="1" dirty="0"/>
              <a:t>:</a:t>
            </a:r>
            <a:endParaRPr lang="ru-RU" sz="3200" dirty="0"/>
          </a:p>
        </p:txBody>
      </p:sp>
      <p:sp>
        <p:nvSpPr>
          <p:cNvPr id="3" name="Содержимое 2"/>
          <p:cNvSpPr>
            <a:spLocks noGrp="1"/>
          </p:cNvSpPr>
          <p:nvPr>
            <p:ph idx="1"/>
          </p:nvPr>
        </p:nvSpPr>
        <p:spPr/>
        <p:txBody>
          <a:bodyPr anchor="ctr">
            <a:noAutofit/>
          </a:bodyPr>
          <a:lstStyle/>
          <a:p>
            <a:pPr algn="just"/>
            <a:r>
              <a:rPr lang="en-US" sz="1600" i="1" dirty="0" err="1"/>
              <a:t>велика</a:t>
            </a:r>
            <a:r>
              <a:rPr lang="en-US" sz="1600" i="1" dirty="0"/>
              <a:t> </a:t>
            </a:r>
            <a:r>
              <a:rPr lang="en-US" sz="1600" i="1" dirty="0" err="1"/>
              <a:t>кількість</a:t>
            </a:r>
            <a:r>
              <a:rPr lang="en-US" sz="1600" i="1" dirty="0"/>
              <a:t> </a:t>
            </a:r>
            <a:r>
              <a:rPr lang="en-US" sz="1600" i="1" dirty="0" err="1"/>
              <a:t>термінології</a:t>
            </a:r>
            <a:r>
              <a:rPr lang="en-US" sz="1600" i="1" dirty="0"/>
              <a:t>;</a:t>
            </a:r>
            <a:endParaRPr lang="en-US" sz="1600" dirty="0"/>
          </a:p>
          <a:p>
            <a:pPr algn="just"/>
            <a:r>
              <a:rPr lang="ru-RU" sz="1600" i="1" dirty="0" err="1"/>
              <a:t>наявність</a:t>
            </a:r>
            <a:r>
              <a:rPr lang="ru-RU" sz="1600" i="1" dirty="0"/>
              <a:t> схем, </a:t>
            </a:r>
            <a:r>
              <a:rPr lang="ru-RU" sz="1600" i="1" dirty="0" err="1"/>
              <a:t>таблиць</a:t>
            </a:r>
            <a:r>
              <a:rPr lang="ru-RU" sz="1600" i="1" dirty="0"/>
              <a:t>, </a:t>
            </a:r>
            <a:r>
              <a:rPr lang="ru-RU" sz="1600" i="1" dirty="0" err="1"/>
              <a:t>графіків</a:t>
            </a:r>
            <a:r>
              <a:rPr lang="ru-RU" sz="1600" i="1" dirty="0"/>
              <a:t>, </a:t>
            </a:r>
            <a:r>
              <a:rPr lang="ru-RU" sz="1600" i="1" dirty="0" err="1"/>
              <a:t>діаграм</a:t>
            </a:r>
            <a:r>
              <a:rPr lang="ru-RU" sz="1600" i="1" dirty="0"/>
              <a:t>, карт </a:t>
            </a:r>
            <a:r>
              <a:rPr lang="ru-RU" sz="1600" i="1" dirty="0" err="1"/>
              <a:t>тощо</a:t>
            </a:r>
            <a:r>
              <a:rPr lang="ru-RU" sz="1600" i="1" dirty="0"/>
              <a:t>;</a:t>
            </a:r>
            <a:r>
              <a:rPr lang="ru-RU" sz="1600" dirty="0"/>
              <a:t/>
            </a:r>
            <a:br>
              <a:rPr lang="ru-RU" sz="1600" dirty="0"/>
            </a:br>
            <a:r>
              <a:rPr lang="ru-RU" sz="1600" i="1" dirty="0" err="1"/>
              <a:t>оперування</a:t>
            </a:r>
            <a:r>
              <a:rPr lang="ru-RU" sz="1600" i="1" dirty="0"/>
              <a:t> </a:t>
            </a:r>
            <a:r>
              <a:rPr lang="ru-RU" sz="1600" i="1" dirty="0" err="1"/>
              <a:t>абстрактними</a:t>
            </a:r>
            <a:r>
              <a:rPr lang="ru-RU" sz="1600" i="1" dirty="0"/>
              <a:t>, </a:t>
            </a:r>
            <a:r>
              <a:rPr lang="ru-RU" sz="1600" i="1" dirty="0" err="1"/>
              <a:t>переважно</a:t>
            </a:r>
            <a:r>
              <a:rPr lang="ru-RU" sz="1600" i="1" dirty="0"/>
              <a:t> </a:t>
            </a:r>
            <a:r>
              <a:rPr lang="ru-RU" sz="1600" i="1" dirty="0" err="1"/>
              <a:t>іншомовними</a:t>
            </a:r>
            <a:r>
              <a:rPr lang="ru-RU" sz="1600" i="1" dirty="0"/>
              <a:t>, словами;</a:t>
            </a:r>
            <a:endParaRPr lang="en-US" sz="1600" dirty="0"/>
          </a:p>
          <a:p>
            <a:pPr algn="just"/>
            <a:r>
              <a:rPr lang="ru-RU" sz="1600" i="1" dirty="0" err="1"/>
              <a:t>використання</a:t>
            </a:r>
            <a:r>
              <a:rPr lang="ru-RU" sz="1600" i="1" dirty="0"/>
              <a:t> </a:t>
            </a:r>
            <a:r>
              <a:rPr lang="ru-RU" sz="1600" i="1" dirty="0" err="1"/>
              <a:t>наукової</a:t>
            </a:r>
            <a:r>
              <a:rPr lang="ru-RU" sz="1600" i="1" dirty="0"/>
              <a:t> </a:t>
            </a:r>
            <a:r>
              <a:rPr lang="ru-RU" sz="1600" i="1" dirty="0" err="1"/>
              <a:t>фразеології</a:t>
            </a:r>
            <a:r>
              <a:rPr lang="ru-RU" sz="1600" i="1" dirty="0"/>
              <a:t>, </a:t>
            </a:r>
            <a:r>
              <a:rPr lang="ru-RU" sz="1600" i="1" dirty="0" err="1"/>
              <a:t>стійких</a:t>
            </a:r>
            <a:r>
              <a:rPr lang="ru-RU" sz="1600" i="1" dirty="0"/>
              <a:t> </a:t>
            </a:r>
            <a:r>
              <a:rPr lang="ru-RU" sz="1600" i="1" dirty="0" err="1"/>
              <a:t>термінологічних</a:t>
            </a:r>
            <a:r>
              <a:rPr lang="ru-RU" sz="1600" i="1" dirty="0"/>
              <a:t> </a:t>
            </a:r>
            <a:r>
              <a:rPr lang="ru-RU" sz="1600" i="1" dirty="0" err="1"/>
              <a:t>словосполучень</a:t>
            </a:r>
            <a:r>
              <a:rPr lang="ru-RU" sz="1600" i="1" dirty="0"/>
              <a:t>;</a:t>
            </a:r>
            <a:endParaRPr lang="en-US" sz="1600" dirty="0"/>
          </a:p>
          <a:p>
            <a:pPr algn="just"/>
            <a:r>
              <a:rPr lang="ru-RU" sz="1600" i="1" dirty="0" err="1"/>
              <a:t>наявність</a:t>
            </a:r>
            <a:r>
              <a:rPr lang="ru-RU" sz="1600" i="1" dirty="0"/>
              <a:t> цитат </a:t>
            </a:r>
            <a:r>
              <a:rPr lang="ru-RU" sz="1600" i="1" dirty="0" err="1"/>
              <a:t>і</a:t>
            </a:r>
            <a:r>
              <a:rPr lang="ru-RU" sz="1600" i="1" dirty="0"/>
              <a:t> </a:t>
            </a:r>
            <a:r>
              <a:rPr lang="ru-RU" sz="1600" i="1" dirty="0" err="1"/>
              <a:t>покликань</a:t>
            </a:r>
            <a:r>
              <a:rPr lang="ru-RU" sz="1600" i="1" dirty="0"/>
              <a:t> на </a:t>
            </a:r>
            <a:r>
              <a:rPr lang="ru-RU" sz="1600" i="1" dirty="0" err="1"/>
              <a:t>першоджерела</a:t>
            </a:r>
            <a:r>
              <a:rPr lang="ru-RU" sz="1600" i="1" dirty="0"/>
              <a:t>;</a:t>
            </a:r>
            <a:endParaRPr lang="en-US" sz="1600" dirty="0"/>
          </a:p>
          <a:p>
            <a:pPr algn="just"/>
            <a:r>
              <a:rPr lang="ru-RU" sz="1600" i="1" dirty="0" err="1"/>
              <a:t>відсутність</a:t>
            </a:r>
            <a:r>
              <a:rPr lang="ru-RU" sz="1600" i="1" dirty="0"/>
              <a:t> </a:t>
            </a:r>
            <a:r>
              <a:rPr lang="ru-RU" sz="1600" i="1" dirty="0" err="1"/>
              <a:t>авторської</a:t>
            </a:r>
            <a:r>
              <a:rPr lang="ru-RU" sz="1600" i="1" dirty="0"/>
              <a:t> </a:t>
            </a:r>
            <a:r>
              <a:rPr lang="ru-RU" sz="1600" i="1" dirty="0" err="1"/>
              <a:t>індивідуальної</a:t>
            </a:r>
            <a:r>
              <a:rPr lang="ru-RU" sz="1600" i="1" dirty="0"/>
              <a:t> </a:t>
            </a:r>
            <a:r>
              <a:rPr lang="ru-RU" sz="1600" i="1" dirty="0" err="1"/>
              <a:t>манери</a:t>
            </a:r>
            <a:r>
              <a:rPr lang="ru-RU" sz="1600" i="1" dirty="0"/>
              <a:t> та </a:t>
            </a:r>
            <a:r>
              <a:rPr lang="ru-RU" sz="1600" i="1" dirty="0" err="1"/>
              <a:t>емоційно</a:t>
            </a:r>
            <a:r>
              <a:rPr lang="ru-RU" sz="1600" i="1" dirty="0"/>
              <a:t>- </a:t>
            </a:r>
            <a:r>
              <a:rPr lang="ru-RU" sz="1600" i="1" dirty="0" err="1"/>
              <a:t>експресивної</a:t>
            </a:r>
            <a:r>
              <a:rPr lang="ru-RU" sz="1600" i="1" dirty="0"/>
              <a:t> лексики;</a:t>
            </a:r>
            <a:endParaRPr lang="en-US" sz="1600" dirty="0"/>
          </a:p>
          <a:p>
            <a:pPr algn="just"/>
            <a:r>
              <a:rPr lang="ru-RU" sz="1600" i="1" dirty="0" err="1"/>
              <a:t>чітка</a:t>
            </a:r>
            <a:r>
              <a:rPr lang="ru-RU" sz="1600" i="1" dirty="0"/>
              <a:t> </a:t>
            </a:r>
            <a:r>
              <a:rPr lang="ru-RU" sz="1600" i="1" dirty="0" err="1"/>
              <a:t>композиційна</a:t>
            </a:r>
            <a:r>
              <a:rPr lang="ru-RU" sz="1600" i="1" dirty="0"/>
              <a:t> структура тексту (</a:t>
            </a:r>
            <a:r>
              <a:rPr lang="ru-RU" sz="1600" i="1" dirty="0" err="1"/>
              <a:t>послідовний</a:t>
            </a:r>
            <a:r>
              <a:rPr lang="ru-RU" sz="1600" i="1" dirty="0"/>
              <a:t> </a:t>
            </a:r>
            <a:r>
              <a:rPr lang="ru-RU" sz="1600" i="1" dirty="0" err="1"/>
              <a:t>поділ</a:t>
            </a:r>
            <a:r>
              <a:rPr lang="ru-RU" sz="1600" i="1" dirty="0"/>
              <a:t> на </a:t>
            </a:r>
            <a:r>
              <a:rPr lang="ru-RU" sz="1600" i="1" dirty="0" err="1"/>
              <a:t>розділи</a:t>
            </a:r>
            <a:r>
              <a:rPr lang="ru-RU" sz="1600" i="1" dirty="0"/>
              <a:t>, </a:t>
            </a:r>
            <a:r>
              <a:rPr lang="ru-RU" sz="1600" i="1" dirty="0" err="1"/>
              <a:t>частини</a:t>
            </a:r>
            <a:r>
              <a:rPr lang="ru-RU" sz="1600" i="1" dirty="0"/>
              <a:t>, </a:t>
            </a:r>
            <a:r>
              <a:rPr lang="ru-RU" sz="1600" i="1" dirty="0" err="1"/>
              <a:t>пункти</a:t>
            </a:r>
            <a:r>
              <a:rPr lang="ru-RU" sz="1600" i="1" dirty="0"/>
              <a:t>, </a:t>
            </a:r>
            <a:r>
              <a:rPr lang="ru-RU" sz="1600" i="1" dirty="0" err="1"/>
              <a:t>підпункти</a:t>
            </a:r>
            <a:r>
              <a:rPr lang="ru-RU" sz="1600" i="1" dirty="0"/>
              <a:t>, </a:t>
            </a:r>
            <a:r>
              <a:rPr lang="ru-RU" sz="1600" i="1" dirty="0" err="1"/>
              <a:t>параграфи</a:t>
            </a:r>
            <a:r>
              <a:rPr lang="ru-RU" sz="1600" i="1" dirty="0"/>
              <a:t>, </a:t>
            </a:r>
            <a:r>
              <a:rPr lang="ru-RU" sz="1600" i="1" dirty="0" err="1"/>
              <a:t>абзаци</a:t>
            </a:r>
            <a:r>
              <a:rPr lang="ru-RU" sz="1600" i="1" dirty="0"/>
              <a:t> </a:t>
            </a:r>
            <a:r>
              <a:rPr lang="ru-RU" sz="1600" i="1" dirty="0" err="1"/>
              <a:t>із</a:t>
            </a:r>
            <a:r>
              <a:rPr lang="ru-RU" sz="1600" i="1" dirty="0"/>
              <a:t> </a:t>
            </a:r>
            <a:r>
              <a:rPr lang="ru-RU" sz="1600" i="1" dirty="0" err="1"/>
              <a:t>застосуванням</a:t>
            </a:r>
            <a:r>
              <a:rPr lang="ru-RU" sz="1600" i="1" dirty="0"/>
              <a:t> </a:t>
            </a:r>
            <a:r>
              <a:rPr lang="ru-RU" sz="1600" i="1" dirty="0" err="1"/>
              <a:t>цифрової</a:t>
            </a:r>
            <a:r>
              <a:rPr lang="ru-RU" sz="1600" i="1" dirty="0"/>
              <a:t> </a:t>
            </a:r>
            <a:r>
              <a:rPr lang="ru-RU" sz="1600" i="1" dirty="0" err="1"/>
              <a:t>або</a:t>
            </a:r>
            <a:r>
              <a:rPr lang="ru-RU" sz="1600" i="1" dirty="0"/>
              <a:t> </a:t>
            </a:r>
            <a:r>
              <a:rPr lang="ru-RU" sz="1600" i="1" dirty="0" err="1"/>
              <a:t>літерної</a:t>
            </a:r>
            <a:r>
              <a:rPr lang="ru-RU" sz="1600" i="1" dirty="0"/>
              <a:t> </a:t>
            </a:r>
            <a:r>
              <a:rPr lang="ru-RU" sz="1600" i="1" dirty="0" err="1"/>
              <a:t>нумерації</a:t>
            </a:r>
            <a:r>
              <a:rPr lang="ru-RU" sz="1600" i="1" dirty="0"/>
              <a:t>);</a:t>
            </a:r>
            <a:endParaRPr lang="en-US" sz="1600" dirty="0"/>
          </a:p>
          <a:p>
            <a:pPr algn="just"/>
            <a:r>
              <a:rPr lang="ru-RU" sz="1600" i="1" dirty="0" err="1"/>
              <a:t>переважне</a:t>
            </a:r>
            <a:r>
              <a:rPr lang="ru-RU" sz="1600" i="1" dirty="0"/>
              <a:t> </a:t>
            </a:r>
            <a:r>
              <a:rPr lang="ru-RU" sz="1600" i="1" dirty="0" err="1"/>
              <a:t>вживання</a:t>
            </a:r>
            <a:r>
              <a:rPr lang="ru-RU" sz="1600" i="1" dirty="0"/>
              <a:t> </a:t>
            </a:r>
            <a:r>
              <a:rPr lang="ru-RU" sz="1600" i="1" dirty="0" err="1"/>
              <a:t>іменників</a:t>
            </a:r>
            <a:r>
              <a:rPr lang="ru-RU" sz="1600" i="1" dirty="0"/>
              <a:t> та </a:t>
            </a:r>
            <a:r>
              <a:rPr lang="ru-RU" sz="1600" i="1" dirty="0" err="1"/>
              <a:t>відносних</a:t>
            </a:r>
            <a:r>
              <a:rPr lang="ru-RU" sz="1600" i="1" dirty="0"/>
              <a:t> </a:t>
            </a:r>
            <a:r>
              <a:rPr lang="ru-RU" sz="1600" i="1" dirty="0" err="1"/>
              <a:t>прикметників</a:t>
            </a:r>
            <a:r>
              <a:rPr lang="ru-RU" sz="1600" i="1" dirty="0"/>
              <a:t>; </a:t>
            </a:r>
            <a:r>
              <a:rPr lang="ru-RU" sz="1600" i="1" dirty="0" err="1"/>
              <a:t>з</a:t>
            </a:r>
            <a:r>
              <a:rPr lang="ru-RU" sz="1600" i="1" dirty="0"/>
              <a:t>- </a:t>
            </a:r>
            <a:r>
              <a:rPr lang="ru-RU" sz="1600" i="1" dirty="0" err="1"/>
              <a:t>поміж</a:t>
            </a:r>
            <a:r>
              <a:rPr lang="ru-RU" sz="1600" i="1" dirty="0"/>
              <a:t> </a:t>
            </a:r>
            <a:r>
              <a:rPr lang="ru-RU" sz="1600" i="1" dirty="0" err="1"/>
              <a:t>наявних</a:t>
            </a:r>
            <a:r>
              <a:rPr lang="ru-RU" sz="1600" i="1" dirty="0"/>
              <a:t> </a:t>
            </a:r>
            <a:r>
              <a:rPr lang="ru-RU" sz="1600" i="1" dirty="0" err="1"/>
              <a:t>дієслівних</a:t>
            </a:r>
            <a:r>
              <a:rPr lang="ru-RU" sz="1600" i="1" dirty="0"/>
              <a:t> форм </a:t>
            </a:r>
            <a:r>
              <a:rPr lang="ru-RU" sz="1600" i="1" dirty="0" err="1"/>
              <a:t>частіше</a:t>
            </a:r>
            <a:r>
              <a:rPr lang="ru-RU" sz="1600" i="1" dirty="0"/>
              <a:t> </a:t>
            </a:r>
            <a:r>
              <a:rPr lang="ru-RU" sz="1600" i="1" dirty="0" err="1"/>
              <a:t>використовують</a:t>
            </a:r>
            <a:r>
              <a:rPr lang="ru-RU" sz="1600" i="1" dirty="0"/>
              <a:t> </a:t>
            </a:r>
            <a:r>
              <a:rPr lang="ru-RU" sz="1600" i="1" dirty="0" err="1"/>
              <a:t>безособові</a:t>
            </a:r>
            <a:r>
              <a:rPr lang="ru-RU" sz="1600" i="1" dirty="0"/>
              <a:t>, </a:t>
            </a:r>
            <a:r>
              <a:rPr lang="ru-RU" sz="1600" i="1" dirty="0" err="1"/>
              <a:t>узагальнені</a:t>
            </a:r>
            <a:r>
              <a:rPr lang="ru-RU" sz="1600" i="1" dirty="0"/>
              <a:t> </a:t>
            </a:r>
            <a:r>
              <a:rPr lang="ru-RU" sz="1600" i="1" dirty="0" err="1"/>
              <a:t>чи</a:t>
            </a:r>
            <a:r>
              <a:rPr lang="ru-RU" sz="1600" i="1" dirty="0"/>
              <a:t> </a:t>
            </a:r>
            <a:r>
              <a:rPr lang="ru-RU" sz="1600" i="1" dirty="0" err="1"/>
              <a:t>неозначені</a:t>
            </a:r>
            <a:r>
              <a:rPr lang="ru-RU" sz="1600" i="1" dirty="0"/>
              <a:t>, як правило, </a:t>
            </a:r>
            <a:r>
              <a:rPr lang="ru-RU" sz="1600" i="1" dirty="0" err="1"/>
              <a:t>теперішнього</a:t>
            </a:r>
            <a:r>
              <a:rPr lang="ru-RU" sz="1600" i="1" dirty="0"/>
              <a:t> часу, </a:t>
            </a:r>
            <a:r>
              <a:rPr lang="ru-RU" sz="1600" i="1" dirty="0" err="1"/>
              <a:t>що</a:t>
            </a:r>
            <a:r>
              <a:rPr lang="ru-RU" sz="1600" i="1" dirty="0"/>
              <a:t> </a:t>
            </a:r>
            <a:r>
              <a:rPr lang="ru-RU" sz="1600" i="1" dirty="0" err="1"/>
              <a:t>констатують</a:t>
            </a:r>
            <a:r>
              <a:rPr lang="ru-RU" sz="1600" i="1" dirty="0"/>
              <a:t> </a:t>
            </a:r>
            <a:r>
              <a:rPr lang="ru-RU" sz="1600" i="1" dirty="0" err="1"/>
              <a:t>певні</a:t>
            </a:r>
            <a:r>
              <a:rPr lang="ru-RU" sz="1600" i="1" dirty="0"/>
              <a:t> </a:t>
            </a:r>
            <a:r>
              <a:rPr lang="ru-RU" sz="1600" i="1" dirty="0" err="1"/>
              <a:t>явища</a:t>
            </a:r>
            <a:r>
              <a:rPr lang="ru-RU" sz="1600" i="1" dirty="0"/>
              <a:t> </a:t>
            </a:r>
            <a:r>
              <a:rPr lang="ru-RU" sz="1600" i="1" dirty="0" err="1"/>
              <a:t>й</a:t>
            </a:r>
            <a:r>
              <a:rPr lang="ru-RU" sz="1600" i="1" dirty="0"/>
              <a:t> </a:t>
            </a:r>
            <a:r>
              <a:rPr lang="ru-RU" sz="1600" i="1" dirty="0" err="1"/>
              <a:t>факти</a:t>
            </a:r>
            <a:r>
              <a:rPr lang="ru-RU" sz="1600" i="1" dirty="0"/>
              <a:t>; </a:t>
            </a:r>
            <a:r>
              <a:rPr lang="ru-RU" sz="1600" i="1" dirty="0" err="1"/>
              <a:t>значну</a:t>
            </a:r>
            <a:r>
              <a:rPr lang="ru-RU" sz="1600" i="1" dirty="0"/>
              <a:t> роль </a:t>
            </a:r>
            <a:r>
              <a:rPr lang="ru-RU" sz="1600" i="1" dirty="0" err="1"/>
              <a:t>відіграють</a:t>
            </a:r>
            <a:r>
              <a:rPr lang="ru-RU" sz="1600" i="1" dirty="0"/>
              <a:t> </a:t>
            </a:r>
            <a:r>
              <a:rPr lang="ru-RU" sz="1600" i="1" dirty="0" err="1"/>
              <a:t>дієприслівникові</a:t>
            </a:r>
            <a:r>
              <a:rPr lang="ru-RU" sz="1600" i="1" dirty="0"/>
              <a:t> та </a:t>
            </a:r>
            <a:r>
              <a:rPr lang="ru-RU" sz="1600" i="1" dirty="0" err="1"/>
              <a:t>дієприкметникові</a:t>
            </a:r>
            <a:r>
              <a:rPr lang="ru-RU" sz="1600" i="1" dirty="0"/>
              <a:t> </a:t>
            </a:r>
            <a:r>
              <a:rPr lang="ru-RU" sz="1600" i="1" dirty="0" err="1"/>
              <a:t>звороти</a:t>
            </a:r>
            <a:r>
              <a:rPr lang="ru-RU" sz="1600" i="1" dirty="0"/>
              <a:t>, </a:t>
            </a:r>
            <a:r>
              <a:rPr lang="ru-RU" sz="1600" i="1" dirty="0" err="1"/>
              <a:t>які</a:t>
            </a:r>
            <a:r>
              <a:rPr lang="ru-RU" sz="1600" i="1" dirty="0"/>
              <a:t> </a:t>
            </a:r>
            <a:r>
              <a:rPr lang="ru-RU" sz="1600" i="1" dirty="0" err="1"/>
              <a:t>додатково</a:t>
            </a:r>
            <a:r>
              <a:rPr lang="ru-RU" sz="1600" i="1" dirty="0"/>
              <a:t> </a:t>
            </a:r>
            <a:r>
              <a:rPr lang="ru-RU" sz="1600" i="1" dirty="0" err="1"/>
              <a:t>характеризують</a:t>
            </a:r>
            <a:r>
              <a:rPr lang="ru-RU" sz="1600" i="1" dirty="0"/>
              <a:t> </a:t>
            </a:r>
            <a:r>
              <a:rPr lang="ru-RU" sz="1600" i="1" dirty="0" err="1"/>
              <a:t>дії</a:t>
            </a:r>
            <a:r>
              <a:rPr lang="ru-RU" sz="1600" i="1" dirty="0"/>
              <a:t>, </a:t>
            </a:r>
            <a:r>
              <a:rPr lang="ru-RU" sz="1600" i="1" dirty="0" err="1"/>
              <a:t>предмети</a:t>
            </a:r>
            <a:r>
              <a:rPr lang="ru-RU" sz="1600" i="1" dirty="0"/>
              <a:t> </a:t>
            </a:r>
            <a:r>
              <a:rPr lang="ru-RU" sz="1600" i="1" dirty="0" err="1"/>
              <a:t>та</a:t>
            </a:r>
            <a:r>
              <a:rPr lang="ru-RU" sz="1600" i="1" dirty="0"/>
              <a:t> </a:t>
            </a:r>
            <a:r>
              <a:rPr lang="ru-RU" sz="1600" i="1" dirty="0" err="1"/>
              <a:t>явища</a:t>
            </a:r>
            <a:r>
              <a:rPr lang="ru-RU" sz="1600" i="1" dirty="0"/>
              <a:t>;</a:t>
            </a:r>
            <a:endParaRPr lang="en-US" sz="1600" dirty="0"/>
          </a:p>
          <a:p>
            <a:pPr algn="just"/>
            <a:r>
              <a:rPr lang="en-US" sz="1600" i="1" dirty="0" err="1"/>
              <a:t>монологічний</a:t>
            </a:r>
            <a:r>
              <a:rPr lang="en-US" sz="1600" i="1" dirty="0"/>
              <a:t> </a:t>
            </a:r>
            <a:r>
              <a:rPr lang="en-US" sz="1600" i="1" dirty="0" err="1"/>
              <a:t>характер</a:t>
            </a:r>
            <a:r>
              <a:rPr lang="en-US" sz="1600" i="1" dirty="0"/>
              <a:t> </a:t>
            </a:r>
            <a:r>
              <a:rPr lang="en-US" sz="1600" i="1" dirty="0" err="1"/>
              <a:t>текстів</a:t>
            </a:r>
            <a:r>
              <a:rPr lang="en-US" sz="1600" i="1" dirty="0"/>
              <a:t>;</a:t>
            </a:r>
            <a:endParaRPr lang="en-US" sz="1600" dirty="0"/>
          </a:p>
          <a:p>
            <a:pPr algn="just"/>
            <a:r>
              <a:rPr lang="ru-RU" sz="1600" i="1" dirty="0" err="1"/>
              <a:t>переважання</a:t>
            </a:r>
            <a:r>
              <a:rPr lang="ru-RU" sz="1600" i="1" dirty="0"/>
              <a:t> </a:t>
            </a:r>
            <a:r>
              <a:rPr lang="ru-RU" sz="1600" i="1" dirty="0" err="1"/>
              <a:t>різноманітних</a:t>
            </a:r>
            <a:r>
              <a:rPr lang="ru-RU" sz="1600" i="1" dirty="0"/>
              <a:t> </a:t>
            </a:r>
            <a:r>
              <a:rPr lang="ru-RU" sz="1600" i="1" dirty="0" err="1"/>
              <a:t>складних</a:t>
            </a:r>
            <a:r>
              <a:rPr lang="ru-RU" sz="1600" i="1" dirty="0"/>
              <a:t> </a:t>
            </a:r>
            <a:r>
              <a:rPr lang="ru-RU" sz="1600" i="1" dirty="0" err="1"/>
              <a:t>речень</a:t>
            </a:r>
            <a:r>
              <a:rPr lang="ru-RU" sz="1600" i="1" dirty="0"/>
              <a:t>, </a:t>
            </a:r>
            <a:r>
              <a:rPr lang="ru-RU" sz="1600" i="1" dirty="0" err="1"/>
              <a:t>стандартних</a:t>
            </a:r>
            <a:r>
              <a:rPr lang="ru-RU" sz="1600" i="1" dirty="0"/>
              <a:t> </a:t>
            </a:r>
            <a:r>
              <a:rPr lang="ru-RU" sz="1600" i="1" dirty="0" err="1"/>
              <a:t>виразів</a:t>
            </a:r>
            <a:r>
              <a:rPr lang="ru-RU" sz="1600" i="1" dirty="0"/>
              <a:t> (</a:t>
            </a:r>
            <a:r>
              <a:rPr lang="ru-RU" sz="1600" i="1" dirty="0" err="1"/>
              <a:t>кліше</a:t>
            </a:r>
            <a:r>
              <a:rPr lang="ru-RU" sz="1600" i="1" dirty="0" smtClean="0"/>
              <a:t>).</a:t>
            </a:r>
            <a:endParaRPr lang="ru-RU" sz="1600" dirty="0" smtClean="0"/>
          </a:p>
          <a:p>
            <a:pPr algn="just">
              <a:buNone/>
            </a:pPr>
            <a:r>
              <a:rPr lang="ru-RU" sz="2800" dirty="0" err="1" smtClean="0"/>
              <a:t>Науковий</a:t>
            </a:r>
            <a:r>
              <a:rPr lang="ru-RU" sz="2800" dirty="0" smtClean="0"/>
              <a:t> стиль </a:t>
            </a:r>
            <a:r>
              <a:rPr lang="ru-RU" sz="2800" dirty="0" err="1" smtClean="0"/>
              <a:t>унаслідок</a:t>
            </a:r>
            <a:r>
              <a:rPr lang="ru-RU" sz="2800" dirty="0" smtClean="0"/>
              <a:t> </a:t>
            </a:r>
            <a:r>
              <a:rPr lang="ru-RU" sz="2800" dirty="0" err="1" smtClean="0"/>
              <a:t>різнорідності</a:t>
            </a:r>
            <a:r>
              <a:rPr lang="ru-RU" sz="2800" dirty="0" smtClean="0"/>
              <a:t> </a:t>
            </a:r>
            <a:r>
              <a:rPr lang="ru-RU" sz="2800" dirty="0" err="1" smtClean="0"/>
              <a:t>галузей</a:t>
            </a:r>
            <a:r>
              <a:rPr lang="ru-RU" sz="2800" dirty="0" smtClean="0"/>
              <a:t> науки та </a:t>
            </a:r>
            <a:r>
              <a:rPr lang="ru-RU" sz="2800" dirty="0" err="1" smtClean="0"/>
              <a:t>освіти</a:t>
            </a:r>
            <a:r>
              <a:rPr lang="ru-RU" sz="2800" dirty="0" smtClean="0"/>
              <a:t> </a:t>
            </a:r>
            <a:r>
              <a:rPr lang="ru-RU" sz="2800" dirty="0" err="1" smtClean="0"/>
              <a:t>складається</a:t>
            </a:r>
            <a:r>
              <a:rPr lang="ru-RU" sz="2800" dirty="0" smtClean="0"/>
              <a:t> </a:t>
            </a:r>
            <a:r>
              <a:rPr lang="ru-RU" sz="2800" dirty="0" err="1" smtClean="0"/>
              <a:t>з</a:t>
            </a:r>
            <a:r>
              <a:rPr lang="ru-RU" sz="2800" dirty="0" smtClean="0"/>
              <a:t> таких </a:t>
            </a:r>
            <a:r>
              <a:rPr lang="ru-RU" sz="2800" dirty="0" err="1" smtClean="0"/>
              <a:t>підстилів</a:t>
            </a:r>
            <a:r>
              <a:rPr lang="ru-RU" sz="2800" dirty="0" smtClean="0"/>
              <a:t>:</a:t>
            </a:r>
            <a:endParaRPr lang="en-US" sz="2800" dirty="0" smtClean="0"/>
          </a:p>
          <a:p>
            <a:endParaRPr lang="ru-RU" sz="16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900"/>
            <a:ext cx="8229600" cy="1143000"/>
          </a:xfrm>
        </p:spPr>
        <p:txBody>
          <a:bodyPr/>
          <a:lstStyle/>
          <a:p>
            <a:r>
              <a:rPr lang="ru-RU" b="1" i="1" dirty="0" err="1"/>
              <a:t>Власне</a:t>
            </a:r>
            <a:r>
              <a:rPr lang="ru-RU" b="1" i="1" dirty="0"/>
              <a:t> </a:t>
            </a:r>
            <a:r>
              <a:rPr lang="ru-RU" b="1" i="1" dirty="0" err="1"/>
              <a:t>науковий</a:t>
            </a:r>
            <a:endParaRPr lang="ru-RU" dirty="0"/>
          </a:p>
        </p:txBody>
      </p:sp>
      <p:sp>
        <p:nvSpPr>
          <p:cNvPr id="3" name="Содержимое 2"/>
          <p:cNvSpPr>
            <a:spLocks noGrp="1"/>
          </p:cNvSpPr>
          <p:nvPr>
            <p:ph idx="1"/>
          </p:nvPr>
        </p:nvSpPr>
        <p:spPr>
          <a:xfrm>
            <a:off x="457200" y="785794"/>
            <a:ext cx="8229600" cy="4525963"/>
          </a:xfrm>
        </p:spPr>
        <p:txBody>
          <a:bodyPr>
            <a:noAutofit/>
          </a:bodyPr>
          <a:lstStyle/>
          <a:p>
            <a:pPr>
              <a:buNone/>
            </a:pPr>
            <a:r>
              <a:rPr lang="ru-RU" sz="1600" dirty="0" smtClean="0"/>
              <a:t>(</a:t>
            </a:r>
            <a:r>
              <a:rPr lang="ru-RU" sz="1600" dirty="0" err="1"/>
              <a:t>із</a:t>
            </a:r>
            <a:r>
              <a:rPr lang="ru-RU" sz="1600" dirty="0"/>
              <a:t> жанрами </a:t>
            </a:r>
            <a:r>
              <a:rPr lang="ru-RU" sz="1600" dirty="0" err="1"/>
              <a:t>текстів</a:t>
            </a:r>
            <a:r>
              <a:rPr lang="ru-RU" sz="1600" dirty="0"/>
              <a:t>: </a:t>
            </a:r>
            <a:r>
              <a:rPr lang="ru-RU" sz="1600" dirty="0" err="1"/>
              <a:t>монографія</a:t>
            </a:r>
            <a:r>
              <a:rPr lang="ru-RU" sz="1600" dirty="0"/>
              <a:t>, </a:t>
            </a:r>
            <a:r>
              <a:rPr lang="ru-RU" sz="1600" dirty="0" err="1"/>
              <a:t>рецензія</a:t>
            </a:r>
            <a:r>
              <a:rPr lang="ru-RU" sz="1600" dirty="0"/>
              <a:t>, </a:t>
            </a:r>
            <a:r>
              <a:rPr lang="ru-RU" sz="1600" dirty="0" err="1"/>
              <a:t>стаття</a:t>
            </a:r>
            <a:r>
              <a:rPr lang="ru-RU" sz="1600" dirty="0"/>
              <a:t>, </a:t>
            </a:r>
            <a:r>
              <a:rPr lang="ru-RU" sz="1600" dirty="0" err="1"/>
              <a:t>наукова</a:t>
            </a:r>
            <a:r>
              <a:rPr lang="ru-RU" sz="1600" dirty="0"/>
              <a:t> </a:t>
            </a:r>
            <a:r>
              <a:rPr lang="ru-RU" sz="1600" dirty="0" err="1"/>
              <a:t>доповідь</a:t>
            </a:r>
            <a:r>
              <a:rPr lang="ru-RU" sz="1600" dirty="0"/>
              <a:t>, </a:t>
            </a:r>
            <a:r>
              <a:rPr lang="ru-RU" sz="1600" dirty="0" err="1"/>
              <a:t>повідомлення</a:t>
            </a:r>
            <a:r>
              <a:rPr lang="ru-RU" sz="1600" dirty="0"/>
              <a:t>, </a:t>
            </a:r>
            <a:r>
              <a:rPr lang="ru-RU" sz="1600" dirty="0" err="1"/>
              <a:t>курсова</a:t>
            </a:r>
            <a:r>
              <a:rPr lang="ru-RU" sz="1600" dirty="0"/>
              <a:t> </a:t>
            </a:r>
            <a:r>
              <a:rPr lang="ru-RU" sz="1600" dirty="0" err="1"/>
              <a:t>й</a:t>
            </a:r>
            <a:r>
              <a:rPr lang="ru-RU" sz="1600" dirty="0"/>
              <a:t> </a:t>
            </a:r>
            <a:r>
              <a:rPr lang="ru-RU" sz="1600" dirty="0" err="1"/>
              <a:t>дипломна</a:t>
            </a:r>
            <a:r>
              <a:rPr lang="ru-RU" sz="1600" dirty="0"/>
              <a:t> </a:t>
            </a:r>
            <a:r>
              <a:rPr lang="ru-RU" sz="1600" dirty="0" err="1"/>
              <a:t>роботи</a:t>
            </a:r>
            <a:r>
              <a:rPr lang="ru-RU" sz="1600" dirty="0"/>
              <a:t>, реферат, </a:t>
            </a:r>
            <a:r>
              <a:rPr lang="ru-RU" sz="1600" dirty="0" err="1"/>
              <a:t>тези</a:t>
            </a:r>
            <a:r>
              <a:rPr lang="ru-RU" sz="1600" dirty="0"/>
              <a:t>), </a:t>
            </a:r>
            <a:r>
              <a:rPr lang="ru-RU" sz="1600" dirty="0" err="1"/>
              <a:t>який</a:t>
            </a:r>
            <a:r>
              <a:rPr lang="ru-RU" sz="1600" dirty="0"/>
              <a:t>, у свою </a:t>
            </a:r>
            <a:r>
              <a:rPr lang="ru-RU" sz="1600" dirty="0" err="1"/>
              <a:t>чергу</a:t>
            </a:r>
            <a:r>
              <a:rPr lang="ru-RU" sz="1600" dirty="0"/>
              <a:t>, </a:t>
            </a:r>
            <a:r>
              <a:rPr lang="ru-RU" sz="1600" dirty="0" err="1"/>
              <a:t>поділяється</a:t>
            </a:r>
            <a:r>
              <a:rPr lang="ru-RU" sz="1600" dirty="0"/>
              <a:t> на</a:t>
            </a:r>
            <a:r>
              <a:rPr lang="ru-RU" sz="1600" dirty="0">
                <a:solidFill>
                  <a:srgbClr val="FF0000"/>
                </a:solidFill>
              </a:rPr>
              <a:t> </a:t>
            </a:r>
            <a:r>
              <a:rPr lang="ru-RU" sz="1600" dirty="0" err="1">
                <a:solidFill>
                  <a:srgbClr val="FF0000"/>
                </a:solidFill>
              </a:rPr>
              <a:t>науково-технічні</a:t>
            </a:r>
            <a:r>
              <a:rPr lang="ru-RU" sz="1600" dirty="0">
                <a:solidFill>
                  <a:srgbClr val="FF0000"/>
                </a:solidFill>
              </a:rPr>
              <a:t> та </a:t>
            </a:r>
            <a:r>
              <a:rPr lang="ru-RU" sz="1600" dirty="0" err="1">
                <a:solidFill>
                  <a:srgbClr val="FF0000"/>
                </a:solidFill>
              </a:rPr>
              <a:t>науково-гуманітарні</a:t>
            </a:r>
            <a:r>
              <a:rPr lang="ru-RU" sz="1600" dirty="0">
                <a:solidFill>
                  <a:srgbClr val="FF0000"/>
                </a:solidFill>
              </a:rPr>
              <a:t> </a:t>
            </a:r>
            <a:r>
              <a:rPr lang="ru-RU" sz="1600" dirty="0" err="1">
                <a:solidFill>
                  <a:srgbClr val="FF0000"/>
                </a:solidFill>
              </a:rPr>
              <a:t>тексти</a:t>
            </a:r>
            <a:r>
              <a:rPr lang="ru-RU" sz="1600" dirty="0">
                <a:solidFill>
                  <a:srgbClr val="FF0000"/>
                </a:solidFill>
              </a:rPr>
              <a:t>.</a:t>
            </a:r>
            <a:r>
              <a:rPr lang="ru-RU" sz="1600" dirty="0"/>
              <a:t> </a:t>
            </a:r>
            <a:endParaRPr lang="ru-RU" sz="1600" dirty="0" smtClean="0"/>
          </a:p>
          <a:p>
            <a:pPr>
              <a:buNone/>
            </a:pPr>
            <a:r>
              <a:rPr lang="en-US" sz="1600" b="1" dirty="0" err="1" smtClean="0"/>
              <a:t>Цей</a:t>
            </a:r>
            <a:r>
              <a:rPr lang="en-US" sz="1600" b="1" dirty="0" smtClean="0"/>
              <a:t> </a:t>
            </a:r>
            <a:r>
              <a:rPr lang="en-US" sz="1600" b="1" dirty="0" err="1"/>
              <a:t>підстиль</a:t>
            </a:r>
            <a:r>
              <a:rPr lang="en-US" sz="1600" b="1" dirty="0"/>
              <a:t> </a:t>
            </a:r>
            <a:r>
              <a:rPr lang="en-US" sz="1600" b="1" dirty="0" err="1"/>
              <a:t>відрізняється</a:t>
            </a:r>
            <a:r>
              <a:rPr lang="en-US" sz="1600" b="1" dirty="0"/>
              <a:t> </a:t>
            </a:r>
            <a:r>
              <a:rPr lang="en-US" sz="1600" b="1" dirty="0" err="1"/>
              <a:t>від</a:t>
            </a:r>
            <a:r>
              <a:rPr lang="en-US" sz="1600" b="1" dirty="0"/>
              <a:t> </a:t>
            </a:r>
            <a:r>
              <a:rPr lang="en-US" sz="1600" b="1" dirty="0" err="1"/>
              <a:t>інших</a:t>
            </a:r>
            <a:r>
              <a:rPr lang="en-US" sz="1600" b="1" dirty="0"/>
              <a:t>:</a:t>
            </a:r>
          </a:p>
          <a:p>
            <a:r>
              <a:rPr lang="en-US" sz="1600" dirty="0" err="1"/>
              <a:t>насиченістю</a:t>
            </a:r>
            <a:r>
              <a:rPr lang="en-US" sz="1600" dirty="0"/>
              <a:t> </a:t>
            </a:r>
            <a:r>
              <a:rPr lang="en-US" sz="1600" dirty="0" err="1"/>
              <a:t>термінами</a:t>
            </a:r>
            <a:r>
              <a:rPr lang="en-US" sz="1600" dirty="0"/>
              <a:t>;</a:t>
            </a:r>
          </a:p>
          <a:p>
            <a:r>
              <a:rPr lang="ru-RU" sz="1600" dirty="0" err="1"/>
              <a:t>використанням</a:t>
            </a:r>
            <a:r>
              <a:rPr lang="ru-RU" sz="1600" dirty="0"/>
              <a:t> </a:t>
            </a:r>
            <a:r>
              <a:rPr lang="ru-RU" sz="1600" dirty="0" err="1"/>
              <a:t>довгих</a:t>
            </a:r>
            <a:r>
              <a:rPr lang="ru-RU" sz="1600" dirty="0"/>
              <a:t> </a:t>
            </a:r>
            <a:r>
              <a:rPr lang="ru-RU" sz="1600" dirty="0" err="1"/>
              <a:t>складних</a:t>
            </a:r>
            <a:r>
              <a:rPr lang="ru-RU" sz="1600" dirty="0"/>
              <a:t> </a:t>
            </a:r>
            <a:r>
              <a:rPr lang="ru-RU" sz="1600" dirty="0" err="1"/>
              <a:t>слів</a:t>
            </a:r>
            <a:r>
              <a:rPr lang="ru-RU" sz="1600" dirty="0"/>
              <a:t>, </a:t>
            </a:r>
            <a:r>
              <a:rPr lang="ru-RU" sz="1600" dirty="0" err="1"/>
              <a:t>іншомовної</a:t>
            </a:r>
            <a:r>
              <a:rPr lang="ru-RU" sz="1600" dirty="0"/>
              <a:t> лексики;</a:t>
            </a:r>
            <a:endParaRPr lang="en-US" sz="1600" dirty="0"/>
          </a:p>
          <a:p>
            <a:r>
              <a:rPr lang="ru-RU" sz="1600" dirty="0" err="1"/>
              <a:t>досить</a:t>
            </a:r>
            <a:r>
              <a:rPr lang="ru-RU" sz="1600" dirty="0"/>
              <a:t> частим </a:t>
            </a:r>
            <a:r>
              <a:rPr lang="ru-RU" sz="1600" dirty="0" err="1"/>
              <a:t>вживанням</a:t>
            </a:r>
            <a:r>
              <a:rPr lang="ru-RU" sz="1600" dirty="0"/>
              <a:t> </a:t>
            </a:r>
            <a:r>
              <a:rPr lang="ru-RU" sz="1600" dirty="0" err="1"/>
              <a:t>тематично</a:t>
            </a:r>
            <a:r>
              <a:rPr lang="ru-RU" sz="1600" dirty="0"/>
              <a:t> </a:t>
            </a:r>
            <a:r>
              <a:rPr lang="ru-RU" sz="1600" dirty="0" err="1"/>
              <a:t>однорідних</a:t>
            </a:r>
            <a:r>
              <a:rPr lang="ru-RU" sz="1600" dirty="0"/>
              <a:t> </a:t>
            </a:r>
            <a:r>
              <a:rPr lang="ru-RU" sz="1600" dirty="0" err="1"/>
              <a:t>слів</a:t>
            </a:r>
            <a:r>
              <a:rPr lang="ru-RU" sz="1600" dirty="0"/>
              <a:t>; </a:t>
            </a:r>
            <a:endParaRPr lang="ru-RU" sz="1600" dirty="0" smtClean="0"/>
          </a:p>
          <a:p>
            <a:r>
              <a:rPr lang="ru-RU" sz="1600" dirty="0" err="1" smtClean="0"/>
              <a:t>часте</a:t>
            </a:r>
            <a:r>
              <a:rPr lang="ru-RU" sz="1600" dirty="0" smtClean="0"/>
              <a:t> </a:t>
            </a:r>
            <a:r>
              <a:rPr lang="ru-RU" sz="1600" dirty="0" err="1"/>
              <a:t>використання</a:t>
            </a:r>
            <a:r>
              <a:rPr lang="ru-RU" sz="1600" dirty="0"/>
              <a:t> </a:t>
            </a:r>
            <a:r>
              <a:rPr lang="ru-RU" sz="1600" dirty="0" err="1"/>
              <a:t>складнопідрядних</a:t>
            </a:r>
            <a:r>
              <a:rPr lang="ru-RU" sz="1600" dirty="0"/>
              <a:t> </a:t>
            </a:r>
            <a:r>
              <a:rPr lang="ru-RU" sz="1600" dirty="0" err="1"/>
              <a:t>речень</a:t>
            </a:r>
            <a:r>
              <a:rPr lang="ru-RU" sz="1600" dirty="0"/>
              <a:t> (</a:t>
            </a:r>
            <a:r>
              <a:rPr lang="ru-RU" sz="1600" dirty="0" err="1"/>
              <a:t>найчастіше</a:t>
            </a:r>
            <a:r>
              <a:rPr lang="ru-RU" sz="1600" dirty="0"/>
              <a:t> – </a:t>
            </a:r>
            <a:r>
              <a:rPr lang="ru-RU" sz="1600" dirty="0" err="1"/>
              <a:t>з</a:t>
            </a:r>
            <a:r>
              <a:rPr lang="ru-RU" sz="1600" dirty="0"/>
              <a:t> </a:t>
            </a:r>
            <a:r>
              <a:rPr lang="ru-RU" sz="1600" dirty="0" err="1"/>
              <a:t>підрядними</a:t>
            </a:r>
            <a:r>
              <a:rPr lang="ru-RU" sz="1600" dirty="0"/>
              <a:t> </a:t>
            </a:r>
            <a:r>
              <a:rPr lang="ru-RU" sz="1600" dirty="0" err="1"/>
              <a:t>означальними</a:t>
            </a:r>
            <a:r>
              <a:rPr lang="ru-RU" sz="1600" dirty="0"/>
              <a:t>, </a:t>
            </a:r>
            <a:r>
              <a:rPr lang="ru-RU" sz="1600" dirty="0" err="1"/>
              <a:t>додатковими</a:t>
            </a:r>
            <a:r>
              <a:rPr lang="ru-RU" sz="1600" dirty="0"/>
              <a:t>, причини </a:t>
            </a:r>
            <a:r>
              <a:rPr lang="ru-RU" sz="1600" dirty="0" err="1"/>
              <a:t>або</a:t>
            </a:r>
            <a:r>
              <a:rPr lang="ru-RU" sz="1600" dirty="0"/>
              <a:t> </a:t>
            </a:r>
            <a:r>
              <a:rPr lang="ru-RU" sz="1600" dirty="0" err="1"/>
              <a:t>наслідку</a:t>
            </a:r>
            <a:r>
              <a:rPr lang="ru-RU" sz="1600" dirty="0"/>
              <a:t>);</a:t>
            </a:r>
            <a:endParaRPr lang="en-US" sz="1600" dirty="0"/>
          </a:p>
          <a:p>
            <a:r>
              <a:rPr lang="ru-RU" sz="1600" dirty="0" err="1"/>
              <a:t>використання</a:t>
            </a:r>
            <a:r>
              <a:rPr lang="ru-RU" sz="1600" dirty="0"/>
              <a:t> </a:t>
            </a:r>
            <a:r>
              <a:rPr lang="ru-RU" sz="1600" dirty="0" err="1"/>
              <a:t>вставних</a:t>
            </a:r>
            <a:r>
              <a:rPr lang="ru-RU" sz="1600" dirty="0"/>
              <a:t> </a:t>
            </a:r>
            <a:r>
              <a:rPr lang="ru-RU" sz="1600" dirty="0" err="1"/>
              <a:t>слів</a:t>
            </a:r>
            <a:r>
              <a:rPr lang="ru-RU" sz="1600" dirty="0"/>
              <a:t>, </a:t>
            </a:r>
            <a:r>
              <a:rPr lang="ru-RU" sz="1600" dirty="0" err="1"/>
              <a:t>які</a:t>
            </a:r>
            <a:r>
              <a:rPr lang="ru-RU" sz="1600" dirty="0"/>
              <a:t> </a:t>
            </a:r>
            <a:r>
              <a:rPr lang="ru-RU" sz="1600" dirty="0" err="1"/>
              <a:t>підсумовують</a:t>
            </a:r>
            <a:r>
              <a:rPr lang="ru-RU" sz="1600" dirty="0"/>
              <a:t> </a:t>
            </a:r>
            <a:r>
              <a:rPr lang="ru-RU" sz="1600" dirty="0" err="1"/>
              <a:t>сказане</a:t>
            </a:r>
            <a:r>
              <a:rPr lang="ru-RU" sz="1600" dirty="0"/>
              <a:t> (</a:t>
            </a:r>
            <a:r>
              <a:rPr lang="ru-RU" sz="1600" i="1" dirty="0" err="1"/>
              <a:t>отже</a:t>
            </a:r>
            <a:r>
              <a:rPr lang="ru-RU" sz="1600" i="1" dirty="0"/>
              <a:t>, таким чином</a:t>
            </a:r>
            <a:r>
              <a:rPr lang="ru-RU" sz="1600" dirty="0"/>
              <a:t>), </a:t>
            </a:r>
            <a:r>
              <a:rPr lang="ru-RU" sz="1600" dirty="0" err="1"/>
              <a:t>пов’язують</a:t>
            </a:r>
            <a:r>
              <a:rPr lang="ru-RU" sz="1600" dirty="0"/>
              <a:t> </a:t>
            </a:r>
            <a:r>
              <a:rPr lang="ru-RU" sz="1600" dirty="0" err="1"/>
              <a:t>його</a:t>
            </a:r>
            <a:r>
              <a:rPr lang="ru-RU" sz="1600" dirty="0"/>
              <a:t> </a:t>
            </a:r>
            <a:r>
              <a:rPr lang="ru-RU" sz="1600" dirty="0" err="1"/>
              <a:t>з</a:t>
            </a:r>
            <a:r>
              <a:rPr lang="ru-RU" sz="1600" dirty="0"/>
              <a:t> </a:t>
            </a:r>
            <a:r>
              <a:rPr lang="ru-RU" sz="1600" dirty="0" err="1"/>
              <a:t>подальшим</a:t>
            </a:r>
            <a:r>
              <a:rPr lang="ru-RU" sz="1600" dirty="0"/>
              <a:t> </a:t>
            </a:r>
            <a:r>
              <a:rPr lang="ru-RU" sz="1600" dirty="0" err="1"/>
              <a:t>викладом</a:t>
            </a:r>
            <a:r>
              <a:rPr lang="ru-RU" sz="1600" dirty="0"/>
              <a:t> </a:t>
            </a:r>
            <a:r>
              <a:rPr lang="ru-RU" sz="1600" dirty="0" smtClean="0"/>
              <a:t>(</a:t>
            </a:r>
            <a:r>
              <a:rPr lang="ru-RU" sz="1600" i="1" dirty="0" err="1" smtClean="0"/>
              <a:t>наприклад</a:t>
            </a:r>
            <a:r>
              <a:rPr lang="ru-RU" sz="1600" i="1" dirty="0"/>
              <a:t>, </a:t>
            </a:r>
            <a:r>
              <a:rPr lang="ru-RU" sz="1600" i="1" dirty="0" err="1"/>
              <a:t>приміром</a:t>
            </a:r>
            <a:r>
              <a:rPr lang="ru-RU" sz="1600" i="1" dirty="0"/>
              <a:t>, </a:t>
            </a:r>
            <a:r>
              <a:rPr lang="ru-RU" sz="1600" i="1" dirty="0" err="1"/>
              <a:t>більше</a:t>
            </a:r>
            <a:r>
              <a:rPr lang="ru-RU" sz="1600" i="1" dirty="0"/>
              <a:t> того</a:t>
            </a:r>
            <a:r>
              <a:rPr lang="ru-RU" sz="1600" dirty="0"/>
              <a:t>), </a:t>
            </a:r>
            <a:r>
              <a:rPr lang="ru-RU" sz="1600" dirty="0" err="1"/>
              <a:t>визначають</a:t>
            </a:r>
            <a:r>
              <a:rPr lang="ru-RU" sz="1600" dirty="0"/>
              <a:t> </a:t>
            </a:r>
            <a:r>
              <a:rPr lang="ru-RU" sz="1600" dirty="0" err="1"/>
              <a:t>посилання</a:t>
            </a:r>
            <a:r>
              <a:rPr lang="ru-RU" sz="1600" dirty="0"/>
              <a:t> </a:t>
            </a:r>
            <a:r>
              <a:rPr lang="ru-RU" sz="1600" dirty="0" smtClean="0"/>
              <a:t>на</a:t>
            </a:r>
            <a:r>
              <a:rPr lang="ru-RU" sz="1600" dirty="0"/>
              <a:t> </a:t>
            </a:r>
            <a:r>
              <a:rPr lang="ru-RU" sz="1600" dirty="0" err="1" smtClean="0"/>
              <a:t>першоджерело</a:t>
            </a:r>
            <a:r>
              <a:rPr lang="ru-RU" sz="1600" dirty="0" smtClean="0"/>
              <a:t> </a:t>
            </a:r>
            <a:r>
              <a:rPr lang="ru-RU" sz="1600" dirty="0"/>
              <a:t>(</a:t>
            </a:r>
            <a:r>
              <a:rPr lang="ru-RU" sz="1600" i="1" dirty="0"/>
              <a:t>на думку…, за </a:t>
            </a:r>
            <a:r>
              <a:rPr lang="ru-RU" sz="1600" i="1" dirty="0" err="1"/>
              <a:t>твердженням</a:t>
            </a:r>
            <a:r>
              <a:rPr lang="ru-RU" sz="1600" i="1" dirty="0"/>
              <a:t>…, на наш </a:t>
            </a:r>
            <a:r>
              <a:rPr lang="ru-RU" sz="1600" i="1" dirty="0" err="1"/>
              <a:t>погляд</a:t>
            </a:r>
            <a:r>
              <a:rPr lang="ru-RU" sz="1600" i="1" dirty="0"/>
              <a:t>…, як </a:t>
            </a:r>
            <a:r>
              <a:rPr lang="ru-RU" sz="1600" i="1" dirty="0" err="1"/>
              <a:t>зазначає</a:t>
            </a:r>
            <a:r>
              <a:rPr lang="ru-RU" sz="1600" i="1" dirty="0"/>
              <a:t>…</a:t>
            </a:r>
            <a:r>
              <a:rPr lang="ru-RU" sz="1600" dirty="0"/>
              <a:t>);</a:t>
            </a:r>
            <a:endParaRPr lang="en-US" sz="1600" dirty="0"/>
          </a:p>
          <a:p>
            <a:r>
              <a:rPr lang="ru-RU" sz="1600" dirty="0" err="1"/>
              <a:t>переважання</a:t>
            </a:r>
            <a:r>
              <a:rPr lang="ru-RU" sz="1600" dirty="0"/>
              <a:t> </a:t>
            </a:r>
            <a:r>
              <a:rPr lang="ru-RU" sz="1600" dirty="0" err="1"/>
              <a:t>розповідних</a:t>
            </a:r>
            <a:r>
              <a:rPr lang="ru-RU" sz="1600" dirty="0"/>
              <a:t> </a:t>
            </a:r>
            <a:r>
              <a:rPr lang="ru-RU" sz="1600" dirty="0" err="1"/>
              <a:t>речень</a:t>
            </a:r>
            <a:r>
              <a:rPr lang="ru-RU" sz="1600" dirty="0"/>
              <a:t>; </a:t>
            </a:r>
            <a:endParaRPr lang="ru-RU" sz="1600" dirty="0" smtClean="0"/>
          </a:p>
          <a:p>
            <a:r>
              <a:rPr lang="ru-RU" sz="1600" dirty="0" err="1" smtClean="0"/>
              <a:t>питальні</a:t>
            </a:r>
            <a:r>
              <a:rPr lang="ru-RU" sz="1600" dirty="0" smtClean="0"/>
              <a:t> </a:t>
            </a:r>
            <a:r>
              <a:rPr lang="ru-RU" sz="1600" dirty="0" err="1"/>
              <a:t>речення</a:t>
            </a:r>
            <a:r>
              <a:rPr lang="ru-RU" sz="1600" dirty="0"/>
              <a:t> </a:t>
            </a:r>
            <a:r>
              <a:rPr lang="ru-RU" sz="1600" dirty="0" err="1"/>
              <a:t>вживають</a:t>
            </a:r>
            <a:r>
              <a:rPr lang="ru-RU" sz="1600" dirty="0"/>
              <a:t> у </a:t>
            </a:r>
            <a:r>
              <a:rPr lang="ru-RU" sz="1600" dirty="0" err="1"/>
              <a:t>разі</a:t>
            </a:r>
            <a:r>
              <a:rPr lang="ru-RU" sz="1600" dirty="0"/>
              <a:t> постановки </a:t>
            </a:r>
            <a:r>
              <a:rPr lang="ru-RU" sz="1600" dirty="0" err="1"/>
              <a:t>проблеми</a:t>
            </a:r>
            <a:r>
              <a:rPr lang="ru-RU" sz="1600" dirty="0"/>
              <a:t> </a:t>
            </a:r>
            <a:r>
              <a:rPr lang="ru-RU" sz="1600" dirty="0" err="1"/>
              <a:t>або</a:t>
            </a:r>
            <a:r>
              <a:rPr lang="ru-RU" sz="1600" dirty="0"/>
              <a:t> </a:t>
            </a:r>
            <a:r>
              <a:rPr lang="ru-RU" sz="1600" dirty="0" err="1"/>
              <a:t>полеміки</a:t>
            </a:r>
            <a:r>
              <a:rPr lang="ru-RU" sz="1600" dirty="0"/>
              <a:t>;</a:t>
            </a:r>
            <a:endParaRPr lang="en-US" sz="1600" dirty="0"/>
          </a:p>
          <a:p>
            <a:r>
              <a:rPr lang="ru-RU" sz="1600" dirty="0" err="1"/>
              <a:t>прямий</a:t>
            </a:r>
            <a:r>
              <a:rPr lang="ru-RU" sz="1600" dirty="0"/>
              <a:t> порядок </a:t>
            </a:r>
            <a:r>
              <a:rPr lang="ru-RU" sz="1600" dirty="0" err="1"/>
              <a:t>слів</a:t>
            </a:r>
            <a:r>
              <a:rPr lang="ru-RU" sz="1600" dirty="0"/>
              <a:t> у </a:t>
            </a:r>
            <a:r>
              <a:rPr lang="ru-RU" sz="1600" dirty="0" err="1"/>
              <a:t>реченні</a:t>
            </a:r>
            <a:r>
              <a:rPr lang="ru-RU" sz="1600" dirty="0"/>
              <a:t> (</a:t>
            </a:r>
            <a:r>
              <a:rPr lang="ru-RU" sz="1600" dirty="0" err="1"/>
              <a:t>відхилення</a:t>
            </a:r>
            <a:r>
              <a:rPr lang="ru-RU" sz="1600" dirty="0"/>
              <a:t> </a:t>
            </a:r>
            <a:r>
              <a:rPr lang="ru-RU" sz="1600" dirty="0" err="1"/>
              <a:t>можливі</a:t>
            </a:r>
            <a:r>
              <a:rPr lang="ru-RU" sz="1600" dirty="0"/>
              <a:t>, а </a:t>
            </a:r>
            <a:r>
              <a:rPr lang="ru-RU" sz="1600" dirty="0" err="1"/>
              <a:t>іноді</a:t>
            </a:r>
            <a:r>
              <a:rPr lang="ru-RU" sz="1600" dirty="0"/>
              <a:t> </a:t>
            </a:r>
            <a:r>
              <a:rPr lang="ru-RU" sz="1600" dirty="0" err="1"/>
              <a:t>є</a:t>
            </a:r>
            <a:r>
              <a:rPr lang="ru-RU" sz="1600" dirty="0"/>
              <a:t> нормою; </a:t>
            </a:r>
            <a:r>
              <a:rPr lang="ru-RU" sz="1600" dirty="0" err="1"/>
              <a:t>наприклад</a:t>
            </a:r>
            <a:r>
              <a:rPr lang="ru-RU" sz="1600" dirty="0"/>
              <a:t>, у </a:t>
            </a:r>
            <a:r>
              <a:rPr lang="ru-RU" sz="1600" dirty="0" err="1"/>
              <a:t>ботанічних</a:t>
            </a:r>
            <a:r>
              <a:rPr lang="ru-RU" sz="1600" dirty="0"/>
              <a:t> </a:t>
            </a:r>
            <a:r>
              <a:rPr lang="ru-RU" sz="1600" dirty="0" err="1"/>
              <a:t>термінах</a:t>
            </a:r>
            <a:r>
              <a:rPr lang="ru-RU" sz="1600" dirty="0"/>
              <a:t> </a:t>
            </a:r>
            <a:r>
              <a:rPr lang="ru-RU" sz="1600" i="1" dirty="0" err="1"/>
              <a:t>шипшина</a:t>
            </a:r>
            <a:r>
              <a:rPr lang="ru-RU" sz="1600" i="1" dirty="0"/>
              <a:t> собача, </a:t>
            </a:r>
            <a:r>
              <a:rPr lang="ru-RU" sz="1600" i="1" dirty="0" err="1"/>
              <a:t>соняшник</a:t>
            </a:r>
            <a:r>
              <a:rPr lang="ru-RU" sz="1600" i="1" dirty="0"/>
              <a:t> </a:t>
            </a:r>
            <a:r>
              <a:rPr lang="ru-RU" sz="1600" i="1" dirty="0" err="1"/>
              <a:t>однорічний</a:t>
            </a:r>
            <a:r>
              <a:rPr lang="ru-RU" sz="1600" i="1" dirty="0"/>
              <a:t>, </a:t>
            </a:r>
            <a:r>
              <a:rPr lang="ru-RU" sz="1600" i="1" dirty="0" err="1"/>
              <a:t>оман</a:t>
            </a:r>
            <a:r>
              <a:rPr lang="ru-RU" sz="1600" i="1" dirty="0"/>
              <a:t> </a:t>
            </a:r>
            <a:r>
              <a:rPr lang="ru-RU" sz="1600" i="1" dirty="0" err="1"/>
              <a:t>високий</a:t>
            </a:r>
            <a:r>
              <a:rPr lang="ru-RU" sz="1600" i="1" dirty="0"/>
              <a:t> </a:t>
            </a:r>
            <a:r>
              <a:rPr lang="ru-RU" sz="1600" dirty="0" err="1"/>
              <a:t>відбивається</a:t>
            </a:r>
            <a:r>
              <a:rPr lang="ru-RU" sz="1600" dirty="0"/>
              <a:t> </a:t>
            </a:r>
            <a:r>
              <a:rPr lang="ru-RU" sz="1600" dirty="0" err="1"/>
              <a:t>традиційно</a:t>
            </a:r>
            <a:r>
              <a:rPr lang="ru-RU" sz="1600" dirty="0"/>
              <a:t> </a:t>
            </a:r>
            <a:r>
              <a:rPr lang="ru-RU" sz="1600" dirty="0" err="1"/>
              <a:t>усталена</a:t>
            </a:r>
            <a:r>
              <a:rPr lang="ru-RU" sz="1600" dirty="0"/>
              <a:t> в </a:t>
            </a:r>
            <a:r>
              <a:rPr lang="ru-RU" sz="1600" dirty="0" err="1"/>
              <a:t>латинській</a:t>
            </a:r>
            <a:r>
              <a:rPr lang="ru-RU" sz="1600" dirty="0"/>
              <a:t> </a:t>
            </a:r>
            <a:r>
              <a:rPr lang="ru-RU" sz="1600" dirty="0" err="1"/>
              <a:t>мові</a:t>
            </a:r>
            <a:r>
              <a:rPr lang="ru-RU" sz="1600" dirty="0"/>
              <a:t> постановка </a:t>
            </a:r>
            <a:r>
              <a:rPr lang="ru-RU" sz="1600" dirty="0" err="1"/>
              <a:t>означення</a:t>
            </a:r>
            <a:r>
              <a:rPr lang="ru-RU" sz="1600" dirty="0"/>
              <a:t> </a:t>
            </a:r>
            <a:r>
              <a:rPr lang="ru-RU" sz="1600" dirty="0" err="1"/>
              <a:t>після</a:t>
            </a:r>
            <a:r>
              <a:rPr lang="ru-RU" sz="1600" dirty="0"/>
              <a:t> </a:t>
            </a:r>
            <a:r>
              <a:rPr lang="ru-RU" sz="1600" dirty="0" err="1"/>
              <a:t>означуваного</a:t>
            </a:r>
            <a:r>
              <a:rPr lang="ru-RU" sz="1600" dirty="0"/>
              <a:t> слова – </a:t>
            </a:r>
            <a:r>
              <a:rPr lang="ru-RU" sz="1600" dirty="0" err="1"/>
              <a:t>порівняйте</a:t>
            </a:r>
            <a:r>
              <a:rPr lang="ru-RU" sz="1600" dirty="0"/>
              <a:t> </a:t>
            </a:r>
            <a:r>
              <a:rPr lang="en-US" sz="1600" i="1" dirty="0"/>
              <a:t>Rosa </a:t>
            </a:r>
            <a:r>
              <a:rPr lang="en-US" sz="1600" i="1" dirty="0" err="1"/>
              <a:t>canina</a:t>
            </a:r>
            <a:r>
              <a:rPr lang="ru-RU" sz="1600" i="1" dirty="0"/>
              <a:t>, </a:t>
            </a:r>
            <a:r>
              <a:rPr lang="en-US" sz="1600" i="1" dirty="0"/>
              <a:t>Helianthus </a:t>
            </a:r>
            <a:r>
              <a:rPr lang="en-US" sz="1600" i="1" dirty="0" err="1"/>
              <a:t>annuus</a:t>
            </a:r>
            <a:r>
              <a:rPr lang="ru-RU" sz="1600" i="1" dirty="0"/>
              <a:t>, </a:t>
            </a:r>
            <a:r>
              <a:rPr lang="en-US" sz="1600" i="1" dirty="0" err="1"/>
              <a:t>Inula</a:t>
            </a:r>
            <a:r>
              <a:rPr lang="en-US" sz="1600" i="1" dirty="0"/>
              <a:t> </a:t>
            </a:r>
            <a:r>
              <a:rPr lang="en-US" sz="1600" i="1" dirty="0" err="1"/>
              <a:t>helenium</a:t>
            </a:r>
            <a:r>
              <a:rPr lang="ru-RU" sz="1600" i="1" dirty="0"/>
              <a:t>);</a:t>
            </a:r>
            <a:endParaRPr lang="en-US" sz="1600" dirty="0"/>
          </a:p>
          <a:p>
            <a:r>
              <a:rPr lang="ru-RU" sz="1600" dirty="0" err="1"/>
              <a:t>часте</a:t>
            </a:r>
            <a:r>
              <a:rPr lang="ru-RU" sz="1600" dirty="0"/>
              <a:t> </a:t>
            </a:r>
            <a:r>
              <a:rPr lang="ru-RU" sz="1600" dirty="0" err="1"/>
              <a:t>використання</a:t>
            </a:r>
            <a:r>
              <a:rPr lang="ru-RU" sz="1600" dirty="0"/>
              <a:t> </a:t>
            </a:r>
            <a:r>
              <a:rPr lang="ru-RU" sz="1600" dirty="0" err="1"/>
              <a:t>конструкцій</a:t>
            </a:r>
            <a:r>
              <a:rPr lang="ru-RU" sz="1600" dirty="0"/>
              <a:t> </a:t>
            </a:r>
            <a:r>
              <a:rPr lang="ru-RU" sz="1600" dirty="0" err="1"/>
              <a:t>з</a:t>
            </a:r>
            <a:r>
              <a:rPr lang="ru-RU" sz="1600" dirty="0"/>
              <a:t> </a:t>
            </a:r>
            <a:r>
              <a:rPr lang="ru-RU" sz="1600" dirty="0" err="1"/>
              <a:t>відокремленими</a:t>
            </a:r>
            <a:r>
              <a:rPr lang="ru-RU" sz="1600" dirty="0"/>
              <a:t> </a:t>
            </a:r>
            <a:r>
              <a:rPr lang="ru-RU" sz="1600" dirty="0" err="1"/>
              <a:t>зворотами</a:t>
            </a:r>
            <a:r>
              <a:rPr lang="ru-RU" sz="1600" dirty="0"/>
              <a:t>;</a:t>
            </a:r>
            <a:endParaRPr lang="en-US" sz="1600" dirty="0"/>
          </a:p>
          <a:p>
            <a:r>
              <a:rPr lang="ru-RU" sz="1600" dirty="0" err="1"/>
              <a:t>безсполучникові</a:t>
            </a:r>
            <a:r>
              <a:rPr lang="ru-RU" sz="1600" dirty="0"/>
              <a:t> </a:t>
            </a:r>
            <a:r>
              <a:rPr lang="ru-RU" sz="1600" dirty="0" err="1"/>
              <a:t>речення</a:t>
            </a:r>
            <a:r>
              <a:rPr lang="ru-RU" sz="1600" dirty="0"/>
              <a:t> </a:t>
            </a:r>
            <a:r>
              <a:rPr lang="ru-RU" sz="1600" dirty="0" err="1"/>
              <a:t>вживаються</a:t>
            </a:r>
            <a:r>
              <a:rPr lang="ru-RU" sz="1600" dirty="0"/>
              <a:t> </a:t>
            </a:r>
            <a:r>
              <a:rPr lang="ru-RU" sz="1600" dirty="0" err="1"/>
              <a:t>переважно</a:t>
            </a:r>
            <a:r>
              <a:rPr lang="ru-RU" sz="1600" dirty="0"/>
              <a:t> </a:t>
            </a:r>
            <a:r>
              <a:rPr lang="ru-RU" sz="1600" dirty="0" err="1"/>
              <a:t>під</a:t>
            </a:r>
            <a:r>
              <a:rPr lang="ru-RU" sz="1600" dirty="0"/>
              <a:t> час </a:t>
            </a:r>
            <a:r>
              <a:rPr lang="ru-RU" sz="1600" dirty="0" err="1"/>
              <a:t>переліку</a:t>
            </a:r>
            <a:r>
              <a:rPr lang="ru-RU" sz="1600" dirty="0"/>
              <a:t> </a:t>
            </a:r>
            <a:r>
              <a:rPr lang="ru-RU" sz="1600" dirty="0" err="1"/>
              <a:t>й</a:t>
            </a:r>
            <a:r>
              <a:rPr lang="ru-RU" sz="1600" dirty="0"/>
              <a:t> </a:t>
            </a:r>
            <a:r>
              <a:rPr lang="ru-RU" sz="1600" dirty="0" err="1"/>
              <a:t>класифікації</a:t>
            </a:r>
            <a:r>
              <a:rPr lang="ru-RU" sz="1600" dirty="0"/>
              <a:t> </a:t>
            </a:r>
            <a:r>
              <a:rPr lang="ru-RU" sz="1600" dirty="0" err="1"/>
              <a:t>явищ</a:t>
            </a:r>
            <a:r>
              <a:rPr lang="ru-RU" sz="1600" dirty="0"/>
              <a:t>.</a:t>
            </a:r>
            <a:endParaRPr lang="en-US" sz="1600" dirty="0"/>
          </a:p>
          <a:p>
            <a:endParaRPr lang="ru-RU" sz="16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78"/>
            <a:ext cx="6858002" cy="69164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r>
              <a:rPr lang="ru-RU" sz="4000" b="1" i="1" dirty="0" err="1"/>
              <a:t>Науково-популярний</a:t>
            </a:r>
            <a:endParaRPr lang="ru-RU" sz="4000" dirty="0"/>
          </a:p>
        </p:txBody>
      </p:sp>
      <p:sp>
        <p:nvSpPr>
          <p:cNvPr id="3" name="Содержимое 2"/>
          <p:cNvSpPr>
            <a:spLocks noGrp="1"/>
          </p:cNvSpPr>
          <p:nvPr>
            <p:ph idx="1"/>
          </p:nvPr>
        </p:nvSpPr>
        <p:spPr>
          <a:xfrm>
            <a:off x="457200" y="1285860"/>
            <a:ext cx="8229600" cy="4525963"/>
          </a:xfrm>
        </p:spPr>
        <p:txBody>
          <a:bodyPr>
            <a:noAutofit/>
          </a:bodyPr>
          <a:lstStyle/>
          <a:p>
            <a:pPr lvl="1" algn="just">
              <a:buNone/>
            </a:pPr>
            <a:r>
              <a:rPr lang="ru-RU" sz="2400" dirty="0" err="1" smtClean="0"/>
              <a:t>Застосовується</a:t>
            </a:r>
            <a:r>
              <a:rPr lang="ru-RU" sz="2400" dirty="0" smtClean="0"/>
              <a:t> </a:t>
            </a:r>
            <a:r>
              <a:rPr lang="ru-RU" sz="2400" dirty="0"/>
              <a:t>для </a:t>
            </a:r>
            <a:r>
              <a:rPr lang="ru-RU" sz="2400" dirty="0" err="1"/>
              <a:t>дохідливого</a:t>
            </a:r>
            <a:r>
              <a:rPr lang="ru-RU" sz="2400" dirty="0"/>
              <a:t>, доступного </a:t>
            </a:r>
            <a:r>
              <a:rPr lang="ru-RU" sz="2400" dirty="0" err="1"/>
              <a:t>викладу</a:t>
            </a:r>
            <a:r>
              <a:rPr lang="ru-RU" sz="2400" dirty="0"/>
              <a:t> </a:t>
            </a:r>
            <a:r>
              <a:rPr lang="ru-RU" sz="2400" dirty="0" err="1"/>
              <a:t>інформації</a:t>
            </a:r>
            <a:r>
              <a:rPr lang="ru-RU" sz="2400" dirty="0"/>
              <a:t> про </a:t>
            </a:r>
            <a:r>
              <a:rPr lang="ru-RU" sz="2400" dirty="0" err="1"/>
              <a:t>наслідки</a:t>
            </a:r>
            <a:r>
              <a:rPr lang="ru-RU" sz="2400" dirty="0"/>
              <a:t> </a:t>
            </a:r>
            <a:r>
              <a:rPr lang="ru-RU" sz="2400" dirty="0" err="1"/>
              <a:t>складних</a:t>
            </a:r>
            <a:r>
              <a:rPr lang="ru-RU" sz="2400" dirty="0"/>
              <a:t> </a:t>
            </a:r>
            <a:r>
              <a:rPr lang="ru-RU" sz="2400" dirty="0" err="1"/>
              <a:t>досліджень</a:t>
            </a:r>
            <a:r>
              <a:rPr lang="ru-RU" sz="2400" dirty="0"/>
              <a:t> для </a:t>
            </a:r>
            <a:r>
              <a:rPr lang="ru-RU" sz="2400" dirty="0" err="1"/>
              <a:t>нефахівців</a:t>
            </a:r>
            <a:r>
              <a:rPr lang="ru-RU" sz="2400" dirty="0"/>
              <a:t>, </a:t>
            </a:r>
            <a:r>
              <a:rPr lang="ru-RU" sz="2400" dirty="0" err="1"/>
              <a:t>із</a:t>
            </a:r>
            <a:r>
              <a:rPr lang="ru-RU" sz="2400" dirty="0"/>
              <a:t> </a:t>
            </a:r>
            <a:r>
              <a:rPr lang="ru-RU" sz="2400" dirty="0" err="1"/>
              <a:t>використанням</a:t>
            </a:r>
            <a:r>
              <a:rPr lang="ru-RU" sz="2400" dirty="0"/>
              <a:t> у </a:t>
            </a:r>
            <a:r>
              <a:rPr lang="ru-RU" sz="2400" dirty="0" err="1"/>
              <a:t>неспеціальних</a:t>
            </a:r>
            <a:r>
              <a:rPr lang="ru-RU" sz="2400" dirty="0"/>
              <a:t> </a:t>
            </a:r>
            <a:r>
              <a:rPr lang="ru-RU" sz="2400" dirty="0" err="1"/>
              <a:t>часописах</a:t>
            </a:r>
            <a:r>
              <a:rPr lang="ru-RU" sz="2400" dirty="0"/>
              <a:t> </a:t>
            </a:r>
            <a:r>
              <a:rPr lang="ru-RU" sz="2400" dirty="0" err="1"/>
              <a:t>і</a:t>
            </a:r>
            <a:r>
              <a:rPr lang="ru-RU" sz="2400" dirty="0"/>
              <a:t> книгах </a:t>
            </a:r>
            <a:r>
              <a:rPr lang="ru-RU" sz="2400" dirty="0" err="1"/>
              <a:t>навіть</a:t>
            </a:r>
            <a:r>
              <a:rPr lang="ru-RU" sz="2400" dirty="0"/>
              <a:t> </a:t>
            </a:r>
            <a:r>
              <a:rPr lang="ru-RU" sz="2400" dirty="0" err="1"/>
              <a:t>засобів</a:t>
            </a:r>
            <a:r>
              <a:rPr lang="ru-RU" sz="2400" dirty="0"/>
              <a:t> </a:t>
            </a:r>
            <a:r>
              <a:rPr lang="ru-RU" sz="2400" dirty="0" err="1"/>
              <a:t>художнього</a:t>
            </a:r>
            <a:r>
              <a:rPr lang="ru-RU" sz="2400" dirty="0"/>
              <a:t> та </a:t>
            </a:r>
            <a:r>
              <a:rPr lang="ru-RU" sz="2400" dirty="0" err="1"/>
              <a:t>публіцистичного</a:t>
            </a:r>
            <a:r>
              <a:rPr lang="ru-RU" sz="2400" dirty="0"/>
              <a:t> </a:t>
            </a:r>
            <a:r>
              <a:rPr lang="ru-RU" sz="2400" dirty="0" err="1"/>
              <a:t>стилів</a:t>
            </a:r>
            <a:r>
              <a:rPr lang="ru-RU" sz="2400" dirty="0"/>
              <a:t>. </a:t>
            </a:r>
            <a:endParaRPr lang="ru-RU" sz="2400" dirty="0" smtClean="0"/>
          </a:p>
          <a:p>
            <a:pPr lvl="1" algn="just">
              <a:buNone/>
            </a:pPr>
            <a:r>
              <a:rPr lang="ru-RU" sz="2400" dirty="0" err="1" smtClean="0"/>
              <a:t>Основні</a:t>
            </a:r>
            <a:r>
              <a:rPr lang="ru-RU" sz="2400" dirty="0" smtClean="0"/>
              <a:t> </a:t>
            </a:r>
            <a:r>
              <a:rPr lang="ru-RU" sz="2400" dirty="0" err="1"/>
              <a:t>завдання</a:t>
            </a:r>
            <a:r>
              <a:rPr lang="ru-RU" sz="2400" dirty="0"/>
              <a:t> та </a:t>
            </a:r>
            <a:r>
              <a:rPr lang="ru-RU" sz="2400" dirty="0" err="1"/>
              <a:t>функції</a:t>
            </a:r>
            <a:r>
              <a:rPr lang="ru-RU" sz="2400" dirty="0"/>
              <a:t> </a:t>
            </a:r>
            <a:r>
              <a:rPr lang="ru-RU" sz="2400" dirty="0" err="1"/>
              <a:t>мови</a:t>
            </a:r>
            <a:r>
              <a:rPr lang="ru-RU" sz="2400" dirty="0"/>
              <a:t> </a:t>
            </a:r>
            <a:r>
              <a:rPr lang="ru-RU" sz="2400" dirty="0" err="1"/>
              <a:t>науково-популярного</a:t>
            </a:r>
            <a:r>
              <a:rPr lang="ru-RU" sz="2400" dirty="0"/>
              <a:t> </a:t>
            </a:r>
            <a:r>
              <a:rPr lang="ru-RU" sz="2400" dirty="0" err="1"/>
              <a:t>підстилю</a:t>
            </a:r>
            <a:r>
              <a:rPr lang="ru-RU" sz="2400" dirty="0"/>
              <a:t> </a:t>
            </a:r>
            <a:r>
              <a:rPr lang="ru-RU" sz="2400" dirty="0" err="1"/>
              <a:t>полягають</a:t>
            </a:r>
            <a:r>
              <a:rPr lang="ru-RU" sz="2400" dirty="0"/>
              <a:t> у тому, </a:t>
            </a:r>
            <a:r>
              <a:rPr lang="ru-RU" sz="2400" dirty="0" err="1"/>
              <a:t>щоб</a:t>
            </a:r>
            <a:r>
              <a:rPr lang="ru-RU" sz="2400" dirty="0"/>
              <a:t> не просто подати </a:t>
            </a:r>
            <a:r>
              <a:rPr lang="ru-RU" sz="2400" dirty="0" err="1"/>
              <a:t>нову</a:t>
            </a:r>
            <a:r>
              <a:rPr lang="ru-RU" sz="2400" dirty="0"/>
              <a:t> </a:t>
            </a:r>
            <a:r>
              <a:rPr lang="ru-RU" sz="2400" dirty="0" err="1"/>
              <a:t>наукову</a:t>
            </a:r>
            <a:r>
              <a:rPr lang="ru-RU" sz="2400" dirty="0"/>
              <a:t> </a:t>
            </a:r>
            <a:r>
              <a:rPr lang="ru-RU" sz="2400" dirty="0" err="1"/>
              <a:t>інформацію</a:t>
            </a:r>
            <a:r>
              <a:rPr lang="ru-RU" sz="2400" dirty="0"/>
              <a:t>, </a:t>
            </a:r>
            <a:r>
              <a:rPr lang="ru-RU" sz="2400" dirty="0" err="1"/>
              <a:t>обґрунтувати</a:t>
            </a:r>
            <a:r>
              <a:rPr lang="ru-RU" sz="2400" dirty="0"/>
              <a:t> </a:t>
            </a:r>
            <a:r>
              <a:rPr lang="ru-RU" sz="2400" dirty="0" err="1"/>
              <a:t>її</a:t>
            </a:r>
            <a:r>
              <a:rPr lang="ru-RU" sz="2400" dirty="0"/>
              <a:t> </a:t>
            </a:r>
            <a:r>
              <a:rPr lang="ru-RU" sz="2400" dirty="0" err="1"/>
              <a:t>істинність</a:t>
            </a:r>
            <a:r>
              <a:rPr lang="ru-RU" sz="2400" dirty="0"/>
              <a:t> (</a:t>
            </a:r>
            <a:r>
              <a:rPr lang="ru-RU" sz="2400" dirty="0" err="1"/>
              <a:t>це</a:t>
            </a:r>
            <a:r>
              <a:rPr lang="ru-RU" sz="2400" dirty="0"/>
              <a:t> </a:t>
            </a:r>
            <a:r>
              <a:rPr lang="ru-RU" sz="2400" dirty="0" err="1"/>
              <a:t>функція</a:t>
            </a:r>
            <a:r>
              <a:rPr lang="ru-RU" sz="2400" dirty="0"/>
              <a:t> </a:t>
            </a:r>
            <a:r>
              <a:rPr lang="ru-RU" sz="2400" dirty="0" err="1"/>
              <a:t>власне</a:t>
            </a:r>
            <a:r>
              <a:rPr lang="ru-RU" sz="2400" dirty="0"/>
              <a:t> </a:t>
            </a:r>
            <a:r>
              <a:rPr lang="ru-RU" sz="2400" dirty="0" err="1"/>
              <a:t>наукового</a:t>
            </a:r>
            <a:r>
              <a:rPr lang="ru-RU" sz="2400" dirty="0"/>
              <a:t> </a:t>
            </a:r>
            <a:r>
              <a:rPr lang="ru-RU" sz="2400" dirty="0" err="1"/>
              <a:t>підстилю</a:t>
            </a:r>
            <a:r>
              <a:rPr lang="ru-RU" sz="2400" dirty="0"/>
              <a:t>), а </a:t>
            </a:r>
            <a:r>
              <a:rPr lang="ru-RU" sz="2400" b="1" i="1" dirty="0" err="1"/>
              <a:t>ознайомити</a:t>
            </a:r>
            <a:r>
              <a:rPr lang="ru-RU" sz="2400" b="1" i="1" dirty="0"/>
              <a:t> </a:t>
            </a:r>
            <a:r>
              <a:rPr lang="ru-RU" sz="2400" b="1" i="1" dirty="0" err="1"/>
              <a:t>з</a:t>
            </a:r>
            <a:r>
              <a:rPr lang="ru-RU" sz="2400" b="1" i="1" dirty="0"/>
              <a:t> основами наук у </a:t>
            </a:r>
            <a:r>
              <a:rPr lang="ru-RU" sz="2400" b="1" i="1" dirty="0" err="1"/>
              <a:t>формі</a:t>
            </a:r>
            <a:r>
              <a:rPr lang="ru-RU" sz="2400" b="1" i="1" dirty="0"/>
              <a:t>, яка б </a:t>
            </a:r>
            <a:r>
              <a:rPr lang="ru-RU" sz="2400" b="1" i="1" dirty="0" err="1"/>
              <a:t>сприяла</a:t>
            </a:r>
            <a:r>
              <a:rPr lang="ru-RU" sz="2400" b="1" i="1" dirty="0"/>
              <a:t> </a:t>
            </a:r>
            <a:r>
              <a:rPr lang="ru-RU" sz="2400" b="1" i="1" dirty="0" err="1"/>
              <a:t>засвоєнню</a:t>
            </a:r>
            <a:r>
              <a:rPr lang="ru-RU" sz="2400" b="1" i="1" dirty="0"/>
              <a:t> </a:t>
            </a:r>
            <a:r>
              <a:rPr lang="ru-RU" sz="2400" b="1" i="1" dirty="0" err="1"/>
              <a:t>інформації</a:t>
            </a:r>
            <a:r>
              <a:rPr lang="ru-RU" sz="2400" b="1" i="1" dirty="0"/>
              <a:t> як </a:t>
            </a:r>
            <a:r>
              <a:rPr lang="ru-RU" sz="2400" b="1" i="1" dirty="0" err="1"/>
              <a:t>передумови</a:t>
            </a:r>
            <a:r>
              <a:rPr lang="ru-RU" sz="2400" b="1" i="1" dirty="0"/>
              <a:t> </a:t>
            </a:r>
            <a:r>
              <a:rPr lang="ru-RU" sz="2400" b="1" i="1" dirty="0" err="1"/>
              <a:t>дальшої</a:t>
            </a:r>
            <a:r>
              <a:rPr lang="ru-RU" sz="2400" b="1" i="1" dirty="0"/>
              <a:t> </a:t>
            </a:r>
            <a:r>
              <a:rPr lang="ru-RU" sz="2400" b="1" i="1" dirty="0" err="1"/>
              <a:t>пізнавальної</a:t>
            </a:r>
            <a:r>
              <a:rPr lang="ru-RU" sz="2400" b="1" i="1" dirty="0"/>
              <a:t> </a:t>
            </a:r>
            <a:r>
              <a:rPr lang="ru-RU" sz="2400" b="1" i="1" dirty="0" err="1"/>
              <a:t>діяльності</a:t>
            </a:r>
            <a:r>
              <a:rPr lang="ru-RU" sz="2400" b="1" i="1" dirty="0"/>
              <a:t> у </a:t>
            </a:r>
            <a:r>
              <a:rPr lang="ru-RU" sz="2400" b="1" i="1" dirty="0" err="1"/>
              <a:t>відповідній</a:t>
            </a:r>
            <a:r>
              <a:rPr lang="ru-RU" sz="2400" b="1" i="1" dirty="0"/>
              <a:t> </a:t>
            </a:r>
            <a:r>
              <a:rPr lang="ru-RU" sz="2400" b="1" i="1" dirty="0" err="1"/>
              <a:t>галузі</a:t>
            </a:r>
            <a:r>
              <a:rPr lang="ru-RU" sz="2400" i="1" dirty="0"/>
              <a:t> </a:t>
            </a:r>
            <a:r>
              <a:rPr lang="ru-RU" sz="2400" dirty="0"/>
              <a:t>(</a:t>
            </a:r>
            <a:r>
              <a:rPr lang="ru-RU" sz="2400" dirty="0" err="1"/>
              <a:t>це</a:t>
            </a:r>
            <a:r>
              <a:rPr lang="ru-RU" sz="2400" dirty="0"/>
              <a:t> </a:t>
            </a:r>
            <a:r>
              <a:rPr lang="ru-RU" sz="2400" dirty="0" err="1"/>
              <a:t>функція</a:t>
            </a:r>
            <a:r>
              <a:rPr lang="ru-RU" sz="2400" dirty="0"/>
              <a:t> </a:t>
            </a:r>
            <a:r>
              <a:rPr lang="ru-RU" sz="2400" dirty="0" err="1"/>
              <a:t>науково</a:t>
            </a:r>
            <a:r>
              <a:rPr lang="ru-RU" sz="2400" dirty="0"/>
              <a:t>- </a:t>
            </a:r>
            <a:r>
              <a:rPr lang="ru-RU" sz="2400" dirty="0" err="1"/>
              <a:t>навчального</a:t>
            </a:r>
            <a:r>
              <a:rPr lang="ru-RU" sz="2400" dirty="0"/>
              <a:t> </a:t>
            </a:r>
            <a:r>
              <a:rPr lang="ru-RU" sz="2400" dirty="0" err="1"/>
              <a:t>підстилю</a:t>
            </a:r>
            <a:r>
              <a:rPr lang="ru-RU" sz="2400" dirty="0"/>
              <a:t>), </a:t>
            </a:r>
            <a:r>
              <a:rPr lang="ru-RU" sz="2400" i="1" dirty="0" err="1"/>
              <a:t>і</a:t>
            </a:r>
            <a:r>
              <a:rPr lang="ru-RU" sz="2400" i="1" dirty="0"/>
              <a:t> </a:t>
            </a:r>
            <a:r>
              <a:rPr lang="ru-RU" sz="2400" b="1" i="1" dirty="0" err="1"/>
              <a:t>передусім</a:t>
            </a:r>
            <a:r>
              <a:rPr lang="ru-RU" sz="2400" b="1" i="1" dirty="0"/>
              <a:t> </a:t>
            </a:r>
            <a:r>
              <a:rPr lang="ru-RU" sz="2400" b="1" i="1" dirty="0" err="1"/>
              <a:t>привернути</a:t>
            </a:r>
            <a:r>
              <a:rPr lang="ru-RU" sz="2400" b="1" i="1" dirty="0"/>
              <a:t> </a:t>
            </a:r>
            <a:r>
              <a:rPr lang="ru-RU" sz="2400" b="1" i="1" dirty="0" err="1"/>
              <a:t>увагу</a:t>
            </a:r>
            <a:r>
              <a:rPr lang="ru-RU" sz="2400" b="1" i="1" dirty="0"/>
              <a:t> </a:t>
            </a:r>
            <a:r>
              <a:rPr lang="ru-RU" sz="2400" b="1" i="1" dirty="0" err="1"/>
              <a:t>нефахівця</a:t>
            </a:r>
            <a:r>
              <a:rPr lang="ru-RU" sz="2400" b="1" i="1" dirty="0"/>
              <a:t> до </a:t>
            </a:r>
            <a:r>
              <a:rPr lang="ru-RU" sz="2400" b="1" i="1" dirty="0" err="1"/>
              <a:t>актуальних</a:t>
            </a:r>
            <a:r>
              <a:rPr lang="ru-RU" sz="2400" b="1" i="1" dirty="0"/>
              <a:t> проблем </a:t>
            </a:r>
            <a:r>
              <a:rPr lang="ru-RU" sz="2400" b="1" i="1" dirty="0" err="1"/>
              <a:t>тієї</a:t>
            </a:r>
            <a:r>
              <a:rPr lang="ru-RU" sz="2400" b="1" i="1" dirty="0"/>
              <a:t> </a:t>
            </a:r>
            <a:r>
              <a:rPr lang="ru-RU" sz="2400" b="1" i="1" dirty="0" err="1"/>
              <a:t>чи</a:t>
            </a:r>
            <a:r>
              <a:rPr lang="ru-RU" sz="2400" b="1" i="1" dirty="0"/>
              <a:t> </a:t>
            </a:r>
            <a:r>
              <a:rPr lang="ru-RU" sz="2400" b="1" i="1" dirty="0" err="1"/>
              <a:t>іншої</a:t>
            </a:r>
            <a:r>
              <a:rPr lang="ru-RU" sz="2400" b="1" i="1" dirty="0"/>
              <a:t> науки</a:t>
            </a:r>
            <a:r>
              <a:rPr lang="ru-RU" sz="2400" i="1" dirty="0"/>
              <a:t>.</a:t>
            </a:r>
            <a:endParaRPr lang="en-US" sz="2400" dirty="0"/>
          </a:p>
          <a:p>
            <a:endParaRPr lang="ru-RU" sz="24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29402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a:t>Науково-навчальний</a:t>
            </a:r>
            <a:endParaRPr lang="ru-RU" dirty="0"/>
          </a:p>
        </p:txBody>
      </p:sp>
      <p:sp>
        <p:nvSpPr>
          <p:cNvPr id="3" name="Содержимое 2"/>
          <p:cNvSpPr>
            <a:spLocks noGrp="1"/>
          </p:cNvSpPr>
          <p:nvPr>
            <p:ph idx="1"/>
          </p:nvPr>
        </p:nvSpPr>
        <p:spPr/>
        <p:txBody>
          <a:bodyPr>
            <a:normAutofit fontScale="70000" lnSpcReduction="20000"/>
          </a:bodyPr>
          <a:lstStyle/>
          <a:p>
            <a:pPr algn="just">
              <a:buNone/>
            </a:pPr>
            <a:r>
              <a:rPr lang="ru-RU" dirty="0" err="1" smtClean="0"/>
              <a:t>Наявний</a:t>
            </a:r>
            <a:r>
              <a:rPr lang="ru-RU" dirty="0" smtClean="0"/>
              <a:t> </a:t>
            </a:r>
            <a:r>
              <a:rPr lang="ru-RU" dirty="0"/>
              <a:t>у </a:t>
            </a:r>
            <a:r>
              <a:rPr lang="ru-RU" dirty="0" err="1"/>
              <a:t>підручниках</a:t>
            </a:r>
            <a:r>
              <a:rPr lang="ru-RU" dirty="0"/>
              <a:t>, </a:t>
            </a:r>
            <a:r>
              <a:rPr lang="ru-RU" dirty="0" err="1"/>
              <a:t>лекціях</a:t>
            </a:r>
            <a:r>
              <a:rPr lang="ru-RU" dirty="0"/>
              <a:t>, </a:t>
            </a:r>
            <a:r>
              <a:rPr lang="ru-RU" dirty="0" err="1"/>
              <a:t>бесідах</a:t>
            </a:r>
            <a:r>
              <a:rPr lang="ru-RU" dirty="0"/>
              <a:t> для доступного, </a:t>
            </a:r>
            <a:r>
              <a:rPr lang="ru-RU" dirty="0" err="1"/>
              <a:t>логічного</a:t>
            </a:r>
            <a:r>
              <a:rPr lang="ru-RU" dirty="0"/>
              <a:t> </a:t>
            </a:r>
            <a:r>
              <a:rPr lang="ru-RU" dirty="0" err="1"/>
              <a:t>й</a:t>
            </a:r>
            <a:r>
              <a:rPr lang="ru-RU" dirty="0"/>
              <a:t> образного </a:t>
            </a:r>
            <a:r>
              <a:rPr lang="ru-RU" dirty="0" err="1"/>
              <a:t>викладу</a:t>
            </a:r>
            <a:r>
              <a:rPr lang="ru-RU" dirty="0"/>
              <a:t> </a:t>
            </a:r>
            <a:r>
              <a:rPr lang="ru-RU" dirty="0" err="1"/>
              <a:t>й</a:t>
            </a:r>
            <a:r>
              <a:rPr lang="ru-RU" dirty="0"/>
              <a:t> не </a:t>
            </a:r>
            <a:r>
              <a:rPr lang="ru-RU" dirty="0" err="1"/>
              <a:t>виключає</a:t>
            </a:r>
            <a:r>
              <a:rPr lang="ru-RU" dirty="0"/>
              <a:t> </a:t>
            </a:r>
            <a:r>
              <a:rPr lang="ru-RU" dirty="0" err="1"/>
              <a:t>використання</a:t>
            </a:r>
            <a:r>
              <a:rPr lang="ru-RU" dirty="0"/>
              <a:t> </a:t>
            </a:r>
            <a:r>
              <a:rPr lang="ru-RU" dirty="0" err="1"/>
              <a:t>елементів</a:t>
            </a:r>
            <a:r>
              <a:rPr lang="ru-RU" dirty="0"/>
              <a:t> </a:t>
            </a:r>
            <a:r>
              <a:rPr lang="ru-RU" dirty="0" err="1"/>
              <a:t>емоційності</a:t>
            </a:r>
            <a:r>
              <a:rPr lang="ru-RU" dirty="0"/>
              <a:t>. </a:t>
            </a:r>
            <a:endParaRPr lang="ru-RU" dirty="0" smtClean="0"/>
          </a:p>
          <a:p>
            <a:pPr algn="just">
              <a:buNone/>
            </a:pPr>
            <a:r>
              <a:rPr lang="ru-RU" dirty="0" err="1" smtClean="0"/>
              <a:t>Від</a:t>
            </a:r>
            <a:r>
              <a:rPr lang="ru-RU" dirty="0" smtClean="0"/>
              <a:t> </a:t>
            </a:r>
            <a:r>
              <a:rPr lang="ru-RU" dirty="0" err="1"/>
              <a:t>власне</a:t>
            </a:r>
            <a:r>
              <a:rPr lang="ru-RU" dirty="0"/>
              <a:t> </a:t>
            </a:r>
            <a:r>
              <a:rPr lang="ru-RU" dirty="0" err="1"/>
              <a:t>наукового</a:t>
            </a:r>
            <a:r>
              <a:rPr lang="ru-RU" dirty="0"/>
              <a:t> </a:t>
            </a:r>
            <a:r>
              <a:rPr lang="ru-RU" dirty="0" err="1"/>
              <a:t>підстилю</a:t>
            </a:r>
            <a:r>
              <a:rPr lang="ru-RU" dirty="0"/>
              <a:t> </a:t>
            </a:r>
            <a:r>
              <a:rPr lang="ru-RU" dirty="0" err="1"/>
              <a:t>він</a:t>
            </a:r>
            <a:r>
              <a:rPr lang="ru-RU" dirty="0"/>
              <a:t> </a:t>
            </a:r>
            <a:r>
              <a:rPr lang="ru-RU" dirty="0" err="1"/>
              <a:t>відрізняється</a:t>
            </a:r>
            <a:r>
              <a:rPr lang="ru-RU" dirty="0"/>
              <a:t> </a:t>
            </a:r>
            <a:r>
              <a:rPr lang="ru-RU" dirty="0" err="1"/>
              <a:t>дещо</a:t>
            </a:r>
            <a:r>
              <a:rPr lang="ru-RU" dirty="0"/>
              <a:t> </a:t>
            </a:r>
            <a:r>
              <a:rPr lang="ru-RU" dirty="0" err="1"/>
              <a:t>меншою</a:t>
            </a:r>
            <a:r>
              <a:rPr lang="ru-RU" dirty="0"/>
              <a:t> </a:t>
            </a:r>
            <a:r>
              <a:rPr lang="ru-RU" dirty="0" err="1"/>
              <a:t>суворістю</a:t>
            </a:r>
            <a:r>
              <a:rPr lang="ru-RU" dirty="0"/>
              <a:t> </a:t>
            </a:r>
            <a:r>
              <a:rPr lang="ru-RU" dirty="0" err="1"/>
              <a:t>викладу</a:t>
            </a:r>
            <a:r>
              <a:rPr lang="ru-RU" dirty="0"/>
              <a:t>, </a:t>
            </a:r>
            <a:r>
              <a:rPr lang="ru-RU" dirty="0" err="1"/>
              <a:t>меншою</a:t>
            </a:r>
            <a:r>
              <a:rPr lang="ru-RU" dirty="0"/>
              <a:t> </a:t>
            </a:r>
            <a:r>
              <a:rPr lang="ru-RU" dirty="0" err="1"/>
              <a:t>докладністю</a:t>
            </a:r>
            <a:r>
              <a:rPr lang="ru-RU" dirty="0"/>
              <a:t> в </a:t>
            </a:r>
            <a:r>
              <a:rPr lang="ru-RU" dirty="0" err="1"/>
              <a:t>посиланні</a:t>
            </a:r>
            <a:r>
              <a:rPr lang="ru-RU" dirty="0"/>
              <a:t> на </a:t>
            </a:r>
            <a:r>
              <a:rPr lang="ru-RU" dirty="0" err="1"/>
              <a:t>першоджерела</a:t>
            </a:r>
            <a:r>
              <a:rPr lang="ru-RU" dirty="0"/>
              <a:t>, </a:t>
            </a:r>
            <a:r>
              <a:rPr lang="ru-RU" dirty="0" err="1"/>
              <a:t>більшою</a:t>
            </a:r>
            <a:r>
              <a:rPr lang="ru-RU" dirty="0"/>
              <a:t> </a:t>
            </a:r>
            <a:r>
              <a:rPr lang="ru-RU" dirty="0" err="1"/>
              <a:t>спрощеністю</a:t>
            </a:r>
            <a:r>
              <a:rPr lang="ru-RU" dirty="0"/>
              <a:t> </a:t>
            </a:r>
            <a:r>
              <a:rPr lang="ru-RU" dirty="0" err="1"/>
              <a:t>системи</a:t>
            </a:r>
            <a:r>
              <a:rPr lang="ru-RU" dirty="0"/>
              <a:t> </a:t>
            </a:r>
            <a:r>
              <a:rPr lang="ru-RU" dirty="0" err="1"/>
              <a:t>доведень</a:t>
            </a:r>
            <a:r>
              <a:rPr lang="ru-RU" dirty="0"/>
              <a:t>, </a:t>
            </a:r>
            <a:r>
              <a:rPr lang="ru-RU" dirty="0" err="1"/>
              <a:t>спрямованої</a:t>
            </a:r>
            <a:r>
              <a:rPr lang="ru-RU" dirty="0"/>
              <a:t> </a:t>
            </a:r>
            <a:r>
              <a:rPr lang="ru-RU" dirty="0" err="1"/>
              <a:t>на</a:t>
            </a:r>
            <a:r>
              <a:rPr lang="ru-RU" dirty="0"/>
              <a:t> </a:t>
            </a:r>
            <a:r>
              <a:rPr lang="ru-RU" dirty="0" err="1"/>
              <a:t>більшу</a:t>
            </a:r>
            <a:r>
              <a:rPr lang="ru-RU" dirty="0"/>
              <a:t> </a:t>
            </a:r>
            <a:r>
              <a:rPr lang="ru-RU" dirty="0" err="1"/>
              <a:t>доступність</a:t>
            </a:r>
            <a:r>
              <a:rPr lang="ru-RU" dirty="0"/>
              <a:t> </a:t>
            </a:r>
            <a:r>
              <a:rPr lang="ru-RU" dirty="0" err="1"/>
              <a:t>інформації</a:t>
            </a:r>
            <a:r>
              <a:rPr lang="ru-RU" dirty="0"/>
              <a:t>, </a:t>
            </a:r>
            <a:r>
              <a:rPr lang="ru-RU" dirty="0" err="1"/>
              <a:t>обсяг</a:t>
            </a:r>
            <a:r>
              <a:rPr lang="ru-RU" dirty="0"/>
              <a:t> </a:t>
            </a:r>
            <a:r>
              <a:rPr lang="ru-RU" dirty="0" err="1"/>
              <a:t>якої</a:t>
            </a:r>
            <a:r>
              <a:rPr lang="ru-RU" dirty="0"/>
              <a:t> </a:t>
            </a:r>
            <a:r>
              <a:rPr lang="ru-RU" dirty="0" err="1"/>
              <a:t>визначає</a:t>
            </a:r>
            <a:r>
              <a:rPr lang="ru-RU" dirty="0"/>
              <a:t> </a:t>
            </a:r>
            <a:r>
              <a:rPr lang="ru-RU" dirty="0" err="1"/>
              <a:t>навчальна</a:t>
            </a:r>
            <a:r>
              <a:rPr lang="ru-RU" dirty="0"/>
              <a:t> </a:t>
            </a:r>
            <a:r>
              <a:rPr lang="ru-RU" dirty="0" err="1"/>
              <a:t>програма</a:t>
            </a:r>
            <a:r>
              <a:rPr lang="ru-RU" dirty="0"/>
              <a:t> </a:t>
            </a:r>
            <a:r>
              <a:rPr lang="ru-RU" dirty="0" err="1"/>
              <a:t>певного</a:t>
            </a:r>
            <a:r>
              <a:rPr lang="ru-RU" dirty="0"/>
              <a:t> курсу. </a:t>
            </a:r>
            <a:endParaRPr lang="ru-RU" dirty="0" smtClean="0"/>
          </a:p>
          <a:p>
            <a:pPr algn="just">
              <a:buNone/>
            </a:pPr>
            <a:r>
              <a:rPr lang="ru-RU" dirty="0" err="1" smtClean="0"/>
              <a:t>Звичайно</a:t>
            </a:r>
            <a:r>
              <a:rPr lang="ru-RU" dirty="0"/>
              <a:t>, </a:t>
            </a:r>
            <a:r>
              <a:rPr lang="ru-RU" dirty="0" err="1"/>
              <a:t>важливу</a:t>
            </a:r>
            <a:r>
              <a:rPr lang="ru-RU" dirty="0"/>
              <a:t> роль </a:t>
            </a:r>
            <a:r>
              <a:rPr lang="ru-RU" dirty="0" err="1"/>
              <a:t>відіграє</a:t>
            </a:r>
            <a:r>
              <a:rPr lang="ru-RU" dirty="0"/>
              <a:t> те, кому </a:t>
            </a:r>
            <a:r>
              <a:rPr lang="ru-RU" dirty="0" err="1"/>
              <a:t>саме</a:t>
            </a:r>
            <a:r>
              <a:rPr lang="ru-RU" dirty="0"/>
              <a:t> адресовано </a:t>
            </a:r>
            <a:r>
              <a:rPr lang="ru-RU" dirty="0" err="1"/>
              <a:t>наукову</a:t>
            </a:r>
            <a:r>
              <a:rPr lang="ru-RU" dirty="0"/>
              <a:t> </a:t>
            </a:r>
            <a:r>
              <a:rPr lang="ru-RU" dirty="0" err="1"/>
              <a:t>інформацію</a:t>
            </a:r>
            <a:r>
              <a:rPr lang="ru-RU" dirty="0"/>
              <a:t> – </a:t>
            </a:r>
            <a:r>
              <a:rPr lang="ru-RU" dirty="0" err="1"/>
              <a:t>студентові</a:t>
            </a:r>
            <a:r>
              <a:rPr lang="ru-RU" dirty="0"/>
              <a:t>, </a:t>
            </a:r>
            <a:r>
              <a:rPr lang="ru-RU" dirty="0" err="1"/>
              <a:t>абітурієнтові</a:t>
            </a:r>
            <a:r>
              <a:rPr lang="ru-RU" dirty="0"/>
              <a:t>, </a:t>
            </a:r>
            <a:r>
              <a:rPr lang="ru-RU" dirty="0" err="1"/>
              <a:t>слухачеві</a:t>
            </a:r>
            <a:r>
              <a:rPr lang="ru-RU" dirty="0"/>
              <a:t> </a:t>
            </a:r>
            <a:r>
              <a:rPr lang="ru-RU" dirty="0" err="1"/>
              <a:t>курсів</a:t>
            </a:r>
            <a:r>
              <a:rPr lang="ru-RU" dirty="0"/>
              <a:t>, </a:t>
            </a:r>
            <a:r>
              <a:rPr lang="ru-RU" dirty="0" err="1"/>
              <a:t>аспірантові</a:t>
            </a:r>
            <a:r>
              <a:rPr lang="ru-RU" dirty="0"/>
              <a:t> </a:t>
            </a:r>
            <a:r>
              <a:rPr lang="ru-RU" dirty="0" err="1"/>
              <a:t>тощо</a:t>
            </a:r>
            <a:r>
              <a:rPr lang="ru-RU" dirty="0"/>
              <a:t>. </a:t>
            </a:r>
            <a:r>
              <a:rPr lang="ru-RU" dirty="0" err="1"/>
              <a:t>Навчальні</a:t>
            </a:r>
            <a:r>
              <a:rPr lang="ru-RU" dirty="0"/>
              <a:t> </a:t>
            </a:r>
            <a:r>
              <a:rPr lang="ru-RU" dirty="0" err="1"/>
              <a:t>підручники</a:t>
            </a:r>
            <a:r>
              <a:rPr lang="ru-RU" dirty="0"/>
              <a:t> для </a:t>
            </a:r>
            <a:r>
              <a:rPr lang="ru-RU" dirty="0" err="1"/>
              <a:t>школи</a:t>
            </a:r>
            <a:r>
              <a:rPr lang="ru-RU" dirty="0"/>
              <a:t>, особливо для </a:t>
            </a:r>
            <a:r>
              <a:rPr lang="ru-RU" dirty="0" err="1"/>
              <a:t>учнів</a:t>
            </a:r>
            <a:r>
              <a:rPr lang="ru-RU" dirty="0"/>
              <a:t> </a:t>
            </a:r>
            <a:r>
              <a:rPr lang="ru-RU" dirty="0" err="1"/>
              <a:t>молодших</a:t>
            </a:r>
            <a:r>
              <a:rPr lang="ru-RU" dirty="0"/>
              <a:t> </a:t>
            </a:r>
            <a:r>
              <a:rPr lang="ru-RU" dirty="0" err="1"/>
              <a:t>класів</a:t>
            </a:r>
            <a:r>
              <a:rPr lang="ru-RU" dirty="0"/>
              <a:t>, написано </a:t>
            </a:r>
            <a:r>
              <a:rPr lang="ru-RU" dirty="0" err="1"/>
              <a:t>більш</a:t>
            </a:r>
            <a:r>
              <a:rPr lang="ru-RU" dirty="0"/>
              <a:t> популярно, тому </a:t>
            </a:r>
            <a:r>
              <a:rPr lang="ru-RU" dirty="0" err="1"/>
              <a:t>цю</a:t>
            </a:r>
            <a:r>
              <a:rPr lang="ru-RU" dirty="0"/>
              <a:t> </a:t>
            </a:r>
            <a:r>
              <a:rPr lang="ru-RU" dirty="0" err="1"/>
              <a:t>літературу</a:t>
            </a:r>
            <a:r>
              <a:rPr lang="ru-RU" dirty="0"/>
              <a:t> </a:t>
            </a:r>
            <a:r>
              <a:rPr lang="ru-RU" dirty="0" err="1"/>
              <a:t>умовно</a:t>
            </a:r>
            <a:r>
              <a:rPr lang="ru-RU" dirty="0"/>
              <a:t> </a:t>
            </a:r>
            <a:r>
              <a:rPr lang="ru-RU" dirty="0" err="1"/>
              <a:t>можна</a:t>
            </a:r>
            <a:r>
              <a:rPr lang="ru-RU" dirty="0"/>
              <a:t> </a:t>
            </a:r>
            <a:r>
              <a:rPr lang="ru-RU" dirty="0" err="1"/>
              <a:t>зарахувати</a:t>
            </a:r>
            <a:r>
              <a:rPr lang="ru-RU" dirty="0"/>
              <a:t> до </a:t>
            </a:r>
            <a:r>
              <a:rPr lang="ru-RU" dirty="0" err="1"/>
              <a:t>науково-популярної</a:t>
            </a:r>
            <a:r>
              <a:rPr lang="ru-RU" dirty="0"/>
              <a:t>. </a:t>
            </a:r>
            <a:r>
              <a:rPr lang="ru-RU" dirty="0" err="1"/>
              <a:t>Важливу</a:t>
            </a:r>
            <a:r>
              <a:rPr lang="ru-RU" dirty="0"/>
              <a:t> роль </a:t>
            </a:r>
            <a:r>
              <a:rPr lang="ru-RU" dirty="0" err="1"/>
              <a:t>відіграють</a:t>
            </a:r>
            <a:r>
              <a:rPr lang="ru-RU" dirty="0"/>
              <a:t> </a:t>
            </a:r>
            <a:r>
              <a:rPr lang="ru-RU" dirty="0" err="1"/>
              <a:t>і</a:t>
            </a:r>
            <a:r>
              <a:rPr lang="ru-RU" dirty="0"/>
              <a:t> </a:t>
            </a:r>
            <a:r>
              <a:rPr lang="ru-RU" dirty="0" err="1"/>
              <a:t>позамовні</a:t>
            </a:r>
            <a:r>
              <a:rPr lang="ru-RU" dirty="0"/>
              <a:t> </a:t>
            </a:r>
            <a:r>
              <a:rPr lang="ru-RU" dirty="0" err="1"/>
              <a:t>засоби</a:t>
            </a:r>
            <a:r>
              <a:rPr lang="ru-RU" dirty="0"/>
              <a:t> </a:t>
            </a:r>
            <a:r>
              <a:rPr lang="ru-RU" dirty="0" err="1"/>
              <a:t>викладу</a:t>
            </a:r>
            <a:r>
              <a:rPr lang="ru-RU" dirty="0"/>
              <a:t> – </a:t>
            </a:r>
            <a:r>
              <a:rPr lang="ru-RU" dirty="0" err="1"/>
              <a:t>ілюстрації</a:t>
            </a:r>
            <a:r>
              <a:rPr lang="ru-RU" dirty="0"/>
              <a:t> (</a:t>
            </a:r>
            <a:r>
              <a:rPr lang="ru-RU" dirty="0" err="1"/>
              <a:t>карти</a:t>
            </a:r>
            <a:r>
              <a:rPr lang="ru-RU" dirty="0"/>
              <a:t>, </a:t>
            </a:r>
            <a:r>
              <a:rPr lang="ru-RU" dirty="0" err="1"/>
              <a:t>плани</a:t>
            </a:r>
            <a:r>
              <a:rPr lang="ru-RU" dirty="0"/>
              <a:t>, </a:t>
            </a:r>
            <a:r>
              <a:rPr lang="ru-RU" dirty="0" err="1"/>
              <a:t>схеми</a:t>
            </a:r>
            <a:r>
              <a:rPr lang="ru-RU" dirty="0"/>
              <a:t>, </a:t>
            </a:r>
            <a:r>
              <a:rPr lang="ru-RU" dirty="0" err="1"/>
              <a:t>малюнки</a:t>
            </a:r>
            <a:r>
              <a:rPr lang="ru-RU" dirty="0"/>
              <a:t>, </a:t>
            </a:r>
            <a:r>
              <a:rPr lang="ru-RU" dirty="0" err="1"/>
              <a:t>діаграми</a:t>
            </a:r>
            <a:r>
              <a:rPr lang="ru-RU" dirty="0"/>
              <a:t>).</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29402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4081</Words>
  <Application>Microsoft Office PowerPoint</Application>
  <PresentationFormat>Экран (4:3)</PresentationFormat>
  <Paragraphs>208</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Слайд 1</vt:lpstr>
      <vt:lpstr>План</vt:lpstr>
      <vt:lpstr>Література</vt:lpstr>
      <vt:lpstr>Науковий стиль сучасної української мови, його мовні й жанрові особливості</vt:lpstr>
      <vt:lpstr>Основні ознаки:</vt:lpstr>
      <vt:lpstr>Основні мовні засоби:</vt:lpstr>
      <vt:lpstr>Власне науковий</vt:lpstr>
      <vt:lpstr>Науково-популярний</vt:lpstr>
      <vt:lpstr>Науково-навчальний</vt:lpstr>
      <vt:lpstr>Мовностилістичні особливості та структура наукових робіт (реферат, тези, наукова стаття, курсова, дипломна, магістерська робота, монографія)</vt:lpstr>
      <vt:lpstr>Текст реферату  складається з таких частин:</vt:lpstr>
      <vt:lpstr>Слайд 12</vt:lpstr>
      <vt:lpstr>Слайд 13</vt:lpstr>
      <vt:lpstr>Наукова стаття </vt:lpstr>
      <vt:lpstr>Підготовка наукової статті  охоплює такі етапи:</vt:lpstr>
      <vt:lpstr>Основні визначення:</vt:lpstr>
      <vt:lpstr>Наукова робота (курсова чи дипломна) має відповідати таким вимогам:</vt:lpstr>
      <vt:lpstr>До змістової частини  наукової роботи ставляться такі вимоги:</vt:lpstr>
      <vt:lpstr>Слайд 19</vt:lpstr>
      <vt:lpstr>Слайд 20</vt:lpstr>
      <vt:lpstr>Слайд 21</vt:lpstr>
      <vt:lpstr>Слайд 22</vt:lpstr>
      <vt:lpstr>Слайд 23</vt:lpstr>
      <vt:lpstr>Загальні вимоги до цитування:</vt:lpstr>
      <vt:lpstr>Правила оформлення бібліографії</vt:lpstr>
      <vt:lpstr>Слайд 26</vt:lpstr>
      <vt:lpstr>Слайд 27</vt:lpstr>
      <vt:lpstr>Слайд 28</vt:lpstr>
      <vt:lpstr>Слайд 29</vt:lpstr>
      <vt:lpstr>Слайд 30</vt:lpstr>
      <vt:lpstr>Слайд 31</vt:lpstr>
      <vt:lpstr>Слайд 32</vt:lpstr>
      <vt:lpstr>Слайд 33</vt:lpstr>
      <vt:lpstr>Слайд 34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dc:title>
  <dc:creator>User</dc:creator>
  <cp:lastModifiedBy>Администратор</cp:lastModifiedBy>
  <cp:revision>71</cp:revision>
  <dcterms:created xsi:type="dcterms:W3CDTF">2021-10-01T07:48:23Z</dcterms:created>
  <dcterms:modified xsi:type="dcterms:W3CDTF">2021-11-02T18:51:51Z</dcterms:modified>
</cp:coreProperties>
</file>