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3" r:id="rId14"/>
    <p:sldId id="284" r:id="rId15"/>
    <p:sldId id="285" r:id="rId16"/>
    <p:sldId id="286" r:id="rId17"/>
    <p:sldId id="287" r:id="rId18"/>
    <p:sldId id="288" r:id="rId19"/>
    <p:sldId id="261" r:id="rId20"/>
    <p:sldId id="262" r:id="rId21"/>
    <p:sldId id="263" r:id="rId22"/>
    <p:sldId id="264" r:id="rId23"/>
    <p:sldId id="265" r:id="rId24"/>
    <p:sldId id="266" r:id="rId25"/>
    <p:sldId id="26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3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6B8C6-EB2E-4B20-AE25-EE0D840B5CAE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3A1-ABB1-47D2-AAF9-60ABFD47B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6B8C6-EB2E-4B20-AE25-EE0D840B5CAE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3A1-ABB1-47D2-AAF9-60ABFD47B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6B8C6-EB2E-4B20-AE25-EE0D840B5CAE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3A1-ABB1-47D2-AAF9-60ABFD47B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6B8C6-EB2E-4B20-AE25-EE0D840B5CAE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3A1-ABB1-47D2-AAF9-60ABFD47B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6B8C6-EB2E-4B20-AE25-EE0D840B5CAE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3A1-ABB1-47D2-AAF9-60ABFD47B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6B8C6-EB2E-4B20-AE25-EE0D840B5CAE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3A1-ABB1-47D2-AAF9-60ABFD47B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6B8C6-EB2E-4B20-AE25-EE0D840B5CAE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3A1-ABB1-47D2-AAF9-60ABFD47B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6B8C6-EB2E-4B20-AE25-EE0D840B5CAE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3A1-ABB1-47D2-AAF9-60ABFD47B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6B8C6-EB2E-4B20-AE25-EE0D840B5CAE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3A1-ABB1-47D2-AAF9-60ABFD47B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6B8C6-EB2E-4B20-AE25-EE0D840B5CAE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3A1-ABB1-47D2-AAF9-60ABFD47B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6B8C6-EB2E-4B20-AE25-EE0D840B5CAE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3A1-ABB1-47D2-AAF9-60ABFD47B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6B8C6-EB2E-4B20-AE25-EE0D840B5CAE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793A1-ABB1-47D2-AAF9-60ABFD47B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983311"/>
          </a:xfrm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5400" dirty="0" err="1"/>
              <a:t>Мовні</a:t>
            </a:r>
            <a:r>
              <a:rPr lang="ru-RU" sz="5400" dirty="0"/>
              <a:t> </a:t>
            </a:r>
            <a:r>
              <a:rPr lang="ru-RU" sz="5400" dirty="0" err="1"/>
              <a:t>засоби</a:t>
            </a:r>
            <a:r>
              <a:rPr lang="ru-RU" sz="5400" dirty="0"/>
              <a:t> </a:t>
            </a:r>
            <a:r>
              <a:rPr lang="ru-RU" sz="5400" dirty="0" err="1"/>
              <a:t>наукового</a:t>
            </a:r>
            <a:r>
              <a:rPr lang="ru-RU" sz="5400" dirty="0"/>
              <a:t> стилю </a:t>
            </a:r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6143668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uk-UA" dirty="0" smtClean="0"/>
              <a:t>		Найвідповідальнішим </a:t>
            </a:r>
            <a:r>
              <a:rPr lang="uk-UA" dirty="0" smtClean="0"/>
              <a:t>етапом наукової роботи є </a:t>
            </a:r>
            <a:r>
              <a:rPr lang="uk-UA" b="1" dirty="0" smtClean="0"/>
              <a:t>вибір теми </a:t>
            </a:r>
            <a:r>
              <a:rPr lang="uk-UA" dirty="0" smtClean="0"/>
              <a:t>дослідження та її формулювання. </a:t>
            </a:r>
          </a:p>
          <a:p>
            <a:pPr algn="just">
              <a:buNone/>
            </a:pPr>
            <a:r>
              <a:rPr lang="uk-UA" dirty="0" smtClean="0"/>
              <a:t>		Після </a:t>
            </a:r>
            <a:r>
              <a:rPr lang="uk-UA" dirty="0" smtClean="0"/>
              <a:t>формулювання теми дослідження розпочинається </a:t>
            </a:r>
            <a:r>
              <a:rPr lang="uk-UA" b="1" dirty="0" smtClean="0"/>
              <a:t>ознайомлення з головною та додатковою літературою </a:t>
            </a:r>
            <a:r>
              <a:rPr lang="uk-UA" dirty="0" smtClean="0"/>
              <a:t>за темою роботи. </a:t>
            </a:r>
            <a:r>
              <a:rPr lang="uk-UA" dirty="0" smtClean="0"/>
              <a:t>		Зазвичай </a:t>
            </a:r>
            <a:r>
              <a:rPr lang="uk-UA" dirty="0" smtClean="0"/>
              <a:t>використовують два </a:t>
            </a:r>
            <a:r>
              <a:rPr lang="uk-UA" b="1" dirty="0" smtClean="0"/>
              <a:t>види опрацювання джерел:</a:t>
            </a:r>
            <a:r>
              <a:rPr lang="uk-UA" dirty="0" smtClean="0"/>
              <a:t> </a:t>
            </a:r>
            <a:endParaRPr lang="uk-UA" dirty="0" smtClean="0"/>
          </a:p>
          <a:p>
            <a:pPr algn="just">
              <a:buNone/>
            </a:pPr>
            <a:r>
              <a:rPr lang="uk-UA" dirty="0" smtClean="0"/>
              <a:t>	</a:t>
            </a:r>
            <a:r>
              <a:rPr lang="uk-UA" dirty="0" smtClean="0"/>
              <a:t>	</a:t>
            </a:r>
            <a:r>
              <a:rPr lang="uk-UA" i="1" dirty="0" smtClean="0"/>
              <a:t>швидке</a:t>
            </a:r>
            <a:r>
              <a:rPr lang="uk-UA" dirty="0" smtClean="0"/>
              <a:t> </a:t>
            </a:r>
            <a:r>
              <a:rPr lang="uk-UA" dirty="0" smtClean="0"/>
              <a:t>(по діагоналі) – з метою виявити, чи слід вивчати це джерело </a:t>
            </a:r>
            <a:r>
              <a:rPr lang="uk-UA" dirty="0" smtClean="0"/>
              <a:t>детальніше;</a:t>
            </a:r>
          </a:p>
          <a:p>
            <a:pPr algn="just">
              <a:buNone/>
            </a:pPr>
            <a:r>
              <a:rPr lang="uk-UA" dirty="0" smtClean="0"/>
              <a:t>	</a:t>
            </a:r>
            <a:r>
              <a:rPr lang="uk-UA" dirty="0" smtClean="0"/>
              <a:t>	</a:t>
            </a:r>
            <a:r>
              <a:rPr lang="uk-UA" i="1" dirty="0" smtClean="0"/>
              <a:t>повільне</a:t>
            </a:r>
            <a:r>
              <a:rPr lang="uk-UA" dirty="0" smtClean="0"/>
              <a:t> </a:t>
            </a:r>
            <a:r>
              <a:rPr lang="uk-UA" dirty="0" smtClean="0"/>
              <a:t>– глибше вивчення низки публікацій, дослідження простішого матеріалу до складнішого (метод індукції</a:t>
            </a:r>
            <a:r>
              <a:rPr lang="uk-UA" dirty="0" smtClean="0"/>
              <a:t>).</a:t>
            </a:r>
          </a:p>
          <a:p>
            <a:pPr algn="just">
              <a:buNone/>
            </a:pPr>
            <a:r>
              <a:rPr lang="ru-RU" dirty="0" smtClean="0"/>
              <a:t>		Заголовки </a:t>
            </a:r>
            <a:r>
              <a:rPr lang="ru-RU" dirty="0" err="1" smtClean="0"/>
              <a:t>структурних</a:t>
            </a:r>
            <a:r>
              <a:rPr lang="ru-RU" dirty="0" smtClean="0"/>
              <a:t> </a:t>
            </a:r>
            <a:r>
              <a:rPr lang="ru-RU" dirty="0" err="1" smtClean="0"/>
              <a:t>частин</a:t>
            </a:r>
            <a:r>
              <a:rPr lang="ru-RU" dirty="0" smtClean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 “</a:t>
            </a:r>
            <a:r>
              <a:rPr lang="ru-RU" dirty="0" err="1" smtClean="0"/>
              <a:t>Зміст</a:t>
            </a:r>
            <a:r>
              <a:rPr lang="ru-RU" dirty="0" smtClean="0"/>
              <a:t>”, “</a:t>
            </a:r>
            <a:r>
              <a:rPr lang="ru-RU" dirty="0" err="1" smtClean="0"/>
              <a:t>Вступ</a:t>
            </a:r>
            <a:r>
              <a:rPr lang="ru-RU" dirty="0" smtClean="0"/>
              <a:t>”, “</a:t>
            </a:r>
            <a:r>
              <a:rPr lang="ru-RU" dirty="0" err="1" smtClean="0"/>
              <a:t>Розділ</a:t>
            </a:r>
            <a:r>
              <a:rPr lang="ru-RU" dirty="0" smtClean="0"/>
              <a:t>”, “</a:t>
            </a:r>
            <a:r>
              <a:rPr lang="ru-RU" dirty="0" err="1" smtClean="0"/>
              <a:t>Висновки</a:t>
            </a:r>
            <a:r>
              <a:rPr lang="ru-RU" dirty="0" smtClean="0"/>
              <a:t>”, “Список </a:t>
            </a:r>
            <a:r>
              <a:rPr lang="ru-RU" dirty="0" err="1" smtClean="0"/>
              <a:t>літератури</a:t>
            </a:r>
            <a:r>
              <a:rPr lang="ru-RU" dirty="0" smtClean="0"/>
              <a:t>” </a:t>
            </a:r>
            <a:r>
              <a:rPr lang="ru-RU" dirty="0" err="1" smtClean="0"/>
              <a:t>розташовуються</a:t>
            </a:r>
            <a:r>
              <a:rPr lang="ru-RU" dirty="0" smtClean="0"/>
              <a:t> </a:t>
            </a:r>
            <a:r>
              <a:rPr lang="ru-RU" dirty="0" err="1" smtClean="0"/>
              <a:t>посередині</a:t>
            </a:r>
            <a:r>
              <a:rPr lang="ru-RU" dirty="0" smtClean="0"/>
              <a:t> рядка </a:t>
            </a:r>
            <a:r>
              <a:rPr lang="ru-RU" dirty="0" err="1" smtClean="0"/>
              <a:t>симетрично</a:t>
            </a:r>
            <a:r>
              <a:rPr lang="ru-RU" dirty="0" smtClean="0"/>
              <a:t> до тексту.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структурних</a:t>
            </a:r>
            <a:r>
              <a:rPr lang="ru-RU" dirty="0" smtClean="0"/>
              <a:t> </a:t>
            </a:r>
            <a:r>
              <a:rPr lang="ru-RU" dirty="0" err="1" smtClean="0"/>
              <a:t>частин</a:t>
            </a:r>
            <a:r>
              <a:rPr lang="ru-RU" dirty="0" smtClean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 номер </a:t>
            </a:r>
            <a:r>
              <a:rPr lang="ru-RU" dirty="0" err="1" smtClean="0"/>
              <a:t>мають</a:t>
            </a:r>
            <a:r>
              <a:rPr lang="ru-RU" dirty="0" smtClean="0"/>
              <a:t> </a:t>
            </a:r>
            <a:r>
              <a:rPr lang="ru-RU" dirty="0" err="1" smtClean="0"/>
              <a:t>лише</a:t>
            </a:r>
            <a:r>
              <a:rPr lang="ru-RU" dirty="0" smtClean="0"/>
              <a:t> </a:t>
            </a:r>
            <a:r>
              <a:rPr lang="ru-RU" dirty="0" err="1" smtClean="0"/>
              <a:t>розділи</a:t>
            </a:r>
            <a:r>
              <a:rPr lang="ru-RU" dirty="0" smtClean="0"/>
              <a:t>, тому </a:t>
            </a:r>
            <a:r>
              <a:rPr lang="ru-RU" dirty="0" err="1" smtClean="0"/>
              <a:t>друкувати</a:t>
            </a:r>
            <a:r>
              <a:rPr lang="ru-RU" dirty="0" smtClean="0"/>
              <a:t> “1. </a:t>
            </a:r>
            <a:r>
              <a:rPr lang="ru-RU" dirty="0" err="1" smtClean="0"/>
              <a:t>Вступ</a:t>
            </a:r>
            <a:r>
              <a:rPr lang="ru-RU" dirty="0" smtClean="0"/>
              <a:t>” </a:t>
            </a:r>
            <a:r>
              <a:rPr lang="ru-RU" dirty="0" err="1" smtClean="0"/>
              <a:t>або</a:t>
            </a:r>
            <a:r>
              <a:rPr lang="ru-RU" dirty="0" smtClean="0"/>
              <a:t> “</a:t>
            </a:r>
            <a:r>
              <a:rPr lang="ru-RU" dirty="0" err="1" smtClean="0"/>
              <a:t>Розділ</a:t>
            </a:r>
            <a:r>
              <a:rPr lang="ru-RU" dirty="0" smtClean="0"/>
              <a:t> 6. </a:t>
            </a:r>
            <a:r>
              <a:rPr lang="ru-RU" dirty="0" err="1" smtClean="0"/>
              <a:t>Висновки</a:t>
            </a:r>
            <a:r>
              <a:rPr lang="ru-RU" dirty="0" smtClean="0"/>
              <a:t>” не </a:t>
            </a:r>
            <a:r>
              <a:rPr lang="ru-RU" dirty="0" err="1" smtClean="0"/>
              <a:t>можна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uk-UA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4999" y="29402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uk-UA" dirty="0" smtClean="0"/>
              <a:t>		</a:t>
            </a:r>
            <a:r>
              <a:rPr lang="uk-UA" b="1" dirty="0" smtClean="0"/>
              <a:t>Ілюстрації</a:t>
            </a:r>
            <a:r>
              <a:rPr lang="uk-UA" dirty="0" smtClean="0"/>
              <a:t> </a:t>
            </a:r>
            <a:r>
              <a:rPr lang="uk-UA" dirty="0" smtClean="0"/>
              <a:t>(фотографії, креслення, схеми, графіки, карти) слід подавати безпосередньо після тексту, в якому вони згадані вперше, або на наступній сторінці. </a:t>
            </a:r>
            <a:endParaRPr lang="uk-UA" dirty="0" smtClean="0"/>
          </a:p>
          <a:p>
            <a:pPr algn="just">
              <a:buNone/>
            </a:pPr>
            <a:r>
              <a:rPr lang="uk-UA" dirty="0" smtClean="0"/>
              <a:t>	</a:t>
            </a:r>
            <a:r>
              <a:rPr lang="uk-UA" dirty="0" smtClean="0"/>
              <a:t>	Підпис </a:t>
            </a:r>
            <a:r>
              <a:rPr lang="uk-UA" dirty="0" smtClean="0"/>
              <a:t>під ілюстрацією має містити такі </a:t>
            </a:r>
            <a:r>
              <a:rPr lang="uk-UA" b="1" dirty="0" smtClean="0"/>
              <a:t>елементи:</a:t>
            </a:r>
            <a:r>
              <a:rPr lang="uk-UA" dirty="0" smtClean="0"/>
              <a:t> </a:t>
            </a:r>
            <a:endParaRPr lang="uk-UA" dirty="0" smtClean="0"/>
          </a:p>
          <a:p>
            <a:pPr algn="just">
              <a:buNone/>
            </a:pPr>
            <a:r>
              <a:rPr lang="uk-UA" dirty="0" smtClean="0"/>
              <a:t>	</a:t>
            </a:r>
            <a:r>
              <a:rPr lang="uk-UA" dirty="0" smtClean="0"/>
              <a:t>	а</a:t>
            </a:r>
            <a:r>
              <a:rPr lang="uk-UA" dirty="0" smtClean="0"/>
              <a:t>) найменування графічного сюжету, що позначається скороченим словом </a:t>
            </a:r>
            <a:r>
              <a:rPr lang="uk-UA" dirty="0" err="1" smtClean="0"/>
              <a:t>“Рис</a:t>
            </a:r>
            <a:r>
              <a:rPr lang="uk-UA" dirty="0" err="1" smtClean="0"/>
              <a:t>”</a:t>
            </a:r>
            <a:r>
              <a:rPr lang="uk-UA" dirty="0" smtClean="0"/>
              <a:t>;</a:t>
            </a:r>
          </a:p>
          <a:p>
            <a:pPr algn="just">
              <a:buNone/>
            </a:pPr>
            <a:r>
              <a:rPr lang="uk-UA" dirty="0" smtClean="0"/>
              <a:t>	</a:t>
            </a:r>
            <a:r>
              <a:rPr lang="uk-UA" dirty="0" smtClean="0"/>
              <a:t>	б</a:t>
            </a:r>
            <a:r>
              <a:rPr lang="uk-UA" dirty="0" smtClean="0"/>
              <a:t>) порядковий номер ілюстрації, який зазначається без знака “№” арабськими цифрами; </a:t>
            </a:r>
            <a:endParaRPr lang="uk-UA" dirty="0" smtClean="0"/>
          </a:p>
          <a:p>
            <a:pPr algn="just">
              <a:buNone/>
            </a:pPr>
            <a:r>
              <a:rPr lang="uk-UA" dirty="0" smtClean="0"/>
              <a:t>	</a:t>
            </a:r>
            <a:r>
              <a:rPr lang="uk-UA" dirty="0" smtClean="0"/>
              <a:t>	в</a:t>
            </a:r>
            <a:r>
              <a:rPr lang="uk-UA" dirty="0" smtClean="0"/>
              <a:t>) тематичний заголовок </a:t>
            </a:r>
            <a:r>
              <a:rPr lang="uk-UA" dirty="0" smtClean="0"/>
              <a:t>ілюстрації;</a:t>
            </a:r>
          </a:p>
          <a:p>
            <a:pPr algn="just">
              <a:buNone/>
            </a:pPr>
            <a:r>
              <a:rPr lang="uk-UA" dirty="0" smtClean="0"/>
              <a:t>	</a:t>
            </a:r>
            <a:r>
              <a:rPr lang="uk-UA" dirty="0" smtClean="0"/>
              <a:t>	г</a:t>
            </a:r>
            <a:r>
              <a:rPr lang="uk-UA" dirty="0" smtClean="0"/>
              <a:t>) легенда (за потреби</a:t>
            </a:r>
            <a:r>
              <a:rPr lang="uk-UA" dirty="0" smtClean="0"/>
              <a:t>).</a:t>
            </a:r>
          </a:p>
          <a:p>
            <a:pPr algn="just">
              <a:buNone/>
            </a:pPr>
            <a:r>
              <a:rPr lang="uk-UA" dirty="0" smtClean="0"/>
              <a:t>		</a:t>
            </a:r>
            <a:r>
              <a:rPr lang="uk-UA" b="1" dirty="0" smtClean="0"/>
              <a:t>Список </a:t>
            </a:r>
            <a:r>
              <a:rPr lang="uk-UA" b="1" dirty="0" smtClean="0"/>
              <a:t>використаних джерел </a:t>
            </a:r>
            <a:r>
              <a:rPr lang="uk-UA" dirty="0" smtClean="0"/>
              <a:t>рекомендується розміщувати або в алфавітному порядку, або в Порядку згадування їх у тексті за наскрізною нумерацією. </a:t>
            </a:r>
            <a:endParaRPr lang="uk-UA" dirty="0" smtClean="0"/>
          </a:p>
          <a:p>
            <a:pPr algn="just">
              <a:buNone/>
            </a:pPr>
            <a:r>
              <a:rPr lang="uk-UA" dirty="0" smtClean="0"/>
              <a:t>	</a:t>
            </a:r>
            <a:r>
              <a:rPr lang="uk-UA" dirty="0" smtClean="0"/>
              <a:t>	Є </a:t>
            </a:r>
            <a:r>
              <a:rPr lang="uk-UA" dirty="0" smtClean="0"/>
              <a:t>ще такий вид бібліографії, як </a:t>
            </a:r>
            <a:r>
              <a:rPr lang="uk-UA" b="1" i="1" dirty="0" smtClean="0"/>
              <a:t>хронологічний список</a:t>
            </a:r>
            <a:r>
              <a:rPr lang="uk-UA" dirty="0" smtClean="0"/>
              <a:t> (за датами публікації матеріалів), але загалом він маловживаний.</a:t>
            </a:r>
            <a:endParaRPr lang="uk-UA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7223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dirty="0" smtClean="0"/>
              <a:t>		</a:t>
            </a:r>
            <a:r>
              <a:rPr lang="uk-UA" b="1" dirty="0" smtClean="0"/>
              <a:t>Основними </a:t>
            </a:r>
            <a:r>
              <a:rPr lang="uk-UA" b="1" dirty="0" smtClean="0"/>
              <a:t>мовними засобами </a:t>
            </a:r>
            <a:r>
              <a:rPr lang="uk-UA" dirty="0" smtClean="0"/>
              <a:t>наукового стилю є велика кількість термінів, схем, таблиць, графіків, абстрактних (часто іншомовних) слів, наукова фразеологія (стійкі термінологічні словосполучення), цитати, посилання; уникання емоційно-експресивних синонімів, суфіксів, багатозначних слів, художніх тропів, індивідуальних неологізмів</a:t>
            </a:r>
            <a:r>
              <a:rPr lang="uk-UA" dirty="0" smtClean="0"/>
              <a:t>.</a:t>
            </a:r>
          </a:p>
          <a:p>
            <a:pPr algn="just">
              <a:buNone/>
            </a:pPr>
            <a:r>
              <a:rPr lang="uk-UA" dirty="0" smtClean="0"/>
              <a:t>		На </a:t>
            </a:r>
            <a:r>
              <a:rPr lang="uk-UA" b="1" i="1" dirty="0" smtClean="0"/>
              <a:t>лексичному й фразеологічному рівнях</a:t>
            </a:r>
            <a:r>
              <a:rPr lang="uk-UA" dirty="0" smtClean="0"/>
              <a:t> слід виділити наявність великої кількості термінів із різних галузей </a:t>
            </a:r>
            <a:r>
              <a:rPr lang="uk-UA" dirty="0" smtClean="0"/>
              <a:t>знання.</a:t>
            </a:r>
            <a:endParaRPr lang="uk-UA" dirty="0"/>
          </a:p>
        </p:txBody>
      </p:sp>
      <p:pic>
        <p:nvPicPr>
          <p:cNvPr id="6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7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70000"/>
              </a:lnSpc>
              <a:buNone/>
            </a:pPr>
            <a:r>
              <a:rPr lang="ru-RU" dirty="0" smtClean="0"/>
              <a:t>		</a:t>
            </a:r>
            <a:r>
              <a:rPr lang="ru-RU" sz="5500" dirty="0" err="1" smtClean="0"/>
              <a:t>Вживають</a:t>
            </a:r>
            <a:r>
              <a:rPr lang="ru-RU" sz="5500" dirty="0" smtClean="0"/>
              <a:t> </a:t>
            </a:r>
            <a:r>
              <a:rPr lang="ru-RU" sz="5500" dirty="0" err="1" smtClean="0"/>
              <a:t>також</a:t>
            </a:r>
            <a:r>
              <a:rPr lang="ru-RU" sz="5500" dirty="0" smtClean="0"/>
              <a:t> слова </a:t>
            </a:r>
            <a:r>
              <a:rPr lang="ru-RU" sz="5500" dirty="0" err="1" smtClean="0"/>
              <a:t>й</a:t>
            </a:r>
            <a:r>
              <a:rPr lang="ru-RU" sz="5500" dirty="0" smtClean="0"/>
              <a:t> </a:t>
            </a:r>
            <a:r>
              <a:rPr lang="ru-RU" sz="5500" dirty="0" err="1" smtClean="0"/>
              <a:t>усталені</a:t>
            </a:r>
            <a:r>
              <a:rPr lang="ru-RU" sz="5500" dirty="0" smtClean="0"/>
              <a:t> </a:t>
            </a:r>
            <a:r>
              <a:rPr lang="ru-RU" sz="5500" dirty="0" err="1" smtClean="0"/>
              <a:t>словосполучення</a:t>
            </a:r>
            <a:r>
              <a:rPr lang="ru-RU" sz="5500" dirty="0" smtClean="0"/>
              <a:t>, </a:t>
            </a:r>
            <a:r>
              <a:rPr lang="ru-RU" sz="5500" dirty="0" err="1" smtClean="0"/>
              <a:t>що</a:t>
            </a:r>
            <a:r>
              <a:rPr lang="ru-RU" sz="5500" dirty="0" smtClean="0"/>
              <a:t> </a:t>
            </a:r>
            <a:r>
              <a:rPr lang="ru-RU" sz="5500" dirty="0" err="1" smtClean="0"/>
              <a:t>допомагають</a:t>
            </a:r>
            <a:r>
              <a:rPr lang="ru-RU" sz="5500" dirty="0" smtClean="0"/>
              <a:t> </a:t>
            </a:r>
            <a:r>
              <a:rPr lang="ru-RU" sz="5500" dirty="0" err="1" smtClean="0"/>
              <a:t>послідовно</a:t>
            </a:r>
            <a:r>
              <a:rPr lang="ru-RU" sz="5500" dirty="0" smtClean="0"/>
              <a:t>, </a:t>
            </a:r>
            <a:r>
              <a:rPr lang="ru-RU" sz="5500" dirty="0" err="1" smtClean="0"/>
              <a:t>логічно</a:t>
            </a:r>
            <a:r>
              <a:rPr lang="ru-RU" sz="5500" dirty="0" smtClean="0"/>
              <a:t> </a:t>
            </a:r>
            <a:r>
              <a:rPr lang="ru-RU" sz="5500" dirty="0" err="1" smtClean="0"/>
              <a:t>пов’язати</a:t>
            </a:r>
            <a:r>
              <a:rPr lang="ru-RU" sz="5500" dirty="0" smtClean="0"/>
              <a:t> </a:t>
            </a:r>
            <a:r>
              <a:rPr lang="ru-RU" sz="5500" dirty="0" err="1" smtClean="0"/>
              <a:t>між</a:t>
            </a:r>
            <a:r>
              <a:rPr lang="ru-RU" sz="5500" dirty="0" smtClean="0"/>
              <a:t> собою </a:t>
            </a:r>
            <a:r>
              <a:rPr lang="ru-RU" sz="5500" dirty="0" err="1" smtClean="0"/>
              <a:t>окремі</a:t>
            </a:r>
            <a:r>
              <a:rPr lang="ru-RU" sz="5500" dirty="0" smtClean="0"/>
              <a:t> </a:t>
            </a:r>
            <a:r>
              <a:rPr lang="ru-RU" sz="5500" dirty="0" err="1" smtClean="0"/>
              <a:t>елементи</a:t>
            </a:r>
            <a:r>
              <a:rPr lang="ru-RU" sz="5500" dirty="0" smtClean="0"/>
              <a:t> </a:t>
            </a:r>
            <a:r>
              <a:rPr lang="ru-RU" sz="5500" dirty="0" err="1" smtClean="0"/>
              <a:t>наукового</a:t>
            </a:r>
            <a:r>
              <a:rPr lang="ru-RU" sz="5500" dirty="0" smtClean="0"/>
              <a:t> тексту:</a:t>
            </a:r>
          </a:p>
          <a:p>
            <a:pPr algn="just">
              <a:lnSpc>
                <a:spcPct val="170000"/>
              </a:lnSpc>
              <a:buNone/>
            </a:pPr>
            <a:r>
              <a:rPr lang="uk-UA" sz="5500" i="1" dirty="0" smtClean="0"/>
              <a:t>- таким чином;</a:t>
            </a:r>
          </a:p>
          <a:p>
            <a:pPr algn="just">
              <a:lnSpc>
                <a:spcPct val="170000"/>
              </a:lnSpc>
              <a:buNone/>
            </a:pPr>
            <a:r>
              <a:rPr lang="uk-UA" sz="5500" i="1" dirty="0" smtClean="0"/>
              <a:t>- однак;</a:t>
            </a:r>
          </a:p>
          <a:p>
            <a:pPr algn="just">
              <a:lnSpc>
                <a:spcPct val="170000"/>
              </a:lnSpc>
              <a:buNone/>
            </a:pPr>
            <a:r>
              <a:rPr lang="uk-UA" sz="5500" i="1" dirty="0" smtClean="0"/>
              <a:t>- крім цього;</a:t>
            </a:r>
          </a:p>
          <a:p>
            <a:pPr algn="just">
              <a:lnSpc>
                <a:spcPct val="170000"/>
              </a:lnSpc>
              <a:buNone/>
            </a:pPr>
            <a:r>
              <a:rPr lang="uk-UA" sz="5500" i="1" dirty="0" smtClean="0"/>
              <a:t>- з іншого боку;</a:t>
            </a:r>
          </a:p>
          <a:p>
            <a:pPr algn="just">
              <a:lnSpc>
                <a:spcPct val="170000"/>
              </a:lnSpc>
              <a:buNone/>
            </a:pPr>
            <a:r>
              <a:rPr lang="uk-UA" sz="5500" i="1" dirty="0" smtClean="0"/>
              <a:t>- у свою чергу;</a:t>
            </a:r>
          </a:p>
          <a:p>
            <a:pPr algn="just">
              <a:lnSpc>
                <a:spcPct val="170000"/>
              </a:lnSpc>
              <a:buNone/>
            </a:pPr>
            <a:r>
              <a:rPr lang="uk-UA" sz="5500" i="1" dirty="0" smtClean="0"/>
              <a:t>- у даному разі;</a:t>
            </a:r>
          </a:p>
          <a:p>
            <a:pPr algn="just">
              <a:lnSpc>
                <a:spcPct val="170000"/>
              </a:lnSpc>
              <a:buNone/>
            </a:pPr>
            <a:r>
              <a:rPr lang="uk-UA" sz="5500" i="1" dirty="0" smtClean="0"/>
              <a:t>- по-перше (по-друге, по-третє тощо);</a:t>
            </a:r>
          </a:p>
          <a:p>
            <a:pPr algn="just">
              <a:lnSpc>
                <a:spcPct val="170000"/>
              </a:lnSpc>
              <a:buNone/>
            </a:pPr>
            <a:r>
              <a:rPr lang="uk-UA" sz="5500" i="1" dirty="0" smtClean="0"/>
              <a:t>- описаний вище;</a:t>
            </a:r>
          </a:p>
          <a:p>
            <a:pPr algn="just">
              <a:lnSpc>
                <a:spcPct val="170000"/>
              </a:lnSpc>
              <a:buNone/>
            </a:pPr>
            <a:r>
              <a:rPr lang="uk-UA" sz="5500" i="1" dirty="0" smtClean="0"/>
              <a:t>- наведені результати;</a:t>
            </a:r>
          </a:p>
          <a:p>
            <a:pPr algn="just">
              <a:lnSpc>
                <a:spcPct val="170000"/>
              </a:lnSpc>
              <a:buNone/>
            </a:pPr>
            <a:r>
              <a:rPr lang="uk-UA" sz="5500" i="1" dirty="0" smtClean="0"/>
              <a:t>- на підставі отриманих даних;</a:t>
            </a:r>
          </a:p>
          <a:p>
            <a:pPr algn="just">
              <a:lnSpc>
                <a:spcPct val="170000"/>
              </a:lnSpc>
              <a:buNone/>
            </a:pPr>
            <a:r>
              <a:rPr lang="uk-UA" sz="5500" i="1" dirty="0" smtClean="0"/>
              <a:t>- як показали дослідження.</a:t>
            </a:r>
          </a:p>
          <a:p>
            <a:pPr algn="just">
              <a:lnSpc>
                <a:spcPct val="170000"/>
              </a:lnSpc>
              <a:buNone/>
            </a:pPr>
            <a:r>
              <a:rPr lang="uk-UA" sz="5500" dirty="0" smtClean="0"/>
              <a:t>		Особливо </a:t>
            </a:r>
            <a:r>
              <a:rPr lang="uk-UA" sz="5500" dirty="0" smtClean="0"/>
              <a:t>необхідно виділити слова, які свідчать про ступінь вірогідності </a:t>
            </a:r>
            <a:r>
              <a:rPr lang="uk-UA" sz="5500" dirty="0" smtClean="0"/>
              <a:t>(</a:t>
            </a:r>
            <a:r>
              <a:rPr lang="uk-UA" sz="5500" i="1" dirty="0" smtClean="0"/>
              <a:t>дійсно, зрозуміло, вірогідно</a:t>
            </a:r>
            <a:r>
              <a:rPr lang="uk-UA" sz="5500" dirty="0" smtClean="0"/>
              <a:t>), </a:t>
            </a:r>
            <a:r>
              <a:rPr lang="uk-UA" sz="5500" dirty="0" smtClean="0"/>
              <a:t>об’єктивність наведеної інформації </a:t>
            </a:r>
            <a:r>
              <a:rPr lang="uk-UA" sz="5500" dirty="0" smtClean="0"/>
              <a:t>(</a:t>
            </a:r>
            <a:r>
              <a:rPr lang="uk-UA" sz="5500" i="1" dirty="0" smtClean="0"/>
              <a:t>думають, вважають, стверджують, здається, можливо</a:t>
            </a:r>
            <a:r>
              <a:rPr lang="uk-UA" sz="5500" dirty="0" smtClean="0"/>
              <a:t>). </a:t>
            </a:r>
            <a:r>
              <a:rPr lang="uk-UA" sz="5500" dirty="0" smtClean="0"/>
              <a:t>Ці мовні звороти нададуть висловлюванню відносності. А от абсолютні твердження вимагатимуть від автора найвищої відповідальності.</a:t>
            </a:r>
            <a:endParaRPr lang="uk-UA" sz="5500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297526" y="3083178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err="1" smtClean="0"/>
              <a:t>Наукова</a:t>
            </a:r>
            <a:r>
              <a:rPr lang="ru-RU" dirty="0" smtClean="0"/>
              <a:t> </a:t>
            </a:r>
            <a:r>
              <a:rPr lang="ru-RU" dirty="0" err="1" smtClean="0"/>
              <a:t>мова</a:t>
            </a:r>
            <a:r>
              <a:rPr lang="ru-RU" dirty="0" smtClean="0"/>
              <a:t> </a:t>
            </a:r>
            <a:r>
              <a:rPr lang="ru-RU" dirty="0" err="1" smtClean="0"/>
              <a:t>вирізняється</a:t>
            </a:r>
            <a:r>
              <a:rPr lang="ru-RU" dirty="0" smtClean="0"/>
              <a:t>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тим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вона </a:t>
            </a:r>
            <a:r>
              <a:rPr lang="ru-RU" b="1" dirty="0" smtClean="0"/>
              <a:t>не </a:t>
            </a:r>
            <a:r>
              <a:rPr lang="ru-RU" b="1" dirty="0" err="1" smtClean="0"/>
              <a:t>експресивна</a:t>
            </a:r>
            <a:r>
              <a:rPr lang="ru-RU" b="1" dirty="0" smtClean="0"/>
              <a:t>.</a:t>
            </a:r>
          </a:p>
          <a:p>
            <a:pPr algn="just">
              <a:buNone/>
            </a:pPr>
            <a:r>
              <a:rPr lang="ru-RU" dirty="0" smtClean="0"/>
              <a:t>		</a:t>
            </a:r>
            <a:r>
              <a:rPr lang="ru-RU" b="1" dirty="0" err="1" smtClean="0"/>
              <a:t>Дієслова</a:t>
            </a:r>
            <a:r>
              <a:rPr lang="ru-RU" b="1" dirty="0" smtClean="0"/>
              <a:t> </a:t>
            </a:r>
            <a:r>
              <a:rPr lang="ru-RU" b="1" dirty="0" err="1" smtClean="0"/>
              <a:t>й</a:t>
            </a:r>
            <a:r>
              <a:rPr lang="ru-RU" b="1" dirty="0" smtClean="0"/>
              <a:t> </a:t>
            </a:r>
            <a:r>
              <a:rPr lang="ru-RU" b="1" dirty="0" err="1" smtClean="0"/>
              <a:t>дієслівні</a:t>
            </a:r>
            <a:r>
              <a:rPr lang="ru-RU" b="1" dirty="0" smtClean="0"/>
              <a:t> </a:t>
            </a:r>
            <a:r>
              <a:rPr lang="ru-RU" b="1" dirty="0" err="1" smtClean="0"/>
              <a:t>форми</a:t>
            </a:r>
            <a:r>
              <a:rPr lang="ru-RU" b="1" dirty="0" smtClean="0"/>
              <a:t> </a:t>
            </a:r>
            <a:r>
              <a:rPr lang="ru-RU" dirty="0" err="1" smtClean="0"/>
              <a:t>мають</a:t>
            </a:r>
            <a:r>
              <a:rPr lang="ru-RU" dirty="0" smtClean="0"/>
              <a:t> у </a:t>
            </a:r>
            <a:r>
              <a:rPr lang="ru-RU" dirty="0" err="1" smtClean="0"/>
              <a:t>тексті</a:t>
            </a:r>
            <a:r>
              <a:rPr lang="ru-RU" dirty="0" smtClean="0"/>
              <a:t> </a:t>
            </a:r>
            <a:r>
              <a:rPr lang="ru-RU" dirty="0" err="1" smtClean="0"/>
              <a:t>наукових</a:t>
            </a:r>
            <a:r>
              <a:rPr lang="ru-RU" dirty="0" smtClean="0"/>
              <a:t> </a:t>
            </a:r>
            <a:r>
              <a:rPr lang="ru-RU" dirty="0" err="1" smtClean="0"/>
              <a:t>праць</a:t>
            </a:r>
            <a:r>
              <a:rPr lang="ru-RU" dirty="0" smtClean="0"/>
              <a:t> </a:t>
            </a:r>
            <a:r>
              <a:rPr lang="ru-RU" dirty="0" err="1" smtClean="0"/>
              <a:t>особливе</a:t>
            </a:r>
            <a:r>
              <a:rPr lang="ru-RU" dirty="0" smtClean="0"/>
              <a:t> </a:t>
            </a:r>
            <a:r>
              <a:rPr lang="ru-RU" dirty="0" err="1" smtClean="0"/>
              <a:t>інформаційне</a:t>
            </a:r>
            <a:r>
              <a:rPr lang="ru-RU" dirty="0" smtClean="0"/>
              <a:t> </a:t>
            </a:r>
            <a:r>
              <a:rPr lang="ru-RU" dirty="0" err="1" smtClean="0"/>
              <a:t>навантаження</a:t>
            </a:r>
            <a:r>
              <a:rPr lang="ru-RU" dirty="0" smtClean="0"/>
              <a:t>.</a:t>
            </a:r>
          </a:p>
          <a:p>
            <a:pPr algn="just">
              <a:buNone/>
            </a:pPr>
            <a:r>
              <a:rPr lang="ru-RU" dirty="0" smtClean="0"/>
              <a:t>		Широко </a:t>
            </a:r>
            <a:r>
              <a:rPr lang="ru-RU" dirty="0" err="1" smtClean="0"/>
              <a:t>застосовуються</a:t>
            </a:r>
            <a:r>
              <a:rPr lang="ru-RU" dirty="0" smtClean="0"/>
              <a:t>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b="1" dirty="0" err="1" smtClean="0"/>
              <a:t>дієслівні</a:t>
            </a:r>
            <a:r>
              <a:rPr lang="ru-RU" b="1" dirty="0" smtClean="0"/>
              <a:t> </a:t>
            </a:r>
            <a:r>
              <a:rPr lang="ru-RU" b="1" dirty="0" err="1" smtClean="0"/>
              <a:t>форми</a:t>
            </a:r>
            <a:r>
              <a:rPr lang="ru-RU" b="1" dirty="0" smtClean="0"/>
              <a:t> </a:t>
            </a:r>
            <a:r>
              <a:rPr lang="ru-RU" b="1" dirty="0" err="1" smtClean="0"/>
              <a:t>недоконаного</a:t>
            </a:r>
            <a:r>
              <a:rPr lang="ru-RU" b="1" dirty="0" smtClean="0"/>
              <a:t> виду </a:t>
            </a:r>
            <a:r>
              <a:rPr lang="ru-RU" b="1" dirty="0" err="1" smtClean="0"/>
              <a:t>минулого</a:t>
            </a:r>
            <a:r>
              <a:rPr lang="ru-RU" b="1" dirty="0" smtClean="0"/>
              <a:t> часу </a:t>
            </a:r>
            <a:r>
              <a:rPr lang="ru-RU" b="1" dirty="0" err="1" smtClean="0"/>
              <a:t>дійсного</a:t>
            </a:r>
            <a:r>
              <a:rPr lang="ru-RU" b="1" dirty="0" smtClean="0"/>
              <a:t> способу</a:t>
            </a:r>
            <a:r>
              <a:rPr lang="ru-RU" dirty="0" smtClean="0"/>
              <a:t>, </a:t>
            </a:r>
            <a:r>
              <a:rPr lang="ru-RU" dirty="0" err="1" smtClean="0"/>
              <a:t>оскільки</a:t>
            </a:r>
            <a:r>
              <a:rPr lang="ru-RU" dirty="0" smtClean="0"/>
              <a:t> вони не </a:t>
            </a:r>
            <a:r>
              <a:rPr lang="ru-RU" dirty="0" err="1" smtClean="0"/>
              <a:t>фіксують</a:t>
            </a:r>
            <a:r>
              <a:rPr lang="ru-RU" dirty="0" smtClean="0"/>
              <a:t> </a:t>
            </a:r>
            <a:r>
              <a:rPr lang="ru-RU" dirty="0" err="1" smtClean="0"/>
              <a:t>ставлення</a:t>
            </a:r>
            <a:r>
              <a:rPr lang="ru-RU" dirty="0" smtClean="0"/>
              <a:t> до </a:t>
            </a:r>
            <a:r>
              <a:rPr lang="ru-RU" dirty="0" err="1" smtClean="0"/>
              <a:t>дії</a:t>
            </a:r>
            <a:r>
              <a:rPr lang="ru-RU" dirty="0" smtClean="0"/>
              <a:t>, яка </a:t>
            </a:r>
            <a:r>
              <a:rPr lang="ru-RU" dirty="0" err="1" smtClean="0"/>
              <a:t>описується</a:t>
            </a:r>
            <a:r>
              <a:rPr lang="ru-RU" dirty="0" smtClean="0"/>
              <a:t>, на момент </a:t>
            </a:r>
            <a:r>
              <a:rPr lang="ru-RU" dirty="0" err="1" smtClean="0"/>
              <a:t>висловлювання</a:t>
            </a:r>
            <a:r>
              <a:rPr lang="ru-RU" dirty="0" smtClean="0"/>
              <a:t>.</a:t>
            </a:r>
          </a:p>
          <a:p>
            <a:pPr algn="just">
              <a:buNone/>
            </a:pPr>
            <a:r>
              <a:rPr lang="uk-UA" dirty="0" smtClean="0"/>
              <a:t>		Рідше </a:t>
            </a:r>
            <a:r>
              <a:rPr lang="uk-UA" dirty="0" smtClean="0"/>
              <a:t>застосовуються </a:t>
            </a:r>
            <a:r>
              <a:rPr lang="uk-UA" b="1" dirty="0" smtClean="0"/>
              <a:t>дієслова умовного </a:t>
            </a:r>
            <a:r>
              <a:rPr lang="uk-UA" dirty="0" smtClean="0"/>
              <a:t>(у формулюванні гіпотез) і майже ніколи – наказового способу. Часто використовуються </a:t>
            </a:r>
            <a:r>
              <a:rPr lang="uk-UA" b="1" dirty="0" smtClean="0"/>
              <a:t>зворотні дієслова, пасивні конструкції</a:t>
            </a:r>
            <a:r>
              <a:rPr lang="uk-UA" dirty="0" smtClean="0"/>
              <a:t>, що зумовлено необхідністю підкреслити об’єкт дії, предмет дослідження (наприклад, </a:t>
            </a:r>
            <a:r>
              <a:rPr lang="uk-UA" i="1" dirty="0" smtClean="0"/>
              <a:t>“У цій статті розглядаються…”, </a:t>
            </a:r>
            <a:r>
              <a:rPr lang="uk-UA" i="1" dirty="0" err="1" smtClean="0"/>
              <a:t>”Передбачено</a:t>
            </a:r>
            <a:r>
              <a:rPr lang="uk-UA" i="1" dirty="0" smtClean="0"/>
              <a:t> надати додаткові </a:t>
            </a:r>
            <a:r>
              <a:rPr lang="uk-UA" i="1" dirty="0" err="1" smtClean="0"/>
              <a:t>кредити</a:t>
            </a:r>
            <a:r>
              <a:rPr lang="uk-UA" i="1" dirty="0" err="1" smtClean="0"/>
              <a:t>”</a:t>
            </a:r>
            <a:r>
              <a:rPr lang="uk-UA" dirty="0" smtClean="0"/>
              <a:t>…)</a:t>
            </a:r>
            <a:r>
              <a:rPr lang="uk-UA" i="1" dirty="0" smtClean="0"/>
              <a:t>.</a:t>
            </a:r>
          </a:p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err="1" smtClean="0"/>
              <a:t>Серед</a:t>
            </a:r>
            <a:r>
              <a:rPr lang="ru-RU" dirty="0" smtClean="0"/>
              <a:t> </a:t>
            </a:r>
            <a:r>
              <a:rPr lang="ru-RU" b="1" dirty="0" err="1" smtClean="0"/>
              <a:t>займенників</a:t>
            </a:r>
            <a:r>
              <a:rPr lang="ru-RU" dirty="0" smtClean="0"/>
              <a:t> особливо </a:t>
            </a:r>
            <a:r>
              <a:rPr lang="ru-RU" dirty="0" err="1" smtClean="0"/>
              <a:t>поширені</a:t>
            </a:r>
            <a:r>
              <a:rPr lang="ru-RU" dirty="0" smtClean="0"/>
              <a:t> </a:t>
            </a:r>
            <a:r>
              <a:rPr lang="ru-RU" dirty="0" err="1" smtClean="0"/>
              <a:t>вказівні</a:t>
            </a:r>
            <a:r>
              <a:rPr lang="ru-RU" dirty="0" smtClean="0"/>
              <a:t> (</a:t>
            </a:r>
            <a:r>
              <a:rPr lang="ru-RU" i="1" dirty="0" err="1" smtClean="0"/>
              <a:t>цей</a:t>
            </a:r>
            <a:r>
              <a:rPr lang="ru-RU" i="1" dirty="0" smtClean="0"/>
              <a:t>, той, </a:t>
            </a:r>
            <a:r>
              <a:rPr lang="ru-RU" i="1" dirty="0" err="1" smtClean="0"/>
              <a:t>такий</a:t>
            </a:r>
            <a:r>
              <a:rPr lang="ru-RU" i="1" dirty="0" smtClean="0"/>
              <a:t>, </a:t>
            </a:r>
            <a:r>
              <a:rPr lang="ru-RU" i="1" dirty="0" err="1" smtClean="0"/>
              <a:t>який</a:t>
            </a:r>
            <a:r>
              <a:rPr lang="ru-RU" i="1" dirty="0" smtClean="0"/>
              <a:t>, </a:t>
            </a:r>
            <a:r>
              <a:rPr lang="ru-RU" i="1" dirty="0" err="1" smtClean="0"/>
              <a:t>котрий</a:t>
            </a:r>
            <a:r>
              <a:rPr lang="ru-RU" dirty="0" smtClean="0"/>
              <a:t>), </a:t>
            </a:r>
            <a:r>
              <a:rPr lang="ru-RU" dirty="0" err="1" smtClean="0"/>
              <a:t>які</a:t>
            </a:r>
            <a:r>
              <a:rPr lang="ru-RU" dirty="0" smtClean="0"/>
              <a:t> не </a:t>
            </a:r>
            <a:r>
              <a:rPr lang="ru-RU" dirty="0" err="1" smtClean="0"/>
              <a:t>лише</a:t>
            </a:r>
            <a:r>
              <a:rPr lang="ru-RU" dirty="0" smtClean="0"/>
              <a:t> </a:t>
            </a:r>
            <a:r>
              <a:rPr lang="ru-RU" dirty="0" err="1" smtClean="0"/>
              <a:t>конкретизують</a:t>
            </a:r>
            <a:r>
              <a:rPr lang="ru-RU" dirty="0" smtClean="0"/>
              <a:t> предмет, а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визначають</a:t>
            </a:r>
            <a:r>
              <a:rPr lang="ru-RU" dirty="0" smtClean="0"/>
              <a:t> </a:t>
            </a:r>
            <a:r>
              <a:rPr lang="ru-RU" dirty="0" err="1" smtClean="0"/>
              <a:t>логічні</a:t>
            </a:r>
            <a:r>
              <a:rPr lang="ru-RU" dirty="0" smtClean="0"/>
              <a:t> </a:t>
            </a:r>
            <a:r>
              <a:rPr lang="ru-RU" dirty="0" err="1" smtClean="0"/>
              <a:t>зв’язки</a:t>
            </a:r>
            <a:r>
              <a:rPr lang="ru-RU" dirty="0" smtClean="0"/>
              <a:t> </a:t>
            </a:r>
            <a:r>
              <a:rPr lang="ru-RU" dirty="0" err="1" smtClean="0"/>
              <a:t>між</a:t>
            </a:r>
            <a:r>
              <a:rPr lang="ru-RU" dirty="0" smtClean="0"/>
              <a:t> </a:t>
            </a:r>
            <a:r>
              <a:rPr lang="ru-RU" dirty="0" err="1" smtClean="0"/>
              <a:t>частинами</a:t>
            </a:r>
            <a:r>
              <a:rPr lang="ru-RU" dirty="0" smtClean="0"/>
              <a:t> </a:t>
            </a:r>
            <a:r>
              <a:rPr lang="ru-RU" dirty="0" err="1" smtClean="0"/>
              <a:t>висловлювання</a:t>
            </a:r>
            <a:r>
              <a:rPr lang="ru-RU" dirty="0" smtClean="0"/>
              <a:t>.</a:t>
            </a:r>
            <a:endParaRPr lang="uk-UA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297526" y="3083178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err="1" smtClean="0"/>
              <a:t>Внаслідок</a:t>
            </a:r>
            <a:r>
              <a:rPr lang="ru-RU" dirty="0" smtClean="0"/>
              <a:t> </a:t>
            </a:r>
            <a:r>
              <a:rPr lang="ru-RU" dirty="0" err="1" smtClean="0"/>
              <a:t>певних</a:t>
            </a:r>
            <a:r>
              <a:rPr lang="ru-RU" dirty="0" smtClean="0"/>
              <a:t> </a:t>
            </a:r>
            <a:r>
              <a:rPr lang="ru-RU" dirty="0" err="1" smtClean="0"/>
              <a:t>обставин</a:t>
            </a:r>
            <a:r>
              <a:rPr lang="ru-RU" dirty="0" smtClean="0"/>
              <a:t> на </a:t>
            </a:r>
            <a:r>
              <a:rPr lang="ru-RU" dirty="0" err="1" smtClean="0"/>
              <a:t>позначення</a:t>
            </a:r>
            <a:r>
              <a:rPr lang="ru-RU" dirty="0" smtClean="0"/>
              <a:t> </a:t>
            </a:r>
            <a:r>
              <a:rPr lang="ru-RU" dirty="0" err="1" smtClean="0"/>
              <a:t>суб'єкта</a:t>
            </a:r>
            <a:r>
              <a:rPr lang="ru-RU" dirty="0" smtClean="0"/>
              <a:t> </a:t>
            </a:r>
            <a:r>
              <a:rPr lang="ru-RU" dirty="0" err="1" smtClean="0"/>
              <a:t>дослідження</a:t>
            </a:r>
            <a:r>
              <a:rPr lang="ru-RU" dirty="0" smtClean="0"/>
              <a:t> в </a:t>
            </a:r>
            <a:r>
              <a:rPr lang="ru-RU" dirty="0" err="1" smtClean="0"/>
              <a:t>науковій</a:t>
            </a:r>
            <a:r>
              <a:rPr lang="ru-RU" dirty="0" smtClean="0"/>
              <a:t> </a:t>
            </a:r>
            <a:r>
              <a:rPr lang="ru-RU" dirty="0" err="1" smtClean="0"/>
              <a:t>мові</a:t>
            </a:r>
            <a:r>
              <a:rPr lang="ru-RU" dirty="0" smtClean="0"/>
              <a:t> почали </a:t>
            </a:r>
            <a:r>
              <a:rPr lang="ru-RU" dirty="0" err="1" smtClean="0"/>
              <a:t>використовувати</a:t>
            </a:r>
            <a:r>
              <a:rPr lang="ru-RU" dirty="0" smtClean="0"/>
              <a:t> </a:t>
            </a:r>
            <a:r>
              <a:rPr lang="ru-RU" b="1" dirty="0" err="1" smtClean="0"/>
              <a:t>особовий</a:t>
            </a:r>
            <a:r>
              <a:rPr lang="ru-RU" b="1" dirty="0" smtClean="0"/>
              <a:t> </a:t>
            </a:r>
            <a:r>
              <a:rPr lang="ru-RU" b="1" dirty="0" err="1" smtClean="0"/>
              <a:t>займенник</a:t>
            </a:r>
            <a:r>
              <a:rPr lang="ru-RU" b="1" dirty="0" smtClean="0"/>
              <a:t> </a:t>
            </a:r>
            <a:r>
              <a:rPr lang="ru-RU" b="1" i="1" dirty="0" smtClean="0"/>
              <a:t>ми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зумовило</a:t>
            </a:r>
            <a:r>
              <a:rPr lang="ru-RU" dirty="0" smtClean="0"/>
              <a:t> </a:t>
            </a:r>
            <a:r>
              <a:rPr lang="ru-RU" dirty="0" err="1" smtClean="0"/>
              <a:t>утворення</a:t>
            </a:r>
            <a:r>
              <a:rPr lang="ru-RU" dirty="0" smtClean="0"/>
              <a:t> низки </a:t>
            </a:r>
            <a:r>
              <a:rPr lang="ru-RU" dirty="0" err="1" smtClean="0"/>
              <a:t>нових</a:t>
            </a:r>
            <a:r>
              <a:rPr lang="ru-RU" dirty="0" smtClean="0"/>
              <a:t> </a:t>
            </a:r>
            <a:r>
              <a:rPr lang="ru-RU" dirty="0" err="1" smtClean="0"/>
              <a:t>похідних</a:t>
            </a:r>
            <a:r>
              <a:rPr lang="ru-RU" dirty="0" smtClean="0"/>
              <a:t> </a:t>
            </a:r>
            <a:r>
              <a:rPr lang="ru-RU" dirty="0" err="1" smtClean="0"/>
              <a:t>словосполучень</a:t>
            </a:r>
            <a:r>
              <a:rPr lang="ru-RU" dirty="0" smtClean="0"/>
              <a:t>, </a:t>
            </a:r>
            <a:r>
              <a:rPr lang="ru-RU" dirty="0" err="1" smtClean="0"/>
              <a:t>наприклад</a:t>
            </a:r>
            <a:r>
              <a:rPr lang="ru-RU" dirty="0" smtClean="0"/>
              <a:t>: </a:t>
            </a:r>
            <a:r>
              <a:rPr lang="ru-RU" i="1" dirty="0" smtClean="0"/>
              <a:t>на нашу думку</a:t>
            </a:r>
            <a:r>
              <a:rPr lang="ru-RU" dirty="0" smtClean="0"/>
              <a:t>, </a:t>
            </a:r>
            <a:r>
              <a:rPr lang="ru-RU" i="1" dirty="0" err="1" smtClean="0"/>
              <a:t>по-нашому</a:t>
            </a:r>
            <a:r>
              <a:rPr lang="ru-RU" i="1" dirty="0" smtClean="0"/>
              <a:t>.</a:t>
            </a:r>
            <a:r>
              <a:rPr lang="ru-RU" dirty="0" smtClean="0"/>
              <a:t>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/>
              <a:t>	</a:t>
            </a:r>
            <a:r>
              <a:rPr lang="ru-RU" dirty="0" err="1" smtClean="0"/>
              <a:t>Проте</a:t>
            </a:r>
            <a:r>
              <a:rPr lang="ru-RU" dirty="0" smtClean="0"/>
              <a:t> </a:t>
            </a:r>
            <a:r>
              <a:rPr lang="ru-RU" dirty="0" err="1" smtClean="0"/>
              <a:t>надто</a:t>
            </a:r>
            <a:r>
              <a:rPr lang="ru-RU" dirty="0" smtClean="0"/>
              <a:t> </a:t>
            </a:r>
            <a:r>
              <a:rPr lang="ru-RU" dirty="0" err="1" smtClean="0"/>
              <a:t>часте</a:t>
            </a:r>
            <a:r>
              <a:rPr lang="ru-RU" dirty="0" smtClean="0"/>
              <a:t> </a:t>
            </a:r>
            <a:r>
              <a:rPr lang="ru-RU" dirty="0" err="1" smtClean="0"/>
              <a:t>вживання</a:t>
            </a:r>
            <a:r>
              <a:rPr lang="ru-RU" dirty="0" smtClean="0"/>
              <a:t>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займенника</a:t>
            </a:r>
            <a:r>
              <a:rPr lang="ru-RU" dirty="0" smtClean="0"/>
              <a:t> та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похідних</a:t>
            </a:r>
            <a:r>
              <a:rPr lang="ru-RU" dirty="0" smtClean="0"/>
              <a:t> в </a:t>
            </a:r>
            <a:r>
              <a:rPr lang="ru-RU" dirty="0" err="1" smtClean="0"/>
              <a:t>роботі</a:t>
            </a:r>
            <a:r>
              <a:rPr lang="ru-RU" dirty="0" smtClean="0"/>
              <a:t> </a:t>
            </a:r>
            <a:r>
              <a:rPr lang="ru-RU" dirty="0" err="1" smtClean="0"/>
              <a:t>справляє</a:t>
            </a:r>
            <a:r>
              <a:rPr lang="ru-RU" dirty="0" smtClean="0"/>
              <a:t> </a:t>
            </a:r>
            <a:r>
              <a:rPr lang="ru-RU" dirty="0" err="1" smtClean="0"/>
              <a:t>неприємне</a:t>
            </a:r>
            <a:r>
              <a:rPr lang="ru-RU" dirty="0" smtClean="0"/>
              <a:t> </a:t>
            </a:r>
            <a:r>
              <a:rPr lang="ru-RU" dirty="0" err="1" smtClean="0"/>
              <a:t>враження</a:t>
            </a:r>
            <a:r>
              <a:rPr lang="ru-RU" dirty="0" smtClean="0"/>
              <a:t>, тому </a:t>
            </a:r>
            <a:r>
              <a:rPr lang="ru-RU" dirty="0" err="1" smtClean="0"/>
              <a:t>автори</a:t>
            </a:r>
            <a:r>
              <a:rPr lang="ru-RU" dirty="0" smtClean="0"/>
              <a:t> </a:t>
            </a:r>
            <a:r>
              <a:rPr lang="ru-RU" dirty="0" err="1" smtClean="0"/>
              <a:t>намагаються</a:t>
            </a:r>
            <a:r>
              <a:rPr lang="ru-RU" dirty="0" smtClean="0"/>
              <a:t> </a:t>
            </a:r>
            <a:r>
              <a:rPr lang="ru-RU" dirty="0" err="1" smtClean="0"/>
              <a:t>використовувати</a:t>
            </a:r>
            <a:r>
              <a:rPr lang="ru-RU" dirty="0" smtClean="0"/>
              <a:t> </a:t>
            </a:r>
            <a:r>
              <a:rPr lang="ru-RU" b="1" i="1" dirty="0" err="1" smtClean="0"/>
              <a:t>звороти</a:t>
            </a:r>
            <a:r>
              <a:rPr lang="ru-RU" dirty="0" smtClean="0"/>
              <a:t>, </a:t>
            </a:r>
            <a:r>
              <a:rPr lang="ru-RU" dirty="0" err="1" smtClean="0"/>
              <a:t>щоб</a:t>
            </a:r>
            <a:r>
              <a:rPr lang="ru-RU" dirty="0" smtClean="0"/>
              <a:t> </a:t>
            </a:r>
            <a:r>
              <a:rPr lang="ru-RU" dirty="0" err="1" smtClean="0"/>
              <a:t>уникнути</a:t>
            </a:r>
            <a:r>
              <a:rPr lang="ru-RU" dirty="0" smtClean="0"/>
              <a:t> </a:t>
            </a:r>
            <a:r>
              <a:rPr lang="ru-RU" dirty="0" err="1" smtClean="0"/>
              <a:t>повторів</a:t>
            </a:r>
            <a:r>
              <a:rPr lang="ru-RU" dirty="0" smtClean="0"/>
              <a:t>. Для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застосовують</a:t>
            </a:r>
            <a:r>
              <a:rPr lang="ru-RU" dirty="0" smtClean="0"/>
              <a:t> </a:t>
            </a:r>
            <a:r>
              <a:rPr lang="ru-RU" b="1" i="1" dirty="0" err="1" smtClean="0"/>
              <a:t>конструкції</a:t>
            </a:r>
            <a:r>
              <a:rPr lang="ru-RU" b="1" i="1" dirty="0" smtClean="0"/>
              <a:t> </a:t>
            </a:r>
            <a:r>
              <a:rPr lang="ru-RU" b="1" i="1" dirty="0" err="1" smtClean="0"/>
              <a:t>з</a:t>
            </a:r>
            <a:r>
              <a:rPr lang="ru-RU" b="1" i="1" dirty="0" smtClean="0"/>
              <a:t> </a:t>
            </a:r>
            <a:r>
              <a:rPr lang="ru-RU" b="1" i="1" dirty="0" err="1" smtClean="0"/>
              <a:t>невизначено-особовими</a:t>
            </a:r>
            <a:r>
              <a:rPr lang="ru-RU" b="1" i="1" dirty="0" smtClean="0"/>
              <a:t> </a:t>
            </a:r>
            <a:r>
              <a:rPr lang="ru-RU" b="1" i="1" dirty="0" err="1" smtClean="0"/>
              <a:t>реченнями</a:t>
            </a:r>
            <a:r>
              <a:rPr lang="ru-RU" dirty="0" smtClean="0"/>
              <a:t> (“</a:t>
            </a:r>
            <a:r>
              <a:rPr lang="ru-RU" i="1" dirty="0" err="1" smtClean="0"/>
              <a:t>Спочатку</a:t>
            </a:r>
            <a:r>
              <a:rPr lang="ru-RU" i="1" dirty="0" smtClean="0"/>
              <a:t>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</a:t>
            </a:r>
            <a:r>
              <a:rPr lang="ru-RU" i="1" dirty="0" err="1" smtClean="0"/>
              <a:t>відбір</a:t>
            </a:r>
            <a:r>
              <a:rPr lang="ru-RU" i="1" dirty="0" smtClean="0"/>
              <a:t> </a:t>
            </a:r>
            <a:r>
              <a:rPr lang="ru-RU" i="1" dirty="0" err="1" smtClean="0"/>
              <a:t>зразків</a:t>
            </a:r>
            <a:r>
              <a:rPr lang="ru-RU" i="1" dirty="0" smtClean="0"/>
              <a:t>...”</a:t>
            </a:r>
            <a:r>
              <a:rPr lang="ru-RU" dirty="0" smtClean="0"/>
              <a:t> </a:t>
            </a:r>
            <a:r>
              <a:rPr lang="ru-RU" dirty="0" err="1" smtClean="0"/>
              <a:t>тощо</a:t>
            </a:r>
            <a:r>
              <a:rPr lang="ru-RU" dirty="0" smtClean="0"/>
              <a:t>), форму </a:t>
            </a:r>
            <a:r>
              <a:rPr lang="ru-RU" dirty="0" err="1" smtClean="0"/>
              <a:t>викладу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третьої</a:t>
            </a:r>
            <a:r>
              <a:rPr lang="ru-RU" dirty="0" smtClean="0"/>
              <a:t> особи (“</a:t>
            </a:r>
            <a:r>
              <a:rPr lang="ru-RU" i="1" dirty="0" smtClean="0"/>
              <a:t>Автор </a:t>
            </a:r>
            <a:r>
              <a:rPr lang="ru-RU" i="1" dirty="0" err="1" smtClean="0"/>
              <a:t>вважає</a:t>
            </a:r>
            <a:r>
              <a:rPr lang="ru-RU" dirty="0" smtClean="0"/>
              <a:t>…”), </a:t>
            </a:r>
            <a:r>
              <a:rPr lang="ru-RU" dirty="0" err="1" smtClean="0"/>
              <a:t>безособові</a:t>
            </a:r>
            <a:r>
              <a:rPr lang="ru-RU" dirty="0" smtClean="0"/>
              <a:t> </a:t>
            </a:r>
            <a:r>
              <a:rPr lang="ru-RU" dirty="0" err="1" smtClean="0"/>
              <a:t>форми</a:t>
            </a:r>
            <a:r>
              <a:rPr lang="ru-RU" dirty="0" smtClean="0"/>
              <a:t> на </a:t>
            </a:r>
          </a:p>
          <a:p>
            <a:pPr algn="just">
              <a:buNone/>
            </a:pPr>
            <a:r>
              <a:rPr lang="ru-RU" b="1" i="1" dirty="0" smtClean="0"/>
              <a:t>	-но</a:t>
            </a:r>
            <a:r>
              <a:rPr lang="ru-RU" b="1" i="1" dirty="0" smtClean="0"/>
              <a:t>, -то</a:t>
            </a:r>
            <a:r>
              <a:rPr lang="ru-RU" i="1" dirty="0" smtClean="0"/>
              <a:t> </a:t>
            </a:r>
            <a:r>
              <a:rPr lang="ru-RU" dirty="0" smtClean="0"/>
              <a:t>(“</a:t>
            </a:r>
            <a:r>
              <a:rPr lang="ru-RU" i="1" dirty="0" err="1" smtClean="0"/>
              <a:t>Здійснено</a:t>
            </a:r>
            <a:r>
              <a:rPr lang="ru-RU" i="1" dirty="0" smtClean="0"/>
              <a:t> </a:t>
            </a:r>
            <a:r>
              <a:rPr lang="ru-RU" i="1" dirty="0" err="1" smtClean="0"/>
              <a:t>аналіз</a:t>
            </a:r>
            <a:r>
              <a:rPr lang="ru-RU" i="1" dirty="0" smtClean="0"/>
              <a:t>...”, “</a:t>
            </a:r>
            <a:r>
              <a:rPr lang="ru-RU" i="1" dirty="0" err="1" smtClean="0"/>
              <a:t>Визначено</a:t>
            </a:r>
            <a:r>
              <a:rPr lang="ru-RU" i="1" dirty="0" smtClean="0"/>
              <a:t> </a:t>
            </a:r>
            <a:r>
              <a:rPr lang="ru-RU" i="1" dirty="0" err="1" smtClean="0"/>
              <a:t>напрями</a:t>
            </a:r>
            <a:r>
              <a:rPr lang="ru-RU" i="1" dirty="0" smtClean="0"/>
              <a:t>…”, “За основу </a:t>
            </a:r>
            <a:r>
              <a:rPr lang="ru-RU" i="1" dirty="0" err="1" smtClean="0"/>
              <a:t>прийнято</a:t>
            </a:r>
            <a:r>
              <a:rPr lang="ru-RU" i="1" dirty="0" smtClean="0"/>
              <a:t> метод </a:t>
            </a:r>
            <a:r>
              <a:rPr lang="ru-RU" i="1" dirty="0" err="1" smtClean="0"/>
              <a:t>індукції</a:t>
            </a:r>
            <a:r>
              <a:rPr lang="ru-RU" dirty="0" smtClean="0"/>
              <a:t>”).</a:t>
            </a:r>
            <a:endParaRPr lang="uk-UA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297526" y="3083178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4999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b="1" dirty="0" smtClean="0"/>
              <a:t>	Синтаксис </a:t>
            </a:r>
            <a:r>
              <a:rPr lang="ru-RU" dirty="0" err="1" smtClean="0"/>
              <a:t>наукового</a:t>
            </a:r>
            <a:r>
              <a:rPr lang="ru-RU" dirty="0" smtClean="0"/>
              <a:t> стилю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 smtClean="0"/>
              <a:t>яскраво</a:t>
            </a:r>
            <a:r>
              <a:rPr lang="ru-RU" dirty="0" smtClean="0"/>
              <a:t> </a:t>
            </a:r>
            <a:r>
              <a:rPr lang="ru-RU" dirty="0" err="1" smtClean="0"/>
              <a:t>виражений</a:t>
            </a:r>
            <a:r>
              <a:rPr lang="ru-RU" dirty="0" smtClean="0"/>
              <a:t> </a:t>
            </a:r>
            <a:r>
              <a:rPr lang="ru-RU" dirty="0" err="1" smtClean="0"/>
              <a:t>книжний</a:t>
            </a:r>
            <a:r>
              <a:rPr lang="ru-RU" dirty="0" smtClean="0"/>
              <a:t> характер, </a:t>
            </a:r>
            <a:r>
              <a:rPr lang="ru-RU" dirty="0" err="1" smtClean="0"/>
              <a:t>чітко</a:t>
            </a:r>
            <a:r>
              <a:rPr lang="ru-RU" dirty="0" smtClean="0"/>
              <a:t> </a:t>
            </a:r>
            <a:r>
              <a:rPr lang="ru-RU" dirty="0" err="1" smtClean="0"/>
              <a:t>організовану</a:t>
            </a:r>
            <a:r>
              <a:rPr lang="ru-RU" dirty="0" smtClean="0"/>
              <a:t> </a:t>
            </a:r>
            <a:r>
              <a:rPr lang="ru-RU" dirty="0" err="1" smtClean="0"/>
              <a:t>будову</a:t>
            </a:r>
            <a:r>
              <a:rPr lang="ru-RU" dirty="0" smtClean="0"/>
              <a:t> </a:t>
            </a:r>
            <a:r>
              <a:rPr lang="ru-RU" dirty="0" err="1" smtClean="0"/>
              <a:t>речень</a:t>
            </a:r>
            <a:r>
              <a:rPr lang="ru-RU" dirty="0" smtClean="0"/>
              <a:t>.</a:t>
            </a:r>
          </a:p>
          <a:p>
            <a:pPr algn="just">
              <a:buNone/>
            </a:pPr>
            <a:r>
              <a:rPr lang="uk-UA" dirty="0" smtClean="0"/>
              <a:t>		</a:t>
            </a:r>
            <a:r>
              <a:rPr lang="uk-UA" b="1" dirty="0" smtClean="0"/>
              <a:t>Важливою </a:t>
            </a:r>
            <a:r>
              <a:rPr lang="uk-UA" b="1" dirty="0" smtClean="0"/>
              <a:t>рисою синтаксису </a:t>
            </a:r>
            <a:r>
              <a:rPr lang="uk-UA" dirty="0" smtClean="0"/>
              <a:t>наукової мови є переважання </a:t>
            </a:r>
            <a:r>
              <a:rPr lang="uk-UA" i="1" dirty="0" smtClean="0"/>
              <a:t>розгорнених складних речень </a:t>
            </a:r>
            <a:r>
              <a:rPr lang="uk-UA" dirty="0" smtClean="0"/>
              <a:t>із розгалуженою системою різних видів підрядності, відокремлених зворотів (особливо дієприкметникових та дієприслівникових</a:t>
            </a:r>
            <a:r>
              <a:rPr lang="uk-UA" dirty="0" smtClean="0"/>
              <a:t>).</a:t>
            </a:r>
          </a:p>
          <a:p>
            <a:pPr algn="just">
              <a:buNone/>
            </a:pPr>
            <a:r>
              <a:rPr lang="ru-RU" dirty="0" smtClean="0"/>
              <a:t>		Часто </a:t>
            </a:r>
            <a:r>
              <a:rPr lang="ru-RU" dirty="0" err="1" smtClean="0"/>
              <a:t>вживають</a:t>
            </a:r>
            <a:r>
              <a:rPr lang="ru-RU" dirty="0" smtClean="0"/>
              <a:t> </a:t>
            </a:r>
            <a:r>
              <a:rPr lang="ru-RU" i="1" dirty="0" err="1" smtClean="0"/>
              <a:t>розповідні</a:t>
            </a:r>
            <a:r>
              <a:rPr lang="ru-RU" i="1" dirty="0" smtClean="0"/>
              <a:t> </a:t>
            </a:r>
            <a:r>
              <a:rPr lang="ru-RU" i="1" dirty="0" err="1" smtClean="0"/>
              <a:t>речення</a:t>
            </a:r>
            <a:r>
              <a:rPr lang="ru-RU" dirty="0" smtClean="0"/>
              <a:t>, </a:t>
            </a:r>
            <a:r>
              <a:rPr lang="ru-RU" dirty="0" err="1" smtClean="0"/>
              <a:t>досить</a:t>
            </a:r>
            <a:r>
              <a:rPr lang="ru-RU" dirty="0" smtClean="0"/>
              <a:t> </a:t>
            </a:r>
            <a:r>
              <a:rPr lang="ru-RU" dirty="0" err="1" smtClean="0"/>
              <a:t>рідко</a:t>
            </a:r>
            <a:r>
              <a:rPr lang="ru-RU" dirty="0" smtClean="0"/>
              <a:t> – </a:t>
            </a:r>
            <a:r>
              <a:rPr lang="ru-RU" dirty="0" err="1" smtClean="0"/>
              <a:t>питальні</a:t>
            </a:r>
            <a:r>
              <a:rPr lang="ru-RU" dirty="0" smtClean="0"/>
              <a:t>, а </a:t>
            </a:r>
            <a:r>
              <a:rPr lang="ru-RU" dirty="0" err="1" smtClean="0"/>
              <a:t>окличні</a:t>
            </a:r>
            <a:r>
              <a:rPr lang="ru-RU" dirty="0" smtClean="0"/>
              <a:t> </a:t>
            </a:r>
            <a:r>
              <a:rPr lang="ru-RU" dirty="0" err="1" smtClean="0"/>
              <a:t>майже</a:t>
            </a:r>
            <a:r>
              <a:rPr lang="ru-RU" dirty="0" smtClean="0"/>
              <a:t> не </a:t>
            </a:r>
            <a:r>
              <a:rPr lang="ru-RU" dirty="0" err="1" smtClean="0"/>
              <a:t>застосовують</a:t>
            </a:r>
            <a:r>
              <a:rPr lang="ru-RU" dirty="0" smtClean="0"/>
              <a:t>, </a:t>
            </a:r>
            <a:r>
              <a:rPr lang="ru-RU" dirty="0" err="1" smtClean="0"/>
              <a:t>позаяк</a:t>
            </a:r>
            <a:r>
              <a:rPr lang="ru-RU" dirty="0" smtClean="0"/>
              <a:t> вони </a:t>
            </a:r>
            <a:r>
              <a:rPr lang="ru-RU" dirty="0" err="1" smtClean="0"/>
              <a:t>мають</a:t>
            </a:r>
            <a:r>
              <a:rPr lang="ru-RU" dirty="0" smtClean="0"/>
              <a:t> </a:t>
            </a:r>
            <a:r>
              <a:rPr lang="ru-RU" dirty="0" err="1" smtClean="0"/>
              <a:t>певне</a:t>
            </a:r>
            <a:r>
              <a:rPr lang="ru-RU" dirty="0" smtClean="0"/>
              <a:t> </a:t>
            </a:r>
            <a:r>
              <a:rPr lang="ru-RU" dirty="0" err="1" smtClean="0"/>
              <a:t>емоційне</a:t>
            </a:r>
            <a:r>
              <a:rPr lang="ru-RU" dirty="0" smtClean="0"/>
              <a:t> </a:t>
            </a:r>
            <a:r>
              <a:rPr lang="ru-RU" dirty="0" err="1" smtClean="0"/>
              <a:t>забарвлення</a:t>
            </a:r>
            <a:r>
              <a:rPr lang="ru-RU" dirty="0" smtClean="0"/>
              <a:t> (за </a:t>
            </a:r>
            <a:r>
              <a:rPr lang="ru-RU" dirty="0" err="1" smtClean="0"/>
              <a:t>винятком</a:t>
            </a:r>
            <a:r>
              <a:rPr lang="ru-RU" dirty="0" smtClean="0"/>
              <a:t> </a:t>
            </a:r>
            <a:r>
              <a:rPr lang="ru-RU" dirty="0" err="1" smtClean="0"/>
              <a:t>мови</a:t>
            </a:r>
            <a:r>
              <a:rPr lang="ru-RU" dirty="0" smtClean="0"/>
              <a:t> </a:t>
            </a:r>
            <a:r>
              <a:rPr lang="ru-RU" dirty="0" err="1" smtClean="0"/>
              <a:t>науково-популярних</a:t>
            </a:r>
            <a:r>
              <a:rPr lang="ru-RU" dirty="0" smtClean="0"/>
              <a:t> </a:t>
            </a:r>
            <a:r>
              <a:rPr lang="ru-RU" dirty="0" err="1" smtClean="0"/>
              <a:t>видань</a:t>
            </a:r>
            <a:r>
              <a:rPr lang="ru-RU" dirty="0" smtClean="0"/>
              <a:t>).</a:t>
            </a:r>
          </a:p>
          <a:p>
            <a:pPr algn="just">
              <a:buNone/>
            </a:pPr>
            <a:r>
              <a:rPr lang="ru-RU" dirty="0" smtClean="0"/>
              <a:t>		</a:t>
            </a:r>
            <a:r>
              <a:rPr lang="ru-RU" b="1" dirty="0" err="1" smtClean="0"/>
              <a:t>К</a:t>
            </a:r>
            <a:r>
              <a:rPr lang="ru-RU" b="1" dirty="0" err="1" smtClean="0"/>
              <a:t>омпозиційна</a:t>
            </a:r>
            <a:r>
              <a:rPr lang="ru-RU" b="1" dirty="0" smtClean="0"/>
              <a:t> </a:t>
            </a:r>
            <a:r>
              <a:rPr lang="ru-RU" b="1" dirty="0" err="1" smtClean="0"/>
              <a:t>особливість</a:t>
            </a:r>
            <a:r>
              <a:rPr lang="ru-RU" b="1" dirty="0" smtClean="0"/>
              <a:t> </a:t>
            </a:r>
            <a:r>
              <a:rPr lang="ru-RU" dirty="0" err="1" smtClean="0"/>
              <a:t>наукового</a:t>
            </a:r>
            <a:r>
              <a:rPr lang="ru-RU" dirty="0" smtClean="0"/>
              <a:t> стилю – </a:t>
            </a:r>
            <a:r>
              <a:rPr lang="ru-RU" dirty="0" err="1" smtClean="0"/>
              <a:t>документування</a:t>
            </a:r>
            <a:r>
              <a:rPr lang="ru-RU" dirty="0" smtClean="0"/>
              <a:t> </a:t>
            </a:r>
            <a:r>
              <a:rPr lang="ru-RU" dirty="0" err="1" smtClean="0"/>
              <a:t>тверджень</a:t>
            </a:r>
            <a:r>
              <a:rPr lang="ru-RU" dirty="0" smtClean="0"/>
              <a:t>, </a:t>
            </a:r>
            <a:r>
              <a:rPr lang="ru-RU" dirty="0" err="1" smtClean="0"/>
              <a:t>посилання</a:t>
            </a:r>
            <a:r>
              <a:rPr lang="ru-RU" dirty="0" smtClean="0"/>
              <a:t>, </a:t>
            </a:r>
            <a:r>
              <a:rPr lang="ru-RU" dirty="0" err="1" smtClean="0"/>
              <a:t>цитати</a:t>
            </a:r>
            <a:r>
              <a:rPr lang="ru-RU" dirty="0" smtClean="0"/>
              <a:t>.</a:t>
            </a:r>
            <a:endParaRPr lang="uk-UA" dirty="0"/>
          </a:p>
        </p:txBody>
      </p:sp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297526" y="3083178"/>
            <a:ext cx="6858002" cy="691642"/>
          </a:xfrm>
          <a:prstGeom prst="rect">
            <a:avLst/>
          </a:prstGeom>
          <a:noFill/>
        </p:spPr>
      </p:pic>
      <p:pic>
        <p:nvPicPr>
          <p:cNvPr id="6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4999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uk-UA" dirty="0" smtClean="0"/>
              <a:t>		</a:t>
            </a:r>
            <a:r>
              <a:rPr lang="uk-UA" b="1" dirty="0" smtClean="0"/>
              <a:t>Мова </a:t>
            </a:r>
            <a:r>
              <a:rPr lang="uk-UA" b="1" dirty="0" smtClean="0"/>
              <a:t>наукової праці </a:t>
            </a:r>
            <a:r>
              <a:rPr lang="uk-UA" dirty="0" smtClean="0"/>
              <a:t>– це формально-логічний спосіб викладу матеріалу, вживання спеціальної термінології, використання якої вимагає особливої точності, наявності власних думок, обґрунтування висновків.</a:t>
            </a:r>
          </a:p>
          <a:p>
            <a:pPr algn="just">
              <a:buNone/>
            </a:pPr>
            <a:r>
              <a:rPr lang="ru-RU" dirty="0" smtClean="0"/>
              <a:t>		</a:t>
            </a:r>
            <a:r>
              <a:rPr lang="ru-RU" b="1" dirty="0" err="1" smtClean="0"/>
              <a:t>Вимоги</a:t>
            </a:r>
            <a:r>
              <a:rPr lang="ru-RU" b="1" dirty="0" smtClean="0"/>
              <a:t> </a:t>
            </a:r>
            <a:r>
              <a:rPr lang="ru-RU" b="1" dirty="0" smtClean="0"/>
              <a:t>до </a:t>
            </a:r>
            <a:r>
              <a:rPr lang="ru-RU" b="1" dirty="0" err="1" smtClean="0"/>
              <a:t>мови</a:t>
            </a:r>
            <a:r>
              <a:rPr lang="ru-RU" b="1" dirty="0" smtClean="0"/>
              <a:t> </a:t>
            </a:r>
            <a:r>
              <a:rPr lang="ru-RU" b="1" dirty="0" err="1" smtClean="0"/>
              <a:t>друкованих</a:t>
            </a:r>
            <a:r>
              <a:rPr lang="ru-RU" b="1" dirty="0" smtClean="0"/>
              <a:t> </a:t>
            </a:r>
            <a:r>
              <a:rPr lang="ru-RU" b="1" dirty="0" err="1" smtClean="0"/>
              <a:t>наукових</a:t>
            </a:r>
            <a:r>
              <a:rPr lang="ru-RU" b="1" dirty="0" smtClean="0"/>
              <a:t> </a:t>
            </a:r>
            <a:r>
              <a:rPr lang="ru-RU" b="1" dirty="0" err="1" smtClean="0"/>
              <a:t>робіт</a:t>
            </a:r>
            <a:r>
              <a:rPr lang="ru-RU" b="1" dirty="0" smtClean="0"/>
              <a:t> </a:t>
            </a:r>
            <a:r>
              <a:rPr lang="ru-RU" dirty="0" err="1" smtClean="0"/>
              <a:t>можуть</a:t>
            </a:r>
            <a:r>
              <a:rPr lang="ru-RU" dirty="0" smtClean="0"/>
              <a:t> бути:</a:t>
            </a:r>
          </a:p>
          <a:p>
            <a:pPr algn="just">
              <a:buNone/>
            </a:pPr>
            <a:r>
              <a:rPr lang="ru-RU" dirty="0" smtClean="0"/>
              <a:t>1) </a:t>
            </a:r>
            <a:r>
              <a:rPr lang="ru-RU" b="1" i="1" dirty="0" err="1" smtClean="0"/>
              <a:t>технічними</a:t>
            </a:r>
            <a:r>
              <a:rPr lang="ru-RU" b="1" i="1" dirty="0" smtClean="0"/>
              <a:t> </a:t>
            </a:r>
            <a:r>
              <a:rPr lang="ru-RU" dirty="0" smtClean="0"/>
              <a:t>(</a:t>
            </a:r>
            <a:r>
              <a:rPr lang="ru-RU" dirty="0" err="1" smtClean="0"/>
              <a:t>наприклад</a:t>
            </a:r>
            <a:r>
              <a:rPr lang="ru-RU" dirty="0" smtClean="0"/>
              <a:t>, </a:t>
            </a:r>
            <a:r>
              <a:rPr lang="ru-RU" dirty="0" err="1" smtClean="0"/>
              <a:t>форматування</a:t>
            </a:r>
            <a:r>
              <a:rPr lang="ru-RU" dirty="0" smtClean="0"/>
              <a:t> тексту, </a:t>
            </a:r>
            <a:r>
              <a:rPr lang="ru-RU" dirty="0" err="1" smtClean="0"/>
              <a:t>оформлення</a:t>
            </a:r>
            <a:r>
              <a:rPr lang="ru-RU" dirty="0" smtClean="0"/>
              <a:t> </a:t>
            </a:r>
            <a:r>
              <a:rPr lang="ru-RU" dirty="0" err="1" smtClean="0"/>
              <a:t>таблиць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рисунків</a:t>
            </a:r>
            <a:r>
              <a:rPr lang="ru-RU" dirty="0" smtClean="0"/>
              <a:t> </a:t>
            </a:r>
            <a:r>
              <a:rPr lang="ru-RU" dirty="0" err="1" smtClean="0"/>
              <a:t>тощо</a:t>
            </a:r>
            <a:r>
              <a:rPr lang="ru-RU" dirty="0" smtClean="0"/>
              <a:t>);</a:t>
            </a:r>
          </a:p>
          <a:p>
            <a:pPr algn="just">
              <a:buNone/>
            </a:pPr>
            <a:r>
              <a:rPr lang="ru-RU" dirty="0" smtClean="0"/>
              <a:t>2) </a:t>
            </a:r>
            <a:r>
              <a:rPr lang="ru-RU" b="1" i="1" dirty="0" err="1" smtClean="0"/>
              <a:t>змістовими</a:t>
            </a:r>
            <a:r>
              <a:rPr lang="ru-RU" dirty="0" smtClean="0"/>
              <a:t> (</a:t>
            </a:r>
            <a:r>
              <a:rPr lang="ru-RU" dirty="0" err="1" smtClean="0"/>
              <a:t>логіка</a:t>
            </a:r>
            <a:r>
              <a:rPr lang="ru-RU" dirty="0" smtClean="0"/>
              <a:t> </a:t>
            </a:r>
            <a:r>
              <a:rPr lang="ru-RU" dirty="0" err="1" smtClean="0"/>
              <a:t>дослідження</a:t>
            </a:r>
            <a:r>
              <a:rPr lang="ru-RU" dirty="0" smtClean="0"/>
              <a:t>, </a:t>
            </a:r>
            <a:r>
              <a:rPr lang="ru-RU" dirty="0" err="1" smtClean="0"/>
              <a:t>використані</a:t>
            </a:r>
            <a:r>
              <a:rPr lang="ru-RU" dirty="0" smtClean="0"/>
              <a:t> </a:t>
            </a:r>
            <a:r>
              <a:rPr lang="ru-RU" dirty="0" err="1" smtClean="0"/>
              <a:t>методи</a:t>
            </a:r>
            <a:r>
              <a:rPr lang="ru-RU" dirty="0" smtClean="0"/>
              <a:t>, </a:t>
            </a:r>
            <a:r>
              <a:rPr lang="ru-RU" dirty="0" err="1" smtClean="0"/>
              <a:t>інструменти</a:t>
            </a:r>
            <a:r>
              <a:rPr lang="ru-RU" dirty="0" smtClean="0"/>
              <a:t> та </a:t>
            </a:r>
            <a:r>
              <a:rPr lang="ru-RU" dirty="0" err="1" smtClean="0"/>
              <a:t>ін</a:t>
            </a:r>
            <a:r>
              <a:rPr lang="ru-RU" dirty="0" smtClean="0"/>
              <a:t>.).</a:t>
            </a:r>
            <a:endParaRPr lang="uk-UA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297526" y="3083178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		</a:t>
            </a:r>
            <a:r>
              <a:rPr lang="ru-RU" b="1" dirty="0" err="1" smtClean="0"/>
              <a:t>Основні</a:t>
            </a:r>
            <a:r>
              <a:rPr lang="ru-RU" b="1" dirty="0" smtClean="0"/>
              <a:t> </a:t>
            </a:r>
            <a:r>
              <a:rPr lang="ru-RU" b="1" dirty="0" err="1" smtClean="0"/>
              <a:t>вимоги</a:t>
            </a:r>
            <a:r>
              <a:rPr lang="ru-RU" b="1" dirty="0" smtClean="0"/>
              <a:t> до </a:t>
            </a:r>
            <a:r>
              <a:rPr lang="ru-RU" b="1" dirty="0" err="1" smtClean="0"/>
              <a:t>мови</a:t>
            </a:r>
            <a:r>
              <a:rPr lang="ru-RU" b="1" dirty="0" smtClean="0"/>
              <a:t> </a:t>
            </a:r>
            <a:r>
              <a:rPr lang="ru-RU" b="1" dirty="0" err="1" smtClean="0"/>
              <a:t>наукової</a:t>
            </a:r>
            <a:r>
              <a:rPr lang="ru-RU" b="1" dirty="0" smtClean="0"/>
              <a:t> </a:t>
            </a:r>
            <a:r>
              <a:rPr lang="ru-RU" b="1" dirty="0" err="1" smtClean="0"/>
              <a:t>праці</a:t>
            </a:r>
            <a:r>
              <a:rPr lang="ru-RU" b="1" dirty="0" smtClean="0"/>
              <a:t>:</a:t>
            </a:r>
            <a:endParaRPr lang="ru-RU" b="1" dirty="0" smtClean="0"/>
          </a:p>
          <a:p>
            <a:pPr algn="just">
              <a:buNone/>
            </a:pPr>
            <a:r>
              <a:rPr lang="ru-RU" dirty="0" smtClean="0"/>
              <a:t>		1</a:t>
            </a:r>
            <a:r>
              <a:rPr lang="ru-RU" dirty="0" smtClean="0"/>
              <a:t>) </a:t>
            </a:r>
            <a:r>
              <a:rPr lang="ru-RU" dirty="0" err="1" smtClean="0"/>
              <a:t>стислість</a:t>
            </a:r>
            <a:r>
              <a:rPr lang="ru-RU" dirty="0" smtClean="0"/>
              <a:t>, </a:t>
            </a:r>
            <a:r>
              <a:rPr lang="ru-RU" dirty="0" err="1" smtClean="0"/>
              <a:t>лаконічність</a:t>
            </a:r>
            <a:r>
              <a:rPr lang="ru-RU" dirty="0" smtClean="0"/>
              <a:t> </a:t>
            </a:r>
            <a:r>
              <a:rPr lang="ru-RU" dirty="0" err="1" smtClean="0"/>
              <a:t>викладу</a:t>
            </a:r>
            <a:r>
              <a:rPr lang="ru-RU" dirty="0" smtClean="0"/>
              <a:t> </a:t>
            </a:r>
            <a:r>
              <a:rPr lang="ru-RU" dirty="0" err="1" smtClean="0"/>
              <a:t>матеріалу</a:t>
            </a:r>
            <a:r>
              <a:rPr lang="ru-RU" dirty="0" smtClean="0"/>
              <a:t>;</a:t>
            </a:r>
          </a:p>
          <a:p>
            <a:pPr algn="just">
              <a:buNone/>
            </a:pPr>
            <a:r>
              <a:rPr lang="uk-UA" dirty="0" smtClean="0"/>
              <a:t>		2</a:t>
            </a:r>
            <a:r>
              <a:rPr lang="uk-UA" dirty="0" smtClean="0"/>
              <a:t>) логічна послідовність, змістовий і стилістичний взаємозв’язок між розділами, підрозділами, окремими абзацами;</a:t>
            </a:r>
          </a:p>
          <a:p>
            <a:pPr algn="just">
              <a:buNone/>
            </a:pPr>
            <a:r>
              <a:rPr lang="uk-UA" dirty="0" smtClean="0"/>
              <a:t>		3</a:t>
            </a:r>
            <a:r>
              <a:rPr lang="uk-UA" dirty="0" smtClean="0"/>
              <a:t>) змістова завершеність, цілісність, взаємопов’язаність думок;</a:t>
            </a:r>
          </a:p>
          <a:p>
            <a:pPr algn="just">
              <a:buNone/>
            </a:pPr>
            <a:r>
              <a:rPr lang="ru-RU" dirty="0" smtClean="0"/>
              <a:t>		4</a:t>
            </a:r>
            <a:r>
              <a:rPr lang="ru-RU" dirty="0" smtClean="0"/>
              <a:t>) </a:t>
            </a:r>
            <a:r>
              <a:rPr lang="ru-RU" dirty="0" err="1" smtClean="0"/>
              <a:t>аргументація</a:t>
            </a:r>
            <a:r>
              <a:rPr lang="ru-RU" dirty="0" smtClean="0"/>
              <a:t> кожного </a:t>
            </a:r>
            <a:r>
              <a:rPr lang="ru-RU" dirty="0" err="1" smtClean="0"/>
              <a:t>положення</a:t>
            </a:r>
            <a:r>
              <a:rPr lang="ru-RU" dirty="0" smtClean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 </a:t>
            </a:r>
            <a:r>
              <a:rPr lang="ru-RU" dirty="0" err="1" smtClean="0"/>
              <a:t>достатньою</a:t>
            </a:r>
            <a:r>
              <a:rPr lang="ru-RU" dirty="0" smtClean="0"/>
              <a:t> </a:t>
            </a:r>
            <a:r>
              <a:rPr lang="ru-RU" dirty="0" err="1" smtClean="0"/>
              <a:t>кількістю</a:t>
            </a:r>
            <a:r>
              <a:rPr lang="ru-RU" dirty="0" smtClean="0"/>
              <a:t> фактичного </a:t>
            </a:r>
            <a:r>
              <a:rPr lang="ru-RU" dirty="0" err="1" smtClean="0"/>
              <a:t>матеріалу</a:t>
            </a:r>
            <a:r>
              <a:rPr lang="ru-RU" dirty="0" smtClean="0"/>
              <a:t>, </a:t>
            </a:r>
            <a:r>
              <a:rPr lang="ru-RU" dirty="0" err="1" smtClean="0"/>
              <a:t>акцентування</a:t>
            </a:r>
            <a:r>
              <a:rPr lang="ru-RU" dirty="0" smtClean="0"/>
              <a:t> на </a:t>
            </a:r>
            <a:r>
              <a:rPr lang="ru-RU" dirty="0" err="1" smtClean="0"/>
              <a:t>головних</a:t>
            </a:r>
            <a:r>
              <a:rPr lang="ru-RU" dirty="0" smtClean="0"/>
              <a:t> думках;</a:t>
            </a:r>
          </a:p>
          <a:p>
            <a:pPr algn="just">
              <a:buNone/>
            </a:pPr>
            <a:r>
              <a:rPr lang="ru-RU" dirty="0" smtClean="0"/>
              <a:t>		5</a:t>
            </a:r>
            <a:r>
              <a:rPr lang="ru-RU" dirty="0" smtClean="0"/>
              <a:t>) </a:t>
            </a:r>
            <a:r>
              <a:rPr lang="ru-RU" dirty="0" err="1" smtClean="0"/>
              <a:t>правильне</a:t>
            </a:r>
            <a:r>
              <a:rPr lang="ru-RU" dirty="0" smtClean="0"/>
              <a:t> </a:t>
            </a:r>
            <a:r>
              <a:rPr lang="ru-RU" dirty="0" err="1" smtClean="0"/>
              <a:t>оформлення</a:t>
            </a:r>
            <a:r>
              <a:rPr lang="ru-RU" dirty="0" smtClean="0"/>
              <a:t> цитат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виносок</a:t>
            </a:r>
            <a:r>
              <a:rPr lang="ru-RU" dirty="0" smtClean="0"/>
              <a:t>;</a:t>
            </a:r>
          </a:p>
          <a:p>
            <a:pPr algn="just">
              <a:buNone/>
            </a:pPr>
            <a:r>
              <a:rPr lang="ru-RU" dirty="0" smtClean="0"/>
              <a:t>		6</a:t>
            </a:r>
            <a:r>
              <a:rPr lang="ru-RU" dirty="0" smtClean="0"/>
              <a:t>) </a:t>
            </a:r>
            <a:r>
              <a:rPr lang="ru-RU" dirty="0" err="1" smtClean="0"/>
              <a:t>стилістична</a:t>
            </a:r>
            <a:r>
              <a:rPr lang="ru-RU" dirty="0" smtClean="0"/>
              <a:t>, </a:t>
            </a:r>
            <a:r>
              <a:rPr lang="ru-RU" dirty="0" err="1" smtClean="0"/>
              <a:t>орфографічна</a:t>
            </a:r>
            <a:r>
              <a:rPr lang="ru-RU" dirty="0" smtClean="0"/>
              <a:t>, </a:t>
            </a:r>
            <a:r>
              <a:rPr lang="ru-RU" dirty="0" err="1" smtClean="0"/>
              <a:t>пунктуаційна</a:t>
            </a:r>
            <a:r>
              <a:rPr lang="ru-RU" dirty="0" smtClean="0"/>
              <a:t> </a:t>
            </a:r>
            <a:r>
              <a:rPr lang="ru-RU" dirty="0" err="1" smtClean="0"/>
              <a:t>грамотність</a:t>
            </a:r>
            <a:r>
              <a:rPr lang="ru-RU" dirty="0" smtClean="0"/>
              <a:t>.</a:t>
            </a:r>
            <a:endParaRPr lang="uk-UA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297526" y="3083178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1642" y="214290"/>
            <a:ext cx="7760716" cy="500436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1950" b="1" dirty="0"/>
              <a:t>	</a:t>
            </a:r>
            <a:r>
              <a:rPr lang="ru-RU" sz="1950" b="1" dirty="0" err="1"/>
              <a:t>Завдання</a:t>
            </a:r>
            <a:r>
              <a:rPr lang="ru-RU" sz="1950" b="1" dirty="0"/>
              <a:t> 1. </a:t>
            </a:r>
            <a:r>
              <a:rPr lang="ru-RU" sz="1950" b="1" dirty="0" err="1"/>
              <a:t>Доведіть</a:t>
            </a:r>
            <a:r>
              <a:rPr lang="ru-RU" sz="1950" b="1" dirty="0"/>
              <a:t>, </a:t>
            </a:r>
            <a:r>
              <a:rPr lang="ru-RU" sz="1950" b="1" dirty="0" err="1"/>
              <a:t>що</a:t>
            </a:r>
            <a:r>
              <a:rPr lang="ru-RU" sz="1950" b="1" dirty="0"/>
              <a:t> </a:t>
            </a:r>
            <a:r>
              <a:rPr lang="ru-RU" sz="1950" b="1" dirty="0" err="1"/>
              <a:t>поданий</a:t>
            </a:r>
            <a:r>
              <a:rPr lang="ru-RU" sz="1950" b="1" dirty="0"/>
              <a:t> текст </a:t>
            </a:r>
            <a:r>
              <a:rPr lang="ru-RU" sz="1950" b="1" dirty="0" err="1"/>
              <a:t>належить</a:t>
            </a:r>
            <a:r>
              <a:rPr lang="ru-RU" sz="1950" b="1" dirty="0"/>
              <a:t> до </a:t>
            </a:r>
            <a:r>
              <a:rPr lang="ru-RU" sz="1950" b="1" dirty="0" err="1"/>
              <a:t>наукового</a:t>
            </a:r>
            <a:r>
              <a:rPr lang="ru-RU" sz="1950" b="1" dirty="0"/>
              <a:t> стилю. </a:t>
            </a:r>
            <a:r>
              <a:rPr lang="ru-RU" sz="1950" b="1" dirty="0" err="1"/>
              <a:t>Проаналізуйте</a:t>
            </a:r>
            <a:r>
              <a:rPr lang="ru-RU" sz="1950" b="1" dirty="0"/>
              <a:t> </a:t>
            </a:r>
            <a:r>
              <a:rPr lang="ru-RU" sz="1950" b="1" dirty="0" err="1"/>
              <a:t>мовні</a:t>
            </a:r>
            <a:r>
              <a:rPr lang="ru-RU" sz="1950" b="1" dirty="0"/>
              <a:t> </a:t>
            </a:r>
            <a:r>
              <a:rPr lang="ru-RU" sz="1950" b="1" dirty="0" err="1"/>
              <a:t>засоби</a:t>
            </a:r>
            <a:r>
              <a:rPr lang="ru-RU" sz="1950" b="1" dirty="0"/>
              <a:t> </a:t>
            </a:r>
            <a:r>
              <a:rPr lang="ru-RU" sz="1950" b="1" dirty="0" err="1"/>
              <a:t>поданого</a:t>
            </a:r>
            <a:r>
              <a:rPr lang="ru-RU" sz="1950" b="1" dirty="0"/>
              <a:t> тексту.</a:t>
            </a:r>
            <a:endParaRPr lang="en-US" sz="1950" b="1" dirty="0"/>
          </a:p>
          <a:p>
            <a:pPr algn="just">
              <a:buNone/>
            </a:pPr>
            <a:r>
              <a:rPr lang="ru-RU" sz="1950" dirty="0"/>
              <a:t>		</a:t>
            </a:r>
            <a:r>
              <a:rPr lang="ru-RU" sz="1950" dirty="0" err="1"/>
              <a:t>Семантико-синтаксичну</a:t>
            </a:r>
            <a:r>
              <a:rPr lang="ru-RU" sz="1950" dirty="0"/>
              <a:t> </a:t>
            </a:r>
            <a:r>
              <a:rPr lang="ru-RU" sz="1950" dirty="0" err="1"/>
              <a:t>функцію</a:t>
            </a:r>
            <a:r>
              <a:rPr lang="ru-RU" sz="1950" dirty="0"/>
              <a:t> як одну </a:t>
            </a:r>
            <a:r>
              <a:rPr lang="ru-RU" sz="1950" dirty="0" err="1"/>
              <a:t>з</a:t>
            </a:r>
            <a:r>
              <a:rPr lang="ru-RU" sz="1950" dirty="0"/>
              <a:t> </a:t>
            </a:r>
            <a:r>
              <a:rPr lang="ru-RU" sz="1950" dirty="0" err="1"/>
              <a:t>двох</a:t>
            </a:r>
            <a:r>
              <a:rPr lang="ru-RU" sz="1950" dirty="0"/>
              <a:t> </a:t>
            </a:r>
            <a:r>
              <a:rPr lang="ru-RU" sz="1950" dirty="0" err="1"/>
              <a:t>граматичних</a:t>
            </a:r>
            <a:r>
              <a:rPr lang="ru-RU" sz="1950" dirty="0"/>
              <a:t> </a:t>
            </a:r>
            <a:r>
              <a:rPr lang="ru-RU" sz="1950" dirty="0" err="1"/>
              <a:t>функцій</a:t>
            </a:r>
            <a:r>
              <a:rPr lang="ru-RU" sz="1950" dirty="0"/>
              <a:t>, на </a:t>
            </a:r>
            <a:r>
              <a:rPr lang="ru-RU" sz="1950" dirty="0" err="1"/>
              <a:t>основі</a:t>
            </a:r>
            <a:r>
              <a:rPr lang="ru-RU" sz="1950" dirty="0"/>
              <a:t> </a:t>
            </a:r>
            <a:r>
              <a:rPr lang="ru-RU" sz="1950" dirty="0" err="1"/>
              <a:t>яких</a:t>
            </a:r>
            <a:r>
              <a:rPr lang="ru-RU" sz="1950" dirty="0"/>
              <a:t> </a:t>
            </a:r>
            <a:r>
              <a:rPr lang="ru-RU" sz="1950" dirty="0" err="1"/>
              <a:t>сполучники</a:t>
            </a:r>
            <a:r>
              <a:rPr lang="ru-RU" sz="1950" dirty="0"/>
              <a:t> </a:t>
            </a:r>
            <a:r>
              <a:rPr lang="ru-RU" sz="1950" dirty="0" err="1"/>
              <a:t>української</a:t>
            </a:r>
            <a:r>
              <a:rPr lang="ru-RU" sz="1950" dirty="0"/>
              <a:t> </a:t>
            </a:r>
            <a:r>
              <a:rPr lang="ru-RU" sz="1950" dirty="0" err="1"/>
              <a:t>мови</a:t>
            </a:r>
            <a:r>
              <a:rPr lang="ru-RU" sz="1950" dirty="0"/>
              <a:t> </a:t>
            </a:r>
            <a:r>
              <a:rPr lang="ru-RU" sz="1950" dirty="0" err="1"/>
              <a:t>виділено</a:t>
            </a:r>
            <a:r>
              <a:rPr lang="ru-RU" sz="1950" dirty="0"/>
              <a:t> в </a:t>
            </a:r>
            <a:r>
              <a:rPr lang="ru-RU" sz="1950" dirty="0" err="1"/>
              <a:t>окремий</a:t>
            </a:r>
            <a:r>
              <a:rPr lang="ru-RU" sz="1950" dirty="0"/>
              <a:t> тип </a:t>
            </a:r>
            <a:r>
              <a:rPr lang="ru-RU" sz="1950" dirty="0" err="1"/>
              <a:t>слів-морфем</a:t>
            </a:r>
            <a:r>
              <a:rPr lang="ru-RU" sz="1950" dirty="0"/>
              <a:t> [4, с. 329], вони </a:t>
            </a:r>
            <a:r>
              <a:rPr lang="ru-RU" sz="1950" dirty="0" err="1"/>
              <a:t>виявляють</a:t>
            </a:r>
            <a:r>
              <a:rPr lang="ru-RU" sz="1950" dirty="0"/>
              <a:t> </a:t>
            </a:r>
            <a:r>
              <a:rPr lang="ru-RU" sz="1950" dirty="0" err="1"/>
              <a:t>неоднаково</a:t>
            </a:r>
            <a:r>
              <a:rPr lang="ru-RU" sz="1950" dirty="0"/>
              <a:t>, </a:t>
            </a:r>
            <a:r>
              <a:rPr lang="ru-RU" sz="1950" dirty="0" err="1"/>
              <a:t>що</a:t>
            </a:r>
            <a:r>
              <a:rPr lang="ru-RU" sz="1950" dirty="0"/>
              <a:t> </a:t>
            </a:r>
            <a:r>
              <a:rPr lang="ru-RU" sz="1950" dirty="0" err="1"/>
              <a:t>засвідчує</a:t>
            </a:r>
            <a:r>
              <a:rPr lang="ru-RU" sz="1950" dirty="0"/>
              <a:t> </a:t>
            </a:r>
            <a:r>
              <a:rPr lang="ru-RU" sz="1950" dirty="0" err="1"/>
              <a:t>їхню</a:t>
            </a:r>
            <a:r>
              <a:rPr lang="ru-RU" sz="1950" dirty="0"/>
              <a:t> </a:t>
            </a:r>
            <a:r>
              <a:rPr lang="ru-RU" sz="1950" dirty="0" err="1"/>
              <a:t>граматичну</a:t>
            </a:r>
            <a:r>
              <a:rPr lang="ru-RU" sz="1950" dirty="0"/>
              <a:t> </a:t>
            </a:r>
            <a:r>
              <a:rPr lang="ru-RU" sz="1950" dirty="0" err="1"/>
              <a:t>неоднорідність</a:t>
            </a:r>
            <a:r>
              <a:rPr lang="ru-RU" sz="1950" dirty="0"/>
              <a:t>. Суть </a:t>
            </a:r>
            <a:r>
              <a:rPr lang="ru-RU" sz="1950" dirty="0" err="1"/>
              <a:t>цієї</a:t>
            </a:r>
            <a:r>
              <a:rPr lang="ru-RU" sz="1950" dirty="0"/>
              <a:t> </a:t>
            </a:r>
            <a:r>
              <a:rPr lang="ru-RU" sz="1950" dirty="0" err="1"/>
              <a:t>функції</a:t>
            </a:r>
            <a:r>
              <a:rPr lang="ru-RU" sz="1950" dirty="0"/>
              <a:t> </a:t>
            </a:r>
            <a:r>
              <a:rPr lang="ru-RU" sz="1950" dirty="0" err="1"/>
              <a:t>полягає</a:t>
            </a:r>
            <a:r>
              <a:rPr lang="ru-RU" sz="1950" dirty="0"/>
              <a:t> в </a:t>
            </a:r>
            <a:r>
              <a:rPr lang="ru-RU" sz="1950" dirty="0" err="1"/>
              <a:t>можливості</a:t>
            </a:r>
            <a:r>
              <a:rPr lang="ru-RU" sz="1950" dirty="0"/>
              <a:t> </a:t>
            </a:r>
            <a:r>
              <a:rPr lang="ru-RU" sz="1950" dirty="0" err="1"/>
              <a:t>сполучників</a:t>
            </a:r>
            <a:r>
              <a:rPr lang="ru-RU" sz="1950" dirty="0"/>
              <a:t> </a:t>
            </a:r>
            <a:r>
              <a:rPr lang="ru-RU" sz="1950" dirty="0" err="1"/>
              <a:t>передавати</a:t>
            </a:r>
            <a:r>
              <a:rPr lang="ru-RU" sz="1950" dirty="0"/>
              <a:t> </a:t>
            </a:r>
            <a:r>
              <a:rPr lang="ru-RU" sz="1950" dirty="0" err="1"/>
              <a:t>семантико-синтаксичні</a:t>
            </a:r>
            <a:r>
              <a:rPr lang="ru-RU" sz="1950" dirty="0"/>
              <a:t> </a:t>
            </a:r>
            <a:r>
              <a:rPr lang="ru-RU" sz="1950" dirty="0" err="1"/>
              <a:t>відношення</a:t>
            </a:r>
            <a:r>
              <a:rPr lang="ru-RU" sz="1950" dirty="0"/>
              <a:t> </a:t>
            </a:r>
            <a:r>
              <a:rPr lang="ru-RU" sz="1950" dirty="0" err="1"/>
              <a:t>між</a:t>
            </a:r>
            <a:r>
              <a:rPr lang="ru-RU" sz="1950" dirty="0"/>
              <a:t> </a:t>
            </a:r>
            <a:r>
              <a:rPr lang="ru-RU" sz="1950" dirty="0" err="1"/>
              <a:t>предикативними</a:t>
            </a:r>
            <a:r>
              <a:rPr lang="ru-RU" sz="1950" dirty="0"/>
              <a:t> </a:t>
            </a:r>
            <a:r>
              <a:rPr lang="ru-RU" sz="1950" dirty="0" err="1"/>
              <a:t>частинами</a:t>
            </a:r>
            <a:r>
              <a:rPr lang="ru-RU" sz="1950" dirty="0"/>
              <a:t> </a:t>
            </a:r>
            <a:r>
              <a:rPr lang="ru-RU" sz="1950" dirty="0" err="1"/>
              <a:t>переважно</a:t>
            </a:r>
            <a:r>
              <a:rPr lang="ru-RU" sz="1950" dirty="0"/>
              <a:t> </a:t>
            </a:r>
            <a:r>
              <a:rPr lang="ru-RU" sz="1950" dirty="0" err="1"/>
              <a:t>в</a:t>
            </a:r>
            <a:r>
              <a:rPr lang="ru-RU" sz="1950" dirty="0"/>
              <a:t> складному </a:t>
            </a:r>
            <a:r>
              <a:rPr lang="ru-RU" sz="1950" dirty="0" err="1"/>
              <a:t>реченні</a:t>
            </a:r>
            <a:r>
              <a:rPr lang="ru-RU" sz="1950" dirty="0"/>
              <a:t>.</a:t>
            </a:r>
            <a:endParaRPr lang="uk-UA" sz="1950" dirty="0"/>
          </a:p>
          <a:p>
            <a:pPr algn="just">
              <a:buNone/>
            </a:pPr>
            <a:r>
              <a:rPr lang="uk-UA" sz="1950" dirty="0"/>
              <a:t>		</a:t>
            </a:r>
            <a:r>
              <a:rPr lang="ru-RU" sz="1950" dirty="0" err="1"/>
              <a:t>Прийнято</a:t>
            </a:r>
            <a:r>
              <a:rPr lang="ru-RU" sz="1950" dirty="0"/>
              <a:t> </a:t>
            </a:r>
            <a:r>
              <a:rPr lang="ru-RU" sz="1950" dirty="0" err="1"/>
              <a:t>вважати</a:t>
            </a:r>
            <a:r>
              <a:rPr lang="ru-RU" sz="1950" dirty="0"/>
              <a:t>, </a:t>
            </a:r>
            <a:r>
              <a:rPr lang="ru-RU" sz="1950" dirty="0" err="1"/>
              <a:t>що</a:t>
            </a:r>
            <a:r>
              <a:rPr lang="ru-RU" sz="1950" dirty="0"/>
              <a:t> </a:t>
            </a:r>
            <a:r>
              <a:rPr lang="ru-RU" sz="1950" dirty="0" err="1"/>
              <a:t>кожен</a:t>
            </a:r>
            <a:r>
              <a:rPr lang="ru-RU" sz="1950" dirty="0"/>
              <a:t> тип </a:t>
            </a:r>
            <a:r>
              <a:rPr lang="ru-RU" sz="1950" dirty="0" err="1"/>
              <a:t>семантико-синтаксичного</a:t>
            </a:r>
            <a:r>
              <a:rPr lang="ru-RU" sz="1950" dirty="0"/>
              <a:t> </a:t>
            </a:r>
            <a:r>
              <a:rPr lang="ru-RU" sz="1950" dirty="0" err="1"/>
              <a:t>відношення</a:t>
            </a:r>
            <a:r>
              <a:rPr lang="ru-RU" sz="1950" dirty="0"/>
              <a:t>, </a:t>
            </a:r>
            <a:r>
              <a:rPr lang="ru-RU" sz="1950" dirty="0" err="1"/>
              <a:t>яким</a:t>
            </a:r>
            <a:r>
              <a:rPr lang="ru-RU" sz="1950" dirty="0"/>
              <a:t> </a:t>
            </a:r>
            <a:r>
              <a:rPr lang="ru-RU" sz="1950" dirty="0" err="1"/>
              <a:t>поєднана</a:t>
            </a:r>
            <a:r>
              <a:rPr lang="ru-RU" sz="1950" dirty="0"/>
              <a:t> </a:t>
            </a:r>
            <a:r>
              <a:rPr lang="ru-RU" sz="1950" dirty="0" err="1"/>
              <a:t>підрядна</a:t>
            </a:r>
            <a:r>
              <a:rPr lang="ru-RU" sz="1950" dirty="0"/>
              <a:t> </a:t>
            </a:r>
            <a:r>
              <a:rPr lang="ru-RU" sz="1950" dirty="0" err="1"/>
              <a:t>детермінанта</a:t>
            </a:r>
            <a:r>
              <a:rPr lang="ru-RU" sz="1950" dirty="0"/>
              <a:t> </a:t>
            </a:r>
            <a:r>
              <a:rPr lang="ru-RU" sz="1950" dirty="0" err="1"/>
              <a:t>частина</a:t>
            </a:r>
            <a:r>
              <a:rPr lang="ru-RU" sz="1950" dirty="0"/>
              <a:t> </a:t>
            </a:r>
            <a:r>
              <a:rPr lang="ru-RU" sz="1950" dirty="0" err="1"/>
              <a:t>з</a:t>
            </a:r>
            <a:r>
              <a:rPr lang="ru-RU" sz="1950" dirty="0"/>
              <a:t> головною в </a:t>
            </a:r>
            <a:r>
              <a:rPr lang="ru-RU" sz="1950" dirty="0" err="1"/>
              <a:t>складнопідрядному</a:t>
            </a:r>
            <a:r>
              <a:rPr lang="ru-RU" sz="1950" dirty="0"/>
              <a:t> </a:t>
            </a:r>
            <a:r>
              <a:rPr lang="ru-RU" sz="1950" dirty="0" err="1"/>
              <a:t>реченні</a:t>
            </a:r>
            <a:r>
              <a:rPr lang="ru-RU" sz="1950" dirty="0"/>
              <a:t>, </a:t>
            </a:r>
            <a:r>
              <a:rPr lang="ru-RU" sz="1950" dirty="0" err="1"/>
              <a:t>виражає</a:t>
            </a:r>
            <a:r>
              <a:rPr lang="ru-RU" sz="1950" dirty="0"/>
              <a:t> </a:t>
            </a:r>
            <a:r>
              <a:rPr lang="ru-RU" sz="1950" dirty="0" err="1"/>
              <a:t>відповідна</a:t>
            </a:r>
            <a:r>
              <a:rPr lang="ru-RU" sz="1950" dirty="0"/>
              <a:t> </a:t>
            </a:r>
            <a:r>
              <a:rPr lang="ru-RU" sz="1950" dirty="0" err="1"/>
              <a:t>семантична</a:t>
            </a:r>
            <a:r>
              <a:rPr lang="ru-RU" sz="1950" dirty="0"/>
              <a:t> </a:t>
            </a:r>
            <a:r>
              <a:rPr lang="ru-RU" sz="1950" dirty="0" err="1"/>
              <a:t>група</a:t>
            </a:r>
            <a:r>
              <a:rPr lang="ru-RU" sz="1950" dirty="0"/>
              <a:t> </a:t>
            </a:r>
            <a:r>
              <a:rPr lang="ru-RU" sz="1950" dirty="0" err="1"/>
              <a:t>підрядних</a:t>
            </a:r>
            <a:r>
              <a:rPr lang="ru-RU" sz="1950" dirty="0"/>
              <a:t> </a:t>
            </a:r>
            <a:r>
              <a:rPr lang="ru-RU" sz="1950" dirty="0" err="1"/>
              <a:t>сполучників</a:t>
            </a:r>
            <a:r>
              <a:rPr lang="ru-RU" sz="1950" dirty="0"/>
              <a:t>. Установлено </a:t>
            </a:r>
            <a:r>
              <a:rPr lang="ru-RU" sz="1950" dirty="0" err="1"/>
              <a:t>також</a:t>
            </a:r>
            <a:r>
              <a:rPr lang="ru-RU" sz="1950" dirty="0"/>
              <a:t>, </a:t>
            </a:r>
            <a:r>
              <a:rPr lang="ru-RU" sz="1950" dirty="0" err="1"/>
              <a:t>що</a:t>
            </a:r>
            <a:r>
              <a:rPr lang="ru-RU" sz="1950" dirty="0"/>
              <a:t> за </a:t>
            </a:r>
            <a:r>
              <a:rPr lang="ru-RU" sz="1950" dirty="0" err="1"/>
              <a:t>ступенем</a:t>
            </a:r>
            <a:r>
              <a:rPr lang="ru-RU" sz="1950" dirty="0"/>
              <a:t> </a:t>
            </a:r>
            <a:r>
              <a:rPr lang="ru-RU" sz="1950" dirty="0" err="1"/>
              <a:t>закріплення</a:t>
            </a:r>
            <a:r>
              <a:rPr lang="ru-RU" sz="1950" dirty="0"/>
              <a:t> </a:t>
            </a:r>
            <a:r>
              <a:rPr lang="ru-RU" sz="1950" dirty="0" err="1"/>
              <a:t>за</a:t>
            </a:r>
            <a:r>
              <a:rPr lang="ru-RU" sz="1950" dirty="0"/>
              <a:t> </a:t>
            </a:r>
            <a:r>
              <a:rPr lang="ru-RU" sz="1950" dirty="0" err="1"/>
              <a:t>певним</a:t>
            </a:r>
            <a:r>
              <a:rPr lang="ru-RU" sz="1950" dirty="0"/>
              <a:t> типом </a:t>
            </a:r>
            <a:r>
              <a:rPr lang="ru-RU" sz="1950" dirty="0" err="1"/>
              <a:t>семантико-синтаксичного</a:t>
            </a:r>
            <a:r>
              <a:rPr lang="ru-RU" sz="1950" dirty="0"/>
              <a:t> </a:t>
            </a:r>
            <a:r>
              <a:rPr lang="ru-RU" sz="1950" dirty="0" err="1"/>
              <a:t>відношення</a:t>
            </a:r>
            <a:r>
              <a:rPr lang="ru-RU" sz="1950" dirty="0"/>
              <a:t> </a:t>
            </a:r>
            <a:r>
              <a:rPr lang="ru-RU" sz="1950" dirty="0" err="1"/>
              <a:t>ці</a:t>
            </a:r>
            <a:r>
              <a:rPr lang="ru-RU" sz="1950" dirty="0"/>
              <a:t> </a:t>
            </a:r>
            <a:r>
              <a:rPr lang="ru-RU" sz="1950" dirty="0" err="1"/>
              <a:t>семантичні</a:t>
            </a:r>
            <a:r>
              <a:rPr lang="ru-RU" sz="1950" dirty="0"/>
              <a:t> </a:t>
            </a:r>
            <a:r>
              <a:rPr lang="ru-RU" sz="1950" dirty="0" err="1"/>
              <a:t>групи</a:t>
            </a:r>
            <a:r>
              <a:rPr lang="ru-RU" sz="1950" dirty="0"/>
              <a:t> </a:t>
            </a:r>
            <a:r>
              <a:rPr lang="ru-RU" sz="1950" dirty="0" err="1"/>
              <a:t>неоднакові</a:t>
            </a:r>
            <a:r>
              <a:rPr lang="ru-RU" sz="1950" dirty="0"/>
              <a:t> </a:t>
            </a:r>
            <a:r>
              <a:rPr lang="ru-RU" sz="1950" dirty="0" err="1"/>
              <a:t>і</a:t>
            </a:r>
            <a:r>
              <a:rPr lang="ru-RU" sz="1950" dirty="0"/>
              <a:t> </a:t>
            </a:r>
            <a:r>
              <a:rPr lang="ru-RU" sz="1950" dirty="0" err="1"/>
              <a:t>загалом</a:t>
            </a:r>
            <a:r>
              <a:rPr lang="ru-RU" sz="1950" dirty="0"/>
              <a:t> </a:t>
            </a:r>
            <a:r>
              <a:rPr lang="ru-RU" sz="1950" dirty="0" err="1"/>
              <a:t>слабко</a:t>
            </a:r>
            <a:r>
              <a:rPr lang="ru-RU" sz="1950" dirty="0"/>
              <a:t> </a:t>
            </a:r>
            <a:r>
              <a:rPr lang="ru-RU" sz="1950" dirty="0" err="1"/>
              <a:t>спеціалізовані</a:t>
            </a:r>
            <a:r>
              <a:rPr lang="ru-RU" sz="1950" dirty="0"/>
              <a:t>, </a:t>
            </a:r>
            <a:r>
              <a:rPr lang="ru-RU" sz="1950" dirty="0" err="1"/>
              <a:t>бо</a:t>
            </a:r>
            <a:r>
              <a:rPr lang="ru-RU" sz="1950" dirty="0"/>
              <a:t> </a:t>
            </a:r>
            <a:r>
              <a:rPr lang="ru-RU" sz="1950" dirty="0" err="1"/>
              <a:t>крім</a:t>
            </a:r>
            <a:r>
              <a:rPr lang="ru-RU" sz="1950" dirty="0"/>
              <a:t> </a:t>
            </a:r>
            <a:r>
              <a:rPr lang="ru-RU" sz="1950" dirty="0" err="1"/>
              <a:t>первинної</a:t>
            </a:r>
            <a:r>
              <a:rPr lang="ru-RU" sz="1950" dirty="0"/>
              <a:t>, </a:t>
            </a:r>
            <a:r>
              <a:rPr lang="ru-RU" sz="1950" dirty="0" err="1"/>
              <a:t>власної</a:t>
            </a:r>
            <a:r>
              <a:rPr lang="ru-RU" sz="1950" dirty="0"/>
              <a:t> </a:t>
            </a:r>
            <a:r>
              <a:rPr lang="ru-RU" sz="1950" dirty="0" err="1"/>
              <a:t>семантико-синтаксичної</a:t>
            </a:r>
            <a:r>
              <a:rPr lang="ru-RU" sz="1950" dirty="0"/>
              <a:t> </a:t>
            </a:r>
            <a:r>
              <a:rPr lang="ru-RU" sz="1950" dirty="0" err="1"/>
              <a:t>функції</a:t>
            </a:r>
            <a:r>
              <a:rPr lang="ru-RU" sz="1950" dirty="0"/>
              <a:t>, за </a:t>
            </a:r>
            <a:r>
              <a:rPr lang="ru-RU" sz="1950" dirty="0" err="1"/>
              <a:t>якою</a:t>
            </a:r>
            <a:r>
              <a:rPr lang="ru-RU" sz="1950" dirty="0"/>
              <a:t> </a:t>
            </a:r>
            <a:r>
              <a:rPr lang="ru-RU" sz="1950" dirty="0" err="1"/>
              <a:t>підрядні</a:t>
            </a:r>
            <a:r>
              <a:rPr lang="ru-RU" sz="1950" dirty="0"/>
              <a:t> </a:t>
            </a:r>
            <a:r>
              <a:rPr lang="ru-RU" sz="1950" dirty="0" err="1"/>
              <a:t>сполучники</a:t>
            </a:r>
            <a:r>
              <a:rPr lang="ru-RU" sz="1950" dirty="0"/>
              <a:t> </a:t>
            </a:r>
            <a:r>
              <a:rPr lang="ru-RU" sz="1950" dirty="0" err="1"/>
              <a:t>зараховують</a:t>
            </a:r>
            <a:r>
              <a:rPr lang="ru-RU" sz="1950" dirty="0"/>
              <a:t> до </a:t>
            </a:r>
            <a:r>
              <a:rPr lang="ru-RU" sz="1950" dirty="0" err="1"/>
              <a:t>відповідної</a:t>
            </a:r>
            <a:r>
              <a:rPr lang="ru-RU" sz="1950" dirty="0"/>
              <a:t> </a:t>
            </a:r>
            <a:r>
              <a:rPr lang="ru-RU" sz="1950" dirty="0" err="1"/>
              <a:t>семантичної</a:t>
            </a:r>
            <a:r>
              <a:rPr lang="ru-RU" sz="1950" dirty="0"/>
              <a:t> </a:t>
            </a:r>
            <a:r>
              <a:rPr lang="ru-RU" sz="1950" dirty="0" err="1"/>
              <a:t>групи</a:t>
            </a:r>
            <a:r>
              <a:rPr lang="ru-RU" sz="1950" dirty="0"/>
              <a:t>, вони </a:t>
            </a:r>
            <a:r>
              <a:rPr lang="ru-RU" sz="1950" dirty="0" err="1"/>
              <a:t>можуть</a:t>
            </a:r>
            <a:r>
              <a:rPr lang="ru-RU" sz="1950" dirty="0"/>
              <a:t> бути </a:t>
            </a:r>
            <a:r>
              <a:rPr lang="ru-RU" sz="1950" dirty="0" err="1"/>
              <a:t>транспоновані</a:t>
            </a:r>
            <a:r>
              <a:rPr lang="ru-RU" sz="1950" dirty="0"/>
              <a:t> в </a:t>
            </a:r>
            <a:r>
              <a:rPr lang="ru-RU" sz="1950" dirty="0" err="1"/>
              <a:t>інші</a:t>
            </a:r>
            <a:r>
              <a:rPr lang="ru-RU" sz="1950" dirty="0"/>
              <a:t> </a:t>
            </a:r>
            <a:r>
              <a:rPr lang="ru-RU" sz="1950" dirty="0" err="1"/>
              <a:t>семантико-синтаксичні</a:t>
            </a:r>
            <a:r>
              <a:rPr lang="ru-RU" sz="1950" dirty="0"/>
              <a:t> </a:t>
            </a:r>
            <a:r>
              <a:rPr lang="ru-RU" sz="1950" dirty="0" err="1"/>
              <a:t>сфери</a:t>
            </a:r>
            <a:r>
              <a:rPr lang="ru-RU" sz="1950" dirty="0"/>
              <a:t>, </a:t>
            </a:r>
            <a:r>
              <a:rPr lang="ru-RU" sz="1950" dirty="0" err="1"/>
              <a:t>що</a:t>
            </a:r>
            <a:r>
              <a:rPr lang="ru-RU" sz="1950" dirty="0"/>
              <a:t> </a:t>
            </a:r>
            <a:r>
              <a:rPr lang="ru-RU" sz="1950" dirty="0" err="1"/>
              <a:t>є</a:t>
            </a:r>
            <a:r>
              <a:rPr lang="ru-RU" sz="1950" dirty="0"/>
              <a:t> для них </a:t>
            </a:r>
            <a:r>
              <a:rPr lang="ru-RU" sz="1950" dirty="0" err="1"/>
              <a:t>вторинними</a:t>
            </a:r>
            <a:r>
              <a:rPr lang="ru-RU" sz="1950" dirty="0"/>
              <a:t>, </a:t>
            </a:r>
            <a:r>
              <a:rPr lang="ru-RU" sz="1950" dirty="0" err="1"/>
              <a:t>невласними</a:t>
            </a:r>
            <a:r>
              <a:rPr lang="ru-RU" sz="1950" dirty="0"/>
              <a:t>.</a:t>
            </a:r>
            <a:endParaRPr lang="en-US" sz="1950" dirty="0"/>
          </a:p>
          <a:p>
            <a:endParaRPr lang="ru-RU" sz="1950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err="1"/>
              <a:t>План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514350" lvl="0" indent="-514350">
              <a:buFont typeface="+mj-lt"/>
              <a:buAutoNum type="arabicPeriod"/>
            </a:pPr>
            <a:r>
              <a:rPr lang="ru-RU" sz="4000" dirty="0"/>
              <a:t>Текст як форма </a:t>
            </a:r>
            <a:r>
              <a:rPr lang="ru-RU" sz="4000" dirty="0" err="1"/>
              <a:t>існування</a:t>
            </a:r>
            <a:r>
              <a:rPr lang="ru-RU" sz="4000" dirty="0"/>
              <a:t> </a:t>
            </a:r>
            <a:r>
              <a:rPr lang="ru-RU" sz="4000" dirty="0" err="1"/>
              <a:t>наукових</a:t>
            </a:r>
            <a:r>
              <a:rPr lang="ru-RU" sz="4000" dirty="0"/>
              <a:t> </a:t>
            </a:r>
            <a:r>
              <a:rPr lang="ru-RU" sz="4000" dirty="0" err="1"/>
              <a:t>знань</a:t>
            </a:r>
            <a:r>
              <a:rPr lang="ru-RU" sz="4000" dirty="0"/>
              <a:t>.</a:t>
            </a:r>
            <a:endParaRPr lang="en-US" sz="4000" dirty="0"/>
          </a:p>
          <a:p>
            <a:pPr marL="514350" lvl="0" indent="-514350">
              <a:buFont typeface="+mj-lt"/>
              <a:buAutoNum type="arabicPeriod"/>
            </a:pPr>
            <a:r>
              <a:rPr lang="en-US" sz="4000" dirty="0" err="1"/>
              <a:t>Композиція</a:t>
            </a:r>
            <a:r>
              <a:rPr lang="en-US" sz="4000" dirty="0"/>
              <a:t> </a:t>
            </a:r>
            <a:r>
              <a:rPr lang="en-US" sz="4000" dirty="0" err="1"/>
              <a:t>наукової</a:t>
            </a:r>
            <a:r>
              <a:rPr lang="en-US" sz="4000" dirty="0"/>
              <a:t> </a:t>
            </a:r>
            <a:r>
              <a:rPr lang="en-US" sz="4000" dirty="0" err="1"/>
              <a:t>роботи</a:t>
            </a:r>
            <a:r>
              <a:rPr lang="en-US" sz="4000" dirty="0"/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4000" dirty="0" err="1"/>
              <a:t>Вимоги</a:t>
            </a:r>
            <a:r>
              <a:rPr lang="ru-RU" sz="4000" dirty="0"/>
              <a:t> до </a:t>
            </a:r>
            <a:r>
              <a:rPr lang="ru-RU" sz="4000" dirty="0" err="1"/>
              <a:t>мови</a:t>
            </a:r>
            <a:r>
              <a:rPr lang="ru-RU" sz="4000" dirty="0"/>
              <a:t> </a:t>
            </a:r>
            <a:r>
              <a:rPr lang="ru-RU" sz="4000" dirty="0" err="1"/>
              <a:t>наукової</a:t>
            </a:r>
            <a:r>
              <a:rPr lang="ru-RU" sz="4000" dirty="0"/>
              <a:t> </a:t>
            </a:r>
            <a:r>
              <a:rPr lang="ru-RU" sz="4000" dirty="0" err="1"/>
              <a:t>літератури</a:t>
            </a:r>
            <a:r>
              <a:rPr lang="ru-RU" sz="4000" dirty="0"/>
              <a:t>.</a:t>
            </a:r>
            <a:endParaRPr lang="en-US" sz="4000" dirty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297526" y="3083178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489348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7223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/>
              <a:t>		</a:t>
            </a:r>
            <a:r>
              <a:rPr lang="ru-RU" sz="2000" dirty="0" err="1"/>
              <a:t>Домінанту</a:t>
            </a:r>
            <a:r>
              <a:rPr lang="ru-RU" sz="2000" dirty="0"/>
              <a:t> </a:t>
            </a:r>
            <a:r>
              <a:rPr lang="ru-RU" sz="2000" dirty="0" err="1"/>
              <a:t>підрядних</a:t>
            </a:r>
            <a:r>
              <a:rPr lang="ru-RU" sz="2000" dirty="0"/>
              <a:t> </a:t>
            </a:r>
            <a:r>
              <a:rPr lang="ru-RU" sz="2000" dirty="0" err="1"/>
              <a:t>сполучників</a:t>
            </a:r>
            <a:r>
              <a:rPr lang="ru-RU" sz="2000" dirty="0"/>
              <a:t> </a:t>
            </a:r>
            <a:r>
              <a:rPr lang="ru-RU" sz="2000" dirty="0" err="1"/>
              <a:t>становлять</a:t>
            </a:r>
            <a:r>
              <a:rPr lang="ru-RU" sz="2000" dirty="0"/>
              <a:t> </a:t>
            </a:r>
            <a:r>
              <a:rPr lang="ru-RU" sz="2000" dirty="0" err="1"/>
              <a:t>полі</a:t>
            </a:r>
            <a:r>
              <a:rPr lang="ru-RU" sz="2000" dirty="0"/>
              <a:t> </a:t>
            </a:r>
            <a:r>
              <a:rPr lang="ru-RU" sz="2000" dirty="0" err="1"/>
              <a:t>функціональні</a:t>
            </a:r>
            <a:r>
              <a:rPr lang="ru-RU" sz="2000" dirty="0"/>
              <a:t> </a:t>
            </a:r>
            <a:r>
              <a:rPr lang="ru-RU" sz="2000" dirty="0" err="1"/>
              <a:t>семантичні</a:t>
            </a:r>
            <a:r>
              <a:rPr lang="ru-RU" sz="2000" dirty="0"/>
              <a:t> </a:t>
            </a:r>
            <a:r>
              <a:rPr lang="ru-RU" sz="2000" dirty="0" err="1"/>
              <a:t>групи</a:t>
            </a:r>
            <a:r>
              <a:rPr lang="ru-RU" sz="2000" dirty="0"/>
              <a:t>, </a:t>
            </a:r>
            <a:r>
              <a:rPr lang="ru-RU" sz="2000" dirty="0" err="1"/>
              <a:t>тобто</a:t>
            </a:r>
            <a:r>
              <a:rPr lang="ru-RU" sz="2000" dirty="0"/>
              <a:t> </a:t>
            </a:r>
            <a:r>
              <a:rPr lang="ru-RU" sz="2000" dirty="0" err="1"/>
              <a:t>ті</a:t>
            </a:r>
            <a:r>
              <a:rPr lang="ru-RU" sz="2000" dirty="0"/>
              <a:t> </a:t>
            </a:r>
            <a:r>
              <a:rPr lang="ru-RU" sz="2000" dirty="0" err="1"/>
              <a:t>групи</a:t>
            </a:r>
            <a:r>
              <a:rPr lang="ru-RU" sz="2000" dirty="0"/>
              <a:t>, </a:t>
            </a:r>
            <a:r>
              <a:rPr lang="ru-RU" sz="2000" dirty="0" err="1"/>
              <a:t>усі</a:t>
            </a:r>
            <a:r>
              <a:rPr lang="ru-RU" sz="2000" dirty="0"/>
              <a:t> </a:t>
            </a:r>
            <a:r>
              <a:rPr lang="ru-RU" sz="2000" dirty="0" err="1"/>
              <a:t>сполучники</a:t>
            </a:r>
            <a:r>
              <a:rPr lang="ru-RU" sz="2000" dirty="0"/>
              <a:t> (</a:t>
            </a:r>
            <a:r>
              <a:rPr lang="ru-RU" sz="2000" dirty="0" err="1"/>
              <a:t>розрідження</a:t>
            </a:r>
            <a:r>
              <a:rPr lang="ru-RU" sz="2000" dirty="0"/>
              <a:t> </a:t>
            </a:r>
            <a:r>
              <a:rPr lang="ru-RU" sz="2000" dirty="0" err="1"/>
              <a:t>моє</a:t>
            </a:r>
            <a:r>
              <a:rPr lang="ru-RU" sz="2000" dirty="0"/>
              <a:t> – К.Г.) </a:t>
            </a:r>
            <a:r>
              <a:rPr lang="ru-RU" sz="2000" dirty="0" err="1"/>
              <a:t>яких</a:t>
            </a:r>
            <a:r>
              <a:rPr lang="ru-RU" sz="2000" dirty="0"/>
              <a:t> </a:t>
            </a:r>
            <a:r>
              <a:rPr lang="ru-RU" sz="2000" dirty="0" err="1"/>
              <a:t>виконують</a:t>
            </a:r>
            <a:r>
              <a:rPr lang="ru-RU" sz="2000" dirty="0"/>
              <a:t> свою </a:t>
            </a:r>
            <a:r>
              <a:rPr lang="ru-RU" sz="2000" dirty="0" err="1"/>
              <a:t>первинну</a:t>
            </a:r>
            <a:r>
              <a:rPr lang="ru-RU" sz="2000" dirty="0"/>
              <a:t>, </a:t>
            </a:r>
            <a:r>
              <a:rPr lang="ru-RU" sz="2000" dirty="0" err="1"/>
              <a:t>власну</a:t>
            </a:r>
            <a:r>
              <a:rPr lang="ru-RU" sz="2000" dirty="0"/>
              <a:t> </a:t>
            </a:r>
            <a:r>
              <a:rPr lang="ru-RU" sz="2000" dirty="0" err="1"/>
              <a:t>семантико-синтаксичну</a:t>
            </a:r>
            <a:r>
              <a:rPr lang="ru-RU" sz="2000" dirty="0"/>
              <a:t> </a:t>
            </a:r>
            <a:r>
              <a:rPr lang="ru-RU" sz="2000" dirty="0" err="1"/>
              <a:t>функцію</a:t>
            </a:r>
            <a:r>
              <a:rPr lang="ru-RU" sz="2000" dirty="0"/>
              <a:t> у </a:t>
            </a:r>
            <a:r>
              <a:rPr lang="ru-RU" sz="2000" dirty="0" err="1"/>
              <a:t>ширше</a:t>
            </a:r>
            <a:r>
              <a:rPr lang="ru-RU" sz="2000" dirty="0"/>
              <a:t> </a:t>
            </a:r>
            <a:r>
              <a:rPr lang="ru-RU" sz="2000" dirty="0" err="1"/>
              <a:t>чи</a:t>
            </a:r>
            <a:r>
              <a:rPr lang="ru-RU" sz="2000" dirty="0"/>
              <a:t> </a:t>
            </a:r>
            <a:r>
              <a:rPr lang="ru-RU" sz="2000" dirty="0" err="1"/>
              <a:t>вужче</a:t>
            </a:r>
            <a:r>
              <a:rPr lang="ru-RU" sz="2000" dirty="0"/>
              <a:t> </a:t>
            </a:r>
            <a:r>
              <a:rPr lang="ru-RU" sz="2000" dirty="0" err="1"/>
              <a:t>воло</a:t>
            </a:r>
            <a:r>
              <a:rPr lang="ru-RU" sz="2000" dirty="0"/>
              <a:t> </a:t>
            </a:r>
            <a:r>
              <a:rPr lang="ru-RU" sz="2000" dirty="0" err="1"/>
              <a:t>вторинних</a:t>
            </a:r>
            <a:r>
              <a:rPr lang="ru-RU" sz="2000" dirty="0"/>
              <a:t>, </a:t>
            </a:r>
            <a:r>
              <a:rPr lang="ru-RU" sz="2000" dirty="0" err="1"/>
              <a:t>транспозиційних</a:t>
            </a:r>
            <a:r>
              <a:rPr lang="ru-RU" sz="2000" dirty="0"/>
              <a:t> </a:t>
            </a:r>
            <a:r>
              <a:rPr lang="ru-RU" sz="2000" dirty="0" err="1"/>
              <a:t>семантико-синтаксичних</a:t>
            </a:r>
            <a:r>
              <a:rPr lang="ru-RU" sz="2000" dirty="0"/>
              <a:t> </a:t>
            </a:r>
            <a:r>
              <a:rPr lang="ru-RU" sz="2000" dirty="0" err="1"/>
              <a:t>функцій</a:t>
            </a:r>
            <a:r>
              <a:rPr lang="ru-RU" sz="2000" dirty="0"/>
              <a:t> [6, с. 75–77]. </a:t>
            </a:r>
            <a:r>
              <a:rPr lang="ru-RU" sz="2000" dirty="0" err="1"/>
              <a:t>Підрядні</a:t>
            </a:r>
            <a:r>
              <a:rPr lang="ru-RU" sz="2000" dirty="0"/>
              <a:t> </a:t>
            </a:r>
            <a:r>
              <a:rPr lang="ru-RU" sz="2000" dirty="0" err="1"/>
              <a:t>сполучники</a:t>
            </a:r>
            <a:r>
              <a:rPr lang="ru-RU" sz="2000" dirty="0"/>
              <a:t> (</a:t>
            </a:r>
            <a:r>
              <a:rPr lang="ru-RU" sz="2000" dirty="0" err="1"/>
              <a:t>сполучні</a:t>
            </a:r>
            <a:r>
              <a:rPr lang="ru-RU" sz="2000" dirty="0"/>
              <a:t> слова),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приєднують</a:t>
            </a:r>
            <a:r>
              <a:rPr lang="ru-RU" sz="2000" dirty="0"/>
              <a:t> </a:t>
            </a:r>
            <a:r>
              <a:rPr lang="ru-RU" sz="2000" dirty="0" err="1"/>
              <a:t>підрядну</a:t>
            </a:r>
            <a:r>
              <a:rPr lang="ru-RU" sz="2000" dirty="0"/>
              <a:t> </a:t>
            </a:r>
            <a:r>
              <a:rPr lang="ru-RU" sz="2000" dirty="0" err="1"/>
              <a:t>прислівну</a:t>
            </a:r>
            <a:r>
              <a:rPr lang="ru-RU" sz="2000" dirty="0"/>
              <a:t> </a:t>
            </a:r>
            <a:r>
              <a:rPr lang="ru-RU" sz="2000" dirty="0" err="1"/>
              <a:t>частину</a:t>
            </a:r>
            <a:r>
              <a:rPr lang="ru-RU" sz="2000" dirty="0"/>
              <a:t> до опорного (предикатного </a:t>
            </a:r>
            <a:r>
              <a:rPr lang="ru-RU" sz="2000" dirty="0" err="1"/>
              <a:t>чи</a:t>
            </a:r>
            <a:r>
              <a:rPr lang="ru-RU" sz="2000" dirty="0"/>
              <a:t> субстантивного) компонента </a:t>
            </a:r>
            <a:r>
              <a:rPr lang="ru-RU" sz="2000" dirty="0" err="1"/>
              <a:t>головної</a:t>
            </a:r>
            <a:r>
              <a:rPr lang="ru-RU" sz="2000" dirty="0"/>
              <a:t> </a:t>
            </a:r>
            <a:r>
              <a:rPr lang="ru-RU" sz="2000" dirty="0" err="1"/>
              <a:t>частини</a:t>
            </a:r>
            <a:r>
              <a:rPr lang="ru-RU" sz="2000" dirty="0"/>
              <a:t>, </a:t>
            </a:r>
            <a:r>
              <a:rPr lang="ru-RU" sz="2000" dirty="0" err="1"/>
              <a:t>самостійно</a:t>
            </a:r>
            <a:r>
              <a:rPr lang="ru-RU" sz="2000" dirty="0"/>
              <a:t> не </a:t>
            </a:r>
            <a:r>
              <a:rPr lang="ru-RU" sz="2000" dirty="0" err="1"/>
              <a:t>виражають</a:t>
            </a:r>
            <a:r>
              <a:rPr lang="ru-RU" sz="2000" dirty="0"/>
              <a:t> </a:t>
            </a:r>
            <a:r>
              <a:rPr lang="ru-RU" sz="2000" dirty="0" err="1"/>
              <a:t>семантико</a:t>
            </a:r>
            <a:r>
              <a:rPr lang="ru-RU" sz="2000" dirty="0"/>
              <a:t>- </a:t>
            </a:r>
            <a:r>
              <a:rPr lang="ru-RU" sz="2000" dirty="0" err="1"/>
              <a:t>синтаксичного</a:t>
            </a:r>
            <a:r>
              <a:rPr lang="ru-RU" sz="2000" dirty="0"/>
              <a:t> </a:t>
            </a:r>
            <a:r>
              <a:rPr lang="ru-RU" sz="2000" dirty="0" err="1"/>
              <a:t>відношення</a:t>
            </a:r>
            <a:r>
              <a:rPr lang="ru-RU" sz="2000" dirty="0"/>
              <a:t>, а </a:t>
            </a:r>
            <a:r>
              <a:rPr lang="ru-RU" sz="2000" dirty="0" err="1"/>
              <a:t>лише</a:t>
            </a:r>
            <a:r>
              <a:rPr lang="ru-RU" sz="2000" dirty="0"/>
              <a:t> </a:t>
            </a:r>
            <a:r>
              <a:rPr lang="ru-RU" sz="2000" dirty="0" err="1"/>
              <a:t>вказують</a:t>
            </a:r>
            <a:r>
              <a:rPr lang="ru-RU" sz="2000" dirty="0"/>
              <a:t> на </a:t>
            </a:r>
            <a:r>
              <a:rPr lang="ru-RU" sz="2000" dirty="0" err="1"/>
              <a:t>нього</a:t>
            </a:r>
            <a:r>
              <a:rPr lang="ru-RU" sz="2000" dirty="0"/>
              <a:t>. У </a:t>
            </a:r>
            <a:r>
              <a:rPr lang="ru-RU" sz="2000" dirty="0" err="1"/>
              <a:t>складнопідрядних</a:t>
            </a:r>
            <a:r>
              <a:rPr lang="ru-RU" sz="2000" dirty="0"/>
              <a:t> </a:t>
            </a:r>
            <a:r>
              <a:rPr lang="ru-RU" sz="2000" dirty="0" err="1"/>
              <a:t>реченнях</a:t>
            </a:r>
            <a:r>
              <a:rPr lang="ru-RU" sz="2000" dirty="0"/>
              <a:t> </a:t>
            </a:r>
            <a:r>
              <a:rPr lang="ru-RU" sz="2000" dirty="0" err="1"/>
              <a:t>з</a:t>
            </a:r>
            <a:r>
              <a:rPr lang="ru-RU" sz="2000" dirty="0"/>
              <a:t> </a:t>
            </a:r>
            <a:r>
              <a:rPr lang="ru-RU" sz="2000" dirty="0" err="1"/>
              <a:t>підрядною</a:t>
            </a:r>
            <a:r>
              <a:rPr lang="ru-RU" sz="2000" dirty="0"/>
              <a:t> </a:t>
            </a:r>
            <a:r>
              <a:rPr lang="ru-RU" sz="2000" dirty="0" err="1"/>
              <a:t>з’ясувально-об’єктивною</a:t>
            </a:r>
            <a:r>
              <a:rPr lang="ru-RU" sz="2000" dirty="0"/>
              <a:t> та </a:t>
            </a:r>
            <a:r>
              <a:rPr lang="ru-RU" sz="2000" dirty="0" err="1"/>
              <a:t>порівняльно-об’єктивною</a:t>
            </a:r>
            <a:r>
              <a:rPr lang="ru-RU" sz="2000" dirty="0"/>
              <a:t> </a:t>
            </a:r>
            <a:r>
              <a:rPr lang="ru-RU" sz="2000" dirty="0" err="1"/>
              <a:t>частинами</a:t>
            </a:r>
            <a:r>
              <a:rPr lang="ru-RU" sz="2000" dirty="0"/>
              <a:t> </a:t>
            </a:r>
            <a:r>
              <a:rPr lang="ru-RU" sz="2000" dirty="0" err="1"/>
              <a:t>виконання</a:t>
            </a:r>
            <a:r>
              <a:rPr lang="ru-RU" sz="2000" dirty="0"/>
              <a:t> </a:t>
            </a:r>
            <a:r>
              <a:rPr lang="ru-RU" sz="2000" dirty="0" err="1"/>
              <a:t>сполучниками</a:t>
            </a:r>
            <a:r>
              <a:rPr lang="ru-RU" sz="2000" dirty="0"/>
              <a:t> </a:t>
            </a:r>
            <a:r>
              <a:rPr lang="ru-RU" sz="2000" dirty="0" err="1"/>
              <a:t>цієї</a:t>
            </a:r>
            <a:r>
              <a:rPr lang="ru-RU" sz="2000" dirty="0"/>
              <a:t> </a:t>
            </a:r>
            <a:r>
              <a:rPr lang="ru-RU" sz="2000" dirty="0" err="1"/>
              <a:t>функції</a:t>
            </a:r>
            <a:r>
              <a:rPr lang="ru-RU" sz="2000" dirty="0"/>
              <a:t> </a:t>
            </a:r>
            <a:r>
              <a:rPr lang="ru-RU" sz="2000" dirty="0" err="1"/>
              <a:t>унеможливила</a:t>
            </a:r>
            <a:r>
              <a:rPr lang="ru-RU" sz="2000" dirty="0"/>
              <a:t> </a:t>
            </a:r>
            <a:r>
              <a:rPr lang="ru-RU" sz="2000" dirty="0" err="1"/>
              <a:t>об’єктивна</a:t>
            </a:r>
            <a:r>
              <a:rPr lang="ru-RU" sz="2000" dirty="0"/>
              <a:t> </a:t>
            </a:r>
            <a:r>
              <a:rPr lang="ru-RU" sz="2000" dirty="0" err="1"/>
              <a:t>валентність</a:t>
            </a:r>
            <a:r>
              <a:rPr lang="ru-RU" sz="2000" dirty="0"/>
              <a:t> опорного предикатного слова в </a:t>
            </a:r>
            <a:r>
              <a:rPr lang="ru-RU" sz="2000" dirty="0" err="1"/>
              <a:t>головній</a:t>
            </a:r>
            <a:r>
              <a:rPr lang="ru-RU" sz="2000" dirty="0"/>
              <a:t> </a:t>
            </a:r>
            <a:r>
              <a:rPr lang="ru-RU" sz="2000" dirty="0" err="1"/>
              <a:t>частині</a:t>
            </a:r>
            <a:r>
              <a:rPr lang="ru-RU" sz="2000" dirty="0"/>
              <a:t>, </a:t>
            </a:r>
            <a:r>
              <a:rPr lang="ru-RU" sz="2000" dirty="0" err="1"/>
              <a:t>бо</a:t>
            </a:r>
            <a:r>
              <a:rPr lang="ru-RU" sz="2000" dirty="0"/>
              <a:t> </a:t>
            </a:r>
            <a:r>
              <a:rPr lang="ru-RU" sz="2000" dirty="0" err="1"/>
              <a:t>саме</a:t>
            </a:r>
            <a:r>
              <a:rPr lang="ru-RU" sz="2000" dirty="0"/>
              <a:t> вона </a:t>
            </a:r>
            <a:r>
              <a:rPr lang="ru-RU" sz="2000" dirty="0" err="1"/>
              <a:t>визначила</a:t>
            </a:r>
            <a:r>
              <a:rPr lang="ru-RU" sz="2000" dirty="0"/>
              <a:t> </a:t>
            </a:r>
            <a:r>
              <a:rPr lang="ru-RU" sz="2000" dirty="0" err="1"/>
              <a:t>об’єктне</a:t>
            </a:r>
            <a:r>
              <a:rPr lang="ru-RU" sz="2000" dirty="0"/>
              <a:t> </a:t>
            </a:r>
            <a:r>
              <a:rPr lang="ru-RU" sz="2000" dirty="0" err="1"/>
              <a:t>семантико</a:t>
            </a:r>
            <a:r>
              <a:rPr lang="ru-RU" sz="2000" dirty="0"/>
              <a:t>- </a:t>
            </a:r>
            <a:r>
              <a:rPr lang="ru-RU" sz="2000" dirty="0" err="1"/>
              <a:t>синтаксичне</a:t>
            </a:r>
            <a:r>
              <a:rPr lang="ru-RU" sz="2000" dirty="0"/>
              <a:t> </a:t>
            </a:r>
            <a:r>
              <a:rPr lang="ru-RU" sz="2000" dirty="0" err="1"/>
              <a:t>відношення</a:t>
            </a:r>
            <a:r>
              <a:rPr lang="ru-RU" sz="2000" dirty="0"/>
              <a:t> </a:t>
            </a:r>
            <a:r>
              <a:rPr lang="ru-RU" sz="2000" dirty="0" err="1"/>
              <a:t>між</a:t>
            </a:r>
            <a:r>
              <a:rPr lang="ru-RU" sz="2000" dirty="0"/>
              <a:t> </a:t>
            </a:r>
            <a:r>
              <a:rPr lang="ru-RU" sz="2000" dirty="0" err="1"/>
              <a:t>підрядною</a:t>
            </a:r>
            <a:r>
              <a:rPr lang="ru-RU" sz="2000" dirty="0"/>
              <a:t> </a:t>
            </a:r>
            <a:r>
              <a:rPr lang="ru-RU" sz="2000" dirty="0" err="1"/>
              <a:t>частиною</a:t>
            </a:r>
            <a:r>
              <a:rPr lang="ru-RU" sz="2000" dirty="0"/>
              <a:t> </a:t>
            </a:r>
            <a:r>
              <a:rPr lang="ru-RU" sz="2000" dirty="0" err="1"/>
              <a:t>і</a:t>
            </a:r>
            <a:r>
              <a:rPr lang="ru-RU" sz="2000" dirty="0"/>
              <a:t> </a:t>
            </a:r>
            <a:r>
              <a:rPr lang="ru-RU" sz="2000" dirty="0" err="1"/>
              <a:t>опорним</a:t>
            </a:r>
            <a:r>
              <a:rPr lang="ru-RU" sz="2000" dirty="0"/>
              <a:t> </a:t>
            </a:r>
            <a:r>
              <a:rPr lang="ru-RU" sz="2000" dirty="0" err="1"/>
              <a:t>підрядним</a:t>
            </a:r>
            <a:r>
              <a:rPr lang="ru-RU" sz="2000" dirty="0"/>
              <a:t> компонентом, </a:t>
            </a:r>
            <a:r>
              <a:rPr lang="ru-RU" sz="2000" dirty="0" err="1"/>
              <a:t>спричинила</a:t>
            </a:r>
            <a:r>
              <a:rPr lang="ru-RU" sz="2000" dirty="0"/>
              <a:t> </a:t>
            </a:r>
            <a:r>
              <a:rPr lang="ru-RU" sz="2000" dirty="0" err="1"/>
              <a:t>семантичну</a:t>
            </a:r>
            <a:r>
              <a:rPr lang="ru-RU" sz="2000" dirty="0"/>
              <a:t> </a:t>
            </a:r>
            <a:r>
              <a:rPr lang="ru-RU" sz="2000" dirty="0" err="1"/>
              <a:t>нівеляцію</a:t>
            </a:r>
            <a:r>
              <a:rPr lang="ru-RU" sz="2000" dirty="0"/>
              <a:t> таких </a:t>
            </a:r>
            <a:r>
              <a:rPr lang="ru-RU" sz="2000" dirty="0" err="1"/>
              <a:t>сполучників</a:t>
            </a:r>
            <a:r>
              <a:rPr lang="ru-RU" sz="2000" dirty="0"/>
              <a:t> [2, с. 320; 8, с. 16–17]. За </a:t>
            </a:r>
            <a:r>
              <a:rPr lang="ru-RU" sz="2000" dirty="0" err="1"/>
              <a:t>можливістю</a:t>
            </a:r>
            <a:r>
              <a:rPr lang="ru-RU" sz="2000" dirty="0"/>
              <a:t> </a:t>
            </a:r>
            <a:r>
              <a:rPr lang="ru-RU" sz="2000" dirty="0" err="1"/>
              <a:t>самостійно</a:t>
            </a:r>
            <a:r>
              <a:rPr lang="ru-RU" sz="2000" dirty="0"/>
              <a:t> </a:t>
            </a:r>
            <a:r>
              <a:rPr lang="ru-RU" sz="2000" dirty="0" err="1"/>
              <a:t>виконувати</a:t>
            </a:r>
            <a:r>
              <a:rPr lang="ru-RU" sz="2000" dirty="0"/>
              <a:t> </a:t>
            </a:r>
            <a:r>
              <a:rPr lang="ru-RU" sz="2000" dirty="0" err="1"/>
              <a:t>семантико</a:t>
            </a:r>
            <a:r>
              <a:rPr lang="ru-RU" sz="2000" dirty="0"/>
              <a:t>- </a:t>
            </a:r>
            <a:r>
              <a:rPr lang="ru-RU" sz="2000" dirty="0" err="1"/>
              <a:t>синтаксичну</a:t>
            </a:r>
            <a:r>
              <a:rPr lang="ru-RU" sz="2000" dirty="0"/>
              <a:t> </a:t>
            </a:r>
            <a:r>
              <a:rPr lang="ru-RU" sz="2000" dirty="0" err="1"/>
              <a:t>функцію</a:t>
            </a:r>
            <a:r>
              <a:rPr lang="ru-RU" sz="2000" dirty="0"/>
              <a:t> </a:t>
            </a:r>
            <a:r>
              <a:rPr lang="ru-RU" sz="2000" dirty="0" err="1"/>
              <a:t>підрядні</a:t>
            </a:r>
            <a:r>
              <a:rPr lang="ru-RU" sz="2000" dirty="0"/>
              <a:t> </a:t>
            </a:r>
            <a:r>
              <a:rPr lang="ru-RU" sz="2000" dirty="0" err="1"/>
              <a:t>сполучники</a:t>
            </a:r>
            <a:r>
              <a:rPr lang="ru-RU" sz="2000" dirty="0"/>
              <a:t> </a:t>
            </a:r>
            <a:r>
              <a:rPr lang="ru-RU" sz="2000" dirty="0" err="1"/>
              <a:t>поділено</a:t>
            </a:r>
            <a:r>
              <a:rPr lang="ru-RU" sz="2000" dirty="0"/>
              <a:t> на </a:t>
            </a:r>
            <a:r>
              <a:rPr lang="ru-RU" sz="2000" dirty="0" err="1"/>
              <a:t>семантичні</a:t>
            </a:r>
            <a:r>
              <a:rPr lang="ru-RU" sz="2000" dirty="0"/>
              <a:t> та </a:t>
            </a:r>
            <a:r>
              <a:rPr lang="ru-RU" sz="2000" dirty="0" err="1"/>
              <a:t>асемантичні</a:t>
            </a:r>
            <a:r>
              <a:rPr lang="ru-RU" sz="2000" dirty="0"/>
              <a:t> [2, с. 319; с. 16–25].</a:t>
            </a:r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452596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/>
              <a:t>		</a:t>
            </a:r>
            <a:r>
              <a:rPr lang="ru-RU" sz="2000" dirty="0" err="1"/>
              <a:t>Сурядні</a:t>
            </a:r>
            <a:r>
              <a:rPr lang="ru-RU" sz="2000" dirty="0"/>
              <a:t> </a:t>
            </a:r>
            <a:r>
              <a:rPr lang="ru-RU" sz="2000" dirty="0" err="1"/>
              <a:t>сполучники</a:t>
            </a:r>
            <a:r>
              <a:rPr lang="ru-RU" sz="2000" dirty="0"/>
              <a:t> </a:t>
            </a:r>
            <a:r>
              <a:rPr lang="ru-RU" sz="2000" dirty="0" err="1"/>
              <a:t>уподібнюються</a:t>
            </a:r>
            <a:r>
              <a:rPr lang="ru-RU" sz="2000" dirty="0"/>
              <a:t> до </a:t>
            </a:r>
            <a:r>
              <a:rPr lang="ru-RU" sz="2000" dirty="0" err="1"/>
              <a:t>підрядних</a:t>
            </a:r>
            <a:r>
              <a:rPr lang="ru-RU" sz="2000" dirty="0"/>
              <a:t> </a:t>
            </a:r>
            <a:r>
              <a:rPr lang="ru-RU" sz="2000" dirty="0" err="1"/>
              <a:t>тим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одні</a:t>
            </a:r>
            <a:r>
              <a:rPr lang="ru-RU" sz="2000" dirty="0"/>
              <a:t> </a:t>
            </a:r>
            <a:r>
              <a:rPr lang="ru-RU" sz="2000" dirty="0" err="1"/>
              <a:t>з</a:t>
            </a:r>
            <a:r>
              <a:rPr lang="uk-UA" sz="2000" dirty="0"/>
              <a:t> </a:t>
            </a:r>
            <a:r>
              <a:rPr lang="ru-RU" sz="2000" dirty="0"/>
              <a:t>них</a:t>
            </a:r>
            <a:r>
              <a:rPr lang="uk-UA" sz="2000" dirty="0"/>
              <a:t> </a:t>
            </a:r>
            <a:r>
              <a:rPr lang="ru-RU" sz="2000" dirty="0" err="1"/>
              <a:t>самостійно</a:t>
            </a:r>
            <a:r>
              <a:rPr lang="ru-RU" sz="2000" dirty="0"/>
              <a:t> </a:t>
            </a:r>
            <a:r>
              <a:rPr lang="ru-RU" sz="2000" dirty="0" err="1"/>
              <a:t>виражають</a:t>
            </a:r>
            <a:r>
              <a:rPr lang="ru-RU" sz="2000" dirty="0"/>
              <a:t> </a:t>
            </a:r>
            <a:r>
              <a:rPr lang="ru-RU" sz="2000" dirty="0" err="1"/>
              <a:t>певне</a:t>
            </a:r>
            <a:r>
              <a:rPr lang="ru-RU" sz="2000" dirty="0"/>
              <a:t> </a:t>
            </a:r>
            <a:r>
              <a:rPr lang="ru-RU" sz="2000" dirty="0" err="1"/>
              <a:t>семантико-синтаксичне</a:t>
            </a:r>
            <a:r>
              <a:rPr lang="ru-RU" sz="2000" dirty="0"/>
              <a:t> </a:t>
            </a:r>
            <a:r>
              <a:rPr lang="ru-RU" sz="2000" dirty="0" err="1"/>
              <a:t>відношення</a:t>
            </a:r>
            <a:r>
              <a:rPr lang="ru-RU" sz="2000" dirty="0"/>
              <a:t>, а</a:t>
            </a:r>
            <a:r>
              <a:rPr lang="uk-UA" sz="2000" dirty="0"/>
              <a:t> </a:t>
            </a:r>
            <a:r>
              <a:rPr lang="ru-RU" sz="2000" dirty="0" err="1"/>
              <a:t>інші</a:t>
            </a:r>
            <a:r>
              <a:rPr lang="ru-RU" sz="2000" dirty="0"/>
              <a:t> – </a:t>
            </a:r>
            <a:r>
              <a:rPr lang="ru-RU" sz="2000" dirty="0" err="1"/>
              <a:t>лише</a:t>
            </a:r>
            <a:r>
              <a:rPr lang="ru-RU" sz="2000" dirty="0"/>
              <a:t> </a:t>
            </a:r>
            <a:r>
              <a:rPr lang="ru-RU" sz="2000" dirty="0" err="1"/>
              <a:t>вказують</a:t>
            </a:r>
            <a:r>
              <a:rPr lang="ru-RU" sz="2000" dirty="0"/>
              <a:t> на </a:t>
            </a:r>
            <a:r>
              <a:rPr lang="ru-RU" sz="2000" dirty="0" err="1"/>
              <a:t>нього</a:t>
            </a:r>
            <a:r>
              <a:rPr lang="ru-RU" sz="2000" dirty="0"/>
              <a:t>, </a:t>
            </a:r>
            <a:r>
              <a:rPr lang="ru-RU" sz="2000" dirty="0" err="1"/>
              <a:t>на</a:t>
            </a:r>
            <a:r>
              <a:rPr lang="ru-RU" sz="2000" dirty="0"/>
              <a:t> </a:t>
            </a:r>
            <a:r>
              <a:rPr lang="ru-RU" sz="2000" dirty="0" err="1"/>
              <a:t>основі</a:t>
            </a:r>
            <a:r>
              <a:rPr lang="ru-RU" sz="2000" dirty="0"/>
              <a:t> </a:t>
            </a:r>
            <a:r>
              <a:rPr lang="ru-RU" sz="2000" dirty="0" err="1"/>
              <a:t>чого</a:t>
            </a:r>
            <a:r>
              <a:rPr lang="ru-RU" sz="2000" dirty="0"/>
              <a:t> </a:t>
            </a:r>
            <a:r>
              <a:rPr lang="ru-RU" sz="2000" dirty="0" err="1"/>
              <a:t>їх</a:t>
            </a:r>
            <a:r>
              <a:rPr lang="ru-RU" sz="2000" dirty="0"/>
              <a:t> так само </a:t>
            </a:r>
            <a:r>
              <a:rPr lang="ru-RU" sz="2000" dirty="0" err="1"/>
              <a:t>поділено</a:t>
            </a:r>
            <a:r>
              <a:rPr lang="ru-RU" sz="2000" dirty="0"/>
              <a:t> на </a:t>
            </a:r>
            <a:r>
              <a:rPr lang="ru-RU" sz="2000" dirty="0" err="1"/>
              <a:t>семантичні</a:t>
            </a:r>
            <a:r>
              <a:rPr lang="ru-RU" sz="2000" dirty="0"/>
              <a:t> та </a:t>
            </a:r>
            <a:r>
              <a:rPr lang="ru-RU" sz="2000" dirty="0" err="1"/>
              <a:t>асемантичні</a:t>
            </a:r>
            <a:r>
              <a:rPr lang="ru-RU" sz="2000" dirty="0"/>
              <a:t> [2, с. 301–302; 7, с. 1–12]. </a:t>
            </a:r>
            <a:r>
              <a:rPr lang="ru-RU" sz="2000" dirty="0" err="1"/>
              <a:t>Проте</a:t>
            </a:r>
            <a:r>
              <a:rPr lang="ru-RU" sz="2000" dirty="0"/>
              <a:t> вони </a:t>
            </a:r>
            <a:r>
              <a:rPr lang="ru-RU" sz="2000" dirty="0" err="1"/>
              <a:t>мають</a:t>
            </a:r>
            <a:r>
              <a:rPr lang="ru-RU" sz="2000" dirty="0"/>
              <a:t> </a:t>
            </a:r>
            <a:r>
              <a:rPr lang="ru-RU" sz="2000" dirty="0" err="1"/>
              <a:t>і</a:t>
            </a:r>
            <a:r>
              <a:rPr lang="ru-RU" sz="2000" dirty="0"/>
              <a:t> свою </a:t>
            </a:r>
            <a:r>
              <a:rPr lang="ru-RU" sz="2000" dirty="0" err="1"/>
              <a:t>функціонально-граматичну</a:t>
            </a:r>
            <a:r>
              <a:rPr lang="ru-RU" sz="2000" dirty="0"/>
              <a:t> </a:t>
            </a:r>
            <a:r>
              <a:rPr lang="ru-RU" sz="2000" dirty="0" err="1"/>
              <a:t>специфіку</a:t>
            </a:r>
            <a:r>
              <a:rPr lang="ru-RU" sz="2000" dirty="0"/>
              <a:t>. </a:t>
            </a:r>
            <a:r>
              <a:rPr lang="ru-RU" sz="2000" dirty="0" err="1"/>
              <a:t>Саме</a:t>
            </a:r>
            <a:r>
              <a:rPr lang="ru-RU" sz="2000" dirty="0"/>
              <a:t> </a:t>
            </a:r>
            <a:r>
              <a:rPr lang="ru-RU" sz="2000" dirty="0" err="1"/>
              <a:t>це</a:t>
            </a:r>
            <a:r>
              <a:rPr lang="ru-RU" sz="2000" dirty="0"/>
              <a:t> </a:t>
            </a:r>
            <a:r>
              <a:rPr lang="ru-RU" sz="2000" dirty="0" err="1"/>
              <a:t>спонукало</a:t>
            </a:r>
            <a:r>
              <a:rPr lang="ru-RU" sz="2000" dirty="0"/>
              <a:t> обрати </a:t>
            </a:r>
            <a:r>
              <a:rPr lang="ru-RU" sz="2000" dirty="0" err="1"/>
              <a:t>їх</a:t>
            </a:r>
            <a:r>
              <a:rPr lang="ru-RU" sz="2000" dirty="0"/>
              <a:t> </a:t>
            </a:r>
            <a:r>
              <a:rPr lang="ru-RU" sz="2000" dirty="0" err="1"/>
              <a:t>об’єктом</a:t>
            </a:r>
            <a:r>
              <a:rPr lang="ru-RU" sz="2000" dirty="0"/>
              <a:t> </a:t>
            </a:r>
            <a:r>
              <a:rPr lang="ru-RU" sz="2000" dirty="0" err="1"/>
              <a:t>дослідження</a:t>
            </a:r>
            <a:r>
              <a:rPr lang="ru-RU" sz="2000" dirty="0"/>
              <a:t> </a:t>
            </a:r>
            <a:r>
              <a:rPr lang="ru-RU" sz="2000" dirty="0" err="1"/>
              <a:t>з</a:t>
            </a:r>
            <a:r>
              <a:rPr lang="ru-RU" sz="2000" dirty="0"/>
              <a:t> </a:t>
            </a:r>
            <a:r>
              <a:rPr lang="ru-RU" sz="2000" dirty="0" err="1"/>
              <a:t>погляду</a:t>
            </a:r>
            <a:r>
              <a:rPr lang="ru-RU" sz="2000" dirty="0"/>
              <a:t> </a:t>
            </a:r>
            <a:r>
              <a:rPr lang="ru-RU" sz="2000" dirty="0" err="1"/>
              <a:t>послідовності</a:t>
            </a:r>
            <a:r>
              <a:rPr lang="ru-RU" sz="2000" dirty="0"/>
              <a:t> </a:t>
            </a:r>
            <a:r>
              <a:rPr lang="ru-RU" sz="2000" dirty="0" err="1"/>
              <a:t>реалізації</a:t>
            </a:r>
            <a:r>
              <a:rPr lang="ru-RU" sz="2000" dirty="0"/>
              <a:t> </a:t>
            </a:r>
            <a:r>
              <a:rPr lang="ru-RU" sz="2000" dirty="0" err="1"/>
              <a:t>всіма</a:t>
            </a:r>
            <a:r>
              <a:rPr lang="ru-RU" sz="2000" dirty="0"/>
              <a:t> </a:t>
            </a:r>
            <a:r>
              <a:rPr lang="ru-RU" sz="2000" dirty="0" err="1"/>
              <a:t>семантичними</a:t>
            </a:r>
            <a:r>
              <a:rPr lang="ru-RU" sz="2000" dirty="0"/>
              <a:t> </a:t>
            </a:r>
            <a:r>
              <a:rPr lang="ru-RU" sz="2000" dirty="0" err="1"/>
              <a:t>групами</a:t>
            </a:r>
            <a:r>
              <a:rPr lang="ru-RU" sz="2000" dirty="0"/>
              <a:t> </a:t>
            </a:r>
            <a:r>
              <a:rPr lang="ru-RU" sz="2000" dirty="0" err="1"/>
              <a:t>сурядних</a:t>
            </a:r>
            <a:r>
              <a:rPr lang="ru-RU" sz="2000" dirty="0"/>
              <a:t> </a:t>
            </a:r>
            <a:r>
              <a:rPr lang="ru-RU" sz="2000" dirty="0" err="1"/>
              <a:t>сполучників</a:t>
            </a:r>
            <a:r>
              <a:rPr lang="ru-RU" sz="2000" dirty="0"/>
              <a:t> </a:t>
            </a:r>
            <a:r>
              <a:rPr lang="ru-RU" sz="2000" dirty="0" err="1"/>
              <a:t>власної</a:t>
            </a:r>
            <a:r>
              <a:rPr lang="ru-RU" sz="2000" dirty="0"/>
              <a:t>, а </a:t>
            </a:r>
            <a:r>
              <a:rPr lang="ru-RU" sz="2000" dirty="0" err="1"/>
              <a:t>також</a:t>
            </a:r>
            <a:r>
              <a:rPr lang="ru-RU" sz="2000" dirty="0"/>
              <a:t> </a:t>
            </a:r>
            <a:r>
              <a:rPr lang="ru-RU" sz="2000" dirty="0" err="1"/>
              <a:t>невласних</a:t>
            </a:r>
            <a:r>
              <a:rPr lang="ru-RU" sz="2000" dirty="0"/>
              <a:t> </a:t>
            </a:r>
            <a:r>
              <a:rPr lang="ru-RU" sz="2000" dirty="0" err="1"/>
              <a:t>семантико-синтаксичних</a:t>
            </a:r>
            <a:r>
              <a:rPr lang="ru-RU" sz="2000" dirty="0"/>
              <a:t> </a:t>
            </a:r>
            <a:r>
              <a:rPr lang="ru-RU" sz="2000" dirty="0" err="1"/>
              <a:t>функцій</a:t>
            </a:r>
            <a:r>
              <a:rPr lang="ru-RU" sz="2000" dirty="0"/>
              <a:t>. </a:t>
            </a:r>
          </a:p>
          <a:p>
            <a:pPr algn="just">
              <a:buNone/>
            </a:pPr>
            <a:r>
              <a:rPr lang="ru-RU" sz="2000" b="1" dirty="0"/>
              <a:t>		</a:t>
            </a:r>
            <a:r>
              <a:rPr lang="ru-RU" sz="2000" dirty="0"/>
              <a:t>Мета </a:t>
            </a:r>
            <a:r>
              <a:rPr lang="ru-RU" sz="2000" dirty="0" err="1"/>
              <a:t>пропонованої</a:t>
            </a:r>
            <a:r>
              <a:rPr lang="ru-RU" sz="2000" dirty="0"/>
              <a:t> </a:t>
            </a:r>
            <a:r>
              <a:rPr lang="ru-RU" sz="2000" dirty="0" err="1"/>
              <a:t>студії</a:t>
            </a:r>
            <a:r>
              <a:rPr lang="uk-UA" sz="2000" dirty="0"/>
              <a:t> </a:t>
            </a:r>
            <a:r>
              <a:rPr lang="ru-RU" sz="2000" dirty="0"/>
              <a:t>– </a:t>
            </a:r>
            <a:r>
              <a:rPr lang="ru-RU" sz="2000" dirty="0" err="1"/>
              <a:t>установити</a:t>
            </a:r>
            <a:r>
              <a:rPr lang="ru-RU" sz="2000" dirty="0"/>
              <a:t> </a:t>
            </a:r>
            <a:r>
              <a:rPr lang="ru-RU" sz="2000" dirty="0" err="1"/>
              <a:t>особливості</a:t>
            </a:r>
            <a:r>
              <a:rPr lang="ru-RU" sz="2000" dirty="0"/>
              <a:t> </a:t>
            </a:r>
            <a:r>
              <a:rPr lang="ru-RU" sz="2000" dirty="0" err="1"/>
              <a:t>функціональної</a:t>
            </a:r>
            <a:r>
              <a:rPr lang="ru-RU" sz="2000" dirty="0"/>
              <a:t> </a:t>
            </a:r>
            <a:r>
              <a:rPr lang="ru-RU" sz="2000" dirty="0" err="1"/>
              <a:t>спеціалізації</a:t>
            </a:r>
            <a:r>
              <a:rPr lang="ru-RU" sz="2000" dirty="0"/>
              <a:t> </a:t>
            </a:r>
            <a:r>
              <a:rPr lang="ru-RU" sz="2000" dirty="0" err="1"/>
              <a:t>сурядних</a:t>
            </a:r>
            <a:r>
              <a:rPr lang="ru-RU" sz="2000" dirty="0"/>
              <a:t> </a:t>
            </a:r>
            <a:r>
              <a:rPr lang="ru-RU" sz="2000" dirty="0" err="1"/>
              <a:t>сполучників</a:t>
            </a:r>
            <a:r>
              <a:rPr lang="ru-RU" sz="2000" dirty="0"/>
              <a:t> в </a:t>
            </a:r>
            <a:r>
              <a:rPr lang="ru-RU" sz="2000" dirty="0" err="1"/>
              <a:t>українській</a:t>
            </a:r>
            <a:r>
              <a:rPr lang="ru-RU" sz="2000" dirty="0"/>
              <a:t> </a:t>
            </a:r>
            <a:r>
              <a:rPr lang="ru-RU" sz="2000" dirty="0" err="1"/>
              <a:t>мові</a:t>
            </a:r>
            <a:r>
              <a:rPr lang="ru-RU" sz="2000" dirty="0"/>
              <a:t>. </a:t>
            </a:r>
            <a:r>
              <a:rPr lang="ru-RU" sz="2000" dirty="0" err="1"/>
              <a:t>Її</a:t>
            </a:r>
            <a:r>
              <a:rPr lang="ru-RU" sz="2000" dirty="0"/>
              <a:t> </a:t>
            </a:r>
            <a:r>
              <a:rPr lang="ru-RU" sz="2000" dirty="0" err="1"/>
              <a:t>наукова</a:t>
            </a:r>
            <a:r>
              <a:rPr lang="ru-RU" sz="2000" dirty="0"/>
              <a:t> новизна </a:t>
            </a:r>
            <a:r>
              <a:rPr lang="ru-RU" sz="2000" dirty="0" err="1"/>
              <a:t>полягає</a:t>
            </a:r>
            <a:r>
              <a:rPr lang="ru-RU" sz="2000" dirty="0"/>
              <a:t> в тому, </a:t>
            </a:r>
            <a:r>
              <a:rPr lang="ru-RU" sz="2000" dirty="0" err="1"/>
              <a:t>що</a:t>
            </a:r>
            <a:r>
              <a:rPr lang="ru-RU" sz="2000" dirty="0"/>
              <a:t> вона </a:t>
            </a:r>
            <a:r>
              <a:rPr lang="ru-RU" sz="2000" dirty="0" err="1"/>
              <a:t>є</a:t>
            </a:r>
            <a:r>
              <a:rPr lang="ru-RU" sz="2000" dirty="0"/>
              <a:t> </a:t>
            </a:r>
            <a:r>
              <a:rPr lang="ru-RU" sz="2000" dirty="0" err="1"/>
              <a:t>першою</a:t>
            </a:r>
            <a:r>
              <a:rPr lang="ru-RU" sz="2000" dirty="0"/>
              <a:t> в </a:t>
            </a:r>
            <a:r>
              <a:rPr lang="ru-RU" sz="2000" dirty="0" err="1"/>
              <a:t>українській</a:t>
            </a:r>
            <a:r>
              <a:rPr lang="ru-RU" sz="2000" dirty="0"/>
              <a:t> </a:t>
            </a:r>
            <a:r>
              <a:rPr lang="ru-RU" sz="2000" dirty="0" err="1"/>
              <a:t>граматиці</a:t>
            </a:r>
            <a:r>
              <a:rPr lang="ru-RU" sz="2000" dirty="0"/>
              <a:t> </a:t>
            </a:r>
            <a:r>
              <a:rPr lang="ru-RU" sz="2000" dirty="0" err="1"/>
              <a:t>спробою</a:t>
            </a:r>
            <a:r>
              <a:rPr lang="ru-RU" sz="2000" dirty="0"/>
              <a:t> </a:t>
            </a:r>
            <a:r>
              <a:rPr lang="ru-RU" sz="2000" dirty="0" err="1"/>
              <a:t>розмежувати</a:t>
            </a:r>
            <a:r>
              <a:rPr lang="ru-RU" sz="2000" dirty="0"/>
              <a:t> </a:t>
            </a:r>
            <a:r>
              <a:rPr lang="ru-RU" sz="2000" dirty="0" err="1"/>
              <a:t>сурядні</a:t>
            </a:r>
            <a:r>
              <a:rPr lang="ru-RU" sz="2000" dirty="0"/>
              <a:t> </a:t>
            </a:r>
            <a:r>
              <a:rPr lang="ru-RU" sz="2000" dirty="0" err="1"/>
              <a:t>сполучники</a:t>
            </a:r>
            <a:r>
              <a:rPr lang="ru-RU" sz="2000" dirty="0"/>
              <a:t> за ступенями </a:t>
            </a:r>
            <a:r>
              <a:rPr lang="ru-RU" sz="2000" dirty="0" err="1"/>
              <a:t>їхньої</a:t>
            </a:r>
            <a:r>
              <a:rPr lang="ru-RU" sz="2000" dirty="0"/>
              <a:t> </a:t>
            </a:r>
            <a:r>
              <a:rPr lang="ru-RU" sz="2000" dirty="0" err="1"/>
              <a:t>функціональної</a:t>
            </a:r>
            <a:r>
              <a:rPr lang="ru-RU" sz="2000" dirty="0"/>
              <a:t> </a:t>
            </a:r>
            <a:r>
              <a:rPr lang="ru-RU" sz="2000" dirty="0" err="1"/>
              <a:t>спеціалізації</a:t>
            </a:r>
            <a:r>
              <a:rPr lang="ru-RU" sz="2000" dirty="0"/>
              <a:t>, </a:t>
            </a:r>
            <a:r>
              <a:rPr lang="ru-RU" sz="2000" dirty="0" err="1"/>
              <a:t>визначити</a:t>
            </a:r>
            <a:r>
              <a:rPr lang="ru-RU" sz="2000" dirty="0"/>
              <a:t> </a:t>
            </a:r>
            <a:r>
              <a:rPr lang="ru-RU" sz="2000" dirty="0" err="1"/>
              <a:t>межі</a:t>
            </a:r>
            <a:r>
              <a:rPr lang="ru-RU" sz="2000" dirty="0"/>
              <a:t> </a:t>
            </a:r>
            <a:r>
              <a:rPr lang="ru-RU" sz="2000" dirty="0" err="1"/>
              <a:t>транспозиції</a:t>
            </a:r>
            <a:r>
              <a:rPr lang="ru-RU" sz="2000" dirty="0"/>
              <a:t> </a:t>
            </a:r>
            <a:r>
              <a:rPr lang="ru-RU" sz="2000" dirty="0" err="1"/>
              <a:t>різних</a:t>
            </a:r>
            <a:r>
              <a:rPr lang="ru-RU" sz="2000" dirty="0"/>
              <a:t> </a:t>
            </a:r>
            <a:r>
              <a:rPr lang="ru-RU" sz="2000" dirty="0" err="1"/>
              <a:t>семантичних</a:t>
            </a:r>
            <a:r>
              <a:rPr lang="ru-RU" sz="2000" dirty="0"/>
              <a:t> </a:t>
            </a:r>
            <a:r>
              <a:rPr lang="ru-RU" sz="2000" dirty="0" err="1"/>
              <a:t>груп</a:t>
            </a:r>
            <a:r>
              <a:rPr lang="ru-RU" sz="2000" dirty="0"/>
              <a:t> </a:t>
            </a:r>
            <a:r>
              <a:rPr lang="ru-RU" sz="2000" dirty="0" err="1"/>
              <a:t>сполучників</a:t>
            </a:r>
            <a:r>
              <a:rPr lang="ru-RU" sz="2000" dirty="0"/>
              <a:t> у</a:t>
            </a:r>
            <a:r>
              <a:rPr lang="uk-UA" sz="2000" dirty="0"/>
              <a:t> </a:t>
            </a:r>
            <a:r>
              <a:rPr lang="ru-RU" sz="2000" dirty="0" err="1"/>
              <a:t>невласні</a:t>
            </a:r>
            <a:r>
              <a:rPr lang="ru-RU" sz="2000" dirty="0"/>
              <a:t> </a:t>
            </a:r>
            <a:r>
              <a:rPr lang="ru-RU" sz="2000" dirty="0" err="1"/>
              <a:t>семантико-синтаксичні</a:t>
            </a:r>
            <a:r>
              <a:rPr lang="ru-RU" sz="2000" dirty="0"/>
              <a:t> </a:t>
            </a:r>
            <a:r>
              <a:rPr lang="ru-RU" sz="2000" dirty="0" err="1"/>
              <a:t>сфери</a:t>
            </a:r>
            <a:r>
              <a:rPr lang="ru-RU" sz="2000" dirty="0"/>
              <a:t>.</a:t>
            </a:r>
            <a:r>
              <a:rPr lang="uk-UA" sz="2000" dirty="0"/>
              <a:t> </a:t>
            </a:r>
            <a:r>
              <a:rPr lang="ru-RU" sz="2000" i="1" dirty="0"/>
              <a:t>(Катерина </a:t>
            </a:r>
            <a:r>
              <a:rPr lang="ru-RU" sz="2000" i="1" dirty="0" err="1"/>
              <a:t>Городенська</a:t>
            </a:r>
            <a:r>
              <a:rPr lang="ru-RU" sz="2000" i="1" dirty="0"/>
              <a:t>. </a:t>
            </a:r>
            <a:r>
              <a:rPr lang="ru-RU" sz="2000" i="1" dirty="0" err="1"/>
              <a:t>Сполучникова</a:t>
            </a:r>
            <a:r>
              <a:rPr lang="ru-RU" sz="2000" i="1" dirty="0"/>
              <a:t> </a:t>
            </a:r>
            <a:r>
              <a:rPr lang="ru-RU" sz="2000" i="1" dirty="0" err="1"/>
              <a:t>реалізація</a:t>
            </a:r>
            <a:r>
              <a:rPr lang="ru-RU" sz="2000" i="1" dirty="0"/>
              <a:t> </a:t>
            </a:r>
            <a:r>
              <a:rPr lang="ru-RU" sz="2000" i="1" dirty="0" err="1"/>
              <a:t>семантико</a:t>
            </a:r>
            <a:r>
              <a:rPr lang="ru-RU" sz="2000" i="1" dirty="0"/>
              <a:t>- </a:t>
            </a:r>
            <a:r>
              <a:rPr lang="ru-RU" sz="2000" i="1" dirty="0" err="1"/>
              <a:t>синтаксичних</a:t>
            </a:r>
            <a:r>
              <a:rPr lang="ru-RU" sz="2000" i="1" dirty="0"/>
              <a:t> </a:t>
            </a:r>
            <a:r>
              <a:rPr lang="ru-RU" sz="2000" i="1" dirty="0" err="1"/>
              <a:t>відношень</a:t>
            </a:r>
            <a:r>
              <a:rPr lang="ru-RU" sz="2000" i="1" dirty="0"/>
              <a:t> у </a:t>
            </a:r>
            <a:r>
              <a:rPr lang="ru-RU" sz="2000" i="1" dirty="0" err="1"/>
              <a:t>складносурядних</a:t>
            </a:r>
            <a:r>
              <a:rPr lang="ru-RU" sz="2000" i="1" dirty="0"/>
              <a:t> </a:t>
            </a:r>
            <a:r>
              <a:rPr lang="ru-RU" sz="2000" i="1" dirty="0" err="1"/>
              <a:t>реченнях</a:t>
            </a:r>
            <a:r>
              <a:rPr lang="ru-RU" sz="2000" i="1" dirty="0"/>
              <a:t> / К. </a:t>
            </a:r>
            <a:r>
              <a:rPr lang="ru-RU" sz="2000" i="1" dirty="0" err="1"/>
              <a:t>Городенська</a:t>
            </a:r>
            <a:r>
              <a:rPr lang="ru-RU" sz="2000" i="1" dirty="0"/>
              <a:t> // </a:t>
            </a:r>
            <a:r>
              <a:rPr lang="ru-RU" sz="2000" i="1" dirty="0" err="1"/>
              <a:t>Наукові</a:t>
            </a:r>
            <a:r>
              <a:rPr lang="ru-RU" sz="2000" i="1" dirty="0"/>
              <a:t> записки. </a:t>
            </a:r>
            <a:r>
              <a:rPr lang="ru-RU" sz="2000" i="1" dirty="0" err="1"/>
              <a:t>Серія</a:t>
            </a:r>
            <a:r>
              <a:rPr lang="ru-RU" sz="2000" i="1" dirty="0"/>
              <a:t>: </a:t>
            </a:r>
            <a:r>
              <a:rPr lang="ru-RU" sz="2000" i="1" dirty="0" err="1"/>
              <a:t>Філологія</a:t>
            </a:r>
            <a:r>
              <a:rPr lang="ru-RU" sz="2000" i="1" dirty="0"/>
              <a:t>. </a:t>
            </a:r>
            <a:r>
              <a:rPr lang="ru-RU" sz="2000" i="1" dirty="0" err="1"/>
              <a:t>Збірник</a:t>
            </a:r>
            <a:r>
              <a:rPr lang="ru-RU" sz="2000" i="1" dirty="0"/>
              <a:t> </a:t>
            </a:r>
            <a:r>
              <a:rPr lang="ru-RU" sz="2000" i="1" dirty="0" err="1"/>
              <a:t>наукових</a:t>
            </a:r>
            <a:r>
              <a:rPr lang="ru-RU" sz="2000" i="1" dirty="0"/>
              <a:t> </a:t>
            </a:r>
            <a:r>
              <a:rPr lang="ru-RU" sz="2000" i="1" dirty="0" err="1"/>
              <a:t>праць</a:t>
            </a:r>
            <a:r>
              <a:rPr lang="ru-RU" sz="2000" i="1" dirty="0"/>
              <a:t> /</a:t>
            </a:r>
            <a:r>
              <a:rPr lang="ru-RU" sz="2000" i="1" dirty="0" err="1"/>
              <a:t>Вінницький</a:t>
            </a:r>
            <a:r>
              <a:rPr lang="ru-RU" sz="2000" i="1" dirty="0"/>
              <a:t> </a:t>
            </a:r>
            <a:r>
              <a:rPr lang="ru-RU" sz="2000" i="1" dirty="0" err="1"/>
              <a:t>державний</a:t>
            </a:r>
            <a:r>
              <a:rPr lang="ru-RU" sz="2000" i="1" dirty="0"/>
              <a:t> </a:t>
            </a:r>
            <a:r>
              <a:rPr lang="ru-RU" sz="2000" i="1" dirty="0" err="1"/>
              <a:t>педагогічний</a:t>
            </a:r>
            <a:r>
              <a:rPr lang="ru-RU" sz="2000" i="1" dirty="0"/>
              <a:t> </a:t>
            </a:r>
            <a:r>
              <a:rPr lang="ru-RU" sz="2000" i="1" dirty="0" err="1"/>
              <a:t>університет</a:t>
            </a:r>
            <a:r>
              <a:rPr lang="ru-RU" sz="2000" i="1" dirty="0"/>
              <a:t> </a:t>
            </a:r>
            <a:r>
              <a:rPr lang="ru-RU" sz="2000" i="1" dirty="0" err="1"/>
              <a:t>імені</a:t>
            </a:r>
            <a:r>
              <a:rPr lang="ru-RU" sz="2000" i="1" dirty="0"/>
              <a:t> </a:t>
            </a:r>
            <a:r>
              <a:rPr lang="ru-RU" sz="2000" i="1" dirty="0" err="1"/>
              <a:t>Михайла</a:t>
            </a:r>
            <a:r>
              <a:rPr lang="ru-RU" sz="2000" i="1" dirty="0"/>
              <a:t> </a:t>
            </a:r>
            <a:r>
              <a:rPr lang="ru-RU" sz="2000" i="1" dirty="0" err="1"/>
              <a:t>Коцюбинського</a:t>
            </a:r>
            <a:r>
              <a:rPr lang="ru-RU" sz="2000" i="1" dirty="0"/>
              <a:t>. – </a:t>
            </a:r>
            <a:r>
              <a:rPr lang="ru-RU" sz="2000" i="1" dirty="0" err="1"/>
              <a:t>Вінниця</a:t>
            </a:r>
            <a:r>
              <a:rPr lang="ru-RU" sz="2000" i="1" dirty="0"/>
              <a:t>, 2009. – </a:t>
            </a:r>
            <a:r>
              <a:rPr lang="ru-RU" sz="2000" i="1" dirty="0" err="1"/>
              <a:t>Вип</a:t>
            </a:r>
            <a:r>
              <a:rPr lang="ru-RU" sz="2000" i="1" dirty="0"/>
              <a:t>. 11. – С. 8)</a:t>
            </a:r>
            <a:endParaRPr lang="ru-RU" sz="2000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4999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000" b="1" dirty="0" smtClean="0"/>
              <a:t>	</a:t>
            </a:r>
            <a:r>
              <a:rPr lang="ru-RU" sz="2000" b="1" dirty="0" err="1" smtClean="0"/>
              <a:t>Завдання</a:t>
            </a:r>
            <a:r>
              <a:rPr lang="ru-RU" sz="2000" b="1" dirty="0" smtClean="0"/>
              <a:t> </a:t>
            </a:r>
            <a:r>
              <a:rPr lang="ru-RU" sz="2000" b="1" dirty="0"/>
              <a:t>2. Прочитайте текст. </a:t>
            </a:r>
            <a:r>
              <a:rPr lang="ru-RU" sz="2000" b="1" dirty="0" err="1"/>
              <a:t>Доведіть</a:t>
            </a:r>
            <a:r>
              <a:rPr lang="ru-RU" sz="2000" b="1" dirty="0"/>
              <a:t>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він</a:t>
            </a:r>
            <a:r>
              <a:rPr lang="ru-RU" sz="2000" b="1" dirty="0"/>
              <a:t> </a:t>
            </a:r>
            <a:r>
              <a:rPr lang="ru-RU" sz="2000" b="1" dirty="0" err="1"/>
              <a:t>науково</a:t>
            </a:r>
            <a:r>
              <a:rPr lang="ru-RU" sz="2000" b="1" dirty="0"/>
              <a:t>- </a:t>
            </a:r>
            <a:r>
              <a:rPr lang="ru-RU" sz="2000" b="1" dirty="0" err="1"/>
              <a:t>навчального</a:t>
            </a:r>
            <a:r>
              <a:rPr lang="ru-RU" sz="2000" b="1" dirty="0"/>
              <a:t> </a:t>
            </a:r>
            <a:r>
              <a:rPr lang="ru-RU" sz="2000" b="1" dirty="0" err="1"/>
              <a:t>підстилю</a:t>
            </a:r>
            <a:r>
              <a:rPr lang="ru-RU" sz="2000" b="1" dirty="0"/>
              <a:t>. </a:t>
            </a:r>
            <a:r>
              <a:rPr lang="ru-RU" sz="2000" b="1" dirty="0" err="1"/>
              <a:t>Поясніть</a:t>
            </a:r>
            <a:r>
              <a:rPr lang="ru-RU" sz="2000" b="1" dirty="0"/>
              <a:t> </a:t>
            </a:r>
            <a:r>
              <a:rPr lang="ru-RU" sz="2000" b="1" dirty="0" err="1"/>
              <a:t>особливості</a:t>
            </a:r>
            <a:r>
              <a:rPr lang="ru-RU" sz="2000" b="1" dirty="0"/>
              <a:t> добору та </a:t>
            </a:r>
            <a:r>
              <a:rPr lang="ru-RU" sz="2000" b="1" dirty="0" err="1"/>
              <a:t>використання</a:t>
            </a:r>
            <a:r>
              <a:rPr lang="ru-RU" sz="2000" b="1" dirty="0"/>
              <a:t> </a:t>
            </a:r>
            <a:r>
              <a:rPr lang="ru-RU" sz="2000" b="1" dirty="0" err="1"/>
              <a:t>мовних</a:t>
            </a:r>
            <a:r>
              <a:rPr lang="ru-RU" sz="2000" b="1" dirty="0"/>
              <a:t> </a:t>
            </a:r>
            <a:r>
              <a:rPr lang="ru-RU" sz="2000" b="1" dirty="0" err="1"/>
              <a:t>засобів</a:t>
            </a:r>
            <a:r>
              <a:rPr lang="ru-RU" sz="2000" b="1" dirty="0"/>
              <a:t>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429288"/>
          </a:xfrm>
        </p:spPr>
        <p:txBody>
          <a:bodyPr>
            <a:normAutofit fontScale="40000" lnSpcReduction="20000"/>
          </a:bodyPr>
          <a:lstStyle/>
          <a:p>
            <a:pPr algn="just">
              <a:buNone/>
            </a:pPr>
            <a:r>
              <a:rPr lang="ru-RU" dirty="0"/>
              <a:t>		</a:t>
            </a:r>
            <a:r>
              <a:rPr lang="ru-RU" sz="4000" dirty="0" err="1"/>
              <a:t>Будь-яке</a:t>
            </a:r>
            <a:r>
              <a:rPr lang="ru-RU" sz="4000" dirty="0"/>
              <a:t> </a:t>
            </a:r>
            <a:r>
              <a:rPr lang="ru-RU" sz="4000" dirty="0" err="1"/>
              <a:t>наукове</a:t>
            </a:r>
            <a:r>
              <a:rPr lang="ru-RU" sz="4000" dirty="0"/>
              <a:t> </a:t>
            </a:r>
            <a:r>
              <a:rPr lang="ru-RU" sz="4000" dirty="0" err="1"/>
              <a:t>дослідження</a:t>
            </a:r>
            <a:r>
              <a:rPr lang="ru-RU" sz="4000" dirty="0"/>
              <a:t> </a:t>
            </a:r>
            <a:r>
              <a:rPr lang="ru-RU" sz="4000" dirty="0" err="1"/>
              <a:t>спирається</a:t>
            </a:r>
            <a:r>
              <a:rPr lang="ru-RU" sz="4000" dirty="0"/>
              <a:t> на роботу </a:t>
            </a:r>
            <a:r>
              <a:rPr lang="ru-RU" sz="4000" dirty="0" err="1"/>
              <a:t>з</a:t>
            </a:r>
            <a:r>
              <a:rPr lang="ru-RU" sz="4000" dirty="0"/>
              <a:t> </a:t>
            </a:r>
            <a:r>
              <a:rPr lang="ru-RU" sz="4000" dirty="0" err="1"/>
              <a:t>літературними</a:t>
            </a:r>
            <a:r>
              <a:rPr lang="ru-RU" sz="4000" dirty="0"/>
              <a:t> </a:t>
            </a:r>
            <a:r>
              <a:rPr lang="ru-RU" sz="4000" dirty="0" err="1"/>
              <a:t>джерелами</a:t>
            </a:r>
            <a:r>
              <a:rPr lang="ru-RU" sz="4000" dirty="0"/>
              <a:t>, </a:t>
            </a:r>
            <a:r>
              <a:rPr lang="ru-RU" sz="4000" dirty="0" err="1"/>
              <a:t>що</a:t>
            </a:r>
            <a:r>
              <a:rPr lang="ru-RU" sz="4000" dirty="0"/>
              <a:t> </a:t>
            </a:r>
            <a:r>
              <a:rPr lang="ru-RU" sz="4000" dirty="0" err="1"/>
              <a:t>вимагає</a:t>
            </a:r>
            <a:r>
              <a:rPr lang="ru-RU" sz="4000" dirty="0"/>
              <a:t> </a:t>
            </a:r>
            <a:r>
              <a:rPr lang="ru-RU" sz="4000" dirty="0" err="1"/>
              <a:t>володіння</a:t>
            </a:r>
            <a:r>
              <a:rPr lang="ru-RU" sz="4000" dirty="0"/>
              <a:t> методами </a:t>
            </a:r>
            <a:r>
              <a:rPr lang="ru-RU" sz="4000" dirty="0" err="1"/>
              <a:t>фіксації</a:t>
            </a:r>
            <a:r>
              <a:rPr lang="ru-RU" sz="4000" dirty="0"/>
              <a:t> </a:t>
            </a:r>
            <a:r>
              <a:rPr lang="ru-RU" sz="4000" dirty="0" err="1"/>
              <a:t>і</a:t>
            </a:r>
            <a:r>
              <a:rPr lang="ru-RU" sz="4000" dirty="0"/>
              <a:t> </a:t>
            </a:r>
            <a:r>
              <a:rPr lang="ru-RU" sz="4000" dirty="0" err="1"/>
              <a:t>збереження</a:t>
            </a:r>
            <a:r>
              <a:rPr lang="ru-RU" sz="4000" dirty="0"/>
              <a:t> </a:t>
            </a:r>
            <a:r>
              <a:rPr lang="ru-RU" sz="4000" dirty="0" err="1"/>
              <a:t>наукової</a:t>
            </a:r>
            <a:r>
              <a:rPr lang="ru-RU" sz="4000" dirty="0"/>
              <a:t> </a:t>
            </a:r>
            <a:r>
              <a:rPr lang="ru-RU" sz="4000" dirty="0" err="1"/>
              <a:t>інформації</a:t>
            </a:r>
            <a:r>
              <a:rPr lang="ru-RU" sz="4000" dirty="0"/>
              <a:t>. При </a:t>
            </a:r>
            <a:r>
              <a:rPr lang="ru-RU" sz="4000" dirty="0" err="1"/>
              <a:t>цьому</a:t>
            </a:r>
            <a:r>
              <a:rPr lang="ru-RU" sz="4000" dirty="0"/>
              <a:t> в </a:t>
            </a:r>
            <a:r>
              <a:rPr lang="ru-RU" sz="4000" dirty="0" err="1"/>
              <a:t>практиці</a:t>
            </a:r>
            <a:r>
              <a:rPr lang="ru-RU" sz="4000" dirty="0"/>
              <a:t> </a:t>
            </a:r>
            <a:r>
              <a:rPr lang="ru-RU" sz="4000" dirty="0" err="1"/>
              <a:t>роботи</a:t>
            </a:r>
            <a:r>
              <a:rPr lang="ru-RU" sz="4000" dirty="0"/>
              <a:t> над текстами </a:t>
            </a:r>
            <a:r>
              <a:rPr lang="ru-RU" sz="4000" dirty="0" err="1"/>
              <a:t>застосовуються</a:t>
            </a:r>
            <a:r>
              <a:rPr lang="ru-RU" sz="4000" dirty="0"/>
              <a:t> </a:t>
            </a:r>
            <a:r>
              <a:rPr lang="ru-RU" sz="4000" dirty="0" err="1"/>
              <a:t>кілька</a:t>
            </a:r>
            <a:r>
              <a:rPr lang="ru-RU" sz="4000" dirty="0"/>
              <a:t> </a:t>
            </a:r>
            <a:r>
              <a:rPr lang="ru-RU" sz="4000" dirty="0" err="1"/>
              <a:t>подібних</a:t>
            </a:r>
            <a:r>
              <a:rPr lang="ru-RU" sz="4000" dirty="0"/>
              <a:t> </a:t>
            </a:r>
            <a:r>
              <a:rPr lang="ru-RU" sz="4000" dirty="0" err="1"/>
              <a:t>методів</a:t>
            </a:r>
            <a:r>
              <a:rPr lang="ru-RU" sz="4000" dirty="0"/>
              <a:t>.</a:t>
            </a:r>
            <a:endParaRPr lang="en-US" sz="4000" dirty="0"/>
          </a:p>
          <a:p>
            <a:pPr algn="just">
              <a:buNone/>
            </a:pPr>
            <a:r>
              <a:rPr lang="ru-RU" sz="4000" dirty="0"/>
              <a:t>		</a:t>
            </a:r>
            <a:r>
              <a:rPr lang="ru-RU" sz="4000" dirty="0" err="1"/>
              <a:t>Найбільш</a:t>
            </a:r>
            <a:r>
              <a:rPr lang="ru-RU" sz="4000" dirty="0"/>
              <a:t> простим методом </a:t>
            </a:r>
            <a:r>
              <a:rPr lang="ru-RU" sz="4000" dirty="0" err="1"/>
              <a:t>видається</a:t>
            </a:r>
            <a:r>
              <a:rPr lang="ru-RU" sz="4000" dirty="0"/>
              <a:t> </a:t>
            </a:r>
            <a:r>
              <a:rPr lang="ru-RU" sz="4000" dirty="0" err="1"/>
              <a:t>анотування</a:t>
            </a:r>
            <a:r>
              <a:rPr lang="ru-RU" sz="4000" dirty="0"/>
              <a:t> тексту, яке </a:t>
            </a:r>
            <a:r>
              <a:rPr lang="ru-RU" sz="4000" dirty="0" err="1"/>
              <a:t>являє</a:t>
            </a:r>
            <a:r>
              <a:rPr lang="ru-RU" sz="4000" dirty="0"/>
              <a:t> собою </a:t>
            </a:r>
            <a:r>
              <a:rPr lang="ru-RU" sz="4000" dirty="0" err="1"/>
              <a:t>фіксацію</a:t>
            </a:r>
            <a:r>
              <a:rPr lang="ru-RU" sz="4000" dirty="0"/>
              <a:t> </a:t>
            </a:r>
            <a:r>
              <a:rPr lang="ru-RU" sz="4000" dirty="0" err="1"/>
              <a:t>назви</a:t>
            </a:r>
            <a:r>
              <a:rPr lang="ru-RU" sz="4000" dirty="0"/>
              <a:t> тексту </a:t>
            </a:r>
            <a:r>
              <a:rPr lang="ru-RU" sz="4000" dirty="0" err="1"/>
              <a:t>і</a:t>
            </a:r>
            <a:r>
              <a:rPr lang="ru-RU" sz="4000" dirty="0"/>
              <a:t> </a:t>
            </a:r>
            <a:r>
              <a:rPr lang="ru-RU" sz="4000" dirty="0" err="1"/>
              <a:t>його</a:t>
            </a:r>
            <a:r>
              <a:rPr lang="ru-RU" sz="4000" dirty="0"/>
              <a:t> </a:t>
            </a:r>
            <a:r>
              <a:rPr lang="ru-RU" sz="4000" dirty="0" err="1"/>
              <a:t>авторів</a:t>
            </a:r>
            <a:r>
              <a:rPr lang="ru-RU" sz="4000" dirty="0"/>
              <a:t> на </a:t>
            </a:r>
            <a:r>
              <a:rPr lang="ru-RU" sz="4000" dirty="0" err="1"/>
              <a:t>бібліографічних</a:t>
            </a:r>
            <a:r>
              <a:rPr lang="ru-RU" sz="4000" dirty="0"/>
              <a:t> </a:t>
            </a:r>
            <a:r>
              <a:rPr lang="ru-RU" sz="4000" dirty="0" err="1"/>
              <a:t>картках</a:t>
            </a:r>
            <a:r>
              <a:rPr lang="ru-RU" sz="4000" dirty="0"/>
              <a:t> </a:t>
            </a:r>
            <a:r>
              <a:rPr lang="ru-RU" sz="4000" dirty="0" err="1"/>
              <a:t>і</a:t>
            </a:r>
            <a:r>
              <a:rPr lang="ru-RU" sz="4000" dirty="0"/>
              <a:t> </a:t>
            </a:r>
            <a:r>
              <a:rPr lang="ru-RU" sz="4000" dirty="0" err="1"/>
              <a:t>складання</a:t>
            </a:r>
            <a:r>
              <a:rPr lang="ru-RU" sz="4000" dirty="0"/>
              <a:t> </a:t>
            </a:r>
            <a:r>
              <a:rPr lang="ru-RU" sz="4000" dirty="0" err="1"/>
              <a:t>анотацій</a:t>
            </a:r>
            <a:r>
              <a:rPr lang="ru-RU" sz="4000" dirty="0"/>
              <a:t>. </a:t>
            </a:r>
            <a:r>
              <a:rPr lang="ru-RU" sz="4000" dirty="0" err="1"/>
              <a:t>Під</a:t>
            </a:r>
            <a:r>
              <a:rPr lang="ru-RU" sz="4000" dirty="0"/>
              <a:t> </a:t>
            </a:r>
            <a:r>
              <a:rPr lang="ru-RU" sz="4000" dirty="0" err="1"/>
              <a:t>анотацією</a:t>
            </a:r>
            <a:r>
              <a:rPr lang="ru-RU" sz="4000" dirty="0"/>
              <a:t> </a:t>
            </a:r>
            <a:r>
              <a:rPr lang="ru-RU" sz="4000" dirty="0" err="1"/>
              <a:t>розуміють</a:t>
            </a:r>
            <a:r>
              <a:rPr lang="ru-RU" sz="4000" dirty="0"/>
              <a:t> </a:t>
            </a:r>
            <a:r>
              <a:rPr lang="ru-RU" sz="4000" dirty="0" err="1"/>
              <a:t>найбільш</a:t>
            </a:r>
            <a:r>
              <a:rPr lang="ru-RU" sz="4000" dirty="0"/>
              <a:t> </a:t>
            </a:r>
            <a:r>
              <a:rPr lang="ru-RU" sz="4000" dirty="0" err="1"/>
              <a:t>загальний</a:t>
            </a:r>
            <a:r>
              <a:rPr lang="ru-RU" sz="4000" dirty="0"/>
              <a:t> </a:t>
            </a:r>
            <a:r>
              <a:rPr lang="ru-RU" sz="4000" dirty="0" err="1"/>
              <a:t>і</a:t>
            </a:r>
            <a:r>
              <a:rPr lang="ru-RU" sz="4000" dirty="0"/>
              <a:t> короткий </a:t>
            </a:r>
            <a:r>
              <a:rPr lang="ru-RU" sz="4000" dirty="0" err="1"/>
              <a:t>виклад</a:t>
            </a:r>
            <a:r>
              <a:rPr lang="ru-RU" sz="4000" dirty="0"/>
              <a:t> основного </a:t>
            </a:r>
            <a:r>
              <a:rPr lang="ru-RU" sz="4000" dirty="0" err="1"/>
              <a:t>змісту</a:t>
            </a:r>
            <a:r>
              <a:rPr lang="ru-RU" sz="4000" dirty="0"/>
              <a:t> </a:t>
            </a:r>
            <a:r>
              <a:rPr lang="ru-RU" sz="4000" dirty="0" err="1"/>
              <a:t>роботи</a:t>
            </a:r>
            <a:r>
              <a:rPr lang="ru-RU" sz="4000" dirty="0"/>
              <a:t>. </a:t>
            </a:r>
            <a:r>
              <a:rPr lang="ru-RU" sz="4000" dirty="0" err="1"/>
              <a:t>Звичайно</a:t>
            </a:r>
            <a:r>
              <a:rPr lang="ru-RU" sz="4000" dirty="0"/>
              <a:t> </a:t>
            </a:r>
            <a:r>
              <a:rPr lang="ru-RU" sz="4000" dirty="0" err="1"/>
              <a:t>обсяг</a:t>
            </a:r>
            <a:r>
              <a:rPr lang="ru-RU" sz="4000" dirty="0"/>
              <a:t> </a:t>
            </a:r>
            <a:r>
              <a:rPr lang="ru-RU" sz="4000" dirty="0" err="1"/>
              <a:t>анотації</a:t>
            </a:r>
            <a:r>
              <a:rPr lang="ru-RU" sz="4000" dirty="0"/>
              <a:t> не </a:t>
            </a:r>
            <a:r>
              <a:rPr lang="ru-RU" sz="4000" dirty="0" err="1"/>
              <a:t>перевищує</a:t>
            </a:r>
            <a:r>
              <a:rPr lang="ru-RU" sz="4000" dirty="0"/>
              <a:t> </a:t>
            </a:r>
            <a:r>
              <a:rPr lang="ru-RU" sz="4000" dirty="0" err="1"/>
              <a:t>однієї</a:t>
            </a:r>
            <a:r>
              <a:rPr lang="ru-RU" sz="4000" dirty="0"/>
              <a:t> </a:t>
            </a:r>
            <a:r>
              <a:rPr lang="ru-RU" sz="4000" dirty="0" err="1"/>
              <a:t>сторінки</a:t>
            </a:r>
            <a:r>
              <a:rPr lang="ru-RU" sz="4000" dirty="0"/>
              <a:t>. В </a:t>
            </a:r>
            <a:r>
              <a:rPr lang="ru-RU" sz="4000" dirty="0" err="1"/>
              <a:t>анотації</a:t>
            </a:r>
            <a:r>
              <a:rPr lang="ru-RU" sz="4000" dirty="0"/>
              <a:t> </a:t>
            </a:r>
            <a:r>
              <a:rPr lang="ru-RU" sz="4000" dirty="0" err="1"/>
              <a:t>виділяють</a:t>
            </a:r>
            <a:r>
              <a:rPr lang="ru-RU" sz="4000" dirty="0"/>
              <a:t> </a:t>
            </a:r>
            <a:r>
              <a:rPr lang="ru-RU" sz="4000" dirty="0" err="1"/>
              <a:t>найбільш</a:t>
            </a:r>
            <a:r>
              <a:rPr lang="ru-RU" sz="4000" dirty="0"/>
              <a:t> </a:t>
            </a:r>
            <a:r>
              <a:rPr lang="ru-RU" sz="4000" dirty="0" err="1"/>
              <a:t>великі</a:t>
            </a:r>
            <a:r>
              <a:rPr lang="ru-RU" sz="4000" dirty="0"/>
              <a:t> </a:t>
            </a:r>
            <a:r>
              <a:rPr lang="ru-RU" sz="4000" dirty="0" err="1"/>
              <a:t>розділи</a:t>
            </a:r>
            <a:r>
              <a:rPr lang="ru-RU" sz="4000" dirty="0"/>
              <a:t> </a:t>
            </a:r>
            <a:r>
              <a:rPr lang="ru-RU" sz="4000" dirty="0" err="1"/>
              <a:t>роботи</a:t>
            </a:r>
            <a:r>
              <a:rPr lang="ru-RU" sz="4000" dirty="0"/>
              <a:t> </a:t>
            </a:r>
            <a:r>
              <a:rPr lang="ru-RU" sz="4000" dirty="0" err="1"/>
              <a:t>із</a:t>
            </a:r>
            <a:r>
              <a:rPr lang="ru-RU" sz="4000" dirty="0"/>
              <a:t> </a:t>
            </a:r>
            <a:r>
              <a:rPr lang="ru-RU" sz="4000" dirty="0" err="1"/>
              <a:t>зазначенням</a:t>
            </a:r>
            <a:r>
              <a:rPr lang="ru-RU" sz="4000" dirty="0"/>
              <a:t> </a:t>
            </a:r>
            <a:r>
              <a:rPr lang="ru-RU" sz="4000" dirty="0" err="1"/>
              <a:t>суті</a:t>
            </a:r>
            <a:r>
              <a:rPr lang="ru-RU" sz="4000" dirty="0"/>
              <a:t> </a:t>
            </a:r>
            <a:r>
              <a:rPr lang="ru-RU" sz="4000" dirty="0" err="1"/>
              <a:t>змісту</a:t>
            </a:r>
            <a:r>
              <a:rPr lang="ru-RU" sz="4000" dirty="0"/>
              <a:t>.</a:t>
            </a:r>
            <a:endParaRPr lang="en-US" sz="4000" dirty="0"/>
          </a:p>
          <a:p>
            <a:pPr algn="just">
              <a:buNone/>
            </a:pPr>
            <a:r>
              <a:rPr lang="ru-RU" sz="4000" dirty="0"/>
              <a:t>		</a:t>
            </a:r>
            <a:r>
              <a:rPr lang="ru-RU" sz="4000" dirty="0" err="1"/>
              <a:t>Більш</a:t>
            </a:r>
            <a:r>
              <a:rPr lang="ru-RU" sz="4000" dirty="0"/>
              <a:t> </a:t>
            </a:r>
            <a:r>
              <a:rPr lang="ru-RU" sz="4000" dirty="0" err="1"/>
              <a:t>інформативним</a:t>
            </a:r>
            <a:r>
              <a:rPr lang="ru-RU" sz="4000" dirty="0"/>
              <a:t> </a:t>
            </a:r>
            <a:r>
              <a:rPr lang="ru-RU" sz="4000" dirty="0" err="1"/>
              <a:t>є</a:t>
            </a:r>
            <a:r>
              <a:rPr lang="ru-RU" sz="4000" dirty="0"/>
              <a:t> </a:t>
            </a:r>
            <a:r>
              <a:rPr lang="ru-RU" sz="4000" dirty="0" err="1"/>
              <a:t>складання</a:t>
            </a:r>
            <a:r>
              <a:rPr lang="ru-RU" sz="4000" dirty="0"/>
              <a:t> тез, </a:t>
            </a:r>
            <a:r>
              <a:rPr lang="ru-RU" sz="4000" dirty="0" err="1"/>
              <a:t>кожна</a:t>
            </a:r>
            <a:r>
              <a:rPr lang="ru-RU" sz="4000" dirty="0"/>
              <a:t> </a:t>
            </a:r>
            <a:r>
              <a:rPr lang="ru-RU" sz="4000" dirty="0" err="1"/>
              <a:t>з</a:t>
            </a:r>
            <a:r>
              <a:rPr lang="ru-RU" sz="4000" dirty="0"/>
              <a:t> </a:t>
            </a:r>
            <a:r>
              <a:rPr lang="ru-RU" sz="4000" dirty="0" err="1"/>
              <a:t>яких</a:t>
            </a:r>
            <a:r>
              <a:rPr lang="ru-RU" sz="4000" dirty="0"/>
              <a:t> </a:t>
            </a:r>
            <a:r>
              <a:rPr lang="ru-RU" sz="4000" dirty="0" err="1"/>
              <a:t>являє</a:t>
            </a:r>
            <a:r>
              <a:rPr lang="ru-RU" sz="4000" dirty="0"/>
              <a:t> собою </a:t>
            </a:r>
            <a:r>
              <a:rPr lang="ru-RU" sz="4000" dirty="0" err="1"/>
              <a:t>кілька</a:t>
            </a:r>
            <a:r>
              <a:rPr lang="ru-RU" sz="4000" dirty="0"/>
              <a:t> </a:t>
            </a:r>
            <a:r>
              <a:rPr lang="ru-RU" sz="4000" dirty="0" err="1"/>
              <a:t>рядків</a:t>
            </a:r>
            <a:r>
              <a:rPr lang="ru-RU" sz="4000" dirty="0"/>
              <a:t> тексту, </a:t>
            </a:r>
            <a:r>
              <a:rPr lang="ru-RU" sz="4000" dirty="0" err="1"/>
              <a:t>що</a:t>
            </a:r>
            <a:r>
              <a:rPr lang="ru-RU" sz="4000" dirty="0"/>
              <a:t> </a:t>
            </a:r>
            <a:r>
              <a:rPr lang="ru-RU" sz="4000" dirty="0" err="1"/>
              <a:t>відображають</a:t>
            </a:r>
            <a:r>
              <a:rPr lang="ru-RU" sz="4000" dirty="0"/>
              <a:t> </a:t>
            </a:r>
            <a:r>
              <a:rPr lang="ru-RU" sz="4000" dirty="0" err="1"/>
              <a:t>зміст</a:t>
            </a:r>
            <a:r>
              <a:rPr lang="ru-RU" sz="4000" dirty="0"/>
              <a:t>, </a:t>
            </a:r>
            <a:r>
              <a:rPr lang="ru-RU" sz="4000" dirty="0" err="1"/>
              <a:t>від</a:t>
            </a:r>
            <a:r>
              <a:rPr lang="ru-RU" sz="4000" dirty="0"/>
              <a:t> </a:t>
            </a:r>
            <a:r>
              <a:rPr lang="ru-RU" sz="4000" dirty="0" err="1"/>
              <a:t>сторінки</a:t>
            </a:r>
            <a:r>
              <a:rPr lang="ru-RU" sz="4000" dirty="0"/>
              <a:t> до </a:t>
            </a:r>
            <a:r>
              <a:rPr lang="ru-RU" sz="4000" dirty="0" err="1"/>
              <a:t>розділів</a:t>
            </a:r>
            <a:r>
              <a:rPr lang="ru-RU" sz="4000" dirty="0"/>
              <a:t> тексту. </a:t>
            </a:r>
            <a:r>
              <a:rPr lang="ru-RU" sz="4000" dirty="0" err="1"/>
              <a:t>Звичайно</a:t>
            </a:r>
            <a:r>
              <a:rPr lang="ru-RU" sz="4000" dirty="0"/>
              <a:t> </a:t>
            </a:r>
            <a:r>
              <a:rPr lang="ru-RU" sz="4000" dirty="0" err="1"/>
              <a:t>тези</a:t>
            </a:r>
            <a:r>
              <a:rPr lang="ru-RU" sz="4000" dirty="0"/>
              <a:t> </a:t>
            </a:r>
            <a:r>
              <a:rPr lang="ru-RU" sz="4000" dirty="0" err="1"/>
              <a:t>викладаються</a:t>
            </a:r>
            <a:r>
              <a:rPr lang="ru-RU" sz="4000" dirty="0"/>
              <a:t> </a:t>
            </a:r>
            <a:r>
              <a:rPr lang="ru-RU" sz="4000" dirty="0" err="1"/>
              <a:t>мовою</a:t>
            </a:r>
            <a:r>
              <a:rPr lang="ru-RU" sz="4000" dirty="0"/>
              <a:t> автора. Головне </a:t>
            </a:r>
            <a:r>
              <a:rPr lang="ru-RU" sz="4000" dirty="0" err="1"/>
              <a:t>їх</a:t>
            </a:r>
            <a:r>
              <a:rPr lang="ru-RU" sz="4000" dirty="0"/>
              <a:t> </a:t>
            </a:r>
            <a:r>
              <a:rPr lang="ru-RU" sz="4000" dirty="0" err="1"/>
              <a:t>призначення</a:t>
            </a:r>
            <a:r>
              <a:rPr lang="ru-RU" sz="4000" dirty="0"/>
              <a:t> – </a:t>
            </a:r>
            <a:r>
              <a:rPr lang="ru-RU" sz="4000" dirty="0" err="1"/>
              <a:t>створити</a:t>
            </a:r>
            <a:r>
              <a:rPr lang="ru-RU" sz="4000" dirty="0"/>
              <a:t> модель </a:t>
            </a:r>
            <a:r>
              <a:rPr lang="ru-RU" sz="4000" dirty="0" err="1"/>
              <a:t>змісту</a:t>
            </a:r>
            <a:r>
              <a:rPr lang="ru-RU" sz="4000" dirty="0"/>
              <a:t> тексту, яку </a:t>
            </a:r>
            <a:r>
              <a:rPr lang="ru-RU" sz="4000" dirty="0" err="1"/>
              <a:t>можна</a:t>
            </a:r>
            <a:r>
              <a:rPr lang="ru-RU" sz="4000" dirty="0"/>
              <a:t> </a:t>
            </a:r>
            <a:r>
              <a:rPr lang="ru-RU" sz="4000" dirty="0" err="1"/>
              <a:t>було</a:t>
            </a:r>
            <a:r>
              <a:rPr lang="ru-RU" sz="4000" dirty="0"/>
              <a:t> б </a:t>
            </a:r>
            <a:r>
              <a:rPr lang="ru-RU" sz="4000" dirty="0" err="1"/>
              <a:t>осмислювати</a:t>
            </a:r>
            <a:r>
              <a:rPr lang="ru-RU" sz="4000" dirty="0"/>
              <a:t> </a:t>
            </a:r>
            <a:r>
              <a:rPr lang="ru-RU" sz="4000" dirty="0" err="1"/>
              <a:t>далі</a:t>
            </a:r>
            <a:r>
              <a:rPr lang="ru-RU" sz="4000" dirty="0"/>
              <a:t>.</a:t>
            </a:r>
            <a:endParaRPr lang="en-US" sz="4000" dirty="0"/>
          </a:p>
          <a:p>
            <a:pPr algn="just">
              <a:buNone/>
            </a:pPr>
            <a:r>
              <a:rPr lang="ru-RU" sz="4000" dirty="0"/>
              <a:t>		Широко </a:t>
            </a:r>
            <a:r>
              <a:rPr lang="ru-RU" sz="4000" dirty="0" err="1"/>
              <a:t>використовується</a:t>
            </a:r>
            <a:r>
              <a:rPr lang="ru-RU" sz="4000" dirty="0"/>
              <a:t> в </a:t>
            </a:r>
            <a:r>
              <a:rPr lang="ru-RU" sz="4000" dirty="0" err="1"/>
              <a:t>практиці</a:t>
            </a:r>
            <a:r>
              <a:rPr lang="ru-RU" sz="4000" dirty="0"/>
              <a:t> </a:t>
            </a:r>
            <a:r>
              <a:rPr lang="ru-RU" sz="4000" dirty="0" err="1"/>
              <a:t>роботи</a:t>
            </a:r>
            <a:r>
              <a:rPr lang="ru-RU" sz="4000" dirty="0"/>
              <a:t> </a:t>
            </a:r>
            <a:r>
              <a:rPr lang="ru-RU" sz="4000" dirty="0" err="1"/>
              <a:t>з</a:t>
            </a:r>
            <a:r>
              <a:rPr lang="ru-RU" sz="4000" dirty="0"/>
              <a:t> текстами </a:t>
            </a:r>
            <a:r>
              <a:rPr lang="ru-RU" sz="4000" dirty="0" err="1"/>
              <a:t>конспектування</a:t>
            </a:r>
            <a:r>
              <a:rPr lang="ru-RU" sz="4000" dirty="0"/>
              <a:t>, яке </a:t>
            </a:r>
            <a:r>
              <a:rPr lang="ru-RU" sz="4000" dirty="0" err="1"/>
              <a:t>акцентує</a:t>
            </a:r>
            <a:r>
              <a:rPr lang="ru-RU" sz="4000" dirty="0"/>
              <a:t> </a:t>
            </a:r>
            <a:r>
              <a:rPr lang="ru-RU" sz="4000" dirty="0" err="1"/>
              <a:t>увагу</a:t>
            </a:r>
            <a:r>
              <a:rPr lang="ru-RU" sz="4000" dirty="0"/>
              <a:t> на короткому, </a:t>
            </a:r>
            <a:r>
              <a:rPr lang="ru-RU" sz="4000" dirty="0" err="1"/>
              <a:t>але</a:t>
            </a:r>
            <a:r>
              <a:rPr lang="ru-RU" sz="4000" dirty="0"/>
              <a:t> точному </a:t>
            </a:r>
            <a:r>
              <a:rPr lang="ru-RU" sz="4000" dirty="0" err="1"/>
              <a:t>відображенні</a:t>
            </a:r>
            <a:r>
              <a:rPr lang="ru-RU" sz="4000" dirty="0"/>
              <a:t> тексту. При </a:t>
            </a:r>
            <a:r>
              <a:rPr lang="ru-RU" sz="4000" dirty="0" err="1"/>
              <a:t>цьому</a:t>
            </a:r>
            <a:r>
              <a:rPr lang="ru-RU" sz="4000" dirty="0"/>
              <a:t> </a:t>
            </a:r>
            <a:r>
              <a:rPr lang="ru-RU" sz="4000" dirty="0" err="1"/>
              <a:t>обов’язково</a:t>
            </a:r>
            <a:r>
              <a:rPr lang="ru-RU" sz="4000" dirty="0"/>
              <a:t> </a:t>
            </a:r>
            <a:r>
              <a:rPr lang="ru-RU" sz="4000" dirty="0" err="1"/>
              <a:t>докладно</a:t>
            </a:r>
            <a:r>
              <a:rPr lang="ru-RU" sz="4000" dirty="0"/>
              <a:t> </a:t>
            </a:r>
            <a:r>
              <a:rPr lang="ru-RU" sz="4000" dirty="0" err="1"/>
              <a:t>фіксуються</a:t>
            </a:r>
            <a:r>
              <a:rPr lang="ru-RU" sz="4000" dirty="0"/>
              <a:t> </a:t>
            </a:r>
            <a:r>
              <a:rPr lang="ru-RU" sz="4000" dirty="0" err="1"/>
              <a:t>найбільш</a:t>
            </a:r>
            <a:r>
              <a:rPr lang="ru-RU" sz="4000" dirty="0"/>
              <a:t> </a:t>
            </a:r>
            <a:r>
              <a:rPr lang="ru-RU" sz="4000" dirty="0" err="1"/>
              <a:t>суттєві</a:t>
            </a:r>
            <a:r>
              <a:rPr lang="ru-RU" sz="4000" dirty="0"/>
              <a:t> думки автора </a:t>
            </a:r>
            <a:r>
              <a:rPr lang="ru-RU" sz="4000" dirty="0" err="1"/>
              <a:t>із</a:t>
            </a:r>
            <a:r>
              <a:rPr lang="ru-RU" sz="4000" dirty="0"/>
              <a:t> </a:t>
            </a:r>
            <a:r>
              <a:rPr lang="ru-RU" sz="4000" dirty="0" err="1"/>
              <a:t>зазначенням</a:t>
            </a:r>
            <a:r>
              <a:rPr lang="ru-RU" sz="4000" dirty="0"/>
              <a:t> </a:t>
            </a:r>
            <a:r>
              <a:rPr lang="ru-RU" sz="4000" dirty="0" err="1"/>
              <a:t>сторінок</a:t>
            </a:r>
            <a:r>
              <a:rPr lang="ru-RU" sz="4000" dirty="0"/>
              <a:t> у </a:t>
            </a:r>
            <a:r>
              <a:rPr lang="ru-RU" sz="4000" dirty="0" err="1"/>
              <a:t>тексті</a:t>
            </a:r>
            <a:r>
              <a:rPr lang="ru-RU" sz="4000" dirty="0"/>
              <a:t>- </a:t>
            </a:r>
            <a:r>
              <a:rPr lang="ru-RU" sz="4000" dirty="0" err="1"/>
              <a:t>оригіналі</a:t>
            </a:r>
            <a:r>
              <a:rPr lang="ru-RU" sz="4000" dirty="0"/>
              <a:t>. </a:t>
            </a:r>
            <a:r>
              <a:rPr lang="en-US" sz="4000" dirty="0" err="1"/>
              <a:t>Конспект</a:t>
            </a:r>
            <a:r>
              <a:rPr lang="en-US" sz="4000" dirty="0"/>
              <a:t> </a:t>
            </a:r>
            <a:r>
              <a:rPr lang="en-US" sz="4000" dirty="0" err="1"/>
              <a:t>слугує</a:t>
            </a:r>
            <a:r>
              <a:rPr lang="en-US" sz="4000" dirty="0"/>
              <a:t> </a:t>
            </a:r>
            <a:r>
              <a:rPr lang="en-US" sz="4000" dirty="0" err="1"/>
              <a:t>для</a:t>
            </a:r>
            <a:r>
              <a:rPr lang="en-US" sz="4000" dirty="0"/>
              <a:t> </a:t>
            </a:r>
            <a:r>
              <a:rPr lang="en-US" sz="4000" dirty="0" err="1"/>
              <a:t>збереження</a:t>
            </a:r>
            <a:r>
              <a:rPr lang="en-US" sz="4000" dirty="0"/>
              <a:t> </a:t>
            </a:r>
            <a:r>
              <a:rPr lang="en-US" sz="4000" dirty="0" err="1"/>
              <a:t>основного</a:t>
            </a:r>
            <a:r>
              <a:rPr lang="en-US" sz="4000" dirty="0"/>
              <a:t> </a:t>
            </a:r>
            <a:r>
              <a:rPr lang="en-US" sz="4000" dirty="0" err="1"/>
              <a:t>змісту</a:t>
            </a:r>
            <a:r>
              <a:rPr lang="en-US" sz="4000" dirty="0"/>
              <a:t> </a:t>
            </a:r>
            <a:r>
              <a:rPr lang="en-US" sz="4000" dirty="0" err="1"/>
              <a:t>роботи</a:t>
            </a:r>
            <a:r>
              <a:rPr lang="en-US" sz="4000" dirty="0"/>
              <a:t>. </a:t>
            </a:r>
            <a:r>
              <a:rPr lang="ru-RU" sz="4000" dirty="0"/>
              <a:t>У </a:t>
            </a:r>
            <a:r>
              <a:rPr lang="ru-RU" sz="4000" dirty="0" err="1"/>
              <a:t>ньому</a:t>
            </a:r>
            <a:r>
              <a:rPr lang="ru-RU" sz="4000" dirty="0"/>
              <a:t> </a:t>
            </a:r>
            <a:r>
              <a:rPr lang="ru-RU" sz="4000" dirty="0" err="1"/>
              <a:t>представлені</a:t>
            </a:r>
            <a:r>
              <a:rPr lang="ru-RU" sz="4000" dirty="0"/>
              <a:t> </a:t>
            </a:r>
            <a:r>
              <a:rPr lang="ru-RU" sz="4000" dirty="0" err="1"/>
              <a:t>тільки</a:t>
            </a:r>
            <a:r>
              <a:rPr lang="ru-RU" sz="4000" dirty="0"/>
              <a:t> думки </a:t>
            </a:r>
            <a:r>
              <a:rPr lang="ru-RU" sz="4000" dirty="0" err="1"/>
              <a:t>авторів</a:t>
            </a:r>
            <a:r>
              <a:rPr lang="ru-RU" sz="4000" dirty="0"/>
              <a:t> </a:t>
            </a:r>
            <a:r>
              <a:rPr lang="ru-RU" sz="4000" dirty="0" err="1"/>
              <a:t>роботи</a:t>
            </a:r>
            <a:r>
              <a:rPr lang="ru-RU" sz="4000" dirty="0"/>
              <a:t>, </a:t>
            </a:r>
            <a:r>
              <a:rPr lang="ru-RU" sz="4000" dirty="0" err="1"/>
              <a:t>що</a:t>
            </a:r>
            <a:r>
              <a:rPr lang="ru-RU" sz="4000" dirty="0"/>
              <a:t> </a:t>
            </a:r>
            <a:r>
              <a:rPr lang="ru-RU" sz="4000" dirty="0" err="1"/>
              <a:t>конспектується</a:t>
            </a:r>
            <a:r>
              <a:rPr lang="ru-RU" sz="4000" dirty="0"/>
              <a:t>, а не тих, </a:t>
            </a:r>
            <a:r>
              <a:rPr lang="ru-RU" sz="4000" dirty="0" err="1"/>
              <a:t>хто</a:t>
            </a:r>
            <a:r>
              <a:rPr lang="ru-RU" sz="4000" dirty="0"/>
              <a:t> </a:t>
            </a:r>
            <a:r>
              <a:rPr lang="ru-RU" sz="4000" dirty="0" err="1"/>
              <a:t>пише</a:t>
            </a:r>
            <a:r>
              <a:rPr lang="ru-RU" sz="4000" dirty="0"/>
              <a:t> конспект. </a:t>
            </a:r>
            <a:r>
              <a:rPr lang="ru-RU" sz="4000" dirty="0" err="1"/>
              <a:t>Останнім</a:t>
            </a:r>
            <a:r>
              <a:rPr lang="ru-RU" sz="4000" dirty="0"/>
              <a:t> часом широкого </a:t>
            </a:r>
            <a:r>
              <a:rPr lang="ru-RU" sz="4000" dirty="0" err="1"/>
              <a:t>розвитку</a:t>
            </a:r>
            <a:r>
              <a:rPr lang="ru-RU" sz="4000" dirty="0"/>
              <a:t> </a:t>
            </a:r>
            <a:r>
              <a:rPr lang="ru-RU" sz="4000" dirty="0" err="1"/>
              <a:t>набуває</a:t>
            </a:r>
            <a:r>
              <a:rPr lang="ru-RU" sz="4000" dirty="0"/>
              <a:t> </a:t>
            </a:r>
            <a:r>
              <a:rPr lang="ru-RU" sz="4000" dirty="0" err="1"/>
              <a:t>складання</a:t>
            </a:r>
            <a:r>
              <a:rPr lang="ru-RU" sz="4000" dirty="0"/>
              <a:t> великих </a:t>
            </a:r>
            <a:r>
              <a:rPr lang="ru-RU" sz="4000" dirty="0" err="1"/>
              <a:t>інформаційних</a:t>
            </a:r>
            <a:r>
              <a:rPr lang="ru-RU" sz="4000" dirty="0"/>
              <a:t> баз, </a:t>
            </a:r>
            <a:r>
              <a:rPr lang="ru-RU" sz="4000" dirty="0" err="1"/>
              <a:t>що</a:t>
            </a:r>
            <a:r>
              <a:rPr lang="ru-RU" sz="4000" dirty="0"/>
              <a:t> </a:t>
            </a:r>
            <a:r>
              <a:rPr lang="ru-RU" sz="4000" dirty="0" err="1"/>
              <a:t>включають</a:t>
            </a:r>
            <a:r>
              <a:rPr lang="ru-RU" sz="4000" dirty="0"/>
              <a:t> </a:t>
            </a:r>
            <a:r>
              <a:rPr lang="ru-RU" sz="4000" dirty="0" err="1"/>
              <a:t>конспекти</a:t>
            </a:r>
            <a:r>
              <a:rPr lang="ru-RU" sz="4000" dirty="0"/>
              <a:t> </a:t>
            </a:r>
            <a:r>
              <a:rPr lang="ru-RU" sz="4000" dirty="0" err="1"/>
              <a:t>звичайної</a:t>
            </a:r>
            <a:r>
              <a:rPr lang="ru-RU" sz="4000" dirty="0"/>
              <a:t> </a:t>
            </a:r>
            <a:r>
              <a:rPr lang="ru-RU" sz="4000" dirty="0" err="1"/>
              <a:t>кількості</a:t>
            </a:r>
            <a:r>
              <a:rPr lang="ru-RU" sz="4000" dirty="0"/>
              <a:t> </a:t>
            </a:r>
            <a:r>
              <a:rPr lang="ru-RU" sz="4000" dirty="0" err="1"/>
              <a:t>джерел</a:t>
            </a:r>
            <a:r>
              <a:rPr lang="ru-RU" sz="4000" dirty="0"/>
              <a:t>. </a:t>
            </a:r>
            <a:r>
              <a:rPr lang="ru-RU" sz="4000" dirty="0" err="1"/>
              <a:t>Така</a:t>
            </a:r>
            <a:r>
              <a:rPr lang="ru-RU" sz="4000" dirty="0"/>
              <a:t> </a:t>
            </a:r>
            <a:r>
              <a:rPr lang="ru-RU" sz="4000" dirty="0" err="1"/>
              <a:t>інформаційна</a:t>
            </a:r>
            <a:r>
              <a:rPr lang="ru-RU" sz="4000" dirty="0"/>
              <a:t> база </a:t>
            </a:r>
            <a:r>
              <a:rPr lang="ru-RU" sz="4000" dirty="0" err="1"/>
              <a:t>утворить</a:t>
            </a:r>
            <a:r>
              <a:rPr lang="uk-UA" sz="4000" dirty="0"/>
              <a:t> </a:t>
            </a:r>
            <a:r>
              <a:rPr lang="ru-RU" sz="4000" dirty="0" err="1"/>
              <a:t>електронну</a:t>
            </a:r>
            <a:r>
              <a:rPr lang="ru-RU" sz="4000" dirty="0"/>
              <a:t> </a:t>
            </a:r>
            <a:r>
              <a:rPr lang="ru-RU" sz="4000" dirty="0" err="1"/>
              <a:t>бібліотеку</a:t>
            </a:r>
            <a:r>
              <a:rPr lang="ru-RU" sz="4000" dirty="0"/>
              <a:t>.</a:t>
            </a:r>
            <a:r>
              <a:rPr lang="uk-UA" sz="4000" dirty="0"/>
              <a:t> </a:t>
            </a:r>
            <a:r>
              <a:rPr lang="ru-RU" sz="4000" i="1" dirty="0"/>
              <a:t>(Ю.П. </a:t>
            </a:r>
            <a:r>
              <a:rPr lang="ru-RU" sz="4000" i="1" dirty="0" err="1"/>
              <a:t>Сурмін</a:t>
            </a:r>
            <a:r>
              <a:rPr lang="ru-RU" sz="4000" i="1" dirty="0"/>
              <a:t>. </a:t>
            </a:r>
            <a:r>
              <a:rPr lang="ru-RU" sz="4000" i="1" dirty="0" err="1"/>
              <a:t>Наукові</a:t>
            </a:r>
            <a:r>
              <a:rPr lang="ru-RU" sz="4000" i="1" dirty="0"/>
              <a:t> </a:t>
            </a:r>
            <a:r>
              <a:rPr lang="ru-RU" sz="4000" i="1" dirty="0" err="1"/>
              <a:t>тексти</a:t>
            </a:r>
            <a:r>
              <a:rPr lang="ru-RU" sz="4000" i="1" dirty="0"/>
              <a:t>: </a:t>
            </a:r>
            <a:r>
              <a:rPr lang="ru-RU" sz="4000" i="1" dirty="0" err="1"/>
              <a:t>специфіка</a:t>
            </a:r>
            <a:r>
              <a:rPr lang="ru-RU" sz="4000" i="1" dirty="0"/>
              <a:t>, </a:t>
            </a:r>
            <a:r>
              <a:rPr lang="ru-RU" sz="4000" i="1" dirty="0" err="1"/>
              <a:t>підготовка</a:t>
            </a:r>
            <a:r>
              <a:rPr lang="ru-RU" sz="4000" i="1" dirty="0"/>
              <a:t> та </a:t>
            </a:r>
            <a:r>
              <a:rPr lang="ru-RU" sz="4000" i="1" dirty="0" err="1"/>
              <a:t>презентація</a:t>
            </a:r>
            <a:r>
              <a:rPr lang="ru-RU" sz="4000" i="1" dirty="0"/>
              <a:t>: [</a:t>
            </a:r>
            <a:r>
              <a:rPr lang="ru-RU" sz="4000" i="1" dirty="0" err="1"/>
              <a:t>навч.-метод</a:t>
            </a:r>
            <a:r>
              <a:rPr lang="ru-RU" sz="4000" i="1" dirty="0"/>
              <a:t>. </a:t>
            </a:r>
            <a:r>
              <a:rPr lang="ru-RU" sz="4000" i="1" dirty="0" err="1"/>
              <a:t>посіб</a:t>
            </a:r>
            <a:r>
              <a:rPr lang="ru-RU" sz="4000" i="1" dirty="0"/>
              <a:t>. / Ю.П. </a:t>
            </a:r>
            <a:r>
              <a:rPr lang="ru-RU" sz="4000" i="1" dirty="0" err="1"/>
              <a:t>Сурмін</a:t>
            </a:r>
            <a:r>
              <a:rPr lang="ru-RU" sz="4000" i="1" dirty="0"/>
              <a:t>. – К. : НАДУ, 2008. – С. 7–8).</a:t>
            </a:r>
            <a:endParaRPr lang="en-US" sz="4000" dirty="0"/>
          </a:p>
          <a:p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297526" y="3083178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4999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800" b="1" dirty="0" smtClean="0"/>
              <a:t>	</a:t>
            </a:r>
            <a:r>
              <a:rPr lang="ru-RU" sz="2800" b="1" dirty="0" err="1" smtClean="0"/>
              <a:t>Завдання</a:t>
            </a:r>
            <a:r>
              <a:rPr lang="ru-RU" sz="2800" b="1" dirty="0" smtClean="0"/>
              <a:t> </a:t>
            </a:r>
            <a:r>
              <a:rPr lang="ru-RU" sz="2800" b="1" dirty="0"/>
              <a:t>3. З </a:t>
            </a:r>
            <a:r>
              <a:rPr lang="ru-RU" sz="2800" b="1" dirty="0" err="1"/>
              <a:t>поданими</a:t>
            </a:r>
            <a:r>
              <a:rPr lang="ru-RU" sz="2800" b="1" dirty="0"/>
              <a:t> словами </a:t>
            </a:r>
            <a:r>
              <a:rPr lang="ru-RU" sz="2800" b="1" dirty="0" err="1"/>
              <a:t>утворіть</a:t>
            </a:r>
            <a:r>
              <a:rPr lang="ru-RU" sz="2800" b="1" dirty="0"/>
              <a:t> </a:t>
            </a:r>
            <a:r>
              <a:rPr lang="ru-RU" sz="2800" b="1" dirty="0" err="1"/>
              <a:t>словосполучення</a:t>
            </a:r>
            <a:r>
              <a:rPr lang="ru-RU" sz="2800" b="1" dirty="0"/>
              <a:t>, </a:t>
            </a:r>
            <a:r>
              <a:rPr lang="ru-RU" sz="2800" b="1" dirty="0" err="1"/>
              <a:t>які</a:t>
            </a:r>
            <a:r>
              <a:rPr lang="ru-RU" sz="2800" b="1" dirty="0"/>
              <a:t> в </a:t>
            </a:r>
            <a:r>
              <a:rPr lang="ru-RU" sz="2800" b="1" dirty="0" err="1"/>
              <a:t>сучасному</a:t>
            </a:r>
            <a:r>
              <a:rPr lang="ru-RU" sz="2800" b="1" dirty="0"/>
              <a:t> </a:t>
            </a:r>
            <a:r>
              <a:rPr lang="ru-RU" sz="2800" b="1" dirty="0" err="1"/>
              <a:t>науковому</a:t>
            </a:r>
            <a:r>
              <a:rPr lang="ru-RU" sz="2800" b="1" dirty="0"/>
              <a:t> </a:t>
            </a:r>
            <a:r>
              <a:rPr lang="ru-RU" sz="2800" b="1" dirty="0" err="1"/>
              <a:t>мовленні</a:t>
            </a:r>
            <a:r>
              <a:rPr lang="ru-RU" sz="2800" b="1" dirty="0"/>
              <a:t> </a:t>
            </a:r>
            <a:r>
              <a:rPr lang="ru-RU" sz="2800" b="1" dirty="0" err="1"/>
              <a:t>набули</a:t>
            </a:r>
            <a:r>
              <a:rPr lang="ru-RU" sz="2800" b="1" dirty="0"/>
              <a:t> </a:t>
            </a:r>
            <a:r>
              <a:rPr lang="ru-RU" sz="2800" b="1" dirty="0" err="1"/>
              <a:t>стандартної</a:t>
            </a:r>
            <a:r>
              <a:rPr lang="ru-RU" sz="2800" b="1" dirty="0"/>
              <a:t> </a:t>
            </a:r>
            <a:r>
              <a:rPr lang="ru-RU" sz="2800" b="1" dirty="0" err="1"/>
              <a:t>форми</a:t>
            </a:r>
            <a:r>
              <a:rPr lang="ru-RU" sz="2800" b="1" dirty="0"/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2143141"/>
          </a:xfrm>
        </p:spPr>
        <p:txBody>
          <a:bodyPr anchor="ctr">
            <a:normAutofit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err="1" smtClean="0"/>
              <a:t>Розповсюджувати</a:t>
            </a:r>
            <a:r>
              <a:rPr lang="ru-RU" dirty="0"/>
              <a:t>, </a:t>
            </a:r>
            <a:r>
              <a:rPr lang="ru-RU" dirty="0" err="1"/>
              <a:t>створити</a:t>
            </a:r>
            <a:r>
              <a:rPr lang="ru-RU" dirty="0"/>
              <a:t>, </a:t>
            </a:r>
            <a:r>
              <a:rPr lang="ru-RU" dirty="0" err="1"/>
              <a:t>брати</a:t>
            </a:r>
            <a:r>
              <a:rPr lang="ru-RU" dirty="0"/>
              <a:t>, </a:t>
            </a:r>
            <a:r>
              <a:rPr lang="ru-RU" dirty="0" err="1"/>
              <a:t>запобігати</a:t>
            </a:r>
            <a:r>
              <a:rPr lang="ru-RU" dirty="0"/>
              <a:t>, </a:t>
            </a:r>
            <a:r>
              <a:rPr lang="ru-RU" dirty="0" err="1"/>
              <a:t>набирати</a:t>
            </a:r>
            <a:r>
              <a:rPr lang="ru-RU" dirty="0"/>
              <a:t>, </a:t>
            </a:r>
            <a:r>
              <a:rPr lang="ru-RU" dirty="0" err="1"/>
              <a:t>нехтувати</a:t>
            </a:r>
            <a:r>
              <a:rPr lang="ru-RU" dirty="0"/>
              <a:t>, </a:t>
            </a:r>
            <a:r>
              <a:rPr lang="ru-RU" dirty="0" err="1"/>
              <a:t>опанувати</a:t>
            </a:r>
            <a:r>
              <a:rPr lang="ru-RU" dirty="0"/>
              <a:t>, </a:t>
            </a:r>
            <a:r>
              <a:rPr lang="ru-RU" dirty="0" err="1"/>
              <a:t>скористатися</a:t>
            </a:r>
            <a:r>
              <a:rPr lang="ru-RU" dirty="0"/>
              <a:t>, </a:t>
            </a:r>
            <a:r>
              <a:rPr lang="ru-RU" dirty="0" err="1"/>
              <a:t>закрити</a:t>
            </a:r>
            <a:r>
              <a:rPr lang="ru-RU" dirty="0"/>
              <a:t>, </a:t>
            </a:r>
            <a:r>
              <a:rPr lang="ru-RU" dirty="0" err="1"/>
              <a:t>поширювати</a:t>
            </a:r>
            <a:r>
              <a:rPr lang="ru-RU" dirty="0"/>
              <a:t>.</a:t>
            </a:r>
            <a:endParaRPr lang="en-US" dirty="0"/>
          </a:p>
          <a:p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429001" y="3083178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800" b="1" dirty="0" smtClean="0"/>
              <a:t>	</a:t>
            </a:r>
            <a:r>
              <a:rPr lang="ru-RU" sz="2800" b="1" dirty="0" err="1" smtClean="0"/>
              <a:t>Завдання</a:t>
            </a:r>
            <a:r>
              <a:rPr lang="ru-RU" sz="2800" b="1" dirty="0" smtClean="0"/>
              <a:t> </a:t>
            </a:r>
            <a:r>
              <a:rPr lang="ru-RU" sz="2800" b="1" dirty="0"/>
              <a:t>4. </a:t>
            </a:r>
            <a:r>
              <a:rPr lang="ru-RU" sz="2800" b="1" dirty="0" err="1"/>
              <a:t>Замініть</a:t>
            </a:r>
            <a:r>
              <a:rPr lang="ru-RU" sz="2800" b="1" dirty="0"/>
              <a:t> </a:t>
            </a:r>
            <a:r>
              <a:rPr lang="ru-RU" sz="2800" b="1" dirty="0" err="1"/>
              <a:t>ненормативні</a:t>
            </a:r>
            <a:r>
              <a:rPr lang="ru-RU" sz="2800" b="1" dirty="0"/>
              <a:t> слова </a:t>
            </a:r>
            <a:r>
              <a:rPr lang="ru-RU" sz="2800" b="1" dirty="0" err="1"/>
              <a:t>і</a:t>
            </a:r>
            <a:r>
              <a:rPr lang="ru-RU" sz="2800" b="1" dirty="0"/>
              <a:t> </a:t>
            </a:r>
            <a:r>
              <a:rPr lang="ru-RU" sz="2800" b="1" dirty="0" err="1"/>
              <a:t>словосполучення</a:t>
            </a:r>
            <a:r>
              <a:rPr lang="ru-RU" sz="2800" b="1" dirty="0"/>
              <a:t>, </a:t>
            </a:r>
            <a:r>
              <a:rPr lang="ru-RU" sz="2800" b="1" dirty="0" err="1"/>
              <a:t>які</a:t>
            </a:r>
            <a:r>
              <a:rPr lang="ru-RU" sz="2800" b="1" dirty="0"/>
              <a:t> </a:t>
            </a:r>
            <a:r>
              <a:rPr lang="ru-RU" sz="2800" b="1" dirty="0" err="1"/>
              <a:t>трапляються</a:t>
            </a:r>
            <a:r>
              <a:rPr lang="ru-RU" sz="2800" b="1" dirty="0"/>
              <a:t> в </a:t>
            </a:r>
            <a:r>
              <a:rPr lang="ru-RU" sz="2800" b="1" dirty="0" err="1"/>
              <a:t>наукових</a:t>
            </a:r>
            <a:r>
              <a:rPr lang="ru-RU" sz="2800" b="1" dirty="0"/>
              <a:t> текстах, </a:t>
            </a:r>
            <a:r>
              <a:rPr lang="ru-RU" sz="2800" b="1" dirty="0" err="1"/>
              <a:t>нормативними</a:t>
            </a:r>
            <a:r>
              <a:rPr lang="ru-RU" sz="2800" b="1" dirty="0"/>
              <a:t>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/>
              <a:t>		У </a:t>
            </a:r>
            <a:r>
              <a:rPr lang="ru-RU" dirty="0" err="1"/>
              <a:t>відповідності</a:t>
            </a:r>
            <a:r>
              <a:rPr lang="ru-RU" dirty="0"/>
              <a:t> до, у </a:t>
            </a:r>
            <a:r>
              <a:rPr lang="ru-RU" dirty="0" err="1"/>
              <a:t>залежності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, в </a:t>
            </a:r>
            <a:r>
              <a:rPr lang="ru-RU" dirty="0" err="1"/>
              <a:t>деякій</a:t>
            </a:r>
            <a:r>
              <a:rPr lang="ru-RU" dirty="0"/>
              <a:t> </a:t>
            </a:r>
            <a:r>
              <a:rPr lang="ru-RU" dirty="0" err="1"/>
              <a:t>мірі</a:t>
            </a:r>
            <a:r>
              <a:rPr lang="ru-RU" dirty="0"/>
              <a:t>, </a:t>
            </a:r>
            <a:r>
              <a:rPr lang="ru-RU" dirty="0" err="1"/>
              <a:t>мова</a:t>
            </a:r>
            <a:r>
              <a:rPr lang="ru-RU" dirty="0"/>
              <a:t> </a:t>
            </a:r>
            <a:r>
              <a:rPr lang="ru-RU" dirty="0" err="1"/>
              <a:t>йдеться</a:t>
            </a:r>
            <a:r>
              <a:rPr lang="ru-RU" dirty="0"/>
              <a:t>, не </a:t>
            </a:r>
            <a:r>
              <a:rPr lang="ru-RU" dirty="0" err="1"/>
              <a:t>дивлячись</a:t>
            </a:r>
            <a:r>
              <a:rPr lang="ru-RU" dirty="0"/>
              <a:t> на, </a:t>
            </a:r>
            <a:r>
              <a:rPr lang="ru-RU" dirty="0" err="1"/>
              <a:t>оточуюче</a:t>
            </a:r>
            <a:r>
              <a:rPr lang="ru-RU" dirty="0"/>
              <a:t> </a:t>
            </a:r>
            <a:r>
              <a:rPr lang="ru-RU" dirty="0" err="1"/>
              <a:t>середовище</a:t>
            </a:r>
            <a:r>
              <a:rPr lang="ru-RU" dirty="0"/>
              <a:t>, у </a:t>
            </a:r>
            <a:r>
              <a:rPr lang="ru-RU" dirty="0" err="1"/>
              <a:t>крайньому</a:t>
            </a:r>
            <a:r>
              <a:rPr lang="ru-RU" dirty="0"/>
              <a:t> </a:t>
            </a:r>
            <a:r>
              <a:rPr lang="ru-RU" dirty="0" err="1"/>
              <a:t>разі</a:t>
            </a:r>
            <a:r>
              <a:rPr lang="ru-RU" dirty="0"/>
              <a:t>, на </a:t>
            </a:r>
            <a:r>
              <a:rPr lang="ru-RU" dirty="0" err="1"/>
              <a:t>протязі</a:t>
            </a:r>
            <a:r>
              <a:rPr lang="ru-RU" dirty="0"/>
              <a:t> року,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тим</a:t>
            </a:r>
            <a:r>
              <a:rPr lang="ru-RU" dirty="0"/>
              <a:t>, для </a:t>
            </a:r>
            <a:r>
              <a:rPr lang="ru-RU" dirty="0" err="1"/>
              <a:t>наглядності</a:t>
            </a:r>
            <a:r>
              <a:rPr lang="ru-RU" dirty="0"/>
              <a:t>, </a:t>
            </a:r>
            <a:r>
              <a:rPr lang="ru-RU" dirty="0" err="1"/>
              <a:t>приймати</a:t>
            </a:r>
            <a:r>
              <a:rPr lang="ru-RU" dirty="0"/>
              <a:t> до </a:t>
            </a:r>
            <a:r>
              <a:rPr lang="ru-RU" dirty="0" err="1"/>
              <a:t>уваги</a:t>
            </a:r>
            <a:r>
              <a:rPr lang="ru-RU" dirty="0"/>
              <a:t>, </a:t>
            </a:r>
            <a:r>
              <a:rPr lang="ru-RU" dirty="0" err="1"/>
              <a:t>рішити</a:t>
            </a:r>
            <a:r>
              <a:rPr lang="ru-RU" dirty="0"/>
              <a:t> проблему, </a:t>
            </a:r>
            <a:r>
              <a:rPr lang="ru-RU" dirty="0" err="1"/>
              <a:t>важлива</a:t>
            </a:r>
            <a:r>
              <a:rPr lang="ru-RU" dirty="0"/>
              <a:t> задача, </a:t>
            </a:r>
            <a:r>
              <a:rPr lang="ru-RU" dirty="0" err="1"/>
              <a:t>направляти</a:t>
            </a:r>
            <a:r>
              <a:rPr lang="ru-RU" dirty="0"/>
              <a:t>, по </a:t>
            </a:r>
            <a:r>
              <a:rPr lang="ru-RU" dirty="0" err="1"/>
              <a:t>крайній</a:t>
            </a:r>
            <a:r>
              <a:rPr lang="ru-RU" dirty="0"/>
              <a:t> </a:t>
            </a:r>
            <a:r>
              <a:rPr lang="ru-RU" dirty="0" err="1"/>
              <a:t>мірі</a:t>
            </a:r>
            <a:r>
              <a:rPr lang="ru-RU" dirty="0"/>
              <a:t>, </a:t>
            </a:r>
            <a:r>
              <a:rPr lang="ru-RU" dirty="0" err="1"/>
              <a:t>приміняти</a:t>
            </a:r>
            <a:r>
              <a:rPr lang="ru-RU" dirty="0"/>
              <a:t>, в </a:t>
            </a:r>
            <a:r>
              <a:rPr lang="ru-RU" dirty="0" err="1"/>
              <a:t>кінці</a:t>
            </a:r>
            <a:r>
              <a:rPr lang="ru-RU" dirty="0"/>
              <a:t> </a:t>
            </a:r>
            <a:r>
              <a:rPr lang="ru-RU" dirty="0" err="1"/>
              <a:t>кінців</a:t>
            </a:r>
            <a:r>
              <a:rPr lang="ru-RU" dirty="0"/>
              <a:t>, </a:t>
            </a:r>
            <a:r>
              <a:rPr lang="ru-RU" dirty="0" err="1"/>
              <a:t>доволі</a:t>
            </a:r>
            <a:r>
              <a:rPr lang="ru-RU" dirty="0"/>
              <a:t> часто, </a:t>
            </a:r>
            <a:r>
              <a:rPr lang="ru-RU" dirty="0" err="1"/>
              <a:t>зустрічаються</a:t>
            </a:r>
            <a:r>
              <a:rPr lang="ru-RU" dirty="0"/>
              <a:t> слова, в першу </a:t>
            </a:r>
            <a:r>
              <a:rPr lang="ru-RU" dirty="0" err="1"/>
              <a:t>чергу</a:t>
            </a:r>
            <a:r>
              <a:rPr lang="ru-RU" dirty="0"/>
              <a:t>, разом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тим</a:t>
            </a:r>
            <a:r>
              <a:rPr lang="ru-RU" dirty="0"/>
              <a:t>, той же, перш </a:t>
            </a:r>
            <a:r>
              <a:rPr lang="ru-RU" dirty="0" err="1"/>
              <a:t>ніж</a:t>
            </a:r>
            <a:r>
              <a:rPr lang="ru-RU" dirty="0"/>
              <a:t>, </a:t>
            </a:r>
            <a:r>
              <a:rPr lang="ru-RU" dirty="0" err="1"/>
              <a:t>повинні</a:t>
            </a:r>
            <a:r>
              <a:rPr lang="ru-RU" dirty="0"/>
              <a:t> стати, в </a:t>
            </a:r>
            <a:r>
              <a:rPr lang="ru-RU" dirty="0" err="1"/>
              <a:t>зв’язку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цим</a:t>
            </a:r>
            <a:r>
              <a:rPr lang="ru-RU" dirty="0"/>
              <a:t>, </a:t>
            </a:r>
            <a:r>
              <a:rPr lang="ru-RU" dirty="0" err="1"/>
              <a:t>мова</a:t>
            </a:r>
            <a:r>
              <a:rPr lang="ru-RU" dirty="0"/>
              <a:t> </a:t>
            </a:r>
            <a:r>
              <a:rPr lang="ru-RU" dirty="0" err="1"/>
              <a:t>відноситься</a:t>
            </a:r>
            <a:r>
              <a:rPr lang="ru-RU" dirty="0"/>
              <a:t>.</a:t>
            </a:r>
            <a:endParaRPr lang="en-US" dirty="0"/>
          </a:p>
          <a:p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429001" y="3083178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4999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3200" b="1" dirty="0" smtClean="0"/>
              <a:t>	</a:t>
            </a:r>
            <a:r>
              <a:rPr lang="ru-RU" sz="3200" b="1" dirty="0" err="1" smtClean="0"/>
              <a:t>Завдання</a:t>
            </a:r>
            <a:r>
              <a:rPr lang="ru-RU" sz="3200" b="1" dirty="0" smtClean="0"/>
              <a:t> </a:t>
            </a:r>
            <a:r>
              <a:rPr lang="ru-RU" sz="3200" b="1" dirty="0"/>
              <a:t>5. </a:t>
            </a:r>
            <a:r>
              <a:rPr lang="ru-RU" sz="3200" b="1" dirty="0" err="1"/>
              <a:t>Доберіть</a:t>
            </a:r>
            <a:r>
              <a:rPr lang="ru-RU" sz="3200" b="1" dirty="0"/>
              <a:t> до </a:t>
            </a:r>
            <a:r>
              <a:rPr lang="ru-RU" sz="3200" b="1" dirty="0" err="1"/>
              <a:t>слів</a:t>
            </a:r>
            <a:r>
              <a:rPr lang="ru-RU" sz="3200" b="1" dirty="0"/>
              <a:t> </a:t>
            </a:r>
            <a:r>
              <a:rPr lang="ru-RU" sz="3200" b="1" dirty="0" err="1"/>
              <a:t>іншомовного</a:t>
            </a:r>
            <a:r>
              <a:rPr lang="ru-RU" sz="3200" b="1" dirty="0"/>
              <a:t> </a:t>
            </a:r>
            <a:r>
              <a:rPr lang="ru-RU" sz="3200" b="1" dirty="0" err="1"/>
              <a:t>походження</a:t>
            </a:r>
            <a:r>
              <a:rPr lang="ru-RU" sz="3200" b="1" dirty="0"/>
              <a:t> </a:t>
            </a:r>
            <a:r>
              <a:rPr lang="ru-RU" sz="3200" b="1" dirty="0" err="1"/>
              <a:t>українські</a:t>
            </a:r>
            <a:r>
              <a:rPr lang="ru-RU" sz="3200" b="1" dirty="0"/>
              <a:t> </a:t>
            </a:r>
            <a:r>
              <a:rPr lang="ru-RU" sz="3200" b="1" dirty="0" err="1"/>
              <a:t>відповідники</a:t>
            </a:r>
            <a:r>
              <a:rPr lang="ru-RU" sz="3200" b="1" dirty="0"/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/>
              <a:t>		</a:t>
            </a:r>
            <a:r>
              <a:rPr lang="ru-RU" dirty="0" err="1"/>
              <a:t>Гетерогенний</a:t>
            </a:r>
            <a:r>
              <a:rPr lang="ru-RU" dirty="0"/>
              <a:t>, </a:t>
            </a:r>
            <a:r>
              <a:rPr lang="ru-RU" dirty="0" err="1"/>
              <a:t>демілітаризація</a:t>
            </a:r>
            <a:r>
              <a:rPr lang="ru-RU" dirty="0"/>
              <a:t>, </a:t>
            </a:r>
            <a:r>
              <a:rPr lang="ru-RU" dirty="0" err="1"/>
              <a:t>дескриптивний</a:t>
            </a:r>
            <a:r>
              <a:rPr lang="ru-RU" dirty="0"/>
              <a:t>, </a:t>
            </a:r>
            <a:r>
              <a:rPr lang="ru-RU" dirty="0" err="1"/>
              <a:t>детермінувати</a:t>
            </a:r>
            <a:r>
              <a:rPr lang="ru-RU" dirty="0"/>
              <a:t>, </a:t>
            </a:r>
            <a:r>
              <a:rPr lang="ru-RU" dirty="0" err="1"/>
              <a:t>компаративний</a:t>
            </a:r>
            <a:r>
              <a:rPr lang="ru-RU" dirty="0"/>
              <a:t>, </a:t>
            </a:r>
            <a:r>
              <a:rPr lang="ru-RU" dirty="0" err="1"/>
              <a:t>еквівалент</a:t>
            </a:r>
            <a:r>
              <a:rPr lang="ru-RU" dirty="0"/>
              <a:t>, </a:t>
            </a:r>
            <a:r>
              <a:rPr lang="ru-RU" dirty="0" err="1"/>
              <a:t>конденсувати</a:t>
            </a:r>
            <a:r>
              <a:rPr lang="ru-RU" dirty="0"/>
              <a:t>, </a:t>
            </a:r>
            <a:r>
              <a:rPr lang="ru-RU" dirty="0" err="1"/>
              <a:t>рафінований</a:t>
            </a:r>
            <a:r>
              <a:rPr lang="ru-RU" dirty="0"/>
              <a:t>, </a:t>
            </a:r>
            <a:r>
              <a:rPr lang="ru-RU" dirty="0" err="1"/>
              <a:t>секундарний</a:t>
            </a:r>
            <a:r>
              <a:rPr lang="ru-RU" dirty="0"/>
              <a:t>, </a:t>
            </a:r>
            <a:r>
              <a:rPr lang="ru-RU" dirty="0" err="1"/>
              <a:t>ліміт</a:t>
            </a:r>
            <a:r>
              <a:rPr lang="ru-RU" dirty="0"/>
              <a:t>, симптом, </a:t>
            </a:r>
            <a:r>
              <a:rPr lang="ru-RU" dirty="0" err="1"/>
              <a:t>пролонгація</a:t>
            </a:r>
            <a:r>
              <a:rPr lang="ru-RU" dirty="0"/>
              <a:t>, прерогатива, </a:t>
            </a:r>
            <a:r>
              <a:rPr lang="ru-RU" dirty="0" err="1"/>
              <a:t>превалювати</a:t>
            </a:r>
            <a:r>
              <a:rPr lang="ru-RU" dirty="0"/>
              <a:t>, </a:t>
            </a:r>
            <a:r>
              <a:rPr lang="ru-RU" dirty="0" err="1"/>
              <a:t>акумулювати</a:t>
            </a:r>
            <a:r>
              <a:rPr lang="ru-RU" dirty="0"/>
              <a:t>, </a:t>
            </a:r>
            <a:r>
              <a:rPr lang="ru-RU" dirty="0" err="1"/>
              <a:t>адекватний</a:t>
            </a:r>
            <a:r>
              <a:rPr lang="ru-RU" dirty="0"/>
              <a:t>, </a:t>
            </a:r>
            <a:r>
              <a:rPr lang="ru-RU" dirty="0" err="1"/>
              <a:t>індиферентний</a:t>
            </a:r>
            <a:r>
              <a:rPr lang="ru-RU" dirty="0"/>
              <a:t>, </a:t>
            </a:r>
            <a:r>
              <a:rPr lang="ru-RU" dirty="0" err="1"/>
              <a:t>радикальний</a:t>
            </a:r>
            <a:r>
              <a:rPr lang="ru-RU" dirty="0"/>
              <a:t>, </a:t>
            </a:r>
            <a:r>
              <a:rPr lang="ru-RU" dirty="0" err="1"/>
              <a:t>превентивний</a:t>
            </a:r>
            <a:r>
              <a:rPr lang="ru-RU" dirty="0"/>
              <a:t>, </a:t>
            </a:r>
            <a:r>
              <a:rPr lang="ru-RU" dirty="0" err="1"/>
              <a:t>ідентичний</a:t>
            </a:r>
            <a:r>
              <a:rPr lang="ru-RU" dirty="0"/>
              <a:t>.</a:t>
            </a:r>
            <a:endParaRPr lang="en-US" dirty="0"/>
          </a:p>
          <a:p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297526" y="3083178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4999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ru-RU" sz="6000" b="1" dirty="0" err="1"/>
              <a:t>Література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1642" y="1000108"/>
            <a:ext cx="7760716" cy="5126055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600" i="1" dirty="0" smtClean="0"/>
              <a:t>1. </a:t>
            </a:r>
            <a:r>
              <a:rPr lang="ru-RU" sz="1400" i="1" dirty="0" err="1" smtClean="0"/>
              <a:t>Ботвина</a:t>
            </a:r>
            <a:r>
              <a:rPr lang="ru-RU" sz="1400" i="1" dirty="0" smtClean="0"/>
              <a:t> Н.В</a:t>
            </a:r>
            <a:r>
              <a:rPr lang="ru-RU" sz="1400" dirty="0" smtClean="0"/>
              <a:t>. </a:t>
            </a:r>
            <a:r>
              <a:rPr lang="ru-RU" sz="1400" dirty="0" err="1" smtClean="0"/>
              <a:t>Офіційно-діловий</a:t>
            </a:r>
            <a:r>
              <a:rPr lang="ru-RU" sz="1400" dirty="0" smtClean="0"/>
              <a:t> та </a:t>
            </a:r>
            <a:r>
              <a:rPr lang="ru-RU" sz="1400" dirty="0" err="1" smtClean="0"/>
              <a:t>науковий</a:t>
            </a:r>
            <a:r>
              <a:rPr lang="ru-RU" sz="1400" dirty="0" smtClean="0"/>
              <a:t> </a:t>
            </a:r>
            <a:r>
              <a:rPr lang="ru-RU" sz="1400" dirty="0" err="1" smtClean="0"/>
              <a:t>стилі</a:t>
            </a:r>
            <a:r>
              <a:rPr lang="ru-RU" sz="1400" dirty="0" smtClean="0"/>
              <a:t>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. К. : Артек, 1998.</a:t>
            </a:r>
          </a:p>
          <a:p>
            <a:pPr algn="just">
              <a:buNone/>
            </a:pPr>
            <a:r>
              <a:rPr lang="ru-RU" sz="1400" i="1" dirty="0" smtClean="0"/>
              <a:t>2. </a:t>
            </a:r>
            <a:r>
              <a:rPr lang="ru-RU" sz="1400" i="1" dirty="0" err="1" smtClean="0"/>
              <a:t>Мацюк</a:t>
            </a:r>
            <a:r>
              <a:rPr lang="ru-RU" sz="1400" i="1" dirty="0" smtClean="0"/>
              <a:t> З. </a:t>
            </a:r>
            <a:r>
              <a:rPr lang="ru-RU" sz="1400" dirty="0" err="1" smtClean="0"/>
              <a:t>Українська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мова</a:t>
            </a:r>
            <a:r>
              <a:rPr lang="ru-RU" sz="1400" dirty="0" smtClean="0"/>
              <a:t> </a:t>
            </a:r>
            <a:r>
              <a:rPr lang="ru-RU" sz="1400" dirty="0" err="1" smtClean="0"/>
              <a:t>професійного</a:t>
            </a:r>
            <a:r>
              <a:rPr lang="ru-RU" sz="1400" dirty="0" smtClean="0"/>
              <a:t> </a:t>
            </a:r>
            <a:r>
              <a:rPr lang="ru-RU" sz="1400" dirty="0" err="1" smtClean="0"/>
              <a:t>спрямування</a:t>
            </a:r>
            <a:r>
              <a:rPr lang="ru-RU" sz="1400" dirty="0" smtClean="0"/>
              <a:t>. К. : </a:t>
            </a:r>
            <a:r>
              <a:rPr lang="ru-RU" sz="1400" dirty="0" err="1" smtClean="0"/>
              <a:t>Каравела</a:t>
            </a:r>
            <a:r>
              <a:rPr lang="ru-RU" sz="1400" dirty="0" smtClean="0"/>
              <a:t>, 2007.</a:t>
            </a:r>
          </a:p>
          <a:p>
            <a:pPr algn="just">
              <a:buNone/>
            </a:pPr>
            <a:r>
              <a:rPr lang="ru-RU" sz="1400" i="1" dirty="0" smtClean="0"/>
              <a:t>3. </a:t>
            </a:r>
            <a:r>
              <a:rPr lang="ru-RU" sz="1400" i="1" dirty="0" err="1" smtClean="0"/>
              <a:t>Мацько</a:t>
            </a:r>
            <a:r>
              <a:rPr lang="ru-RU" sz="1400" i="1" dirty="0" smtClean="0"/>
              <a:t> Л.І. </a:t>
            </a:r>
            <a:r>
              <a:rPr lang="ru-RU" sz="1400" dirty="0" smtClean="0"/>
              <a:t>Культура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фахової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. К. : ВЦ «</a:t>
            </a:r>
            <a:r>
              <a:rPr lang="ru-RU" sz="1400" dirty="0" err="1" smtClean="0"/>
              <a:t>Академія</a:t>
            </a:r>
            <a:r>
              <a:rPr lang="ru-RU" sz="1400" dirty="0" smtClean="0"/>
              <a:t>», 2007.</a:t>
            </a:r>
          </a:p>
          <a:p>
            <a:pPr algn="just">
              <a:buNone/>
            </a:pPr>
            <a:r>
              <a:rPr lang="ru-RU" sz="1400" i="1" dirty="0" smtClean="0"/>
              <a:t>4. </a:t>
            </a:r>
            <a:r>
              <a:rPr lang="ru-RU" sz="1400" i="1" dirty="0" err="1" smtClean="0"/>
              <a:t>Онуфрієнко</a:t>
            </a:r>
            <a:r>
              <a:rPr lang="ru-RU" sz="1400" i="1" dirty="0" smtClean="0"/>
              <a:t> Г.С. </a:t>
            </a:r>
            <a:r>
              <a:rPr lang="ru-RU" sz="1400" dirty="0" err="1" smtClean="0"/>
              <a:t>Науковий</a:t>
            </a:r>
            <a:r>
              <a:rPr lang="ru-RU" sz="1400" dirty="0" smtClean="0"/>
              <a:t> стиль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 : </a:t>
            </a:r>
            <a:r>
              <a:rPr lang="ru-RU" sz="1400" dirty="0" err="1" smtClean="0"/>
              <a:t>навчальний</a:t>
            </a:r>
            <a:r>
              <a:rPr lang="ru-RU" sz="1400" dirty="0" smtClean="0"/>
              <a:t> </a:t>
            </a:r>
            <a:r>
              <a:rPr lang="ru-RU" sz="1400" dirty="0" err="1" smtClean="0"/>
              <a:t>посібник</a:t>
            </a:r>
            <a:r>
              <a:rPr lang="ru-RU" sz="1400" dirty="0" smtClean="0"/>
              <a:t> </a:t>
            </a:r>
            <a:r>
              <a:rPr lang="ru-RU" sz="1400" dirty="0" err="1" smtClean="0"/>
              <a:t>з</a:t>
            </a:r>
            <a:r>
              <a:rPr lang="ru-RU" sz="1400" dirty="0" smtClean="0"/>
              <a:t> </a:t>
            </a:r>
            <a:r>
              <a:rPr lang="ru-RU" sz="1400" dirty="0" err="1" smtClean="0"/>
              <a:t>алгоритмічними</a:t>
            </a:r>
            <a:r>
              <a:rPr lang="ru-RU" sz="1400" dirty="0" smtClean="0"/>
              <a:t> </a:t>
            </a:r>
            <a:r>
              <a:rPr lang="ru-RU" sz="1400" dirty="0" err="1" smtClean="0"/>
              <a:t>приписами</a:t>
            </a:r>
            <a:r>
              <a:rPr lang="ru-RU" sz="1400" dirty="0" smtClean="0"/>
              <a:t>. 2-ге вид. </a:t>
            </a:r>
            <a:r>
              <a:rPr lang="ru-RU" sz="1400" dirty="0" err="1" smtClean="0"/>
              <a:t>перероб</a:t>
            </a:r>
            <a:r>
              <a:rPr lang="ru-RU" sz="1400" dirty="0" smtClean="0"/>
              <a:t>. та доп.  К. : Центр </a:t>
            </a:r>
            <a:r>
              <a:rPr lang="ru-RU" sz="1400" dirty="0" err="1" smtClean="0"/>
              <a:t>навч</a:t>
            </a:r>
            <a:r>
              <a:rPr lang="ru-RU" sz="1400" dirty="0" smtClean="0"/>
              <a:t>. </a:t>
            </a:r>
            <a:r>
              <a:rPr lang="ru-RU" sz="1400" dirty="0" err="1" smtClean="0"/>
              <a:t>л-ри</a:t>
            </a:r>
            <a:r>
              <a:rPr lang="ru-RU" sz="1400" dirty="0" smtClean="0"/>
              <a:t>, 2009. 392 с.</a:t>
            </a:r>
          </a:p>
          <a:p>
            <a:pPr algn="just">
              <a:buNone/>
            </a:pPr>
            <a:r>
              <a:rPr lang="ru-RU" sz="1400" i="1" dirty="0" smtClean="0"/>
              <a:t>5. </a:t>
            </a:r>
            <a:r>
              <a:rPr lang="ru-RU" sz="1400" i="1" dirty="0" err="1" smtClean="0"/>
              <a:t>Селігей</a:t>
            </a:r>
            <a:r>
              <a:rPr lang="ru-RU" sz="1400" i="1" dirty="0" smtClean="0"/>
              <a:t> П.О. </a:t>
            </a:r>
            <a:r>
              <a:rPr lang="ru-RU" sz="1400" dirty="0" err="1" smtClean="0"/>
              <a:t>Науковець</a:t>
            </a:r>
            <a:r>
              <a:rPr lang="ru-RU" sz="1400" dirty="0" smtClean="0"/>
              <a:t> </a:t>
            </a:r>
            <a:r>
              <a:rPr lang="ru-RU" sz="1400" dirty="0" err="1" smtClean="0"/>
              <a:t>і</a:t>
            </a:r>
            <a:r>
              <a:rPr lang="ru-RU" sz="1400" dirty="0" smtClean="0"/>
              <a:t> </a:t>
            </a:r>
            <a:r>
              <a:rPr lang="ru-RU" sz="1400" dirty="0" err="1" smtClean="0"/>
              <a:t>його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мова</a:t>
            </a:r>
            <a:r>
              <a:rPr lang="ru-RU" sz="1400" dirty="0" smtClean="0"/>
              <a:t> // </a:t>
            </a:r>
            <a:r>
              <a:rPr lang="ru-RU" sz="1400" dirty="0" err="1" smtClean="0"/>
              <a:t>Українська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мова</a:t>
            </a:r>
            <a:r>
              <a:rPr lang="ru-RU" sz="1400" dirty="0" smtClean="0"/>
              <a:t>. 2012. № 4. С. 18-28.</a:t>
            </a:r>
          </a:p>
          <a:p>
            <a:pPr algn="just">
              <a:buNone/>
            </a:pPr>
            <a:r>
              <a:rPr lang="ru-RU" sz="1400" i="1" dirty="0" smtClean="0"/>
              <a:t>6. </a:t>
            </a:r>
            <a:r>
              <a:rPr lang="ru-RU" sz="1400" i="1" dirty="0" err="1" smtClean="0"/>
              <a:t>Семеног</a:t>
            </a:r>
            <a:r>
              <a:rPr lang="ru-RU" sz="1400" i="1" dirty="0" smtClean="0"/>
              <a:t> О.М. </a:t>
            </a:r>
            <a:r>
              <a:rPr lang="ru-RU" sz="1400" dirty="0" smtClean="0"/>
              <a:t>Культура </a:t>
            </a:r>
            <a:r>
              <a:rPr lang="ru-RU" sz="1400" dirty="0" err="1" smtClean="0"/>
              <a:t>наукової</a:t>
            </a:r>
            <a:r>
              <a:rPr lang="ru-RU" sz="1400" dirty="0" smtClean="0"/>
              <a:t>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 : </a:t>
            </a:r>
            <a:r>
              <a:rPr lang="ru-RU" sz="1400" dirty="0" err="1" smtClean="0"/>
              <a:t>навчальний</a:t>
            </a:r>
            <a:r>
              <a:rPr lang="ru-RU" sz="1400" dirty="0" smtClean="0"/>
              <a:t> </a:t>
            </a:r>
            <a:r>
              <a:rPr lang="ru-RU" sz="1400" dirty="0" err="1" smtClean="0"/>
              <a:t>посібник</a:t>
            </a:r>
            <a:r>
              <a:rPr lang="ru-RU" sz="1400" dirty="0" smtClean="0"/>
              <a:t>.  К. : </a:t>
            </a:r>
            <a:r>
              <a:rPr lang="ru-RU" sz="1400" dirty="0" err="1" smtClean="0"/>
              <a:t>Академія</a:t>
            </a:r>
            <a:r>
              <a:rPr lang="ru-RU" sz="1400" dirty="0" smtClean="0"/>
              <a:t>, 2010.  213 с.</a:t>
            </a:r>
          </a:p>
          <a:p>
            <a:pPr algn="just">
              <a:buNone/>
            </a:pPr>
            <a:r>
              <a:rPr lang="ru-RU" sz="1400" i="1" dirty="0" smtClean="0"/>
              <a:t>7. </a:t>
            </a:r>
            <a:r>
              <a:rPr lang="ru-RU" sz="1400" i="1" dirty="0" err="1" smtClean="0"/>
              <a:t>Українська</a:t>
            </a:r>
            <a:r>
              <a:rPr lang="ru-RU" sz="1400" i="1" dirty="0" smtClean="0"/>
              <a:t> </a:t>
            </a:r>
            <a:r>
              <a:rPr lang="ru-RU" sz="1400" i="1" dirty="0" err="1" smtClean="0"/>
              <a:t>мова</a:t>
            </a:r>
            <a:r>
              <a:rPr lang="ru-RU" sz="1400" i="1" dirty="0" smtClean="0"/>
              <a:t> за </a:t>
            </a:r>
            <a:r>
              <a:rPr lang="ru-RU" sz="1400" i="1" dirty="0" err="1" smtClean="0"/>
              <a:t>професійним</a:t>
            </a:r>
            <a:r>
              <a:rPr lang="ru-RU" sz="1400" i="1" dirty="0" smtClean="0"/>
              <a:t> </a:t>
            </a:r>
            <a:r>
              <a:rPr lang="ru-RU" sz="1400" i="1" dirty="0" err="1" smtClean="0"/>
              <a:t>спрямуванням</a:t>
            </a:r>
            <a:r>
              <a:rPr lang="ru-RU" sz="1400" dirty="0" smtClean="0"/>
              <a:t>. Практикум. К. : ВЦ «</a:t>
            </a:r>
            <a:r>
              <a:rPr lang="ru-RU" sz="1400" dirty="0" err="1" smtClean="0"/>
              <a:t>Академія</a:t>
            </a:r>
            <a:r>
              <a:rPr lang="ru-RU" sz="1400" dirty="0" smtClean="0"/>
              <a:t>», 2009.</a:t>
            </a:r>
          </a:p>
          <a:p>
            <a:pPr algn="just">
              <a:buNone/>
            </a:pPr>
            <a:r>
              <a:rPr lang="ru-RU" sz="1400" i="1" dirty="0" smtClean="0"/>
              <a:t>8. Шевчук С.В. </a:t>
            </a:r>
            <a:r>
              <a:rPr lang="ru-RU" sz="1400" dirty="0" err="1" smtClean="0"/>
              <a:t>Українська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мова</a:t>
            </a:r>
            <a:r>
              <a:rPr lang="ru-RU" sz="1400" dirty="0" smtClean="0"/>
              <a:t> за </a:t>
            </a:r>
            <a:r>
              <a:rPr lang="ru-RU" sz="1400" dirty="0" err="1" smtClean="0"/>
              <a:t>професійним</a:t>
            </a:r>
            <a:r>
              <a:rPr lang="ru-RU" sz="1400" dirty="0" smtClean="0"/>
              <a:t> </a:t>
            </a:r>
            <a:r>
              <a:rPr lang="ru-RU" sz="1400" dirty="0" err="1" smtClean="0"/>
              <a:t>спрямуванням</a:t>
            </a:r>
            <a:r>
              <a:rPr lang="ru-RU" sz="1400" dirty="0" smtClean="0"/>
              <a:t> : </a:t>
            </a:r>
            <a:r>
              <a:rPr lang="ru-RU" sz="1400" dirty="0" err="1" smtClean="0"/>
              <a:t>підручник</a:t>
            </a:r>
            <a:r>
              <a:rPr lang="ru-RU" sz="1400" dirty="0" smtClean="0"/>
              <a:t> . К. : </a:t>
            </a:r>
            <a:r>
              <a:rPr lang="ru-RU" sz="1400" dirty="0" err="1" smtClean="0"/>
              <a:t>Алерта</a:t>
            </a:r>
            <a:r>
              <a:rPr lang="ru-RU" sz="1400" dirty="0" smtClean="0"/>
              <a:t>, 2010.</a:t>
            </a:r>
          </a:p>
          <a:p>
            <a:pPr algn="just">
              <a:buNone/>
            </a:pPr>
            <a:r>
              <a:rPr lang="ru-RU" sz="1400" i="1" dirty="0" smtClean="0"/>
              <a:t>9. Ярема С. </a:t>
            </a:r>
            <a:r>
              <a:rPr lang="ru-RU" sz="1400" dirty="0" smtClean="0"/>
              <a:t>На теми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наукової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.  </a:t>
            </a:r>
            <a:r>
              <a:rPr lang="ru-RU" sz="1400" dirty="0" err="1" smtClean="0"/>
              <a:t>Львів</a:t>
            </a:r>
            <a:r>
              <a:rPr lang="ru-RU" sz="1400" dirty="0" smtClean="0"/>
              <a:t>, 2002. 44 с.</a:t>
            </a:r>
          </a:p>
          <a:p>
            <a:pPr algn="just">
              <a:buNone/>
            </a:pPr>
            <a:r>
              <a:rPr lang="ru-RU" sz="1400" dirty="0" smtClean="0"/>
              <a:t>10.  </a:t>
            </a:r>
            <a:r>
              <a:rPr lang="ru-RU" sz="1400" i="1" dirty="0" err="1" smtClean="0"/>
              <a:t>Гінзбург</a:t>
            </a:r>
            <a:r>
              <a:rPr lang="ru-RU" sz="1400" i="1" dirty="0" smtClean="0"/>
              <a:t> М.Д.	</a:t>
            </a:r>
            <a:r>
              <a:rPr lang="ru-RU" sz="1400" dirty="0" smtClean="0"/>
              <a:t>Десять </a:t>
            </a:r>
            <a:r>
              <a:rPr lang="ru-RU" sz="1400" dirty="0" err="1" smtClean="0"/>
              <a:t>відомих</a:t>
            </a:r>
            <a:r>
              <a:rPr lang="ru-RU" sz="1400" dirty="0" smtClean="0"/>
              <a:t> правил </a:t>
            </a:r>
            <a:r>
              <a:rPr lang="ru-RU" sz="1400" dirty="0" err="1" smtClean="0"/>
              <a:t>українського</a:t>
            </a:r>
            <a:r>
              <a:rPr lang="ru-RU" sz="1400" dirty="0" smtClean="0"/>
              <a:t> </a:t>
            </a:r>
            <a:r>
              <a:rPr lang="ru-RU" sz="1400" dirty="0" err="1" smtClean="0"/>
              <a:t>ділового</a:t>
            </a:r>
            <a:r>
              <a:rPr lang="ru-RU" sz="1400" dirty="0" smtClean="0"/>
              <a:t> та</a:t>
            </a:r>
            <a:br>
              <a:rPr lang="ru-RU" sz="1400" dirty="0" smtClean="0"/>
            </a:br>
            <a:r>
              <a:rPr lang="ru-RU" sz="1400" dirty="0" err="1" smtClean="0"/>
              <a:t>наукового</a:t>
            </a:r>
            <a:r>
              <a:rPr lang="ru-RU" sz="1400" dirty="0" smtClean="0"/>
              <a:t> стилю, </a:t>
            </a:r>
            <a:r>
              <a:rPr lang="ru-RU" sz="1400" dirty="0" err="1" smtClean="0"/>
              <a:t>зведені</a:t>
            </a:r>
            <a:r>
              <a:rPr lang="ru-RU" sz="1400" dirty="0" smtClean="0"/>
              <a:t> в систему // </a:t>
            </a:r>
            <a:r>
              <a:rPr lang="ru-RU" sz="1400" dirty="0" err="1" smtClean="0"/>
              <a:t>Стандартизація</a:t>
            </a:r>
            <a:r>
              <a:rPr lang="ru-RU" sz="1400" dirty="0" smtClean="0"/>
              <a:t>, </a:t>
            </a:r>
            <a:r>
              <a:rPr lang="ru-RU" sz="1400" dirty="0" err="1" smtClean="0"/>
              <a:t>сертифікація</a:t>
            </a:r>
            <a:r>
              <a:rPr lang="ru-RU" sz="1400" dirty="0" smtClean="0"/>
              <a:t>, </a:t>
            </a:r>
            <a:r>
              <a:rPr lang="ru-RU" sz="1400" dirty="0" err="1" smtClean="0"/>
              <a:t>якість</a:t>
            </a:r>
            <a:r>
              <a:rPr lang="ru-RU" sz="1400" dirty="0" smtClean="0"/>
              <a:t>.  2004.  № 2.</a:t>
            </a:r>
          </a:p>
          <a:p>
            <a:pPr algn="just">
              <a:buNone/>
            </a:pPr>
            <a:r>
              <a:rPr lang="ru-RU" sz="1400" i="1" dirty="0" smtClean="0"/>
              <a:t>11. </a:t>
            </a:r>
            <a:r>
              <a:rPr lang="ru-RU" sz="1400" i="1" dirty="0" err="1" smtClean="0"/>
              <a:t>Жайворонок</a:t>
            </a:r>
            <a:r>
              <a:rPr lang="ru-RU" sz="1400" i="1" dirty="0" smtClean="0"/>
              <a:t> В.В. </a:t>
            </a:r>
            <a:r>
              <a:rPr lang="ru-RU" sz="1400" dirty="0" smtClean="0"/>
              <a:t>та </a:t>
            </a:r>
            <a:r>
              <a:rPr lang="ru-RU" sz="1400" dirty="0" err="1" smtClean="0"/>
              <a:t>ін</a:t>
            </a:r>
            <a:r>
              <a:rPr lang="ru-RU" sz="1400" dirty="0" smtClean="0"/>
              <a:t>. </a:t>
            </a:r>
            <a:r>
              <a:rPr lang="ru-RU" sz="1400" dirty="0" err="1" smtClean="0"/>
              <a:t>Українська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мова</a:t>
            </a:r>
            <a:r>
              <a:rPr lang="ru-RU" sz="1400" dirty="0" smtClean="0"/>
              <a:t> в </a:t>
            </a:r>
            <a:r>
              <a:rPr lang="ru-RU" sz="1400" dirty="0" err="1" smtClean="0"/>
              <a:t>професійній</a:t>
            </a:r>
            <a:r>
              <a:rPr lang="ru-RU" sz="1400" dirty="0" smtClean="0"/>
              <a:t> </a:t>
            </a:r>
            <a:r>
              <a:rPr lang="ru-RU" sz="1400" dirty="0" err="1" smtClean="0"/>
              <a:t>діяльності</a:t>
            </a:r>
            <a:r>
              <a:rPr lang="ru-RU" sz="1400" dirty="0" smtClean="0"/>
              <a:t> .  К. : </a:t>
            </a:r>
            <a:r>
              <a:rPr lang="ru-RU" sz="1400" dirty="0" err="1" smtClean="0"/>
              <a:t>Вища</a:t>
            </a:r>
            <a:r>
              <a:rPr lang="ru-RU" sz="1400" dirty="0" smtClean="0"/>
              <a:t> школа, 2006.</a:t>
            </a:r>
          </a:p>
          <a:p>
            <a:pPr algn="just">
              <a:buNone/>
            </a:pPr>
            <a:r>
              <a:rPr lang="ru-RU" sz="1400" i="1" dirty="0" smtClean="0"/>
              <a:t>12. Коваль А.П. </a:t>
            </a:r>
            <a:r>
              <a:rPr lang="ru-RU" sz="1400" dirty="0" err="1" smtClean="0"/>
              <a:t>Науковий</a:t>
            </a:r>
            <a:r>
              <a:rPr lang="ru-RU" sz="1400" dirty="0" smtClean="0"/>
              <a:t> стиль </a:t>
            </a:r>
            <a:r>
              <a:rPr lang="ru-RU" sz="1400" dirty="0" err="1" smtClean="0"/>
              <a:t>сучасної</a:t>
            </a:r>
            <a:r>
              <a:rPr lang="ru-RU" sz="1400" dirty="0" smtClean="0"/>
              <a:t>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літературної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. Структура </a:t>
            </a:r>
            <a:r>
              <a:rPr lang="ru-RU" sz="1400" dirty="0" err="1" smtClean="0"/>
              <a:t>наукового</a:t>
            </a:r>
            <a:r>
              <a:rPr lang="ru-RU" sz="1400" dirty="0" smtClean="0"/>
              <a:t> тексту. К., 1970.</a:t>
            </a:r>
          </a:p>
          <a:p>
            <a:pPr algn="just">
              <a:buNone/>
            </a:pPr>
            <a:r>
              <a:rPr lang="ru-RU" sz="1400" i="1" dirty="0" smtClean="0"/>
              <a:t>Михайлова О.Т. </a:t>
            </a:r>
            <a:r>
              <a:rPr lang="ru-RU" sz="1400" dirty="0" err="1" smtClean="0"/>
              <a:t>Українське</a:t>
            </a:r>
            <a:r>
              <a:rPr lang="ru-RU" sz="1400" dirty="0" smtClean="0"/>
              <a:t> </a:t>
            </a:r>
            <a:r>
              <a:rPr lang="ru-RU" sz="1400" dirty="0" err="1" smtClean="0"/>
              <a:t>наукове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мовлення</a:t>
            </a:r>
            <a:r>
              <a:rPr lang="ru-RU" sz="1400" dirty="0" smtClean="0"/>
              <a:t>. </a:t>
            </a:r>
            <a:r>
              <a:rPr lang="ru-RU" sz="1400" dirty="0" err="1" smtClean="0"/>
              <a:t>Лексичні</a:t>
            </a:r>
            <a:r>
              <a:rPr lang="ru-RU" sz="1400" dirty="0" smtClean="0"/>
              <a:t> та </a:t>
            </a:r>
            <a:r>
              <a:rPr lang="ru-RU" sz="1400" dirty="0" err="1" smtClean="0"/>
              <a:t>граматичні</a:t>
            </a:r>
            <a:r>
              <a:rPr lang="ru-RU" sz="1400" dirty="0" smtClean="0"/>
              <a:t>    </a:t>
            </a:r>
            <a:r>
              <a:rPr lang="ru-RU" sz="1400" dirty="0" err="1" smtClean="0"/>
              <a:t>особливості</a:t>
            </a:r>
            <a:r>
              <a:rPr lang="en-US" sz="1400" dirty="0" smtClean="0"/>
              <a:t>.  </a:t>
            </a:r>
            <a:r>
              <a:rPr lang="en-US" sz="1400" dirty="0" err="1" smtClean="0"/>
              <a:t>Харків</a:t>
            </a:r>
            <a:r>
              <a:rPr lang="en-US" sz="1400" dirty="0" smtClean="0"/>
              <a:t>, 2000.</a:t>
            </a:r>
            <a:endParaRPr lang="ru-RU" sz="1400" dirty="0" smtClean="0"/>
          </a:p>
          <a:p>
            <a:pPr>
              <a:buFont typeface="Wingdings" pitchFamily="2" charset="2"/>
              <a:buChar char="Ø"/>
            </a:pPr>
            <a:endParaRPr lang="ru-RU" sz="1600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000792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uk-UA" dirty="0" smtClean="0"/>
              <a:t>		</a:t>
            </a:r>
            <a:r>
              <a:rPr lang="uk-UA" b="1" dirty="0" smtClean="0"/>
              <a:t>Основними </a:t>
            </a:r>
            <a:r>
              <a:rPr lang="uk-UA" b="1" dirty="0" smtClean="0"/>
              <a:t>передумовами формування наукового стилю </a:t>
            </a:r>
            <a:r>
              <a:rPr lang="uk-UA" dirty="0" smtClean="0"/>
              <a:t>української мови стали: розширення сфер функціонування мови, розвиток наукового світогляду, історична еволюція процесу пізнання, що позначилася на різних галузях знань, розвиток наукового мислення, розширення сфери наукової діяльності, закріплення в </a:t>
            </a:r>
            <a:r>
              <a:rPr lang="uk-UA" dirty="0" smtClean="0"/>
              <a:t>мові</a:t>
            </a:r>
            <a:r>
              <a:rPr lang="uk-UA" dirty="0" smtClean="0"/>
              <a:t> процесу пізнання і систематизації знань, що сприяє збагаченню термінологічної системи, унормуванню й упорядкуванню науково-технічної термінології, жанровому поширенню української наукової мови.</a:t>
            </a:r>
            <a:endParaRPr lang="uk-UA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3600" dirty="0" smtClean="0"/>
              <a:t>Основною </a:t>
            </a:r>
            <a:r>
              <a:rPr lang="ru-RU" sz="3600" dirty="0" smtClean="0"/>
              <a:t>формою </a:t>
            </a:r>
            <a:r>
              <a:rPr lang="ru-RU" sz="3600" dirty="0" err="1" smtClean="0"/>
              <a:t>існування</a:t>
            </a:r>
            <a:r>
              <a:rPr lang="ru-RU" sz="3600" dirty="0" smtClean="0"/>
              <a:t> </a:t>
            </a:r>
            <a:r>
              <a:rPr lang="ru-RU" sz="3600" dirty="0" err="1" smtClean="0"/>
              <a:t>наукових</a:t>
            </a:r>
            <a:r>
              <a:rPr lang="ru-RU" sz="3600" dirty="0" smtClean="0"/>
              <a:t> </a:t>
            </a:r>
            <a:r>
              <a:rPr lang="ru-RU" sz="3600" dirty="0" err="1" smtClean="0"/>
              <a:t>знань</a:t>
            </a:r>
            <a:r>
              <a:rPr lang="ru-RU" sz="3600" dirty="0" smtClean="0"/>
              <a:t> </a:t>
            </a:r>
            <a:r>
              <a:rPr lang="ru-RU" sz="3600" dirty="0" err="1" smtClean="0"/>
              <a:t>є</a:t>
            </a:r>
            <a:r>
              <a:rPr lang="ru-RU" sz="3600" dirty="0" smtClean="0"/>
              <a:t> </a:t>
            </a:r>
            <a:r>
              <a:rPr lang="ru-RU" sz="3600" b="1" dirty="0" smtClean="0"/>
              <a:t>текст</a:t>
            </a:r>
            <a:r>
              <a:rPr lang="ru-RU" sz="3600" dirty="0" smtClean="0"/>
              <a:t> </a:t>
            </a:r>
            <a:r>
              <a:rPr lang="uk-UA" sz="3600" dirty="0" smtClean="0"/>
              <a:t>(від </a:t>
            </a:r>
            <a:r>
              <a:rPr lang="uk-UA" sz="3600" dirty="0" smtClean="0"/>
              <a:t>лат. </a:t>
            </a:r>
            <a:r>
              <a:rPr lang="en-US" sz="3600" dirty="0" err="1" smtClean="0"/>
              <a:t>textum</a:t>
            </a:r>
            <a:r>
              <a:rPr lang="en-US" sz="3600" dirty="0" smtClean="0"/>
              <a:t> – </a:t>
            </a:r>
            <a:r>
              <a:rPr lang="uk-UA" sz="3600" dirty="0" smtClean="0"/>
              <a:t>зв’язок, поєднання, тканина) – писемний або усний мовленнєвий масив, що становить лінійну послідовність висловлень, об’єднаних у ближчій перспективі смисловими і формотворчо-граматичними зв’язками, а в </a:t>
            </a:r>
            <a:r>
              <a:rPr lang="uk-UA" sz="3600" dirty="0" err="1" smtClean="0"/>
              <a:t>загальнокомпозиційному</a:t>
            </a:r>
            <a:r>
              <a:rPr lang="uk-UA" sz="3600" dirty="0" smtClean="0"/>
              <a:t>, </a:t>
            </a:r>
            <a:r>
              <a:rPr lang="uk-UA" sz="3600" dirty="0" err="1" smtClean="0"/>
              <a:t>дистантному</a:t>
            </a:r>
            <a:r>
              <a:rPr lang="uk-UA" sz="3600" dirty="0" smtClean="0"/>
              <a:t> плані – спільною темою і сюжетною заданістю.</a:t>
            </a:r>
            <a:endParaRPr lang="uk-UA" sz="3600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		За </a:t>
            </a:r>
            <a:r>
              <a:rPr lang="ru-RU" dirty="0" smtClean="0"/>
              <a:t>формами </a:t>
            </a:r>
            <a:r>
              <a:rPr lang="ru-RU" dirty="0" err="1" smtClean="0"/>
              <a:t>реалізації</a:t>
            </a:r>
            <a:r>
              <a:rPr lang="ru-RU" dirty="0" smtClean="0"/>
              <a:t> </a:t>
            </a:r>
            <a:r>
              <a:rPr lang="ru-RU" dirty="0" err="1" smtClean="0"/>
              <a:t>тексти</a:t>
            </a:r>
            <a:r>
              <a:rPr lang="ru-RU" dirty="0" smtClean="0"/>
              <a:t> </a:t>
            </a:r>
            <a:r>
              <a:rPr lang="ru-RU" dirty="0" err="1" smtClean="0"/>
              <a:t>поділяють</a:t>
            </a:r>
            <a:r>
              <a:rPr lang="ru-RU" dirty="0" smtClean="0"/>
              <a:t> на </a:t>
            </a:r>
            <a:r>
              <a:rPr lang="ru-RU" dirty="0" err="1" smtClean="0"/>
              <a:t>усні</a:t>
            </a:r>
            <a:r>
              <a:rPr lang="ru-RU" dirty="0" smtClean="0"/>
              <a:t> та </a:t>
            </a:r>
            <a:r>
              <a:rPr lang="ru-RU" dirty="0" err="1" smtClean="0"/>
              <a:t>писемні</a:t>
            </a:r>
            <a:r>
              <a:rPr lang="ru-RU" dirty="0" smtClean="0"/>
              <a:t>. </a:t>
            </a:r>
            <a:r>
              <a:rPr lang="ru-RU" dirty="0" err="1" smtClean="0"/>
              <a:t>Тексти</a:t>
            </a:r>
            <a:r>
              <a:rPr lang="ru-RU" dirty="0" smtClean="0"/>
              <a:t> </a:t>
            </a:r>
            <a:r>
              <a:rPr lang="ru-RU" dirty="0" err="1" smtClean="0"/>
              <a:t>публіцистичного</a:t>
            </a:r>
            <a:r>
              <a:rPr lang="ru-RU" dirty="0" smtClean="0"/>
              <a:t>, </a:t>
            </a:r>
            <a:r>
              <a:rPr lang="ru-RU" dirty="0" err="1" smtClean="0"/>
              <a:t>наукового</a:t>
            </a:r>
            <a:r>
              <a:rPr lang="ru-RU" dirty="0" smtClean="0"/>
              <a:t>, </a:t>
            </a:r>
            <a:r>
              <a:rPr lang="ru-RU" dirty="0" err="1" smtClean="0"/>
              <a:t>інформаційного</a:t>
            </a:r>
            <a:r>
              <a:rPr lang="ru-RU" dirty="0" smtClean="0"/>
              <a:t> </a:t>
            </a:r>
            <a:r>
              <a:rPr lang="ru-RU" dirty="0" err="1" smtClean="0"/>
              <a:t>змісту</a:t>
            </a:r>
            <a:r>
              <a:rPr lang="ru-RU" dirty="0" smtClean="0"/>
              <a:t> </a:t>
            </a:r>
            <a:r>
              <a:rPr lang="ru-RU" dirty="0" err="1" smtClean="0"/>
              <a:t>можуть</a:t>
            </a:r>
            <a:r>
              <a:rPr lang="ru-RU" dirty="0" smtClean="0"/>
              <a:t> бути як </a:t>
            </a:r>
            <a:r>
              <a:rPr lang="ru-RU" dirty="0" err="1" smtClean="0"/>
              <a:t>усними</a:t>
            </a:r>
            <a:r>
              <a:rPr lang="ru-RU" dirty="0" smtClean="0"/>
              <a:t>, так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писемними</a:t>
            </a:r>
            <a:r>
              <a:rPr lang="ru-RU" dirty="0" smtClean="0"/>
              <a:t>. </a:t>
            </a:r>
            <a:r>
              <a:rPr lang="ru-RU" dirty="0" err="1" smtClean="0"/>
              <a:t>Інші</a:t>
            </a:r>
            <a:r>
              <a:rPr lang="ru-RU" dirty="0" smtClean="0"/>
              <a:t> – </a:t>
            </a:r>
            <a:r>
              <a:rPr lang="ru-RU" dirty="0" err="1" smtClean="0"/>
              <a:t>існують</a:t>
            </a:r>
            <a:r>
              <a:rPr lang="ru-RU" dirty="0" smtClean="0"/>
              <a:t> </a:t>
            </a:r>
            <a:r>
              <a:rPr lang="ru-RU" dirty="0" err="1" smtClean="0"/>
              <a:t>лише</a:t>
            </a:r>
            <a:r>
              <a:rPr lang="ru-RU" dirty="0" smtClean="0"/>
              <a:t> в </a:t>
            </a:r>
            <a:r>
              <a:rPr lang="ru-RU" dirty="0" err="1" smtClean="0"/>
              <a:t>одній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форм:</a:t>
            </a:r>
          </a:p>
          <a:p>
            <a:pPr algn="just">
              <a:buNone/>
            </a:pPr>
            <a:r>
              <a:rPr lang="ru-RU" dirty="0" smtClean="0"/>
              <a:t>		- </a:t>
            </a:r>
            <a:r>
              <a:rPr lang="ru-RU" dirty="0" smtClean="0"/>
              <a:t>в </a:t>
            </a:r>
            <a:r>
              <a:rPr lang="ru-RU" dirty="0" err="1" smtClean="0"/>
              <a:t>усній</a:t>
            </a:r>
            <a:r>
              <a:rPr lang="ru-RU" dirty="0" smtClean="0"/>
              <a:t> – </a:t>
            </a:r>
            <a:r>
              <a:rPr lang="ru-RU" dirty="0" err="1" smtClean="0"/>
              <a:t>судові</a:t>
            </a:r>
            <a:r>
              <a:rPr lang="ru-RU" dirty="0" smtClean="0"/>
              <a:t> </a:t>
            </a:r>
            <a:r>
              <a:rPr lang="ru-RU" dirty="0" err="1" smtClean="0"/>
              <a:t>промови</a:t>
            </a:r>
            <a:r>
              <a:rPr lang="ru-RU" dirty="0" smtClean="0"/>
              <a:t>, </a:t>
            </a:r>
            <a:r>
              <a:rPr lang="ru-RU" dirty="0" err="1" smtClean="0"/>
              <a:t>розповіді</a:t>
            </a:r>
            <a:r>
              <a:rPr lang="ru-RU" dirty="0" smtClean="0"/>
              <a:t>, </a:t>
            </a:r>
            <a:r>
              <a:rPr lang="ru-RU" dirty="0" err="1" smtClean="0"/>
              <a:t>фольклорні</a:t>
            </a:r>
            <a:r>
              <a:rPr lang="ru-RU" dirty="0" smtClean="0"/>
              <a:t> твори </a:t>
            </a:r>
            <a:r>
              <a:rPr lang="ru-RU" dirty="0" err="1" smtClean="0"/>
              <a:t>тощо</a:t>
            </a:r>
            <a:r>
              <a:rPr lang="ru-RU" dirty="0" smtClean="0"/>
              <a:t>;</a:t>
            </a:r>
          </a:p>
          <a:p>
            <a:pPr algn="just">
              <a:buNone/>
            </a:pPr>
            <a:r>
              <a:rPr lang="ru-RU" dirty="0" smtClean="0"/>
              <a:t>		- </a:t>
            </a:r>
            <a:r>
              <a:rPr lang="ru-RU" dirty="0" smtClean="0"/>
              <a:t>в </a:t>
            </a:r>
            <a:r>
              <a:rPr lang="ru-RU" dirty="0" err="1" smtClean="0"/>
              <a:t>писемній</a:t>
            </a:r>
            <a:r>
              <a:rPr lang="ru-RU" dirty="0" smtClean="0"/>
              <a:t> – </a:t>
            </a:r>
            <a:r>
              <a:rPr lang="ru-RU" dirty="0" err="1" smtClean="0"/>
              <a:t>епістолярні</a:t>
            </a:r>
            <a:r>
              <a:rPr lang="ru-RU" dirty="0" smtClean="0"/>
              <a:t> твори, твори </a:t>
            </a:r>
            <a:r>
              <a:rPr lang="ru-RU" dirty="0" err="1" smtClean="0"/>
              <a:t>художньої</a:t>
            </a:r>
            <a:r>
              <a:rPr lang="ru-RU" dirty="0" smtClean="0"/>
              <a:t> </a:t>
            </a:r>
            <a:r>
              <a:rPr lang="ru-RU" dirty="0" err="1" smtClean="0"/>
              <a:t>літератури</a:t>
            </a:r>
            <a:r>
              <a:rPr lang="ru-RU" dirty="0" smtClean="0"/>
              <a:t>, </a:t>
            </a:r>
            <a:r>
              <a:rPr lang="ru-RU" dirty="0" err="1" smtClean="0"/>
              <a:t>офіційні</a:t>
            </a:r>
            <a:r>
              <a:rPr lang="ru-RU" dirty="0" smtClean="0"/>
              <a:t> </a:t>
            </a:r>
            <a:r>
              <a:rPr lang="ru-RU" dirty="0" err="1" smtClean="0"/>
              <a:t>документи</a:t>
            </a:r>
            <a:r>
              <a:rPr lang="ru-RU" dirty="0" smtClean="0"/>
              <a:t>, в тому </a:t>
            </a:r>
            <a:r>
              <a:rPr lang="ru-RU" dirty="0" err="1" smtClean="0"/>
              <a:t>числі</a:t>
            </a:r>
            <a:r>
              <a:rPr lang="ru-RU" dirty="0" smtClean="0"/>
              <a:t> </a:t>
            </a:r>
            <a:r>
              <a:rPr lang="ru-RU" dirty="0" err="1" smtClean="0"/>
              <a:t>резолюції</a:t>
            </a:r>
            <a:r>
              <a:rPr lang="ru-RU" dirty="0" smtClean="0"/>
              <a:t>, </a:t>
            </a:r>
            <a:r>
              <a:rPr lang="ru-RU" dirty="0" err="1" smtClean="0"/>
              <a:t>накази</a:t>
            </a:r>
            <a:r>
              <a:rPr lang="ru-RU" dirty="0" smtClean="0"/>
              <a:t>, </a:t>
            </a:r>
            <a:r>
              <a:rPr lang="ru-RU" dirty="0" err="1" smtClean="0"/>
              <a:t>протоколи</a:t>
            </a:r>
            <a:r>
              <a:rPr lang="ru-RU" dirty="0" smtClean="0"/>
              <a:t>, </a:t>
            </a:r>
            <a:r>
              <a:rPr lang="ru-RU" dirty="0" err="1" smtClean="0"/>
              <a:t>акти</a:t>
            </a:r>
            <a:r>
              <a:rPr lang="ru-RU" dirty="0" smtClean="0"/>
              <a:t>, </a:t>
            </a:r>
            <a:r>
              <a:rPr lang="ru-RU" dirty="0" err="1" smtClean="0"/>
              <a:t>факси</a:t>
            </a:r>
            <a:r>
              <a:rPr lang="ru-RU" dirty="0" smtClean="0"/>
              <a:t>, </a:t>
            </a:r>
            <a:r>
              <a:rPr lang="ru-RU" dirty="0" err="1" smtClean="0"/>
              <a:t>листи</a:t>
            </a:r>
            <a:r>
              <a:rPr lang="ru-RU" dirty="0" smtClean="0"/>
              <a:t>.</a:t>
            </a:r>
            <a:endParaRPr lang="uk-UA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000" dirty="0" smtClean="0"/>
              <a:t>			</a:t>
            </a:r>
            <a:r>
              <a:rPr lang="ru-RU" sz="4000" dirty="0" err="1" smtClean="0"/>
              <a:t>Наукове</a:t>
            </a:r>
            <a:r>
              <a:rPr lang="ru-RU" sz="4000" dirty="0" smtClean="0"/>
              <a:t> </a:t>
            </a:r>
            <a:r>
              <a:rPr lang="ru-RU" sz="4000" dirty="0" err="1" smtClean="0"/>
              <a:t>знання</a:t>
            </a:r>
            <a:r>
              <a:rPr lang="ru-RU" sz="4000" dirty="0" smtClean="0"/>
              <a:t> </a:t>
            </a:r>
            <a:r>
              <a:rPr lang="ru-RU" sz="4000" dirty="0" err="1" smtClean="0"/>
              <a:t>може</a:t>
            </a:r>
            <a:r>
              <a:rPr lang="ru-RU" sz="4000" dirty="0" smtClean="0"/>
              <a:t> бути </a:t>
            </a:r>
            <a:r>
              <a:rPr lang="ru-RU" sz="4000" dirty="0" err="1" smtClean="0"/>
              <a:t>виражене</a:t>
            </a:r>
            <a:r>
              <a:rPr lang="ru-RU" sz="4000" dirty="0" smtClean="0"/>
              <a:t> в </a:t>
            </a:r>
            <a:r>
              <a:rPr lang="ru-RU" sz="4000" dirty="0" err="1" smtClean="0"/>
              <a:t>різних</a:t>
            </a:r>
            <a:r>
              <a:rPr lang="ru-RU" sz="4000" dirty="0" smtClean="0"/>
              <a:t> </a:t>
            </a:r>
            <a:r>
              <a:rPr lang="ru-RU" sz="4000" b="1" dirty="0" smtClean="0"/>
              <a:t>видах </a:t>
            </a:r>
            <a:r>
              <a:rPr lang="ru-RU" sz="4000" b="1" dirty="0" err="1" smtClean="0"/>
              <a:t>первинних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текстів</a:t>
            </a:r>
            <a:r>
              <a:rPr lang="ru-RU" sz="4000" b="1" dirty="0" smtClean="0"/>
              <a:t>:</a:t>
            </a:r>
          </a:p>
          <a:p>
            <a:pPr algn="just">
              <a:buNone/>
            </a:pPr>
            <a:r>
              <a:rPr lang="ru-RU" sz="4000" dirty="0" smtClean="0"/>
              <a:t>			- </a:t>
            </a:r>
            <a:r>
              <a:rPr lang="ru-RU" sz="4000" b="1" dirty="0" err="1" smtClean="0"/>
              <a:t>усних</a:t>
            </a:r>
            <a:r>
              <a:rPr lang="ru-RU" sz="4000" dirty="0" smtClean="0"/>
              <a:t> (</a:t>
            </a:r>
            <a:r>
              <a:rPr lang="ru-RU" sz="4000" dirty="0" err="1" smtClean="0"/>
              <a:t>дискусія</a:t>
            </a:r>
            <a:r>
              <a:rPr lang="ru-RU" sz="4000" dirty="0" smtClean="0"/>
              <a:t>, диспут, </a:t>
            </a:r>
            <a:r>
              <a:rPr lang="ru-RU" sz="4000" dirty="0" err="1" smtClean="0"/>
              <a:t>обговорення</a:t>
            </a:r>
            <a:r>
              <a:rPr lang="ru-RU" sz="4000" dirty="0" smtClean="0"/>
              <a:t> </a:t>
            </a:r>
            <a:r>
              <a:rPr lang="ru-RU" sz="4000" dirty="0" err="1" smtClean="0"/>
              <a:t>наукової</a:t>
            </a:r>
            <a:r>
              <a:rPr lang="ru-RU" sz="4000" dirty="0" smtClean="0"/>
              <a:t> </a:t>
            </a:r>
            <a:r>
              <a:rPr lang="ru-RU" sz="4000" dirty="0" err="1" smtClean="0"/>
              <a:t>проблеми</a:t>
            </a:r>
            <a:r>
              <a:rPr lang="ru-RU" sz="4000" dirty="0" smtClean="0"/>
              <a:t> </a:t>
            </a:r>
            <a:r>
              <a:rPr lang="ru-RU" sz="4000" dirty="0" err="1" smtClean="0"/>
              <a:t>фахівцями</a:t>
            </a:r>
            <a:r>
              <a:rPr lang="ru-RU" sz="4000" dirty="0" smtClean="0"/>
              <a:t>);</a:t>
            </a:r>
          </a:p>
          <a:p>
            <a:pPr algn="just">
              <a:buNone/>
            </a:pPr>
            <a:r>
              <a:rPr lang="ru-RU" sz="4000" dirty="0" smtClean="0"/>
              <a:t>	</a:t>
            </a:r>
            <a:r>
              <a:rPr lang="ru-RU" sz="4000" dirty="0" smtClean="0"/>
              <a:t>		- </a:t>
            </a:r>
            <a:r>
              <a:rPr lang="ru-RU" sz="4000" b="1" dirty="0" err="1" smtClean="0"/>
              <a:t>письмових</a:t>
            </a:r>
            <a:r>
              <a:rPr lang="ru-RU" sz="4000" dirty="0" smtClean="0"/>
              <a:t> (</a:t>
            </a:r>
            <a:r>
              <a:rPr lang="ru-RU" sz="4000" dirty="0" err="1" smtClean="0"/>
              <a:t>дисертація</a:t>
            </a:r>
            <a:r>
              <a:rPr lang="ru-RU" sz="4000" dirty="0" smtClean="0"/>
              <a:t>, </a:t>
            </a:r>
            <a:r>
              <a:rPr lang="ru-RU" sz="4000" dirty="0" err="1" smtClean="0"/>
              <a:t>монографія</a:t>
            </a:r>
            <a:r>
              <a:rPr lang="ru-RU" sz="4000" dirty="0" smtClean="0"/>
              <a:t>, </a:t>
            </a:r>
            <a:r>
              <a:rPr lang="ru-RU" sz="4000" dirty="0" err="1" smtClean="0"/>
              <a:t>стаття</a:t>
            </a:r>
            <a:r>
              <a:rPr lang="ru-RU" sz="4000" dirty="0" smtClean="0"/>
              <a:t>, </a:t>
            </a:r>
            <a:r>
              <a:rPr lang="ru-RU" sz="4000" dirty="0" err="1" smtClean="0"/>
              <a:t>тези</a:t>
            </a:r>
            <a:r>
              <a:rPr lang="ru-RU" sz="4000" dirty="0" smtClean="0"/>
              <a:t> </a:t>
            </a:r>
            <a:r>
              <a:rPr lang="ru-RU" sz="4000" dirty="0" err="1" smtClean="0"/>
              <a:t>тощо</a:t>
            </a:r>
            <a:r>
              <a:rPr lang="ru-RU" sz="4000" dirty="0" smtClean="0"/>
              <a:t>)</a:t>
            </a:r>
            <a:r>
              <a:rPr lang="ru-RU" dirty="0" smtClean="0"/>
              <a:t>.</a:t>
            </a:r>
            <a:endParaRPr lang="uk-UA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48934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229600" cy="5768997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uk-UA" dirty="0" smtClean="0"/>
              <a:t>		У </a:t>
            </a:r>
            <a:r>
              <a:rPr lang="uk-UA" dirty="0" smtClean="0"/>
              <a:t>тексті обов’язково мають бути: </a:t>
            </a:r>
            <a:endParaRPr lang="uk-UA" dirty="0" smtClean="0"/>
          </a:p>
          <a:p>
            <a:pPr algn="just">
              <a:buNone/>
            </a:pPr>
            <a:r>
              <a:rPr lang="uk-UA" dirty="0" smtClean="0"/>
              <a:t>		- </a:t>
            </a:r>
            <a:r>
              <a:rPr lang="uk-UA" b="1" dirty="0" smtClean="0"/>
              <a:t>зміст </a:t>
            </a:r>
            <a:r>
              <a:rPr lang="uk-UA" b="1" dirty="0" smtClean="0"/>
              <a:t>знання </a:t>
            </a:r>
            <a:r>
              <a:rPr lang="uk-UA" dirty="0" smtClean="0"/>
              <a:t>(функціонує вже як семантика </a:t>
            </a:r>
            <a:r>
              <a:rPr lang="uk-UA" dirty="0" smtClean="0"/>
              <a:t>тексту);</a:t>
            </a:r>
          </a:p>
          <a:p>
            <a:pPr algn="just">
              <a:buNone/>
            </a:pPr>
            <a:r>
              <a:rPr lang="uk-UA" dirty="0" smtClean="0"/>
              <a:t>		- </a:t>
            </a:r>
            <a:r>
              <a:rPr lang="uk-UA" b="1" dirty="0" smtClean="0"/>
              <a:t>власне знання </a:t>
            </a:r>
            <a:r>
              <a:rPr lang="uk-UA" dirty="0" smtClean="0"/>
              <a:t>(поступово досягає статусу наукової інформації). </a:t>
            </a:r>
            <a:endParaRPr lang="uk-UA" dirty="0" smtClean="0"/>
          </a:p>
          <a:p>
            <a:pPr algn="just">
              <a:buNone/>
            </a:pPr>
            <a:r>
              <a:rPr lang="uk-UA" dirty="0" smtClean="0"/>
              <a:t>		Знання </a:t>
            </a:r>
            <a:r>
              <a:rPr lang="uk-UA" dirty="0" smtClean="0"/>
              <a:t>може бути науковою інформацією лише в системі суспільної наукової комунікації. </a:t>
            </a:r>
            <a:endParaRPr lang="uk-UA" dirty="0" smtClean="0"/>
          </a:p>
          <a:p>
            <a:pPr algn="just">
              <a:buNone/>
            </a:pPr>
            <a:r>
              <a:rPr lang="uk-UA" dirty="0" smtClean="0"/>
              <a:t>	</a:t>
            </a:r>
            <a:r>
              <a:rPr lang="uk-UA" dirty="0" smtClean="0"/>
              <a:t>	Найповніше </a:t>
            </a:r>
            <a:r>
              <a:rPr lang="uk-UA" dirty="0" smtClean="0"/>
              <a:t>наукове знання про предмет, його ознаки та властивості виявляється в жанрах власне наукового </a:t>
            </a:r>
            <a:r>
              <a:rPr lang="uk-UA" dirty="0" err="1" smtClean="0"/>
              <a:t>підстилю</a:t>
            </a:r>
            <a:r>
              <a:rPr lang="uk-UA" dirty="0" smtClean="0"/>
              <a:t> (монографія, стаття, дисертація).</a:t>
            </a:r>
            <a:endParaRPr lang="uk-UA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4999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uk-UA" dirty="0" smtClean="0"/>
              <a:t>		Важливою </a:t>
            </a:r>
            <a:r>
              <a:rPr lang="uk-UA" dirty="0" smtClean="0"/>
              <a:t>частиною наукової роботи є </a:t>
            </a:r>
            <a:r>
              <a:rPr lang="uk-UA" b="1" dirty="0" smtClean="0"/>
              <a:t>вступ</a:t>
            </a:r>
            <a:r>
              <a:rPr lang="uk-UA" dirty="0" smtClean="0"/>
              <a:t>, оскільки в ньому містяться всі необхідні кваліфікаційні характеристики дослідження: його </a:t>
            </a:r>
            <a:r>
              <a:rPr lang="uk-UA" i="1" dirty="0" smtClean="0"/>
              <a:t>актуальність, мета, завдання, новизна, об’єкт і предмет вивчення, методи</a:t>
            </a:r>
            <a:r>
              <a:rPr lang="uk-UA" dirty="0" smtClean="0"/>
              <a:t>. </a:t>
            </a:r>
            <a:endParaRPr lang="uk-UA" dirty="0" smtClean="0"/>
          </a:p>
          <a:p>
            <a:pPr algn="just">
              <a:buNone/>
            </a:pPr>
            <a:r>
              <a:rPr lang="uk-UA" dirty="0" smtClean="0"/>
              <a:t>	</a:t>
            </a:r>
            <a:r>
              <a:rPr lang="uk-UA" dirty="0" smtClean="0"/>
              <a:t>	В </a:t>
            </a:r>
            <a:r>
              <a:rPr lang="uk-UA" b="1" dirty="0" smtClean="0"/>
              <a:t>основній частині </a:t>
            </a:r>
            <a:r>
              <a:rPr lang="uk-UA" dirty="0" smtClean="0"/>
              <a:t>роботи докладно розглядаються </a:t>
            </a:r>
            <a:r>
              <a:rPr lang="uk-UA" i="1" dirty="0" smtClean="0"/>
              <a:t>методика й техніка дослідження, узагальнюються його результати</a:t>
            </a:r>
            <a:r>
              <a:rPr lang="uk-UA" dirty="0" smtClean="0"/>
              <a:t>. </a:t>
            </a:r>
          </a:p>
          <a:p>
            <a:pPr algn="just">
              <a:buNone/>
            </a:pPr>
            <a:r>
              <a:rPr lang="uk-UA" dirty="0" smtClean="0"/>
              <a:t>		</a:t>
            </a:r>
            <a:r>
              <a:rPr lang="uk-UA" b="1" dirty="0" smtClean="0"/>
              <a:t>Висновки</a:t>
            </a:r>
            <a:r>
              <a:rPr lang="uk-UA" dirty="0" smtClean="0"/>
              <a:t> </a:t>
            </a:r>
            <a:r>
              <a:rPr lang="uk-UA" dirty="0" smtClean="0"/>
              <a:t>відіграють роль закінчення, зумовленого логікою проведення дослідження, подаються у формі </a:t>
            </a:r>
            <a:r>
              <a:rPr lang="uk-UA" i="1" dirty="0" smtClean="0"/>
              <a:t>синтезу накопиченої в основній частині наукової роботи інформації</a:t>
            </a:r>
            <a:r>
              <a:rPr lang="uk-UA" dirty="0" smtClean="0"/>
              <a:t>.</a:t>
            </a:r>
            <a:endParaRPr lang="uk-UA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219</Words>
  <Application>Microsoft Office PowerPoint</Application>
  <PresentationFormat>Экран (4:3)</PresentationFormat>
  <Paragraphs>103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План</vt:lpstr>
      <vt:lpstr>Література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 Завдання 2. Прочитайте текст. Доведіть, що він науково- навчального підстилю. Поясніть особливості добору та використання мовних засобів.</vt:lpstr>
      <vt:lpstr> Завдання 3. З поданими словами утворіть словосполучення, які в сучасному науковому мовленні набули стандартної форми.</vt:lpstr>
      <vt:lpstr> Завдання 4. Замініть ненормативні слова і словосполучення, які трапляються в наукових текстах, нормативними.</vt:lpstr>
      <vt:lpstr> Завдання 5. Доберіть до слів іншомовного походження українські відповідники.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</dc:title>
  <dc:creator>User</dc:creator>
  <cp:lastModifiedBy>Администратор</cp:lastModifiedBy>
  <cp:revision>35</cp:revision>
  <dcterms:created xsi:type="dcterms:W3CDTF">2021-10-01T08:57:05Z</dcterms:created>
  <dcterms:modified xsi:type="dcterms:W3CDTF">2021-11-02T18:57:26Z</dcterms:modified>
</cp:coreProperties>
</file>