
<file path=[Content_Types].xml><?xml version="1.0" encoding="utf-8"?>
<Types xmlns="http://schemas.openxmlformats.org/package/2006/content-types">
  <Override PartName="/ppt/slides/slide6.xml" ContentType="application/vnd.openxmlformats-officedocument.presentationml.slide+xml"/>
  <Override PartName="/ppt/slides/slide29.xml" ContentType="application/vnd.openxmlformats-officedocument.presentationml.slide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4.xml" ContentType="application/vnd.openxmlformats-officedocument.presentationml.slide+xml"/>
  <Override PartName="/ppt/slides/slide18.xml" ContentType="application/vnd.openxmlformats-officedocument.presentationml.slide+xml"/>
  <Override PartName="/ppt/slides/slide27.xml" ContentType="application/vnd.openxmlformats-officedocument.presentationml.slide+xml"/>
  <Override PartName="/ppt/slides/slide36.xml" ContentType="application/vnd.openxmlformats-officedocument.presentationml.slide+xml"/>
  <Override PartName="/ppt/slideLayouts/slideLayout4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slides/slide33.xml" ContentType="application/vnd.openxmlformats-officedocument.presentationml.slide+xml"/>
  <Override PartName="/ppt/slides/slide34.xml" ContentType="application/vnd.openxmlformats-officedocument.presentationml.slide+xml"/>
  <Override PartName="/ppt/slides/slide35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31.xml" ContentType="application/vnd.openxmlformats-officedocument.presentationml.slide+xml"/>
  <Override PartName="/ppt/slides/slide32.xml" ContentType="application/vnd.openxmlformats-officedocument.presentationml.slide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30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  <Override PartName="/ppt/slides/slide5.xml" ContentType="application/vnd.openxmlformats-officedocument.presentationml.slide+xml"/>
  <Override PartName="/ppt/slides/slide19.xml" ContentType="application/vnd.openxmlformats-officedocument.presentationml.slide+xml"/>
  <Override PartName="/ppt/slides/slide28.xml" ContentType="application/vnd.openxmlformats-officedocument.presentationml.slide+xml"/>
  <Override PartName="/ppt/slideLayouts/slideLayout7.xml" ContentType="application/vnd.openxmlformats-officedocument.presentationml.slideLayout+xml"/>
  <Override PartName="/ppt/slides/slide3.xml" ContentType="application/vnd.openxmlformats-officedocument.presentationml.slide+xml"/>
  <Override PartName="/ppt/slides/slide17.xml" ContentType="application/vnd.openxmlformats-officedocument.presentationml.slide+xml"/>
  <Override PartName="/ppt/slides/slide26.xml" ContentType="application/vnd.openxmlformats-officedocument.presentationml.slide+xml"/>
  <Override PartName="/ppt/slides/slide37.xml" ContentType="application/vnd.openxmlformats-officedocument.presentationml.slide+xml"/>
  <Override PartName="/ppt/presProps.xml" ContentType="application/vnd.openxmlformats-officedocument.presentationml.presProps+xml"/>
  <Override PartName="/ppt/slideLayouts/slideLayout5.xml" ContentType="application/vnd.openxmlformats-officedocument.presentationml.slideLayout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7" r:id="rId2"/>
    <p:sldId id="258" r:id="rId3"/>
    <p:sldId id="279" r:id="rId4"/>
    <p:sldId id="290" r:id="rId5"/>
    <p:sldId id="291" r:id="rId6"/>
    <p:sldId id="292" r:id="rId7"/>
    <p:sldId id="296" r:id="rId8"/>
    <p:sldId id="297" r:id="rId9"/>
    <p:sldId id="295" r:id="rId10"/>
    <p:sldId id="283" r:id="rId11"/>
    <p:sldId id="298" r:id="rId12"/>
    <p:sldId id="299" r:id="rId13"/>
    <p:sldId id="300" r:id="rId14"/>
    <p:sldId id="301" r:id="rId15"/>
    <p:sldId id="284" r:id="rId16"/>
    <p:sldId id="285" r:id="rId17"/>
    <p:sldId id="286" r:id="rId18"/>
    <p:sldId id="287" r:id="rId19"/>
    <p:sldId id="288" r:id="rId20"/>
    <p:sldId id="289" r:id="rId21"/>
    <p:sldId id="302" r:id="rId22"/>
    <p:sldId id="303" r:id="rId23"/>
    <p:sldId id="304" r:id="rId24"/>
    <p:sldId id="305" r:id="rId25"/>
    <p:sldId id="306" r:id="rId26"/>
    <p:sldId id="307" r:id="rId27"/>
    <p:sldId id="308" r:id="rId28"/>
    <p:sldId id="309" r:id="rId29"/>
    <p:sldId id="311" r:id="rId30"/>
    <p:sldId id="310" r:id="rId31"/>
    <p:sldId id="262" r:id="rId32"/>
    <p:sldId id="263" r:id="rId33"/>
    <p:sldId id="264" r:id="rId34"/>
    <p:sldId id="265" r:id="rId35"/>
    <p:sldId id="266" r:id="rId36"/>
    <p:sldId id="267" r:id="rId37"/>
    <p:sldId id="268" r:id="rId38"/>
  </p:sldIdLst>
  <p:sldSz cx="9144000" cy="6858000" type="screen4x3"/>
  <p:notesSz cx="6858000" cy="9144000"/>
  <p:defaultTextStyle>
    <a:defPPr>
      <a:defRPr lang="ru-R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 xmlns="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xmlns="" val="0"/>
    </p:ext>
    <p:ext uri="{D31A062A-798A-4329-ABDD-BBA856620510}">
      <p14:defaultImageDpi xmlns:p14="http://schemas.microsoft.com/office/powerpoint/2010/main" xmlns="" val="220"/>
    </p:ext>
    <p:ext uri="{FD5EFAAD-0ECE-453E-9831-46B23BE46B34}">
      <p15:chartTrackingRefBased xmlns:p15="http://schemas.microsoft.com/office/powerpoint/2012/main" xmlns="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Средний стиль 2 - акцент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5940675A-B579-460E-94D1-54222C63F5DA}" styleName="Нет стиля, сетка таблицы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tx1"/>
              </a:solidFill>
            </a:ln>
          </a:left>
          <a:right>
            <a:ln w="12700" cmpd="sng">
              <a:solidFill>
                <a:schemeClr val="tx1"/>
              </a:solidFill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 w="12700" cmpd="sng">
              <a:solidFill>
                <a:schemeClr val="tx1"/>
              </a:solidFill>
            </a:ln>
          </a:insideH>
          <a:insideV>
            <a:ln w="12700" cmpd="sng">
              <a:solidFill>
                <a:schemeClr val="tx1"/>
              </a:solidFill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>
    <p:restoredLeft sz="15620"/>
    <p:restoredTop sz="94660"/>
  </p:normalViewPr>
  <p:slideViewPr>
    <p:cSldViewPr>
      <p:cViewPr varScale="1">
        <p:scale>
          <a:sx n="80" d="100"/>
          <a:sy n="80" d="100"/>
        </p:scale>
        <p:origin x="-1037" y="-8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slide" Target="slides/slide25.xml"/><Relationship Id="rId39" Type="http://schemas.openxmlformats.org/officeDocument/2006/relationships/presProps" Target="presProps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34" Type="http://schemas.openxmlformats.org/officeDocument/2006/relationships/slide" Target="slides/slide33.xml"/><Relationship Id="rId42" Type="http://schemas.openxmlformats.org/officeDocument/2006/relationships/tableStyles" Target="tableStyles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33" Type="http://schemas.openxmlformats.org/officeDocument/2006/relationships/slide" Target="slides/slide32.xml"/><Relationship Id="rId38" Type="http://schemas.openxmlformats.org/officeDocument/2006/relationships/slide" Target="slides/slide37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29" Type="http://schemas.openxmlformats.org/officeDocument/2006/relationships/slide" Target="slides/slide28.xml"/><Relationship Id="rId41" Type="http://schemas.openxmlformats.org/officeDocument/2006/relationships/theme" Target="theme/them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32" Type="http://schemas.openxmlformats.org/officeDocument/2006/relationships/slide" Target="slides/slide31.xml"/><Relationship Id="rId37" Type="http://schemas.openxmlformats.org/officeDocument/2006/relationships/slide" Target="slides/slide36.xml"/><Relationship Id="rId40" Type="http://schemas.openxmlformats.org/officeDocument/2006/relationships/viewProps" Target="viewProps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slide" Target="slides/slide27.xml"/><Relationship Id="rId36" Type="http://schemas.openxmlformats.org/officeDocument/2006/relationships/slide" Target="slides/slide35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31" Type="http://schemas.openxmlformats.org/officeDocument/2006/relationships/slide" Target="slides/slide30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slide" Target="slides/slide26.xml"/><Relationship Id="rId30" Type="http://schemas.openxmlformats.org/officeDocument/2006/relationships/slide" Target="slides/slide29.xml"/><Relationship Id="rId35" Type="http://schemas.openxmlformats.org/officeDocument/2006/relationships/slide" Target="slides/slide34.xml"/></Relationships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ru-RU"/>
              <a:t>Образец заголовка</a:t>
            </a:r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ru-RU"/>
              <a:t>Образец подзаголовка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9A0EF2C-89D7-40E0-9A36-B9D17FF2BAB2}" type="datetimeFigureOut">
              <a:rPr lang="ru-RU" smtClean="0"/>
              <a:pPr/>
              <a:t>03.11.2021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F5C6EB0-2D9E-48FD-89AB-40DF351D01B0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/>
              <a:t>Образец заголовка</a:t>
            </a:r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9A0EF2C-89D7-40E0-9A36-B9D17FF2BAB2}" type="datetimeFigureOut">
              <a:rPr lang="ru-RU" smtClean="0"/>
              <a:pPr/>
              <a:t>03.11.2021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F5C6EB0-2D9E-48FD-89AB-40DF351D01B0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ru-RU"/>
              <a:t>Образец заголовка</a:t>
            </a:r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9A0EF2C-89D7-40E0-9A36-B9D17FF2BAB2}" type="datetimeFigureOut">
              <a:rPr lang="ru-RU" smtClean="0"/>
              <a:pPr/>
              <a:t>03.11.2021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F5C6EB0-2D9E-48FD-89AB-40DF351D01B0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/>
              <a:t>Образец заголовка</a:t>
            </a:r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9A0EF2C-89D7-40E0-9A36-B9D17FF2BAB2}" type="datetimeFigureOut">
              <a:rPr lang="ru-RU" smtClean="0"/>
              <a:pPr/>
              <a:t>03.11.2021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F5C6EB0-2D9E-48FD-89AB-40DF351D01B0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ru-RU"/>
              <a:t>Образец заголовка</a:t>
            </a:r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9A0EF2C-89D7-40E0-9A36-B9D17FF2BAB2}" type="datetimeFigureOut">
              <a:rPr lang="ru-RU" smtClean="0"/>
              <a:pPr/>
              <a:t>03.11.2021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F5C6EB0-2D9E-48FD-89AB-40DF351D01B0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/>
              <a:t>Образец заголовка</a:t>
            </a:r>
          </a:p>
        </p:txBody>
      </p:sp>
      <p:sp>
        <p:nvSpPr>
          <p:cNvPr id="3" name="Содержимое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9A0EF2C-89D7-40E0-9A36-B9D17FF2BAB2}" type="datetimeFigureOut">
              <a:rPr lang="ru-RU" smtClean="0"/>
              <a:pPr/>
              <a:t>03.11.2021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F5C6EB0-2D9E-48FD-89AB-40DF351D01B0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ru-RU"/>
              <a:t>Образец заголовка</a:t>
            </a:r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6" name="Содержимое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</a:p>
        </p:txBody>
      </p:sp>
      <p:sp>
        <p:nvSpPr>
          <p:cNvPr id="7" name="Дата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9A0EF2C-89D7-40E0-9A36-B9D17FF2BAB2}" type="datetimeFigureOut">
              <a:rPr lang="ru-RU" smtClean="0"/>
              <a:pPr/>
              <a:t>03.11.2021</a:t>
            </a:fld>
            <a:endParaRPr lang="ru-RU"/>
          </a:p>
        </p:txBody>
      </p:sp>
      <p:sp>
        <p:nvSpPr>
          <p:cNvPr id="8" name="Нижний колонтитул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9" name="Номер слайда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F5C6EB0-2D9E-48FD-89AB-40DF351D01B0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/>
              <a:t>Образец заголовка</a:t>
            </a:r>
          </a:p>
        </p:txBody>
      </p:sp>
      <p:sp>
        <p:nvSpPr>
          <p:cNvPr id="3" name="Дата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9A0EF2C-89D7-40E0-9A36-B9D17FF2BAB2}" type="datetimeFigureOut">
              <a:rPr lang="ru-RU" smtClean="0"/>
              <a:pPr/>
              <a:t>03.11.2021</a:t>
            </a:fld>
            <a:endParaRPr lang="ru-RU"/>
          </a:p>
        </p:txBody>
      </p:sp>
      <p:sp>
        <p:nvSpPr>
          <p:cNvPr id="4" name="Нижний колонтитул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5" name="Номер слайда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F5C6EB0-2D9E-48FD-89AB-40DF351D01B0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Дата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9A0EF2C-89D7-40E0-9A36-B9D17FF2BAB2}" type="datetimeFigureOut">
              <a:rPr lang="ru-RU" smtClean="0"/>
              <a:pPr/>
              <a:t>03.11.2021</a:t>
            </a:fld>
            <a:endParaRPr lang="ru-RU"/>
          </a:p>
        </p:txBody>
      </p:sp>
      <p:sp>
        <p:nvSpPr>
          <p:cNvPr id="3" name="Нижний колонтитул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F5C6EB0-2D9E-48FD-89AB-40DF351D01B0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/>
              <a:t>Образец заголовка</a:t>
            </a:r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9A0EF2C-89D7-40E0-9A36-B9D17FF2BAB2}" type="datetimeFigureOut">
              <a:rPr lang="ru-RU" smtClean="0"/>
              <a:pPr/>
              <a:t>03.11.2021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F5C6EB0-2D9E-48FD-89AB-40DF351D01B0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/>
              <a:t>Образец заголовка</a:t>
            </a:r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9A0EF2C-89D7-40E0-9A36-B9D17FF2BAB2}" type="datetimeFigureOut">
              <a:rPr lang="ru-RU" smtClean="0"/>
              <a:pPr/>
              <a:t>03.11.2021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F5C6EB0-2D9E-48FD-89AB-40DF351D01B0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ru-RU"/>
              <a:t>Образец заголовка</a:t>
            </a:r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9A0EF2C-89D7-40E0-9A36-B9D17FF2BAB2}" type="datetimeFigureOut">
              <a:rPr lang="ru-RU" smtClean="0"/>
              <a:pPr/>
              <a:t>03.11.2021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F5C6EB0-2D9E-48FD-89AB-40DF351D01B0}" type="slidenum">
              <a:rPr lang="ru-RU" smtClean="0"/>
              <a:pPr/>
              <a:t>‹#›</a:t>
            </a:fld>
            <a:endParaRPr lang="ru-RU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ru-R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2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2.xml"/></Relationships>
</file>

<file path=ppt/slides/_rels/slide19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2.xml"/></Relationships>
</file>

<file path=ppt/slides/_rels/slide20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2.xml"/></Relationships>
</file>

<file path=ppt/slides/_rels/slide2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2.xml"/></Relationships>
</file>

<file path=ppt/slides/_rels/slide2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2.xml"/></Relationships>
</file>

<file path=ppt/slides/_rels/slide2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2.xml"/></Relationships>
</file>

<file path=ppt/slides/_rels/slide24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2.xml"/></Relationships>
</file>

<file path=ppt/slides/_rels/slide25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2.xml"/></Relationships>
</file>

<file path=ppt/slides/_rels/slide26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2.xml"/></Relationships>
</file>

<file path=ppt/slides/_rels/slide27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2.xml"/></Relationships>
</file>

<file path=ppt/slides/_rels/slide28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2.xml"/></Relationships>
</file>

<file path=ppt/slides/_rels/slide29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2.xml"/></Relationships>
</file>

<file path=ppt/slides/_rels/slide30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2.xml"/></Relationships>
</file>

<file path=ppt/slides/_rels/slide3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2.xml"/></Relationships>
</file>

<file path=ppt/slides/_rels/slide3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2.xml"/></Relationships>
</file>

<file path=ppt/slides/_rels/slide3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2.xml"/></Relationships>
</file>

<file path=ppt/slides/_rels/slide34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2.xml"/></Relationships>
</file>

<file path=ppt/slides/_rels/slide35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2.xml"/></Relationships>
</file>

<file path=ppt/slides/_rels/slide36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2.xml"/></Relationships>
</file>

<file path=ppt/slides/_rels/slide37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611560" y="285728"/>
            <a:ext cx="7920880" cy="5840435"/>
          </a:xfrm>
        </p:spPr>
        <p:txBody>
          <a:bodyPr anchor="ctr">
            <a:normAutofit/>
          </a:bodyPr>
          <a:lstStyle/>
          <a:p>
            <a:pPr algn="ctr">
              <a:buNone/>
            </a:pPr>
            <a:r>
              <a:rPr lang="ru-RU" sz="5400" b="1" dirty="0" err="1"/>
              <a:t>Мовностилістичні</a:t>
            </a:r>
            <a:r>
              <a:rPr lang="ru-RU" sz="5400" b="1" dirty="0"/>
              <a:t> </a:t>
            </a:r>
            <a:r>
              <a:rPr lang="ru-RU" sz="5400" b="1" dirty="0" err="1"/>
              <a:t>особливості</a:t>
            </a:r>
            <a:r>
              <a:rPr lang="ru-RU" sz="5400" b="1" dirty="0"/>
              <a:t> та структура </a:t>
            </a:r>
            <a:r>
              <a:rPr lang="ru-RU" sz="5400" b="1" dirty="0" err="1"/>
              <a:t>наукових</a:t>
            </a:r>
            <a:r>
              <a:rPr lang="ru-RU" sz="5400" b="1" dirty="0"/>
              <a:t> </a:t>
            </a:r>
            <a:r>
              <a:rPr lang="ru-RU" sz="5400" b="1" dirty="0" err="1"/>
              <a:t>робіт</a:t>
            </a:r>
            <a:r>
              <a:rPr lang="ru-RU" sz="5400" b="1" dirty="0"/>
              <a:t> </a:t>
            </a:r>
          </a:p>
        </p:txBody>
      </p:sp>
      <p:pic>
        <p:nvPicPr>
          <p:cNvPr id="4" name="Picture 3" descr="C:\Users\User\Desktop\!ВОВА\фони\Вишиванка-червоно-чорний.jpg"/>
          <p:cNvPicPr>
            <a:picLocks noChangeAspect="1" noChangeArrowheads="1"/>
          </p:cNvPicPr>
          <p:nvPr/>
        </p:nvPicPr>
        <p:blipFill>
          <a:blip r:embed="rId2" cstate="print"/>
          <a:srcRect/>
          <a:stretch>
            <a:fillRect/>
          </a:stretch>
        </p:blipFill>
        <p:spPr bwMode="auto">
          <a:xfrm rot="5400000">
            <a:off x="-3083180" y="3083180"/>
            <a:ext cx="6858002" cy="691642"/>
          </a:xfrm>
          <a:prstGeom prst="rect">
            <a:avLst/>
          </a:prstGeom>
          <a:noFill/>
        </p:spPr>
      </p:pic>
      <p:pic>
        <p:nvPicPr>
          <p:cNvPr id="5" name="Picture 3" descr="C:\Users\User\Desktop\!ВОВА\фони\Вишиванка-червоно-чорний.jpg"/>
          <p:cNvPicPr>
            <a:picLocks noChangeAspect="1" noChangeArrowheads="1"/>
          </p:cNvPicPr>
          <p:nvPr/>
        </p:nvPicPr>
        <p:blipFill>
          <a:blip r:embed="rId2" cstate="print"/>
          <a:srcRect/>
          <a:stretch>
            <a:fillRect/>
          </a:stretch>
        </p:blipFill>
        <p:spPr bwMode="auto">
          <a:xfrm rot="5400000">
            <a:off x="5369178" y="3083178"/>
            <a:ext cx="6858002" cy="691642"/>
          </a:xfrm>
          <a:prstGeom prst="rect">
            <a:avLst/>
          </a:prstGeom>
          <a:noFill/>
        </p:spPr>
      </p:pic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457200" y="428604"/>
            <a:ext cx="8229600" cy="5026029"/>
          </a:xfrm>
        </p:spPr>
        <p:txBody>
          <a:bodyPr>
            <a:noAutofit/>
          </a:bodyPr>
          <a:lstStyle/>
          <a:p>
            <a:pPr algn="just">
              <a:buNone/>
            </a:pPr>
            <a:r>
              <a:rPr lang="uk-UA" sz="2800" dirty="0" smtClean="0"/>
              <a:t>		</a:t>
            </a:r>
            <a:r>
              <a:rPr lang="uk-UA" sz="2800" b="1" dirty="0" smtClean="0"/>
              <a:t>Конспект</a:t>
            </a:r>
            <a:r>
              <a:rPr lang="uk-UA" sz="2800" dirty="0" smtClean="0"/>
              <a:t> </a:t>
            </a:r>
            <a:r>
              <a:rPr lang="uk-UA" sz="2800" b="1" dirty="0" smtClean="0"/>
              <a:t>(від лат. </a:t>
            </a:r>
            <a:r>
              <a:rPr lang="en-US" sz="2800" b="1" i="1" dirty="0" smtClean="0"/>
              <a:t>conspectus – </a:t>
            </a:r>
            <a:r>
              <a:rPr lang="uk-UA" sz="2800" b="1" i="1" dirty="0" smtClean="0"/>
              <a:t>огляд) </a:t>
            </a:r>
            <a:r>
              <a:rPr lang="uk-UA" sz="2800" i="1" dirty="0" smtClean="0"/>
              <a:t>– </a:t>
            </a:r>
            <a:r>
              <a:rPr lang="uk-UA" sz="2800" dirty="0" smtClean="0"/>
              <a:t>стислий писаний виклад змісту чого-небудь, складається з плану й тез, доповнених фактичним матеріалом, що у сукупності є коротким письмовим викладом змісту книжки, статті, лекції тощо</a:t>
            </a:r>
            <a:r>
              <a:rPr lang="uk-UA" sz="2800" dirty="0" smtClean="0"/>
              <a:t>.</a:t>
            </a:r>
          </a:p>
          <a:p>
            <a:pPr algn="just">
              <a:buNone/>
            </a:pPr>
            <a:r>
              <a:rPr lang="ru-RU" sz="2800" dirty="0" smtClean="0"/>
              <a:t>		</a:t>
            </a:r>
            <a:r>
              <a:rPr lang="ru-RU" sz="2800" b="1" dirty="0" smtClean="0"/>
              <a:t>Конспект</a:t>
            </a:r>
            <a:r>
              <a:rPr lang="ru-RU" sz="2800" dirty="0" smtClean="0"/>
              <a:t> </a:t>
            </a:r>
            <a:r>
              <a:rPr lang="ru-RU" sz="2800" dirty="0" smtClean="0"/>
              <a:t>– </a:t>
            </a:r>
            <a:r>
              <a:rPr lang="ru-RU" sz="2800" dirty="0" err="1" smtClean="0"/>
              <a:t>особливий</a:t>
            </a:r>
            <a:r>
              <a:rPr lang="ru-RU" sz="2800" dirty="0" smtClean="0"/>
              <a:t> вид тексту, </a:t>
            </a:r>
            <a:r>
              <a:rPr lang="ru-RU" sz="2800" dirty="0" err="1" smtClean="0"/>
              <a:t>який</a:t>
            </a:r>
            <a:r>
              <a:rPr lang="ru-RU" sz="2800" dirty="0" smtClean="0"/>
              <a:t> </a:t>
            </a:r>
            <a:r>
              <a:rPr lang="ru-RU" sz="2800" dirty="0" err="1" smtClean="0"/>
              <a:t>створений</a:t>
            </a:r>
            <a:r>
              <a:rPr lang="ru-RU" sz="2800" dirty="0" smtClean="0"/>
              <a:t> у </a:t>
            </a:r>
            <a:r>
              <a:rPr lang="ru-RU" sz="2800" dirty="0" err="1" smtClean="0"/>
              <a:t>результаті</a:t>
            </a:r>
            <a:r>
              <a:rPr lang="ru-RU" sz="2800" dirty="0" smtClean="0"/>
              <a:t> </a:t>
            </a:r>
            <a:r>
              <a:rPr lang="ru-RU" sz="2800" dirty="0" err="1" smtClean="0"/>
              <a:t>аналітико-синтетичного</a:t>
            </a:r>
            <a:r>
              <a:rPr lang="ru-RU" sz="2800" dirty="0" smtClean="0"/>
              <a:t> </a:t>
            </a:r>
            <a:r>
              <a:rPr lang="ru-RU" sz="2800" dirty="0" err="1" smtClean="0"/>
              <a:t>оброблення</a:t>
            </a:r>
            <a:r>
              <a:rPr lang="ru-RU" sz="2800" dirty="0" smtClean="0"/>
              <a:t> </a:t>
            </a:r>
            <a:r>
              <a:rPr lang="ru-RU" sz="2800" dirty="0" err="1" smtClean="0"/>
              <a:t>інформації</a:t>
            </a:r>
            <a:r>
              <a:rPr lang="ru-RU" sz="2800" dirty="0" smtClean="0"/>
              <a:t> </a:t>
            </a:r>
            <a:r>
              <a:rPr lang="ru-RU" sz="2800" dirty="0" err="1" smtClean="0"/>
              <a:t>першоджерела</a:t>
            </a:r>
            <a:r>
              <a:rPr lang="ru-RU" sz="2800" dirty="0" smtClean="0"/>
              <a:t>, </a:t>
            </a:r>
            <a:r>
              <a:rPr lang="ru-RU" sz="2800" dirty="0" err="1" smtClean="0"/>
              <a:t>тобто</a:t>
            </a:r>
            <a:r>
              <a:rPr lang="ru-RU" sz="2800" dirty="0" smtClean="0"/>
              <a:t> </a:t>
            </a:r>
            <a:r>
              <a:rPr lang="ru-RU" sz="2800" dirty="0" err="1" smtClean="0"/>
              <a:t>скорочений</a:t>
            </a:r>
            <a:r>
              <a:rPr lang="ru-RU" sz="2800" dirty="0" smtClean="0"/>
              <a:t> </a:t>
            </a:r>
            <a:r>
              <a:rPr lang="ru-RU" sz="2800" dirty="0" err="1" smtClean="0"/>
              <a:t>запис</a:t>
            </a:r>
            <a:r>
              <a:rPr lang="ru-RU" sz="2800" dirty="0" smtClean="0"/>
              <a:t> </a:t>
            </a:r>
            <a:r>
              <a:rPr lang="ru-RU" sz="2800" dirty="0" err="1" smtClean="0"/>
              <a:t>певної</a:t>
            </a:r>
            <a:r>
              <a:rPr lang="ru-RU" sz="2800" dirty="0" smtClean="0"/>
              <a:t> </a:t>
            </a:r>
            <a:r>
              <a:rPr lang="ru-RU" sz="2800" dirty="0" err="1" smtClean="0"/>
              <a:t>інформації</a:t>
            </a:r>
            <a:r>
              <a:rPr lang="ru-RU" sz="2800" dirty="0" smtClean="0"/>
              <a:t>, </a:t>
            </a:r>
            <a:r>
              <a:rPr lang="ru-RU" sz="2800" dirty="0" err="1" smtClean="0"/>
              <a:t>що</a:t>
            </a:r>
            <a:r>
              <a:rPr lang="ru-RU" sz="2800" dirty="0" smtClean="0"/>
              <a:t> </a:t>
            </a:r>
            <a:r>
              <a:rPr lang="ru-RU" sz="2800" dirty="0" err="1" smtClean="0"/>
              <a:t>дозволяє</a:t>
            </a:r>
            <a:r>
              <a:rPr lang="ru-RU" sz="2800" dirty="0" smtClean="0"/>
              <a:t> </a:t>
            </a:r>
            <a:r>
              <a:rPr lang="ru-RU" sz="2800" dirty="0" err="1" smtClean="0"/>
              <a:t>його</a:t>
            </a:r>
            <a:r>
              <a:rPr lang="ru-RU" sz="2800" dirty="0" smtClean="0"/>
              <a:t> </a:t>
            </a:r>
            <a:r>
              <a:rPr lang="ru-RU" sz="2800" dirty="0" err="1" smtClean="0"/>
              <a:t>авторові</a:t>
            </a:r>
            <a:r>
              <a:rPr lang="ru-RU" sz="2800" dirty="0" smtClean="0"/>
              <a:t> </a:t>
            </a:r>
            <a:r>
              <a:rPr lang="ru-RU" sz="2800" dirty="0" err="1" smtClean="0"/>
              <a:t>одразу</a:t>
            </a:r>
            <a:r>
              <a:rPr lang="ru-RU" sz="2800" dirty="0" smtClean="0"/>
              <a:t> </a:t>
            </a:r>
            <a:r>
              <a:rPr lang="ru-RU" sz="2800" dirty="0" err="1" smtClean="0"/>
              <a:t>чи</a:t>
            </a:r>
            <a:r>
              <a:rPr lang="ru-RU" sz="2800" dirty="0" smtClean="0"/>
              <a:t> через </a:t>
            </a:r>
            <a:r>
              <a:rPr lang="ru-RU" sz="2800" dirty="0" err="1" smtClean="0"/>
              <a:t>деякий</a:t>
            </a:r>
            <a:r>
              <a:rPr lang="ru-RU" sz="2800" dirty="0" smtClean="0"/>
              <a:t> час </a:t>
            </a:r>
            <a:r>
              <a:rPr lang="ru-RU" sz="2800" dirty="0" err="1" smtClean="0"/>
              <a:t>із</a:t>
            </a:r>
            <a:r>
              <a:rPr lang="ru-RU" sz="2800" dirty="0" smtClean="0"/>
              <a:t> </a:t>
            </a:r>
            <a:r>
              <a:rPr lang="ru-RU" sz="2800" dirty="0" err="1" smtClean="0"/>
              <a:t>необхідною</a:t>
            </a:r>
            <a:r>
              <a:rPr lang="ru-RU" sz="2800" dirty="0" smtClean="0"/>
              <a:t> </a:t>
            </a:r>
            <a:r>
              <a:rPr lang="ru-RU" sz="2800" dirty="0" err="1" smtClean="0"/>
              <a:t>повнотою</a:t>
            </a:r>
            <a:r>
              <a:rPr lang="ru-RU" sz="2800" dirty="0" smtClean="0"/>
              <a:t> </a:t>
            </a:r>
            <a:r>
              <a:rPr lang="ru-RU" sz="2800" dirty="0" err="1" smtClean="0"/>
              <a:t>відновити</a:t>
            </a:r>
            <a:r>
              <a:rPr lang="ru-RU" sz="2800" dirty="0" smtClean="0"/>
              <a:t> </a:t>
            </a:r>
            <a:r>
              <a:rPr lang="ru-RU" sz="2800" dirty="0" err="1" smtClean="0"/>
              <a:t>інформацію</a:t>
            </a:r>
            <a:r>
              <a:rPr lang="ru-RU" sz="2800" dirty="0" smtClean="0"/>
              <a:t>.</a:t>
            </a:r>
            <a:endParaRPr lang="uk-UA" sz="2800" dirty="0"/>
          </a:p>
          <a:p>
            <a:pPr algn="just">
              <a:buNone/>
            </a:pPr>
            <a:r>
              <a:rPr lang="ru-RU" sz="2800" dirty="0" smtClean="0"/>
              <a:t>		</a:t>
            </a:r>
            <a:r>
              <a:rPr lang="ru-RU" sz="2800" dirty="0" err="1" smtClean="0"/>
              <a:t>Розрізняють</a:t>
            </a:r>
            <a:r>
              <a:rPr lang="ru-RU" sz="2800" dirty="0" smtClean="0"/>
              <a:t> </a:t>
            </a:r>
            <a:r>
              <a:rPr lang="ru-RU" sz="2800" dirty="0" err="1"/>
              <a:t>конспекти</a:t>
            </a:r>
            <a:r>
              <a:rPr lang="ru-RU" sz="2800" dirty="0"/>
              <a:t> </a:t>
            </a:r>
            <a:r>
              <a:rPr lang="ru-RU" sz="2800" dirty="0" err="1"/>
              <a:t>почутого</a:t>
            </a:r>
            <a:r>
              <a:rPr lang="ru-RU" sz="2800" dirty="0"/>
              <a:t> </a:t>
            </a:r>
            <a:r>
              <a:rPr lang="ru-RU" sz="2800" dirty="0" err="1"/>
              <a:t>й</a:t>
            </a:r>
            <a:r>
              <a:rPr lang="ru-RU" sz="2800" dirty="0"/>
              <a:t> </a:t>
            </a:r>
            <a:r>
              <a:rPr lang="ru-RU" sz="2800" dirty="0" err="1"/>
              <a:t>прочитаного</a:t>
            </a:r>
            <a:r>
              <a:rPr lang="ru-RU" sz="2800" dirty="0" smtClean="0"/>
              <a:t>.</a:t>
            </a:r>
            <a:endParaRPr lang="en-US" sz="2800" dirty="0"/>
          </a:p>
        </p:txBody>
      </p:sp>
      <p:pic>
        <p:nvPicPr>
          <p:cNvPr id="4" name="Picture 3" descr="C:\Users\User\Desktop\!ВОВА\фони\Вишиванка-червоно-чорний.jpg"/>
          <p:cNvPicPr>
            <a:picLocks noChangeAspect="1" noChangeArrowheads="1"/>
          </p:cNvPicPr>
          <p:nvPr/>
        </p:nvPicPr>
        <p:blipFill>
          <a:blip r:embed="rId2" cstate="print"/>
          <a:srcRect/>
          <a:stretch>
            <a:fillRect/>
          </a:stretch>
        </p:blipFill>
        <p:spPr bwMode="auto">
          <a:xfrm rot="5400000">
            <a:off x="-3083180" y="3083178"/>
            <a:ext cx="6858002" cy="691642"/>
          </a:xfrm>
          <a:prstGeom prst="rect">
            <a:avLst/>
          </a:prstGeom>
          <a:noFill/>
        </p:spPr>
      </p:pic>
      <p:pic>
        <p:nvPicPr>
          <p:cNvPr id="5" name="Picture 3" descr="C:\Users\User\Desktop\!ВОВА\фони\Вишиванка-червоно-чорний.jpg"/>
          <p:cNvPicPr>
            <a:picLocks noChangeAspect="1" noChangeArrowheads="1"/>
          </p:cNvPicPr>
          <p:nvPr/>
        </p:nvPicPr>
        <p:blipFill>
          <a:blip r:embed="rId2" cstate="print"/>
          <a:srcRect/>
          <a:stretch>
            <a:fillRect/>
          </a:stretch>
        </p:blipFill>
        <p:spPr bwMode="auto">
          <a:xfrm rot="5400000">
            <a:off x="5714999" y="3083178"/>
            <a:ext cx="6858002" cy="691642"/>
          </a:xfrm>
          <a:prstGeom prst="rect">
            <a:avLst/>
          </a:prstGeom>
          <a:noFill/>
        </p:spPr>
      </p:pic>
    </p:spTree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457200" y="500042"/>
            <a:ext cx="8229600" cy="5626121"/>
          </a:xfrm>
        </p:spPr>
        <p:txBody>
          <a:bodyPr>
            <a:normAutofit fontScale="92500" lnSpcReduction="10000"/>
          </a:bodyPr>
          <a:lstStyle/>
          <a:p>
            <a:pPr algn="just">
              <a:buNone/>
            </a:pPr>
            <a:r>
              <a:rPr lang="ru-RU" dirty="0" smtClean="0"/>
              <a:t>	</a:t>
            </a:r>
            <a:r>
              <a:rPr lang="ru-RU" b="1" dirty="0" smtClean="0"/>
              <a:t>	</a:t>
            </a:r>
            <a:r>
              <a:rPr lang="ru-RU" b="1" dirty="0" err="1" smtClean="0"/>
              <a:t>Конспектування</a:t>
            </a:r>
            <a:r>
              <a:rPr lang="ru-RU" b="1" dirty="0" smtClean="0"/>
              <a:t> </a:t>
            </a:r>
            <a:r>
              <a:rPr lang="ru-RU" dirty="0" smtClean="0"/>
              <a:t>– </a:t>
            </a:r>
            <a:r>
              <a:rPr lang="ru-RU" dirty="0" err="1" smtClean="0"/>
              <a:t>це</a:t>
            </a:r>
            <a:r>
              <a:rPr lang="ru-RU" dirty="0" smtClean="0"/>
              <a:t> </a:t>
            </a:r>
            <a:r>
              <a:rPr lang="ru-RU" dirty="0" smtClean="0"/>
              <a:t>контроль </a:t>
            </a:r>
            <a:r>
              <a:rPr lang="ru-RU" dirty="0" err="1" smtClean="0"/>
              <a:t>сприйняття</a:t>
            </a:r>
            <a:r>
              <a:rPr lang="ru-RU" dirty="0" smtClean="0"/>
              <a:t> </a:t>
            </a:r>
            <a:r>
              <a:rPr lang="ru-RU" dirty="0" err="1" smtClean="0"/>
              <a:t>матеріалу</a:t>
            </a:r>
            <a:r>
              <a:rPr lang="ru-RU" dirty="0" smtClean="0"/>
              <a:t>: не </a:t>
            </a:r>
            <a:r>
              <a:rPr lang="ru-RU" dirty="0" err="1" smtClean="0"/>
              <a:t>розуміючи</a:t>
            </a:r>
            <a:r>
              <a:rPr lang="ru-RU" dirty="0" smtClean="0"/>
              <a:t> прочитанного, </a:t>
            </a:r>
            <a:r>
              <a:rPr lang="ru-RU" dirty="0" err="1" smtClean="0"/>
              <a:t>почутого</a:t>
            </a:r>
            <a:r>
              <a:rPr lang="ru-RU" dirty="0" smtClean="0"/>
              <a:t>, </a:t>
            </a:r>
            <a:r>
              <a:rPr lang="ru-RU" dirty="0" err="1" smtClean="0"/>
              <a:t>важко</a:t>
            </a:r>
            <a:r>
              <a:rPr lang="ru-RU" dirty="0" smtClean="0"/>
              <a:t> </a:t>
            </a:r>
            <a:r>
              <a:rPr lang="ru-RU" dirty="0" err="1" smtClean="0"/>
              <a:t>виділити</a:t>
            </a:r>
            <a:r>
              <a:rPr lang="ru-RU" dirty="0" smtClean="0"/>
              <a:t> </a:t>
            </a:r>
            <a:r>
              <a:rPr lang="ru-RU" dirty="0" err="1" smtClean="0"/>
              <a:t>і</a:t>
            </a:r>
            <a:r>
              <a:rPr lang="ru-RU" dirty="0" smtClean="0"/>
              <a:t> </a:t>
            </a:r>
            <a:r>
              <a:rPr lang="ru-RU" dirty="0" err="1" smtClean="0"/>
              <a:t>записати</a:t>
            </a:r>
            <a:r>
              <a:rPr lang="ru-RU" dirty="0" smtClean="0"/>
              <a:t> </a:t>
            </a:r>
            <a:r>
              <a:rPr lang="ru-RU" dirty="0" err="1" smtClean="0"/>
              <a:t>основну</a:t>
            </a:r>
            <a:r>
              <a:rPr lang="ru-RU" dirty="0" smtClean="0"/>
              <a:t> думку. Записи </a:t>
            </a:r>
            <a:r>
              <a:rPr lang="ru-RU" dirty="0" err="1" smtClean="0"/>
              <a:t>полегшують</a:t>
            </a:r>
            <a:r>
              <a:rPr lang="ru-RU" dirty="0" smtClean="0"/>
              <a:t> </a:t>
            </a:r>
            <a:r>
              <a:rPr lang="ru-RU" dirty="0" err="1" smtClean="0"/>
              <a:t>запам’ятовування</a:t>
            </a:r>
            <a:r>
              <a:rPr lang="ru-RU" dirty="0" smtClean="0"/>
              <a:t>, </a:t>
            </a:r>
            <a:r>
              <a:rPr lang="ru-RU" dirty="0" err="1" smtClean="0"/>
              <a:t>оскільки</a:t>
            </a:r>
            <a:r>
              <a:rPr lang="ru-RU" dirty="0" smtClean="0"/>
              <a:t> </a:t>
            </a:r>
            <a:r>
              <a:rPr lang="ru-RU" dirty="0" err="1" smtClean="0"/>
              <a:t>записаний</a:t>
            </a:r>
            <a:r>
              <a:rPr lang="ru-RU" dirty="0" smtClean="0"/>
              <a:t> </a:t>
            </a:r>
            <a:r>
              <a:rPr lang="ru-RU" dirty="0" err="1" smtClean="0"/>
              <a:t>навчальний</a:t>
            </a:r>
            <a:r>
              <a:rPr lang="ru-RU" dirty="0" smtClean="0"/>
              <a:t> </a:t>
            </a:r>
            <a:r>
              <a:rPr lang="ru-RU" dirty="0" err="1" smtClean="0"/>
              <a:t>матеріал</a:t>
            </a:r>
            <a:r>
              <a:rPr lang="ru-RU" dirty="0" smtClean="0"/>
              <a:t> </a:t>
            </a:r>
            <a:r>
              <a:rPr lang="ru-RU" dirty="0" err="1" smtClean="0"/>
              <a:t>краще</a:t>
            </a:r>
            <a:r>
              <a:rPr lang="ru-RU" dirty="0" smtClean="0"/>
              <a:t> </a:t>
            </a:r>
            <a:r>
              <a:rPr lang="ru-RU" dirty="0" err="1" smtClean="0"/>
              <a:t>фіксується</a:t>
            </a:r>
            <a:r>
              <a:rPr lang="ru-RU" dirty="0" smtClean="0"/>
              <a:t> в </a:t>
            </a:r>
            <a:r>
              <a:rPr lang="ru-RU" dirty="0" err="1" smtClean="0"/>
              <a:t>пам’яті</a:t>
            </a:r>
            <a:r>
              <a:rPr lang="ru-RU" dirty="0" smtClean="0"/>
              <a:t>.</a:t>
            </a:r>
          </a:p>
          <a:p>
            <a:pPr algn="just">
              <a:buNone/>
            </a:pPr>
            <a:r>
              <a:rPr lang="ru-RU" dirty="0" smtClean="0"/>
              <a:t>		</a:t>
            </a:r>
            <a:r>
              <a:rPr lang="ru-RU" dirty="0" err="1" smtClean="0"/>
              <a:t>Під</a:t>
            </a:r>
            <a:r>
              <a:rPr lang="ru-RU" dirty="0" smtClean="0"/>
              <a:t> </a:t>
            </a:r>
            <a:r>
              <a:rPr lang="ru-RU" dirty="0" smtClean="0"/>
              <a:t>час </a:t>
            </a:r>
            <a:r>
              <a:rPr lang="ru-RU" dirty="0" err="1" smtClean="0"/>
              <a:t>прочитання</a:t>
            </a:r>
            <a:r>
              <a:rPr lang="ru-RU" dirty="0" smtClean="0"/>
              <a:t> та </a:t>
            </a:r>
            <a:r>
              <a:rPr lang="ru-RU" dirty="0" err="1" smtClean="0"/>
              <a:t>прослуховування</a:t>
            </a:r>
            <a:r>
              <a:rPr lang="ru-RU" dirty="0" smtClean="0"/>
              <a:t> тексту (</a:t>
            </a:r>
            <a:r>
              <a:rPr lang="ru-RU" dirty="0" err="1" smtClean="0"/>
              <a:t>промови</a:t>
            </a:r>
            <a:r>
              <a:rPr lang="ru-RU" dirty="0" smtClean="0"/>
              <a:t>, </a:t>
            </a:r>
            <a:r>
              <a:rPr lang="ru-RU" dirty="0" err="1" smtClean="0"/>
              <a:t>доповіді</a:t>
            </a:r>
            <a:r>
              <a:rPr lang="ru-RU" dirty="0" smtClean="0"/>
              <a:t>, </a:t>
            </a:r>
            <a:r>
              <a:rPr lang="ru-RU" dirty="0" err="1" smtClean="0"/>
              <a:t>виступу</a:t>
            </a:r>
            <a:r>
              <a:rPr lang="ru-RU" dirty="0" smtClean="0"/>
              <a:t>) для </a:t>
            </a:r>
            <a:r>
              <a:rPr lang="ru-RU" dirty="0" err="1" smtClean="0"/>
              <a:t>конспектування</a:t>
            </a:r>
            <a:r>
              <a:rPr lang="ru-RU" dirty="0" smtClean="0"/>
              <a:t> </a:t>
            </a:r>
            <a:r>
              <a:rPr lang="ru-RU" dirty="0" err="1" smtClean="0"/>
              <a:t>звертається</a:t>
            </a:r>
            <a:r>
              <a:rPr lang="ru-RU" dirty="0" smtClean="0"/>
              <a:t> </a:t>
            </a:r>
            <a:r>
              <a:rPr lang="ru-RU" dirty="0" err="1" smtClean="0"/>
              <a:t>увага</a:t>
            </a:r>
            <a:r>
              <a:rPr lang="ru-RU" dirty="0" smtClean="0"/>
              <a:t> на </a:t>
            </a:r>
            <a:r>
              <a:rPr lang="ru-RU" dirty="0" err="1" smtClean="0"/>
              <a:t>опорні</a:t>
            </a:r>
            <a:r>
              <a:rPr lang="ru-RU" dirty="0" smtClean="0"/>
              <a:t> (</a:t>
            </a:r>
            <a:r>
              <a:rPr lang="ru-RU" dirty="0" err="1" smtClean="0"/>
              <a:t>ключові</a:t>
            </a:r>
            <a:r>
              <a:rPr lang="ru-RU" dirty="0" smtClean="0"/>
              <a:t>) слова, </a:t>
            </a:r>
            <a:r>
              <a:rPr lang="ru-RU" dirty="0" err="1" smtClean="0"/>
              <a:t>ті</a:t>
            </a:r>
            <a:r>
              <a:rPr lang="ru-RU" dirty="0" smtClean="0"/>
              <a:t> </a:t>
            </a:r>
            <a:r>
              <a:rPr lang="ru-RU" dirty="0" err="1" smtClean="0"/>
              <a:t>інформаційні</a:t>
            </a:r>
            <a:r>
              <a:rPr lang="ru-RU" dirty="0" smtClean="0"/>
              <a:t> </a:t>
            </a:r>
            <a:r>
              <a:rPr lang="ru-RU" dirty="0" err="1" smtClean="0"/>
              <a:t>центри</a:t>
            </a:r>
            <a:r>
              <a:rPr lang="ru-RU" dirty="0" smtClean="0"/>
              <a:t>, </a:t>
            </a:r>
            <a:r>
              <a:rPr lang="ru-RU" dirty="0" err="1" smtClean="0"/>
              <a:t>що</a:t>
            </a:r>
            <a:r>
              <a:rPr lang="ru-RU" dirty="0" smtClean="0"/>
              <a:t> </a:t>
            </a:r>
            <a:r>
              <a:rPr lang="ru-RU" dirty="0" err="1" smtClean="0"/>
              <a:t>несуть</a:t>
            </a:r>
            <a:r>
              <a:rPr lang="ru-RU" dirty="0" smtClean="0"/>
              <a:t> </a:t>
            </a:r>
            <a:r>
              <a:rPr lang="ru-RU" dirty="0" err="1" smtClean="0"/>
              <a:t>найбільше</a:t>
            </a:r>
            <a:r>
              <a:rPr lang="ru-RU" dirty="0" smtClean="0"/>
              <a:t> </a:t>
            </a:r>
            <a:r>
              <a:rPr lang="ru-RU" dirty="0" err="1" smtClean="0"/>
              <a:t>смислове</a:t>
            </a:r>
            <a:r>
              <a:rPr lang="ru-RU" dirty="0" smtClean="0"/>
              <a:t> </a:t>
            </a:r>
            <a:r>
              <a:rPr lang="ru-RU" dirty="0" err="1" smtClean="0"/>
              <a:t>навантаження</a:t>
            </a:r>
            <a:r>
              <a:rPr lang="ru-RU" dirty="0" smtClean="0"/>
              <a:t> (так </a:t>
            </a:r>
            <a:r>
              <a:rPr lang="ru-RU" dirty="0" err="1" smtClean="0"/>
              <a:t>звані</a:t>
            </a:r>
            <a:r>
              <a:rPr lang="ru-RU" dirty="0" smtClean="0"/>
              <a:t> </a:t>
            </a:r>
            <a:r>
              <a:rPr lang="ru-RU" b="1" i="1" dirty="0" smtClean="0"/>
              <a:t>“</a:t>
            </a:r>
            <a:r>
              <a:rPr lang="ru-RU" b="1" i="1" dirty="0" err="1" smtClean="0"/>
              <a:t>вузлики</a:t>
            </a:r>
            <a:r>
              <a:rPr lang="ru-RU" b="1" i="1" dirty="0" smtClean="0"/>
              <a:t> на </a:t>
            </a:r>
            <a:r>
              <a:rPr lang="ru-RU" b="1" i="1" dirty="0" err="1" smtClean="0"/>
              <a:t>пам’ять</a:t>
            </a:r>
            <a:r>
              <a:rPr lang="ru-RU" b="1" i="1" dirty="0" smtClean="0"/>
              <a:t>”).</a:t>
            </a:r>
            <a:endParaRPr lang="uk-UA" b="1" i="1" dirty="0"/>
          </a:p>
        </p:txBody>
      </p:sp>
      <p:pic>
        <p:nvPicPr>
          <p:cNvPr id="5" name="Picture 3" descr="C:\Users\User\Desktop\!ВОВА\фони\Вишиванка-червоно-чорний.jpg"/>
          <p:cNvPicPr>
            <a:picLocks noChangeAspect="1" noChangeArrowheads="1"/>
          </p:cNvPicPr>
          <p:nvPr/>
        </p:nvPicPr>
        <p:blipFill>
          <a:blip r:embed="rId2" cstate="print"/>
          <a:srcRect/>
          <a:stretch>
            <a:fillRect/>
          </a:stretch>
        </p:blipFill>
        <p:spPr bwMode="auto">
          <a:xfrm rot="5400000">
            <a:off x="-3083180" y="3083178"/>
            <a:ext cx="6858002" cy="691642"/>
          </a:xfrm>
          <a:prstGeom prst="rect">
            <a:avLst/>
          </a:prstGeom>
          <a:noFill/>
        </p:spPr>
      </p:pic>
      <p:pic>
        <p:nvPicPr>
          <p:cNvPr id="6" name="Picture 3" descr="C:\Users\User\Desktop\!ВОВА\фони\Вишиванка-червоно-чорний.jpg"/>
          <p:cNvPicPr>
            <a:picLocks noChangeAspect="1" noChangeArrowheads="1"/>
          </p:cNvPicPr>
          <p:nvPr/>
        </p:nvPicPr>
        <p:blipFill>
          <a:blip r:embed="rId2" cstate="print"/>
          <a:srcRect/>
          <a:stretch>
            <a:fillRect/>
          </a:stretch>
        </p:blipFill>
        <p:spPr bwMode="auto">
          <a:xfrm rot="5400000">
            <a:off x="5560786" y="3083180"/>
            <a:ext cx="6858002" cy="691642"/>
          </a:xfrm>
          <a:prstGeom prst="rect">
            <a:avLst/>
          </a:prstGeom>
          <a:noFill/>
        </p:spPr>
      </p:pic>
    </p:spTree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457200" y="500042"/>
            <a:ext cx="8229600" cy="5626121"/>
          </a:xfrm>
        </p:spPr>
        <p:txBody>
          <a:bodyPr>
            <a:normAutofit/>
          </a:bodyPr>
          <a:lstStyle/>
          <a:p>
            <a:pPr algn="just">
              <a:buNone/>
            </a:pPr>
            <a:r>
              <a:rPr lang="ru-RU" dirty="0" smtClean="0"/>
              <a:t>	</a:t>
            </a:r>
            <a:r>
              <a:rPr lang="ru-RU" dirty="0" smtClean="0"/>
              <a:t>	</a:t>
            </a:r>
            <a:r>
              <a:rPr lang="uk-UA" b="1" dirty="0" smtClean="0"/>
              <a:t>Зміст </a:t>
            </a:r>
            <a:r>
              <a:rPr lang="uk-UA" b="1" dirty="0" smtClean="0"/>
              <a:t>першоджерела </a:t>
            </a:r>
            <a:r>
              <a:rPr lang="uk-UA" dirty="0" smtClean="0"/>
              <a:t>передають: </a:t>
            </a:r>
          </a:p>
          <a:p>
            <a:pPr algn="just">
              <a:buNone/>
            </a:pPr>
            <a:r>
              <a:rPr lang="uk-UA" dirty="0" smtClean="0"/>
              <a:t>- своїми словами; </a:t>
            </a:r>
          </a:p>
          <a:p>
            <a:pPr algn="just">
              <a:buNone/>
            </a:pPr>
            <a:r>
              <a:rPr lang="uk-UA" dirty="0" smtClean="0"/>
              <a:t>- цитатами з першоджерела; </a:t>
            </a:r>
          </a:p>
          <a:p>
            <a:pPr algn="just">
              <a:buNone/>
            </a:pPr>
            <a:r>
              <a:rPr lang="uk-UA" dirty="0" smtClean="0"/>
              <a:t>- своїми словами і цитатами. </a:t>
            </a:r>
          </a:p>
          <a:p>
            <a:pPr algn="just">
              <a:buNone/>
            </a:pPr>
            <a:r>
              <a:rPr lang="ru-RU" dirty="0" smtClean="0"/>
              <a:t>		Для </a:t>
            </a:r>
            <a:r>
              <a:rPr lang="ru-RU" dirty="0" err="1" smtClean="0"/>
              <a:t>конспектування</a:t>
            </a:r>
            <a:r>
              <a:rPr lang="ru-RU" dirty="0" smtClean="0"/>
              <a:t>, як </a:t>
            </a:r>
            <a:r>
              <a:rPr lang="ru-RU" dirty="0" err="1" smtClean="0"/>
              <a:t>і</a:t>
            </a:r>
            <a:r>
              <a:rPr lang="ru-RU" dirty="0" smtClean="0"/>
              <a:t> </a:t>
            </a:r>
            <a:r>
              <a:rPr lang="ru-RU" dirty="0" err="1" smtClean="0"/>
              <a:t>реферування</a:t>
            </a:r>
            <a:r>
              <a:rPr lang="ru-RU" dirty="0" smtClean="0"/>
              <a:t>, </a:t>
            </a:r>
            <a:r>
              <a:rPr lang="ru-RU" dirty="0" err="1" smtClean="0"/>
              <a:t>використовуються</a:t>
            </a:r>
            <a:r>
              <a:rPr lang="ru-RU" dirty="0" smtClean="0"/>
              <a:t> </a:t>
            </a:r>
            <a:r>
              <a:rPr lang="ru-RU" dirty="0" err="1" smtClean="0"/>
              <a:t>такі</a:t>
            </a:r>
            <a:r>
              <a:rPr lang="ru-RU" dirty="0" smtClean="0"/>
              <a:t> </a:t>
            </a:r>
            <a:r>
              <a:rPr lang="ru-RU" b="1" dirty="0" err="1" smtClean="0"/>
              <a:t>способи</a:t>
            </a:r>
            <a:r>
              <a:rPr lang="ru-RU" b="1" dirty="0" smtClean="0"/>
              <a:t> </a:t>
            </a:r>
            <a:r>
              <a:rPr lang="ru-RU" b="1" dirty="0" err="1" smtClean="0"/>
              <a:t>викладу</a:t>
            </a:r>
            <a:r>
              <a:rPr lang="ru-RU" b="1" dirty="0" smtClean="0"/>
              <a:t> </a:t>
            </a:r>
            <a:r>
              <a:rPr lang="ru-RU" b="1" dirty="0" err="1" smtClean="0"/>
              <a:t>матеріалу</a:t>
            </a:r>
            <a:r>
              <a:rPr lang="ru-RU" b="1" dirty="0" smtClean="0"/>
              <a:t>: </a:t>
            </a:r>
            <a:r>
              <a:rPr lang="ru-RU" dirty="0" err="1" smtClean="0"/>
              <a:t>опис</a:t>
            </a:r>
            <a:r>
              <a:rPr lang="ru-RU" dirty="0" smtClean="0"/>
              <a:t>, </a:t>
            </a:r>
            <a:r>
              <a:rPr lang="ru-RU" dirty="0" err="1" smtClean="0"/>
              <a:t>оповідь</a:t>
            </a:r>
            <a:r>
              <a:rPr lang="ru-RU" dirty="0" smtClean="0"/>
              <a:t>, </a:t>
            </a:r>
            <a:r>
              <a:rPr lang="ru-RU" dirty="0" err="1" smtClean="0"/>
              <a:t>міркування</a:t>
            </a:r>
            <a:r>
              <a:rPr lang="ru-RU" dirty="0" smtClean="0"/>
              <a:t>. </a:t>
            </a:r>
            <a:endParaRPr lang="ru-RU" dirty="0" smtClean="0"/>
          </a:p>
          <a:p>
            <a:pPr algn="just">
              <a:buNone/>
            </a:pPr>
            <a:r>
              <a:rPr lang="ru-RU" dirty="0" smtClean="0"/>
              <a:t>	</a:t>
            </a:r>
            <a:r>
              <a:rPr lang="ru-RU" dirty="0" smtClean="0"/>
              <a:t>	За </a:t>
            </a:r>
            <a:r>
              <a:rPr lang="ru-RU" dirty="0" err="1" smtClean="0"/>
              <a:t>своїм</a:t>
            </a:r>
            <a:r>
              <a:rPr lang="ru-RU" dirty="0" smtClean="0"/>
              <a:t> </a:t>
            </a:r>
            <a:r>
              <a:rPr lang="ru-RU" dirty="0" err="1" smtClean="0"/>
              <a:t>обсягом</a:t>
            </a:r>
            <a:r>
              <a:rPr lang="ru-RU" dirty="0" smtClean="0"/>
              <a:t> конспект не </a:t>
            </a:r>
            <a:r>
              <a:rPr lang="ru-RU" dirty="0" err="1" smtClean="0"/>
              <a:t>перевищує</a:t>
            </a:r>
            <a:r>
              <a:rPr lang="ru-RU" dirty="0" smtClean="0"/>
              <a:t> 1/3 </a:t>
            </a:r>
            <a:r>
              <a:rPr lang="ru-RU" dirty="0" err="1" smtClean="0"/>
              <a:t>всього</a:t>
            </a:r>
            <a:r>
              <a:rPr lang="ru-RU" dirty="0" smtClean="0"/>
              <a:t> </a:t>
            </a:r>
            <a:r>
              <a:rPr lang="ru-RU" dirty="0" err="1" smtClean="0"/>
              <a:t>первинного</a:t>
            </a:r>
            <a:r>
              <a:rPr lang="ru-RU" dirty="0" smtClean="0"/>
              <a:t> тексту.</a:t>
            </a:r>
            <a:endParaRPr lang="uk-UA" dirty="0" smtClean="0"/>
          </a:p>
          <a:p>
            <a:endParaRPr lang="uk-UA" dirty="0"/>
          </a:p>
        </p:txBody>
      </p:sp>
      <p:pic>
        <p:nvPicPr>
          <p:cNvPr id="4" name="Picture 3" descr="C:\Users\User\Desktop\!ВОВА\фони\Вишиванка-червоно-чорний.jpg"/>
          <p:cNvPicPr>
            <a:picLocks noChangeAspect="1" noChangeArrowheads="1"/>
          </p:cNvPicPr>
          <p:nvPr/>
        </p:nvPicPr>
        <p:blipFill>
          <a:blip r:embed="rId2" cstate="print"/>
          <a:srcRect/>
          <a:stretch>
            <a:fillRect/>
          </a:stretch>
        </p:blipFill>
        <p:spPr bwMode="auto">
          <a:xfrm rot="5400000">
            <a:off x="-3083180" y="3083178"/>
            <a:ext cx="6858002" cy="691642"/>
          </a:xfrm>
          <a:prstGeom prst="rect">
            <a:avLst/>
          </a:prstGeom>
          <a:noFill/>
        </p:spPr>
      </p:pic>
      <p:pic>
        <p:nvPicPr>
          <p:cNvPr id="5" name="Picture 3" descr="C:\Users\User\Desktop\!ВОВА\фони\Вишиванка-червоно-чорний.jpg"/>
          <p:cNvPicPr>
            <a:picLocks noChangeAspect="1" noChangeArrowheads="1"/>
          </p:cNvPicPr>
          <p:nvPr/>
        </p:nvPicPr>
        <p:blipFill>
          <a:blip r:embed="rId2" cstate="print"/>
          <a:srcRect/>
          <a:stretch>
            <a:fillRect/>
          </a:stretch>
        </p:blipFill>
        <p:spPr bwMode="auto">
          <a:xfrm rot="5400000">
            <a:off x="5560786" y="3083180"/>
            <a:ext cx="6858002" cy="691642"/>
          </a:xfrm>
          <a:prstGeom prst="rect">
            <a:avLst/>
          </a:prstGeom>
          <a:noFill/>
        </p:spPr>
      </p:pic>
    </p:spTree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457200" y="357166"/>
            <a:ext cx="8229600" cy="5768997"/>
          </a:xfrm>
        </p:spPr>
        <p:txBody>
          <a:bodyPr>
            <a:normAutofit/>
          </a:bodyPr>
          <a:lstStyle/>
          <a:p>
            <a:pPr algn="just">
              <a:buNone/>
            </a:pPr>
            <a:r>
              <a:rPr lang="ru-RU" b="1" dirty="0" smtClean="0"/>
              <a:t>		</a:t>
            </a:r>
            <a:r>
              <a:rPr lang="ru-RU" dirty="0" smtClean="0"/>
              <a:t>До </a:t>
            </a:r>
            <a:r>
              <a:rPr lang="ru-RU" dirty="0" smtClean="0"/>
              <a:t>конспекту </a:t>
            </a:r>
            <a:r>
              <a:rPr lang="ru-RU" dirty="0" err="1" smtClean="0"/>
              <a:t>ставлять</a:t>
            </a:r>
            <a:r>
              <a:rPr lang="ru-RU" dirty="0" smtClean="0"/>
              <a:t> </a:t>
            </a:r>
            <a:r>
              <a:rPr lang="ru-RU" b="1" dirty="0" err="1" smtClean="0"/>
              <a:t>такі</a:t>
            </a:r>
            <a:r>
              <a:rPr lang="ru-RU" b="1" dirty="0" smtClean="0"/>
              <a:t> </a:t>
            </a:r>
            <a:r>
              <a:rPr lang="ru-RU" b="1" dirty="0" err="1" smtClean="0"/>
              <a:t>вимоги</a:t>
            </a:r>
            <a:r>
              <a:rPr lang="ru-RU" b="1" dirty="0" smtClean="0"/>
              <a:t>: </a:t>
            </a:r>
          </a:p>
          <a:p>
            <a:pPr algn="just">
              <a:buNone/>
            </a:pPr>
            <a:r>
              <a:rPr lang="ru-RU" dirty="0" smtClean="0"/>
              <a:t>		- </a:t>
            </a:r>
            <a:r>
              <a:rPr lang="ru-RU" dirty="0" err="1" smtClean="0"/>
              <a:t>залишають</a:t>
            </a:r>
            <a:r>
              <a:rPr lang="ru-RU" dirty="0" smtClean="0"/>
              <a:t> </a:t>
            </a:r>
            <a:r>
              <a:rPr lang="ru-RU" dirty="0" err="1" smtClean="0"/>
              <a:t>певну</a:t>
            </a:r>
            <a:r>
              <a:rPr lang="ru-RU" dirty="0" smtClean="0"/>
              <a:t> </a:t>
            </a:r>
            <a:r>
              <a:rPr lang="ru-RU" dirty="0" err="1" smtClean="0"/>
              <a:t>частину</a:t>
            </a:r>
            <a:r>
              <a:rPr lang="ru-RU" dirty="0" smtClean="0"/>
              <a:t> </a:t>
            </a:r>
            <a:r>
              <a:rPr lang="ru-RU" dirty="0" err="1" smtClean="0"/>
              <a:t>сторінки</a:t>
            </a:r>
            <a:r>
              <a:rPr lang="ru-RU" dirty="0" smtClean="0"/>
              <a:t> (</a:t>
            </a:r>
            <a:r>
              <a:rPr lang="ru-RU" dirty="0" err="1" smtClean="0"/>
              <a:t>це</a:t>
            </a:r>
            <a:r>
              <a:rPr lang="ru-RU" dirty="0" smtClean="0"/>
              <a:t> </a:t>
            </a:r>
            <a:r>
              <a:rPr lang="ru-RU" dirty="0" err="1" smtClean="0"/>
              <a:t>може</a:t>
            </a:r>
            <a:r>
              <a:rPr lang="ru-RU" dirty="0" smtClean="0"/>
              <a:t> бути половина </a:t>
            </a:r>
            <a:r>
              <a:rPr lang="ru-RU" dirty="0" err="1" smtClean="0"/>
              <a:t>аркуша</a:t>
            </a:r>
            <a:r>
              <a:rPr lang="ru-RU" dirty="0" smtClean="0"/>
              <a:t> </a:t>
            </a:r>
            <a:r>
              <a:rPr lang="ru-RU" dirty="0" err="1" smtClean="0"/>
              <a:t>або</a:t>
            </a:r>
            <a:r>
              <a:rPr lang="ru-RU" dirty="0" smtClean="0"/>
              <a:t> широкий берег) для </a:t>
            </a:r>
            <a:r>
              <a:rPr lang="ru-RU" dirty="0" err="1" smtClean="0"/>
              <a:t>запису</a:t>
            </a:r>
            <a:r>
              <a:rPr lang="ru-RU" dirty="0" smtClean="0"/>
              <a:t> </a:t>
            </a:r>
            <a:r>
              <a:rPr lang="ru-RU" dirty="0" err="1" smtClean="0"/>
              <a:t>власних</a:t>
            </a:r>
            <a:r>
              <a:rPr lang="ru-RU" dirty="0" smtClean="0"/>
              <a:t> думок, </a:t>
            </a:r>
            <a:r>
              <a:rPr lang="ru-RU" dirty="0" err="1" smtClean="0"/>
              <a:t>оцінки</a:t>
            </a:r>
            <a:r>
              <a:rPr lang="ru-RU" dirty="0" smtClean="0"/>
              <a:t> </a:t>
            </a:r>
            <a:r>
              <a:rPr lang="ru-RU" dirty="0" err="1" smtClean="0"/>
              <a:t>законспекто</a:t>
            </a:r>
            <a:r>
              <a:rPr lang="ru-RU" dirty="0" smtClean="0"/>
              <a:t> </a:t>
            </a:r>
            <a:r>
              <a:rPr lang="ru-RU" dirty="0" err="1" smtClean="0"/>
              <a:t>ваного</a:t>
            </a:r>
            <a:r>
              <a:rPr lang="ru-RU" dirty="0" smtClean="0"/>
              <a:t>; </a:t>
            </a:r>
          </a:p>
          <a:p>
            <a:pPr algn="just">
              <a:buNone/>
            </a:pPr>
            <a:r>
              <a:rPr lang="uk-UA" dirty="0" smtClean="0"/>
              <a:t>		- </a:t>
            </a:r>
            <a:r>
              <a:rPr lang="uk-UA" dirty="0" smtClean="0"/>
              <a:t>цитуючи, вказують відповідну сторінку першоджерела. </a:t>
            </a:r>
            <a:endParaRPr lang="uk-UA" dirty="0" smtClean="0"/>
          </a:p>
          <a:p>
            <a:pPr algn="just">
              <a:buNone/>
            </a:pPr>
            <a:r>
              <a:rPr lang="uk-UA" dirty="0" smtClean="0"/>
              <a:t>	</a:t>
            </a:r>
            <a:r>
              <a:rPr lang="uk-UA" dirty="0" smtClean="0"/>
              <a:t>	Текст </a:t>
            </a:r>
            <a:r>
              <a:rPr lang="uk-UA" dirty="0" smtClean="0"/>
              <a:t>конспекту оформлюють довільно, на відміну від </a:t>
            </a:r>
            <a:r>
              <a:rPr lang="uk-UA" dirty="0" smtClean="0"/>
              <a:t>тез. Крім основних </a:t>
            </a:r>
            <a:r>
              <a:rPr lang="uk-UA" dirty="0" smtClean="0"/>
              <a:t>положень, конспект містить і фактичний матеріал. </a:t>
            </a:r>
          </a:p>
          <a:p>
            <a:endParaRPr lang="uk-UA" dirty="0" smtClean="0"/>
          </a:p>
        </p:txBody>
      </p:sp>
      <p:pic>
        <p:nvPicPr>
          <p:cNvPr id="5" name="Picture 3" descr="C:\Users\User\Desktop\!ВОВА\фони\Вишиванка-червоно-чорний.jpg"/>
          <p:cNvPicPr>
            <a:picLocks noChangeAspect="1" noChangeArrowheads="1"/>
          </p:cNvPicPr>
          <p:nvPr/>
        </p:nvPicPr>
        <p:blipFill>
          <a:blip r:embed="rId2" cstate="print"/>
          <a:srcRect/>
          <a:stretch>
            <a:fillRect/>
          </a:stretch>
        </p:blipFill>
        <p:spPr bwMode="auto">
          <a:xfrm rot="5400000">
            <a:off x="-3083180" y="3083178"/>
            <a:ext cx="6858002" cy="691642"/>
          </a:xfrm>
          <a:prstGeom prst="rect">
            <a:avLst/>
          </a:prstGeom>
          <a:noFill/>
        </p:spPr>
      </p:pic>
      <p:pic>
        <p:nvPicPr>
          <p:cNvPr id="6" name="Picture 3" descr="C:\Users\User\Desktop\!ВОВА\фони\Вишиванка-червоно-чорний.jpg"/>
          <p:cNvPicPr>
            <a:picLocks noChangeAspect="1" noChangeArrowheads="1"/>
          </p:cNvPicPr>
          <p:nvPr/>
        </p:nvPicPr>
        <p:blipFill>
          <a:blip r:embed="rId2" cstate="print"/>
          <a:srcRect/>
          <a:stretch>
            <a:fillRect/>
          </a:stretch>
        </p:blipFill>
        <p:spPr bwMode="auto">
          <a:xfrm rot="5400000">
            <a:off x="5560786" y="3083180"/>
            <a:ext cx="6858002" cy="691642"/>
          </a:xfrm>
          <a:prstGeom prst="rect">
            <a:avLst/>
          </a:prstGeom>
          <a:noFill/>
        </p:spPr>
      </p:pic>
    </p:spTree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457200" y="571480"/>
            <a:ext cx="8229600" cy="5786478"/>
          </a:xfrm>
        </p:spPr>
        <p:txBody>
          <a:bodyPr>
            <a:normAutofit fontScale="92500" lnSpcReduction="20000"/>
          </a:bodyPr>
          <a:lstStyle/>
          <a:p>
            <a:pPr algn="just">
              <a:buNone/>
            </a:pPr>
            <a:r>
              <a:rPr lang="ru-RU" dirty="0" smtClean="0"/>
              <a:t>		</a:t>
            </a:r>
            <a:r>
              <a:rPr lang="ru-RU" b="1" dirty="0" err="1" smtClean="0"/>
              <a:t>Способи</a:t>
            </a:r>
            <a:r>
              <a:rPr lang="ru-RU" b="1" dirty="0" smtClean="0"/>
              <a:t> </a:t>
            </a:r>
            <a:r>
              <a:rPr lang="ru-RU" b="1" dirty="0" err="1" smtClean="0"/>
              <a:t>фіксації</a:t>
            </a:r>
            <a:r>
              <a:rPr lang="ru-RU" b="1" dirty="0" smtClean="0"/>
              <a:t> </a:t>
            </a:r>
            <a:r>
              <a:rPr lang="ru-RU" b="1" dirty="0" err="1" smtClean="0"/>
              <a:t>відомостей</a:t>
            </a:r>
            <a:r>
              <a:rPr lang="ru-RU" b="1" dirty="0" smtClean="0"/>
              <a:t> </a:t>
            </a:r>
            <a:r>
              <a:rPr lang="ru-RU" dirty="0" err="1" smtClean="0"/>
              <a:t>можуть</a:t>
            </a:r>
            <a:r>
              <a:rPr lang="ru-RU" dirty="0" smtClean="0"/>
              <a:t> бути </a:t>
            </a:r>
            <a:r>
              <a:rPr lang="ru-RU" dirty="0" err="1" smtClean="0"/>
              <a:t>різними</a:t>
            </a:r>
            <a:r>
              <a:rPr lang="ru-RU" dirty="0" smtClean="0"/>
              <a:t>: </a:t>
            </a:r>
            <a:endParaRPr lang="ru-RU" dirty="0" smtClean="0"/>
          </a:p>
          <a:p>
            <a:pPr algn="just">
              <a:buNone/>
            </a:pPr>
            <a:r>
              <a:rPr lang="ru-RU" dirty="0" smtClean="0"/>
              <a:t>		</a:t>
            </a:r>
            <a:r>
              <a:rPr lang="ru-RU" b="1" i="1" dirty="0" smtClean="0"/>
              <a:t>-</a:t>
            </a:r>
            <a:r>
              <a:rPr lang="ru-RU" b="1" i="1" dirty="0" err="1" smtClean="0"/>
              <a:t>мовними</a:t>
            </a:r>
            <a:r>
              <a:rPr lang="ru-RU" b="1" i="1" dirty="0" smtClean="0"/>
              <a:t> </a:t>
            </a:r>
            <a:r>
              <a:rPr lang="ru-RU" dirty="0" smtClean="0"/>
              <a:t>(</a:t>
            </a:r>
            <a:r>
              <a:rPr lang="ru-RU" dirty="0" err="1" smtClean="0"/>
              <a:t>виділення</a:t>
            </a:r>
            <a:r>
              <a:rPr lang="ru-RU" dirty="0" smtClean="0"/>
              <a:t> </a:t>
            </a:r>
            <a:r>
              <a:rPr lang="ru-RU" dirty="0" err="1" smtClean="0"/>
              <a:t>ключових</a:t>
            </a:r>
            <a:r>
              <a:rPr lang="ru-RU" dirty="0" smtClean="0"/>
              <a:t> </a:t>
            </a:r>
            <a:r>
              <a:rPr lang="ru-RU" dirty="0" err="1" smtClean="0"/>
              <a:t>слів</a:t>
            </a:r>
            <a:r>
              <a:rPr lang="ru-RU" dirty="0" smtClean="0"/>
              <a:t>, фраз, </a:t>
            </a:r>
            <a:r>
              <a:rPr lang="ru-RU" dirty="0" err="1" smtClean="0"/>
              <a:t>повний</a:t>
            </a:r>
            <a:r>
              <a:rPr lang="ru-RU" dirty="0" smtClean="0"/>
              <a:t> </a:t>
            </a:r>
            <a:r>
              <a:rPr lang="ru-RU" dirty="0" err="1" smtClean="0"/>
              <a:t>детальний</a:t>
            </a:r>
            <a:r>
              <a:rPr lang="ru-RU" dirty="0" smtClean="0"/>
              <a:t> </a:t>
            </a:r>
            <a:r>
              <a:rPr lang="ru-RU" dirty="0" err="1" smtClean="0"/>
              <a:t>запис</a:t>
            </a:r>
            <a:r>
              <a:rPr lang="ru-RU" dirty="0" smtClean="0"/>
              <a:t>), </a:t>
            </a:r>
            <a:endParaRPr lang="ru-RU" dirty="0" smtClean="0"/>
          </a:p>
          <a:p>
            <a:pPr algn="just">
              <a:buNone/>
            </a:pPr>
            <a:r>
              <a:rPr lang="ru-RU" dirty="0" smtClean="0"/>
              <a:t>		</a:t>
            </a:r>
            <a:r>
              <a:rPr lang="ru-RU" b="1" i="1" dirty="0" smtClean="0"/>
              <a:t>-</a:t>
            </a:r>
            <a:r>
              <a:rPr lang="ru-RU" b="1" i="1" dirty="0" err="1" smtClean="0"/>
              <a:t>позамовними</a:t>
            </a:r>
            <a:r>
              <a:rPr lang="ru-RU" b="1" i="1" dirty="0" smtClean="0"/>
              <a:t> </a:t>
            </a:r>
            <a:r>
              <a:rPr lang="ru-RU" dirty="0" smtClean="0"/>
              <a:t>(план, схема, </a:t>
            </a:r>
            <a:r>
              <a:rPr lang="ru-RU" dirty="0" err="1" smtClean="0"/>
              <a:t>таблиця</a:t>
            </a:r>
            <a:r>
              <a:rPr lang="ru-RU" dirty="0" smtClean="0"/>
              <a:t>, </a:t>
            </a:r>
            <a:r>
              <a:rPr lang="ru-RU" dirty="0" err="1" smtClean="0"/>
              <a:t>виділення</a:t>
            </a:r>
            <a:r>
              <a:rPr lang="ru-RU" dirty="0" smtClean="0"/>
              <a:t> </a:t>
            </a:r>
            <a:r>
              <a:rPr lang="ru-RU" dirty="0" err="1" smtClean="0"/>
              <a:t>ключових</a:t>
            </a:r>
            <a:r>
              <a:rPr lang="ru-RU" dirty="0" smtClean="0"/>
              <a:t> понять </a:t>
            </a:r>
            <a:r>
              <a:rPr lang="ru-RU" dirty="0" err="1" smtClean="0"/>
              <a:t>підкресленням</a:t>
            </a:r>
            <a:r>
              <a:rPr lang="ru-RU" dirty="0" smtClean="0"/>
              <a:t> </a:t>
            </a:r>
            <a:r>
              <a:rPr lang="ru-RU" dirty="0" err="1" smtClean="0"/>
              <a:t>або</a:t>
            </a:r>
            <a:r>
              <a:rPr lang="ru-RU" dirty="0" smtClean="0"/>
              <a:t> </a:t>
            </a:r>
            <a:r>
              <a:rPr lang="ru-RU" dirty="0" err="1" smtClean="0"/>
              <a:t>іншим</a:t>
            </a:r>
            <a:r>
              <a:rPr lang="ru-RU" dirty="0" smtClean="0"/>
              <a:t> </a:t>
            </a:r>
            <a:r>
              <a:rPr lang="ru-RU" dirty="0" err="1" smtClean="0"/>
              <a:t>кольором</a:t>
            </a:r>
            <a:r>
              <a:rPr lang="ru-RU" dirty="0" smtClean="0"/>
              <a:t>).</a:t>
            </a:r>
          </a:p>
          <a:p>
            <a:pPr algn="just">
              <a:buNone/>
            </a:pPr>
            <a:r>
              <a:rPr lang="uk-UA" dirty="0" smtClean="0"/>
              <a:t>		</a:t>
            </a:r>
            <a:r>
              <a:rPr lang="uk-UA" b="1" i="1" dirty="0" smtClean="0"/>
              <a:t>Стислий </a:t>
            </a:r>
            <a:r>
              <a:rPr lang="uk-UA" b="1" i="1" dirty="0" smtClean="0"/>
              <a:t>конспект </a:t>
            </a:r>
            <a:r>
              <a:rPr lang="uk-UA" dirty="0" smtClean="0"/>
              <a:t>передає в узагальненому вигляді найсуттєвішу інформацію тексту, а </a:t>
            </a:r>
            <a:r>
              <a:rPr lang="uk-UA" b="1" i="1" dirty="0" smtClean="0"/>
              <a:t>докладний (розгорнутий) </a:t>
            </a:r>
            <a:r>
              <a:rPr lang="uk-UA" dirty="0" smtClean="0"/>
              <a:t>– містить також відомості, які конкретизують, мотивують, деталізують основні положення тексту у вигляді доведень, пояснень, аргументів, ілюстрацій тощо.</a:t>
            </a:r>
            <a:endParaRPr lang="uk-UA" dirty="0"/>
          </a:p>
        </p:txBody>
      </p:sp>
      <p:pic>
        <p:nvPicPr>
          <p:cNvPr id="4" name="Picture 3" descr="C:\Users\User\Desktop\!ВОВА\фони\Вишиванка-червоно-чорний.jpg"/>
          <p:cNvPicPr>
            <a:picLocks noChangeAspect="1" noChangeArrowheads="1"/>
          </p:cNvPicPr>
          <p:nvPr/>
        </p:nvPicPr>
        <p:blipFill>
          <a:blip r:embed="rId2" cstate="print"/>
          <a:srcRect/>
          <a:stretch>
            <a:fillRect/>
          </a:stretch>
        </p:blipFill>
        <p:spPr bwMode="auto">
          <a:xfrm rot="5400000">
            <a:off x="-3083180" y="3083178"/>
            <a:ext cx="6858002" cy="691642"/>
          </a:xfrm>
          <a:prstGeom prst="rect">
            <a:avLst/>
          </a:prstGeom>
          <a:noFill/>
        </p:spPr>
      </p:pic>
      <p:pic>
        <p:nvPicPr>
          <p:cNvPr id="5" name="Picture 3" descr="C:\Users\User\Desktop\!ВОВА\фони\Вишиванка-червоно-чорний.jpg"/>
          <p:cNvPicPr>
            <a:picLocks noChangeAspect="1" noChangeArrowheads="1"/>
          </p:cNvPicPr>
          <p:nvPr/>
        </p:nvPicPr>
        <p:blipFill>
          <a:blip r:embed="rId2" cstate="print"/>
          <a:srcRect/>
          <a:stretch>
            <a:fillRect/>
          </a:stretch>
        </p:blipFill>
        <p:spPr bwMode="auto">
          <a:xfrm rot="5400000">
            <a:off x="5714999" y="3083180"/>
            <a:ext cx="6858002" cy="691642"/>
          </a:xfrm>
          <a:prstGeom prst="rect">
            <a:avLst/>
          </a:prstGeom>
          <a:noFill/>
        </p:spPr>
      </p:pic>
    </p:spTree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428596" y="428604"/>
            <a:ext cx="8229600" cy="5026029"/>
          </a:xfrm>
        </p:spPr>
        <p:txBody>
          <a:bodyPr/>
          <a:lstStyle/>
          <a:p>
            <a:pPr>
              <a:buNone/>
            </a:pPr>
            <a:r>
              <a:rPr lang="ru-RU" dirty="0"/>
              <a:t>		</a:t>
            </a:r>
            <a:endParaRPr lang="en-US" dirty="0"/>
          </a:p>
          <a:p>
            <a:pPr algn="just">
              <a:buNone/>
            </a:pPr>
            <a:r>
              <a:rPr lang="en-US" b="1" dirty="0"/>
              <a:t>		</a:t>
            </a:r>
            <a:r>
              <a:rPr lang="ru-RU" b="1" dirty="0" err="1"/>
              <a:t>Конспектування</a:t>
            </a:r>
            <a:r>
              <a:rPr lang="ru-RU" b="1" dirty="0"/>
              <a:t> </a:t>
            </a:r>
            <a:r>
              <a:rPr lang="ru-RU" b="1" dirty="0" err="1"/>
              <a:t>лекції</a:t>
            </a:r>
            <a:r>
              <a:rPr lang="ru-RU" b="1" dirty="0"/>
              <a:t> </a:t>
            </a:r>
            <a:r>
              <a:rPr lang="ru-RU" dirty="0"/>
              <a:t>– </a:t>
            </a:r>
            <a:r>
              <a:rPr lang="ru-RU" dirty="0" err="1"/>
              <a:t>це</a:t>
            </a:r>
            <a:r>
              <a:rPr lang="ru-RU" dirty="0"/>
              <a:t> </a:t>
            </a:r>
            <a:r>
              <a:rPr lang="ru-RU" dirty="0" err="1"/>
              <a:t>особливий</a:t>
            </a:r>
            <a:r>
              <a:rPr lang="ru-RU" dirty="0"/>
              <a:t> вид </a:t>
            </a:r>
            <a:r>
              <a:rPr lang="ru-RU" dirty="0" err="1"/>
              <a:t>опрацювання</a:t>
            </a:r>
            <a:r>
              <a:rPr lang="ru-RU" dirty="0"/>
              <a:t> </a:t>
            </a:r>
            <a:r>
              <a:rPr lang="ru-RU" dirty="0" err="1"/>
              <a:t>наукової</a:t>
            </a:r>
            <a:r>
              <a:rPr lang="ru-RU" dirty="0"/>
              <a:t> </a:t>
            </a:r>
            <a:r>
              <a:rPr lang="ru-RU" dirty="0" err="1"/>
              <a:t>інформації</a:t>
            </a:r>
            <a:r>
              <a:rPr lang="ru-RU" dirty="0"/>
              <a:t>, в </a:t>
            </a:r>
            <a:r>
              <a:rPr lang="ru-RU" dirty="0" err="1"/>
              <a:t>якому</a:t>
            </a:r>
            <a:r>
              <a:rPr lang="ru-RU" dirty="0"/>
              <a:t> </a:t>
            </a:r>
            <a:r>
              <a:rPr lang="ru-RU" dirty="0" err="1"/>
              <a:t>поєднуються</a:t>
            </a:r>
            <a:r>
              <a:rPr lang="ru-RU" dirty="0"/>
              <a:t> </a:t>
            </a:r>
            <a:r>
              <a:rPr lang="ru-RU" dirty="0" err="1"/>
              <a:t>процеси</a:t>
            </a:r>
            <a:r>
              <a:rPr lang="ru-RU" dirty="0"/>
              <a:t> </a:t>
            </a:r>
            <a:r>
              <a:rPr lang="ru-RU" i="1" dirty="0" err="1"/>
              <a:t>слухання</a:t>
            </a:r>
            <a:r>
              <a:rPr lang="ru-RU" i="1" dirty="0"/>
              <a:t> </a:t>
            </a:r>
            <a:r>
              <a:rPr lang="ru-RU" dirty="0"/>
              <a:t>та </a:t>
            </a:r>
            <a:r>
              <a:rPr lang="ru-RU" i="1" dirty="0" err="1"/>
              <a:t>записування</a:t>
            </a:r>
            <a:r>
              <a:rPr lang="ru-RU" dirty="0"/>
              <a:t>, </a:t>
            </a:r>
            <a:r>
              <a:rPr lang="ru-RU" dirty="0" err="1"/>
              <a:t>але</a:t>
            </a:r>
            <a:r>
              <a:rPr lang="ru-RU" dirty="0"/>
              <a:t> </a:t>
            </a:r>
            <a:r>
              <a:rPr lang="ru-RU" dirty="0" err="1"/>
              <a:t>поєднуються</a:t>
            </a:r>
            <a:r>
              <a:rPr lang="ru-RU" dirty="0"/>
              <a:t> не </a:t>
            </a:r>
            <a:r>
              <a:rPr lang="ru-RU" dirty="0" err="1"/>
              <a:t>механічно</a:t>
            </a:r>
            <a:r>
              <a:rPr lang="ru-RU" dirty="0"/>
              <a:t>, </a:t>
            </a:r>
            <a:r>
              <a:rPr lang="ru-RU" dirty="0" err="1"/>
              <a:t>оскільки</a:t>
            </a:r>
            <a:r>
              <a:rPr lang="ru-RU" dirty="0"/>
              <a:t> </a:t>
            </a:r>
            <a:r>
              <a:rPr lang="ru-RU" dirty="0" err="1"/>
              <a:t>записуванню</a:t>
            </a:r>
            <a:r>
              <a:rPr lang="ru-RU" dirty="0"/>
              <a:t> </a:t>
            </a:r>
            <a:r>
              <a:rPr lang="ru-RU" dirty="0" err="1"/>
              <a:t>отриманих</a:t>
            </a:r>
            <a:r>
              <a:rPr lang="ru-RU" dirty="0"/>
              <a:t> </a:t>
            </a:r>
            <a:r>
              <a:rPr lang="ru-RU" dirty="0" err="1"/>
              <a:t>даних</a:t>
            </a:r>
            <a:r>
              <a:rPr lang="ru-RU" dirty="0"/>
              <a:t> </a:t>
            </a:r>
            <a:r>
              <a:rPr lang="ru-RU" dirty="0" err="1"/>
              <a:t>передує</a:t>
            </a:r>
            <a:r>
              <a:rPr lang="ru-RU" dirty="0"/>
              <a:t> </a:t>
            </a:r>
            <a:r>
              <a:rPr lang="ru-RU" dirty="0" err="1"/>
              <a:t>специфічне</a:t>
            </a:r>
            <a:r>
              <a:rPr lang="ru-RU" dirty="0"/>
              <a:t> </a:t>
            </a:r>
            <a:r>
              <a:rPr lang="ru-RU" dirty="0" err="1"/>
              <a:t>їх</a:t>
            </a:r>
            <a:r>
              <a:rPr lang="ru-RU" dirty="0"/>
              <a:t> </a:t>
            </a:r>
            <a:r>
              <a:rPr lang="ru-RU" dirty="0" err="1"/>
              <a:t>оброблення</a:t>
            </a:r>
            <a:r>
              <a:rPr lang="ru-RU" dirty="0"/>
              <a:t>.</a:t>
            </a:r>
            <a:endParaRPr lang="en-US" dirty="0"/>
          </a:p>
          <a:p>
            <a:endParaRPr lang="ru-RU" dirty="0"/>
          </a:p>
        </p:txBody>
      </p:sp>
      <p:pic>
        <p:nvPicPr>
          <p:cNvPr id="4" name="Picture 3" descr="C:\Users\User\Desktop\!ВОВА\фони\Вишиванка-червоно-чорний.jpg"/>
          <p:cNvPicPr>
            <a:picLocks noChangeAspect="1" noChangeArrowheads="1"/>
          </p:cNvPicPr>
          <p:nvPr/>
        </p:nvPicPr>
        <p:blipFill>
          <a:blip r:embed="rId2" cstate="print"/>
          <a:srcRect/>
          <a:stretch>
            <a:fillRect/>
          </a:stretch>
        </p:blipFill>
        <p:spPr bwMode="auto">
          <a:xfrm rot="5400000">
            <a:off x="-3083180" y="3083180"/>
            <a:ext cx="6858002" cy="691642"/>
          </a:xfrm>
          <a:prstGeom prst="rect">
            <a:avLst/>
          </a:prstGeom>
          <a:noFill/>
        </p:spPr>
      </p:pic>
      <p:pic>
        <p:nvPicPr>
          <p:cNvPr id="5" name="Picture 3" descr="C:\Users\User\Desktop\!ВОВА\фони\Вишиванка-червоно-чорний.jpg"/>
          <p:cNvPicPr>
            <a:picLocks noChangeAspect="1" noChangeArrowheads="1"/>
          </p:cNvPicPr>
          <p:nvPr/>
        </p:nvPicPr>
        <p:blipFill>
          <a:blip r:embed="rId2" cstate="print"/>
          <a:srcRect/>
          <a:stretch>
            <a:fillRect/>
          </a:stretch>
        </p:blipFill>
        <p:spPr bwMode="auto">
          <a:xfrm rot="5400000">
            <a:off x="5560786" y="3083180"/>
            <a:ext cx="6858002" cy="691642"/>
          </a:xfrm>
          <a:prstGeom prst="rect">
            <a:avLst/>
          </a:prstGeom>
          <a:noFill/>
        </p:spPr>
      </p:pic>
    </p:spTree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735286"/>
            <a:ext cx="8229600" cy="1143000"/>
          </a:xfrm>
        </p:spPr>
        <p:txBody>
          <a:bodyPr>
            <a:normAutofit fontScale="90000"/>
          </a:bodyPr>
          <a:lstStyle/>
          <a:p>
            <a:r>
              <a:rPr lang="ru-RU" b="1" err="1"/>
              <a:t>Розрізняють</a:t>
            </a:r>
            <a:r>
              <a:rPr lang="ru-RU" b="1"/>
              <a:t> </a:t>
            </a:r>
            <a:r>
              <a:rPr lang="ru-RU" b="1" err="1"/>
              <a:t>такі</a:t>
            </a:r>
            <a:r>
              <a:rPr lang="ru-RU" b="1"/>
              <a:t> </a:t>
            </a:r>
            <a:r>
              <a:rPr lang="ru-RU" b="1" err="1"/>
              <a:t>прийоми</a:t>
            </a:r>
            <a:r>
              <a:rPr lang="ru-RU" b="1"/>
              <a:t> </a:t>
            </a:r>
            <a:r>
              <a:rPr lang="ru-RU" b="1" err="1"/>
              <a:t>конспектування</a:t>
            </a:r>
            <a:r>
              <a:rPr lang="ru-RU" b="1"/>
              <a:t>:</a:t>
            </a:r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457200" y="2060848"/>
            <a:ext cx="8229600" cy="4525963"/>
          </a:xfrm>
        </p:spPr>
        <p:txBody>
          <a:bodyPr/>
          <a:lstStyle/>
          <a:p>
            <a:pPr lvl="1" algn="just"/>
            <a:r>
              <a:rPr lang="ru-RU" b="1" i="1" dirty="0" err="1" smtClean="0"/>
              <a:t>в</a:t>
            </a:r>
            <a:r>
              <a:rPr lang="ru-RU" b="1" i="1" dirty="0" err="1" smtClean="0"/>
              <a:t>ільне</a:t>
            </a:r>
            <a:r>
              <a:rPr lang="ru-RU" i="1" dirty="0" smtClean="0"/>
              <a:t> </a:t>
            </a:r>
            <a:r>
              <a:rPr lang="ru-RU" dirty="0"/>
              <a:t>(думки автора </a:t>
            </a:r>
            <a:r>
              <a:rPr lang="ru-RU" dirty="0" err="1"/>
              <a:t>передаються</a:t>
            </a:r>
            <a:r>
              <a:rPr lang="ru-RU" dirty="0"/>
              <a:t> </a:t>
            </a:r>
            <a:r>
              <a:rPr lang="ru-RU" dirty="0" err="1"/>
              <a:t>своїми</a:t>
            </a:r>
            <a:r>
              <a:rPr lang="ru-RU" dirty="0"/>
              <a:t> словами);</a:t>
            </a:r>
            <a:endParaRPr lang="en-US" dirty="0"/>
          </a:p>
          <a:p>
            <a:pPr lvl="1" algn="just"/>
            <a:r>
              <a:rPr lang="ru-RU" b="1" i="1" dirty="0" err="1"/>
              <a:t>т</a:t>
            </a:r>
            <a:r>
              <a:rPr lang="ru-RU" b="1" i="1" dirty="0" err="1" smtClean="0"/>
              <a:t>екстуальне</a:t>
            </a:r>
            <a:r>
              <a:rPr lang="ru-RU" i="1" dirty="0" smtClean="0"/>
              <a:t> </a:t>
            </a:r>
            <a:r>
              <a:rPr lang="ru-RU" dirty="0"/>
              <a:t>(текст </a:t>
            </a:r>
            <a:r>
              <a:rPr lang="ru-RU" dirty="0" err="1"/>
              <a:t>записують</a:t>
            </a:r>
            <a:r>
              <a:rPr lang="ru-RU" dirty="0"/>
              <a:t> у </a:t>
            </a:r>
            <a:r>
              <a:rPr lang="ru-RU" dirty="0" err="1"/>
              <a:t>вигляді</a:t>
            </a:r>
            <a:r>
              <a:rPr lang="ru-RU" dirty="0"/>
              <a:t> цитат);</a:t>
            </a:r>
            <a:endParaRPr lang="en-US" dirty="0"/>
          </a:p>
          <a:p>
            <a:pPr lvl="1" algn="just"/>
            <a:r>
              <a:rPr lang="ru-RU" b="1" i="1" dirty="0" err="1"/>
              <a:t>к</a:t>
            </a:r>
            <a:r>
              <a:rPr lang="ru-RU" b="1" i="1" dirty="0" err="1" smtClean="0"/>
              <a:t>омбіноване</a:t>
            </a:r>
            <a:r>
              <a:rPr lang="ru-RU" i="1" dirty="0" smtClean="0"/>
              <a:t> </a:t>
            </a:r>
            <a:r>
              <a:rPr lang="ru-RU" dirty="0"/>
              <a:t>(</a:t>
            </a:r>
            <a:r>
              <a:rPr lang="ru-RU" dirty="0" err="1"/>
              <a:t>вільне</a:t>
            </a:r>
            <a:r>
              <a:rPr lang="ru-RU" dirty="0"/>
              <a:t> </a:t>
            </a:r>
            <a:r>
              <a:rPr lang="ru-RU" dirty="0" err="1"/>
              <a:t>конспектування</a:t>
            </a:r>
            <a:r>
              <a:rPr lang="ru-RU" dirty="0"/>
              <a:t> </a:t>
            </a:r>
            <a:r>
              <a:rPr lang="ru-RU" dirty="0" err="1"/>
              <a:t>поєднане</a:t>
            </a:r>
            <a:r>
              <a:rPr lang="ru-RU" dirty="0"/>
              <a:t> </a:t>
            </a:r>
            <a:r>
              <a:rPr lang="ru-RU" dirty="0" err="1"/>
              <a:t>із</a:t>
            </a:r>
            <a:r>
              <a:rPr lang="ru-RU" dirty="0"/>
              <a:t> </a:t>
            </a:r>
            <a:r>
              <a:rPr lang="ru-RU" dirty="0" err="1"/>
              <a:t>текстуальним</a:t>
            </a:r>
            <a:r>
              <a:rPr lang="ru-RU" dirty="0"/>
              <a:t>).</a:t>
            </a:r>
            <a:endParaRPr lang="en-US" dirty="0"/>
          </a:p>
          <a:p>
            <a:endParaRPr lang="ru-RU" dirty="0"/>
          </a:p>
        </p:txBody>
      </p:sp>
      <p:pic>
        <p:nvPicPr>
          <p:cNvPr id="4" name="Picture 3" descr="C:\Users\User\Desktop\!ВОВА\фони\Вишиванка-червоно-чорний.jpg"/>
          <p:cNvPicPr>
            <a:picLocks noChangeAspect="1" noChangeArrowheads="1"/>
          </p:cNvPicPr>
          <p:nvPr/>
        </p:nvPicPr>
        <p:blipFill>
          <a:blip r:embed="rId2" cstate="print"/>
          <a:srcRect/>
          <a:stretch>
            <a:fillRect/>
          </a:stretch>
        </p:blipFill>
        <p:spPr bwMode="auto">
          <a:xfrm rot="5400000">
            <a:off x="-3083180" y="3083180"/>
            <a:ext cx="6858002" cy="691642"/>
          </a:xfrm>
          <a:prstGeom prst="rect">
            <a:avLst/>
          </a:prstGeom>
          <a:noFill/>
        </p:spPr>
      </p:pic>
      <p:pic>
        <p:nvPicPr>
          <p:cNvPr id="5" name="Picture 3" descr="C:\Users\User\Desktop\!ВОВА\фони\Вишиванка-червоно-чорний.jpg"/>
          <p:cNvPicPr>
            <a:picLocks noChangeAspect="1" noChangeArrowheads="1"/>
          </p:cNvPicPr>
          <p:nvPr/>
        </p:nvPicPr>
        <p:blipFill>
          <a:blip r:embed="rId2" cstate="print"/>
          <a:srcRect/>
          <a:stretch>
            <a:fillRect/>
          </a:stretch>
        </p:blipFill>
        <p:spPr bwMode="auto">
          <a:xfrm rot="5400000">
            <a:off x="5560786" y="3083178"/>
            <a:ext cx="6858002" cy="691642"/>
          </a:xfrm>
          <a:prstGeom prst="rect">
            <a:avLst/>
          </a:prstGeom>
          <a:noFill/>
        </p:spPr>
      </p:pic>
    </p:spTree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b="1" i="1" err="1"/>
              <a:t>Реквізити</a:t>
            </a:r>
            <a:r>
              <a:rPr lang="en-US" b="1" i="1"/>
              <a:t> </a:t>
            </a:r>
            <a:r>
              <a:rPr lang="en-US" b="1" i="1" err="1"/>
              <a:t>конспекту</a:t>
            </a:r>
            <a:r>
              <a:rPr lang="en-US" b="1" i="1"/>
              <a:t>: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algn="just"/>
            <a:r>
              <a:rPr lang="ru-RU" b="1" i="1" dirty="0"/>
              <a:t>Заголовок</a:t>
            </a:r>
            <a:r>
              <a:rPr lang="ru-RU" dirty="0"/>
              <a:t> (</a:t>
            </a:r>
            <a:r>
              <a:rPr lang="ru-RU" dirty="0" err="1"/>
              <a:t>повний</a:t>
            </a:r>
            <a:r>
              <a:rPr lang="ru-RU" dirty="0"/>
              <a:t> </a:t>
            </a:r>
            <a:r>
              <a:rPr lang="ru-RU" dirty="0" err="1"/>
              <a:t>бібліографічний</a:t>
            </a:r>
            <a:r>
              <a:rPr lang="ru-RU" dirty="0"/>
              <a:t> </a:t>
            </a:r>
            <a:r>
              <a:rPr lang="ru-RU" dirty="0" err="1"/>
              <a:t>опис</a:t>
            </a:r>
            <a:r>
              <a:rPr lang="ru-RU" dirty="0"/>
              <a:t> </a:t>
            </a:r>
            <a:r>
              <a:rPr lang="ru-RU" dirty="0" err="1"/>
              <a:t>конспектованого</a:t>
            </a:r>
            <a:r>
              <a:rPr lang="ru-RU" dirty="0"/>
              <a:t> </a:t>
            </a:r>
            <a:r>
              <a:rPr lang="ru-RU" dirty="0" err="1"/>
              <a:t>джерела</a:t>
            </a:r>
            <a:r>
              <a:rPr lang="ru-RU" dirty="0"/>
              <a:t>);</a:t>
            </a:r>
            <a:endParaRPr lang="en-US" dirty="0"/>
          </a:p>
          <a:p>
            <a:pPr lvl="0" algn="just"/>
            <a:r>
              <a:rPr lang="en-US" b="1" i="1" dirty="0" err="1"/>
              <a:t>План</a:t>
            </a:r>
            <a:r>
              <a:rPr lang="en-US" dirty="0"/>
              <a:t> </a:t>
            </a:r>
            <a:r>
              <a:rPr lang="uk-UA" b="1" i="1" dirty="0" err="1" smtClean="0"/>
              <a:t>к</a:t>
            </a:r>
            <a:r>
              <a:rPr lang="en-US" b="1" i="1" dirty="0" err="1" smtClean="0"/>
              <a:t>онспекту</a:t>
            </a:r>
            <a:r>
              <a:rPr lang="en-US" dirty="0"/>
              <a:t>;</a:t>
            </a:r>
          </a:p>
          <a:p>
            <a:pPr algn="just"/>
            <a:r>
              <a:rPr lang="ru-RU" b="1" i="1" dirty="0"/>
              <a:t>Текст</a:t>
            </a:r>
            <a:r>
              <a:rPr lang="ru-RU" dirty="0"/>
              <a:t> (</a:t>
            </a:r>
            <a:r>
              <a:rPr lang="ru-RU" dirty="0" err="1"/>
              <a:t>цит</a:t>
            </a:r>
            <a:r>
              <a:rPr lang="ru-RU" dirty="0"/>
              <a:t>. за </a:t>
            </a:r>
            <a:r>
              <a:rPr lang="ru-RU" dirty="0" err="1"/>
              <a:t>посібником</a:t>
            </a:r>
            <a:r>
              <a:rPr lang="ru-RU" dirty="0"/>
              <a:t>: </a:t>
            </a:r>
            <a:r>
              <a:rPr lang="ru-RU" i="1" dirty="0" err="1"/>
              <a:t>Галузинська</a:t>
            </a:r>
            <a:r>
              <a:rPr lang="ru-RU" i="1" dirty="0"/>
              <a:t> Л</a:t>
            </a:r>
            <a:r>
              <a:rPr lang="ru-RU" i="1" dirty="0" smtClean="0"/>
              <a:t>. І</a:t>
            </a:r>
            <a:r>
              <a:rPr lang="ru-RU" i="1" dirty="0"/>
              <a:t>. </a:t>
            </a:r>
            <a:r>
              <a:rPr lang="ru-RU" i="1" dirty="0" err="1"/>
              <a:t>Українська</a:t>
            </a:r>
            <a:r>
              <a:rPr lang="ru-RU" i="1" dirty="0"/>
              <a:t> </a:t>
            </a:r>
            <a:r>
              <a:rPr lang="ru-RU" i="1" dirty="0" err="1"/>
              <a:t>мова</a:t>
            </a:r>
            <a:r>
              <a:rPr lang="ru-RU" i="1" dirty="0"/>
              <a:t> </a:t>
            </a:r>
            <a:r>
              <a:rPr lang="ru-RU" i="1" dirty="0" err="1"/>
              <a:t>професійного</a:t>
            </a:r>
            <a:r>
              <a:rPr lang="ru-RU" i="1" dirty="0"/>
              <a:t> </a:t>
            </a:r>
            <a:r>
              <a:rPr lang="ru-RU" i="1" dirty="0" smtClean="0"/>
              <a:t> </a:t>
            </a:r>
            <a:r>
              <a:rPr lang="ru-RU" i="1" dirty="0" err="1" smtClean="0"/>
              <a:t>спрямування</a:t>
            </a:r>
            <a:r>
              <a:rPr lang="ru-RU" i="1" dirty="0" smtClean="0"/>
              <a:t> </a:t>
            </a:r>
            <a:r>
              <a:rPr lang="ru-RU" i="1" dirty="0"/>
              <a:t>: </a:t>
            </a:r>
            <a:r>
              <a:rPr lang="ru-RU" i="1" dirty="0" err="1" smtClean="0"/>
              <a:t>н</a:t>
            </a:r>
            <a:r>
              <a:rPr lang="ru-RU" i="1" dirty="0" err="1" smtClean="0"/>
              <a:t>авчальний</a:t>
            </a:r>
            <a:r>
              <a:rPr lang="ru-RU" i="1" dirty="0" smtClean="0"/>
              <a:t> </a:t>
            </a:r>
            <a:r>
              <a:rPr lang="ru-RU" i="1" dirty="0" err="1" smtClean="0"/>
              <a:t>посібник</a:t>
            </a:r>
            <a:r>
              <a:rPr lang="ru-RU" i="1" dirty="0" smtClean="0"/>
              <a:t>. </a:t>
            </a:r>
            <a:r>
              <a:rPr lang="ru-RU" i="1" dirty="0"/>
              <a:t>К. : </a:t>
            </a:r>
            <a:r>
              <a:rPr lang="ru-RU" i="1" dirty="0" err="1"/>
              <a:t>Знання</a:t>
            </a:r>
            <a:r>
              <a:rPr lang="ru-RU" i="1" dirty="0"/>
              <a:t>, 2008</a:t>
            </a:r>
            <a:r>
              <a:rPr lang="ru-RU" i="1" dirty="0" smtClean="0"/>
              <a:t>. </a:t>
            </a:r>
            <a:r>
              <a:rPr lang="ru-RU" i="1" dirty="0"/>
              <a:t>С</a:t>
            </a:r>
            <a:r>
              <a:rPr lang="ru-RU" i="1" dirty="0" smtClean="0"/>
              <a:t>. </a:t>
            </a:r>
            <a:r>
              <a:rPr lang="ru-RU" i="1" dirty="0"/>
              <a:t>54–55).</a:t>
            </a:r>
            <a:endParaRPr lang="ru-RU" dirty="0"/>
          </a:p>
        </p:txBody>
      </p:sp>
      <p:pic>
        <p:nvPicPr>
          <p:cNvPr id="4" name="Picture 3" descr="C:\Users\User\Desktop\!ВОВА\фони\Вишиванка-червоно-чорний.jpg"/>
          <p:cNvPicPr>
            <a:picLocks noChangeAspect="1" noChangeArrowheads="1"/>
          </p:cNvPicPr>
          <p:nvPr/>
        </p:nvPicPr>
        <p:blipFill>
          <a:blip r:embed="rId2" cstate="print"/>
          <a:srcRect/>
          <a:stretch>
            <a:fillRect/>
          </a:stretch>
        </p:blipFill>
        <p:spPr bwMode="auto">
          <a:xfrm rot="5400000">
            <a:off x="-3083180" y="3083180"/>
            <a:ext cx="6858002" cy="691642"/>
          </a:xfrm>
          <a:prstGeom prst="rect">
            <a:avLst/>
          </a:prstGeom>
          <a:noFill/>
        </p:spPr>
      </p:pic>
      <p:pic>
        <p:nvPicPr>
          <p:cNvPr id="5" name="Picture 3" descr="C:\Users\User\Desktop\!ВОВА\фони\Вишиванка-червоно-чорний.jpg"/>
          <p:cNvPicPr>
            <a:picLocks noChangeAspect="1" noChangeArrowheads="1"/>
          </p:cNvPicPr>
          <p:nvPr/>
        </p:nvPicPr>
        <p:blipFill>
          <a:blip r:embed="rId2" cstate="print"/>
          <a:srcRect/>
          <a:stretch>
            <a:fillRect/>
          </a:stretch>
        </p:blipFill>
        <p:spPr bwMode="auto">
          <a:xfrm rot="5400000">
            <a:off x="5560786" y="3083180"/>
            <a:ext cx="6858002" cy="691642"/>
          </a:xfrm>
          <a:prstGeom prst="rect">
            <a:avLst/>
          </a:prstGeom>
          <a:noFill/>
        </p:spPr>
      </p:pic>
    </p:spTree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Autofit/>
          </a:bodyPr>
          <a:lstStyle/>
          <a:p>
            <a:r>
              <a:rPr lang="ru-RU" sz="3200" b="1" err="1"/>
              <a:t>Мовні</a:t>
            </a:r>
            <a:r>
              <a:rPr lang="ru-RU" sz="3200" b="1"/>
              <a:t> </a:t>
            </a:r>
            <a:r>
              <a:rPr lang="ru-RU" sz="3200" b="1" err="1"/>
              <a:t>конструкції</a:t>
            </a:r>
            <a:r>
              <a:rPr lang="ru-RU" sz="3200" b="1"/>
              <a:t> для </a:t>
            </a:r>
            <a:r>
              <a:rPr lang="ru-RU" sz="3200" b="1" err="1"/>
              <a:t>аналізу</a:t>
            </a:r>
            <a:r>
              <a:rPr lang="ru-RU" sz="3200" b="1"/>
              <a:t> </a:t>
            </a:r>
            <a:r>
              <a:rPr lang="ru-RU" sz="3200" b="1" err="1"/>
              <a:t>наукового</a:t>
            </a:r>
            <a:r>
              <a:rPr lang="ru-RU" sz="3200" b="1"/>
              <a:t> тексту, </a:t>
            </a:r>
            <a:r>
              <a:rPr lang="ru-RU" sz="3200" b="1" err="1"/>
              <a:t>його</a:t>
            </a:r>
            <a:r>
              <a:rPr lang="ru-RU" sz="3200" b="1"/>
              <a:t> </a:t>
            </a:r>
            <a:r>
              <a:rPr lang="ru-RU" sz="3200" b="1" err="1"/>
              <a:t>структури</a:t>
            </a:r>
            <a:r>
              <a:rPr lang="ru-RU" sz="3200" b="1"/>
              <a:t>, </a:t>
            </a:r>
            <a:r>
              <a:rPr lang="ru-RU" sz="3200" b="1" err="1"/>
              <a:t>мовних</a:t>
            </a:r>
            <a:r>
              <a:rPr lang="ru-RU" sz="3200" b="1"/>
              <a:t> </a:t>
            </a:r>
            <a:r>
              <a:rPr lang="ru-RU" sz="3200" b="1" err="1"/>
              <a:t>засобів</a:t>
            </a:r>
            <a:endParaRPr lang="ru-RU" sz="3200"/>
          </a:p>
        </p:txBody>
      </p:sp>
      <p:graphicFrame>
        <p:nvGraphicFramePr>
          <p:cNvPr id="4" name="Содержимое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xmlns="" val="137899462"/>
              </p:ext>
            </p:extLst>
          </p:nvPr>
        </p:nvGraphicFramePr>
        <p:xfrm>
          <a:off x="755576" y="1357298"/>
          <a:ext cx="7632848" cy="3371736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3816424">
                  <a:extLst>
                    <a:ext uri="{9D8B030D-6E8A-4147-A177-3AD203B41FA5}">
                      <a16:colId xmlns:a16="http://schemas.microsoft.com/office/drawing/2014/main" xmlns="" val="20000"/>
                    </a:ext>
                  </a:extLst>
                </a:gridCol>
                <a:gridCol w="3816424">
                  <a:extLst>
                    <a:ext uri="{9D8B030D-6E8A-4147-A177-3AD203B41FA5}">
                      <a16:colId xmlns:a16="http://schemas.microsoft.com/office/drawing/2014/main" xmlns="" val="20001"/>
                    </a:ext>
                  </a:extLst>
                </a:gridCol>
              </a:tblGrid>
              <a:tr h="1017968">
                <a:tc>
                  <a:txBody>
                    <a:bodyPr/>
                    <a:lstStyle/>
                    <a:p>
                      <a:pPr algn="ctr"/>
                      <a:r>
                        <a:rPr lang="ru-RU" sz="2000" b="1" i="1" kern="1200" dirty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Структура</a:t>
                      </a:r>
                      <a:endParaRPr lang="en-US" sz="2000" kern="1200" dirty="0">
                        <a:solidFill>
                          <a:schemeClr val="tx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  <a:p>
                      <a:pPr algn="ctr"/>
                      <a:r>
                        <a:rPr lang="ru-RU" sz="2000" b="1" i="1" kern="1200" dirty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тексту, тема, проблема, </a:t>
                      </a:r>
                      <a:r>
                        <a:rPr lang="ru-RU" sz="2000" b="1" i="1" kern="1200" dirty="0" err="1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ідея</a:t>
                      </a:r>
                      <a:endParaRPr lang="ru-RU" sz="20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lvl="0" algn="ctr"/>
                      <a:r>
                        <a:rPr lang="en-US" sz="2400" b="1" i="1" kern="1200" dirty="0" err="1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Лексичні</a:t>
                      </a:r>
                      <a:r>
                        <a:rPr lang="en-US" sz="2400" b="1" i="1" kern="1200" dirty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 </a:t>
                      </a:r>
                      <a:r>
                        <a:rPr lang="en-US" sz="2400" b="1" i="1" kern="1200" dirty="0" err="1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засоби</a:t>
                      </a:r>
                      <a:r>
                        <a:rPr lang="en-US" sz="2400" b="1" i="1" kern="1200" dirty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 й </a:t>
                      </a:r>
                      <a:r>
                        <a:rPr lang="en-US" sz="2400" b="1" i="1" kern="1200" dirty="0" err="1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конструкції</a:t>
                      </a:r>
                      <a:endParaRPr lang="ru-RU" sz="2400" dirty="0"/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xmlns="" val="10000"/>
                  </a:ext>
                </a:extLst>
              </a:tr>
              <a:tr h="2353768">
                <a:tc>
                  <a:txBody>
                    <a:bodyPr/>
                    <a:lstStyle/>
                    <a:p>
                      <a:pPr algn="ctr"/>
                      <a:r>
                        <a:rPr lang="en-US" sz="4800" b="1" i="0" kern="1200" dirty="0" err="1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Тема</a:t>
                      </a:r>
                      <a:endParaRPr lang="ru-RU" sz="4800" b="1" i="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635" indent="359410" algn="just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en-US" sz="1600" i="1" dirty="0" err="1">
                          <a:latin typeface="Times New Roman"/>
                          <a:ea typeface="Times New Roman"/>
                          <a:cs typeface="Times New Roman"/>
                        </a:rPr>
                        <a:t>Праця</a:t>
                      </a:r>
                      <a:r>
                        <a:rPr lang="en-US" sz="1600" i="1" dirty="0">
                          <a:latin typeface="Times New Roman"/>
                          <a:ea typeface="Times New Roman"/>
                          <a:cs typeface="Times New Roman"/>
                        </a:rPr>
                        <a:t> (</a:t>
                      </a:r>
                      <a:r>
                        <a:rPr lang="en-US" sz="1600" i="1" dirty="0" err="1">
                          <a:latin typeface="Times New Roman"/>
                          <a:ea typeface="Times New Roman"/>
                          <a:cs typeface="Times New Roman"/>
                        </a:rPr>
                        <a:t>монографія</a:t>
                      </a:r>
                      <a:r>
                        <a:rPr lang="en-US" sz="1600" i="1" dirty="0">
                          <a:latin typeface="Times New Roman"/>
                          <a:ea typeface="Times New Roman"/>
                          <a:cs typeface="Times New Roman"/>
                        </a:rPr>
                        <a:t>, </a:t>
                      </a:r>
                      <a:r>
                        <a:rPr lang="en-US" sz="1600" i="1" dirty="0" err="1">
                          <a:latin typeface="Times New Roman"/>
                          <a:ea typeface="Times New Roman"/>
                          <a:cs typeface="Times New Roman"/>
                        </a:rPr>
                        <a:t>стаття</a:t>
                      </a:r>
                      <a:r>
                        <a:rPr lang="en-US" sz="1600" i="1" dirty="0">
                          <a:latin typeface="Times New Roman"/>
                          <a:ea typeface="Times New Roman"/>
                          <a:cs typeface="Times New Roman"/>
                        </a:rPr>
                        <a:t>) </a:t>
                      </a:r>
                      <a:r>
                        <a:rPr lang="en-US" sz="1600" i="1" dirty="0" err="1">
                          <a:latin typeface="Times New Roman"/>
                          <a:ea typeface="Times New Roman"/>
                          <a:cs typeface="Times New Roman"/>
                        </a:rPr>
                        <a:t>поділяється</a:t>
                      </a:r>
                      <a:r>
                        <a:rPr lang="en-US" sz="1600" i="1" dirty="0">
                          <a:latin typeface="Times New Roman"/>
                          <a:ea typeface="Times New Roman"/>
                          <a:cs typeface="Times New Roman"/>
                        </a:rPr>
                        <a:t> (</a:t>
                      </a:r>
                      <a:r>
                        <a:rPr lang="en-US" sz="1600" i="1" dirty="0" err="1">
                          <a:latin typeface="Times New Roman"/>
                          <a:ea typeface="Times New Roman"/>
                          <a:cs typeface="Times New Roman"/>
                        </a:rPr>
                        <a:t>містить</a:t>
                      </a:r>
                      <a:r>
                        <a:rPr lang="en-US" sz="1600" i="1" dirty="0">
                          <a:latin typeface="Times New Roman"/>
                          <a:ea typeface="Times New Roman"/>
                          <a:cs typeface="Times New Roman"/>
                        </a:rPr>
                        <a:t>) і</a:t>
                      </a:r>
                      <a:r>
                        <a:rPr lang="en-US" sz="1600" i="1" spc="5" dirty="0">
                          <a:latin typeface="Times New Roman"/>
                          <a:ea typeface="Times New Roman"/>
                          <a:cs typeface="Times New Roman"/>
                        </a:rPr>
                        <a:t> </a:t>
                      </a:r>
                      <a:r>
                        <a:rPr lang="en-US" sz="1600" i="1" dirty="0" err="1">
                          <a:latin typeface="Times New Roman"/>
                          <a:ea typeface="Times New Roman"/>
                          <a:cs typeface="Times New Roman"/>
                        </a:rPr>
                        <a:t>має</a:t>
                      </a:r>
                      <a:r>
                        <a:rPr lang="en-US" sz="1600" i="1" dirty="0">
                          <a:latin typeface="Times New Roman"/>
                          <a:ea typeface="Times New Roman"/>
                          <a:cs typeface="Times New Roman"/>
                        </a:rPr>
                        <a:t> </a:t>
                      </a:r>
                      <a:r>
                        <a:rPr lang="en-US" sz="1600" i="1" dirty="0" err="1">
                          <a:latin typeface="Times New Roman"/>
                          <a:ea typeface="Times New Roman"/>
                          <a:cs typeface="Times New Roman"/>
                        </a:rPr>
                        <a:t>назву</a:t>
                      </a:r>
                      <a:r>
                        <a:rPr lang="en-US" sz="1600" i="1" dirty="0">
                          <a:latin typeface="Times New Roman"/>
                          <a:ea typeface="Times New Roman"/>
                          <a:cs typeface="Times New Roman"/>
                        </a:rPr>
                        <a:t>…, у </a:t>
                      </a:r>
                      <a:r>
                        <a:rPr lang="en-US" sz="1600" i="1" dirty="0" err="1">
                          <a:latin typeface="Times New Roman"/>
                          <a:ea typeface="Times New Roman"/>
                          <a:cs typeface="Times New Roman"/>
                        </a:rPr>
                        <a:t>ній</a:t>
                      </a:r>
                      <a:r>
                        <a:rPr lang="en-US" sz="1600" i="1" dirty="0">
                          <a:latin typeface="Times New Roman"/>
                          <a:ea typeface="Times New Roman"/>
                          <a:cs typeface="Times New Roman"/>
                        </a:rPr>
                        <a:t> </a:t>
                      </a:r>
                      <a:r>
                        <a:rPr lang="en-US" sz="1600" i="1" dirty="0" err="1">
                          <a:latin typeface="Times New Roman"/>
                          <a:ea typeface="Times New Roman"/>
                          <a:cs typeface="Times New Roman"/>
                        </a:rPr>
                        <a:t>розглянуто</a:t>
                      </a:r>
                      <a:r>
                        <a:rPr lang="en-US" sz="1600" i="1" dirty="0">
                          <a:latin typeface="Times New Roman"/>
                          <a:ea typeface="Times New Roman"/>
                          <a:cs typeface="Times New Roman"/>
                        </a:rPr>
                        <a:t> (</a:t>
                      </a:r>
                      <a:r>
                        <a:rPr lang="en-US" sz="1600" i="1" dirty="0" err="1">
                          <a:latin typeface="Times New Roman"/>
                          <a:ea typeface="Times New Roman"/>
                          <a:cs typeface="Times New Roman"/>
                        </a:rPr>
                        <a:t>викладено</a:t>
                      </a:r>
                      <a:r>
                        <a:rPr lang="en-US" sz="1600" i="1" dirty="0">
                          <a:latin typeface="Times New Roman"/>
                          <a:ea typeface="Times New Roman"/>
                          <a:cs typeface="Times New Roman"/>
                        </a:rPr>
                        <a:t>, </a:t>
                      </a:r>
                      <a:r>
                        <a:rPr lang="en-US" sz="1600" i="1" dirty="0" err="1">
                          <a:latin typeface="Times New Roman"/>
                          <a:ea typeface="Times New Roman"/>
                          <a:cs typeface="Times New Roman"/>
                        </a:rPr>
                        <a:t>узагальнено</a:t>
                      </a:r>
                      <a:r>
                        <a:rPr lang="en-US" sz="1600" i="1" spc="5" dirty="0">
                          <a:latin typeface="Times New Roman"/>
                          <a:ea typeface="Times New Roman"/>
                          <a:cs typeface="Times New Roman"/>
                        </a:rPr>
                        <a:t> </a:t>
                      </a:r>
                      <a:r>
                        <a:rPr lang="en-US" sz="1600" i="1" dirty="0">
                          <a:latin typeface="Times New Roman"/>
                          <a:ea typeface="Times New Roman"/>
                          <a:cs typeface="Times New Roman"/>
                        </a:rPr>
                        <a:t>(</a:t>
                      </a:r>
                      <a:r>
                        <a:rPr lang="en-US" sz="1600" i="1" dirty="0" err="1">
                          <a:latin typeface="Times New Roman"/>
                          <a:ea typeface="Times New Roman"/>
                          <a:cs typeface="Times New Roman"/>
                        </a:rPr>
                        <a:t>що</a:t>
                      </a:r>
                      <a:r>
                        <a:rPr lang="en-US" sz="1600" i="1" dirty="0" smtClean="0">
                          <a:latin typeface="Times New Roman"/>
                          <a:ea typeface="Times New Roman"/>
                          <a:cs typeface="Times New Roman"/>
                        </a:rPr>
                        <a:t>?);</a:t>
                      </a:r>
                      <a:r>
                        <a:rPr lang="en-US" sz="1600" i="1" spc="5" dirty="0" smtClean="0">
                          <a:latin typeface="Times New Roman"/>
                          <a:ea typeface="Times New Roman"/>
                          <a:cs typeface="Times New Roman"/>
                        </a:rPr>
                        <a:t> </a:t>
                      </a:r>
                      <a:r>
                        <a:rPr lang="en-US" sz="1600" i="1" dirty="0" err="1">
                          <a:latin typeface="Times New Roman"/>
                          <a:ea typeface="Times New Roman"/>
                          <a:cs typeface="Times New Roman"/>
                        </a:rPr>
                        <a:t>вона</a:t>
                      </a:r>
                      <a:r>
                        <a:rPr lang="en-US" sz="1600" i="1" spc="5" dirty="0">
                          <a:latin typeface="Times New Roman"/>
                          <a:ea typeface="Times New Roman"/>
                          <a:cs typeface="Times New Roman"/>
                        </a:rPr>
                        <a:t> </a:t>
                      </a:r>
                      <a:r>
                        <a:rPr lang="en-US" sz="1600" i="1" dirty="0" err="1">
                          <a:latin typeface="Times New Roman"/>
                          <a:ea typeface="Times New Roman"/>
                          <a:cs typeface="Times New Roman"/>
                        </a:rPr>
                        <a:t>присвячена</a:t>
                      </a:r>
                      <a:r>
                        <a:rPr lang="en-US" sz="1600" i="1" spc="5" dirty="0">
                          <a:latin typeface="Times New Roman"/>
                          <a:ea typeface="Times New Roman"/>
                          <a:cs typeface="Times New Roman"/>
                        </a:rPr>
                        <a:t> </a:t>
                      </a:r>
                      <a:r>
                        <a:rPr lang="en-US" sz="1600" i="1" dirty="0" err="1">
                          <a:latin typeface="Times New Roman"/>
                          <a:ea typeface="Times New Roman"/>
                          <a:cs typeface="Times New Roman"/>
                        </a:rPr>
                        <a:t>темі</a:t>
                      </a:r>
                      <a:r>
                        <a:rPr lang="en-US" sz="1600" i="1" spc="5" dirty="0">
                          <a:latin typeface="Times New Roman"/>
                          <a:ea typeface="Times New Roman"/>
                          <a:cs typeface="Times New Roman"/>
                        </a:rPr>
                        <a:t> </a:t>
                      </a:r>
                      <a:r>
                        <a:rPr lang="en-US" sz="1600" i="1" dirty="0">
                          <a:latin typeface="Times New Roman"/>
                          <a:ea typeface="Times New Roman"/>
                          <a:cs typeface="Times New Roman"/>
                        </a:rPr>
                        <a:t>(</a:t>
                      </a:r>
                      <a:r>
                        <a:rPr lang="en-US" sz="1600" i="1" dirty="0" err="1">
                          <a:latin typeface="Times New Roman"/>
                          <a:ea typeface="Times New Roman"/>
                          <a:cs typeface="Times New Roman"/>
                        </a:rPr>
                        <a:t>проблемі</a:t>
                      </a:r>
                      <a:r>
                        <a:rPr lang="en-US" sz="1600" i="1" dirty="0">
                          <a:latin typeface="Times New Roman"/>
                          <a:ea typeface="Times New Roman"/>
                          <a:cs typeface="Times New Roman"/>
                        </a:rPr>
                        <a:t>,</a:t>
                      </a:r>
                      <a:r>
                        <a:rPr lang="en-US" sz="1600" i="1" spc="5" dirty="0">
                          <a:latin typeface="Times New Roman"/>
                          <a:ea typeface="Times New Roman"/>
                          <a:cs typeface="Times New Roman"/>
                        </a:rPr>
                        <a:t> </a:t>
                      </a:r>
                      <a:r>
                        <a:rPr lang="en-US" sz="1600" i="1" dirty="0" err="1">
                          <a:latin typeface="Times New Roman"/>
                          <a:ea typeface="Times New Roman"/>
                          <a:cs typeface="Times New Roman"/>
                        </a:rPr>
                        <a:t>питанням</a:t>
                      </a:r>
                      <a:r>
                        <a:rPr lang="en-US" sz="1600" i="1" spc="5" dirty="0">
                          <a:latin typeface="Times New Roman"/>
                          <a:ea typeface="Times New Roman"/>
                          <a:cs typeface="Times New Roman"/>
                        </a:rPr>
                        <a:t> </a:t>
                      </a:r>
                      <a:r>
                        <a:rPr lang="en-US" sz="1600" i="1" dirty="0">
                          <a:latin typeface="Times New Roman"/>
                          <a:ea typeface="Times New Roman"/>
                          <a:cs typeface="Times New Roman"/>
                        </a:rPr>
                        <a:t>(</a:t>
                      </a:r>
                      <a:r>
                        <a:rPr lang="en-US" sz="1600" i="1" dirty="0" err="1">
                          <a:latin typeface="Times New Roman"/>
                          <a:ea typeface="Times New Roman"/>
                          <a:cs typeface="Times New Roman"/>
                        </a:rPr>
                        <a:t>чого</a:t>
                      </a:r>
                      <a:r>
                        <a:rPr lang="en-US" sz="1600" i="1" dirty="0" smtClean="0">
                          <a:latin typeface="Times New Roman"/>
                          <a:ea typeface="Times New Roman"/>
                          <a:cs typeface="Times New Roman"/>
                        </a:rPr>
                        <a:t>?);</a:t>
                      </a:r>
                      <a:r>
                        <a:rPr lang="en-US" sz="1600" i="1" spc="-15" dirty="0" smtClean="0">
                          <a:latin typeface="Times New Roman"/>
                          <a:ea typeface="Times New Roman"/>
                          <a:cs typeface="Times New Roman"/>
                        </a:rPr>
                        <a:t> </a:t>
                      </a:r>
                      <a:r>
                        <a:rPr lang="en-US" sz="1600" i="1" dirty="0">
                          <a:latin typeface="Times New Roman"/>
                          <a:ea typeface="Times New Roman"/>
                          <a:cs typeface="Times New Roman"/>
                        </a:rPr>
                        <a:t>є</a:t>
                      </a:r>
                      <a:r>
                        <a:rPr lang="en-US" sz="1600" i="1" spc="-5" dirty="0">
                          <a:latin typeface="Times New Roman"/>
                          <a:ea typeface="Times New Roman"/>
                          <a:cs typeface="Times New Roman"/>
                        </a:rPr>
                        <a:t> </a:t>
                      </a:r>
                      <a:r>
                        <a:rPr lang="en-US" sz="1600" i="1" dirty="0" err="1">
                          <a:latin typeface="Times New Roman"/>
                          <a:ea typeface="Times New Roman"/>
                          <a:cs typeface="Times New Roman"/>
                        </a:rPr>
                        <a:t>узагальненням</a:t>
                      </a:r>
                      <a:r>
                        <a:rPr lang="en-US" sz="1600" i="1" spc="-5" dirty="0">
                          <a:latin typeface="Times New Roman"/>
                          <a:ea typeface="Times New Roman"/>
                          <a:cs typeface="Times New Roman"/>
                        </a:rPr>
                        <a:t> </a:t>
                      </a:r>
                      <a:r>
                        <a:rPr lang="en-US" sz="1600" i="1" dirty="0">
                          <a:latin typeface="Times New Roman"/>
                          <a:ea typeface="Times New Roman"/>
                          <a:cs typeface="Times New Roman"/>
                        </a:rPr>
                        <a:t>(</a:t>
                      </a:r>
                      <a:r>
                        <a:rPr lang="en-US" sz="1600" i="1" dirty="0" err="1">
                          <a:latin typeface="Times New Roman"/>
                          <a:ea typeface="Times New Roman"/>
                          <a:cs typeface="Times New Roman"/>
                        </a:rPr>
                        <a:t>переказом</a:t>
                      </a:r>
                      <a:r>
                        <a:rPr lang="en-US" sz="1600" i="1" dirty="0">
                          <a:latin typeface="Times New Roman"/>
                          <a:ea typeface="Times New Roman"/>
                          <a:cs typeface="Times New Roman"/>
                        </a:rPr>
                        <a:t>,</a:t>
                      </a:r>
                      <a:r>
                        <a:rPr lang="en-US" sz="1600" i="1" spc="-5" dirty="0">
                          <a:latin typeface="Times New Roman"/>
                          <a:ea typeface="Times New Roman"/>
                          <a:cs typeface="Times New Roman"/>
                        </a:rPr>
                        <a:t> </a:t>
                      </a:r>
                      <a:r>
                        <a:rPr lang="en-US" sz="1600" i="1" dirty="0" err="1">
                          <a:latin typeface="Times New Roman"/>
                          <a:ea typeface="Times New Roman"/>
                          <a:cs typeface="Times New Roman"/>
                        </a:rPr>
                        <a:t>описом</a:t>
                      </a:r>
                      <a:r>
                        <a:rPr lang="en-US" sz="1600" i="1" dirty="0">
                          <a:latin typeface="Times New Roman"/>
                          <a:ea typeface="Times New Roman"/>
                          <a:cs typeface="Times New Roman"/>
                        </a:rPr>
                        <a:t>, </a:t>
                      </a:r>
                      <a:r>
                        <a:rPr lang="en-US" sz="1600" i="1" dirty="0" err="1" smtClean="0">
                          <a:latin typeface="Times New Roman"/>
                          <a:ea typeface="Times New Roman"/>
                          <a:cs typeface="Times New Roman"/>
                        </a:rPr>
                        <a:t>оглядом</a:t>
                      </a:r>
                      <a:r>
                        <a:rPr lang="en-US" sz="1600" i="1" dirty="0" smtClean="0">
                          <a:latin typeface="Times New Roman"/>
                          <a:ea typeface="Times New Roman"/>
                          <a:cs typeface="Times New Roman"/>
                        </a:rPr>
                        <a:t>,</a:t>
                      </a:r>
                      <a:r>
                        <a:rPr lang="uk-UA" sz="1600" i="1" baseline="0" dirty="0" smtClean="0">
                          <a:latin typeface="Times New Roman"/>
                          <a:ea typeface="Times New Roman"/>
                          <a:cs typeface="Times New Roman"/>
                        </a:rPr>
                        <a:t> </a:t>
                      </a:r>
                      <a:r>
                        <a:rPr lang="ru-RU" sz="1600" i="1" dirty="0" err="1" smtClean="0">
                          <a:latin typeface="Times New Roman"/>
                          <a:ea typeface="Times New Roman"/>
                          <a:cs typeface="Times New Roman"/>
                        </a:rPr>
                        <a:t>аналізом</a:t>
                      </a:r>
                      <a:r>
                        <a:rPr lang="ru-RU" sz="1600" i="1" spc="20" dirty="0" smtClean="0">
                          <a:latin typeface="Times New Roman"/>
                          <a:ea typeface="Times New Roman"/>
                          <a:cs typeface="Times New Roman"/>
                        </a:rPr>
                        <a:t> </a:t>
                      </a:r>
                      <a:r>
                        <a:rPr lang="ru-RU" sz="1600" i="1" dirty="0">
                          <a:latin typeface="Times New Roman"/>
                          <a:ea typeface="Times New Roman"/>
                          <a:cs typeface="Times New Roman"/>
                        </a:rPr>
                        <a:t>(</a:t>
                      </a:r>
                      <a:r>
                        <a:rPr lang="ru-RU" sz="1600" i="1" dirty="0" err="1">
                          <a:latin typeface="Times New Roman"/>
                          <a:ea typeface="Times New Roman"/>
                          <a:cs typeface="Times New Roman"/>
                        </a:rPr>
                        <a:t>чого</a:t>
                      </a:r>
                      <a:r>
                        <a:rPr lang="ru-RU" sz="1600" i="1" dirty="0" smtClean="0">
                          <a:latin typeface="Times New Roman"/>
                          <a:ea typeface="Times New Roman"/>
                          <a:cs typeface="Times New Roman"/>
                        </a:rPr>
                        <a:t>?),</a:t>
                      </a:r>
                      <a:r>
                        <a:rPr lang="ru-RU" sz="1600" i="1" spc="30" dirty="0" smtClean="0">
                          <a:latin typeface="Times New Roman"/>
                          <a:ea typeface="Times New Roman"/>
                          <a:cs typeface="Times New Roman"/>
                        </a:rPr>
                        <a:t> </a:t>
                      </a:r>
                      <a:r>
                        <a:rPr lang="ru-RU" sz="1600" i="1" dirty="0">
                          <a:latin typeface="Times New Roman"/>
                          <a:ea typeface="Times New Roman"/>
                          <a:cs typeface="Times New Roman"/>
                        </a:rPr>
                        <a:t>(у</a:t>
                      </a:r>
                      <a:r>
                        <a:rPr lang="ru-RU" sz="1600" i="1" spc="50" dirty="0">
                          <a:latin typeface="Times New Roman"/>
                          <a:ea typeface="Times New Roman"/>
                          <a:cs typeface="Times New Roman"/>
                        </a:rPr>
                        <a:t> </a:t>
                      </a:r>
                      <a:r>
                        <a:rPr lang="ru-RU" sz="1600" i="1" dirty="0" err="1">
                          <a:latin typeface="Times New Roman"/>
                          <a:ea typeface="Times New Roman"/>
                          <a:cs typeface="Times New Roman"/>
                        </a:rPr>
                        <a:t>ній</a:t>
                      </a:r>
                      <a:r>
                        <a:rPr lang="ru-RU" sz="1600" i="1" dirty="0">
                          <a:latin typeface="Times New Roman"/>
                          <a:ea typeface="Times New Roman"/>
                          <a:cs typeface="Times New Roman"/>
                        </a:rPr>
                        <a:t>)</a:t>
                      </a:r>
                      <a:r>
                        <a:rPr lang="ru-RU" sz="1600" i="1" spc="25" dirty="0">
                          <a:latin typeface="Times New Roman"/>
                          <a:ea typeface="Times New Roman"/>
                          <a:cs typeface="Times New Roman"/>
                        </a:rPr>
                        <a:t> </a:t>
                      </a:r>
                      <a:r>
                        <a:rPr lang="ru-RU" sz="1600" i="1" dirty="0">
                          <a:latin typeface="Times New Roman"/>
                          <a:ea typeface="Times New Roman"/>
                          <a:cs typeface="Times New Roman"/>
                        </a:rPr>
                        <a:t>говориться</a:t>
                      </a:r>
                      <a:r>
                        <a:rPr lang="ru-RU" sz="1600" i="1" spc="35" dirty="0">
                          <a:latin typeface="Times New Roman"/>
                          <a:ea typeface="Times New Roman"/>
                          <a:cs typeface="Times New Roman"/>
                        </a:rPr>
                        <a:t> </a:t>
                      </a:r>
                      <a:r>
                        <a:rPr lang="ru-RU" sz="1600" i="1" dirty="0">
                          <a:latin typeface="Times New Roman"/>
                          <a:ea typeface="Times New Roman"/>
                          <a:cs typeface="Times New Roman"/>
                        </a:rPr>
                        <a:t>(про</a:t>
                      </a:r>
                      <a:r>
                        <a:rPr lang="ru-RU" sz="1600" i="1" spc="40" dirty="0">
                          <a:latin typeface="Times New Roman"/>
                          <a:ea typeface="Times New Roman"/>
                          <a:cs typeface="Times New Roman"/>
                        </a:rPr>
                        <a:t> </a:t>
                      </a:r>
                      <a:r>
                        <a:rPr lang="ru-RU" sz="1600" i="1" dirty="0" err="1">
                          <a:latin typeface="Times New Roman"/>
                          <a:ea typeface="Times New Roman"/>
                          <a:cs typeface="Times New Roman"/>
                        </a:rPr>
                        <a:t>що</a:t>
                      </a:r>
                      <a:r>
                        <a:rPr lang="ru-RU" sz="1600" i="1" dirty="0">
                          <a:latin typeface="Times New Roman"/>
                          <a:ea typeface="Times New Roman"/>
                          <a:cs typeface="Times New Roman"/>
                        </a:rPr>
                        <a:t>?),</a:t>
                      </a:r>
                      <a:r>
                        <a:rPr lang="ru-RU" sz="1600" i="1" spc="35" dirty="0">
                          <a:latin typeface="Times New Roman"/>
                          <a:ea typeface="Times New Roman"/>
                          <a:cs typeface="Times New Roman"/>
                        </a:rPr>
                        <a:t> </a:t>
                      </a:r>
                      <a:r>
                        <a:rPr lang="ru-RU" sz="1600" i="1" dirty="0" err="1">
                          <a:latin typeface="Times New Roman"/>
                          <a:ea typeface="Times New Roman"/>
                          <a:cs typeface="Times New Roman"/>
                        </a:rPr>
                        <a:t>дається</a:t>
                      </a:r>
                      <a:endParaRPr lang="en-US" sz="1600" i="1" dirty="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0" marR="0" marT="0" marB="0"/>
                </a:tc>
                <a:extLst>
                  <a:ext uri="{0D108BD9-81ED-4DB2-BD59-A6C34878D82A}">
                    <a16:rowId xmlns:a16="http://schemas.microsoft.com/office/drawing/2014/main" xmlns="" val="10001"/>
                  </a:ext>
                </a:extLst>
              </a:tr>
            </a:tbl>
          </a:graphicData>
        </a:graphic>
      </p:graphicFrame>
      <p:pic>
        <p:nvPicPr>
          <p:cNvPr id="5" name="Picture 3" descr="C:\Users\User\Desktop\!ВОВА\фони\Вишиванка-червоно-чорний.jpg"/>
          <p:cNvPicPr>
            <a:picLocks noChangeAspect="1" noChangeArrowheads="1"/>
          </p:cNvPicPr>
          <p:nvPr/>
        </p:nvPicPr>
        <p:blipFill>
          <a:blip r:embed="rId2" cstate="print"/>
          <a:srcRect/>
          <a:stretch>
            <a:fillRect/>
          </a:stretch>
        </p:blipFill>
        <p:spPr bwMode="auto">
          <a:xfrm rot="5400000">
            <a:off x="-3083180" y="3083180"/>
            <a:ext cx="6858002" cy="691642"/>
          </a:xfrm>
          <a:prstGeom prst="rect">
            <a:avLst/>
          </a:prstGeom>
          <a:noFill/>
        </p:spPr>
      </p:pic>
      <p:pic>
        <p:nvPicPr>
          <p:cNvPr id="6" name="Picture 3" descr="C:\Users\User\Desktop\!ВОВА\фони\Вишиванка-червоно-чорний.jpg"/>
          <p:cNvPicPr>
            <a:picLocks noChangeAspect="1" noChangeArrowheads="1"/>
          </p:cNvPicPr>
          <p:nvPr/>
        </p:nvPicPr>
        <p:blipFill>
          <a:blip r:embed="rId2" cstate="print"/>
          <a:srcRect/>
          <a:stretch>
            <a:fillRect/>
          </a:stretch>
        </p:blipFill>
        <p:spPr bwMode="auto">
          <a:xfrm rot="5400000">
            <a:off x="5369178" y="3083178"/>
            <a:ext cx="6858002" cy="691642"/>
          </a:xfrm>
          <a:prstGeom prst="rect">
            <a:avLst/>
          </a:prstGeom>
          <a:noFill/>
        </p:spPr>
      </p:pic>
    </p:spTree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Содержимое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xmlns="" val="1526815115"/>
              </p:ext>
            </p:extLst>
          </p:nvPr>
        </p:nvGraphicFramePr>
        <p:xfrm>
          <a:off x="755576" y="45717"/>
          <a:ext cx="7632848" cy="6526554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3816424">
                  <a:extLst>
                    <a:ext uri="{9D8B030D-6E8A-4147-A177-3AD203B41FA5}">
                      <a16:colId xmlns:a16="http://schemas.microsoft.com/office/drawing/2014/main" xmlns="" val="20000"/>
                    </a:ext>
                  </a:extLst>
                </a:gridCol>
                <a:gridCol w="3816424">
                  <a:extLst>
                    <a:ext uri="{9D8B030D-6E8A-4147-A177-3AD203B41FA5}">
                      <a16:colId xmlns:a16="http://schemas.microsoft.com/office/drawing/2014/main" xmlns="" val="20001"/>
                    </a:ext>
                  </a:extLst>
                </a:gridCol>
              </a:tblGrid>
              <a:tr h="419837">
                <a:tc>
                  <a:txBody>
                    <a:bodyPr/>
                    <a:lstStyle/>
                    <a:p>
                      <a:endParaRPr lang="ru-RU" sz="12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600" i="1" kern="1200" dirty="0" err="1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виклад</a:t>
                      </a:r>
                      <a:r>
                        <a:rPr lang="en-US" sz="1600" i="1" kern="1200" dirty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 (</a:t>
                      </a:r>
                      <a:r>
                        <a:rPr lang="en-US" sz="1600" i="1" kern="1200" dirty="0" err="1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оцінка</a:t>
                      </a:r>
                      <a:r>
                        <a:rPr lang="en-US" sz="1600" i="1" kern="1200" dirty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) (</a:t>
                      </a:r>
                      <a:r>
                        <a:rPr lang="en-US" sz="1600" i="1" kern="1200" dirty="0" err="1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чого</a:t>
                      </a:r>
                      <a:r>
                        <a:rPr lang="en-US" sz="1600" i="1" kern="1200" dirty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?)</a:t>
                      </a:r>
                      <a:endParaRPr lang="ru-RU" sz="1600" i="1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xmlns="" val="10000"/>
                  </a:ext>
                </a:extLst>
              </a:tr>
              <a:tr h="5305210">
                <a:tc>
                  <a:txBody>
                    <a:bodyPr/>
                    <a:lstStyle/>
                    <a:p>
                      <a:pPr algn="ctr"/>
                      <a:r>
                        <a:rPr lang="ru-RU" sz="3600" b="1" i="0" kern="1200" dirty="0" err="1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Вираження</a:t>
                      </a:r>
                      <a:r>
                        <a:rPr lang="ru-RU" sz="3600" b="1" i="0" kern="1200" dirty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 </a:t>
                      </a:r>
                      <a:r>
                        <a:rPr lang="ru-RU" sz="3600" b="1" i="0" kern="1200" dirty="0" err="1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наявної</a:t>
                      </a:r>
                      <a:endParaRPr lang="en-US" sz="3600" b="1" i="0" kern="1200" dirty="0">
                        <a:solidFill>
                          <a:schemeClr val="tx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  <a:p>
                      <a:pPr algn="ctr"/>
                      <a:r>
                        <a:rPr lang="ru-RU" sz="3600" b="1" i="0" kern="1200" dirty="0" err="1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інформації</a:t>
                      </a:r>
                      <a:r>
                        <a:rPr lang="ru-RU" sz="3600" b="1" i="0" kern="1200" dirty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 в </a:t>
                      </a:r>
                      <a:r>
                        <a:rPr lang="ru-RU" sz="3600" b="1" i="0" kern="1200" dirty="0" err="1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авторському</a:t>
                      </a:r>
                      <a:r>
                        <a:rPr lang="ru-RU" sz="3600" b="1" i="0" kern="1200" dirty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 </a:t>
                      </a:r>
                      <a:r>
                        <a:rPr lang="ru-RU" sz="3600" b="1" i="0" kern="1200" dirty="0" err="1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тексті</a:t>
                      </a:r>
                      <a:endParaRPr lang="ru-RU" sz="3600" b="1" i="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just"/>
                      <a:r>
                        <a:rPr lang="ru-RU" sz="1600" i="1" kern="1200" dirty="0" err="1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Висловлено</a:t>
                      </a:r>
                      <a:r>
                        <a:rPr lang="ru-RU" sz="1600" i="1" kern="1200" dirty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 погляди автора </a:t>
                      </a:r>
                      <a:r>
                        <a:rPr lang="ru-RU" sz="1600" i="1" kern="1200" dirty="0" err="1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щодо</a:t>
                      </a:r>
                      <a:r>
                        <a:rPr lang="ru-RU" sz="1600" i="1" kern="1200" dirty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 (</a:t>
                      </a:r>
                      <a:r>
                        <a:rPr lang="ru-RU" sz="1600" i="1" kern="1200" dirty="0" err="1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чого</a:t>
                      </a:r>
                      <a:r>
                        <a:rPr lang="ru-RU" sz="1600" i="1" kern="1200" dirty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?); </a:t>
                      </a:r>
                      <a:r>
                        <a:rPr lang="ru-RU" sz="1600" i="1" kern="1200" dirty="0" err="1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він</a:t>
                      </a:r>
                      <a:r>
                        <a:rPr lang="ru-RU" sz="1600" i="1" kern="1200" dirty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 </a:t>
                      </a:r>
                      <a:r>
                        <a:rPr lang="ru-RU" sz="1600" i="1" kern="1200" dirty="0" err="1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зосереджує</a:t>
                      </a:r>
                      <a:r>
                        <a:rPr lang="ru-RU" sz="1600" i="1" kern="1200" dirty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 свою </a:t>
                      </a:r>
                      <a:r>
                        <a:rPr lang="ru-RU" sz="1600" i="1" kern="1200" dirty="0" err="1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увагу</a:t>
                      </a:r>
                      <a:r>
                        <a:rPr lang="ru-RU" sz="1600" i="1" kern="1200" dirty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 (на </a:t>
                      </a:r>
                      <a:r>
                        <a:rPr lang="ru-RU" sz="1600" i="1" kern="1200" dirty="0" err="1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чому</a:t>
                      </a:r>
                      <a:r>
                        <a:rPr lang="ru-RU" sz="1600" i="1" kern="1200" dirty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?); автор </a:t>
                      </a:r>
                      <a:r>
                        <a:rPr lang="ru-RU" sz="1600" i="1" kern="1200" dirty="0" err="1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порушує</a:t>
                      </a:r>
                      <a:r>
                        <a:rPr lang="ru-RU" sz="1600" i="1" kern="1200" dirty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 (</a:t>
                      </a:r>
                      <a:r>
                        <a:rPr lang="ru-RU" sz="1600" i="1" kern="1200" dirty="0" err="1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повідомляє</a:t>
                      </a:r>
                      <a:r>
                        <a:rPr lang="ru-RU" sz="1600" i="1" kern="1200" dirty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, </a:t>
                      </a:r>
                      <a:r>
                        <a:rPr lang="ru-RU" sz="1600" i="1" kern="1200" dirty="0" err="1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зауважує</a:t>
                      </a:r>
                      <a:r>
                        <a:rPr lang="ru-RU" sz="1600" i="1" kern="1200" dirty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 (</a:t>
                      </a:r>
                      <a:r>
                        <a:rPr lang="ru-RU" sz="1600" i="1" kern="1200" dirty="0" err="1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що</a:t>
                      </a:r>
                      <a:r>
                        <a:rPr lang="ru-RU" sz="1600" i="1" kern="1200" dirty="0" smtClean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?); </a:t>
                      </a:r>
                      <a:r>
                        <a:rPr lang="ru-RU" sz="1600" i="1" kern="1200" dirty="0" err="1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є</a:t>
                      </a:r>
                      <a:r>
                        <a:rPr lang="ru-RU" sz="1600" i="1" kern="1200" dirty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 </a:t>
                      </a:r>
                      <a:r>
                        <a:rPr lang="ru-RU" sz="1600" i="1" kern="1200" dirty="0" err="1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дискусійні</a:t>
                      </a:r>
                      <a:r>
                        <a:rPr lang="ru-RU" sz="1600" i="1" kern="1200" baseline="0" dirty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 </a:t>
                      </a:r>
                      <a:r>
                        <a:rPr lang="ru-RU" sz="1600" i="1" kern="1200" dirty="0" err="1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положення</a:t>
                      </a:r>
                      <a:r>
                        <a:rPr lang="ru-RU" sz="1600" i="1" kern="1200" dirty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…; </a:t>
                      </a:r>
                      <a:r>
                        <a:rPr lang="ru-RU" sz="1600" i="1" kern="1200" dirty="0" err="1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обґрунтовує</a:t>
                      </a:r>
                      <a:r>
                        <a:rPr lang="ru-RU" sz="1600" i="1" kern="1200" dirty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 тезу…; </a:t>
                      </a:r>
                      <a:r>
                        <a:rPr lang="ru-RU" sz="1600" i="1" kern="1200" dirty="0" err="1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особливу</a:t>
                      </a:r>
                      <a:r>
                        <a:rPr lang="ru-RU" sz="1600" i="1" kern="1200" dirty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 </a:t>
                      </a:r>
                      <a:r>
                        <a:rPr lang="ru-RU" sz="1600" i="1" kern="1200" dirty="0" err="1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увагу</a:t>
                      </a:r>
                      <a:r>
                        <a:rPr lang="ru-RU" sz="1600" i="1" kern="1200" dirty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 </a:t>
                      </a:r>
                      <a:r>
                        <a:rPr lang="ru-RU" sz="1600" i="1" kern="1200" dirty="0" err="1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приділено</a:t>
                      </a:r>
                      <a:r>
                        <a:rPr lang="ru-RU" sz="1600" i="1" kern="1200" dirty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 (</a:t>
                      </a:r>
                      <a:r>
                        <a:rPr lang="ru-RU" sz="1600" i="1" kern="1200" dirty="0" err="1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чому</a:t>
                      </a:r>
                      <a:r>
                        <a:rPr lang="ru-RU" sz="1600" i="1" kern="1200" dirty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?), автор </a:t>
                      </a:r>
                      <a:r>
                        <a:rPr lang="ru-RU" sz="1600" i="1" kern="1200" dirty="0" err="1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зупиняється</a:t>
                      </a:r>
                      <a:r>
                        <a:rPr lang="ru-RU" sz="1600" i="1" kern="1200" dirty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 на таких проблемах (</a:t>
                      </a:r>
                      <a:r>
                        <a:rPr lang="ru-RU" sz="1600" i="1" kern="1200" dirty="0" err="1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питаннях</a:t>
                      </a:r>
                      <a:r>
                        <a:rPr lang="ru-RU" sz="1600" i="1" kern="1200" dirty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, фактах…); </a:t>
                      </a:r>
                      <a:r>
                        <a:rPr lang="ru-RU" sz="1600" i="1" kern="1200" dirty="0" err="1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щодо</a:t>
                      </a:r>
                      <a:r>
                        <a:rPr lang="ru-RU" sz="1600" i="1" kern="1200" dirty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 </a:t>
                      </a:r>
                      <a:r>
                        <a:rPr lang="ru-RU" sz="1600" i="1" kern="1200" dirty="0" err="1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проблеми</a:t>
                      </a:r>
                      <a:r>
                        <a:rPr lang="ru-RU" sz="1600" i="1" kern="1200" dirty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 (</a:t>
                      </a:r>
                      <a:r>
                        <a:rPr lang="ru-RU" sz="1600" i="1" kern="1200" dirty="0" err="1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питання</a:t>
                      </a:r>
                      <a:r>
                        <a:rPr lang="ru-RU" sz="1600" i="1" kern="1200" dirty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, факту (</a:t>
                      </a:r>
                      <a:r>
                        <a:rPr lang="ru-RU" sz="1600" i="1" kern="1200" dirty="0" err="1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якого</a:t>
                      </a:r>
                      <a:r>
                        <a:rPr lang="ru-RU" sz="1600" i="1" kern="1200" dirty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? </a:t>
                      </a:r>
                      <a:r>
                        <a:rPr lang="ru-RU" sz="1600" i="1" kern="1200" dirty="0" err="1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чого</a:t>
                      </a:r>
                      <a:r>
                        <a:rPr lang="ru-RU" sz="1600" i="1" kern="1200" dirty="0" smtClean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?) </a:t>
                      </a:r>
                      <a:r>
                        <a:rPr lang="ru-RU" sz="1600" i="1" kern="1200" dirty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автор…; </a:t>
                      </a:r>
                      <a:r>
                        <a:rPr lang="ru-RU" sz="1600" i="1" kern="1200" dirty="0" err="1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підкреслюється</a:t>
                      </a:r>
                      <a:r>
                        <a:rPr lang="ru-RU" sz="1600" i="1" kern="1200" dirty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 </a:t>
                      </a:r>
                      <a:r>
                        <a:rPr lang="ru-RU" sz="1600" i="1" kern="1200" dirty="0" err="1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велике</a:t>
                      </a:r>
                      <a:r>
                        <a:rPr lang="ru-RU" sz="1600" i="1" kern="1200" dirty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 </a:t>
                      </a:r>
                      <a:r>
                        <a:rPr lang="ru-RU" sz="1600" i="1" kern="1200" dirty="0" err="1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значення</a:t>
                      </a:r>
                      <a:r>
                        <a:rPr lang="ru-RU" sz="1600" i="1" kern="1200" dirty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 (</a:t>
                      </a:r>
                      <a:r>
                        <a:rPr lang="ru-RU" sz="1600" i="1" kern="1200" dirty="0" err="1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чого</a:t>
                      </a:r>
                      <a:r>
                        <a:rPr lang="ru-RU" sz="1600" i="1" kern="1200" dirty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?); подано </a:t>
                      </a:r>
                      <a:r>
                        <a:rPr lang="ru-RU" sz="1600" i="1" kern="1200" dirty="0" err="1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багатий</a:t>
                      </a:r>
                      <a:r>
                        <a:rPr lang="ru-RU" sz="1600" i="1" kern="1200" dirty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 </a:t>
                      </a:r>
                      <a:r>
                        <a:rPr lang="ru-RU" sz="1600" i="1" kern="1200" dirty="0" err="1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статистичний</a:t>
                      </a:r>
                      <a:r>
                        <a:rPr lang="ru-RU" sz="1600" i="1" kern="1200" dirty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 </a:t>
                      </a:r>
                      <a:r>
                        <a:rPr lang="ru-RU" sz="1600" i="1" kern="1200" dirty="0" err="1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матеріал</a:t>
                      </a:r>
                      <a:r>
                        <a:rPr lang="ru-RU" sz="1600" i="1" kern="1200" dirty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 (</a:t>
                      </a:r>
                      <a:r>
                        <a:rPr lang="ru-RU" sz="1600" i="1" kern="1200" dirty="0" err="1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щодо</a:t>
                      </a:r>
                      <a:r>
                        <a:rPr lang="ru-RU" sz="1600" i="1" kern="1200" dirty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 </a:t>
                      </a:r>
                      <a:r>
                        <a:rPr lang="ru-RU" sz="1600" i="1" kern="1200" dirty="0" err="1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чого</a:t>
                      </a:r>
                      <a:r>
                        <a:rPr lang="ru-RU" sz="1600" i="1" kern="1200" dirty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?); </a:t>
                      </a:r>
                      <a:r>
                        <a:rPr lang="ru-RU" sz="1600" i="1" kern="1200" dirty="0" err="1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важливо</a:t>
                      </a:r>
                      <a:r>
                        <a:rPr lang="ru-RU" sz="1600" i="1" kern="1200" dirty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 </a:t>
                      </a:r>
                      <a:r>
                        <a:rPr lang="ru-RU" sz="1600" i="1" kern="1200" dirty="0" err="1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зазначити</a:t>
                      </a:r>
                      <a:r>
                        <a:rPr lang="ru-RU" sz="1600" i="1" kern="1200" dirty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 (</a:t>
                      </a:r>
                      <a:r>
                        <a:rPr lang="ru-RU" sz="1600" i="1" kern="1200" dirty="0" err="1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що</a:t>
                      </a:r>
                      <a:r>
                        <a:rPr lang="ru-RU" sz="1600" i="1" kern="1200" dirty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?); </a:t>
                      </a:r>
                      <a:r>
                        <a:rPr lang="ru-RU" sz="1600" i="1" kern="1200" dirty="0" err="1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беручи</a:t>
                      </a:r>
                      <a:r>
                        <a:rPr lang="ru-RU" sz="1600" i="1" kern="1200" dirty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 до </a:t>
                      </a:r>
                      <a:r>
                        <a:rPr lang="ru-RU" sz="1600" i="1" kern="1200" dirty="0" err="1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уваги</a:t>
                      </a:r>
                      <a:r>
                        <a:rPr lang="ru-RU" sz="1600" i="1" kern="1200" dirty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 (</a:t>
                      </a:r>
                      <a:r>
                        <a:rPr lang="ru-RU" sz="1600" i="1" kern="1200" dirty="0" err="1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що</a:t>
                      </a:r>
                      <a:r>
                        <a:rPr lang="ru-RU" sz="1600" i="1" kern="1200" dirty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?); </a:t>
                      </a:r>
                      <a:r>
                        <a:rPr lang="ru-RU" sz="1600" i="1" kern="1200" dirty="0" err="1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наведені</a:t>
                      </a:r>
                      <a:r>
                        <a:rPr lang="ru-RU" sz="1600" i="1" kern="1200" dirty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 </a:t>
                      </a:r>
                      <a:r>
                        <a:rPr lang="ru-RU" sz="1600" i="1" kern="1200" dirty="0" err="1" smtClean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відомості</a:t>
                      </a:r>
                      <a:r>
                        <a:rPr lang="ru-RU" sz="1600" i="1" kern="1200" dirty="0" smtClean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 </a:t>
                      </a:r>
                      <a:r>
                        <a:rPr lang="ru-RU" sz="1600" i="1" kern="1200" dirty="0" err="1" smtClean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свідчать</a:t>
                      </a:r>
                      <a:r>
                        <a:rPr lang="ru-RU" sz="1600" i="1" kern="1200" dirty="0" smtClean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 </a:t>
                      </a:r>
                      <a:r>
                        <a:rPr lang="ru-RU" sz="1600" i="1" kern="1200" dirty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(про </a:t>
                      </a:r>
                      <a:r>
                        <a:rPr lang="ru-RU" sz="1600" i="1" kern="1200" dirty="0" err="1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що</a:t>
                      </a:r>
                      <a:r>
                        <a:rPr lang="ru-RU" sz="1600" i="1" kern="1200" dirty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?), </a:t>
                      </a:r>
                      <a:r>
                        <a:rPr lang="ru-RU" sz="1600" i="1" kern="1200" dirty="0" err="1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що</a:t>
                      </a:r>
                      <a:r>
                        <a:rPr lang="ru-RU" sz="1600" i="1" kern="1200" dirty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…; </a:t>
                      </a:r>
                      <a:r>
                        <a:rPr lang="ru-RU" sz="1600" i="1" kern="1200" dirty="0" err="1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окремо</a:t>
                      </a:r>
                      <a:r>
                        <a:rPr lang="ru-RU" sz="1600" i="1" kern="1200" dirty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 </a:t>
                      </a:r>
                      <a:r>
                        <a:rPr lang="ru-RU" sz="1600" i="1" kern="1200" dirty="0" err="1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розглядає</a:t>
                      </a:r>
                      <a:r>
                        <a:rPr lang="uk-UA" sz="1600" i="1" kern="1200" baseline="0" dirty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 </a:t>
                      </a:r>
                      <a:r>
                        <a:rPr lang="ru-RU" sz="1600" i="1" kern="1200" dirty="0" err="1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питання</a:t>
                      </a:r>
                      <a:r>
                        <a:rPr lang="ru-RU" sz="1600" i="1" kern="1200" dirty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 (</a:t>
                      </a:r>
                      <a:r>
                        <a:rPr lang="ru-RU" sz="1600" i="1" kern="1200" dirty="0" err="1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які</a:t>
                      </a:r>
                      <a:r>
                        <a:rPr lang="ru-RU" sz="1600" i="1" kern="1200" dirty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?); </a:t>
                      </a:r>
                      <a:r>
                        <a:rPr lang="ru-RU" sz="1600" i="1" kern="1200" dirty="0" err="1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далі</a:t>
                      </a:r>
                      <a:r>
                        <a:rPr lang="ru-RU" sz="1600" i="1" kern="1200" dirty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 </a:t>
                      </a:r>
                      <a:r>
                        <a:rPr lang="ru-RU" sz="1600" i="1" kern="1200" dirty="0" err="1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висвітлено</a:t>
                      </a:r>
                      <a:r>
                        <a:rPr lang="ru-RU" sz="1600" i="1" kern="1200" dirty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 </a:t>
                      </a:r>
                      <a:r>
                        <a:rPr lang="ru-RU" sz="1600" i="1" kern="1200" dirty="0" err="1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проблеми</a:t>
                      </a:r>
                      <a:r>
                        <a:rPr lang="ru-RU" sz="1600" i="1" kern="1200" dirty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 (</a:t>
                      </a:r>
                      <a:r>
                        <a:rPr lang="ru-RU" sz="1600" i="1" kern="1200" dirty="0" err="1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які</a:t>
                      </a:r>
                      <a:r>
                        <a:rPr lang="ru-RU" sz="1600" i="1" kern="1200" dirty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?)</a:t>
                      </a:r>
                      <a:endParaRPr lang="ru-RU" sz="1600" i="1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xmlns="" val="10001"/>
                  </a:ext>
                </a:extLst>
              </a:tr>
              <a:tr h="801507">
                <a:tc>
                  <a:txBody>
                    <a:bodyPr/>
                    <a:lstStyle/>
                    <a:p>
                      <a:pPr algn="ctr"/>
                      <a:r>
                        <a:rPr lang="en-US" sz="3200" b="1" i="0" kern="1200" dirty="0" err="1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Композиція</a:t>
                      </a:r>
                      <a:r>
                        <a:rPr lang="en-US" sz="3200" b="1" i="0" kern="1200" dirty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 </a:t>
                      </a:r>
                      <a:r>
                        <a:rPr lang="en-US" sz="3200" b="1" i="0" kern="1200" dirty="0" err="1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тексту</a:t>
                      </a:r>
                      <a:endParaRPr lang="ru-RU" sz="3200" b="1" i="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just"/>
                      <a:r>
                        <a:rPr lang="ru-RU" sz="1400" i="1" kern="1200" dirty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Робота</a:t>
                      </a:r>
                      <a:r>
                        <a:rPr lang="ru-RU" sz="1400" i="1" kern="1200" baseline="0" dirty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 </a:t>
                      </a:r>
                      <a:r>
                        <a:rPr lang="ru-RU" sz="1400" i="1" kern="1200" dirty="0" err="1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структурована</a:t>
                      </a:r>
                      <a:r>
                        <a:rPr lang="ru-RU" sz="1400" i="1" kern="1200" baseline="0" dirty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 </a:t>
                      </a:r>
                      <a:r>
                        <a:rPr lang="ru-RU" sz="1400" i="1" kern="1200" baseline="0" dirty="0" smtClean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так</a:t>
                      </a:r>
                      <a:r>
                        <a:rPr lang="ru-RU" sz="1400" i="1" kern="1200" dirty="0" smtClean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…; </a:t>
                      </a:r>
                      <a:r>
                        <a:rPr lang="ru-RU" sz="1400" i="1" kern="1200" dirty="0" err="1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починається</a:t>
                      </a:r>
                      <a:r>
                        <a:rPr lang="ru-RU" sz="1400" i="1" kern="1200" baseline="0" dirty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 </a:t>
                      </a:r>
                      <a:r>
                        <a:rPr lang="ru-RU" sz="1400" i="1" kern="1200" dirty="0" err="1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з</a:t>
                      </a:r>
                      <a:r>
                        <a:rPr lang="ru-RU" sz="1400" i="1" kern="1200" baseline="0" dirty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 </a:t>
                      </a:r>
                      <a:r>
                        <a:rPr lang="ru-RU" sz="1400" i="1" kern="1200" dirty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(</a:t>
                      </a:r>
                      <a:r>
                        <a:rPr lang="ru-RU" sz="1400" i="1" kern="1200" dirty="0" err="1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складається</a:t>
                      </a:r>
                      <a:r>
                        <a:rPr lang="ru-RU" sz="1400" i="1" kern="1200" baseline="0" dirty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 </a:t>
                      </a:r>
                      <a:r>
                        <a:rPr lang="ru-RU" sz="1400" i="1" kern="1200" dirty="0" err="1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з</a:t>
                      </a:r>
                      <a:r>
                        <a:rPr lang="ru-RU" sz="1400" i="1" kern="1200" baseline="0" dirty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 </a:t>
                      </a:r>
                      <a:r>
                        <a:rPr lang="ru-RU" sz="1400" i="1" kern="1200" dirty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(</a:t>
                      </a:r>
                      <a:r>
                        <a:rPr lang="ru-RU" sz="1400" i="1" kern="1200" dirty="0" err="1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чого</a:t>
                      </a:r>
                      <a:r>
                        <a:rPr lang="ru-RU" sz="1400" i="1" kern="1200" dirty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?),</a:t>
                      </a:r>
                      <a:r>
                        <a:rPr lang="ru-RU" sz="1400" i="1" kern="1200" baseline="0" dirty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 </a:t>
                      </a:r>
                      <a:r>
                        <a:rPr lang="ru-RU" sz="1400" i="1" kern="1200" dirty="0" err="1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закінчується</a:t>
                      </a:r>
                      <a:r>
                        <a:rPr lang="uk-UA" sz="1400" i="1" kern="1200" baseline="0" dirty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 </a:t>
                      </a:r>
                      <a:r>
                        <a:rPr lang="en-US" sz="1400" i="1" kern="1200" dirty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(</a:t>
                      </a:r>
                      <a:r>
                        <a:rPr lang="en-US" sz="1400" i="1" kern="1200" dirty="0" err="1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чим</a:t>
                      </a:r>
                      <a:r>
                        <a:rPr lang="en-US" sz="1400" i="1" kern="1200" dirty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?), </a:t>
                      </a:r>
                      <a:r>
                        <a:rPr lang="en-US" sz="1400" i="1" kern="1200" dirty="0" err="1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містить</a:t>
                      </a:r>
                      <a:r>
                        <a:rPr lang="en-US" sz="1400" i="1" kern="1200" dirty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 (</a:t>
                      </a:r>
                      <a:r>
                        <a:rPr lang="en-US" sz="1400" i="1" kern="1200" dirty="0" err="1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що</a:t>
                      </a:r>
                      <a:r>
                        <a:rPr lang="en-US" sz="1400" i="1" kern="1200" dirty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?))</a:t>
                      </a:r>
                      <a:endParaRPr lang="ru-RU" sz="1400" i="1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xmlns="" val="10002"/>
                  </a:ext>
                </a:extLst>
              </a:tr>
            </a:tbl>
          </a:graphicData>
        </a:graphic>
      </p:graphicFrame>
      <p:pic>
        <p:nvPicPr>
          <p:cNvPr id="3" name="Picture 3" descr="C:\Users\User\Desktop\!ВОВА\фони\Вишиванка-червоно-чорний.jpg"/>
          <p:cNvPicPr>
            <a:picLocks noChangeAspect="1" noChangeArrowheads="1"/>
          </p:cNvPicPr>
          <p:nvPr/>
        </p:nvPicPr>
        <p:blipFill>
          <a:blip r:embed="rId2" cstate="print"/>
          <a:srcRect/>
          <a:stretch>
            <a:fillRect/>
          </a:stretch>
        </p:blipFill>
        <p:spPr bwMode="auto">
          <a:xfrm rot="5400000">
            <a:off x="-3083180" y="3083180"/>
            <a:ext cx="6858002" cy="691642"/>
          </a:xfrm>
          <a:prstGeom prst="rect">
            <a:avLst/>
          </a:prstGeom>
          <a:noFill/>
        </p:spPr>
      </p:pic>
      <p:pic>
        <p:nvPicPr>
          <p:cNvPr id="5" name="Picture 3" descr="C:\Users\User\Desktop\!ВОВА\фони\Вишиванка-червоно-чорний.jpg"/>
          <p:cNvPicPr>
            <a:picLocks noChangeAspect="1" noChangeArrowheads="1"/>
          </p:cNvPicPr>
          <p:nvPr/>
        </p:nvPicPr>
        <p:blipFill>
          <a:blip r:embed="rId2" cstate="print"/>
          <a:srcRect/>
          <a:stretch>
            <a:fillRect/>
          </a:stretch>
        </p:blipFill>
        <p:spPr bwMode="auto">
          <a:xfrm rot="5400000">
            <a:off x="5369178" y="3083178"/>
            <a:ext cx="6858002" cy="691642"/>
          </a:xfrm>
          <a:prstGeom prst="rect">
            <a:avLst/>
          </a:prstGeom>
          <a:noFill/>
        </p:spPr>
      </p:pic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Autofit/>
          </a:bodyPr>
          <a:lstStyle/>
          <a:p>
            <a:r>
              <a:rPr lang="en-US" sz="7200" b="1" err="1"/>
              <a:t>План</a:t>
            </a:r>
            <a:endParaRPr lang="ru-RU" sz="7200" b="1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691642" y="1600200"/>
            <a:ext cx="7760716" cy="4525963"/>
          </a:xfrm>
        </p:spPr>
        <p:txBody>
          <a:bodyPr>
            <a:normAutofit/>
          </a:bodyPr>
          <a:lstStyle/>
          <a:p>
            <a:pPr marL="514350" lvl="0" indent="-514350" algn="just">
              <a:buFont typeface="+mj-lt"/>
              <a:buAutoNum type="arabicPeriod"/>
            </a:pPr>
            <a:r>
              <a:rPr lang="ru-RU" dirty="0"/>
              <a:t>План, </a:t>
            </a:r>
            <a:r>
              <a:rPr lang="ru-RU" dirty="0" err="1"/>
              <a:t>тези</a:t>
            </a:r>
            <a:r>
              <a:rPr lang="ru-RU" dirty="0"/>
              <a:t>, конспект – </a:t>
            </a:r>
            <a:r>
              <a:rPr lang="ru-RU" dirty="0" err="1"/>
              <a:t>важливий</a:t>
            </a:r>
            <a:r>
              <a:rPr lang="ru-RU" dirty="0"/>
              <a:t> </a:t>
            </a:r>
            <a:r>
              <a:rPr lang="ru-RU" dirty="0" err="1"/>
              <a:t>засіб</a:t>
            </a:r>
            <a:r>
              <a:rPr lang="ru-RU" dirty="0"/>
              <a:t> </a:t>
            </a:r>
            <a:r>
              <a:rPr lang="ru-RU" dirty="0" err="1"/>
              <a:t>організації</a:t>
            </a:r>
            <a:r>
              <a:rPr lang="ru-RU" dirty="0"/>
              <a:t> </a:t>
            </a:r>
            <a:r>
              <a:rPr lang="ru-RU" dirty="0" err="1"/>
              <a:t>розумової</a:t>
            </a:r>
            <a:r>
              <a:rPr lang="ru-RU" dirty="0"/>
              <a:t> </a:t>
            </a:r>
            <a:r>
              <a:rPr lang="ru-RU" dirty="0" err="1"/>
              <a:t>діяльності</a:t>
            </a:r>
            <a:r>
              <a:rPr lang="ru-RU" dirty="0"/>
              <a:t>.</a:t>
            </a:r>
            <a:endParaRPr lang="en-US" dirty="0"/>
          </a:p>
          <a:p>
            <a:pPr marL="514350" lvl="0" indent="-514350" algn="just">
              <a:buFont typeface="+mj-lt"/>
              <a:buAutoNum type="arabicPeriod"/>
            </a:pPr>
            <a:r>
              <a:rPr lang="ru-RU" dirty="0" err="1"/>
              <a:t>Анотування</a:t>
            </a:r>
            <a:r>
              <a:rPr lang="ru-RU" dirty="0"/>
              <a:t> </a:t>
            </a:r>
            <a:r>
              <a:rPr lang="ru-RU" dirty="0" err="1"/>
              <a:t>і</a:t>
            </a:r>
            <a:r>
              <a:rPr lang="ru-RU" dirty="0"/>
              <a:t> </a:t>
            </a:r>
            <a:r>
              <a:rPr lang="ru-RU" dirty="0" err="1"/>
              <a:t>рецензування</a:t>
            </a:r>
            <a:r>
              <a:rPr lang="ru-RU" dirty="0"/>
              <a:t> </a:t>
            </a:r>
            <a:r>
              <a:rPr lang="ru-RU" dirty="0" err="1"/>
              <a:t>наукових</a:t>
            </a:r>
            <a:r>
              <a:rPr lang="ru-RU" dirty="0"/>
              <a:t> </a:t>
            </a:r>
            <a:r>
              <a:rPr lang="ru-RU" dirty="0" err="1"/>
              <a:t>текстів</a:t>
            </a:r>
            <a:r>
              <a:rPr lang="ru-RU" dirty="0"/>
              <a:t>.</a:t>
            </a:r>
            <a:endParaRPr lang="en-US" dirty="0"/>
          </a:p>
          <a:p>
            <a:pPr marL="514350" lvl="0" indent="-514350" algn="just">
              <a:buFont typeface="+mj-lt"/>
              <a:buAutoNum type="arabicPeriod"/>
            </a:pPr>
            <a:r>
              <a:rPr lang="ru-RU" dirty="0"/>
              <a:t>Реферат як жанр </a:t>
            </a:r>
            <a:r>
              <a:rPr lang="ru-RU" dirty="0" err="1"/>
              <a:t>академічного</a:t>
            </a:r>
            <a:r>
              <a:rPr lang="ru-RU" dirty="0"/>
              <a:t> письма.</a:t>
            </a:r>
            <a:endParaRPr lang="en-US" dirty="0"/>
          </a:p>
          <a:p>
            <a:pPr marL="514350" lvl="0" indent="-514350" algn="just">
              <a:buFont typeface="+mj-lt"/>
              <a:buAutoNum type="arabicPeriod"/>
            </a:pPr>
            <a:r>
              <a:rPr lang="ru-RU" dirty="0" err="1"/>
              <a:t>Основні</a:t>
            </a:r>
            <a:r>
              <a:rPr lang="ru-RU" dirty="0"/>
              <a:t> </a:t>
            </a:r>
            <a:r>
              <a:rPr lang="ru-RU" dirty="0" err="1"/>
              <a:t>вимоги</a:t>
            </a:r>
            <a:r>
              <a:rPr lang="ru-RU" dirty="0"/>
              <a:t> до </a:t>
            </a:r>
            <a:r>
              <a:rPr lang="ru-RU" dirty="0" err="1"/>
              <a:t>наукової</a:t>
            </a:r>
            <a:r>
              <a:rPr lang="ru-RU" dirty="0"/>
              <a:t> </a:t>
            </a:r>
            <a:r>
              <a:rPr lang="ru-RU" dirty="0" err="1"/>
              <a:t>статті</a:t>
            </a:r>
            <a:r>
              <a:rPr lang="ru-RU" dirty="0"/>
              <a:t>.</a:t>
            </a:r>
            <a:endParaRPr lang="en-US" dirty="0"/>
          </a:p>
          <a:p>
            <a:pPr marL="514350" lvl="0" indent="-514350" algn="just">
              <a:buFont typeface="+mj-lt"/>
              <a:buAutoNum type="arabicPeriod"/>
            </a:pPr>
            <a:r>
              <a:rPr lang="ru-RU" dirty="0"/>
              <a:t>Правила </a:t>
            </a:r>
            <a:r>
              <a:rPr lang="ru-RU" dirty="0" err="1"/>
              <a:t>бібліографічного</a:t>
            </a:r>
            <a:r>
              <a:rPr lang="ru-RU" dirty="0"/>
              <a:t> </a:t>
            </a:r>
            <a:r>
              <a:rPr lang="ru-RU" dirty="0" err="1"/>
              <a:t>опису</a:t>
            </a:r>
            <a:r>
              <a:rPr lang="ru-RU" dirty="0"/>
              <a:t>, </a:t>
            </a:r>
            <a:r>
              <a:rPr lang="ru-RU" dirty="0" err="1"/>
              <a:t>оформлювання</a:t>
            </a:r>
            <a:r>
              <a:rPr lang="ru-RU" dirty="0"/>
              <a:t> </a:t>
            </a:r>
            <a:r>
              <a:rPr lang="ru-RU" dirty="0" err="1"/>
              <a:t>покликань</a:t>
            </a:r>
            <a:r>
              <a:rPr lang="ru-RU" dirty="0"/>
              <a:t>.</a:t>
            </a:r>
            <a:endParaRPr lang="en-US" dirty="0"/>
          </a:p>
        </p:txBody>
      </p:sp>
      <p:pic>
        <p:nvPicPr>
          <p:cNvPr id="4" name="Picture 3" descr="C:\Users\User\Desktop\!ВОВА\фони\Вишиванка-червоно-чорний.jpg"/>
          <p:cNvPicPr>
            <a:picLocks noChangeAspect="1" noChangeArrowheads="1"/>
          </p:cNvPicPr>
          <p:nvPr/>
        </p:nvPicPr>
        <p:blipFill>
          <a:blip r:embed="rId2" cstate="print"/>
          <a:srcRect/>
          <a:stretch>
            <a:fillRect/>
          </a:stretch>
        </p:blipFill>
        <p:spPr bwMode="auto">
          <a:xfrm rot="5400000">
            <a:off x="-3083180" y="3083180"/>
            <a:ext cx="6858002" cy="691642"/>
          </a:xfrm>
          <a:prstGeom prst="rect">
            <a:avLst/>
          </a:prstGeom>
          <a:noFill/>
        </p:spPr>
      </p:pic>
      <p:pic>
        <p:nvPicPr>
          <p:cNvPr id="5" name="Picture 3" descr="C:\Users\User\Desktop\!ВОВА\фони\Вишиванка-червоно-чорний.jpg"/>
          <p:cNvPicPr>
            <a:picLocks noChangeAspect="1" noChangeArrowheads="1"/>
          </p:cNvPicPr>
          <p:nvPr/>
        </p:nvPicPr>
        <p:blipFill>
          <a:blip r:embed="rId2" cstate="print"/>
          <a:srcRect/>
          <a:stretch>
            <a:fillRect/>
          </a:stretch>
        </p:blipFill>
        <p:spPr bwMode="auto">
          <a:xfrm rot="5400000">
            <a:off x="5369178" y="3083180"/>
            <a:ext cx="6858002" cy="691642"/>
          </a:xfrm>
          <a:prstGeom prst="rect">
            <a:avLst/>
          </a:prstGeom>
          <a:noFill/>
        </p:spPr>
      </p:pic>
    </p:spTree>
  </p:cSld>
  <p:clrMapOvr>
    <a:masterClrMapping/>
  </p:clrMapOvr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Содержимое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xmlns="" val="1352819904"/>
              </p:ext>
            </p:extLst>
          </p:nvPr>
        </p:nvGraphicFramePr>
        <p:xfrm>
          <a:off x="755576" y="500042"/>
          <a:ext cx="7632848" cy="5784977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3816424">
                  <a:extLst>
                    <a:ext uri="{9D8B030D-6E8A-4147-A177-3AD203B41FA5}">
                      <a16:colId xmlns:a16="http://schemas.microsoft.com/office/drawing/2014/main" xmlns="" val="20000"/>
                    </a:ext>
                  </a:extLst>
                </a:gridCol>
                <a:gridCol w="3816424">
                  <a:extLst>
                    <a:ext uri="{9D8B030D-6E8A-4147-A177-3AD203B41FA5}">
                      <a16:colId xmlns:a16="http://schemas.microsoft.com/office/drawing/2014/main" xmlns="" val="20001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uk-UA" sz="3200" b="1" i="0" kern="1200" dirty="0" smtClean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З</a:t>
                      </a:r>
                      <a:r>
                        <a:rPr lang="en-US" sz="3200" b="1" i="0" kern="1200" dirty="0" err="1" smtClean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ауваження</a:t>
                      </a:r>
                      <a:endParaRPr lang="ru-RU" sz="3200" b="1" i="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635" algn="just">
                        <a:lnSpc>
                          <a:spcPts val="1800"/>
                        </a:lnSpc>
                        <a:spcAft>
                          <a:spcPts val="0"/>
                        </a:spcAft>
                      </a:pPr>
                      <a:r>
                        <a:rPr lang="ru-RU" sz="1200" i="1" dirty="0" err="1">
                          <a:latin typeface="Times New Roman"/>
                          <a:ea typeface="Times New Roman"/>
                          <a:cs typeface="Times New Roman"/>
                        </a:rPr>
                        <a:t>випускає</a:t>
                      </a:r>
                      <a:r>
                        <a:rPr lang="ru-RU" sz="1200" i="1" spc="250" dirty="0">
                          <a:latin typeface="Times New Roman"/>
                          <a:ea typeface="Times New Roman"/>
                          <a:cs typeface="Times New Roman"/>
                        </a:rPr>
                        <a:t> </a:t>
                      </a:r>
                      <a:r>
                        <a:rPr lang="ru-RU" sz="1200" i="1" dirty="0" err="1">
                          <a:latin typeface="Times New Roman"/>
                          <a:ea typeface="Times New Roman"/>
                          <a:cs typeface="Times New Roman"/>
                        </a:rPr>
                        <a:t>з</a:t>
                      </a:r>
                      <a:r>
                        <a:rPr lang="ru-RU" sz="1200" i="1" spc="240" dirty="0">
                          <a:latin typeface="Times New Roman"/>
                          <a:ea typeface="Times New Roman"/>
                          <a:cs typeface="Times New Roman"/>
                        </a:rPr>
                        <a:t> </a:t>
                      </a:r>
                      <a:r>
                        <a:rPr lang="ru-RU" sz="1200" i="1" dirty="0">
                          <a:latin typeface="Times New Roman"/>
                          <a:ea typeface="Times New Roman"/>
                          <a:cs typeface="Times New Roman"/>
                        </a:rPr>
                        <a:t>поля</a:t>
                      </a:r>
                      <a:r>
                        <a:rPr lang="ru-RU" sz="1200" i="1" spc="255" dirty="0">
                          <a:latin typeface="Times New Roman"/>
                          <a:ea typeface="Times New Roman"/>
                          <a:cs typeface="Times New Roman"/>
                        </a:rPr>
                        <a:t> </a:t>
                      </a:r>
                      <a:r>
                        <a:rPr lang="ru-RU" sz="1200" i="1" dirty="0" err="1">
                          <a:latin typeface="Times New Roman"/>
                          <a:ea typeface="Times New Roman"/>
                          <a:cs typeface="Times New Roman"/>
                        </a:rPr>
                        <a:t>зору</a:t>
                      </a:r>
                      <a:r>
                        <a:rPr lang="ru-RU" sz="1200" i="1" dirty="0">
                          <a:latin typeface="Times New Roman"/>
                          <a:ea typeface="Times New Roman"/>
                          <a:cs typeface="Times New Roman"/>
                        </a:rPr>
                        <a:t>,</a:t>
                      </a:r>
                      <a:r>
                        <a:rPr lang="ru-RU" sz="1200" i="1" spc="170" dirty="0">
                          <a:latin typeface="Times New Roman"/>
                          <a:ea typeface="Times New Roman"/>
                          <a:cs typeface="Times New Roman"/>
                        </a:rPr>
                        <a:t> </a:t>
                      </a:r>
                      <a:r>
                        <a:rPr lang="ru-RU" sz="1200" i="1" dirty="0">
                          <a:latin typeface="Times New Roman"/>
                          <a:ea typeface="Times New Roman"/>
                          <a:cs typeface="Times New Roman"/>
                        </a:rPr>
                        <a:t>не</a:t>
                      </a:r>
                      <a:r>
                        <a:rPr lang="ru-RU" sz="1200" i="1" spc="250" dirty="0">
                          <a:latin typeface="Times New Roman"/>
                          <a:ea typeface="Times New Roman"/>
                          <a:cs typeface="Times New Roman"/>
                        </a:rPr>
                        <a:t> </a:t>
                      </a:r>
                      <a:r>
                        <a:rPr lang="ru-RU" sz="1200" i="1" dirty="0" err="1">
                          <a:latin typeface="Times New Roman"/>
                          <a:ea typeface="Times New Roman"/>
                          <a:cs typeface="Times New Roman"/>
                        </a:rPr>
                        <a:t>розкриває</a:t>
                      </a:r>
                      <a:r>
                        <a:rPr lang="ru-RU" sz="1200" i="1" spc="250" dirty="0">
                          <a:latin typeface="Times New Roman"/>
                          <a:ea typeface="Times New Roman"/>
                          <a:cs typeface="Times New Roman"/>
                        </a:rPr>
                        <a:t> </a:t>
                      </a:r>
                      <a:r>
                        <a:rPr lang="ru-RU" sz="1200" i="1" dirty="0" err="1">
                          <a:latin typeface="Times New Roman"/>
                          <a:ea typeface="Times New Roman"/>
                          <a:cs typeface="Times New Roman"/>
                        </a:rPr>
                        <a:t>змісту</a:t>
                      </a:r>
                      <a:r>
                        <a:rPr lang="ru-RU" sz="1200" i="1" spc="250" dirty="0">
                          <a:latin typeface="Times New Roman"/>
                          <a:ea typeface="Times New Roman"/>
                          <a:cs typeface="Times New Roman"/>
                        </a:rPr>
                        <a:t> </a:t>
                      </a:r>
                      <a:r>
                        <a:rPr lang="ru-RU" sz="1200" i="1" dirty="0">
                          <a:latin typeface="Times New Roman"/>
                          <a:ea typeface="Times New Roman"/>
                          <a:cs typeface="Times New Roman"/>
                        </a:rPr>
                        <a:t>(</a:t>
                      </a:r>
                      <a:r>
                        <a:rPr lang="ru-RU" sz="1200" i="1" dirty="0" err="1">
                          <a:latin typeface="Times New Roman"/>
                          <a:ea typeface="Times New Roman"/>
                          <a:cs typeface="Times New Roman"/>
                        </a:rPr>
                        <a:t>чого</a:t>
                      </a:r>
                      <a:r>
                        <a:rPr lang="ru-RU" sz="1200" i="1" dirty="0">
                          <a:latin typeface="Times New Roman"/>
                          <a:ea typeface="Times New Roman"/>
                          <a:cs typeface="Times New Roman"/>
                        </a:rPr>
                        <a:t>?),</a:t>
                      </a:r>
                      <a:r>
                        <a:rPr lang="ru-RU" sz="1200" i="1" spc="245" dirty="0">
                          <a:latin typeface="Times New Roman"/>
                          <a:ea typeface="Times New Roman"/>
                          <a:cs typeface="Times New Roman"/>
                        </a:rPr>
                        <a:t> </a:t>
                      </a:r>
                      <a:r>
                        <a:rPr lang="ru-RU" sz="1200" i="1" dirty="0" err="1" smtClean="0">
                          <a:latin typeface="Times New Roman"/>
                          <a:ea typeface="Times New Roman"/>
                          <a:cs typeface="Times New Roman"/>
                        </a:rPr>
                        <a:t>не</a:t>
                      </a:r>
                      <a:r>
                        <a:rPr lang="uk-UA" sz="1200" i="1" baseline="0" dirty="0" smtClean="0">
                          <a:latin typeface="Times New Roman"/>
                          <a:ea typeface="Times New Roman"/>
                          <a:cs typeface="Times New Roman"/>
                        </a:rPr>
                        <a:t> </a:t>
                      </a:r>
                      <a:r>
                        <a:rPr lang="ru-RU" sz="1200" i="1" dirty="0" err="1" smtClean="0">
                          <a:latin typeface="Times New Roman"/>
                          <a:ea typeface="Times New Roman"/>
                          <a:cs typeface="Times New Roman"/>
                        </a:rPr>
                        <a:t>підтверджує</a:t>
                      </a:r>
                      <a:r>
                        <a:rPr lang="ru-RU" sz="1200" i="1" dirty="0">
                          <a:latin typeface="Times New Roman"/>
                          <a:ea typeface="Times New Roman"/>
                          <a:cs typeface="Times New Roman"/>
                        </a:rPr>
                        <a:t>	</a:t>
                      </a:r>
                      <a:r>
                        <a:rPr lang="ru-RU" sz="1200" i="1" dirty="0" err="1" smtClean="0">
                          <a:latin typeface="Times New Roman"/>
                          <a:ea typeface="Times New Roman"/>
                          <a:cs typeface="Times New Roman"/>
                        </a:rPr>
                        <a:t>висновки</a:t>
                      </a:r>
                      <a:r>
                        <a:rPr lang="ru-RU" sz="1200" i="1" dirty="0" smtClean="0">
                          <a:latin typeface="Times New Roman"/>
                          <a:ea typeface="Times New Roman"/>
                          <a:cs typeface="Times New Roman"/>
                        </a:rPr>
                        <a:t>,</a:t>
                      </a:r>
                      <a:r>
                        <a:rPr lang="ru-RU" sz="1200" i="1" baseline="0" dirty="0" smtClean="0">
                          <a:latin typeface="Times New Roman"/>
                          <a:ea typeface="Times New Roman"/>
                          <a:cs typeface="Times New Roman"/>
                        </a:rPr>
                        <a:t> </a:t>
                      </a:r>
                      <a:r>
                        <a:rPr lang="ru-RU" sz="1200" i="1" dirty="0" err="1" smtClean="0">
                          <a:latin typeface="Times New Roman"/>
                          <a:ea typeface="Times New Roman"/>
                          <a:cs typeface="Times New Roman"/>
                        </a:rPr>
                        <a:t>факти</a:t>
                      </a:r>
                      <a:r>
                        <a:rPr lang="ru-RU" sz="1200" i="1" dirty="0" smtClean="0">
                          <a:latin typeface="Times New Roman"/>
                          <a:ea typeface="Times New Roman"/>
                          <a:cs typeface="Times New Roman"/>
                        </a:rPr>
                        <a:t>,</a:t>
                      </a:r>
                      <a:r>
                        <a:rPr lang="ru-RU" sz="1200" i="1" baseline="0" dirty="0" smtClean="0">
                          <a:latin typeface="Times New Roman"/>
                          <a:ea typeface="Times New Roman"/>
                          <a:cs typeface="Times New Roman"/>
                        </a:rPr>
                        <a:t> </a:t>
                      </a:r>
                      <a:r>
                        <a:rPr lang="ru-RU" sz="1200" i="1" dirty="0" err="1" smtClean="0">
                          <a:latin typeface="Times New Roman"/>
                          <a:ea typeface="Times New Roman"/>
                          <a:cs typeface="Times New Roman"/>
                        </a:rPr>
                        <a:t>дискусійним</a:t>
                      </a:r>
                      <a:r>
                        <a:rPr lang="ru-RU" sz="1200" i="1" baseline="0" dirty="0">
                          <a:latin typeface="Times New Roman"/>
                          <a:ea typeface="Times New Roman"/>
                          <a:cs typeface="Times New Roman"/>
                        </a:rPr>
                        <a:t> </a:t>
                      </a:r>
                      <a:r>
                        <a:rPr lang="ru-RU" sz="1200" i="1" dirty="0" err="1" smtClean="0">
                          <a:latin typeface="Times New Roman"/>
                          <a:ea typeface="Times New Roman"/>
                          <a:cs typeface="Times New Roman"/>
                        </a:rPr>
                        <a:t>є</a:t>
                      </a:r>
                      <a:r>
                        <a:rPr lang="ru-RU" sz="1200" i="1" spc="-385" baseline="0" dirty="0" smtClean="0">
                          <a:latin typeface="Times New Roman"/>
                          <a:ea typeface="Times New Roman"/>
                          <a:cs typeface="Times New Roman"/>
                        </a:rPr>
                        <a:t> </a:t>
                      </a:r>
                      <a:r>
                        <a:rPr lang="ru-RU" sz="1200" i="1" dirty="0" err="1" smtClean="0">
                          <a:latin typeface="Times New Roman"/>
                          <a:ea typeface="Times New Roman"/>
                          <a:cs typeface="Times New Roman"/>
                        </a:rPr>
                        <a:t>висновок</a:t>
                      </a:r>
                      <a:r>
                        <a:rPr lang="ru-RU" sz="1200" i="1" dirty="0" smtClean="0">
                          <a:latin typeface="Times New Roman"/>
                          <a:ea typeface="Times New Roman"/>
                          <a:cs typeface="Times New Roman"/>
                        </a:rPr>
                        <a:t> </a:t>
                      </a:r>
                      <a:r>
                        <a:rPr lang="ru-RU" sz="1200" i="1" dirty="0">
                          <a:latin typeface="Times New Roman"/>
                          <a:ea typeface="Times New Roman"/>
                          <a:cs typeface="Times New Roman"/>
                        </a:rPr>
                        <a:t>(</a:t>
                      </a:r>
                      <a:r>
                        <a:rPr lang="ru-RU" sz="1200" i="1" dirty="0" err="1">
                          <a:latin typeface="Times New Roman"/>
                          <a:ea typeface="Times New Roman"/>
                          <a:cs typeface="Times New Roman"/>
                        </a:rPr>
                        <a:t>щодо</a:t>
                      </a:r>
                      <a:r>
                        <a:rPr lang="ru-RU" sz="1200" i="1" dirty="0">
                          <a:latin typeface="Times New Roman"/>
                          <a:ea typeface="Times New Roman"/>
                          <a:cs typeface="Times New Roman"/>
                        </a:rPr>
                        <a:t> </a:t>
                      </a:r>
                      <a:r>
                        <a:rPr lang="ru-RU" sz="1200" i="1" dirty="0" err="1">
                          <a:latin typeface="Times New Roman"/>
                          <a:ea typeface="Times New Roman"/>
                          <a:cs typeface="Times New Roman"/>
                        </a:rPr>
                        <a:t>чого</a:t>
                      </a:r>
                      <a:r>
                        <a:rPr lang="ru-RU" sz="1200" i="1" dirty="0" smtClean="0">
                          <a:latin typeface="Times New Roman"/>
                          <a:ea typeface="Times New Roman"/>
                          <a:cs typeface="Times New Roman"/>
                        </a:rPr>
                        <a:t>?).</a:t>
                      </a:r>
                      <a:endParaRPr lang="en-US" sz="1100" i="1" dirty="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0" marR="0" marT="0" marB="0"/>
                </a:tc>
                <a:extLst>
                  <a:ext uri="{0D108BD9-81ED-4DB2-BD59-A6C34878D82A}">
                    <a16:rowId xmlns:a16="http://schemas.microsoft.com/office/drawing/2014/main" xmlns="" val="10000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US" sz="3200" b="1" i="0" kern="1200" dirty="0" err="1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Закінчення</a:t>
                      </a:r>
                      <a:endParaRPr lang="ru-RU" sz="3200" b="1" i="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just"/>
                      <a:r>
                        <a:rPr lang="ru-RU" sz="1200" i="1" kern="1200" dirty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Автор </a:t>
                      </a:r>
                      <a:r>
                        <a:rPr lang="ru-RU" sz="1200" i="1" kern="1200" dirty="0" err="1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робить</a:t>
                      </a:r>
                      <a:r>
                        <a:rPr lang="ru-RU" sz="1200" i="1" kern="1200" dirty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 </a:t>
                      </a:r>
                      <a:r>
                        <a:rPr lang="ru-RU" sz="1200" i="1" kern="1200" dirty="0" err="1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висновок</a:t>
                      </a:r>
                      <a:r>
                        <a:rPr lang="ru-RU" sz="1200" i="1" kern="1200" dirty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, на </a:t>
                      </a:r>
                      <a:r>
                        <a:rPr lang="ru-RU" sz="1200" i="1" kern="1200" dirty="0" err="1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закінчення</a:t>
                      </a:r>
                      <a:r>
                        <a:rPr lang="ru-RU" sz="1200" i="1" kern="1200" dirty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 </a:t>
                      </a:r>
                      <a:r>
                        <a:rPr lang="ru-RU" sz="1200" i="1" kern="1200" dirty="0" err="1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є</a:t>
                      </a:r>
                      <a:r>
                        <a:rPr lang="ru-RU" sz="1200" i="1" kern="1200" dirty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 </a:t>
                      </a:r>
                      <a:r>
                        <a:rPr lang="ru-RU" sz="1200" i="1" kern="1200" dirty="0" err="1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підстави</a:t>
                      </a:r>
                      <a:r>
                        <a:rPr lang="ru-RU" sz="1200" i="1" kern="1200" dirty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 </a:t>
                      </a:r>
                      <a:r>
                        <a:rPr lang="ru-RU" sz="1200" i="1" kern="1200" dirty="0" err="1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стверджувати</a:t>
                      </a:r>
                      <a:r>
                        <a:rPr lang="ru-RU" sz="1200" i="1" kern="1200" dirty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, </a:t>
                      </a:r>
                      <a:r>
                        <a:rPr lang="ru-RU" sz="1200" i="1" kern="1200" dirty="0" err="1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сутність</a:t>
                      </a:r>
                      <a:r>
                        <a:rPr lang="ru-RU" sz="1200" i="1" kern="1200" dirty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 </a:t>
                      </a:r>
                      <a:r>
                        <a:rPr lang="ru-RU" sz="1200" i="1" kern="1200" dirty="0" err="1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викладеного</a:t>
                      </a:r>
                      <a:r>
                        <a:rPr lang="ru-RU" sz="1200" i="1" kern="1200" dirty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 </a:t>
                      </a:r>
                      <a:r>
                        <a:rPr lang="ru-RU" sz="1200" i="1" kern="1200" dirty="0" err="1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дає</a:t>
                      </a:r>
                      <a:r>
                        <a:rPr lang="ru-RU" sz="1200" i="1" kern="1200" dirty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 </a:t>
                      </a:r>
                      <a:r>
                        <a:rPr lang="ru-RU" sz="1200" i="1" kern="1200" dirty="0" err="1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підстави</a:t>
                      </a:r>
                      <a:r>
                        <a:rPr lang="ru-RU" sz="1200" i="1" kern="1200" dirty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 </a:t>
                      </a:r>
                      <a:r>
                        <a:rPr lang="ru-RU" sz="1200" i="1" kern="1200" dirty="0" err="1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твердити</a:t>
                      </a:r>
                      <a:r>
                        <a:rPr lang="ru-RU" sz="1200" i="1" kern="1200" dirty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, </a:t>
                      </a:r>
                      <a:r>
                        <a:rPr lang="ru-RU" sz="1200" i="1" kern="1200" dirty="0" err="1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зводиться</a:t>
                      </a:r>
                      <a:r>
                        <a:rPr lang="ru-RU" sz="1200" i="1" kern="1200" dirty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 до…, на </a:t>
                      </a:r>
                      <a:r>
                        <a:rPr lang="ru-RU" sz="1200" i="1" kern="1200" dirty="0" err="1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основі</a:t>
                      </a:r>
                      <a:r>
                        <a:rPr lang="ru-RU" sz="1200" i="1" kern="1200" dirty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 </a:t>
                      </a:r>
                      <a:r>
                        <a:rPr lang="ru-RU" sz="1200" i="1" kern="1200" dirty="0" err="1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цього</a:t>
                      </a:r>
                      <a:r>
                        <a:rPr lang="ru-RU" sz="1200" i="1" kern="1200" dirty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 ми </a:t>
                      </a:r>
                      <a:r>
                        <a:rPr lang="ru-RU" sz="1200" i="1" kern="1200" dirty="0" err="1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переконуємося</a:t>
                      </a:r>
                      <a:r>
                        <a:rPr lang="ru-RU" sz="1200" i="1" kern="1200" dirty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 в тому, </a:t>
                      </a:r>
                      <a:r>
                        <a:rPr lang="ru-RU" sz="1200" i="1" kern="1200" dirty="0" err="1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що</a:t>
                      </a:r>
                      <a:r>
                        <a:rPr lang="ru-RU" sz="1200" i="1" kern="1200" dirty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…, </a:t>
                      </a:r>
                      <a:r>
                        <a:rPr lang="ru-RU" sz="1200" i="1" kern="1200" dirty="0" err="1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узагальнюючи</a:t>
                      </a:r>
                      <a:r>
                        <a:rPr lang="ru-RU" sz="1200" i="1" kern="1200" dirty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 </a:t>
                      </a:r>
                      <a:r>
                        <a:rPr lang="ru-RU" sz="1200" i="1" kern="1200" dirty="0" err="1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сказане</a:t>
                      </a:r>
                      <a:r>
                        <a:rPr lang="ru-RU" sz="1200" i="1" kern="1200" dirty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…,</a:t>
                      </a:r>
                      <a:endParaRPr lang="en-US" sz="1200" i="1" kern="1200" dirty="0">
                        <a:solidFill>
                          <a:schemeClr val="tx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  <a:p>
                      <a:pPr algn="just"/>
                      <a:r>
                        <a:rPr lang="en-US" sz="1200" i="1" kern="1200" dirty="0" err="1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ці</a:t>
                      </a:r>
                      <a:r>
                        <a:rPr lang="en-US" sz="1200" i="1" kern="1200" dirty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 </a:t>
                      </a:r>
                      <a:r>
                        <a:rPr lang="en-US" sz="1200" i="1" kern="1200" dirty="0" err="1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дані</a:t>
                      </a:r>
                      <a:r>
                        <a:rPr lang="en-US" sz="1200" i="1" kern="1200" dirty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 </a:t>
                      </a:r>
                      <a:r>
                        <a:rPr lang="en-US" sz="1200" i="1" kern="1200" dirty="0" err="1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свідчать</a:t>
                      </a:r>
                      <a:r>
                        <a:rPr lang="en-US" sz="1200" i="1" kern="1200" dirty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…</a:t>
                      </a:r>
                      <a:endParaRPr lang="ru-RU" sz="1200" i="1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xmlns="" val="10001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ru-RU" sz="3200" b="1" i="0" kern="1200" dirty="0" err="1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Засоби</a:t>
                      </a:r>
                      <a:r>
                        <a:rPr lang="ru-RU" sz="3200" b="1" i="0" kern="1200" dirty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 </a:t>
                      </a:r>
                      <a:r>
                        <a:rPr lang="ru-RU" sz="3200" b="1" i="0" kern="1200" dirty="0" err="1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поєднання</a:t>
                      </a:r>
                      <a:endParaRPr lang="en-US" sz="3200" b="1" i="0" kern="1200" dirty="0">
                        <a:solidFill>
                          <a:schemeClr val="tx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  <a:p>
                      <a:pPr algn="ctr"/>
                      <a:r>
                        <a:rPr lang="ru-RU" sz="3200" b="1" i="0" kern="1200" dirty="0" err="1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частин</a:t>
                      </a:r>
                      <a:r>
                        <a:rPr lang="ru-RU" sz="3200" b="1" i="0" kern="1200" dirty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 у </a:t>
                      </a:r>
                      <a:r>
                        <a:rPr lang="ru-RU" sz="3200" b="1" i="0" kern="1200" dirty="0" err="1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тексті</a:t>
                      </a:r>
                      <a:endParaRPr lang="ru-RU" sz="3200" b="1" i="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just"/>
                      <a:r>
                        <a:rPr lang="ru-RU" sz="1200" b="1" i="1" kern="1200" dirty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Для </a:t>
                      </a:r>
                      <a:r>
                        <a:rPr lang="ru-RU" sz="1200" b="1" i="1" kern="1200" dirty="0" err="1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поєднання</a:t>
                      </a:r>
                      <a:r>
                        <a:rPr lang="ru-RU" sz="1200" b="1" i="1" kern="1200" dirty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 </a:t>
                      </a:r>
                      <a:r>
                        <a:rPr lang="ru-RU" sz="1200" b="1" i="1" kern="1200" dirty="0" err="1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частин</a:t>
                      </a:r>
                      <a:r>
                        <a:rPr lang="ru-RU" sz="1200" b="1" i="1" kern="1200" dirty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 </a:t>
                      </a:r>
                      <a:r>
                        <a:rPr lang="ru-RU" sz="1200" b="1" i="1" kern="1200" dirty="0" err="1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інформації</a:t>
                      </a:r>
                      <a:r>
                        <a:rPr lang="ru-RU" sz="1200" b="1" i="1" kern="1200" dirty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: </a:t>
                      </a:r>
                      <a:r>
                        <a:rPr lang="ru-RU" sz="1200" i="1" kern="1200" dirty="0" err="1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і</a:t>
                      </a:r>
                      <a:r>
                        <a:rPr lang="ru-RU" sz="1200" i="1" kern="1200" dirty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, </a:t>
                      </a:r>
                      <a:r>
                        <a:rPr lang="ru-RU" sz="1200" i="1" kern="1200" dirty="0" err="1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також</a:t>
                      </a:r>
                      <a:r>
                        <a:rPr lang="ru-RU" sz="1200" i="1" kern="1200" dirty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, </a:t>
                      </a:r>
                      <a:r>
                        <a:rPr lang="ru-RU" sz="1200" i="1" kern="1200" dirty="0" err="1" smtClean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водночас</a:t>
                      </a:r>
                      <a:r>
                        <a:rPr lang="ru-RU" sz="1200" i="1" kern="1200" dirty="0" smtClean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, </a:t>
                      </a:r>
                      <a:r>
                        <a:rPr lang="ru-RU" sz="1200" i="1" kern="1200" dirty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до </a:t>
                      </a:r>
                      <a:r>
                        <a:rPr lang="ru-RU" sz="1200" i="1" kern="1200" dirty="0" err="1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речі</a:t>
                      </a:r>
                      <a:r>
                        <a:rPr lang="ru-RU" sz="1200" i="1" kern="1200" dirty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, </a:t>
                      </a:r>
                      <a:r>
                        <a:rPr lang="ru-RU" sz="1200" i="1" kern="1200" dirty="0" err="1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крім</a:t>
                      </a:r>
                      <a:r>
                        <a:rPr lang="ru-RU" sz="1200" i="1" kern="1200" dirty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 того, </a:t>
                      </a:r>
                      <a:r>
                        <a:rPr lang="ru-RU" sz="1200" i="1" kern="1200" dirty="0" err="1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більше</a:t>
                      </a:r>
                      <a:r>
                        <a:rPr lang="ru-RU" sz="1200" i="1" kern="1200" dirty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 </a:t>
                      </a:r>
                      <a:r>
                        <a:rPr lang="ru-RU" sz="1200" i="1" kern="1200" dirty="0" smtClean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того;</a:t>
                      </a:r>
                      <a:endParaRPr lang="en-US" sz="1200" i="1" kern="1200" dirty="0">
                        <a:solidFill>
                          <a:schemeClr val="tx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  <a:p>
                      <a:pPr algn="just"/>
                      <a:r>
                        <a:rPr lang="ru-RU" sz="1200" b="1" i="1" kern="1200" dirty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для </a:t>
                      </a:r>
                      <a:r>
                        <a:rPr lang="ru-RU" sz="1200" b="1" i="1" kern="1200" dirty="0" err="1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зіставлення</a:t>
                      </a:r>
                      <a:r>
                        <a:rPr lang="ru-RU" sz="1200" b="1" i="1" kern="1200" dirty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 та </a:t>
                      </a:r>
                      <a:r>
                        <a:rPr lang="ru-RU" sz="1200" b="1" i="1" kern="1200" dirty="0" err="1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протиставлення</a:t>
                      </a:r>
                      <a:r>
                        <a:rPr lang="ru-RU" sz="1200" b="1" i="1" kern="1200" dirty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:</a:t>
                      </a:r>
                      <a:r>
                        <a:rPr lang="ru-RU" sz="1200" i="1" kern="1200" dirty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 а, </a:t>
                      </a:r>
                      <a:r>
                        <a:rPr lang="ru-RU" sz="1200" i="1" kern="1200" dirty="0" err="1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але</a:t>
                      </a:r>
                      <a:r>
                        <a:rPr lang="ru-RU" sz="1200" i="1" kern="1200" dirty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, </a:t>
                      </a:r>
                      <a:r>
                        <a:rPr lang="ru-RU" sz="1200" i="1" kern="1200" dirty="0" err="1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проте</a:t>
                      </a:r>
                      <a:r>
                        <a:rPr lang="ru-RU" sz="1200" i="1" kern="1200" dirty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, </a:t>
                      </a:r>
                      <a:r>
                        <a:rPr lang="ru-RU" sz="1200" i="1" kern="1200" dirty="0" err="1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однак</a:t>
                      </a:r>
                      <a:r>
                        <a:rPr lang="ru-RU" sz="1200" i="1" kern="1200" dirty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, </a:t>
                      </a:r>
                      <a:r>
                        <a:rPr lang="ru-RU" sz="1200" i="1" kern="1200" dirty="0" err="1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і</a:t>
                      </a:r>
                      <a:r>
                        <a:rPr lang="ru-RU" sz="1200" i="1" kern="1200" dirty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 все ж, </a:t>
                      </a:r>
                      <a:r>
                        <a:rPr lang="ru-RU" sz="1200" i="1" kern="1200" dirty="0" err="1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з</a:t>
                      </a:r>
                      <a:r>
                        <a:rPr lang="ru-RU" sz="1200" i="1" kern="1200" dirty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 одного боку, </a:t>
                      </a:r>
                      <a:r>
                        <a:rPr lang="ru-RU" sz="1200" i="1" kern="1200" dirty="0" err="1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з</a:t>
                      </a:r>
                      <a:r>
                        <a:rPr lang="ru-RU" sz="1200" i="1" kern="1200" dirty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 </a:t>
                      </a:r>
                      <a:r>
                        <a:rPr lang="ru-RU" sz="1200" i="1" kern="1200" dirty="0" err="1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іншого</a:t>
                      </a:r>
                      <a:r>
                        <a:rPr lang="ru-RU" sz="1200" i="1" kern="1200" dirty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 боку, </a:t>
                      </a:r>
                      <a:r>
                        <a:rPr lang="ru-RU" sz="1200" i="1" kern="1200" dirty="0" err="1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навпаки</a:t>
                      </a:r>
                      <a:r>
                        <a:rPr lang="ru-RU" sz="1200" i="1" kern="1200" dirty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, не </a:t>
                      </a:r>
                      <a:r>
                        <a:rPr lang="ru-RU" sz="1200" i="1" kern="1200" dirty="0" err="1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тільки</a:t>
                      </a:r>
                      <a:r>
                        <a:rPr lang="ru-RU" sz="1200" i="1" kern="1200" dirty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 (</a:t>
                      </a:r>
                      <a:r>
                        <a:rPr lang="ru-RU" sz="1200" i="1" kern="1200" dirty="0" err="1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не</a:t>
                      </a:r>
                      <a:r>
                        <a:rPr lang="ru-RU" sz="1200" i="1" kern="1200" dirty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 </a:t>
                      </a:r>
                      <a:r>
                        <a:rPr lang="ru-RU" sz="1200" i="1" kern="1200" dirty="0" err="1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лише</a:t>
                      </a:r>
                      <a:r>
                        <a:rPr lang="ru-RU" sz="1200" i="1" kern="1200" dirty="0" smtClean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), </a:t>
                      </a:r>
                      <a:r>
                        <a:rPr lang="ru-RU" sz="1200" i="1" kern="1200" dirty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на </a:t>
                      </a:r>
                      <a:r>
                        <a:rPr lang="ru-RU" sz="1200" i="1" kern="1200" dirty="0" err="1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противагу</a:t>
                      </a:r>
                      <a:r>
                        <a:rPr lang="ru-RU" sz="1200" i="1" kern="1200" dirty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;</a:t>
                      </a:r>
                      <a:endParaRPr lang="en-US" sz="1200" i="1" kern="1200" dirty="0">
                        <a:solidFill>
                          <a:schemeClr val="tx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  <a:p>
                      <a:pPr algn="just"/>
                      <a:r>
                        <a:rPr lang="ru-RU" sz="1200" b="1" i="1" kern="1200" dirty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для </a:t>
                      </a:r>
                      <a:r>
                        <a:rPr lang="ru-RU" sz="1200" b="1" i="1" kern="1200" dirty="0" err="1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узагальнення</a:t>
                      </a:r>
                      <a:r>
                        <a:rPr lang="ru-RU" sz="1200" b="1" i="1" kern="1200" dirty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, </a:t>
                      </a:r>
                      <a:r>
                        <a:rPr lang="ru-RU" sz="1200" b="1" i="1" kern="1200" dirty="0" err="1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висновку</a:t>
                      </a:r>
                      <a:r>
                        <a:rPr lang="ru-RU" sz="1200" b="1" i="1" kern="120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: </a:t>
                      </a:r>
                      <a:r>
                        <a:rPr lang="ru-RU" sz="1200" i="1" kern="1200" smtClean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отже, </a:t>
                      </a:r>
                      <a:r>
                        <a:rPr lang="ru-RU" sz="1200" i="1" kern="1200" dirty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одним словом, </a:t>
                      </a:r>
                      <a:r>
                        <a:rPr lang="ru-RU" sz="1200" i="1" kern="1200" dirty="0" err="1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з</a:t>
                      </a:r>
                      <a:r>
                        <a:rPr lang="ru-RU" sz="1200" i="1" kern="1200" dirty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 </a:t>
                      </a:r>
                      <a:r>
                        <a:rPr lang="ru-RU" sz="1200" i="1" kern="1200" dirty="0" err="1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цього</a:t>
                      </a:r>
                      <a:r>
                        <a:rPr lang="ru-RU" sz="1200" i="1" kern="1200" dirty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 </a:t>
                      </a:r>
                      <a:r>
                        <a:rPr lang="ru-RU" sz="1200" i="1" kern="1200" dirty="0" err="1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випливає</a:t>
                      </a:r>
                      <a:r>
                        <a:rPr lang="ru-RU" sz="1200" i="1" kern="1200" dirty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, </a:t>
                      </a:r>
                      <a:r>
                        <a:rPr lang="ru-RU" sz="1200" i="1" kern="1200" dirty="0" err="1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що</a:t>
                      </a:r>
                      <a:r>
                        <a:rPr lang="ru-RU" sz="1200" i="1" kern="1200" dirty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…;</a:t>
                      </a:r>
                      <a:endParaRPr lang="en-US" sz="1200" i="1" kern="1200" dirty="0">
                        <a:solidFill>
                          <a:schemeClr val="tx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  <a:p>
                      <a:pPr algn="just"/>
                      <a:r>
                        <a:rPr lang="ru-RU" sz="1200" b="1" i="1" kern="1200" dirty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для </a:t>
                      </a:r>
                      <a:r>
                        <a:rPr lang="ru-RU" sz="1200" b="1" i="1" kern="1200" dirty="0" err="1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пояснення</a:t>
                      </a:r>
                      <a:r>
                        <a:rPr lang="ru-RU" sz="1200" b="1" i="1" kern="1200" dirty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, </a:t>
                      </a:r>
                      <a:r>
                        <a:rPr lang="ru-RU" sz="1200" b="1" i="1" kern="1200" dirty="0" err="1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уточнення</a:t>
                      </a:r>
                      <a:r>
                        <a:rPr lang="ru-RU" sz="1200" b="1" i="1" kern="1200" dirty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, </a:t>
                      </a:r>
                      <a:r>
                        <a:rPr lang="ru-RU" sz="1200" b="1" i="1" kern="1200" dirty="0" err="1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виділення</a:t>
                      </a:r>
                      <a:r>
                        <a:rPr lang="ru-RU" sz="1200" b="1" i="1" kern="1200" dirty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 </a:t>
                      </a:r>
                      <a:r>
                        <a:rPr lang="ru-RU" sz="1200" b="1" i="1" kern="1200" dirty="0" err="1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окремого</a:t>
                      </a:r>
                      <a:r>
                        <a:rPr lang="ru-RU" sz="1200" b="1" i="1" kern="1200" dirty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: </a:t>
                      </a:r>
                      <a:r>
                        <a:rPr lang="ru-RU" sz="1200" i="1" kern="1200" dirty="0" err="1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наприклад</a:t>
                      </a:r>
                      <a:r>
                        <a:rPr lang="ru-RU" sz="1200" i="1" kern="1200" dirty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, так, </a:t>
                      </a:r>
                      <a:r>
                        <a:rPr lang="ru-RU" sz="1200" i="1" kern="1200" dirty="0" err="1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зокрема</a:t>
                      </a:r>
                      <a:r>
                        <a:rPr lang="ru-RU" sz="1200" i="1" kern="1200" dirty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, а </a:t>
                      </a:r>
                      <a:r>
                        <a:rPr lang="ru-RU" sz="1200" i="1" kern="1200" dirty="0" err="1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саме</a:t>
                      </a:r>
                      <a:r>
                        <a:rPr lang="ru-RU" sz="1200" i="1" kern="1200" dirty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, </a:t>
                      </a:r>
                      <a:r>
                        <a:rPr lang="ru-RU" sz="1200" i="1" kern="1200" dirty="0" err="1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тільки</a:t>
                      </a:r>
                      <a:r>
                        <a:rPr lang="ru-RU" sz="1200" i="1" kern="1200" dirty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, </a:t>
                      </a:r>
                      <a:r>
                        <a:rPr lang="ru-RU" sz="1200" i="1" kern="1200" dirty="0" err="1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лише</a:t>
                      </a:r>
                      <a:r>
                        <a:rPr lang="ru-RU" sz="1200" i="1" kern="1200" dirty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, </a:t>
                      </a:r>
                      <a:r>
                        <a:rPr lang="ru-RU" sz="1200" i="1" kern="1200" dirty="0" err="1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причому</a:t>
                      </a:r>
                      <a:r>
                        <a:rPr lang="ru-RU" sz="1200" i="1" kern="1200" dirty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, </a:t>
                      </a:r>
                      <a:r>
                        <a:rPr lang="ru-RU" sz="1200" i="1" kern="1200" dirty="0" err="1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притому</a:t>
                      </a:r>
                      <a:r>
                        <a:rPr lang="ru-RU" sz="1200" i="1" kern="1200" dirty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, </a:t>
                      </a:r>
                      <a:r>
                        <a:rPr lang="ru-RU" sz="1200" i="1" kern="1200" dirty="0" err="1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навіть</a:t>
                      </a:r>
                      <a:r>
                        <a:rPr lang="ru-RU" sz="1200" i="1" kern="1200" dirty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;</a:t>
                      </a:r>
                      <a:endParaRPr lang="en-US" sz="1200" i="1" kern="1200" dirty="0">
                        <a:solidFill>
                          <a:schemeClr val="tx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  <a:p>
                      <a:pPr algn="just"/>
                      <a:r>
                        <a:rPr lang="ru-RU" sz="1200" b="1" i="1" kern="1200" dirty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для </a:t>
                      </a:r>
                      <a:r>
                        <a:rPr lang="ru-RU" sz="1200" b="1" i="1" kern="1200" dirty="0" err="1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зв’язку</a:t>
                      </a:r>
                      <a:r>
                        <a:rPr lang="ru-RU" sz="1200" b="1" i="1" kern="1200" dirty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 </a:t>
                      </a:r>
                      <a:r>
                        <a:rPr lang="ru-RU" sz="1200" b="1" i="1" kern="1200" dirty="0" err="1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з</a:t>
                      </a:r>
                      <a:r>
                        <a:rPr lang="ru-RU" sz="1200" b="1" i="1" kern="1200" dirty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 </a:t>
                      </a:r>
                      <a:r>
                        <a:rPr lang="ru-RU" sz="1200" b="1" i="1" kern="1200" dirty="0" err="1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попередньою</a:t>
                      </a:r>
                      <a:r>
                        <a:rPr lang="ru-RU" sz="1200" b="1" i="1" kern="1200" dirty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 </a:t>
                      </a:r>
                      <a:r>
                        <a:rPr lang="ru-RU" sz="1200" b="1" i="1" kern="1200" dirty="0" err="1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і</a:t>
                      </a:r>
                      <a:r>
                        <a:rPr lang="ru-RU" sz="1200" b="1" i="1" kern="1200" dirty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 </a:t>
                      </a:r>
                      <a:r>
                        <a:rPr lang="ru-RU" sz="1200" b="1" i="1" kern="1200" dirty="0" err="1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наступною</a:t>
                      </a:r>
                      <a:r>
                        <a:rPr lang="ru-RU" sz="1200" b="1" i="1" kern="1200" dirty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 </a:t>
                      </a:r>
                      <a:r>
                        <a:rPr lang="ru-RU" sz="1200" b="1" i="1" kern="1200" dirty="0" err="1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інформацією</a:t>
                      </a:r>
                      <a:r>
                        <a:rPr lang="ru-RU" sz="1200" b="1" i="1" kern="1200" dirty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: </a:t>
                      </a:r>
                      <a:r>
                        <a:rPr lang="ru-RU" sz="1200" i="1" kern="1200" dirty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як уже </a:t>
                      </a:r>
                      <a:r>
                        <a:rPr lang="ru-RU" sz="1200" i="1" kern="1200" dirty="0" err="1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було</a:t>
                      </a:r>
                      <a:r>
                        <a:rPr lang="ru-RU" sz="1200" i="1" kern="1200" dirty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 </a:t>
                      </a:r>
                      <a:r>
                        <a:rPr lang="ru-RU" sz="1200" i="1" kern="1200" dirty="0" err="1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зазначено</a:t>
                      </a:r>
                      <a:r>
                        <a:rPr lang="ru-RU" sz="1200" i="1" kern="1200" dirty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, як </a:t>
                      </a:r>
                      <a:r>
                        <a:rPr lang="ru-RU" sz="1200" i="1" kern="1200" dirty="0" err="1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зазначалося</a:t>
                      </a:r>
                      <a:r>
                        <a:rPr lang="ru-RU" sz="1200" i="1" kern="1200" dirty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, </a:t>
                      </a:r>
                      <a:r>
                        <a:rPr lang="ru-RU" sz="1200" i="1" kern="1200" dirty="0" err="1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як</a:t>
                      </a:r>
                      <a:r>
                        <a:rPr lang="ru-RU" sz="1200" i="1" kern="1200" dirty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 </a:t>
                      </a:r>
                      <a:r>
                        <a:rPr lang="ru-RU" sz="1200" i="1" kern="1200" dirty="0" err="1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було</a:t>
                      </a:r>
                      <a:r>
                        <a:rPr lang="ru-RU" sz="1200" i="1" kern="1200" dirty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 показано, як </a:t>
                      </a:r>
                      <a:r>
                        <a:rPr lang="ru-RU" sz="1200" i="1" kern="1200" dirty="0" err="1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було</a:t>
                      </a:r>
                      <a:r>
                        <a:rPr lang="ru-RU" sz="1200" i="1" kern="1200" dirty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 доведено, </a:t>
                      </a:r>
                      <a:r>
                        <a:rPr lang="ru-RU" sz="1200" i="1" kern="1200" dirty="0" err="1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згідно</a:t>
                      </a:r>
                      <a:r>
                        <a:rPr lang="ru-RU" sz="1200" i="1" kern="1200" dirty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 </a:t>
                      </a:r>
                      <a:r>
                        <a:rPr lang="ru-RU" sz="1200" i="1" kern="1200" dirty="0" err="1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з</a:t>
                      </a:r>
                      <a:r>
                        <a:rPr lang="ru-RU" sz="1200" i="1" kern="1200" dirty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 </a:t>
                      </a:r>
                      <a:r>
                        <a:rPr lang="ru-RU" sz="1200" i="1" kern="1200" dirty="0" err="1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цим</a:t>
                      </a:r>
                      <a:r>
                        <a:rPr lang="ru-RU" sz="1200" i="1" kern="1200" dirty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, </a:t>
                      </a:r>
                      <a:r>
                        <a:rPr lang="ru-RU" sz="1200" i="1" kern="1200" dirty="0" err="1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відповідно</a:t>
                      </a:r>
                      <a:r>
                        <a:rPr lang="ru-RU" sz="1200" i="1" kern="1200" dirty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 до </a:t>
                      </a:r>
                      <a:r>
                        <a:rPr lang="ru-RU" sz="1200" i="1" kern="1200" dirty="0" err="1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цього</a:t>
                      </a:r>
                      <a:r>
                        <a:rPr lang="ru-RU" sz="1200" i="1" kern="1200" dirty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, </a:t>
                      </a:r>
                      <a:r>
                        <a:rPr lang="ru-RU" sz="1200" i="1" kern="1200" dirty="0" err="1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подібно</a:t>
                      </a:r>
                      <a:r>
                        <a:rPr lang="ru-RU" sz="1200" i="1" kern="1200" dirty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 </a:t>
                      </a:r>
                      <a:r>
                        <a:rPr lang="ru-RU" sz="1200" i="1" kern="1200" dirty="0" err="1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до</a:t>
                      </a:r>
                      <a:r>
                        <a:rPr lang="ru-RU" sz="1200" i="1" kern="1200" dirty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 </a:t>
                      </a:r>
                      <a:r>
                        <a:rPr lang="ru-RU" sz="1200" i="1" kern="1200" dirty="0" err="1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цього</a:t>
                      </a:r>
                      <a:r>
                        <a:rPr lang="ru-RU" sz="1200" i="1" kern="1200" dirty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, </a:t>
                      </a:r>
                      <a:r>
                        <a:rPr lang="ru-RU" sz="1200" i="1" kern="1200" dirty="0" err="1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останній</a:t>
                      </a:r>
                      <a:r>
                        <a:rPr lang="ru-RU" sz="1200" i="1" kern="1200" dirty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, </a:t>
                      </a:r>
                      <a:r>
                        <a:rPr lang="ru-RU" sz="1200" i="1" kern="1200" dirty="0" err="1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попередній</a:t>
                      </a:r>
                      <a:r>
                        <a:rPr lang="ru-RU" sz="1200" i="1" kern="1200" dirty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, </a:t>
                      </a:r>
                      <a:r>
                        <a:rPr lang="ru-RU" sz="1200" i="1" kern="1200" dirty="0" err="1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наступний</a:t>
                      </a:r>
                      <a:r>
                        <a:rPr lang="ru-RU" sz="1200" i="1" kern="1200" dirty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, </a:t>
                      </a:r>
                      <a:r>
                        <a:rPr lang="ru-RU" sz="1200" i="1" kern="1200" dirty="0" err="1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згаданий</a:t>
                      </a:r>
                      <a:r>
                        <a:rPr lang="ru-RU" sz="1200" i="1" kern="1200" dirty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, </a:t>
                      </a:r>
                      <a:r>
                        <a:rPr lang="ru-RU" sz="1200" i="1" kern="1200" dirty="0" err="1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зазначений</a:t>
                      </a:r>
                      <a:r>
                        <a:rPr lang="ru-RU" sz="1200" i="1" kern="1200" dirty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, доведений, </a:t>
                      </a:r>
                      <a:r>
                        <a:rPr lang="ru-RU" sz="1200" i="1" kern="1200" dirty="0" err="1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викладений</a:t>
                      </a:r>
                      <a:r>
                        <a:rPr lang="ru-RU" sz="1200" i="1" kern="1200" dirty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, </a:t>
                      </a:r>
                      <a:r>
                        <a:rPr lang="ru-RU" sz="1200" i="1" kern="1200" dirty="0" err="1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знайдений</a:t>
                      </a:r>
                      <a:r>
                        <a:rPr lang="ru-RU" sz="1200" i="1" kern="1200" dirty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, </a:t>
                      </a:r>
                      <a:r>
                        <a:rPr lang="ru-RU" sz="1200" i="1" kern="1200" dirty="0" err="1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сформульований</a:t>
                      </a:r>
                      <a:r>
                        <a:rPr lang="ru-RU" sz="1200" i="1" kern="1200" dirty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, </a:t>
                      </a:r>
                      <a:r>
                        <a:rPr lang="ru-RU" sz="1200" i="1" kern="1200" dirty="0" err="1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визначений</a:t>
                      </a:r>
                      <a:r>
                        <a:rPr lang="ru-RU" sz="1200" i="1" kern="1200" dirty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, </a:t>
                      </a:r>
                      <a:r>
                        <a:rPr lang="ru-RU" sz="1200" i="1" kern="1200" dirty="0" err="1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перерахований</a:t>
                      </a:r>
                      <a:r>
                        <a:rPr lang="ru-RU" sz="1200" i="1" kern="1200" dirty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, наведений, </a:t>
                      </a:r>
                      <a:r>
                        <a:rPr lang="ru-RU" sz="1200" i="1" kern="1200" dirty="0" err="1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обстежений</a:t>
                      </a:r>
                      <a:r>
                        <a:rPr lang="ru-RU" sz="1200" i="1" kern="1200" dirty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, </a:t>
                      </a:r>
                      <a:r>
                        <a:rPr lang="ru-RU" sz="1200" i="1" kern="1200" dirty="0" err="1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проаналізований</a:t>
                      </a:r>
                      <a:r>
                        <a:rPr lang="ru-RU" sz="1200" i="1" kern="1200" dirty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, </a:t>
                      </a:r>
                      <a:r>
                        <a:rPr lang="ru-RU" sz="1200" i="1" kern="1200" dirty="0" err="1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досліджений</a:t>
                      </a:r>
                      <a:r>
                        <a:rPr lang="ru-RU" sz="1200" i="1" kern="1200" dirty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;</a:t>
                      </a:r>
                      <a:endParaRPr lang="en-US" sz="1200" i="1" kern="1200" dirty="0">
                        <a:solidFill>
                          <a:schemeClr val="tx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  <a:p>
                      <a:pPr algn="just"/>
                      <a:r>
                        <a:rPr lang="ru-RU" sz="1200" b="1" i="1" kern="1200" dirty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для </a:t>
                      </a:r>
                      <a:r>
                        <a:rPr lang="ru-RU" sz="1200" b="1" i="1" kern="1200" dirty="0" err="1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введення</a:t>
                      </a:r>
                      <a:r>
                        <a:rPr lang="ru-RU" sz="1200" b="1" i="1" kern="1200" dirty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 </a:t>
                      </a:r>
                      <a:r>
                        <a:rPr lang="ru-RU" sz="1200" b="1" i="1" kern="1200" dirty="0" err="1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узагальнювальної</a:t>
                      </a:r>
                      <a:r>
                        <a:rPr lang="ru-RU" sz="1200" b="1" i="1" kern="1200" dirty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 </a:t>
                      </a:r>
                      <a:r>
                        <a:rPr lang="ru-RU" sz="1200" b="1" i="1" kern="1200" dirty="0" err="1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інформації</a:t>
                      </a:r>
                      <a:r>
                        <a:rPr lang="ru-RU" sz="1200" b="1" i="1" kern="1200" dirty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: </a:t>
                      </a:r>
                      <a:r>
                        <a:rPr lang="ru-RU" sz="1200" i="1" kern="1200" dirty="0" err="1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розглянемо</a:t>
                      </a:r>
                      <a:r>
                        <a:rPr lang="ru-RU" sz="1200" i="1" kern="1200" dirty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 </a:t>
                      </a:r>
                      <a:r>
                        <a:rPr lang="ru-RU" sz="1200" i="1" kern="1200" dirty="0" err="1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такі</a:t>
                      </a:r>
                      <a:r>
                        <a:rPr lang="ru-RU" sz="1200" i="1" kern="1200" dirty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 </a:t>
                      </a:r>
                      <a:r>
                        <a:rPr lang="ru-RU" sz="1200" i="1" kern="1200" dirty="0" err="1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випадки</a:t>
                      </a:r>
                      <a:r>
                        <a:rPr lang="ru-RU" sz="1200" i="1" kern="1200" dirty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, </a:t>
                      </a:r>
                      <a:r>
                        <a:rPr lang="ru-RU" sz="1200" i="1" kern="1200" dirty="0" err="1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наведемо</a:t>
                      </a:r>
                      <a:r>
                        <a:rPr lang="ru-RU" sz="1200" i="1" kern="1200" dirty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 приклад, </a:t>
                      </a:r>
                      <a:r>
                        <a:rPr lang="ru-RU" sz="1200" i="1" kern="1200" dirty="0" err="1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продовжимо</a:t>
                      </a:r>
                      <a:r>
                        <a:rPr lang="ru-RU" sz="1200" i="1" kern="1200" dirty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 </a:t>
                      </a:r>
                      <a:r>
                        <a:rPr lang="ru-RU" sz="1200" i="1" kern="1200" dirty="0" err="1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аналіз</a:t>
                      </a:r>
                      <a:r>
                        <a:rPr lang="ru-RU" sz="1200" i="1" kern="1200" dirty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, </a:t>
                      </a:r>
                      <a:r>
                        <a:rPr lang="ru-RU" sz="1200" i="1" kern="1200" dirty="0" err="1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з’ясуємо</a:t>
                      </a:r>
                      <a:r>
                        <a:rPr lang="ru-RU" sz="1200" i="1" kern="1200" dirty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 </a:t>
                      </a:r>
                      <a:r>
                        <a:rPr lang="ru-RU" sz="1200" i="1" kern="1200" dirty="0" err="1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відношення</a:t>
                      </a:r>
                      <a:endParaRPr lang="en-US" sz="1200" i="1" kern="1200" dirty="0">
                        <a:solidFill>
                          <a:schemeClr val="tx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  <a:p>
                      <a:pPr algn="just"/>
                      <a:r>
                        <a:rPr lang="en-US" sz="1200" i="1" kern="1200" dirty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(</a:t>
                      </a:r>
                      <a:r>
                        <a:rPr lang="en-US" sz="1200" i="1" kern="1200" dirty="0" err="1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співвідношення</a:t>
                      </a:r>
                      <a:r>
                        <a:rPr lang="en-US" sz="1200" i="1" kern="1200" dirty="0" smtClean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)</a:t>
                      </a:r>
                      <a:r>
                        <a:rPr lang="uk-UA" sz="1200" i="1" kern="1200" dirty="0" smtClean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.</a:t>
                      </a:r>
                      <a:endParaRPr lang="ru-RU" sz="1200" i="1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xmlns="" val="10002"/>
                  </a:ext>
                </a:extLst>
              </a:tr>
            </a:tbl>
          </a:graphicData>
        </a:graphic>
      </p:graphicFrame>
      <p:pic>
        <p:nvPicPr>
          <p:cNvPr id="3" name="Picture 3" descr="C:\Users\User\Desktop\!ВОВА\фони\Вишиванка-червоно-чорний.jpg"/>
          <p:cNvPicPr>
            <a:picLocks noChangeAspect="1" noChangeArrowheads="1"/>
          </p:cNvPicPr>
          <p:nvPr/>
        </p:nvPicPr>
        <p:blipFill>
          <a:blip r:embed="rId2" cstate="print"/>
          <a:srcRect/>
          <a:stretch>
            <a:fillRect/>
          </a:stretch>
        </p:blipFill>
        <p:spPr bwMode="auto">
          <a:xfrm rot="5400000">
            <a:off x="-3083180" y="3083180"/>
            <a:ext cx="6858002" cy="691642"/>
          </a:xfrm>
          <a:prstGeom prst="rect">
            <a:avLst/>
          </a:prstGeom>
          <a:noFill/>
        </p:spPr>
      </p:pic>
      <p:pic>
        <p:nvPicPr>
          <p:cNvPr id="5" name="Picture 3" descr="C:\Users\User\Desktop\!ВОВА\фони\Вишиванка-червоно-чорний.jpg"/>
          <p:cNvPicPr>
            <a:picLocks noChangeAspect="1" noChangeArrowheads="1"/>
          </p:cNvPicPr>
          <p:nvPr/>
        </p:nvPicPr>
        <p:blipFill>
          <a:blip r:embed="rId2" cstate="print"/>
          <a:srcRect/>
          <a:stretch>
            <a:fillRect/>
          </a:stretch>
        </p:blipFill>
        <p:spPr bwMode="auto">
          <a:xfrm rot="5400000">
            <a:off x="5369178" y="3083178"/>
            <a:ext cx="6858002" cy="691642"/>
          </a:xfrm>
          <a:prstGeom prst="rect">
            <a:avLst/>
          </a:prstGeom>
          <a:noFill/>
        </p:spPr>
      </p:pic>
    </p:spTree>
  </p:cSld>
  <p:clrMapOvr>
    <a:masterClrMapping/>
  </p:clrMapOvr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457200" y="500042"/>
            <a:ext cx="8229600" cy="5626121"/>
          </a:xfrm>
        </p:spPr>
        <p:txBody>
          <a:bodyPr/>
          <a:lstStyle/>
          <a:p>
            <a:pPr algn="just"/>
            <a:r>
              <a:rPr lang="ru-RU" b="1" dirty="0" err="1"/>
              <a:t>Анотація</a:t>
            </a:r>
            <a:r>
              <a:rPr lang="ru-RU" b="1" dirty="0"/>
              <a:t> </a:t>
            </a:r>
            <a:r>
              <a:rPr lang="ru-RU" dirty="0"/>
              <a:t>(</a:t>
            </a:r>
            <a:r>
              <a:rPr lang="ru-RU" dirty="0" err="1"/>
              <a:t>від</a:t>
            </a:r>
            <a:r>
              <a:rPr lang="ru-RU" dirty="0"/>
              <a:t> лат. </a:t>
            </a:r>
            <a:r>
              <a:rPr lang="en-US" i="1" dirty="0" err="1"/>
              <a:t>annotatio</a:t>
            </a:r>
            <a:r>
              <a:rPr lang="en-US" i="1" dirty="0"/>
              <a:t> </a:t>
            </a:r>
            <a:r>
              <a:rPr lang="ru-RU" dirty="0"/>
              <a:t>– «</a:t>
            </a:r>
            <a:r>
              <a:rPr lang="ru-RU" dirty="0" err="1"/>
              <a:t>зауваження</a:t>
            </a:r>
            <a:r>
              <a:rPr lang="ru-RU" dirty="0"/>
              <a:t>») – </a:t>
            </a:r>
            <a:r>
              <a:rPr lang="ru-RU" dirty="0" err="1"/>
              <a:t>це</a:t>
            </a:r>
            <a:r>
              <a:rPr lang="ru-RU" dirty="0"/>
              <a:t> невелика за </a:t>
            </a:r>
            <a:r>
              <a:rPr lang="ru-RU" dirty="0" err="1"/>
              <a:t>обсягом</a:t>
            </a:r>
            <a:r>
              <a:rPr lang="ru-RU" dirty="0"/>
              <a:t> </a:t>
            </a:r>
            <a:r>
              <a:rPr lang="ru-RU" dirty="0" err="1"/>
              <a:t>бібліографічна</a:t>
            </a:r>
            <a:r>
              <a:rPr lang="ru-RU" dirty="0"/>
              <a:t> </a:t>
            </a:r>
            <a:r>
              <a:rPr lang="ru-RU" dirty="0" err="1"/>
              <a:t>довідка</a:t>
            </a:r>
            <a:r>
              <a:rPr lang="ru-RU" dirty="0"/>
              <a:t>, у </a:t>
            </a:r>
            <a:r>
              <a:rPr lang="ru-RU" dirty="0" err="1"/>
              <a:t>якій</a:t>
            </a:r>
            <a:r>
              <a:rPr lang="ru-RU" dirty="0"/>
              <a:t> </a:t>
            </a:r>
            <a:r>
              <a:rPr lang="ru-RU" dirty="0" err="1"/>
              <a:t>стисло</a:t>
            </a:r>
            <a:r>
              <a:rPr lang="ru-RU" dirty="0"/>
              <a:t> </a:t>
            </a:r>
            <a:r>
              <a:rPr lang="ru-RU" dirty="0" err="1"/>
              <a:t>схарактеризовано</a:t>
            </a:r>
            <a:r>
              <a:rPr lang="ru-RU" dirty="0"/>
              <a:t> </a:t>
            </a:r>
            <a:r>
              <a:rPr lang="ru-RU" dirty="0" err="1"/>
              <a:t>зміст</a:t>
            </a:r>
            <a:r>
              <a:rPr lang="ru-RU" dirty="0"/>
              <a:t> книги (</a:t>
            </a:r>
            <a:r>
              <a:rPr lang="ru-RU" dirty="0" err="1"/>
              <a:t>статті</a:t>
            </a:r>
            <a:r>
              <a:rPr lang="ru-RU" dirty="0"/>
              <a:t>), </a:t>
            </a:r>
            <a:r>
              <a:rPr lang="ru-RU" dirty="0" err="1"/>
              <a:t>вміщено</a:t>
            </a:r>
            <a:r>
              <a:rPr lang="ru-RU" dirty="0"/>
              <a:t> </a:t>
            </a:r>
            <a:r>
              <a:rPr lang="ru-RU" dirty="0" err="1"/>
              <a:t>оцінку</a:t>
            </a:r>
            <a:r>
              <a:rPr lang="ru-RU" dirty="0"/>
              <a:t> </a:t>
            </a:r>
            <a:r>
              <a:rPr lang="ru-RU" dirty="0" err="1"/>
              <a:t>анотованого</a:t>
            </a:r>
            <a:r>
              <a:rPr lang="ru-RU" dirty="0"/>
              <a:t> </a:t>
            </a:r>
            <a:r>
              <a:rPr lang="ru-RU" dirty="0" err="1"/>
              <a:t>твору</a:t>
            </a:r>
            <a:r>
              <a:rPr lang="ru-RU" dirty="0"/>
              <a:t>.</a:t>
            </a:r>
            <a:endParaRPr lang="en-US" dirty="0"/>
          </a:p>
          <a:p>
            <a:pPr algn="just"/>
            <a:r>
              <a:rPr lang="ru-RU" dirty="0" err="1"/>
              <a:t>Анотація</a:t>
            </a:r>
            <a:r>
              <a:rPr lang="ru-RU" dirty="0"/>
              <a:t> </a:t>
            </a:r>
            <a:r>
              <a:rPr lang="ru-RU" dirty="0" err="1"/>
              <a:t>допомагає</a:t>
            </a:r>
            <a:r>
              <a:rPr lang="ru-RU" dirty="0"/>
              <a:t> </a:t>
            </a:r>
            <a:r>
              <a:rPr lang="ru-RU" dirty="0" err="1"/>
              <a:t>читачеві</a:t>
            </a:r>
            <a:r>
              <a:rPr lang="ru-RU" dirty="0"/>
              <a:t> </a:t>
            </a:r>
            <a:r>
              <a:rPr lang="ru-RU" dirty="0" err="1"/>
              <a:t>уявити</a:t>
            </a:r>
            <a:r>
              <a:rPr lang="ru-RU" dirty="0"/>
              <a:t> </a:t>
            </a:r>
            <a:r>
              <a:rPr lang="ru-RU" dirty="0" err="1"/>
              <a:t>зміст</a:t>
            </a:r>
            <a:r>
              <a:rPr lang="ru-RU" dirty="0"/>
              <a:t> </a:t>
            </a:r>
            <a:r>
              <a:rPr lang="ru-RU" dirty="0" err="1"/>
              <a:t>незнайомого</a:t>
            </a:r>
            <a:r>
              <a:rPr lang="ru-RU" dirty="0"/>
              <a:t> </a:t>
            </a:r>
            <a:r>
              <a:rPr lang="ru-RU" dirty="0" err="1"/>
              <a:t>друкованого</a:t>
            </a:r>
            <a:r>
              <a:rPr lang="ru-RU" dirty="0"/>
              <a:t> </a:t>
            </a:r>
            <a:r>
              <a:rPr lang="ru-RU" dirty="0" err="1"/>
              <a:t>твору</a:t>
            </a:r>
            <a:r>
              <a:rPr lang="ru-RU" dirty="0"/>
              <a:t>, </a:t>
            </a:r>
            <a:r>
              <a:rPr lang="ru-RU" dirty="0" err="1"/>
              <a:t>відшукати</a:t>
            </a:r>
            <a:r>
              <a:rPr lang="ru-RU" dirty="0"/>
              <a:t> в </a:t>
            </a:r>
            <a:r>
              <a:rPr lang="ru-RU" dirty="0" err="1"/>
              <a:t>ньому</a:t>
            </a:r>
            <a:r>
              <a:rPr lang="ru-RU" dirty="0"/>
              <a:t> </a:t>
            </a:r>
            <a:r>
              <a:rPr lang="ru-RU" dirty="0" err="1"/>
              <a:t>необхідну</a:t>
            </a:r>
            <a:r>
              <a:rPr lang="ru-RU" dirty="0"/>
              <a:t> </a:t>
            </a:r>
            <a:r>
              <a:rPr lang="ru-RU" dirty="0" err="1"/>
              <a:t>інформацію</a:t>
            </a:r>
            <a:r>
              <a:rPr lang="ru-RU" dirty="0"/>
              <a:t>.</a:t>
            </a:r>
          </a:p>
        </p:txBody>
      </p:sp>
      <p:pic>
        <p:nvPicPr>
          <p:cNvPr id="4" name="Picture 3" descr="C:\Users\User\Desktop\!ВОВА\фони\Вишиванка-червоно-чорний.jpg"/>
          <p:cNvPicPr>
            <a:picLocks noChangeAspect="1" noChangeArrowheads="1"/>
          </p:cNvPicPr>
          <p:nvPr/>
        </p:nvPicPr>
        <p:blipFill>
          <a:blip r:embed="rId2" cstate="print"/>
          <a:srcRect/>
          <a:stretch>
            <a:fillRect/>
          </a:stretch>
        </p:blipFill>
        <p:spPr bwMode="auto">
          <a:xfrm rot="5400000">
            <a:off x="-3083180" y="3083180"/>
            <a:ext cx="6858002" cy="691642"/>
          </a:xfrm>
          <a:prstGeom prst="rect">
            <a:avLst/>
          </a:prstGeom>
          <a:noFill/>
        </p:spPr>
      </p:pic>
      <p:pic>
        <p:nvPicPr>
          <p:cNvPr id="5" name="Picture 3" descr="C:\Users\User\Desktop\!ВОВА\фони\Вишиванка-червоно-чорний.jpg"/>
          <p:cNvPicPr>
            <a:picLocks noChangeAspect="1" noChangeArrowheads="1"/>
          </p:cNvPicPr>
          <p:nvPr/>
        </p:nvPicPr>
        <p:blipFill>
          <a:blip r:embed="rId2" cstate="print"/>
          <a:srcRect/>
          <a:stretch>
            <a:fillRect/>
          </a:stretch>
        </p:blipFill>
        <p:spPr bwMode="auto">
          <a:xfrm rot="5400000">
            <a:off x="5632224" y="3083178"/>
            <a:ext cx="6858002" cy="691642"/>
          </a:xfrm>
          <a:prstGeom prst="rect">
            <a:avLst/>
          </a:prstGeom>
          <a:noFill/>
        </p:spPr>
      </p:pic>
    </p:spTree>
  </p:cSld>
  <p:clrMapOvr>
    <a:masterClrMapping/>
  </p:clrMapOvr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b="1" i="1" dirty="0" err="1"/>
              <a:t>Реквізити</a:t>
            </a:r>
            <a:r>
              <a:rPr lang="en-US" b="1" i="1" dirty="0"/>
              <a:t> </a:t>
            </a:r>
            <a:r>
              <a:rPr lang="en-US" b="1" i="1" dirty="0" err="1"/>
              <a:t>анотації</a:t>
            </a:r>
            <a:r>
              <a:rPr lang="en-US" b="1" i="1" dirty="0"/>
              <a:t>:</a:t>
            </a:r>
            <a:endParaRPr lang="ru-RU" b="1" dirty="0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>
            <a:normAutofit fontScale="55000" lnSpcReduction="20000"/>
          </a:bodyPr>
          <a:lstStyle/>
          <a:p>
            <a:pPr marL="514350" indent="-514350">
              <a:buFont typeface="+mj-lt"/>
              <a:buAutoNum type="arabicPeriod"/>
            </a:pPr>
            <a:r>
              <a:rPr lang="ru-RU" b="1" i="1" dirty="0" err="1"/>
              <a:t>прізвище</a:t>
            </a:r>
            <a:r>
              <a:rPr lang="ru-RU" b="1" i="1" dirty="0"/>
              <a:t>, </a:t>
            </a:r>
            <a:r>
              <a:rPr lang="ru-RU" b="1" i="1" dirty="0" err="1"/>
              <a:t>ім’я</a:t>
            </a:r>
            <a:r>
              <a:rPr lang="ru-RU" b="1" i="1" dirty="0"/>
              <a:t>, по </a:t>
            </a:r>
            <a:r>
              <a:rPr lang="ru-RU" b="1" i="1" dirty="0" err="1"/>
              <a:t>батькові</a:t>
            </a:r>
            <a:r>
              <a:rPr lang="ru-RU" b="1" i="1" dirty="0"/>
              <a:t> автора (</a:t>
            </a:r>
            <a:r>
              <a:rPr lang="ru-RU" b="1" i="1" dirty="0" err="1"/>
              <a:t>авторів</a:t>
            </a:r>
            <a:r>
              <a:rPr lang="ru-RU" b="1" i="1" dirty="0"/>
              <a:t>);</a:t>
            </a:r>
            <a:endParaRPr lang="en-US" b="1" i="1" dirty="0"/>
          </a:p>
          <a:p>
            <a:pPr marL="514350" indent="-514350">
              <a:buFont typeface="+mj-lt"/>
              <a:buAutoNum type="arabicPeriod"/>
            </a:pPr>
            <a:r>
              <a:rPr lang="en-US" b="1" i="1" dirty="0" err="1"/>
              <a:t>назва</a:t>
            </a:r>
            <a:r>
              <a:rPr lang="en-US" b="1" i="1" dirty="0"/>
              <a:t> </a:t>
            </a:r>
            <a:r>
              <a:rPr lang="en-US" b="1" i="1" dirty="0" err="1"/>
              <a:t>твору</a:t>
            </a:r>
            <a:r>
              <a:rPr lang="en-US" b="1" i="1" dirty="0"/>
              <a:t>;</a:t>
            </a:r>
          </a:p>
          <a:p>
            <a:pPr marL="514350" indent="-514350">
              <a:buFont typeface="+mj-lt"/>
              <a:buAutoNum type="arabicPeriod"/>
            </a:pPr>
            <a:r>
              <a:rPr lang="ru-RU" b="1" i="1" dirty="0" err="1"/>
              <a:t>місце</a:t>
            </a:r>
            <a:r>
              <a:rPr lang="ru-RU" b="1" i="1" dirty="0"/>
              <a:t> </a:t>
            </a:r>
            <a:r>
              <a:rPr lang="ru-RU" b="1" i="1" dirty="0" err="1"/>
              <a:t>видання</a:t>
            </a:r>
            <a:r>
              <a:rPr lang="ru-RU" b="1" i="1" dirty="0"/>
              <a:t>, </a:t>
            </a:r>
            <a:r>
              <a:rPr lang="ru-RU" b="1" i="1" dirty="0" err="1"/>
              <a:t>видавництво</a:t>
            </a:r>
            <a:r>
              <a:rPr lang="ru-RU" b="1" i="1" dirty="0"/>
              <a:t>, </a:t>
            </a:r>
            <a:r>
              <a:rPr lang="ru-RU" b="1" i="1" dirty="0" err="1"/>
              <a:t>рік</a:t>
            </a:r>
            <a:r>
              <a:rPr lang="ru-RU" b="1" i="1" dirty="0"/>
              <a:t> </a:t>
            </a:r>
            <a:r>
              <a:rPr lang="ru-RU" b="1" i="1" dirty="0" err="1"/>
              <a:t>видання</a:t>
            </a:r>
            <a:r>
              <a:rPr lang="ru-RU" b="1" i="1" dirty="0"/>
              <a:t>;</a:t>
            </a:r>
            <a:endParaRPr lang="en-US" b="1" i="1" dirty="0"/>
          </a:p>
          <a:p>
            <a:pPr marL="514350" indent="-514350">
              <a:buFont typeface="+mj-lt"/>
              <a:buAutoNum type="arabicPeriod"/>
            </a:pPr>
            <a:r>
              <a:rPr lang="ru-RU" b="1" i="1" dirty="0" err="1"/>
              <a:t>обсяг</a:t>
            </a:r>
            <a:r>
              <a:rPr lang="ru-RU" b="1" i="1" dirty="0"/>
              <a:t> (</a:t>
            </a:r>
            <a:r>
              <a:rPr lang="ru-RU" b="1" i="1" dirty="0" err="1"/>
              <a:t>загальна</a:t>
            </a:r>
            <a:r>
              <a:rPr lang="ru-RU" b="1" i="1" dirty="0"/>
              <a:t> </a:t>
            </a:r>
            <a:r>
              <a:rPr lang="ru-RU" b="1" i="1" dirty="0" err="1"/>
              <a:t>кількість</a:t>
            </a:r>
            <a:r>
              <a:rPr lang="ru-RU" b="1" i="1" dirty="0"/>
              <a:t> </a:t>
            </a:r>
            <a:r>
              <a:rPr lang="ru-RU" b="1" i="1" dirty="0" err="1"/>
              <a:t>сторінок</a:t>
            </a:r>
            <a:r>
              <a:rPr lang="ru-RU" b="1" i="1" dirty="0"/>
              <a:t>, </a:t>
            </a:r>
            <a:r>
              <a:rPr lang="ru-RU" b="1" i="1" dirty="0" err="1"/>
              <a:t>іноді</a:t>
            </a:r>
            <a:r>
              <a:rPr lang="ru-RU" b="1" i="1" dirty="0"/>
              <a:t> – </a:t>
            </a:r>
            <a:r>
              <a:rPr lang="ru-RU" b="1" i="1" dirty="0" err="1"/>
              <a:t>малюнків</a:t>
            </a:r>
            <a:r>
              <a:rPr lang="ru-RU" b="1" i="1" dirty="0"/>
              <a:t>, </a:t>
            </a:r>
            <a:r>
              <a:rPr lang="ru-RU" b="1" i="1" dirty="0" err="1"/>
              <a:t>таблиць</a:t>
            </a:r>
            <a:r>
              <a:rPr lang="ru-RU" b="1" i="1" dirty="0"/>
              <a:t>);</a:t>
            </a:r>
            <a:endParaRPr lang="en-US" b="1" i="1" dirty="0"/>
          </a:p>
          <a:p>
            <a:pPr marL="514350" indent="-514350">
              <a:buFont typeface="+mj-lt"/>
              <a:buAutoNum type="arabicPeriod"/>
            </a:pPr>
            <a:r>
              <a:rPr lang="ru-RU" b="1" i="1" dirty="0"/>
              <a:t>код за </a:t>
            </a:r>
            <a:r>
              <a:rPr lang="ru-RU" b="1" i="1" dirty="0" err="1"/>
              <a:t>Міжнародним</a:t>
            </a:r>
            <a:r>
              <a:rPr lang="ru-RU" b="1" i="1" dirty="0"/>
              <a:t> </a:t>
            </a:r>
            <a:r>
              <a:rPr lang="ru-RU" b="1" i="1" dirty="0" err="1"/>
              <a:t>класифікатором</a:t>
            </a:r>
            <a:r>
              <a:rPr lang="ru-RU" b="1" i="1" dirty="0"/>
              <a:t> книг </a:t>
            </a:r>
            <a:r>
              <a:rPr lang="en-US" b="1" i="1" dirty="0"/>
              <a:t>ISBN </a:t>
            </a:r>
            <a:r>
              <a:rPr lang="ru-RU" b="1" i="1" dirty="0"/>
              <a:t>(за потреби);</a:t>
            </a:r>
            <a:endParaRPr lang="en-US" b="1" i="1" dirty="0"/>
          </a:p>
          <a:p>
            <a:pPr marL="514350" indent="-514350">
              <a:buFont typeface="+mj-lt"/>
              <a:buAutoNum type="arabicPeriod"/>
            </a:pPr>
            <a:r>
              <a:rPr lang="ru-RU" b="1" i="1" dirty="0" err="1"/>
              <a:t>стислий</a:t>
            </a:r>
            <a:r>
              <a:rPr lang="ru-RU" b="1" i="1" dirty="0"/>
              <a:t> </a:t>
            </a:r>
            <a:r>
              <a:rPr lang="ru-RU" b="1" i="1" dirty="0" err="1"/>
              <a:t>зміст</a:t>
            </a:r>
            <a:r>
              <a:rPr lang="ru-RU" b="1" i="1" dirty="0"/>
              <a:t> (</a:t>
            </a:r>
            <a:r>
              <a:rPr lang="ru-RU" b="1" i="1" dirty="0" err="1"/>
              <a:t>основні</a:t>
            </a:r>
            <a:r>
              <a:rPr lang="ru-RU" b="1" i="1" dirty="0"/>
              <a:t> </a:t>
            </a:r>
            <a:r>
              <a:rPr lang="ru-RU" b="1" i="1" dirty="0" err="1"/>
              <a:t>положення</a:t>
            </a:r>
            <a:r>
              <a:rPr lang="ru-RU" b="1" i="1" dirty="0"/>
              <a:t>, </a:t>
            </a:r>
            <a:r>
              <a:rPr lang="ru-RU" b="1" i="1" dirty="0" err="1"/>
              <a:t>викладені</a:t>
            </a:r>
            <a:r>
              <a:rPr lang="ru-RU" b="1" i="1" dirty="0"/>
              <a:t> в </a:t>
            </a:r>
            <a:r>
              <a:rPr lang="ru-RU" b="1" i="1" dirty="0" err="1"/>
              <a:t>тексті</a:t>
            </a:r>
            <a:r>
              <a:rPr lang="ru-RU" b="1" i="1" dirty="0"/>
              <a:t>);</a:t>
            </a:r>
            <a:endParaRPr lang="en-US" b="1" i="1" dirty="0"/>
          </a:p>
          <a:p>
            <a:pPr marL="514350" indent="-514350">
              <a:buFont typeface="+mj-lt"/>
              <a:buAutoNum type="arabicPeriod"/>
            </a:pPr>
            <a:r>
              <a:rPr lang="en-US" b="1" i="1" dirty="0" err="1"/>
              <a:t>висновки</a:t>
            </a:r>
            <a:r>
              <a:rPr lang="en-US" b="1" i="1" dirty="0"/>
              <a:t>;</a:t>
            </a:r>
          </a:p>
          <a:p>
            <a:pPr marL="514350" indent="-514350">
              <a:buFont typeface="+mj-lt"/>
              <a:buAutoNum type="arabicPeriod"/>
            </a:pPr>
            <a:r>
              <a:rPr lang="en-US" b="1" i="1" dirty="0" err="1"/>
              <a:t>призначення</a:t>
            </a:r>
            <a:r>
              <a:rPr lang="en-US" b="1" i="1" dirty="0"/>
              <a:t> </a:t>
            </a:r>
            <a:r>
              <a:rPr lang="en-US" b="1" i="1" dirty="0" err="1"/>
              <a:t>для</a:t>
            </a:r>
            <a:r>
              <a:rPr lang="en-US" b="1" i="1" dirty="0"/>
              <a:t> </a:t>
            </a:r>
            <a:r>
              <a:rPr lang="en-US" b="1" i="1" dirty="0" err="1"/>
              <a:t>читачів</a:t>
            </a:r>
            <a:r>
              <a:rPr lang="en-US" b="1" i="1" dirty="0" smtClean="0"/>
              <a:t>.</a:t>
            </a:r>
            <a:endParaRPr lang="uk-UA" b="1" i="1" dirty="0" smtClean="0"/>
          </a:p>
          <a:p>
            <a:pPr lvl="0"/>
            <a:endParaRPr lang="uk-UA" dirty="0" smtClean="0"/>
          </a:p>
          <a:p>
            <a:pPr lvl="1" algn="just">
              <a:buNone/>
            </a:pPr>
            <a:r>
              <a:rPr lang="uk-UA" dirty="0" smtClean="0"/>
              <a:t>		</a:t>
            </a:r>
            <a:r>
              <a:rPr lang="uk-UA" sz="3800" dirty="0" smtClean="0"/>
              <a:t>Анотація </a:t>
            </a:r>
            <a:r>
              <a:rPr lang="uk-UA" sz="3800" dirty="0" smtClean="0"/>
              <a:t>найчастіше розміщена на другій сторінці будь-якої друкованої праці. </a:t>
            </a:r>
            <a:endParaRPr lang="uk-UA" sz="3800" dirty="0" smtClean="0"/>
          </a:p>
          <a:p>
            <a:pPr lvl="1" algn="just">
              <a:buNone/>
            </a:pPr>
            <a:r>
              <a:rPr lang="uk-UA" sz="3800" dirty="0" smtClean="0"/>
              <a:t>	</a:t>
            </a:r>
            <a:r>
              <a:rPr lang="uk-UA" sz="3800" dirty="0" smtClean="0"/>
              <a:t>	Цей </a:t>
            </a:r>
            <a:r>
              <a:rPr lang="uk-UA" sz="3800" dirty="0" smtClean="0"/>
              <a:t>документ потрібно вміти складати всім, хто пише підручники, посібники, укладає допоміжну науково-методичну літературу (словники, збірники різного призначення тощо). </a:t>
            </a:r>
            <a:endParaRPr lang="uk-UA" dirty="0" smtClean="0"/>
          </a:p>
          <a:p>
            <a:pPr lvl="0"/>
            <a:endParaRPr lang="en-US" dirty="0"/>
          </a:p>
          <a:p>
            <a:endParaRPr lang="ru-RU" dirty="0"/>
          </a:p>
        </p:txBody>
      </p:sp>
      <p:pic>
        <p:nvPicPr>
          <p:cNvPr id="4" name="Picture 3" descr="C:\Users\User\Desktop\!ВОВА\фони\Вишиванка-червоно-чорний.jpg"/>
          <p:cNvPicPr>
            <a:picLocks noChangeAspect="1" noChangeArrowheads="1"/>
          </p:cNvPicPr>
          <p:nvPr/>
        </p:nvPicPr>
        <p:blipFill>
          <a:blip r:embed="rId2" cstate="print"/>
          <a:srcRect/>
          <a:stretch>
            <a:fillRect/>
          </a:stretch>
        </p:blipFill>
        <p:spPr bwMode="auto">
          <a:xfrm rot="5400000">
            <a:off x="-3083180" y="3083180"/>
            <a:ext cx="6858002" cy="691642"/>
          </a:xfrm>
          <a:prstGeom prst="rect">
            <a:avLst/>
          </a:prstGeom>
          <a:noFill/>
        </p:spPr>
      </p:pic>
      <p:pic>
        <p:nvPicPr>
          <p:cNvPr id="5" name="Picture 3" descr="C:\Users\User\Desktop\!ВОВА\фони\Вишиванка-червоно-чорний.jpg"/>
          <p:cNvPicPr>
            <a:picLocks noChangeAspect="1" noChangeArrowheads="1"/>
          </p:cNvPicPr>
          <p:nvPr/>
        </p:nvPicPr>
        <p:blipFill>
          <a:blip r:embed="rId2" cstate="print"/>
          <a:srcRect/>
          <a:stretch>
            <a:fillRect/>
          </a:stretch>
        </p:blipFill>
        <p:spPr bwMode="auto">
          <a:xfrm rot="5400000">
            <a:off x="5714999" y="3083180"/>
            <a:ext cx="6858002" cy="691642"/>
          </a:xfrm>
          <a:prstGeom prst="rect">
            <a:avLst/>
          </a:prstGeom>
          <a:noFill/>
        </p:spPr>
      </p:pic>
    </p:spTree>
  </p:cSld>
  <p:clrMapOvr>
    <a:masterClrMapping/>
  </p:clrMapOvr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457200" y="428604"/>
            <a:ext cx="8229600" cy="5697559"/>
          </a:xfrm>
        </p:spPr>
        <p:txBody>
          <a:bodyPr>
            <a:normAutofit fontScale="62500" lnSpcReduction="20000"/>
          </a:bodyPr>
          <a:lstStyle/>
          <a:p>
            <a:pPr algn="ctr">
              <a:buNone/>
            </a:pPr>
            <a:r>
              <a:rPr lang="uk-UA" sz="5800" b="1" dirty="0" smtClean="0"/>
              <a:t>Зразок анотації: </a:t>
            </a:r>
          </a:p>
          <a:p>
            <a:pPr algn="just">
              <a:buNone/>
            </a:pPr>
            <a:r>
              <a:rPr lang="ru-RU" i="1" dirty="0" smtClean="0"/>
              <a:t>		Ш </a:t>
            </a:r>
            <a:r>
              <a:rPr lang="ru-RU" i="1" dirty="0" smtClean="0"/>
              <a:t>37 </a:t>
            </a:r>
            <a:r>
              <a:rPr lang="ru-RU" b="1" i="1" dirty="0" smtClean="0"/>
              <a:t>Шевчук С.В., </a:t>
            </a:r>
            <a:r>
              <a:rPr lang="ru-RU" b="1" i="1" dirty="0" err="1" smtClean="0"/>
              <a:t>Клименко</a:t>
            </a:r>
            <a:r>
              <a:rPr lang="ru-RU" b="1" i="1" dirty="0" smtClean="0"/>
              <a:t> І.В. </a:t>
            </a:r>
          </a:p>
          <a:p>
            <a:pPr algn="just">
              <a:buNone/>
            </a:pPr>
            <a:r>
              <a:rPr lang="ru-RU" i="1" dirty="0" smtClean="0"/>
              <a:t>		</a:t>
            </a:r>
            <a:r>
              <a:rPr lang="ru-RU" i="1" dirty="0" err="1" smtClean="0"/>
              <a:t>Українська</a:t>
            </a:r>
            <a:r>
              <a:rPr lang="ru-RU" i="1" dirty="0" smtClean="0"/>
              <a:t> </a:t>
            </a:r>
            <a:r>
              <a:rPr lang="ru-RU" i="1" dirty="0" err="1" smtClean="0"/>
              <a:t>мова</a:t>
            </a:r>
            <a:r>
              <a:rPr lang="ru-RU" i="1" dirty="0" smtClean="0"/>
              <a:t> за </a:t>
            </a:r>
            <a:r>
              <a:rPr lang="ru-RU" i="1" dirty="0" err="1" smtClean="0"/>
              <a:t>професійним</a:t>
            </a:r>
            <a:r>
              <a:rPr lang="ru-RU" i="1" dirty="0" smtClean="0"/>
              <a:t> </a:t>
            </a:r>
            <a:r>
              <a:rPr lang="ru-RU" i="1" dirty="0" err="1" smtClean="0"/>
              <a:t>спрямуванням</a:t>
            </a:r>
            <a:r>
              <a:rPr lang="ru-RU" i="1" dirty="0" smtClean="0"/>
              <a:t> : [</a:t>
            </a:r>
            <a:r>
              <a:rPr lang="ru-RU" i="1" dirty="0" err="1" smtClean="0"/>
              <a:t>Підручник</a:t>
            </a:r>
            <a:r>
              <a:rPr lang="ru-RU" i="1" dirty="0" smtClean="0"/>
              <a:t>] / С.В. Шевчук, І.В. </a:t>
            </a:r>
            <a:r>
              <a:rPr lang="ru-RU" i="1" dirty="0" err="1" smtClean="0"/>
              <a:t>Клименко</a:t>
            </a:r>
            <a:r>
              <a:rPr lang="ru-RU" i="1" dirty="0" smtClean="0"/>
              <a:t>. – К. : </a:t>
            </a:r>
            <a:r>
              <a:rPr lang="ru-RU" i="1" dirty="0" err="1" smtClean="0"/>
              <a:t>Алерта</a:t>
            </a:r>
            <a:r>
              <a:rPr lang="ru-RU" i="1" dirty="0" smtClean="0"/>
              <a:t>, 2010. – 696 с. </a:t>
            </a:r>
          </a:p>
          <a:p>
            <a:pPr algn="just">
              <a:buNone/>
            </a:pPr>
            <a:r>
              <a:rPr lang="uk-UA" i="1" dirty="0" smtClean="0"/>
              <a:t>		</a:t>
            </a:r>
            <a:r>
              <a:rPr lang="en-US" i="1" dirty="0" smtClean="0"/>
              <a:t>ISBN </a:t>
            </a:r>
            <a:r>
              <a:rPr lang="en-US" i="1" dirty="0" smtClean="0"/>
              <a:t>978-617-566-1-013-3 </a:t>
            </a:r>
            <a:endParaRPr lang="uk-UA" i="1" dirty="0" smtClean="0"/>
          </a:p>
          <a:p>
            <a:pPr algn="just">
              <a:buNone/>
            </a:pPr>
            <a:r>
              <a:rPr lang="uk-UA" i="1" dirty="0" smtClean="0"/>
              <a:t>		Підручник </a:t>
            </a:r>
            <a:r>
              <a:rPr lang="uk-UA" i="1" dirty="0" smtClean="0"/>
              <a:t>укладено відповідно до типової програми дисципліни «Українська мова (за професійним спрямуванням)», затвердженої наказом МОН України від 21.12.2009 №1150. Структурування матеріалу здійснено відповідно до кредитно-модульної системи організації навчального процесу. Теоретичний і практичний матеріал згруповано у три змістові модулі. </a:t>
            </a:r>
          </a:p>
          <a:p>
            <a:pPr algn="just">
              <a:buNone/>
            </a:pPr>
            <a:r>
              <a:rPr lang="uk-UA" i="1" dirty="0" smtClean="0"/>
              <a:t>		Система </a:t>
            </a:r>
            <a:r>
              <a:rPr lang="uk-UA" i="1" dirty="0" smtClean="0"/>
              <a:t>вправ і завдань допоможе майбутнім фахівцям набути умінь і навичок професійного спілкування на граматичному, лексичному, стилістичному рівнях. Після кожної теми вміщено запитання і завдання для самоконтролю, індивідуальні проблемні завдання, теми рефератів і наукової повідомлень, які сприятимуть закріпленню вивченого. </a:t>
            </a:r>
          </a:p>
          <a:p>
            <a:pPr algn="just">
              <a:buNone/>
            </a:pPr>
            <a:r>
              <a:rPr lang="ru-RU" dirty="0" smtClean="0"/>
              <a:t>		</a:t>
            </a:r>
          </a:p>
          <a:p>
            <a:pPr algn="just">
              <a:buNone/>
            </a:pPr>
            <a:r>
              <a:rPr lang="ru-RU" dirty="0" smtClean="0"/>
              <a:t>	</a:t>
            </a:r>
            <a:r>
              <a:rPr lang="ru-RU" dirty="0" smtClean="0"/>
              <a:t>	Для </a:t>
            </a:r>
            <a:r>
              <a:rPr lang="ru-RU" dirty="0" err="1" smtClean="0"/>
              <a:t>студентів</a:t>
            </a:r>
            <a:r>
              <a:rPr lang="ru-RU" dirty="0" smtClean="0"/>
              <a:t> </a:t>
            </a:r>
            <a:r>
              <a:rPr lang="ru-RU" dirty="0" err="1" smtClean="0"/>
              <a:t>вищих</a:t>
            </a:r>
            <a:r>
              <a:rPr lang="ru-RU" dirty="0" smtClean="0"/>
              <a:t> </a:t>
            </a:r>
            <a:r>
              <a:rPr lang="ru-RU" dirty="0" err="1" smtClean="0"/>
              <a:t>навчальних</a:t>
            </a:r>
            <a:r>
              <a:rPr lang="ru-RU" dirty="0" smtClean="0"/>
              <a:t> </a:t>
            </a:r>
            <a:r>
              <a:rPr lang="ru-RU" dirty="0" err="1" smtClean="0"/>
              <a:t>закладів</a:t>
            </a:r>
            <a:r>
              <a:rPr lang="ru-RU" dirty="0" smtClean="0"/>
              <a:t> </a:t>
            </a:r>
            <a:r>
              <a:rPr lang="ru-RU" dirty="0" err="1" smtClean="0"/>
              <a:t>усіх</a:t>
            </a:r>
            <a:r>
              <a:rPr lang="ru-RU" dirty="0" smtClean="0"/>
              <a:t> </a:t>
            </a:r>
            <a:r>
              <a:rPr lang="ru-RU" dirty="0" err="1" smtClean="0"/>
              <a:t>рівнів</a:t>
            </a:r>
            <a:r>
              <a:rPr lang="ru-RU" dirty="0" smtClean="0"/>
              <a:t> </a:t>
            </a:r>
            <a:r>
              <a:rPr lang="ru-RU" dirty="0" err="1" smtClean="0"/>
              <a:t>акредитації</a:t>
            </a:r>
            <a:r>
              <a:rPr lang="ru-RU" dirty="0" smtClean="0"/>
              <a:t>, тих, </a:t>
            </a:r>
            <a:r>
              <a:rPr lang="ru-RU" dirty="0" err="1" smtClean="0"/>
              <a:t>хто</a:t>
            </a:r>
            <a:r>
              <a:rPr lang="ru-RU" dirty="0" smtClean="0"/>
              <a:t> </a:t>
            </a:r>
            <a:r>
              <a:rPr lang="ru-RU" dirty="0" err="1" smtClean="0"/>
              <a:t>прагне</a:t>
            </a:r>
            <a:r>
              <a:rPr lang="ru-RU" dirty="0" smtClean="0"/>
              <a:t> </a:t>
            </a:r>
            <a:r>
              <a:rPr lang="ru-RU" dirty="0" err="1" smtClean="0"/>
              <a:t>високої</a:t>
            </a:r>
            <a:r>
              <a:rPr lang="ru-RU" dirty="0" smtClean="0"/>
              <a:t> </a:t>
            </a:r>
            <a:r>
              <a:rPr lang="ru-RU" dirty="0" err="1" smtClean="0"/>
              <a:t>культури</a:t>
            </a:r>
            <a:r>
              <a:rPr lang="ru-RU" dirty="0" smtClean="0"/>
              <a:t> </a:t>
            </a:r>
            <a:r>
              <a:rPr lang="ru-RU" dirty="0" err="1" smtClean="0"/>
              <a:t>спілкування</a:t>
            </a:r>
            <a:r>
              <a:rPr lang="ru-RU" dirty="0" smtClean="0"/>
              <a:t> на </a:t>
            </a:r>
            <a:r>
              <a:rPr lang="ru-RU" dirty="0" err="1" smtClean="0"/>
              <a:t>професійному</a:t>
            </a:r>
            <a:r>
              <a:rPr lang="ru-RU" dirty="0" smtClean="0"/>
              <a:t> </a:t>
            </a:r>
            <a:r>
              <a:rPr lang="ru-RU" dirty="0" err="1" smtClean="0"/>
              <a:t>рівні</a:t>
            </a:r>
            <a:r>
              <a:rPr lang="ru-RU" dirty="0" smtClean="0"/>
              <a:t>. </a:t>
            </a:r>
            <a:endParaRPr lang="uk-UA" dirty="0"/>
          </a:p>
        </p:txBody>
      </p:sp>
      <p:pic>
        <p:nvPicPr>
          <p:cNvPr id="4" name="Picture 3" descr="C:\Users\User\Desktop\!ВОВА\фони\Вишиванка-червоно-чорний.jpg"/>
          <p:cNvPicPr>
            <a:picLocks noChangeAspect="1" noChangeArrowheads="1"/>
          </p:cNvPicPr>
          <p:nvPr/>
        </p:nvPicPr>
        <p:blipFill>
          <a:blip r:embed="rId2" cstate="print"/>
          <a:srcRect/>
          <a:stretch>
            <a:fillRect/>
          </a:stretch>
        </p:blipFill>
        <p:spPr bwMode="auto">
          <a:xfrm rot="5400000">
            <a:off x="-3083180" y="3083180"/>
            <a:ext cx="6858002" cy="691642"/>
          </a:xfrm>
          <a:prstGeom prst="rect">
            <a:avLst/>
          </a:prstGeom>
          <a:noFill/>
        </p:spPr>
      </p:pic>
      <p:pic>
        <p:nvPicPr>
          <p:cNvPr id="5" name="Picture 3" descr="C:\Users\User\Desktop\!ВОВА\фони\Вишиванка-червоно-чорний.jpg"/>
          <p:cNvPicPr>
            <a:picLocks noChangeAspect="1" noChangeArrowheads="1"/>
          </p:cNvPicPr>
          <p:nvPr/>
        </p:nvPicPr>
        <p:blipFill>
          <a:blip r:embed="rId2" cstate="print"/>
          <a:srcRect/>
          <a:stretch>
            <a:fillRect/>
          </a:stretch>
        </p:blipFill>
        <p:spPr bwMode="auto">
          <a:xfrm rot="5400000">
            <a:off x="5560786" y="3083180"/>
            <a:ext cx="6858002" cy="691642"/>
          </a:xfrm>
          <a:prstGeom prst="rect">
            <a:avLst/>
          </a:prstGeom>
          <a:noFill/>
        </p:spPr>
      </p:pic>
    </p:spTree>
  </p:cSld>
  <p:clrMapOvr>
    <a:masterClrMapping/>
  </p:clrMapOvr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457200" y="428604"/>
            <a:ext cx="8229600" cy="6000792"/>
          </a:xfrm>
        </p:spPr>
        <p:txBody>
          <a:bodyPr>
            <a:normAutofit fontScale="77500" lnSpcReduction="20000"/>
          </a:bodyPr>
          <a:lstStyle/>
          <a:p>
            <a:pPr algn="ctr">
              <a:buNone/>
            </a:pPr>
            <a:r>
              <a:rPr lang="ru-RU" dirty="0" smtClean="0"/>
              <a:t>		</a:t>
            </a:r>
            <a:r>
              <a:rPr lang="ru-RU" b="1" dirty="0" smtClean="0"/>
              <a:t>Реферат </a:t>
            </a:r>
            <a:r>
              <a:rPr lang="ru-RU" b="1" dirty="0" smtClean="0"/>
              <a:t>як жанр </a:t>
            </a:r>
            <a:r>
              <a:rPr lang="ru-RU" b="1" dirty="0" err="1" smtClean="0"/>
              <a:t>академічного</a:t>
            </a:r>
            <a:r>
              <a:rPr lang="ru-RU" b="1" dirty="0" smtClean="0"/>
              <a:t> письма. </a:t>
            </a:r>
            <a:r>
              <a:rPr lang="ru-RU" b="1" dirty="0" err="1" smtClean="0"/>
              <a:t>Складові</a:t>
            </a:r>
            <a:r>
              <a:rPr lang="ru-RU" b="1" dirty="0" smtClean="0"/>
              <a:t> реферату </a:t>
            </a:r>
          </a:p>
          <a:p>
            <a:pPr algn="just">
              <a:buNone/>
            </a:pPr>
            <a:r>
              <a:rPr lang="uk-UA" dirty="0" smtClean="0"/>
              <a:t>		</a:t>
            </a:r>
            <a:r>
              <a:rPr lang="uk-UA" b="1" dirty="0" smtClean="0"/>
              <a:t>Реферат</a:t>
            </a:r>
            <a:r>
              <a:rPr lang="uk-UA" dirty="0" smtClean="0"/>
              <a:t> </a:t>
            </a:r>
            <a:r>
              <a:rPr lang="uk-UA" dirty="0" smtClean="0"/>
              <a:t>– це наукова робота, виконана на основі критичного огляду і вивчення низки публікацій. </a:t>
            </a:r>
            <a:endParaRPr lang="uk-UA" dirty="0" smtClean="0"/>
          </a:p>
          <a:p>
            <a:pPr algn="just">
              <a:buNone/>
            </a:pPr>
            <a:r>
              <a:rPr lang="uk-UA" dirty="0" smtClean="0"/>
              <a:t>	</a:t>
            </a:r>
            <a:r>
              <a:rPr lang="uk-UA" dirty="0" smtClean="0"/>
              <a:t>	</a:t>
            </a:r>
            <a:r>
              <a:rPr lang="uk-UA" b="1" dirty="0" smtClean="0"/>
              <a:t>Реферат</a:t>
            </a:r>
            <a:r>
              <a:rPr lang="uk-UA" dirty="0" smtClean="0"/>
              <a:t> </a:t>
            </a:r>
            <a:r>
              <a:rPr lang="uk-UA" dirty="0" smtClean="0"/>
              <a:t>(від лат. </a:t>
            </a:r>
            <a:r>
              <a:rPr lang="en-US" dirty="0" err="1" smtClean="0"/>
              <a:t>referre</a:t>
            </a:r>
            <a:r>
              <a:rPr lang="en-US" dirty="0" smtClean="0"/>
              <a:t> – “</a:t>
            </a:r>
            <a:r>
              <a:rPr lang="uk-UA" dirty="0" smtClean="0"/>
              <a:t>доповідати, </a:t>
            </a:r>
            <a:r>
              <a:rPr lang="uk-UA" dirty="0" err="1" smtClean="0"/>
              <a:t>повідомляти“</a:t>
            </a:r>
            <a:r>
              <a:rPr lang="uk-UA" dirty="0" smtClean="0"/>
              <a:t>) – вид письмового повідомлення, короткий виклад головних думок, поєднаних однією темою, їх систематизація, узагальнення й оцінка; текст, що передає головну інформацію першоджерела. </a:t>
            </a:r>
          </a:p>
          <a:p>
            <a:pPr algn="just">
              <a:buNone/>
            </a:pPr>
            <a:r>
              <a:rPr lang="ru-RU" dirty="0" smtClean="0"/>
              <a:t>		</a:t>
            </a:r>
            <a:r>
              <a:rPr lang="ru-RU" b="1" dirty="0" smtClean="0"/>
              <a:t>Мета </a:t>
            </a:r>
            <a:r>
              <a:rPr lang="ru-RU" b="1" dirty="0" smtClean="0"/>
              <a:t>реферату </a:t>
            </a:r>
            <a:r>
              <a:rPr lang="ru-RU" dirty="0" smtClean="0"/>
              <a:t>– </a:t>
            </a:r>
            <a:r>
              <a:rPr lang="ru-RU" dirty="0" err="1" smtClean="0"/>
              <a:t>передання</a:t>
            </a:r>
            <a:r>
              <a:rPr lang="ru-RU" dirty="0" smtClean="0"/>
              <a:t> головного </a:t>
            </a:r>
            <a:r>
              <a:rPr lang="ru-RU" dirty="0" err="1" smtClean="0"/>
              <a:t>змісту</a:t>
            </a:r>
            <a:r>
              <a:rPr lang="ru-RU" dirty="0" smtClean="0"/>
              <a:t> </a:t>
            </a:r>
            <a:r>
              <a:rPr lang="ru-RU" dirty="0" err="1" smtClean="0"/>
              <a:t>певного</a:t>
            </a:r>
            <a:r>
              <a:rPr lang="ru-RU" dirty="0" smtClean="0"/>
              <a:t> </a:t>
            </a:r>
            <a:r>
              <a:rPr lang="ru-RU" dirty="0" err="1" smtClean="0"/>
              <a:t>джерела</a:t>
            </a:r>
            <a:r>
              <a:rPr lang="ru-RU" dirty="0" smtClean="0"/>
              <a:t> </a:t>
            </a:r>
            <a:r>
              <a:rPr lang="ru-RU" dirty="0" err="1" smtClean="0"/>
              <a:t>або</a:t>
            </a:r>
            <a:r>
              <a:rPr lang="ru-RU" dirty="0" smtClean="0"/>
              <a:t> </a:t>
            </a:r>
            <a:r>
              <a:rPr lang="ru-RU" dirty="0" err="1" smtClean="0"/>
              <a:t>основних</a:t>
            </a:r>
            <a:r>
              <a:rPr lang="ru-RU" dirty="0" smtClean="0"/>
              <a:t> </a:t>
            </a:r>
            <a:r>
              <a:rPr lang="ru-RU" dirty="0" err="1" smtClean="0"/>
              <a:t>поглядів</a:t>
            </a:r>
            <a:r>
              <a:rPr lang="ru-RU" dirty="0" smtClean="0"/>
              <a:t> на </a:t>
            </a:r>
            <a:r>
              <a:rPr lang="ru-RU" dirty="0" err="1" smtClean="0"/>
              <a:t>якусь</a:t>
            </a:r>
            <a:r>
              <a:rPr lang="ru-RU" dirty="0" smtClean="0"/>
              <a:t> проблему за </a:t>
            </a:r>
            <a:r>
              <a:rPr lang="ru-RU" dirty="0" err="1" smtClean="0"/>
              <a:t>матеріалами</a:t>
            </a:r>
            <a:r>
              <a:rPr lang="ru-RU" dirty="0" smtClean="0"/>
              <a:t> </a:t>
            </a:r>
            <a:r>
              <a:rPr lang="ru-RU" dirty="0" err="1" smtClean="0"/>
              <a:t>кількох</a:t>
            </a:r>
            <a:r>
              <a:rPr lang="ru-RU" dirty="0" smtClean="0"/>
              <a:t> </a:t>
            </a:r>
            <a:r>
              <a:rPr lang="ru-RU" dirty="0" err="1" smtClean="0"/>
              <a:t>джерел</a:t>
            </a:r>
            <a:r>
              <a:rPr lang="ru-RU" dirty="0" smtClean="0"/>
              <a:t>. </a:t>
            </a:r>
          </a:p>
          <a:p>
            <a:pPr algn="just">
              <a:buNone/>
            </a:pPr>
            <a:r>
              <a:rPr lang="uk-UA" dirty="0" smtClean="0"/>
              <a:t>		Реферат </a:t>
            </a:r>
            <a:r>
              <a:rPr lang="uk-UA" dirty="0" smtClean="0"/>
              <a:t>повинен містити невелику кількість елементів новизни. Достатньо грамотно й логічно викласти основні ідеї із заданої теми, які містяться в кількох джерелах, і згрупувати їх за поглядами. </a:t>
            </a:r>
            <a:endParaRPr lang="uk-UA" dirty="0"/>
          </a:p>
        </p:txBody>
      </p:sp>
      <p:pic>
        <p:nvPicPr>
          <p:cNvPr id="4" name="Picture 3" descr="C:\Users\User\Desktop\!ВОВА\фони\Вишиванка-червоно-чорний.jpg"/>
          <p:cNvPicPr>
            <a:picLocks noChangeAspect="1" noChangeArrowheads="1"/>
          </p:cNvPicPr>
          <p:nvPr/>
        </p:nvPicPr>
        <p:blipFill>
          <a:blip r:embed="rId2" cstate="print"/>
          <a:srcRect/>
          <a:stretch>
            <a:fillRect/>
          </a:stretch>
        </p:blipFill>
        <p:spPr bwMode="auto">
          <a:xfrm rot="5400000">
            <a:off x="-3083180" y="3083180"/>
            <a:ext cx="6858002" cy="691642"/>
          </a:xfrm>
          <a:prstGeom prst="rect">
            <a:avLst/>
          </a:prstGeom>
          <a:noFill/>
        </p:spPr>
      </p:pic>
      <p:pic>
        <p:nvPicPr>
          <p:cNvPr id="5" name="Picture 3" descr="C:\Users\User\Desktop\!ВОВА\фони\Вишиванка-червоно-чорний.jpg"/>
          <p:cNvPicPr>
            <a:picLocks noChangeAspect="1" noChangeArrowheads="1"/>
          </p:cNvPicPr>
          <p:nvPr/>
        </p:nvPicPr>
        <p:blipFill>
          <a:blip r:embed="rId2" cstate="print"/>
          <a:srcRect/>
          <a:stretch>
            <a:fillRect/>
          </a:stretch>
        </p:blipFill>
        <p:spPr bwMode="auto">
          <a:xfrm rot="5400000">
            <a:off x="5714999" y="3083178"/>
            <a:ext cx="6858002" cy="691642"/>
          </a:xfrm>
          <a:prstGeom prst="rect">
            <a:avLst/>
          </a:prstGeom>
          <a:noFill/>
        </p:spPr>
      </p:pic>
    </p:spTree>
  </p:cSld>
  <p:clrMapOvr>
    <a:masterClrMapping/>
  </p:clrMapOvr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457200" y="500042"/>
            <a:ext cx="8229600" cy="5626121"/>
          </a:xfrm>
        </p:spPr>
        <p:txBody>
          <a:bodyPr>
            <a:normAutofit fontScale="85000" lnSpcReduction="20000"/>
          </a:bodyPr>
          <a:lstStyle/>
          <a:p>
            <a:pPr algn="just">
              <a:buNone/>
            </a:pPr>
            <a:r>
              <a:rPr lang="uk-UA" b="1" dirty="0" smtClean="0"/>
              <a:t>		Види </a:t>
            </a:r>
            <a:r>
              <a:rPr lang="uk-UA" b="1" dirty="0" smtClean="0"/>
              <a:t>рефератів: </a:t>
            </a:r>
          </a:p>
          <a:p>
            <a:pPr algn="just">
              <a:buNone/>
            </a:pPr>
            <a:r>
              <a:rPr lang="ru-RU" dirty="0" smtClean="0"/>
              <a:t>		- </a:t>
            </a:r>
            <a:r>
              <a:rPr lang="ru-RU" i="1" dirty="0" err="1" smtClean="0"/>
              <a:t>монографічний</a:t>
            </a:r>
            <a:r>
              <a:rPr lang="ru-RU" i="1" dirty="0" smtClean="0"/>
              <a:t> (</a:t>
            </a:r>
            <a:r>
              <a:rPr lang="ru-RU" i="1" dirty="0" err="1" smtClean="0"/>
              <a:t>готують</a:t>
            </a:r>
            <a:r>
              <a:rPr lang="ru-RU" i="1" dirty="0" smtClean="0"/>
              <a:t> за одним </a:t>
            </a:r>
            <a:r>
              <a:rPr lang="ru-RU" i="1" dirty="0" err="1" smtClean="0"/>
              <a:t>джерелом</a:t>
            </a:r>
            <a:r>
              <a:rPr lang="ru-RU" i="1" dirty="0" smtClean="0"/>
              <a:t>); </a:t>
            </a:r>
          </a:p>
          <a:p>
            <a:pPr algn="just">
              <a:buNone/>
            </a:pPr>
            <a:r>
              <a:rPr lang="ru-RU" dirty="0" smtClean="0"/>
              <a:t>		- </a:t>
            </a:r>
            <a:r>
              <a:rPr lang="ru-RU" i="1" dirty="0" err="1" smtClean="0"/>
              <a:t>оглядовий</a:t>
            </a:r>
            <a:r>
              <a:rPr lang="ru-RU" i="1" dirty="0" smtClean="0"/>
              <a:t>( </a:t>
            </a:r>
            <a:r>
              <a:rPr lang="ru-RU" i="1" dirty="0" err="1" smtClean="0"/>
              <a:t>готують</a:t>
            </a:r>
            <a:r>
              <a:rPr lang="ru-RU" i="1" dirty="0" smtClean="0"/>
              <a:t> за </a:t>
            </a:r>
            <a:r>
              <a:rPr lang="ru-RU" i="1" dirty="0" err="1" smtClean="0"/>
              <a:t>декількома</a:t>
            </a:r>
            <a:r>
              <a:rPr lang="ru-RU" i="1" dirty="0" smtClean="0"/>
              <a:t> книгами, </a:t>
            </a:r>
            <a:r>
              <a:rPr lang="ru-RU" i="1" dirty="0" err="1" smtClean="0"/>
              <a:t>розділами</a:t>
            </a:r>
            <a:r>
              <a:rPr lang="ru-RU" i="1" dirty="0" smtClean="0"/>
              <a:t> </a:t>
            </a:r>
            <a:r>
              <a:rPr lang="ru-RU" i="1" dirty="0" err="1" smtClean="0"/>
              <a:t>або</a:t>
            </a:r>
            <a:r>
              <a:rPr lang="ru-RU" i="1" dirty="0" smtClean="0"/>
              <a:t> </a:t>
            </a:r>
            <a:r>
              <a:rPr lang="ru-RU" i="1" dirty="0" err="1" smtClean="0"/>
              <a:t>статтями</a:t>
            </a:r>
            <a:r>
              <a:rPr lang="ru-RU" i="1" dirty="0" smtClean="0"/>
              <a:t>). </a:t>
            </a:r>
          </a:p>
          <a:p>
            <a:pPr algn="just">
              <a:buNone/>
            </a:pPr>
            <a:r>
              <a:rPr lang="ru-RU" dirty="0" smtClean="0"/>
              <a:t>		</a:t>
            </a:r>
            <a:r>
              <a:rPr lang="ru-RU" dirty="0" err="1" smtClean="0"/>
              <a:t>Крім</a:t>
            </a:r>
            <a:r>
              <a:rPr lang="ru-RU" dirty="0" smtClean="0"/>
              <a:t> </a:t>
            </a:r>
            <a:r>
              <a:rPr lang="ru-RU" dirty="0" smtClean="0"/>
              <a:t>того, </a:t>
            </a:r>
            <a:r>
              <a:rPr lang="ru-RU" dirty="0" err="1" smtClean="0"/>
              <a:t>є</a:t>
            </a:r>
            <a:r>
              <a:rPr lang="ru-RU" dirty="0" smtClean="0"/>
              <a:t> </a:t>
            </a:r>
            <a:r>
              <a:rPr lang="ru-RU" dirty="0" err="1" smtClean="0"/>
              <a:t>реферати</a:t>
            </a:r>
            <a:r>
              <a:rPr lang="ru-RU" dirty="0" smtClean="0"/>
              <a:t>, </a:t>
            </a:r>
            <a:r>
              <a:rPr lang="ru-RU" dirty="0" err="1" smtClean="0"/>
              <a:t>що</a:t>
            </a:r>
            <a:r>
              <a:rPr lang="ru-RU" dirty="0" smtClean="0"/>
              <a:t> </a:t>
            </a:r>
            <a:r>
              <a:rPr lang="ru-RU" dirty="0" err="1" smtClean="0"/>
              <a:t>склали</a:t>
            </a:r>
            <a:r>
              <a:rPr lang="ru-RU" dirty="0" smtClean="0"/>
              <a:t> </a:t>
            </a:r>
            <a:r>
              <a:rPr lang="ru-RU" dirty="0" err="1" smtClean="0"/>
              <a:t>автори</a:t>
            </a:r>
            <a:r>
              <a:rPr lang="ru-RU" dirty="0" smtClean="0"/>
              <a:t> за </a:t>
            </a:r>
            <a:r>
              <a:rPr lang="ru-RU" dirty="0" err="1" smtClean="0"/>
              <a:t>своїми</a:t>
            </a:r>
            <a:r>
              <a:rPr lang="ru-RU" dirty="0" smtClean="0"/>
              <a:t> </a:t>
            </a:r>
            <a:r>
              <a:rPr lang="ru-RU" dirty="0" err="1" smtClean="0"/>
              <a:t>науковими</a:t>
            </a:r>
            <a:r>
              <a:rPr lang="ru-RU" dirty="0" smtClean="0"/>
              <a:t> </a:t>
            </a:r>
            <a:r>
              <a:rPr lang="ru-RU" dirty="0" err="1" smtClean="0"/>
              <a:t>творами</a:t>
            </a:r>
            <a:r>
              <a:rPr lang="ru-RU" dirty="0" smtClean="0"/>
              <a:t> (</a:t>
            </a:r>
            <a:r>
              <a:rPr lang="ru-RU" b="1" i="1" dirty="0" err="1" smtClean="0"/>
              <a:t>автореферати</a:t>
            </a:r>
            <a:r>
              <a:rPr lang="ru-RU" dirty="0" smtClean="0"/>
              <a:t>). </a:t>
            </a:r>
          </a:p>
          <a:p>
            <a:pPr algn="just">
              <a:buNone/>
            </a:pPr>
            <a:r>
              <a:rPr lang="ru-RU" dirty="0" smtClean="0"/>
              <a:t>		</a:t>
            </a:r>
            <a:r>
              <a:rPr lang="ru-RU" dirty="0" err="1" smtClean="0"/>
              <a:t>Рекомендований</a:t>
            </a:r>
            <a:r>
              <a:rPr lang="ru-RU" dirty="0" smtClean="0"/>
              <a:t> </a:t>
            </a:r>
            <a:r>
              <a:rPr lang="ru-RU" dirty="0" err="1" smtClean="0"/>
              <a:t>обсяг</a:t>
            </a:r>
            <a:r>
              <a:rPr lang="ru-RU" dirty="0" smtClean="0"/>
              <a:t> реферату – </a:t>
            </a:r>
            <a:r>
              <a:rPr lang="ru-RU" dirty="0" smtClean="0"/>
              <a:t>10-12 </a:t>
            </a:r>
            <a:r>
              <a:rPr lang="ru-RU" dirty="0" err="1" smtClean="0"/>
              <a:t>друкованих</a:t>
            </a:r>
            <a:r>
              <a:rPr lang="ru-RU" dirty="0" smtClean="0"/>
              <a:t> </a:t>
            </a:r>
            <a:r>
              <a:rPr lang="ru-RU" dirty="0" err="1" smtClean="0"/>
              <a:t>сторінок</a:t>
            </a:r>
            <a:r>
              <a:rPr lang="ru-RU" dirty="0" smtClean="0"/>
              <a:t>. </a:t>
            </a:r>
            <a:r>
              <a:rPr lang="ru-RU" dirty="0" err="1" smtClean="0"/>
              <a:t>Найчастіше</a:t>
            </a:r>
            <a:r>
              <a:rPr lang="ru-RU" dirty="0" smtClean="0"/>
              <a:t> </a:t>
            </a:r>
            <a:r>
              <a:rPr lang="ru-RU" dirty="0" err="1" smtClean="0"/>
              <a:t>його</a:t>
            </a:r>
            <a:r>
              <a:rPr lang="ru-RU" dirty="0" smtClean="0"/>
              <a:t> </a:t>
            </a:r>
            <a:r>
              <a:rPr lang="ru-RU" dirty="0" err="1" smtClean="0"/>
              <a:t>пишуть</a:t>
            </a:r>
            <a:r>
              <a:rPr lang="ru-RU" dirty="0" smtClean="0"/>
              <a:t> “</a:t>
            </a:r>
            <a:r>
              <a:rPr lang="ru-RU" dirty="0" err="1" smtClean="0"/>
              <a:t>своїми</a:t>
            </a:r>
            <a:r>
              <a:rPr lang="ru-RU" dirty="0" smtClean="0"/>
              <a:t> словами”. </a:t>
            </a:r>
            <a:r>
              <a:rPr lang="ru-RU" dirty="0" err="1" smtClean="0"/>
              <a:t>Цитати</a:t>
            </a:r>
            <a:r>
              <a:rPr lang="ru-RU" dirty="0" smtClean="0"/>
              <a:t> </a:t>
            </a:r>
            <a:r>
              <a:rPr lang="ru-RU" dirty="0" err="1" smtClean="0"/>
              <a:t>вводять</a:t>
            </a:r>
            <a:r>
              <a:rPr lang="ru-RU" dirty="0" smtClean="0"/>
              <a:t> у текст </a:t>
            </a:r>
            <a:r>
              <a:rPr lang="ru-RU" dirty="0" err="1" smtClean="0"/>
              <a:t>лише</a:t>
            </a:r>
            <a:r>
              <a:rPr lang="ru-RU" dirty="0" smtClean="0"/>
              <a:t> </a:t>
            </a:r>
            <a:r>
              <a:rPr lang="ru-RU" dirty="0" err="1" smtClean="0"/>
              <a:t>тоді</a:t>
            </a:r>
            <a:r>
              <a:rPr lang="ru-RU" dirty="0" smtClean="0"/>
              <a:t>, коли вони </a:t>
            </a:r>
            <a:r>
              <a:rPr lang="ru-RU" dirty="0" err="1" smtClean="0"/>
              <a:t>необхідні</a:t>
            </a:r>
            <a:r>
              <a:rPr lang="ru-RU" dirty="0" smtClean="0"/>
              <a:t> для </a:t>
            </a:r>
            <a:r>
              <a:rPr lang="ru-RU" dirty="0" err="1" smtClean="0"/>
              <a:t>повного</a:t>
            </a:r>
            <a:r>
              <a:rPr lang="ru-RU" dirty="0" smtClean="0"/>
              <a:t> </a:t>
            </a:r>
            <a:r>
              <a:rPr lang="ru-RU" dirty="0" err="1" smtClean="0"/>
              <a:t>розкриття</a:t>
            </a:r>
            <a:r>
              <a:rPr lang="ru-RU" dirty="0" smtClean="0"/>
              <a:t> теми </a:t>
            </a:r>
            <a:r>
              <a:rPr lang="ru-RU" dirty="0" err="1" smtClean="0"/>
              <a:t>або</a:t>
            </a:r>
            <a:r>
              <a:rPr lang="ru-RU" dirty="0" smtClean="0"/>
              <a:t> </a:t>
            </a:r>
            <a:r>
              <a:rPr lang="ru-RU" dirty="0" err="1" smtClean="0"/>
              <a:t>якщо</a:t>
            </a:r>
            <a:r>
              <a:rPr lang="ru-RU" dirty="0" smtClean="0"/>
              <a:t> вони </a:t>
            </a:r>
            <a:r>
              <a:rPr lang="ru-RU" dirty="0" err="1" smtClean="0"/>
              <a:t>викликають</a:t>
            </a:r>
            <a:r>
              <a:rPr lang="ru-RU" dirty="0" smtClean="0"/>
              <a:t> у референта </a:t>
            </a:r>
            <a:r>
              <a:rPr lang="ru-RU" dirty="0" err="1" smtClean="0"/>
              <a:t>заперечення</a:t>
            </a:r>
            <a:r>
              <a:rPr lang="ru-RU" dirty="0" smtClean="0"/>
              <a:t>. У </a:t>
            </a:r>
            <a:r>
              <a:rPr lang="ru-RU" dirty="0" err="1" smtClean="0"/>
              <a:t>тексті</a:t>
            </a:r>
            <a:r>
              <a:rPr lang="ru-RU" dirty="0" smtClean="0"/>
              <a:t> не повинно бути </a:t>
            </a:r>
            <a:r>
              <a:rPr lang="ru-RU" dirty="0" err="1" smtClean="0"/>
              <a:t>нічого</a:t>
            </a:r>
            <a:r>
              <a:rPr lang="ru-RU" dirty="0" smtClean="0"/>
              <a:t> </a:t>
            </a:r>
            <a:r>
              <a:rPr lang="ru-RU" dirty="0" err="1" smtClean="0"/>
              <a:t>зайвого</a:t>
            </a:r>
            <a:r>
              <a:rPr lang="ru-RU" dirty="0" smtClean="0"/>
              <a:t>, </a:t>
            </a:r>
            <a:r>
              <a:rPr lang="ru-RU" dirty="0" err="1" smtClean="0"/>
              <a:t>що</a:t>
            </a:r>
            <a:r>
              <a:rPr lang="ru-RU" dirty="0" smtClean="0"/>
              <a:t> не </a:t>
            </a:r>
            <a:r>
              <a:rPr lang="ru-RU" dirty="0" err="1" smtClean="0"/>
              <a:t>стосується</a:t>
            </a:r>
            <a:r>
              <a:rPr lang="ru-RU" dirty="0" smtClean="0"/>
              <a:t> теми, </a:t>
            </a:r>
            <a:r>
              <a:rPr lang="ru-RU" dirty="0" err="1" smtClean="0"/>
              <a:t>ніяких</a:t>
            </a:r>
            <a:r>
              <a:rPr lang="ru-RU" dirty="0" smtClean="0"/>
              <a:t> </a:t>
            </a:r>
            <a:r>
              <a:rPr lang="ru-RU" dirty="0" err="1" smtClean="0"/>
              <a:t>недоречних</a:t>
            </a:r>
            <a:r>
              <a:rPr lang="ru-RU" dirty="0" smtClean="0"/>
              <a:t> </a:t>
            </a:r>
            <a:r>
              <a:rPr lang="ru-RU" dirty="0" err="1" smtClean="0"/>
              <a:t>відступів</a:t>
            </a:r>
            <a:r>
              <a:rPr lang="ru-RU" dirty="0" smtClean="0"/>
              <a:t>. </a:t>
            </a:r>
            <a:endParaRPr lang="uk-UA" dirty="0"/>
          </a:p>
        </p:txBody>
      </p:sp>
      <p:pic>
        <p:nvPicPr>
          <p:cNvPr id="4" name="Picture 3" descr="C:\Users\User\Desktop\!ВОВА\фони\Вишиванка-червоно-чорний.jpg"/>
          <p:cNvPicPr>
            <a:picLocks noChangeAspect="1" noChangeArrowheads="1"/>
          </p:cNvPicPr>
          <p:nvPr/>
        </p:nvPicPr>
        <p:blipFill>
          <a:blip r:embed="rId2" cstate="print"/>
          <a:srcRect/>
          <a:stretch>
            <a:fillRect/>
          </a:stretch>
        </p:blipFill>
        <p:spPr bwMode="auto">
          <a:xfrm rot="5400000">
            <a:off x="-3083180" y="3083180"/>
            <a:ext cx="6858002" cy="691642"/>
          </a:xfrm>
          <a:prstGeom prst="rect">
            <a:avLst/>
          </a:prstGeom>
          <a:noFill/>
        </p:spPr>
      </p:pic>
      <p:pic>
        <p:nvPicPr>
          <p:cNvPr id="5" name="Picture 3" descr="C:\Users\User\Desktop\!ВОВА\фони\Вишиванка-червоно-чорний.jpg"/>
          <p:cNvPicPr>
            <a:picLocks noChangeAspect="1" noChangeArrowheads="1"/>
          </p:cNvPicPr>
          <p:nvPr/>
        </p:nvPicPr>
        <p:blipFill>
          <a:blip r:embed="rId2" cstate="print"/>
          <a:srcRect/>
          <a:stretch>
            <a:fillRect/>
          </a:stretch>
        </p:blipFill>
        <p:spPr bwMode="auto">
          <a:xfrm rot="5400000">
            <a:off x="5560786" y="3083180"/>
            <a:ext cx="6858002" cy="691642"/>
          </a:xfrm>
          <a:prstGeom prst="rect">
            <a:avLst/>
          </a:prstGeom>
          <a:noFill/>
        </p:spPr>
      </p:pic>
    </p:spTree>
  </p:cSld>
  <p:clrMapOvr>
    <a:masterClrMapping/>
  </p:clrMapOvr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457200" y="500042"/>
            <a:ext cx="8229600" cy="5626121"/>
          </a:xfrm>
        </p:spPr>
        <p:txBody>
          <a:bodyPr>
            <a:normAutofit fontScale="62500" lnSpcReduction="20000"/>
          </a:bodyPr>
          <a:lstStyle/>
          <a:p>
            <a:pPr algn="just">
              <a:buNone/>
            </a:pPr>
            <a:r>
              <a:rPr lang="ru-RU" b="1" dirty="0" smtClean="0"/>
              <a:t>		Реферат </a:t>
            </a:r>
            <a:r>
              <a:rPr lang="ru-RU" b="1" dirty="0" err="1" smtClean="0"/>
              <a:t>обов’язково</a:t>
            </a:r>
            <a:r>
              <a:rPr lang="ru-RU" b="1" dirty="0" smtClean="0"/>
              <a:t> </a:t>
            </a:r>
            <a:r>
              <a:rPr lang="ru-RU" b="1" dirty="0" err="1" smtClean="0"/>
              <a:t>містить</a:t>
            </a:r>
            <a:r>
              <a:rPr lang="ru-RU" b="1" dirty="0" smtClean="0"/>
              <a:t> </a:t>
            </a:r>
            <a:r>
              <a:rPr lang="ru-RU" b="1" dirty="0" err="1" smtClean="0"/>
              <a:t>такі</a:t>
            </a:r>
            <a:r>
              <a:rPr lang="ru-RU" b="1" dirty="0" smtClean="0"/>
              <a:t> </a:t>
            </a:r>
            <a:r>
              <a:rPr lang="ru-RU" b="1" dirty="0" err="1" smtClean="0"/>
              <a:t>елементи</a:t>
            </a:r>
            <a:r>
              <a:rPr lang="ru-RU" b="1" dirty="0" smtClean="0"/>
              <a:t>: </a:t>
            </a:r>
          </a:p>
          <a:p>
            <a:pPr algn="just">
              <a:buNone/>
            </a:pPr>
            <a:r>
              <a:rPr lang="uk-UA" dirty="0" smtClean="0"/>
              <a:t>		1</a:t>
            </a:r>
            <a:r>
              <a:rPr lang="uk-UA" dirty="0" smtClean="0"/>
              <a:t>. </a:t>
            </a:r>
            <a:r>
              <a:rPr lang="uk-UA" dirty="0" smtClean="0"/>
              <a:t>Титульна сторінка. </a:t>
            </a:r>
            <a:endParaRPr lang="uk-UA" dirty="0" smtClean="0"/>
          </a:p>
          <a:p>
            <a:pPr algn="just">
              <a:buNone/>
            </a:pPr>
            <a:r>
              <a:rPr lang="uk-UA" dirty="0" smtClean="0"/>
              <a:t>		2</a:t>
            </a:r>
            <a:r>
              <a:rPr lang="uk-UA" dirty="0" smtClean="0"/>
              <a:t>. План. </a:t>
            </a:r>
          </a:p>
          <a:p>
            <a:pPr algn="just">
              <a:buNone/>
            </a:pPr>
            <a:r>
              <a:rPr lang="ru-RU" dirty="0" smtClean="0"/>
              <a:t>		3</a:t>
            </a:r>
            <a:r>
              <a:rPr lang="ru-RU" dirty="0" smtClean="0"/>
              <a:t>. Текст, </a:t>
            </a:r>
            <a:r>
              <a:rPr lang="ru-RU" dirty="0" err="1" smtClean="0"/>
              <a:t>який</a:t>
            </a:r>
            <a:r>
              <a:rPr lang="ru-RU" dirty="0" smtClean="0"/>
              <a:t> </a:t>
            </a:r>
            <a:r>
              <a:rPr lang="ru-RU" dirty="0" err="1" smtClean="0"/>
              <a:t>складається</a:t>
            </a:r>
            <a:r>
              <a:rPr lang="ru-RU" dirty="0" smtClean="0"/>
              <a:t> </a:t>
            </a:r>
            <a:r>
              <a:rPr lang="ru-RU" dirty="0" err="1" smtClean="0"/>
              <a:t>зі</a:t>
            </a:r>
            <a:r>
              <a:rPr lang="ru-RU" dirty="0" smtClean="0"/>
              <a:t> </a:t>
            </a:r>
            <a:r>
              <a:rPr lang="ru-RU" dirty="0" err="1" smtClean="0"/>
              <a:t>вступу</a:t>
            </a:r>
            <a:r>
              <a:rPr lang="ru-RU" dirty="0" smtClean="0"/>
              <a:t>, </a:t>
            </a:r>
            <a:r>
              <a:rPr lang="ru-RU" dirty="0" err="1" smtClean="0"/>
              <a:t>основної</a:t>
            </a:r>
            <a:r>
              <a:rPr lang="ru-RU" dirty="0" smtClean="0"/>
              <a:t> </a:t>
            </a:r>
            <a:r>
              <a:rPr lang="ru-RU" dirty="0" err="1" smtClean="0"/>
              <a:t>частини</a:t>
            </a:r>
            <a:r>
              <a:rPr lang="ru-RU" dirty="0" smtClean="0"/>
              <a:t>, </a:t>
            </a:r>
            <a:r>
              <a:rPr lang="ru-RU" dirty="0" err="1" smtClean="0"/>
              <a:t>висновків</a:t>
            </a:r>
            <a:r>
              <a:rPr lang="ru-RU" dirty="0" smtClean="0"/>
              <a:t>. </a:t>
            </a:r>
          </a:p>
          <a:p>
            <a:pPr algn="just">
              <a:buNone/>
            </a:pPr>
            <a:r>
              <a:rPr lang="uk-UA" dirty="0" smtClean="0"/>
              <a:t>		4</a:t>
            </a:r>
            <a:r>
              <a:rPr lang="uk-UA" dirty="0" smtClean="0"/>
              <a:t>. Список використаної літератури. </a:t>
            </a:r>
          </a:p>
          <a:p>
            <a:pPr algn="just">
              <a:buNone/>
            </a:pPr>
            <a:r>
              <a:rPr lang="ru-RU" b="1" dirty="0" smtClean="0"/>
              <a:t>		</a:t>
            </a:r>
          </a:p>
          <a:p>
            <a:pPr algn="just">
              <a:buNone/>
            </a:pPr>
            <a:r>
              <a:rPr lang="ru-RU" b="1" dirty="0" smtClean="0"/>
              <a:t>	</a:t>
            </a:r>
            <a:r>
              <a:rPr lang="ru-RU" b="1" dirty="0" smtClean="0"/>
              <a:t>	</a:t>
            </a:r>
            <a:r>
              <a:rPr lang="ru-RU" b="1" dirty="0" err="1" smtClean="0"/>
              <a:t>Титульна</a:t>
            </a:r>
            <a:r>
              <a:rPr lang="ru-RU" b="1" dirty="0" smtClean="0"/>
              <a:t> </a:t>
            </a:r>
            <a:r>
              <a:rPr lang="ru-RU" b="1" dirty="0" err="1" smtClean="0"/>
              <a:t>сторінка</a:t>
            </a:r>
            <a:r>
              <a:rPr lang="ru-RU" b="1" dirty="0" smtClean="0"/>
              <a:t> – </a:t>
            </a:r>
            <a:r>
              <a:rPr lang="ru-RU" b="1" dirty="0" err="1" smtClean="0"/>
              <a:t>це</a:t>
            </a:r>
            <a:r>
              <a:rPr lang="ru-RU" b="1" dirty="0" smtClean="0"/>
              <a:t> перша </a:t>
            </a:r>
            <a:r>
              <a:rPr lang="ru-RU" b="1" dirty="0" err="1" smtClean="0"/>
              <a:t>сторінка</a:t>
            </a:r>
            <a:r>
              <a:rPr lang="ru-RU" b="1" dirty="0" smtClean="0"/>
              <a:t> реферату, яка </a:t>
            </a:r>
            <a:r>
              <a:rPr lang="ru-RU" b="1" dirty="0" err="1" smtClean="0"/>
              <a:t>призначена</a:t>
            </a:r>
            <a:r>
              <a:rPr lang="ru-RU" b="1" dirty="0" smtClean="0"/>
              <a:t> для </a:t>
            </a:r>
            <a:r>
              <a:rPr lang="ru-RU" b="1" dirty="0" err="1" smtClean="0"/>
              <a:t>початкового</a:t>
            </a:r>
            <a:r>
              <a:rPr lang="ru-RU" b="1" dirty="0" smtClean="0"/>
              <a:t> </a:t>
            </a:r>
            <a:r>
              <a:rPr lang="ru-RU" b="1" dirty="0" err="1" smtClean="0"/>
              <a:t>ознайомлення</a:t>
            </a:r>
            <a:r>
              <a:rPr lang="ru-RU" b="1" dirty="0" smtClean="0"/>
              <a:t> </a:t>
            </a:r>
            <a:r>
              <a:rPr lang="ru-RU" b="1" dirty="0" err="1" smtClean="0"/>
              <a:t>з</a:t>
            </a:r>
            <a:r>
              <a:rPr lang="ru-RU" b="1" dirty="0" smtClean="0"/>
              <a:t> </a:t>
            </a:r>
            <a:r>
              <a:rPr lang="ru-RU" b="1" dirty="0" err="1" smtClean="0"/>
              <a:t>роботою</a:t>
            </a:r>
            <a:r>
              <a:rPr lang="ru-RU" b="1" dirty="0" smtClean="0"/>
              <a:t>. </a:t>
            </a:r>
          </a:p>
          <a:p>
            <a:pPr algn="just">
              <a:buNone/>
            </a:pPr>
            <a:r>
              <a:rPr lang="uk-UA" dirty="0" smtClean="0"/>
              <a:t>		Вона </a:t>
            </a:r>
            <a:r>
              <a:rPr lang="uk-UA" dirty="0" smtClean="0"/>
              <a:t>містить такі </a:t>
            </a:r>
            <a:r>
              <a:rPr lang="uk-UA" b="1" dirty="0" smtClean="0"/>
              <a:t>реквізити: </a:t>
            </a:r>
          </a:p>
          <a:p>
            <a:pPr algn="just">
              <a:buNone/>
            </a:pPr>
            <a:r>
              <a:rPr lang="ru-RU" dirty="0" smtClean="0"/>
              <a:t>		1</a:t>
            </a:r>
            <a:r>
              <a:rPr lang="ru-RU" dirty="0" smtClean="0"/>
              <a:t>. </a:t>
            </a:r>
            <a:r>
              <a:rPr lang="ru-RU" dirty="0" err="1" smtClean="0"/>
              <a:t>Назва</a:t>
            </a:r>
            <a:r>
              <a:rPr lang="ru-RU" dirty="0" smtClean="0"/>
              <a:t> </a:t>
            </a:r>
            <a:r>
              <a:rPr lang="ru-RU" dirty="0" err="1" smtClean="0"/>
              <a:t>міністерства</a:t>
            </a:r>
            <a:r>
              <a:rPr lang="ru-RU" dirty="0" smtClean="0"/>
              <a:t>, </a:t>
            </a:r>
            <a:r>
              <a:rPr lang="ru-RU" dirty="0" err="1" smtClean="0"/>
              <a:t>якому</a:t>
            </a:r>
            <a:r>
              <a:rPr lang="ru-RU" dirty="0" smtClean="0"/>
              <a:t> </a:t>
            </a:r>
            <a:r>
              <a:rPr lang="ru-RU" dirty="0" err="1" smtClean="0"/>
              <a:t>підпорядковується</a:t>
            </a:r>
            <a:r>
              <a:rPr lang="ru-RU" dirty="0" smtClean="0"/>
              <a:t> </a:t>
            </a:r>
            <a:r>
              <a:rPr lang="ru-RU" dirty="0" err="1" smtClean="0"/>
              <a:t>установа</a:t>
            </a:r>
            <a:r>
              <a:rPr lang="ru-RU" dirty="0" smtClean="0"/>
              <a:t>. </a:t>
            </a:r>
          </a:p>
          <a:p>
            <a:pPr algn="just">
              <a:buNone/>
            </a:pPr>
            <a:r>
              <a:rPr lang="ru-RU" dirty="0" smtClean="0"/>
              <a:t>		2</a:t>
            </a:r>
            <a:r>
              <a:rPr lang="ru-RU" dirty="0" smtClean="0"/>
              <a:t>. </a:t>
            </a:r>
            <a:r>
              <a:rPr lang="ru-RU" dirty="0" err="1" smtClean="0"/>
              <a:t>Назва</a:t>
            </a:r>
            <a:r>
              <a:rPr lang="ru-RU" dirty="0" smtClean="0"/>
              <a:t> закладу, в </a:t>
            </a:r>
            <a:r>
              <a:rPr lang="ru-RU" dirty="0" err="1" smtClean="0"/>
              <a:t>якому</a:t>
            </a:r>
            <a:r>
              <a:rPr lang="ru-RU" dirty="0" smtClean="0"/>
              <a:t> </a:t>
            </a:r>
            <a:r>
              <a:rPr lang="ru-RU" dirty="0" err="1" smtClean="0"/>
              <a:t>навчається</a:t>
            </a:r>
            <a:r>
              <a:rPr lang="ru-RU" dirty="0" smtClean="0"/>
              <a:t> автор. </a:t>
            </a:r>
          </a:p>
          <a:p>
            <a:pPr algn="just">
              <a:buNone/>
            </a:pPr>
            <a:r>
              <a:rPr lang="ru-RU" dirty="0" smtClean="0"/>
              <a:t>		3</a:t>
            </a:r>
            <a:r>
              <a:rPr lang="ru-RU" dirty="0" smtClean="0"/>
              <a:t>. </a:t>
            </a:r>
            <a:r>
              <a:rPr lang="ru-RU" dirty="0" err="1" smtClean="0"/>
              <a:t>Назва</a:t>
            </a:r>
            <a:r>
              <a:rPr lang="ru-RU" dirty="0" smtClean="0"/>
              <a:t> </a:t>
            </a:r>
            <a:r>
              <a:rPr lang="ru-RU" dirty="0" err="1" smtClean="0"/>
              <a:t>кафедри</a:t>
            </a:r>
            <a:r>
              <a:rPr lang="ru-RU" dirty="0" smtClean="0"/>
              <a:t>, на </a:t>
            </a:r>
            <a:r>
              <a:rPr lang="ru-RU" dirty="0" err="1" smtClean="0"/>
              <a:t>якій</a:t>
            </a:r>
            <a:r>
              <a:rPr lang="ru-RU" dirty="0" smtClean="0"/>
              <a:t> </a:t>
            </a:r>
            <a:r>
              <a:rPr lang="ru-RU" dirty="0" err="1" smtClean="0"/>
              <a:t>виконано</a:t>
            </a:r>
            <a:r>
              <a:rPr lang="ru-RU" dirty="0" smtClean="0"/>
              <a:t> роботу. </a:t>
            </a:r>
          </a:p>
          <a:p>
            <a:pPr algn="just">
              <a:buNone/>
            </a:pPr>
            <a:r>
              <a:rPr lang="uk-UA" dirty="0" smtClean="0"/>
              <a:t>		4</a:t>
            </a:r>
            <a:r>
              <a:rPr lang="uk-UA" dirty="0" smtClean="0"/>
              <a:t>. Тема реферату. </a:t>
            </a:r>
          </a:p>
          <a:p>
            <a:pPr algn="just">
              <a:buNone/>
            </a:pPr>
            <a:r>
              <a:rPr lang="ru-RU" dirty="0" smtClean="0"/>
              <a:t>		5</a:t>
            </a:r>
            <a:r>
              <a:rPr lang="ru-RU" dirty="0" smtClean="0"/>
              <a:t>. </a:t>
            </a:r>
            <a:r>
              <a:rPr lang="ru-RU" dirty="0" err="1" smtClean="0"/>
              <a:t>Назва</a:t>
            </a:r>
            <a:r>
              <a:rPr lang="ru-RU" dirty="0" smtClean="0"/>
              <a:t> виду документа (реферат). </a:t>
            </a:r>
          </a:p>
          <a:p>
            <a:pPr algn="just">
              <a:buNone/>
            </a:pPr>
            <a:r>
              <a:rPr lang="ru-RU" dirty="0" smtClean="0"/>
              <a:t>		6</a:t>
            </a:r>
            <a:r>
              <a:rPr lang="ru-RU" dirty="0" smtClean="0"/>
              <a:t>. </a:t>
            </a:r>
            <a:r>
              <a:rPr lang="ru-RU" dirty="0" err="1" smtClean="0"/>
              <a:t>Відомості</a:t>
            </a:r>
            <a:r>
              <a:rPr lang="ru-RU" dirty="0" smtClean="0"/>
              <a:t> про автора </a:t>
            </a:r>
            <a:r>
              <a:rPr lang="ru-RU" dirty="0" err="1" smtClean="0"/>
              <a:t>роботи</a:t>
            </a:r>
            <a:r>
              <a:rPr lang="ru-RU" dirty="0" smtClean="0"/>
              <a:t> ( посада, номер </a:t>
            </a:r>
            <a:r>
              <a:rPr lang="ru-RU" dirty="0" err="1" smtClean="0"/>
              <a:t>групи</a:t>
            </a:r>
            <a:r>
              <a:rPr lang="ru-RU" dirty="0" smtClean="0"/>
              <a:t>, </a:t>
            </a:r>
            <a:r>
              <a:rPr lang="ru-RU" dirty="0" err="1" smtClean="0"/>
              <a:t>прізвище</a:t>
            </a:r>
            <a:r>
              <a:rPr lang="ru-RU" dirty="0" smtClean="0"/>
              <a:t>, </a:t>
            </a:r>
            <a:r>
              <a:rPr lang="ru-RU" dirty="0" err="1" smtClean="0"/>
              <a:t>ім’я</a:t>
            </a:r>
            <a:r>
              <a:rPr lang="ru-RU" dirty="0" smtClean="0"/>
              <a:t>, по </a:t>
            </a:r>
            <a:r>
              <a:rPr lang="ru-RU" dirty="0" err="1" smtClean="0"/>
              <a:t>батькові</a:t>
            </a:r>
            <a:r>
              <a:rPr lang="ru-RU" dirty="0" smtClean="0"/>
              <a:t>). </a:t>
            </a:r>
          </a:p>
          <a:p>
            <a:pPr algn="just">
              <a:buNone/>
            </a:pPr>
            <a:r>
              <a:rPr lang="ru-RU" dirty="0" smtClean="0"/>
              <a:t>		7</a:t>
            </a:r>
            <a:r>
              <a:rPr lang="ru-RU" dirty="0" smtClean="0"/>
              <a:t>. </a:t>
            </a:r>
            <a:r>
              <a:rPr lang="ru-RU" dirty="0" err="1" smtClean="0"/>
              <a:t>Відомості</a:t>
            </a:r>
            <a:r>
              <a:rPr lang="ru-RU" dirty="0" smtClean="0"/>
              <a:t> про </a:t>
            </a:r>
            <a:r>
              <a:rPr lang="ru-RU" dirty="0" err="1" smtClean="0"/>
              <a:t>наукового</a:t>
            </a:r>
            <a:r>
              <a:rPr lang="ru-RU" dirty="0" smtClean="0"/>
              <a:t> </a:t>
            </a:r>
            <a:r>
              <a:rPr lang="ru-RU" dirty="0" err="1" smtClean="0"/>
              <a:t>керівника</a:t>
            </a:r>
            <a:r>
              <a:rPr lang="ru-RU" dirty="0" smtClean="0"/>
              <a:t> </a:t>
            </a:r>
            <a:r>
              <a:rPr lang="ru-RU" dirty="0" err="1" smtClean="0"/>
              <a:t>роботи</a:t>
            </a:r>
            <a:r>
              <a:rPr lang="ru-RU" dirty="0" smtClean="0"/>
              <a:t> </a:t>
            </a:r>
          </a:p>
          <a:p>
            <a:pPr algn="just">
              <a:buNone/>
            </a:pPr>
            <a:r>
              <a:rPr lang="ru-RU" dirty="0" smtClean="0"/>
              <a:t>		8</a:t>
            </a:r>
            <a:r>
              <a:rPr lang="ru-RU" dirty="0" smtClean="0"/>
              <a:t>. </a:t>
            </a:r>
            <a:r>
              <a:rPr lang="ru-RU" dirty="0" err="1" smtClean="0"/>
              <a:t>Місто</a:t>
            </a:r>
            <a:r>
              <a:rPr lang="ru-RU" dirty="0" smtClean="0"/>
              <a:t> </a:t>
            </a:r>
            <a:r>
              <a:rPr lang="ru-RU" dirty="0" err="1" smtClean="0"/>
              <a:t>й</a:t>
            </a:r>
            <a:r>
              <a:rPr lang="ru-RU" dirty="0" smtClean="0"/>
              <a:t> </a:t>
            </a:r>
            <a:r>
              <a:rPr lang="ru-RU" dirty="0" err="1" smtClean="0"/>
              <a:t>рік</a:t>
            </a:r>
            <a:r>
              <a:rPr lang="ru-RU" dirty="0" smtClean="0"/>
              <a:t> </a:t>
            </a:r>
            <a:r>
              <a:rPr lang="ru-RU" dirty="0" err="1" smtClean="0"/>
              <a:t>написання</a:t>
            </a:r>
            <a:r>
              <a:rPr lang="ru-RU" dirty="0" smtClean="0"/>
              <a:t>. </a:t>
            </a:r>
            <a:endParaRPr lang="uk-UA" dirty="0"/>
          </a:p>
        </p:txBody>
      </p:sp>
      <p:pic>
        <p:nvPicPr>
          <p:cNvPr id="4" name="Picture 3" descr="C:\Users\User\Desktop\!ВОВА\фони\Вишиванка-червоно-чорний.jpg"/>
          <p:cNvPicPr>
            <a:picLocks noChangeAspect="1" noChangeArrowheads="1"/>
          </p:cNvPicPr>
          <p:nvPr/>
        </p:nvPicPr>
        <p:blipFill>
          <a:blip r:embed="rId2" cstate="print"/>
          <a:srcRect/>
          <a:stretch>
            <a:fillRect/>
          </a:stretch>
        </p:blipFill>
        <p:spPr bwMode="auto">
          <a:xfrm rot="5400000">
            <a:off x="-3083180" y="3083180"/>
            <a:ext cx="6858002" cy="691642"/>
          </a:xfrm>
          <a:prstGeom prst="rect">
            <a:avLst/>
          </a:prstGeom>
          <a:noFill/>
        </p:spPr>
      </p:pic>
      <p:pic>
        <p:nvPicPr>
          <p:cNvPr id="5" name="Picture 3" descr="C:\Users\User\Desktop\!ВОВА\фони\Вишиванка-червоно-чорний.jpg"/>
          <p:cNvPicPr>
            <a:picLocks noChangeAspect="1" noChangeArrowheads="1"/>
          </p:cNvPicPr>
          <p:nvPr/>
        </p:nvPicPr>
        <p:blipFill>
          <a:blip r:embed="rId2" cstate="print"/>
          <a:srcRect/>
          <a:stretch>
            <a:fillRect/>
          </a:stretch>
        </p:blipFill>
        <p:spPr bwMode="auto">
          <a:xfrm rot="5400000">
            <a:off x="5560786" y="3083178"/>
            <a:ext cx="6858002" cy="691642"/>
          </a:xfrm>
          <a:prstGeom prst="rect">
            <a:avLst/>
          </a:prstGeom>
          <a:noFill/>
        </p:spPr>
      </p:pic>
    </p:spTree>
  </p:cSld>
  <p:clrMapOvr>
    <a:masterClrMapping/>
  </p:clrMapOvr>
</p:sld>
</file>

<file path=ppt/slides/slide2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457200" y="428604"/>
            <a:ext cx="8229600" cy="5697559"/>
          </a:xfrm>
        </p:spPr>
        <p:txBody>
          <a:bodyPr>
            <a:noAutofit/>
          </a:bodyPr>
          <a:lstStyle/>
          <a:p>
            <a:pPr algn="just">
              <a:buNone/>
            </a:pPr>
            <a:r>
              <a:rPr lang="ru-RU" sz="2200" dirty="0" smtClean="0"/>
              <a:t>		</a:t>
            </a:r>
            <a:r>
              <a:rPr lang="ru-RU" sz="2200" dirty="0" err="1" smtClean="0"/>
              <a:t>Процес</a:t>
            </a:r>
            <a:r>
              <a:rPr lang="ru-RU" sz="2200" dirty="0" smtClean="0"/>
              <a:t> </a:t>
            </a:r>
            <a:r>
              <a:rPr lang="ru-RU" sz="2200" dirty="0" err="1" smtClean="0"/>
              <a:t>написання</a:t>
            </a:r>
            <a:r>
              <a:rPr lang="ru-RU" sz="2200" dirty="0" smtClean="0"/>
              <a:t> реферату </a:t>
            </a:r>
            <a:r>
              <a:rPr lang="ru-RU" sz="2200" dirty="0" err="1" smtClean="0"/>
              <a:t>має</a:t>
            </a:r>
            <a:r>
              <a:rPr lang="ru-RU" sz="2200" dirty="0" smtClean="0"/>
              <a:t> </a:t>
            </a:r>
            <a:r>
              <a:rPr lang="ru-RU" sz="2200" dirty="0" err="1" smtClean="0"/>
              <a:t>такі</a:t>
            </a:r>
            <a:r>
              <a:rPr lang="ru-RU" sz="2200" dirty="0" smtClean="0"/>
              <a:t> </a:t>
            </a:r>
            <a:r>
              <a:rPr lang="ru-RU" sz="2200" b="1" dirty="0" err="1" smtClean="0"/>
              <a:t>етапи</a:t>
            </a:r>
            <a:r>
              <a:rPr lang="ru-RU" sz="2200" dirty="0" smtClean="0"/>
              <a:t>: </a:t>
            </a:r>
          </a:p>
          <a:p>
            <a:pPr algn="just">
              <a:buNone/>
            </a:pPr>
            <a:r>
              <a:rPr lang="uk-UA" sz="2200" dirty="0" smtClean="0"/>
              <a:t>		</a:t>
            </a:r>
            <a:r>
              <a:rPr lang="uk-UA" sz="2200" b="1" i="1" dirty="0" smtClean="0"/>
              <a:t>Першим</a:t>
            </a:r>
            <a:r>
              <a:rPr lang="uk-UA" sz="2200" dirty="0" smtClean="0"/>
              <a:t> </a:t>
            </a:r>
            <a:r>
              <a:rPr lang="uk-UA" sz="2200" dirty="0" smtClean="0"/>
              <a:t>і найвідповідальнішим етапом наукової роботи є вибір теми дослідження та її формулювання. </a:t>
            </a:r>
          </a:p>
          <a:p>
            <a:pPr algn="just">
              <a:buNone/>
            </a:pPr>
            <a:r>
              <a:rPr lang="ru-RU" sz="2200" dirty="0" smtClean="0"/>
              <a:t>		</a:t>
            </a:r>
            <a:r>
              <a:rPr lang="ru-RU" sz="2200" b="1" i="1" dirty="0" err="1" smtClean="0"/>
              <a:t>Другий</a:t>
            </a:r>
            <a:r>
              <a:rPr lang="ru-RU" sz="2200" dirty="0" smtClean="0"/>
              <a:t> </a:t>
            </a:r>
            <a:r>
              <a:rPr lang="ru-RU" sz="2200" dirty="0" err="1" smtClean="0"/>
              <a:t>етап</a:t>
            </a:r>
            <a:r>
              <a:rPr lang="ru-RU" sz="2200" dirty="0" smtClean="0"/>
              <a:t> </a:t>
            </a:r>
            <a:r>
              <a:rPr lang="ru-RU" sz="2200" dirty="0" err="1" smtClean="0"/>
              <a:t>підготовки</a:t>
            </a:r>
            <a:r>
              <a:rPr lang="ru-RU" sz="2200" dirty="0" smtClean="0"/>
              <a:t> реферату – </a:t>
            </a:r>
            <a:r>
              <a:rPr lang="ru-RU" sz="2200" dirty="0" err="1" smtClean="0"/>
              <a:t>ознайомлення</a:t>
            </a:r>
            <a:r>
              <a:rPr lang="ru-RU" sz="2200" dirty="0" smtClean="0"/>
              <a:t> </a:t>
            </a:r>
            <a:r>
              <a:rPr lang="ru-RU" sz="2200" dirty="0" err="1" smtClean="0"/>
              <a:t>з</a:t>
            </a:r>
            <a:r>
              <a:rPr lang="ru-RU" sz="2200" dirty="0" smtClean="0"/>
              <a:t> </a:t>
            </a:r>
            <a:r>
              <a:rPr lang="ru-RU" sz="2200" dirty="0" err="1" smtClean="0"/>
              <a:t>літературою</a:t>
            </a:r>
            <a:r>
              <a:rPr lang="ru-RU" sz="2200" dirty="0" smtClean="0"/>
              <a:t> (</a:t>
            </a:r>
            <a:r>
              <a:rPr lang="ru-RU" sz="2200" dirty="0" err="1" smtClean="0"/>
              <a:t>пошук</a:t>
            </a:r>
            <a:r>
              <a:rPr lang="ru-RU" sz="2200" dirty="0" smtClean="0"/>
              <a:t> </a:t>
            </a:r>
            <a:r>
              <a:rPr lang="ru-RU" sz="2200" dirty="0" err="1" smtClean="0"/>
              <a:t>довідкових</a:t>
            </a:r>
            <a:r>
              <a:rPr lang="ru-RU" sz="2200" dirty="0" smtClean="0"/>
              <a:t> та </a:t>
            </a:r>
            <a:r>
              <a:rPr lang="ru-RU" sz="2200" dirty="0" err="1" smtClean="0"/>
              <a:t>бібліографічних</a:t>
            </a:r>
            <a:r>
              <a:rPr lang="ru-RU" sz="2200" dirty="0" smtClean="0"/>
              <a:t> </a:t>
            </a:r>
            <a:r>
              <a:rPr lang="ru-RU" sz="2200" dirty="0" err="1" smtClean="0"/>
              <a:t>видань</a:t>
            </a:r>
            <a:r>
              <a:rPr lang="ru-RU" sz="2200" dirty="0" smtClean="0"/>
              <a:t>). </a:t>
            </a:r>
          </a:p>
          <a:p>
            <a:pPr algn="just">
              <a:buNone/>
            </a:pPr>
            <a:r>
              <a:rPr lang="uk-UA" sz="2200" dirty="0" smtClean="0"/>
              <a:t>		</a:t>
            </a:r>
            <a:r>
              <a:rPr lang="uk-UA" sz="2200" b="1" i="1" dirty="0" smtClean="0"/>
              <a:t>Третій</a:t>
            </a:r>
            <a:r>
              <a:rPr lang="uk-UA" sz="2200" dirty="0" smtClean="0"/>
              <a:t> </a:t>
            </a:r>
            <a:r>
              <a:rPr lang="uk-UA" sz="2200" dirty="0" smtClean="0"/>
              <a:t>етап – опрацювання зібраної літератури (виписування цитат, добір аргументів, зіставлення та порівняння думок різних авторів). </a:t>
            </a:r>
          </a:p>
          <a:p>
            <a:pPr algn="just">
              <a:buNone/>
            </a:pPr>
            <a:r>
              <a:rPr lang="ru-RU" sz="2200" dirty="0" smtClean="0"/>
              <a:t>		</a:t>
            </a:r>
            <a:r>
              <a:rPr lang="ru-RU" sz="2200" b="1" i="1" dirty="0" err="1" smtClean="0"/>
              <a:t>Четвертий</a:t>
            </a:r>
            <a:r>
              <a:rPr lang="ru-RU" sz="2200" dirty="0" smtClean="0"/>
              <a:t> </a:t>
            </a:r>
            <a:r>
              <a:rPr lang="ru-RU" sz="2200" dirty="0" err="1" smtClean="0"/>
              <a:t>етап</a:t>
            </a:r>
            <a:r>
              <a:rPr lang="ru-RU" sz="2200" dirty="0" smtClean="0"/>
              <a:t> – </a:t>
            </a:r>
            <a:r>
              <a:rPr lang="ru-RU" sz="2200" dirty="0" err="1" smtClean="0"/>
              <a:t>складання</a:t>
            </a:r>
            <a:r>
              <a:rPr lang="ru-RU" sz="2200" dirty="0" smtClean="0"/>
              <a:t> плану реферату. План </a:t>
            </a:r>
            <a:r>
              <a:rPr lang="ru-RU" sz="2200" dirty="0" err="1" smtClean="0"/>
              <a:t>складається</a:t>
            </a:r>
            <a:r>
              <a:rPr lang="ru-RU" sz="2200" dirty="0" smtClean="0"/>
              <a:t> </a:t>
            </a:r>
            <a:r>
              <a:rPr lang="ru-RU" sz="2200" dirty="0" err="1" smtClean="0"/>
              <a:t>з</a:t>
            </a:r>
            <a:r>
              <a:rPr lang="ru-RU" sz="2200" dirty="0" smtClean="0"/>
              <a:t> таких </a:t>
            </a:r>
            <a:r>
              <a:rPr lang="ru-RU" sz="2200" dirty="0" err="1" smtClean="0"/>
              <a:t>структурних</a:t>
            </a:r>
            <a:r>
              <a:rPr lang="ru-RU" sz="2200" dirty="0" smtClean="0"/>
              <a:t> </a:t>
            </a:r>
            <a:r>
              <a:rPr lang="ru-RU" sz="2200" dirty="0" err="1" smtClean="0"/>
              <a:t>частин</a:t>
            </a:r>
            <a:r>
              <a:rPr lang="ru-RU" sz="2200" dirty="0" smtClean="0"/>
              <a:t>: </a:t>
            </a:r>
            <a:r>
              <a:rPr lang="ru-RU" sz="2200" dirty="0" err="1" smtClean="0"/>
              <a:t>вступу</a:t>
            </a:r>
            <a:r>
              <a:rPr lang="ru-RU" sz="2200" dirty="0" smtClean="0"/>
              <a:t>, </a:t>
            </a:r>
            <a:r>
              <a:rPr lang="ru-RU" sz="2200" dirty="0" err="1" smtClean="0"/>
              <a:t>двох</a:t>
            </a:r>
            <a:r>
              <a:rPr lang="ru-RU" sz="2200" dirty="0" smtClean="0"/>
              <a:t> </a:t>
            </a:r>
            <a:r>
              <a:rPr lang="ru-RU" sz="2200" dirty="0" err="1" smtClean="0"/>
              <a:t>або</a:t>
            </a:r>
            <a:r>
              <a:rPr lang="ru-RU" sz="2200" dirty="0" smtClean="0"/>
              <a:t> </a:t>
            </a:r>
            <a:r>
              <a:rPr lang="ru-RU" sz="2200" dirty="0" err="1" smtClean="0"/>
              <a:t>більше</a:t>
            </a:r>
            <a:r>
              <a:rPr lang="ru-RU" sz="2200" dirty="0" smtClean="0"/>
              <a:t> </a:t>
            </a:r>
            <a:r>
              <a:rPr lang="ru-RU" sz="2200" dirty="0" err="1" smtClean="0"/>
              <a:t>розділів</a:t>
            </a:r>
            <a:r>
              <a:rPr lang="ru-RU" sz="2200" dirty="0" smtClean="0"/>
              <a:t>, </a:t>
            </a:r>
            <a:r>
              <a:rPr lang="ru-RU" sz="2200" dirty="0" err="1" smtClean="0"/>
              <a:t>висновків</a:t>
            </a:r>
            <a:r>
              <a:rPr lang="ru-RU" sz="2200" dirty="0" smtClean="0"/>
              <a:t> та списку </a:t>
            </a:r>
            <a:r>
              <a:rPr lang="ru-RU" sz="2200" dirty="0" err="1" smtClean="0"/>
              <a:t>використаних</a:t>
            </a:r>
            <a:r>
              <a:rPr lang="ru-RU" sz="2200" dirty="0" smtClean="0"/>
              <a:t> </a:t>
            </a:r>
            <a:r>
              <a:rPr lang="ru-RU" sz="2200" dirty="0" err="1" smtClean="0"/>
              <a:t>джерел</a:t>
            </a:r>
            <a:r>
              <a:rPr lang="ru-RU" sz="2200" dirty="0" smtClean="0"/>
              <a:t>. </a:t>
            </a:r>
          </a:p>
          <a:p>
            <a:pPr algn="just">
              <a:buNone/>
            </a:pPr>
            <a:r>
              <a:rPr lang="ru-RU" sz="2200" dirty="0" smtClean="0"/>
              <a:t>		</a:t>
            </a:r>
            <a:r>
              <a:rPr lang="ru-RU" sz="2200" b="1" i="1" dirty="0" err="1" smtClean="0"/>
              <a:t>П’ятий</a:t>
            </a:r>
            <a:r>
              <a:rPr lang="ru-RU" sz="2200" dirty="0" smtClean="0"/>
              <a:t> </a:t>
            </a:r>
            <a:r>
              <a:rPr lang="ru-RU" sz="2200" dirty="0" err="1" smtClean="0"/>
              <a:t>етап</a:t>
            </a:r>
            <a:r>
              <a:rPr lang="ru-RU" sz="2200" dirty="0" smtClean="0"/>
              <a:t> – </a:t>
            </a:r>
            <a:r>
              <a:rPr lang="ru-RU" sz="2200" dirty="0" err="1" smtClean="0"/>
              <a:t>написання</a:t>
            </a:r>
            <a:r>
              <a:rPr lang="ru-RU" sz="2200" dirty="0" smtClean="0"/>
              <a:t> </a:t>
            </a:r>
            <a:r>
              <a:rPr lang="ru-RU" sz="2200" dirty="0" err="1" smtClean="0"/>
              <a:t>основної</a:t>
            </a:r>
            <a:r>
              <a:rPr lang="ru-RU" sz="2200" dirty="0" smtClean="0"/>
              <a:t> </a:t>
            </a:r>
            <a:r>
              <a:rPr lang="ru-RU" sz="2200" dirty="0" err="1" smtClean="0"/>
              <a:t>частини</a:t>
            </a:r>
            <a:r>
              <a:rPr lang="ru-RU" sz="2200" dirty="0" smtClean="0"/>
              <a:t> реферату. </a:t>
            </a:r>
            <a:r>
              <a:rPr lang="ru-RU" sz="2200" dirty="0" err="1" smtClean="0"/>
              <a:t>Основна</a:t>
            </a:r>
            <a:r>
              <a:rPr lang="ru-RU" sz="2200" dirty="0" smtClean="0"/>
              <a:t> </a:t>
            </a:r>
            <a:r>
              <a:rPr lang="ru-RU" sz="2200" dirty="0" err="1" smtClean="0"/>
              <a:t>частина</a:t>
            </a:r>
            <a:r>
              <a:rPr lang="ru-RU" sz="2200" dirty="0" smtClean="0"/>
              <a:t> – </a:t>
            </a:r>
            <a:r>
              <a:rPr lang="ru-RU" sz="2200" dirty="0" err="1" smtClean="0"/>
              <a:t>це</a:t>
            </a:r>
            <a:r>
              <a:rPr lang="ru-RU" sz="2200" dirty="0" smtClean="0"/>
              <a:t> </a:t>
            </a:r>
            <a:r>
              <a:rPr lang="ru-RU" sz="2200" dirty="0" err="1" smtClean="0"/>
              <a:t>фундаментальні</a:t>
            </a:r>
            <a:r>
              <a:rPr lang="ru-RU" sz="2200" dirty="0" smtClean="0"/>
              <a:t> </a:t>
            </a:r>
            <a:r>
              <a:rPr lang="ru-RU" sz="2200" dirty="0" err="1" smtClean="0"/>
              <a:t>положення</a:t>
            </a:r>
            <a:r>
              <a:rPr lang="ru-RU" sz="2200" dirty="0" smtClean="0"/>
              <a:t> тексту. В </a:t>
            </a:r>
            <a:r>
              <a:rPr lang="ru-RU" sz="2200" dirty="0" err="1" smtClean="0"/>
              <a:t>рефераті</a:t>
            </a:r>
            <a:r>
              <a:rPr lang="ru-RU" sz="2200" dirty="0" smtClean="0"/>
              <a:t> автор </a:t>
            </a:r>
            <a:r>
              <a:rPr lang="ru-RU" sz="2200" dirty="0" err="1" smtClean="0"/>
              <a:t>подає</a:t>
            </a:r>
            <a:r>
              <a:rPr lang="ru-RU" sz="2200" dirty="0" smtClean="0"/>
              <a:t> </a:t>
            </a:r>
            <a:r>
              <a:rPr lang="ru-RU" sz="2200" dirty="0" err="1" smtClean="0"/>
              <a:t>чужі</a:t>
            </a:r>
            <a:r>
              <a:rPr lang="ru-RU" sz="2200" dirty="0" smtClean="0"/>
              <a:t> та </a:t>
            </a:r>
            <a:r>
              <a:rPr lang="ru-RU" sz="2200" dirty="0" err="1" smtClean="0"/>
              <a:t>власні</a:t>
            </a:r>
            <a:r>
              <a:rPr lang="ru-RU" sz="2200" dirty="0" smtClean="0"/>
              <a:t> думки. </a:t>
            </a:r>
            <a:r>
              <a:rPr lang="ru-RU" sz="2200" dirty="0" err="1" smtClean="0"/>
              <a:t>Потрібно</a:t>
            </a:r>
            <a:r>
              <a:rPr lang="ru-RU" sz="2200" dirty="0" smtClean="0"/>
              <a:t> не </a:t>
            </a:r>
            <a:r>
              <a:rPr lang="ru-RU" sz="2200" dirty="0" err="1" smtClean="0"/>
              <a:t>тільки</a:t>
            </a:r>
            <a:r>
              <a:rPr lang="ru-RU" sz="2200" dirty="0" smtClean="0"/>
              <a:t> </a:t>
            </a:r>
            <a:r>
              <a:rPr lang="ru-RU" sz="2200" dirty="0" err="1" smtClean="0"/>
              <a:t>викласти</a:t>
            </a:r>
            <a:r>
              <a:rPr lang="ru-RU" sz="2200" dirty="0" smtClean="0"/>
              <a:t> все </a:t>
            </a:r>
            <a:r>
              <a:rPr lang="ru-RU" sz="2200" dirty="0" err="1" smtClean="0"/>
              <a:t>найголовніше</a:t>
            </a:r>
            <a:r>
              <a:rPr lang="ru-RU" sz="2200" dirty="0" smtClean="0"/>
              <a:t> </a:t>
            </a:r>
            <a:r>
              <a:rPr lang="ru-RU" sz="2200" dirty="0" err="1" smtClean="0"/>
              <a:t>з</a:t>
            </a:r>
            <a:r>
              <a:rPr lang="ru-RU" sz="2200" dirty="0" smtClean="0"/>
              <a:t> </a:t>
            </a:r>
            <a:r>
              <a:rPr lang="ru-RU" sz="2200" dirty="0" err="1" smtClean="0"/>
              <a:t>вибраної</a:t>
            </a:r>
            <a:r>
              <a:rPr lang="ru-RU" sz="2200" dirty="0" smtClean="0"/>
              <a:t> теми, а </a:t>
            </a:r>
            <a:r>
              <a:rPr lang="ru-RU" sz="2200" dirty="0" err="1" smtClean="0"/>
              <a:t>й</a:t>
            </a:r>
            <a:r>
              <a:rPr lang="ru-RU" sz="2200" dirty="0" smtClean="0"/>
              <a:t> </a:t>
            </a:r>
            <a:r>
              <a:rPr lang="ru-RU" sz="2200" dirty="0" err="1" smtClean="0"/>
              <a:t>дати</a:t>
            </a:r>
            <a:r>
              <a:rPr lang="ru-RU" sz="2200" dirty="0" smtClean="0"/>
              <a:t> </a:t>
            </a:r>
            <a:r>
              <a:rPr lang="ru-RU" sz="2200" dirty="0" err="1" smtClean="0"/>
              <a:t>власну</a:t>
            </a:r>
            <a:r>
              <a:rPr lang="ru-RU" sz="2200" dirty="0" smtClean="0"/>
              <a:t> </a:t>
            </a:r>
            <a:r>
              <a:rPr lang="ru-RU" sz="2200" dirty="0" err="1" smtClean="0"/>
              <a:t>оцінку</a:t>
            </a:r>
            <a:r>
              <a:rPr lang="ru-RU" sz="2200" dirty="0" smtClean="0"/>
              <a:t> </a:t>
            </a:r>
            <a:r>
              <a:rPr lang="ru-RU" sz="2200" dirty="0" err="1" smtClean="0"/>
              <a:t>і</a:t>
            </a:r>
            <a:r>
              <a:rPr lang="ru-RU" sz="2200" dirty="0" smtClean="0"/>
              <a:t> </a:t>
            </a:r>
            <a:r>
              <a:rPr lang="ru-RU" sz="2200" dirty="0" err="1" smtClean="0"/>
              <a:t>зробити</a:t>
            </a:r>
            <a:r>
              <a:rPr lang="ru-RU" sz="2200" dirty="0" smtClean="0"/>
              <a:t> </a:t>
            </a:r>
            <a:r>
              <a:rPr lang="ru-RU" sz="2200" dirty="0" err="1" smtClean="0"/>
              <a:t>висновки</a:t>
            </a:r>
            <a:r>
              <a:rPr lang="ru-RU" sz="2200" dirty="0" smtClean="0"/>
              <a:t>. </a:t>
            </a:r>
            <a:endParaRPr lang="uk-UA" sz="2200" dirty="0"/>
          </a:p>
        </p:txBody>
      </p:sp>
      <p:pic>
        <p:nvPicPr>
          <p:cNvPr id="4" name="Picture 3" descr="C:\Users\User\Desktop\!ВОВА\фони\Вишиванка-червоно-чорний.jpg"/>
          <p:cNvPicPr>
            <a:picLocks noChangeAspect="1" noChangeArrowheads="1"/>
          </p:cNvPicPr>
          <p:nvPr/>
        </p:nvPicPr>
        <p:blipFill>
          <a:blip r:embed="rId2" cstate="print"/>
          <a:srcRect/>
          <a:stretch>
            <a:fillRect/>
          </a:stretch>
        </p:blipFill>
        <p:spPr bwMode="auto">
          <a:xfrm rot="5400000">
            <a:off x="-3083180" y="3083180"/>
            <a:ext cx="6858002" cy="691642"/>
          </a:xfrm>
          <a:prstGeom prst="rect">
            <a:avLst/>
          </a:prstGeom>
          <a:noFill/>
        </p:spPr>
      </p:pic>
      <p:pic>
        <p:nvPicPr>
          <p:cNvPr id="5" name="Picture 3" descr="C:\Users\User\Desktop\!ВОВА\фони\Вишиванка-червоно-чорний.jpg"/>
          <p:cNvPicPr>
            <a:picLocks noChangeAspect="1" noChangeArrowheads="1"/>
          </p:cNvPicPr>
          <p:nvPr/>
        </p:nvPicPr>
        <p:blipFill>
          <a:blip r:embed="rId2" cstate="print"/>
          <a:srcRect/>
          <a:stretch>
            <a:fillRect/>
          </a:stretch>
        </p:blipFill>
        <p:spPr bwMode="auto">
          <a:xfrm rot="5400000">
            <a:off x="5632224" y="3083178"/>
            <a:ext cx="6858002" cy="691642"/>
          </a:xfrm>
          <a:prstGeom prst="rect">
            <a:avLst/>
          </a:prstGeom>
          <a:noFill/>
        </p:spPr>
      </p:pic>
    </p:spTree>
  </p:cSld>
  <p:clrMapOvr>
    <a:masterClrMapping/>
  </p:clrMapOvr>
</p:sld>
</file>

<file path=ppt/slides/slide2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457200" y="500042"/>
            <a:ext cx="8229600" cy="5626121"/>
          </a:xfrm>
        </p:spPr>
        <p:txBody>
          <a:bodyPr>
            <a:noAutofit/>
          </a:bodyPr>
          <a:lstStyle/>
          <a:p>
            <a:pPr algn="just">
              <a:buNone/>
            </a:pPr>
            <a:r>
              <a:rPr lang="ru-RU" sz="2300" dirty="0" smtClean="0"/>
              <a:t>		</a:t>
            </a:r>
            <a:r>
              <a:rPr lang="ru-RU" sz="2300" b="1" dirty="0" err="1" smtClean="0"/>
              <a:t>Стаття</a:t>
            </a:r>
            <a:r>
              <a:rPr lang="ru-RU" sz="2300" b="1" dirty="0" smtClean="0"/>
              <a:t> </a:t>
            </a:r>
            <a:r>
              <a:rPr lang="ru-RU" sz="2300" dirty="0" smtClean="0"/>
              <a:t>– </a:t>
            </a:r>
            <a:r>
              <a:rPr lang="ru-RU" sz="2300" dirty="0" err="1" smtClean="0"/>
              <a:t>це</a:t>
            </a:r>
            <a:r>
              <a:rPr lang="ru-RU" sz="2300" dirty="0" smtClean="0"/>
              <a:t> невеликого </a:t>
            </a:r>
            <a:r>
              <a:rPr lang="ru-RU" sz="2300" dirty="0" err="1" smtClean="0"/>
              <a:t>розміру</a:t>
            </a:r>
            <a:r>
              <a:rPr lang="ru-RU" sz="2300" dirty="0" smtClean="0"/>
              <a:t> </a:t>
            </a:r>
            <a:r>
              <a:rPr lang="ru-RU" sz="2300" dirty="0" err="1" smtClean="0"/>
              <a:t>надрукована</a:t>
            </a:r>
            <a:r>
              <a:rPr lang="ru-RU" sz="2300" dirty="0" smtClean="0"/>
              <a:t> в </a:t>
            </a:r>
            <a:r>
              <a:rPr lang="ru-RU" sz="2300" dirty="0" err="1" smtClean="0"/>
              <a:t>часописі</a:t>
            </a:r>
            <a:r>
              <a:rPr lang="ru-RU" sz="2300" dirty="0" smtClean="0"/>
              <a:t> </a:t>
            </a:r>
            <a:r>
              <a:rPr lang="ru-RU" sz="2300" dirty="0" err="1" smtClean="0"/>
              <a:t>або</a:t>
            </a:r>
            <a:r>
              <a:rPr lang="ru-RU" sz="2300" dirty="0" smtClean="0"/>
              <a:t> </a:t>
            </a:r>
            <a:r>
              <a:rPr lang="ru-RU" sz="2300" dirty="0" err="1" smtClean="0"/>
              <a:t>збірнику</a:t>
            </a:r>
            <a:r>
              <a:rPr lang="ru-RU" sz="2300" dirty="0" smtClean="0"/>
              <a:t> </a:t>
            </a:r>
            <a:r>
              <a:rPr lang="ru-RU" sz="2300" dirty="0" err="1" smtClean="0"/>
              <a:t>наукова</a:t>
            </a:r>
            <a:r>
              <a:rPr lang="ru-RU" sz="2300" dirty="0" smtClean="0"/>
              <a:t> робота, </a:t>
            </a:r>
            <a:r>
              <a:rPr lang="ru-RU" sz="2300" dirty="0" err="1" smtClean="0"/>
              <a:t>присвячена</a:t>
            </a:r>
            <a:r>
              <a:rPr lang="ru-RU" sz="2300" dirty="0" smtClean="0"/>
              <a:t> </a:t>
            </a:r>
            <a:r>
              <a:rPr lang="ru-RU" sz="2300" dirty="0" err="1" smtClean="0"/>
              <a:t>певній</a:t>
            </a:r>
            <a:r>
              <a:rPr lang="ru-RU" sz="2300" dirty="0" smtClean="0"/>
              <a:t> </a:t>
            </a:r>
            <a:r>
              <a:rPr lang="ru-RU" sz="2300" dirty="0" err="1" smtClean="0"/>
              <a:t>проблемі</a:t>
            </a:r>
            <a:r>
              <a:rPr lang="ru-RU" sz="2300" dirty="0" smtClean="0"/>
              <a:t>, </a:t>
            </a:r>
            <a:r>
              <a:rPr lang="ru-RU" sz="2300" dirty="0" err="1" smtClean="0"/>
              <a:t>питанню</a:t>
            </a:r>
            <a:r>
              <a:rPr lang="ru-RU" sz="2300" dirty="0" smtClean="0"/>
              <a:t> </a:t>
            </a:r>
            <a:r>
              <a:rPr lang="ru-RU" sz="2300" dirty="0" err="1" smtClean="0"/>
              <a:t>й</a:t>
            </a:r>
            <a:r>
              <a:rPr lang="ru-RU" sz="2300" dirty="0" smtClean="0"/>
              <a:t> </a:t>
            </a:r>
            <a:r>
              <a:rPr lang="ru-RU" sz="2300" dirty="0" err="1" smtClean="0"/>
              <a:t>розрахована</a:t>
            </a:r>
            <a:r>
              <a:rPr lang="ru-RU" sz="2300" dirty="0" smtClean="0"/>
              <a:t> на </a:t>
            </a:r>
            <a:r>
              <a:rPr lang="ru-RU" sz="2300" dirty="0" err="1" smtClean="0"/>
              <a:t>фахівців</a:t>
            </a:r>
            <a:r>
              <a:rPr lang="ru-RU" sz="2300" dirty="0" smtClean="0"/>
              <a:t>, </a:t>
            </a:r>
            <a:r>
              <a:rPr lang="ru-RU" sz="2300" dirty="0" err="1" smtClean="0"/>
              <a:t>які</a:t>
            </a:r>
            <a:r>
              <a:rPr lang="ru-RU" sz="2300" dirty="0" smtClean="0"/>
              <a:t> </a:t>
            </a:r>
            <a:r>
              <a:rPr lang="ru-RU" sz="2300" dirty="0" err="1" smtClean="0"/>
              <a:t>розв’язують</a:t>
            </a:r>
            <a:r>
              <a:rPr lang="ru-RU" sz="2300" dirty="0" smtClean="0"/>
              <a:t> </a:t>
            </a:r>
            <a:r>
              <a:rPr lang="ru-RU" sz="2300" dirty="0" err="1" smtClean="0"/>
              <a:t>цю</a:t>
            </a:r>
            <a:r>
              <a:rPr lang="ru-RU" sz="2300" dirty="0" smtClean="0"/>
              <a:t> проблему. </a:t>
            </a:r>
            <a:endParaRPr lang="uk-UA" sz="2300" dirty="0" smtClean="0"/>
          </a:p>
          <a:p>
            <a:pPr algn="just">
              <a:buNone/>
            </a:pPr>
            <a:r>
              <a:rPr lang="ru-RU" sz="2300" dirty="0" smtClean="0"/>
              <a:t>		</a:t>
            </a:r>
          </a:p>
          <a:p>
            <a:pPr algn="just">
              <a:buNone/>
            </a:pPr>
            <a:r>
              <a:rPr lang="ru-RU" sz="2300" b="1" dirty="0" smtClean="0"/>
              <a:t>	</a:t>
            </a:r>
            <a:r>
              <a:rPr lang="ru-RU" sz="2300" b="1" dirty="0" smtClean="0"/>
              <a:t>	За </a:t>
            </a:r>
            <a:r>
              <a:rPr lang="ru-RU" sz="2300" b="1" dirty="0" err="1" smtClean="0"/>
              <a:t>змістом</a:t>
            </a:r>
            <a:r>
              <a:rPr lang="ru-RU" sz="2300" b="1" dirty="0" smtClean="0"/>
              <a:t> </a:t>
            </a:r>
            <a:r>
              <a:rPr lang="ru-RU" sz="2300" dirty="0" err="1" smtClean="0"/>
              <a:t>статті</a:t>
            </a:r>
            <a:r>
              <a:rPr lang="ru-RU" sz="2300" dirty="0" smtClean="0"/>
              <a:t> </a:t>
            </a:r>
            <a:r>
              <a:rPr lang="ru-RU" sz="2300" dirty="0" err="1" smtClean="0"/>
              <a:t>поділяються</a:t>
            </a:r>
            <a:r>
              <a:rPr lang="ru-RU" sz="2300" dirty="0" smtClean="0"/>
              <a:t> на: </a:t>
            </a:r>
            <a:r>
              <a:rPr lang="ru-RU" sz="2300" dirty="0" smtClean="0"/>
              <a:t>·</a:t>
            </a:r>
          </a:p>
          <a:p>
            <a:pPr algn="just">
              <a:buNone/>
            </a:pPr>
            <a:r>
              <a:rPr lang="ru-RU" sz="2300" dirty="0" smtClean="0"/>
              <a:t>	</a:t>
            </a:r>
            <a:r>
              <a:rPr lang="ru-RU" sz="2300" dirty="0" smtClean="0"/>
              <a:t>	-</a:t>
            </a:r>
            <a:r>
              <a:rPr lang="ru-RU" sz="2300" dirty="0" err="1" smtClean="0"/>
              <a:t>наукові</a:t>
            </a:r>
            <a:r>
              <a:rPr lang="ru-RU" sz="2300" dirty="0" smtClean="0"/>
              <a:t>;</a:t>
            </a:r>
          </a:p>
          <a:p>
            <a:pPr algn="just">
              <a:buNone/>
            </a:pPr>
            <a:r>
              <a:rPr lang="ru-RU" sz="2300" dirty="0" smtClean="0"/>
              <a:t>	</a:t>
            </a:r>
            <a:r>
              <a:rPr lang="ru-RU" sz="2300" dirty="0" smtClean="0"/>
              <a:t>	-</a:t>
            </a:r>
            <a:r>
              <a:rPr lang="ru-RU" sz="2300" dirty="0" err="1" smtClean="0"/>
              <a:t>науково-технічні</a:t>
            </a:r>
            <a:r>
              <a:rPr lang="ru-RU" sz="2300" dirty="0" smtClean="0"/>
              <a:t>; </a:t>
            </a:r>
          </a:p>
          <a:p>
            <a:pPr algn="just">
              <a:buNone/>
            </a:pPr>
            <a:r>
              <a:rPr lang="ru-RU" sz="2300" dirty="0" smtClean="0"/>
              <a:t>		-</a:t>
            </a:r>
            <a:r>
              <a:rPr lang="ru-RU" sz="2300" dirty="0" err="1" smtClean="0"/>
              <a:t>науково-методичні</a:t>
            </a:r>
            <a:r>
              <a:rPr lang="ru-RU" sz="2300" dirty="0" smtClean="0"/>
              <a:t>;</a:t>
            </a:r>
          </a:p>
          <a:p>
            <a:pPr algn="just">
              <a:buNone/>
            </a:pPr>
            <a:r>
              <a:rPr lang="ru-RU" sz="2300" dirty="0" smtClean="0"/>
              <a:t>	</a:t>
            </a:r>
            <a:r>
              <a:rPr lang="ru-RU" sz="2300" dirty="0" smtClean="0"/>
              <a:t>	-</a:t>
            </a:r>
            <a:r>
              <a:rPr lang="ru-RU" sz="2300" dirty="0" err="1" smtClean="0"/>
              <a:t>дискусійні</a:t>
            </a:r>
            <a:r>
              <a:rPr lang="ru-RU" sz="2300" dirty="0" smtClean="0"/>
              <a:t> </a:t>
            </a:r>
            <a:r>
              <a:rPr lang="ru-RU" sz="2300" dirty="0" err="1" smtClean="0"/>
              <a:t>з</a:t>
            </a:r>
            <a:r>
              <a:rPr lang="ru-RU" sz="2300" dirty="0" smtClean="0"/>
              <a:t> </a:t>
            </a:r>
            <a:r>
              <a:rPr lang="ru-RU" sz="2300" dirty="0" err="1" smtClean="0"/>
              <a:t>конкретних</a:t>
            </a:r>
            <a:r>
              <a:rPr lang="ru-RU" sz="2300" dirty="0" smtClean="0"/>
              <a:t> </a:t>
            </a:r>
            <a:r>
              <a:rPr lang="ru-RU" sz="2300" dirty="0" err="1" smtClean="0"/>
              <a:t>досліджень</a:t>
            </a:r>
            <a:r>
              <a:rPr lang="ru-RU" sz="2300" dirty="0" smtClean="0"/>
              <a:t>;</a:t>
            </a:r>
          </a:p>
          <a:p>
            <a:pPr algn="just">
              <a:buNone/>
            </a:pPr>
            <a:r>
              <a:rPr lang="ru-RU" sz="2300" dirty="0" smtClean="0"/>
              <a:t>	</a:t>
            </a:r>
            <a:r>
              <a:rPr lang="ru-RU" sz="2300" dirty="0" smtClean="0"/>
              <a:t>	-</a:t>
            </a:r>
            <a:r>
              <a:rPr lang="ru-RU" sz="2300" dirty="0" err="1" smtClean="0"/>
              <a:t>оглядові</a:t>
            </a:r>
            <a:r>
              <a:rPr lang="ru-RU" sz="2300" dirty="0" smtClean="0"/>
              <a:t>. </a:t>
            </a:r>
          </a:p>
          <a:p>
            <a:pPr algn="just">
              <a:buNone/>
            </a:pPr>
            <a:r>
              <a:rPr lang="ru-RU" sz="2300" dirty="0" smtClean="0"/>
              <a:t>		</a:t>
            </a:r>
            <a:endParaRPr lang="uk-UA" sz="2300" dirty="0"/>
          </a:p>
        </p:txBody>
      </p:sp>
      <p:pic>
        <p:nvPicPr>
          <p:cNvPr id="5" name="Picture 3" descr="C:\Users\User\Desktop\!ВОВА\фони\Вишиванка-червоно-чорний.jpg"/>
          <p:cNvPicPr>
            <a:picLocks noChangeAspect="1" noChangeArrowheads="1"/>
          </p:cNvPicPr>
          <p:nvPr/>
        </p:nvPicPr>
        <p:blipFill>
          <a:blip r:embed="rId2" cstate="print"/>
          <a:srcRect/>
          <a:stretch>
            <a:fillRect/>
          </a:stretch>
        </p:blipFill>
        <p:spPr bwMode="auto">
          <a:xfrm rot="5400000">
            <a:off x="-3083180" y="3083180"/>
            <a:ext cx="6858002" cy="691642"/>
          </a:xfrm>
          <a:prstGeom prst="rect">
            <a:avLst/>
          </a:prstGeom>
          <a:noFill/>
        </p:spPr>
      </p:pic>
      <p:pic>
        <p:nvPicPr>
          <p:cNvPr id="6" name="Picture 3" descr="C:\Users\User\Desktop\!ВОВА\фони\Вишиванка-червоно-чорний.jpg"/>
          <p:cNvPicPr>
            <a:picLocks noChangeAspect="1" noChangeArrowheads="1"/>
          </p:cNvPicPr>
          <p:nvPr/>
        </p:nvPicPr>
        <p:blipFill>
          <a:blip r:embed="rId2" cstate="print"/>
          <a:srcRect/>
          <a:stretch>
            <a:fillRect/>
          </a:stretch>
        </p:blipFill>
        <p:spPr bwMode="auto">
          <a:xfrm rot="5400000">
            <a:off x="5560786" y="3083178"/>
            <a:ext cx="6858002" cy="691642"/>
          </a:xfrm>
          <a:prstGeom prst="rect">
            <a:avLst/>
          </a:prstGeom>
          <a:noFill/>
        </p:spPr>
      </p:pic>
    </p:spTree>
  </p:cSld>
  <p:clrMapOvr>
    <a:masterClrMapping/>
  </p:clrMapOvr>
</p:sld>
</file>

<file path=ppt/slides/slide2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457200" y="500042"/>
            <a:ext cx="8229600" cy="5626121"/>
          </a:xfrm>
        </p:spPr>
        <p:txBody>
          <a:bodyPr>
            <a:normAutofit lnSpcReduction="10000"/>
          </a:bodyPr>
          <a:lstStyle/>
          <a:p>
            <a:pPr algn="just">
              <a:buNone/>
            </a:pPr>
            <a:r>
              <a:rPr lang="ru-RU" dirty="0" smtClean="0"/>
              <a:t>		Як </a:t>
            </a:r>
            <a:r>
              <a:rPr lang="ru-RU" dirty="0" smtClean="0"/>
              <a:t>правило, у перших </a:t>
            </a:r>
            <a:r>
              <a:rPr lang="ru-RU" dirty="0" err="1" smtClean="0"/>
              <a:t>трьох</a:t>
            </a:r>
            <a:r>
              <a:rPr lang="ru-RU" dirty="0" smtClean="0"/>
              <a:t> </a:t>
            </a:r>
            <a:r>
              <a:rPr lang="ru-RU" dirty="0" err="1" smtClean="0"/>
              <a:t>статтях</a:t>
            </a:r>
            <a:r>
              <a:rPr lang="ru-RU" dirty="0" smtClean="0"/>
              <a:t> </a:t>
            </a:r>
            <a:r>
              <a:rPr lang="ru-RU" dirty="0" err="1" smtClean="0"/>
              <a:t>публікуються</a:t>
            </a:r>
            <a:r>
              <a:rPr lang="ru-RU" dirty="0" smtClean="0"/>
              <a:t> </a:t>
            </a:r>
            <a:r>
              <a:rPr lang="ru-RU" dirty="0" err="1" smtClean="0"/>
              <a:t>результати</a:t>
            </a:r>
            <a:r>
              <a:rPr lang="ru-RU" dirty="0" smtClean="0"/>
              <a:t> </a:t>
            </a:r>
            <a:r>
              <a:rPr lang="ru-RU" dirty="0" err="1" smtClean="0"/>
              <a:t>закінчених</a:t>
            </a:r>
            <a:r>
              <a:rPr lang="ru-RU" dirty="0" smtClean="0"/>
              <a:t> </a:t>
            </a:r>
            <a:r>
              <a:rPr lang="ru-RU" dirty="0" err="1" smtClean="0"/>
              <a:t>розділів</a:t>
            </a:r>
            <a:r>
              <a:rPr lang="ru-RU" dirty="0" smtClean="0"/>
              <a:t> </a:t>
            </a:r>
            <a:r>
              <a:rPr lang="ru-RU" dirty="0" err="1" smtClean="0"/>
              <a:t>дослідження</a:t>
            </a:r>
            <a:r>
              <a:rPr lang="ru-RU" dirty="0" smtClean="0"/>
              <a:t>, проводиться </a:t>
            </a:r>
            <a:r>
              <a:rPr lang="ru-RU" dirty="0" err="1" smtClean="0"/>
              <a:t>їх</a:t>
            </a:r>
            <a:r>
              <a:rPr lang="ru-RU" dirty="0" smtClean="0"/>
              <a:t> </a:t>
            </a:r>
            <a:r>
              <a:rPr lang="ru-RU" dirty="0" err="1" smtClean="0"/>
              <a:t>обговорення</a:t>
            </a:r>
            <a:r>
              <a:rPr lang="ru-RU" dirty="0" smtClean="0"/>
              <a:t> та </a:t>
            </a:r>
            <a:r>
              <a:rPr lang="ru-RU" dirty="0" err="1" smtClean="0"/>
              <a:t>робляться</a:t>
            </a:r>
            <a:r>
              <a:rPr lang="ru-RU" dirty="0" smtClean="0"/>
              <a:t> </a:t>
            </a:r>
            <a:r>
              <a:rPr lang="ru-RU" dirty="0" err="1" smtClean="0"/>
              <a:t>основні</a:t>
            </a:r>
            <a:r>
              <a:rPr lang="ru-RU" dirty="0" smtClean="0"/>
              <a:t> </a:t>
            </a:r>
            <a:r>
              <a:rPr lang="ru-RU" dirty="0" err="1" smtClean="0"/>
              <a:t>висновки</a:t>
            </a:r>
            <a:r>
              <a:rPr lang="ru-RU" dirty="0" smtClean="0"/>
              <a:t>. </a:t>
            </a:r>
          </a:p>
          <a:p>
            <a:pPr algn="just">
              <a:buNone/>
            </a:pPr>
            <a:r>
              <a:rPr lang="ru-RU" dirty="0" smtClean="0"/>
              <a:t>		У </a:t>
            </a:r>
            <a:r>
              <a:rPr lang="ru-RU" dirty="0" err="1" smtClean="0"/>
              <a:t>дискусійних</a:t>
            </a:r>
            <a:r>
              <a:rPr lang="ru-RU" dirty="0" smtClean="0"/>
              <a:t> </a:t>
            </a:r>
            <a:r>
              <a:rPr lang="ru-RU" dirty="0" err="1" smtClean="0"/>
              <a:t>статтях</a:t>
            </a:r>
            <a:r>
              <a:rPr lang="ru-RU" dirty="0" smtClean="0"/>
              <a:t> </a:t>
            </a:r>
            <a:r>
              <a:rPr lang="ru-RU" dirty="0" err="1" smtClean="0"/>
              <a:t>містяться</a:t>
            </a:r>
            <a:r>
              <a:rPr lang="ru-RU" dirty="0" smtClean="0"/>
              <a:t> </a:t>
            </a:r>
            <a:r>
              <a:rPr lang="ru-RU" dirty="0" err="1" smtClean="0"/>
              <a:t>спірні</a:t>
            </a:r>
            <a:r>
              <a:rPr lang="ru-RU" dirty="0" smtClean="0"/>
              <a:t> </a:t>
            </a:r>
            <a:r>
              <a:rPr lang="ru-RU" dirty="0" err="1" smtClean="0"/>
              <a:t>наукові</a:t>
            </a:r>
            <a:r>
              <a:rPr lang="ru-RU" dirty="0" smtClean="0"/>
              <a:t> </a:t>
            </a:r>
            <a:r>
              <a:rPr lang="ru-RU" dirty="0" err="1" smtClean="0"/>
              <a:t>положення</a:t>
            </a:r>
            <a:r>
              <a:rPr lang="ru-RU" dirty="0" smtClean="0"/>
              <a:t>. Вони </a:t>
            </a:r>
            <a:r>
              <a:rPr lang="ru-RU" dirty="0" err="1" smtClean="0"/>
              <a:t>публікуються</a:t>
            </a:r>
            <a:r>
              <a:rPr lang="ru-RU" dirty="0" smtClean="0"/>
              <a:t> для </a:t>
            </a:r>
            <a:r>
              <a:rPr lang="ru-RU" dirty="0" err="1" smtClean="0"/>
              <a:t>обговорення</a:t>
            </a:r>
            <a:r>
              <a:rPr lang="ru-RU" dirty="0" smtClean="0"/>
              <a:t> </a:t>
            </a:r>
            <a:r>
              <a:rPr lang="ru-RU" dirty="0" err="1" smtClean="0"/>
              <a:t>спірних</a:t>
            </a:r>
            <a:r>
              <a:rPr lang="ru-RU" dirty="0" smtClean="0"/>
              <a:t> </a:t>
            </a:r>
            <a:r>
              <a:rPr lang="ru-RU" dirty="0" err="1" smtClean="0"/>
              <a:t>питань</a:t>
            </a:r>
            <a:r>
              <a:rPr lang="ru-RU" dirty="0" smtClean="0"/>
              <a:t> у </a:t>
            </a:r>
            <a:r>
              <a:rPr lang="ru-RU" dirty="0" err="1" smtClean="0"/>
              <a:t>пресі</a:t>
            </a:r>
            <a:r>
              <a:rPr lang="ru-RU" dirty="0" smtClean="0"/>
              <a:t>. </a:t>
            </a:r>
          </a:p>
          <a:p>
            <a:pPr algn="just">
              <a:buNone/>
            </a:pPr>
            <a:r>
              <a:rPr lang="ru-RU" dirty="0" smtClean="0"/>
              <a:t>		</a:t>
            </a:r>
            <a:r>
              <a:rPr lang="ru-RU" dirty="0" err="1" smtClean="0"/>
              <a:t>Оглядова</a:t>
            </a:r>
            <a:r>
              <a:rPr lang="ru-RU" dirty="0" smtClean="0"/>
              <a:t> </a:t>
            </a:r>
            <a:r>
              <a:rPr lang="ru-RU" dirty="0" err="1" smtClean="0"/>
              <a:t>стаття</a:t>
            </a:r>
            <a:r>
              <a:rPr lang="ru-RU" dirty="0" smtClean="0"/>
              <a:t> (</a:t>
            </a:r>
            <a:r>
              <a:rPr lang="ru-RU" dirty="0" err="1" smtClean="0"/>
              <a:t>аналітична</a:t>
            </a:r>
            <a:r>
              <a:rPr lang="ru-RU" dirty="0" smtClean="0"/>
              <a:t>, </a:t>
            </a:r>
            <a:r>
              <a:rPr lang="ru-RU" dirty="0" err="1" smtClean="0"/>
              <a:t>тематична</a:t>
            </a:r>
            <a:r>
              <a:rPr lang="ru-RU" dirty="0" smtClean="0"/>
              <a:t>) </a:t>
            </a:r>
            <a:r>
              <a:rPr lang="ru-RU" dirty="0" err="1" smtClean="0"/>
              <a:t>містить</a:t>
            </a:r>
            <a:r>
              <a:rPr lang="ru-RU" dirty="0" smtClean="0"/>
              <a:t> </a:t>
            </a:r>
            <a:r>
              <a:rPr lang="ru-RU" dirty="0" err="1" smtClean="0"/>
              <a:t>систематизовані</a:t>
            </a:r>
            <a:r>
              <a:rPr lang="ru-RU" dirty="0" smtClean="0"/>
              <a:t> </a:t>
            </a:r>
            <a:r>
              <a:rPr lang="ru-RU" dirty="0" err="1" smtClean="0"/>
              <a:t>наукові</a:t>
            </a:r>
            <a:r>
              <a:rPr lang="ru-RU" dirty="0" smtClean="0"/>
              <a:t> </a:t>
            </a:r>
            <a:r>
              <a:rPr lang="ru-RU" dirty="0" err="1" smtClean="0"/>
              <a:t>відомості</a:t>
            </a:r>
            <a:r>
              <a:rPr lang="ru-RU" dirty="0" smtClean="0"/>
              <a:t> </a:t>
            </a:r>
            <a:r>
              <a:rPr lang="ru-RU" dirty="0" err="1" smtClean="0"/>
              <a:t>з</a:t>
            </a:r>
            <a:r>
              <a:rPr lang="ru-RU" dirty="0" smtClean="0"/>
              <a:t> </a:t>
            </a:r>
            <a:r>
              <a:rPr lang="ru-RU" dirty="0" err="1" smtClean="0"/>
              <a:t>будь-якого</a:t>
            </a:r>
            <a:r>
              <a:rPr lang="ru-RU" dirty="0" smtClean="0"/>
              <a:t> </a:t>
            </a:r>
            <a:r>
              <a:rPr lang="ru-RU" dirty="0" err="1" smtClean="0"/>
              <a:t>питання</a:t>
            </a:r>
            <a:r>
              <a:rPr lang="ru-RU" dirty="0" smtClean="0"/>
              <a:t> (теми, </a:t>
            </a:r>
            <a:r>
              <a:rPr lang="ru-RU" dirty="0" err="1" smtClean="0"/>
              <a:t>проблеми</a:t>
            </a:r>
            <a:r>
              <a:rPr lang="ru-RU" dirty="0" smtClean="0"/>
              <a:t>), </a:t>
            </a:r>
            <a:r>
              <a:rPr lang="ru-RU" dirty="0" err="1" smtClean="0"/>
              <a:t>отримані</a:t>
            </a:r>
            <a:r>
              <a:rPr lang="ru-RU" dirty="0" smtClean="0"/>
              <a:t> на </a:t>
            </a:r>
            <a:r>
              <a:rPr lang="ru-RU" dirty="0" err="1" smtClean="0"/>
              <a:t>основі</a:t>
            </a:r>
            <a:r>
              <a:rPr lang="ru-RU" dirty="0" smtClean="0"/>
              <a:t> </a:t>
            </a:r>
            <a:r>
              <a:rPr lang="ru-RU" dirty="0" err="1" smtClean="0"/>
              <a:t>аналізу</a:t>
            </a:r>
            <a:r>
              <a:rPr lang="ru-RU" dirty="0" smtClean="0"/>
              <a:t> </a:t>
            </a:r>
            <a:r>
              <a:rPr lang="ru-RU" dirty="0" err="1" smtClean="0"/>
              <a:t>першоджерел</a:t>
            </a:r>
            <a:r>
              <a:rPr lang="ru-RU" dirty="0" smtClean="0"/>
              <a:t>. </a:t>
            </a:r>
            <a:endParaRPr lang="uk-UA" dirty="0" smtClean="0"/>
          </a:p>
          <a:p>
            <a:endParaRPr lang="uk-UA" dirty="0"/>
          </a:p>
        </p:txBody>
      </p:sp>
      <p:pic>
        <p:nvPicPr>
          <p:cNvPr id="4" name="Picture 3" descr="C:\Users\User\Desktop\!ВОВА\фони\Вишиванка-червоно-чорний.jpg"/>
          <p:cNvPicPr>
            <a:picLocks noChangeAspect="1" noChangeArrowheads="1"/>
          </p:cNvPicPr>
          <p:nvPr/>
        </p:nvPicPr>
        <p:blipFill>
          <a:blip r:embed="rId2" cstate="print"/>
          <a:srcRect/>
          <a:stretch>
            <a:fillRect/>
          </a:stretch>
        </p:blipFill>
        <p:spPr bwMode="auto">
          <a:xfrm rot="5400000">
            <a:off x="-3083180" y="3083180"/>
            <a:ext cx="6858002" cy="691642"/>
          </a:xfrm>
          <a:prstGeom prst="rect">
            <a:avLst/>
          </a:prstGeom>
          <a:noFill/>
        </p:spPr>
      </p:pic>
      <p:pic>
        <p:nvPicPr>
          <p:cNvPr id="5" name="Picture 3" descr="C:\Users\User\Desktop\!ВОВА\фони\Вишиванка-червоно-чорний.jpg"/>
          <p:cNvPicPr>
            <a:picLocks noChangeAspect="1" noChangeArrowheads="1"/>
          </p:cNvPicPr>
          <p:nvPr/>
        </p:nvPicPr>
        <p:blipFill>
          <a:blip r:embed="rId2" cstate="print"/>
          <a:srcRect/>
          <a:stretch>
            <a:fillRect/>
          </a:stretch>
        </p:blipFill>
        <p:spPr bwMode="auto">
          <a:xfrm rot="5400000">
            <a:off x="5560786" y="3083180"/>
            <a:ext cx="6858002" cy="691642"/>
          </a:xfrm>
          <a:prstGeom prst="rect">
            <a:avLst/>
          </a:prstGeom>
          <a:noFill/>
        </p:spPr>
      </p:pic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511156"/>
          </a:xfrm>
        </p:spPr>
        <p:txBody>
          <a:bodyPr>
            <a:noAutofit/>
          </a:bodyPr>
          <a:lstStyle/>
          <a:p>
            <a:r>
              <a:rPr lang="ru-RU" sz="6000" b="1" dirty="0" err="1"/>
              <a:t>Література</a:t>
            </a:r>
            <a:endParaRPr lang="ru-RU" sz="6000" b="1" dirty="0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691642" y="1000108"/>
            <a:ext cx="7760716" cy="5126055"/>
          </a:xfrm>
        </p:spPr>
        <p:txBody>
          <a:bodyPr>
            <a:noAutofit/>
          </a:bodyPr>
          <a:lstStyle/>
          <a:p>
            <a:pPr algn="just">
              <a:buNone/>
            </a:pPr>
            <a:r>
              <a:rPr lang="ru-RU" sz="1600" i="1" dirty="0" smtClean="0"/>
              <a:t>1. </a:t>
            </a:r>
            <a:r>
              <a:rPr lang="ru-RU" sz="1400" i="1" dirty="0" err="1" smtClean="0"/>
              <a:t>Ботвина</a:t>
            </a:r>
            <a:r>
              <a:rPr lang="ru-RU" sz="1400" i="1" dirty="0" smtClean="0"/>
              <a:t> Н.В</a:t>
            </a:r>
            <a:r>
              <a:rPr lang="ru-RU" sz="1400" dirty="0" smtClean="0"/>
              <a:t>. </a:t>
            </a:r>
            <a:r>
              <a:rPr lang="ru-RU" sz="1400" dirty="0" err="1" smtClean="0"/>
              <a:t>Офіційно-діловий</a:t>
            </a:r>
            <a:r>
              <a:rPr lang="ru-RU" sz="1400" dirty="0" smtClean="0"/>
              <a:t> та </a:t>
            </a:r>
            <a:r>
              <a:rPr lang="ru-RU" sz="1400" dirty="0" err="1" smtClean="0"/>
              <a:t>науковий</a:t>
            </a:r>
            <a:r>
              <a:rPr lang="ru-RU" sz="1400" dirty="0" smtClean="0"/>
              <a:t> </a:t>
            </a:r>
            <a:r>
              <a:rPr lang="ru-RU" sz="1400" dirty="0" err="1" smtClean="0"/>
              <a:t>стилі</a:t>
            </a:r>
            <a:r>
              <a:rPr lang="ru-RU" sz="1400" dirty="0" smtClean="0"/>
              <a:t> </a:t>
            </a:r>
            <a:r>
              <a:rPr lang="ru-RU" sz="1400" dirty="0" err="1" smtClean="0"/>
              <a:t>української</a:t>
            </a:r>
            <a:r>
              <a:rPr lang="ru-RU" sz="1400" dirty="0" smtClean="0"/>
              <a:t> </a:t>
            </a:r>
            <a:r>
              <a:rPr lang="ru-RU" sz="1400" dirty="0" err="1" smtClean="0"/>
              <a:t>мови</a:t>
            </a:r>
            <a:r>
              <a:rPr lang="ru-RU" sz="1400" dirty="0" smtClean="0"/>
              <a:t>. К. : Артек, 1998.</a:t>
            </a:r>
          </a:p>
          <a:p>
            <a:pPr algn="just">
              <a:buNone/>
            </a:pPr>
            <a:r>
              <a:rPr lang="ru-RU" sz="1400" i="1" dirty="0" smtClean="0"/>
              <a:t>2. </a:t>
            </a:r>
            <a:r>
              <a:rPr lang="ru-RU" sz="1400" i="1" dirty="0" err="1" smtClean="0"/>
              <a:t>Мацюк</a:t>
            </a:r>
            <a:r>
              <a:rPr lang="ru-RU" sz="1400" i="1" dirty="0" smtClean="0"/>
              <a:t> З. </a:t>
            </a:r>
            <a:r>
              <a:rPr lang="ru-RU" sz="1400" dirty="0" err="1" smtClean="0"/>
              <a:t>Українська</a:t>
            </a:r>
            <a:r>
              <a:rPr lang="ru-RU" sz="1400" dirty="0" smtClean="0"/>
              <a:t> </a:t>
            </a:r>
            <a:r>
              <a:rPr lang="ru-RU" sz="1400" dirty="0" err="1" smtClean="0"/>
              <a:t>мова</a:t>
            </a:r>
            <a:r>
              <a:rPr lang="ru-RU" sz="1400" dirty="0" smtClean="0"/>
              <a:t> </a:t>
            </a:r>
            <a:r>
              <a:rPr lang="ru-RU" sz="1400" dirty="0" err="1" smtClean="0"/>
              <a:t>професійного</a:t>
            </a:r>
            <a:r>
              <a:rPr lang="ru-RU" sz="1400" dirty="0" smtClean="0"/>
              <a:t> </a:t>
            </a:r>
            <a:r>
              <a:rPr lang="ru-RU" sz="1400" dirty="0" err="1" smtClean="0"/>
              <a:t>спрямування</a:t>
            </a:r>
            <a:r>
              <a:rPr lang="ru-RU" sz="1400" dirty="0" smtClean="0"/>
              <a:t>. К. : </a:t>
            </a:r>
            <a:r>
              <a:rPr lang="ru-RU" sz="1400" dirty="0" err="1" smtClean="0"/>
              <a:t>Каравела</a:t>
            </a:r>
            <a:r>
              <a:rPr lang="ru-RU" sz="1400" dirty="0" smtClean="0"/>
              <a:t>, 2007.</a:t>
            </a:r>
          </a:p>
          <a:p>
            <a:pPr algn="just">
              <a:buNone/>
            </a:pPr>
            <a:r>
              <a:rPr lang="ru-RU" sz="1400" i="1" dirty="0" smtClean="0"/>
              <a:t>3. </a:t>
            </a:r>
            <a:r>
              <a:rPr lang="ru-RU" sz="1400" i="1" dirty="0" err="1" smtClean="0"/>
              <a:t>Мацько</a:t>
            </a:r>
            <a:r>
              <a:rPr lang="ru-RU" sz="1400" i="1" dirty="0" smtClean="0"/>
              <a:t> Л.І. </a:t>
            </a:r>
            <a:r>
              <a:rPr lang="ru-RU" sz="1400" dirty="0" smtClean="0"/>
              <a:t>Культура </a:t>
            </a:r>
            <a:r>
              <a:rPr lang="ru-RU" sz="1400" dirty="0" err="1" smtClean="0"/>
              <a:t>української</a:t>
            </a:r>
            <a:r>
              <a:rPr lang="ru-RU" sz="1400" dirty="0" smtClean="0"/>
              <a:t> </a:t>
            </a:r>
            <a:r>
              <a:rPr lang="ru-RU" sz="1400" dirty="0" err="1" smtClean="0"/>
              <a:t>фахової</a:t>
            </a:r>
            <a:r>
              <a:rPr lang="ru-RU" sz="1400" dirty="0" smtClean="0"/>
              <a:t> </a:t>
            </a:r>
            <a:r>
              <a:rPr lang="ru-RU" sz="1400" dirty="0" err="1" smtClean="0"/>
              <a:t>мови</a:t>
            </a:r>
            <a:r>
              <a:rPr lang="ru-RU" sz="1400" dirty="0" smtClean="0"/>
              <a:t>. К. : ВЦ «</a:t>
            </a:r>
            <a:r>
              <a:rPr lang="ru-RU" sz="1400" dirty="0" err="1" smtClean="0"/>
              <a:t>Академія</a:t>
            </a:r>
            <a:r>
              <a:rPr lang="ru-RU" sz="1400" dirty="0" smtClean="0"/>
              <a:t>», 2007.</a:t>
            </a:r>
          </a:p>
          <a:p>
            <a:pPr algn="just">
              <a:buNone/>
            </a:pPr>
            <a:r>
              <a:rPr lang="ru-RU" sz="1400" i="1" dirty="0" smtClean="0"/>
              <a:t>4. </a:t>
            </a:r>
            <a:r>
              <a:rPr lang="ru-RU" sz="1400" i="1" dirty="0" err="1" smtClean="0"/>
              <a:t>Онуфрієнко</a:t>
            </a:r>
            <a:r>
              <a:rPr lang="ru-RU" sz="1400" i="1" dirty="0" smtClean="0"/>
              <a:t> Г.С. </a:t>
            </a:r>
            <a:r>
              <a:rPr lang="ru-RU" sz="1400" dirty="0" err="1" smtClean="0"/>
              <a:t>Науковий</a:t>
            </a:r>
            <a:r>
              <a:rPr lang="ru-RU" sz="1400" dirty="0" smtClean="0"/>
              <a:t> стиль </a:t>
            </a:r>
            <a:r>
              <a:rPr lang="ru-RU" sz="1400" dirty="0" err="1" smtClean="0"/>
              <a:t>української</a:t>
            </a:r>
            <a:r>
              <a:rPr lang="ru-RU" sz="1400" dirty="0" smtClean="0"/>
              <a:t> </a:t>
            </a:r>
            <a:r>
              <a:rPr lang="ru-RU" sz="1400" dirty="0" err="1" smtClean="0"/>
              <a:t>мови</a:t>
            </a:r>
            <a:r>
              <a:rPr lang="ru-RU" sz="1400" dirty="0" smtClean="0"/>
              <a:t> : </a:t>
            </a:r>
            <a:r>
              <a:rPr lang="ru-RU" sz="1400" dirty="0" err="1" smtClean="0"/>
              <a:t>навчальний</a:t>
            </a:r>
            <a:r>
              <a:rPr lang="ru-RU" sz="1400" dirty="0" smtClean="0"/>
              <a:t> </a:t>
            </a:r>
            <a:r>
              <a:rPr lang="ru-RU" sz="1400" dirty="0" err="1" smtClean="0"/>
              <a:t>посібник</a:t>
            </a:r>
            <a:r>
              <a:rPr lang="ru-RU" sz="1400" dirty="0" smtClean="0"/>
              <a:t> </a:t>
            </a:r>
            <a:r>
              <a:rPr lang="ru-RU" sz="1400" dirty="0" err="1" smtClean="0"/>
              <a:t>з</a:t>
            </a:r>
            <a:r>
              <a:rPr lang="ru-RU" sz="1400" dirty="0" smtClean="0"/>
              <a:t> </a:t>
            </a:r>
            <a:r>
              <a:rPr lang="ru-RU" sz="1400" dirty="0" err="1" smtClean="0"/>
              <a:t>алгоритмічними</a:t>
            </a:r>
            <a:r>
              <a:rPr lang="ru-RU" sz="1400" dirty="0" smtClean="0"/>
              <a:t> </a:t>
            </a:r>
            <a:r>
              <a:rPr lang="ru-RU" sz="1400" dirty="0" err="1" smtClean="0"/>
              <a:t>приписами</a:t>
            </a:r>
            <a:r>
              <a:rPr lang="ru-RU" sz="1400" dirty="0" smtClean="0"/>
              <a:t>. 2-ге вид. </a:t>
            </a:r>
            <a:r>
              <a:rPr lang="ru-RU" sz="1400" dirty="0" err="1" smtClean="0"/>
              <a:t>перероб</a:t>
            </a:r>
            <a:r>
              <a:rPr lang="ru-RU" sz="1400" dirty="0" smtClean="0"/>
              <a:t>. та доп.  К. : Центр </a:t>
            </a:r>
            <a:r>
              <a:rPr lang="ru-RU" sz="1400" dirty="0" err="1" smtClean="0"/>
              <a:t>навч</a:t>
            </a:r>
            <a:r>
              <a:rPr lang="ru-RU" sz="1400" dirty="0" smtClean="0"/>
              <a:t>. </a:t>
            </a:r>
            <a:r>
              <a:rPr lang="ru-RU" sz="1400" dirty="0" err="1" smtClean="0"/>
              <a:t>л-ри</a:t>
            </a:r>
            <a:r>
              <a:rPr lang="ru-RU" sz="1400" dirty="0" smtClean="0"/>
              <a:t>, 2009. 392 с.</a:t>
            </a:r>
          </a:p>
          <a:p>
            <a:pPr algn="just">
              <a:buNone/>
            </a:pPr>
            <a:r>
              <a:rPr lang="ru-RU" sz="1400" i="1" dirty="0" smtClean="0"/>
              <a:t>5. </a:t>
            </a:r>
            <a:r>
              <a:rPr lang="ru-RU" sz="1400" i="1" dirty="0" err="1" smtClean="0"/>
              <a:t>Селігей</a:t>
            </a:r>
            <a:r>
              <a:rPr lang="ru-RU" sz="1400" i="1" dirty="0" smtClean="0"/>
              <a:t> П.О. </a:t>
            </a:r>
            <a:r>
              <a:rPr lang="ru-RU" sz="1400" dirty="0" err="1" smtClean="0"/>
              <a:t>Науковець</a:t>
            </a:r>
            <a:r>
              <a:rPr lang="ru-RU" sz="1400" dirty="0" smtClean="0"/>
              <a:t> </a:t>
            </a:r>
            <a:r>
              <a:rPr lang="ru-RU" sz="1400" dirty="0" err="1" smtClean="0"/>
              <a:t>і</a:t>
            </a:r>
            <a:r>
              <a:rPr lang="ru-RU" sz="1400" dirty="0" smtClean="0"/>
              <a:t> </a:t>
            </a:r>
            <a:r>
              <a:rPr lang="ru-RU" sz="1400" dirty="0" err="1" smtClean="0"/>
              <a:t>його</a:t>
            </a:r>
            <a:r>
              <a:rPr lang="ru-RU" sz="1400" dirty="0" smtClean="0"/>
              <a:t> </a:t>
            </a:r>
            <a:r>
              <a:rPr lang="ru-RU" sz="1400" dirty="0" err="1" smtClean="0"/>
              <a:t>мова</a:t>
            </a:r>
            <a:r>
              <a:rPr lang="ru-RU" sz="1400" dirty="0" smtClean="0"/>
              <a:t> // </a:t>
            </a:r>
            <a:r>
              <a:rPr lang="ru-RU" sz="1400" dirty="0" err="1" smtClean="0"/>
              <a:t>Українська</a:t>
            </a:r>
            <a:r>
              <a:rPr lang="ru-RU" sz="1400" dirty="0" smtClean="0"/>
              <a:t> </a:t>
            </a:r>
            <a:r>
              <a:rPr lang="ru-RU" sz="1400" dirty="0" err="1" smtClean="0"/>
              <a:t>мова</a:t>
            </a:r>
            <a:r>
              <a:rPr lang="ru-RU" sz="1400" dirty="0" smtClean="0"/>
              <a:t>. 2012. № 4. С. 18-28.</a:t>
            </a:r>
          </a:p>
          <a:p>
            <a:pPr algn="just">
              <a:buNone/>
            </a:pPr>
            <a:r>
              <a:rPr lang="ru-RU" sz="1400" i="1" dirty="0" smtClean="0"/>
              <a:t>6. </a:t>
            </a:r>
            <a:r>
              <a:rPr lang="ru-RU" sz="1400" i="1" dirty="0" err="1" smtClean="0"/>
              <a:t>Семеног</a:t>
            </a:r>
            <a:r>
              <a:rPr lang="ru-RU" sz="1400" i="1" dirty="0" smtClean="0"/>
              <a:t> О.М. </a:t>
            </a:r>
            <a:r>
              <a:rPr lang="ru-RU" sz="1400" dirty="0" smtClean="0"/>
              <a:t>Культура </a:t>
            </a:r>
            <a:r>
              <a:rPr lang="ru-RU" sz="1400" dirty="0" err="1" smtClean="0"/>
              <a:t>наукової</a:t>
            </a:r>
            <a:r>
              <a:rPr lang="ru-RU" sz="1400" dirty="0" smtClean="0"/>
              <a:t> </a:t>
            </a:r>
            <a:r>
              <a:rPr lang="ru-RU" sz="1400" dirty="0" err="1" smtClean="0"/>
              <a:t>української</a:t>
            </a:r>
            <a:r>
              <a:rPr lang="ru-RU" sz="1400" dirty="0" smtClean="0"/>
              <a:t> </a:t>
            </a:r>
            <a:r>
              <a:rPr lang="ru-RU" sz="1400" dirty="0" err="1" smtClean="0"/>
              <a:t>мови</a:t>
            </a:r>
            <a:r>
              <a:rPr lang="ru-RU" sz="1400" dirty="0" smtClean="0"/>
              <a:t> : </a:t>
            </a:r>
            <a:r>
              <a:rPr lang="ru-RU" sz="1400" dirty="0" err="1" smtClean="0"/>
              <a:t>навчальний</a:t>
            </a:r>
            <a:r>
              <a:rPr lang="ru-RU" sz="1400" dirty="0" smtClean="0"/>
              <a:t> </a:t>
            </a:r>
            <a:r>
              <a:rPr lang="ru-RU" sz="1400" dirty="0" err="1" smtClean="0"/>
              <a:t>посібник</a:t>
            </a:r>
            <a:r>
              <a:rPr lang="ru-RU" sz="1400" dirty="0" smtClean="0"/>
              <a:t>.  К. : </a:t>
            </a:r>
            <a:r>
              <a:rPr lang="ru-RU" sz="1400" dirty="0" err="1" smtClean="0"/>
              <a:t>Академія</a:t>
            </a:r>
            <a:r>
              <a:rPr lang="ru-RU" sz="1400" dirty="0" smtClean="0"/>
              <a:t>, 2010.  213 с.</a:t>
            </a:r>
          </a:p>
          <a:p>
            <a:pPr algn="just">
              <a:buNone/>
            </a:pPr>
            <a:r>
              <a:rPr lang="ru-RU" sz="1400" i="1" dirty="0" smtClean="0"/>
              <a:t>7. </a:t>
            </a:r>
            <a:r>
              <a:rPr lang="ru-RU" sz="1400" i="1" dirty="0" err="1" smtClean="0"/>
              <a:t>Українська</a:t>
            </a:r>
            <a:r>
              <a:rPr lang="ru-RU" sz="1400" i="1" dirty="0" smtClean="0"/>
              <a:t> </a:t>
            </a:r>
            <a:r>
              <a:rPr lang="ru-RU" sz="1400" i="1" dirty="0" err="1" smtClean="0"/>
              <a:t>мова</a:t>
            </a:r>
            <a:r>
              <a:rPr lang="ru-RU" sz="1400" i="1" dirty="0" smtClean="0"/>
              <a:t> за </a:t>
            </a:r>
            <a:r>
              <a:rPr lang="ru-RU" sz="1400" i="1" dirty="0" err="1" smtClean="0"/>
              <a:t>професійним</a:t>
            </a:r>
            <a:r>
              <a:rPr lang="ru-RU" sz="1400" i="1" dirty="0" smtClean="0"/>
              <a:t> </a:t>
            </a:r>
            <a:r>
              <a:rPr lang="ru-RU" sz="1400" i="1" dirty="0" err="1" smtClean="0"/>
              <a:t>спрямуванням</a:t>
            </a:r>
            <a:r>
              <a:rPr lang="ru-RU" sz="1400" dirty="0" smtClean="0"/>
              <a:t>. Практикум. К. : ВЦ «</a:t>
            </a:r>
            <a:r>
              <a:rPr lang="ru-RU" sz="1400" dirty="0" err="1" smtClean="0"/>
              <a:t>Академія</a:t>
            </a:r>
            <a:r>
              <a:rPr lang="ru-RU" sz="1400" dirty="0" smtClean="0"/>
              <a:t>», 2009.</a:t>
            </a:r>
          </a:p>
          <a:p>
            <a:pPr algn="just">
              <a:buNone/>
            </a:pPr>
            <a:r>
              <a:rPr lang="ru-RU" sz="1400" i="1" dirty="0" smtClean="0"/>
              <a:t>8. Шевчук С.В. </a:t>
            </a:r>
            <a:r>
              <a:rPr lang="ru-RU" sz="1400" dirty="0" err="1" smtClean="0"/>
              <a:t>Українська</a:t>
            </a:r>
            <a:r>
              <a:rPr lang="ru-RU" sz="1400" dirty="0" smtClean="0"/>
              <a:t> </a:t>
            </a:r>
            <a:r>
              <a:rPr lang="ru-RU" sz="1400" dirty="0" err="1" smtClean="0"/>
              <a:t>мова</a:t>
            </a:r>
            <a:r>
              <a:rPr lang="ru-RU" sz="1400" dirty="0" smtClean="0"/>
              <a:t> за </a:t>
            </a:r>
            <a:r>
              <a:rPr lang="ru-RU" sz="1400" dirty="0" err="1" smtClean="0"/>
              <a:t>професійним</a:t>
            </a:r>
            <a:r>
              <a:rPr lang="ru-RU" sz="1400" dirty="0" smtClean="0"/>
              <a:t> </a:t>
            </a:r>
            <a:r>
              <a:rPr lang="ru-RU" sz="1400" dirty="0" err="1" smtClean="0"/>
              <a:t>спрямуванням</a:t>
            </a:r>
            <a:r>
              <a:rPr lang="ru-RU" sz="1400" dirty="0" smtClean="0"/>
              <a:t> : </a:t>
            </a:r>
            <a:r>
              <a:rPr lang="ru-RU" sz="1400" dirty="0" err="1" smtClean="0"/>
              <a:t>підручник</a:t>
            </a:r>
            <a:r>
              <a:rPr lang="ru-RU" sz="1400" dirty="0" smtClean="0"/>
              <a:t> . К. : </a:t>
            </a:r>
            <a:r>
              <a:rPr lang="ru-RU" sz="1400" dirty="0" err="1" smtClean="0"/>
              <a:t>Алерта</a:t>
            </a:r>
            <a:r>
              <a:rPr lang="ru-RU" sz="1400" dirty="0" smtClean="0"/>
              <a:t>, 2010.</a:t>
            </a:r>
          </a:p>
          <a:p>
            <a:pPr algn="just">
              <a:buNone/>
            </a:pPr>
            <a:r>
              <a:rPr lang="ru-RU" sz="1400" i="1" dirty="0" smtClean="0"/>
              <a:t>9. Ярема С. </a:t>
            </a:r>
            <a:r>
              <a:rPr lang="ru-RU" sz="1400" dirty="0" smtClean="0"/>
              <a:t>На теми </a:t>
            </a:r>
            <a:r>
              <a:rPr lang="ru-RU" sz="1400" dirty="0" err="1" smtClean="0"/>
              <a:t>української</a:t>
            </a:r>
            <a:r>
              <a:rPr lang="ru-RU" sz="1400" dirty="0" smtClean="0"/>
              <a:t> </a:t>
            </a:r>
            <a:r>
              <a:rPr lang="ru-RU" sz="1400" dirty="0" err="1" smtClean="0"/>
              <a:t>наукової</a:t>
            </a:r>
            <a:r>
              <a:rPr lang="ru-RU" sz="1400" dirty="0" smtClean="0"/>
              <a:t> </a:t>
            </a:r>
            <a:r>
              <a:rPr lang="ru-RU" sz="1400" dirty="0" err="1" smtClean="0"/>
              <a:t>мови</a:t>
            </a:r>
            <a:r>
              <a:rPr lang="ru-RU" sz="1400" dirty="0" smtClean="0"/>
              <a:t>.  </a:t>
            </a:r>
            <a:r>
              <a:rPr lang="ru-RU" sz="1400" dirty="0" err="1" smtClean="0"/>
              <a:t>Львів</a:t>
            </a:r>
            <a:r>
              <a:rPr lang="ru-RU" sz="1400" dirty="0" smtClean="0"/>
              <a:t>, 2002. 44 с.</a:t>
            </a:r>
          </a:p>
          <a:p>
            <a:pPr algn="just">
              <a:buNone/>
            </a:pPr>
            <a:r>
              <a:rPr lang="ru-RU" sz="1400" dirty="0" smtClean="0"/>
              <a:t>10.  </a:t>
            </a:r>
            <a:r>
              <a:rPr lang="ru-RU" sz="1400" i="1" dirty="0" err="1" smtClean="0"/>
              <a:t>Гінзбург</a:t>
            </a:r>
            <a:r>
              <a:rPr lang="ru-RU" sz="1400" i="1" dirty="0" smtClean="0"/>
              <a:t> М.Д.	</a:t>
            </a:r>
            <a:r>
              <a:rPr lang="ru-RU" sz="1400" dirty="0" smtClean="0"/>
              <a:t>Десять </a:t>
            </a:r>
            <a:r>
              <a:rPr lang="ru-RU" sz="1400" dirty="0" err="1" smtClean="0"/>
              <a:t>відомих</a:t>
            </a:r>
            <a:r>
              <a:rPr lang="ru-RU" sz="1400" dirty="0" smtClean="0"/>
              <a:t> правил </a:t>
            </a:r>
            <a:r>
              <a:rPr lang="ru-RU" sz="1400" dirty="0" err="1" smtClean="0"/>
              <a:t>українського</a:t>
            </a:r>
            <a:r>
              <a:rPr lang="ru-RU" sz="1400" dirty="0" smtClean="0"/>
              <a:t> </a:t>
            </a:r>
            <a:r>
              <a:rPr lang="ru-RU" sz="1400" dirty="0" err="1" smtClean="0"/>
              <a:t>ділового</a:t>
            </a:r>
            <a:r>
              <a:rPr lang="ru-RU" sz="1400" dirty="0" smtClean="0"/>
              <a:t> та</a:t>
            </a:r>
            <a:br>
              <a:rPr lang="ru-RU" sz="1400" dirty="0" smtClean="0"/>
            </a:br>
            <a:r>
              <a:rPr lang="ru-RU" sz="1400" dirty="0" err="1" smtClean="0"/>
              <a:t>наукового</a:t>
            </a:r>
            <a:r>
              <a:rPr lang="ru-RU" sz="1400" dirty="0" smtClean="0"/>
              <a:t> стилю, </a:t>
            </a:r>
            <a:r>
              <a:rPr lang="ru-RU" sz="1400" dirty="0" err="1" smtClean="0"/>
              <a:t>зведені</a:t>
            </a:r>
            <a:r>
              <a:rPr lang="ru-RU" sz="1400" dirty="0" smtClean="0"/>
              <a:t> в систему // </a:t>
            </a:r>
            <a:r>
              <a:rPr lang="ru-RU" sz="1400" dirty="0" err="1" smtClean="0"/>
              <a:t>Стандартизація</a:t>
            </a:r>
            <a:r>
              <a:rPr lang="ru-RU" sz="1400" dirty="0" smtClean="0"/>
              <a:t>, </a:t>
            </a:r>
            <a:r>
              <a:rPr lang="ru-RU" sz="1400" dirty="0" err="1" smtClean="0"/>
              <a:t>сертифікація</a:t>
            </a:r>
            <a:r>
              <a:rPr lang="ru-RU" sz="1400" dirty="0" smtClean="0"/>
              <a:t>, </a:t>
            </a:r>
            <a:r>
              <a:rPr lang="ru-RU" sz="1400" dirty="0" err="1" smtClean="0"/>
              <a:t>якість</a:t>
            </a:r>
            <a:r>
              <a:rPr lang="ru-RU" sz="1400" dirty="0" smtClean="0"/>
              <a:t>.  2004.  № 2.</a:t>
            </a:r>
          </a:p>
          <a:p>
            <a:pPr algn="just">
              <a:buNone/>
            </a:pPr>
            <a:r>
              <a:rPr lang="ru-RU" sz="1400" i="1" dirty="0" smtClean="0"/>
              <a:t>11. </a:t>
            </a:r>
            <a:r>
              <a:rPr lang="ru-RU" sz="1400" i="1" dirty="0" err="1" smtClean="0"/>
              <a:t>Жайворонок</a:t>
            </a:r>
            <a:r>
              <a:rPr lang="ru-RU" sz="1400" i="1" dirty="0" smtClean="0"/>
              <a:t> В.В. </a:t>
            </a:r>
            <a:r>
              <a:rPr lang="ru-RU" sz="1400" dirty="0" smtClean="0"/>
              <a:t>та </a:t>
            </a:r>
            <a:r>
              <a:rPr lang="ru-RU" sz="1400" dirty="0" err="1" smtClean="0"/>
              <a:t>ін</a:t>
            </a:r>
            <a:r>
              <a:rPr lang="ru-RU" sz="1400" dirty="0" smtClean="0"/>
              <a:t>. </a:t>
            </a:r>
            <a:r>
              <a:rPr lang="ru-RU" sz="1400" dirty="0" err="1" smtClean="0"/>
              <a:t>Українська</a:t>
            </a:r>
            <a:r>
              <a:rPr lang="ru-RU" sz="1400" dirty="0" smtClean="0"/>
              <a:t> </a:t>
            </a:r>
            <a:r>
              <a:rPr lang="ru-RU" sz="1400" dirty="0" err="1" smtClean="0"/>
              <a:t>мова</a:t>
            </a:r>
            <a:r>
              <a:rPr lang="ru-RU" sz="1400" dirty="0" smtClean="0"/>
              <a:t> в </a:t>
            </a:r>
            <a:r>
              <a:rPr lang="ru-RU" sz="1400" dirty="0" err="1" smtClean="0"/>
              <a:t>професійній</a:t>
            </a:r>
            <a:r>
              <a:rPr lang="ru-RU" sz="1400" dirty="0" smtClean="0"/>
              <a:t> </a:t>
            </a:r>
            <a:r>
              <a:rPr lang="ru-RU" sz="1400" dirty="0" err="1" smtClean="0"/>
              <a:t>діяльності</a:t>
            </a:r>
            <a:r>
              <a:rPr lang="ru-RU" sz="1400" dirty="0" smtClean="0"/>
              <a:t> .  К. : </a:t>
            </a:r>
            <a:r>
              <a:rPr lang="ru-RU" sz="1400" dirty="0" err="1" smtClean="0"/>
              <a:t>Вища</a:t>
            </a:r>
            <a:r>
              <a:rPr lang="ru-RU" sz="1400" dirty="0" smtClean="0"/>
              <a:t> школа, 2006.</a:t>
            </a:r>
          </a:p>
          <a:p>
            <a:pPr algn="just">
              <a:buNone/>
            </a:pPr>
            <a:r>
              <a:rPr lang="ru-RU" sz="1400" i="1" dirty="0" smtClean="0"/>
              <a:t>12. Коваль А.П. </a:t>
            </a:r>
            <a:r>
              <a:rPr lang="ru-RU" sz="1400" dirty="0" err="1" smtClean="0"/>
              <a:t>Науковий</a:t>
            </a:r>
            <a:r>
              <a:rPr lang="ru-RU" sz="1400" dirty="0" smtClean="0"/>
              <a:t> стиль </a:t>
            </a:r>
            <a:r>
              <a:rPr lang="ru-RU" sz="1400" dirty="0" err="1" smtClean="0"/>
              <a:t>сучасної</a:t>
            </a:r>
            <a:r>
              <a:rPr lang="ru-RU" sz="1400" dirty="0" smtClean="0"/>
              <a:t> </a:t>
            </a:r>
            <a:r>
              <a:rPr lang="ru-RU" sz="1400" dirty="0" err="1" smtClean="0"/>
              <a:t>української</a:t>
            </a:r>
            <a:r>
              <a:rPr lang="ru-RU" sz="1400" dirty="0" smtClean="0"/>
              <a:t> </a:t>
            </a:r>
            <a:r>
              <a:rPr lang="ru-RU" sz="1400" dirty="0" err="1" smtClean="0"/>
              <a:t>літературної</a:t>
            </a:r>
            <a:r>
              <a:rPr lang="ru-RU" sz="1400" dirty="0" smtClean="0"/>
              <a:t> </a:t>
            </a:r>
            <a:r>
              <a:rPr lang="ru-RU" sz="1400" dirty="0" err="1" smtClean="0"/>
              <a:t>мови</a:t>
            </a:r>
            <a:r>
              <a:rPr lang="ru-RU" sz="1400" dirty="0" smtClean="0"/>
              <a:t>. Структура </a:t>
            </a:r>
            <a:r>
              <a:rPr lang="ru-RU" sz="1400" dirty="0" err="1" smtClean="0"/>
              <a:t>наукового</a:t>
            </a:r>
            <a:r>
              <a:rPr lang="ru-RU" sz="1400" dirty="0" smtClean="0"/>
              <a:t> тексту. К., 1970.</a:t>
            </a:r>
          </a:p>
          <a:p>
            <a:pPr algn="just">
              <a:buNone/>
            </a:pPr>
            <a:r>
              <a:rPr lang="ru-RU" sz="1400" i="1" dirty="0" smtClean="0"/>
              <a:t>Михайлова О.Т. </a:t>
            </a:r>
            <a:r>
              <a:rPr lang="ru-RU" sz="1400" dirty="0" err="1" smtClean="0"/>
              <a:t>Українське</a:t>
            </a:r>
            <a:r>
              <a:rPr lang="ru-RU" sz="1400" dirty="0" smtClean="0"/>
              <a:t> </a:t>
            </a:r>
            <a:r>
              <a:rPr lang="ru-RU" sz="1400" dirty="0" err="1" smtClean="0"/>
              <a:t>наукове</a:t>
            </a:r>
            <a:r>
              <a:rPr lang="ru-RU" sz="1400" dirty="0" smtClean="0"/>
              <a:t> </a:t>
            </a:r>
            <a:r>
              <a:rPr lang="ru-RU" sz="1400" dirty="0" err="1" smtClean="0"/>
              <a:t>мовлення</a:t>
            </a:r>
            <a:r>
              <a:rPr lang="ru-RU" sz="1400" dirty="0" smtClean="0"/>
              <a:t>. </a:t>
            </a:r>
            <a:r>
              <a:rPr lang="ru-RU" sz="1400" dirty="0" err="1" smtClean="0"/>
              <a:t>Лексичні</a:t>
            </a:r>
            <a:r>
              <a:rPr lang="ru-RU" sz="1400" dirty="0" smtClean="0"/>
              <a:t> та </a:t>
            </a:r>
            <a:r>
              <a:rPr lang="ru-RU" sz="1400" dirty="0" err="1" smtClean="0"/>
              <a:t>граматичні</a:t>
            </a:r>
            <a:r>
              <a:rPr lang="ru-RU" sz="1400" dirty="0" smtClean="0"/>
              <a:t>    </a:t>
            </a:r>
            <a:r>
              <a:rPr lang="ru-RU" sz="1400" dirty="0" err="1" smtClean="0"/>
              <a:t>особливості</a:t>
            </a:r>
            <a:r>
              <a:rPr lang="en-US" sz="1400" dirty="0" smtClean="0"/>
              <a:t>.  </a:t>
            </a:r>
            <a:r>
              <a:rPr lang="en-US" sz="1400" dirty="0" err="1" smtClean="0"/>
              <a:t>Харків</a:t>
            </a:r>
            <a:r>
              <a:rPr lang="en-US" sz="1400" dirty="0" smtClean="0"/>
              <a:t>, 2000.</a:t>
            </a:r>
            <a:endParaRPr lang="ru-RU" sz="1400" dirty="0" smtClean="0"/>
          </a:p>
          <a:p>
            <a:pPr>
              <a:buFont typeface="Wingdings" pitchFamily="2" charset="2"/>
              <a:buChar char="Ø"/>
            </a:pPr>
            <a:endParaRPr lang="ru-RU" sz="1600" dirty="0"/>
          </a:p>
        </p:txBody>
      </p:sp>
      <p:pic>
        <p:nvPicPr>
          <p:cNvPr id="4" name="Picture 3" descr="C:\Users\User\Desktop\!ВОВА\фони\Вишиванка-червоно-чорний.jpg"/>
          <p:cNvPicPr>
            <a:picLocks noChangeAspect="1" noChangeArrowheads="1"/>
          </p:cNvPicPr>
          <p:nvPr/>
        </p:nvPicPr>
        <p:blipFill>
          <a:blip r:embed="rId2" cstate="print"/>
          <a:srcRect/>
          <a:stretch>
            <a:fillRect/>
          </a:stretch>
        </p:blipFill>
        <p:spPr bwMode="auto">
          <a:xfrm rot="5400000">
            <a:off x="-3083180" y="3083180"/>
            <a:ext cx="6858002" cy="691642"/>
          </a:xfrm>
          <a:prstGeom prst="rect">
            <a:avLst/>
          </a:prstGeom>
          <a:noFill/>
        </p:spPr>
      </p:pic>
      <p:pic>
        <p:nvPicPr>
          <p:cNvPr id="5" name="Picture 3" descr="C:\Users\User\Desktop\!ВОВА\фони\Вишиванка-червоно-чорний.jpg"/>
          <p:cNvPicPr>
            <a:picLocks noChangeAspect="1" noChangeArrowheads="1"/>
          </p:cNvPicPr>
          <p:nvPr/>
        </p:nvPicPr>
        <p:blipFill>
          <a:blip r:embed="rId2" cstate="print"/>
          <a:srcRect/>
          <a:stretch>
            <a:fillRect/>
          </a:stretch>
        </p:blipFill>
        <p:spPr bwMode="auto">
          <a:xfrm rot="5400000">
            <a:off x="5369178" y="3083178"/>
            <a:ext cx="6858002" cy="691642"/>
          </a:xfrm>
          <a:prstGeom prst="rect">
            <a:avLst/>
          </a:prstGeom>
          <a:noFill/>
        </p:spPr>
      </p:pic>
    </p:spTree>
  </p:cSld>
  <p:clrMapOvr>
    <a:masterClrMapping/>
  </p:clrMapOvr>
</p:sld>
</file>

<file path=ppt/slides/slide3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457200" y="642918"/>
            <a:ext cx="8229600" cy="5483245"/>
          </a:xfrm>
        </p:spPr>
        <p:txBody>
          <a:bodyPr>
            <a:normAutofit lnSpcReduction="10000"/>
          </a:bodyPr>
          <a:lstStyle/>
          <a:p>
            <a:pPr algn="just">
              <a:buNone/>
            </a:pPr>
            <a:r>
              <a:rPr lang="uk-UA" dirty="0" smtClean="0"/>
              <a:t>		</a:t>
            </a:r>
            <a:r>
              <a:rPr lang="uk-UA" b="1" dirty="0" smtClean="0"/>
              <a:t>Опублікувати </a:t>
            </a:r>
            <a:r>
              <a:rPr lang="uk-UA" b="1" dirty="0" smtClean="0"/>
              <a:t>статтю </a:t>
            </a:r>
            <a:r>
              <a:rPr lang="uk-UA" dirty="0" smtClean="0"/>
              <a:t>– це означає зробити науковий матеріал надбанням фахівців, які можуть використати його у своїй науковій чи практичній діяльності. </a:t>
            </a:r>
            <a:endParaRPr lang="uk-UA" dirty="0" smtClean="0"/>
          </a:p>
          <a:p>
            <a:pPr algn="just">
              <a:buNone/>
            </a:pPr>
            <a:r>
              <a:rPr lang="uk-UA" dirty="0" smtClean="0"/>
              <a:t>		Наукові </a:t>
            </a:r>
            <a:r>
              <a:rPr lang="uk-UA" dirty="0" smtClean="0"/>
              <a:t>статті посідають чільне місце серед джерел інформації. Вони дають можливість значно оперативніше реагувати на назрілі проблеми сучасності. З позиції достовірності їх слід розглядати окремо за видами й залежно від того, до яких наук вони належать: природничо-технічних або гуманітарних. </a:t>
            </a:r>
            <a:endParaRPr lang="uk-UA" dirty="0" smtClean="0"/>
          </a:p>
          <a:p>
            <a:endParaRPr lang="uk-UA" dirty="0"/>
          </a:p>
        </p:txBody>
      </p:sp>
      <p:pic>
        <p:nvPicPr>
          <p:cNvPr id="4" name="Picture 3" descr="C:\Users\User\Desktop\!ВОВА\фони\Вишиванка-червоно-чорний.jpg"/>
          <p:cNvPicPr>
            <a:picLocks noChangeAspect="1" noChangeArrowheads="1"/>
          </p:cNvPicPr>
          <p:nvPr/>
        </p:nvPicPr>
        <p:blipFill>
          <a:blip r:embed="rId2" cstate="print"/>
          <a:srcRect/>
          <a:stretch>
            <a:fillRect/>
          </a:stretch>
        </p:blipFill>
        <p:spPr bwMode="auto">
          <a:xfrm rot="5400000">
            <a:off x="-3083180" y="3083180"/>
            <a:ext cx="6858002" cy="691642"/>
          </a:xfrm>
          <a:prstGeom prst="rect">
            <a:avLst/>
          </a:prstGeom>
          <a:noFill/>
        </p:spPr>
      </p:pic>
      <p:pic>
        <p:nvPicPr>
          <p:cNvPr id="5" name="Picture 3" descr="C:\Users\User\Desktop\!ВОВА\фони\Вишиванка-червоно-чорний.jpg"/>
          <p:cNvPicPr>
            <a:picLocks noChangeAspect="1" noChangeArrowheads="1"/>
          </p:cNvPicPr>
          <p:nvPr/>
        </p:nvPicPr>
        <p:blipFill>
          <a:blip r:embed="rId2" cstate="print"/>
          <a:srcRect/>
          <a:stretch>
            <a:fillRect/>
          </a:stretch>
        </p:blipFill>
        <p:spPr bwMode="auto">
          <a:xfrm rot="5400000">
            <a:off x="5560786" y="3083180"/>
            <a:ext cx="6858002" cy="691642"/>
          </a:xfrm>
          <a:prstGeom prst="rect">
            <a:avLst/>
          </a:prstGeom>
          <a:noFill/>
        </p:spPr>
      </p:pic>
    </p:spTree>
  </p:cSld>
  <p:clrMapOvr>
    <a:masterClrMapping/>
  </p:clrMapOvr>
</p:sld>
</file>

<file path=ppt/slides/slide3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457200" y="428604"/>
            <a:ext cx="8229600" cy="5697559"/>
          </a:xfrm>
        </p:spPr>
        <p:txBody>
          <a:bodyPr/>
          <a:lstStyle/>
          <a:p>
            <a:endParaRPr lang="en-US" b="1" dirty="0"/>
          </a:p>
          <a:p>
            <a:pPr algn="just"/>
            <a:r>
              <a:rPr lang="ru-RU" b="1" dirty="0" err="1"/>
              <a:t>Завдання</a:t>
            </a:r>
            <a:r>
              <a:rPr lang="ru-RU" b="1" dirty="0"/>
              <a:t> </a:t>
            </a:r>
            <a:r>
              <a:rPr lang="ru-RU" b="1" dirty="0" smtClean="0"/>
              <a:t>1.</a:t>
            </a:r>
            <a:r>
              <a:rPr lang="ru-RU" dirty="0" smtClean="0"/>
              <a:t> </a:t>
            </a:r>
            <a:r>
              <a:rPr lang="ru-RU" dirty="0" err="1"/>
              <a:t>Проаналізуйте</a:t>
            </a:r>
            <a:r>
              <a:rPr lang="ru-RU" dirty="0"/>
              <a:t> </a:t>
            </a:r>
            <a:r>
              <a:rPr lang="ru-RU" dirty="0" err="1"/>
              <a:t>тези</a:t>
            </a:r>
            <a:r>
              <a:rPr lang="ru-RU" dirty="0"/>
              <a:t> </a:t>
            </a:r>
            <a:r>
              <a:rPr lang="ru-RU" dirty="0" err="1"/>
              <a:t>статті</a:t>
            </a:r>
            <a:r>
              <a:rPr lang="ru-RU" dirty="0"/>
              <a:t>, </a:t>
            </a:r>
            <a:r>
              <a:rPr lang="ru-RU" dirty="0" err="1"/>
              <a:t>які</a:t>
            </a:r>
            <a:r>
              <a:rPr lang="ru-RU" dirty="0"/>
              <a:t> </a:t>
            </a:r>
            <a:r>
              <a:rPr lang="ru-RU" dirty="0" err="1"/>
              <a:t>склав</a:t>
            </a:r>
            <a:r>
              <a:rPr lang="ru-RU" dirty="0"/>
              <a:t> ваш однокурсник (</a:t>
            </a:r>
            <a:r>
              <a:rPr lang="ru-RU" dirty="0" err="1"/>
              <a:t>однокурсниця</a:t>
            </a:r>
            <a:r>
              <a:rPr lang="ru-RU" dirty="0"/>
              <a:t>).</a:t>
            </a:r>
          </a:p>
          <a:p>
            <a:pPr algn="just">
              <a:buNone/>
            </a:pPr>
            <a:endParaRPr lang="ru-RU" dirty="0"/>
          </a:p>
          <a:p>
            <a:pPr algn="just"/>
            <a:r>
              <a:rPr lang="ru-RU" b="1" dirty="0" err="1"/>
              <a:t>Завдання</a:t>
            </a:r>
            <a:r>
              <a:rPr lang="ru-RU" b="1" dirty="0"/>
              <a:t> </a:t>
            </a:r>
            <a:r>
              <a:rPr lang="ru-RU" b="1" dirty="0" smtClean="0"/>
              <a:t>2.</a:t>
            </a:r>
            <a:r>
              <a:rPr lang="ru-RU" dirty="0" smtClean="0"/>
              <a:t> </a:t>
            </a:r>
            <a:r>
              <a:rPr lang="ru-RU" dirty="0"/>
              <a:t>Прочитайте параграф </a:t>
            </a:r>
            <a:r>
              <a:rPr lang="ru-RU" dirty="0" err="1"/>
              <a:t>підручника</a:t>
            </a:r>
            <a:r>
              <a:rPr lang="ru-RU" dirty="0"/>
              <a:t> (</a:t>
            </a:r>
            <a:r>
              <a:rPr lang="ru-RU" dirty="0" err="1"/>
              <a:t>посібника</a:t>
            </a:r>
            <a:r>
              <a:rPr lang="ru-RU" dirty="0"/>
              <a:t>) за </a:t>
            </a:r>
            <a:r>
              <a:rPr lang="ru-RU" dirty="0" err="1"/>
              <a:t>фахом</a:t>
            </a:r>
            <a:r>
              <a:rPr lang="ru-RU" dirty="0"/>
              <a:t>. </a:t>
            </a:r>
            <a:r>
              <a:rPr lang="ru-RU" dirty="0" err="1"/>
              <a:t>Складіть</a:t>
            </a:r>
            <a:r>
              <a:rPr lang="ru-RU" dirty="0"/>
              <a:t> конспект, </a:t>
            </a:r>
            <a:r>
              <a:rPr lang="ru-RU" dirty="0" err="1"/>
              <a:t>використовуючи</a:t>
            </a:r>
            <a:r>
              <a:rPr lang="ru-RU" dirty="0"/>
              <a:t> </a:t>
            </a:r>
            <a:r>
              <a:rPr lang="ru-RU" dirty="0" err="1"/>
              <a:t>цитати</a:t>
            </a:r>
            <a:r>
              <a:rPr lang="ru-RU" dirty="0"/>
              <a:t> та </a:t>
            </a:r>
            <a:r>
              <a:rPr lang="ru-RU" dirty="0" err="1"/>
              <a:t>покликання</a:t>
            </a:r>
            <a:r>
              <a:rPr lang="ru-RU" dirty="0"/>
              <a:t>.</a:t>
            </a:r>
            <a:endParaRPr lang="en-US" dirty="0"/>
          </a:p>
          <a:p>
            <a:endParaRPr lang="ru-RU" dirty="0"/>
          </a:p>
        </p:txBody>
      </p:sp>
      <p:pic>
        <p:nvPicPr>
          <p:cNvPr id="4" name="Picture 3" descr="C:\Users\User\Desktop\!ВОВА\фони\Вишиванка-червоно-чорний.jpg"/>
          <p:cNvPicPr>
            <a:picLocks noChangeAspect="1" noChangeArrowheads="1"/>
          </p:cNvPicPr>
          <p:nvPr/>
        </p:nvPicPr>
        <p:blipFill>
          <a:blip r:embed="rId2" cstate="print"/>
          <a:srcRect/>
          <a:stretch>
            <a:fillRect/>
          </a:stretch>
        </p:blipFill>
        <p:spPr bwMode="auto">
          <a:xfrm rot="5400000">
            <a:off x="-3083180" y="3083180"/>
            <a:ext cx="6858002" cy="691642"/>
          </a:xfrm>
          <a:prstGeom prst="rect">
            <a:avLst/>
          </a:prstGeom>
          <a:noFill/>
        </p:spPr>
      </p:pic>
      <p:pic>
        <p:nvPicPr>
          <p:cNvPr id="5" name="Picture 3" descr="C:\Users\User\Desktop\!ВОВА\фони\Вишиванка-червоно-чорний.jpg"/>
          <p:cNvPicPr>
            <a:picLocks noChangeAspect="1" noChangeArrowheads="1"/>
          </p:cNvPicPr>
          <p:nvPr/>
        </p:nvPicPr>
        <p:blipFill>
          <a:blip r:embed="rId2" cstate="print"/>
          <a:srcRect/>
          <a:stretch>
            <a:fillRect/>
          </a:stretch>
        </p:blipFill>
        <p:spPr bwMode="auto">
          <a:xfrm rot="5400000">
            <a:off x="5632224" y="3083178"/>
            <a:ext cx="6858002" cy="691642"/>
          </a:xfrm>
          <a:prstGeom prst="rect">
            <a:avLst/>
          </a:prstGeom>
          <a:noFill/>
        </p:spPr>
      </p:pic>
    </p:spTree>
  </p:cSld>
  <p:clrMapOvr>
    <a:masterClrMapping/>
  </p:clrMapOvr>
</p:sld>
</file>

<file path=ppt/slides/slide3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Autofit/>
          </a:bodyPr>
          <a:lstStyle/>
          <a:p>
            <a:pPr algn="just"/>
            <a:r>
              <a:rPr lang="ru-RU" sz="2000" b="1" dirty="0" err="1"/>
              <a:t>Завдання</a:t>
            </a:r>
            <a:r>
              <a:rPr lang="ru-RU" sz="2000" b="1" dirty="0"/>
              <a:t> </a:t>
            </a:r>
            <a:r>
              <a:rPr lang="ru-RU" sz="2000" b="1" dirty="0" smtClean="0"/>
              <a:t>3. </a:t>
            </a:r>
            <a:r>
              <a:rPr lang="ru-RU" sz="2000" dirty="0"/>
              <a:t>Прочитайте </a:t>
            </a:r>
            <a:r>
              <a:rPr lang="ru-RU" sz="2000" dirty="0" err="1"/>
              <a:t>анотації</a:t>
            </a:r>
            <a:r>
              <a:rPr lang="ru-RU" sz="2000" dirty="0"/>
              <a:t>. Чим </a:t>
            </a:r>
            <a:r>
              <a:rPr lang="ru-RU" sz="2000" dirty="0" err="1"/>
              <a:t>відрізняються</a:t>
            </a:r>
            <a:r>
              <a:rPr lang="ru-RU" sz="2000" dirty="0"/>
              <a:t> </a:t>
            </a:r>
            <a:r>
              <a:rPr lang="ru-RU" sz="2000" dirty="0" err="1"/>
              <a:t>подані</a:t>
            </a:r>
            <a:r>
              <a:rPr lang="ru-RU" sz="2000" dirty="0"/>
              <a:t> </a:t>
            </a:r>
            <a:r>
              <a:rPr lang="ru-RU" sz="2000" dirty="0" err="1"/>
              <a:t>нижче</a:t>
            </a:r>
            <a:r>
              <a:rPr lang="ru-RU" sz="2000" dirty="0"/>
              <a:t> </a:t>
            </a:r>
            <a:r>
              <a:rPr lang="ru-RU" sz="2000" dirty="0" err="1"/>
              <a:t>анотації</a:t>
            </a:r>
            <a:r>
              <a:rPr lang="ru-RU" sz="2000" dirty="0"/>
              <a:t>? </a:t>
            </a:r>
            <a:r>
              <a:rPr lang="ru-RU" sz="2000" dirty="0" err="1"/>
              <a:t>Назвіть</a:t>
            </a:r>
            <a:r>
              <a:rPr lang="ru-RU" sz="2000" dirty="0"/>
              <a:t> </a:t>
            </a:r>
            <a:r>
              <a:rPr lang="ru-RU" sz="2000" dirty="0" err="1"/>
              <a:t>ті</a:t>
            </a:r>
            <a:r>
              <a:rPr lang="ru-RU" sz="2000" dirty="0"/>
              <a:t>, в </a:t>
            </a:r>
            <a:r>
              <a:rPr lang="ru-RU" sz="2000" dirty="0" err="1"/>
              <a:t>яких</a:t>
            </a:r>
            <a:r>
              <a:rPr lang="ru-RU" sz="2000" dirty="0"/>
              <a:t> </a:t>
            </a:r>
            <a:r>
              <a:rPr lang="ru-RU" sz="2000" dirty="0" err="1"/>
              <a:t>подається</a:t>
            </a:r>
            <a:r>
              <a:rPr lang="ru-RU" sz="2000" dirty="0"/>
              <a:t> просто </a:t>
            </a:r>
            <a:r>
              <a:rPr lang="ru-RU" sz="2000" dirty="0" err="1"/>
              <a:t>інформація</a:t>
            </a:r>
            <a:r>
              <a:rPr lang="ru-RU" sz="2000" dirty="0"/>
              <a:t>, а в </a:t>
            </a:r>
            <a:r>
              <a:rPr lang="ru-RU" sz="2000" dirty="0" err="1"/>
              <a:t>яких</a:t>
            </a:r>
            <a:r>
              <a:rPr lang="ru-RU" sz="2000" dirty="0"/>
              <a:t> </a:t>
            </a:r>
            <a:r>
              <a:rPr lang="ru-RU" sz="2000" dirty="0" err="1"/>
              <a:t>містяться</a:t>
            </a:r>
            <a:r>
              <a:rPr lang="ru-RU" sz="2000" dirty="0"/>
              <a:t> </a:t>
            </a:r>
            <a:r>
              <a:rPr lang="ru-RU" sz="2000" dirty="0" err="1"/>
              <a:t>елементи</a:t>
            </a:r>
            <a:r>
              <a:rPr lang="ru-RU" sz="2000" dirty="0"/>
              <a:t> </a:t>
            </a:r>
            <a:r>
              <a:rPr lang="ru-RU" sz="2000" dirty="0" err="1"/>
              <a:t>оцінки</a:t>
            </a:r>
            <a:r>
              <a:rPr lang="ru-RU" sz="2000" dirty="0"/>
              <a:t>. </a:t>
            </a:r>
            <a:r>
              <a:rPr lang="ru-RU" sz="2000" dirty="0" err="1"/>
              <a:t>Чому</a:t>
            </a:r>
            <a:r>
              <a:rPr lang="ru-RU" sz="2000" dirty="0"/>
              <a:t>, на Вашу думку, вони </a:t>
            </a:r>
            <a:r>
              <a:rPr lang="ru-RU" sz="2000" dirty="0" err="1"/>
              <a:t>вводяться</a:t>
            </a:r>
            <a:r>
              <a:rPr lang="ru-RU" sz="2000" dirty="0"/>
              <a:t> до </a:t>
            </a:r>
            <a:r>
              <a:rPr lang="ru-RU" sz="2000" dirty="0" err="1"/>
              <a:t>анотації</a:t>
            </a:r>
            <a:r>
              <a:rPr lang="ru-RU" sz="2000" dirty="0"/>
              <a:t>?</a:t>
            </a:r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>
            <a:normAutofit fontScale="47500" lnSpcReduction="20000"/>
          </a:bodyPr>
          <a:lstStyle/>
          <a:p>
            <a:pPr>
              <a:buNone/>
            </a:pPr>
            <a:r>
              <a:rPr lang="uk-UA" b="1" dirty="0"/>
              <a:t>		</a:t>
            </a:r>
            <a:r>
              <a:rPr lang="ru-RU" b="1" dirty="0"/>
              <a:t>Бабич Н</a:t>
            </a:r>
            <a:r>
              <a:rPr lang="ru-RU" b="1" dirty="0" smtClean="0"/>
              <a:t>. Д</a:t>
            </a:r>
            <a:r>
              <a:rPr lang="ru-RU" b="1" dirty="0"/>
              <a:t>.</a:t>
            </a:r>
            <a:endParaRPr lang="en-US" dirty="0"/>
          </a:p>
          <a:p>
            <a:pPr algn="just">
              <a:buNone/>
            </a:pPr>
            <a:r>
              <a:rPr lang="ru-RU" dirty="0"/>
              <a:t>		Б 12 Практична </a:t>
            </a:r>
            <a:r>
              <a:rPr lang="ru-RU" dirty="0" err="1"/>
              <a:t>стилістика</a:t>
            </a:r>
            <a:r>
              <a:rPr lang="ru-RU" dirty="0"/>
              <a:t> </a:t>
            </a:r>
            <a:r>
              <a:rPr lang="ru-RU" dirty="0" err="1"/>
              <a:t>і</a:t>
            </a:r>
            <a:r>
              <a:rPr lang="ru-RU" dirty="0"/>
              <a:t> культура </a:t>
            </a:r>
            <a:r>
              <a:rPr lang="ru-RU" dirty="0" err="1"/>
              <a:t>української</a:t>
            </a:r>
            <a:r>
              <a:rPr lang="ru-RU" dirty="0"/>
              <a:t> </a:t>
            </a:r>
            <a:r>
              <a:rPr lang="ru-RU" dirty="0" err="1" smtClean="0"/>
              <a:t>мови</a:t>
            </a:r>
            <a:r>
              <a:rPr lang="ru-RU" dirty="0" smtClean="0"/>
              <a:t> : </a:t>
            </a:r>
            <a:r>
              <a:rPr lang="ru-RU" dirty="0" err="1" smtClean="0"/>
              <a:t>н</a:t>
            </a:r>
            <a:r>
              <a:rPr lang="ru-RU" dirty="0" err="1" smtClean="0"/>
              <a:t>авч</a:t>
            </a:r>
            <a:r>
              <a:rPr lang="ru-RU" dirty="0"/>
              <a:t>. </a:t>
            </a:r>
            <a:r>
              <a:rPr lang="ru-RU" dirty="0" err="1" smtClean="0"/>
              <a:t>посібник</a:t>
            </a:r>
            <a:r>
              <a:rPr lang="ru-RU" dirty="0" smtClean="0"/>
              <a:t>. </a:t>
            </a:r>
            <a:r>
              <a:rPr lang="ru-RU" dirty="0" err="1" smtClean="0"/>
              <a:t>Львів</a:t>
            </a:r>
            <a:r>
              <a:rPr lang="ru-RU" dirty="0" smtClean="0"/>
              <a:t> </a:t>
            </a:r>
            <a:r>
              <a:rPr lang="ru-RU" dirty="0"/>
              <a:t>: </a:t>
            </a:r>
            <a:r>
              <a:rPr lang="ru-RU" dirty="0" err="1"/>
              <a:t>Світ</a:t>
            </a:r>
            <a:r>
              <a:rPr lang="ru-RU" dirty="0"/>
              <a:t>, 2003. </a:t>
            </a:r>
            <a:r>
              <a:rPr lang="ru-RU" dirty="0" smtClean="0"/>
              <a:t>432 </a:t>
            </a:r>
            <a:r>
              <a:rPr lang="ru-RU" dirty="0"/>
              <a:t>с.</a:t>
            </a:r>
            <a:endParaRPr lang="en-US" dirty="0"/>
          </a:p>
          <a:p>
            <a:pPr algn="just">
              <a:buNone/>
            </a:pPr>
            <a:r>
              <a:rPr lang="uk-UA" dirty="0"/>
              <a:t>		</a:t>
            </a:r>
            <a:r>
              <a:rPr lang="en-US" dirty="0"/>
              <a:t>ISBN </a:t>
            </a:r>
            <a:r>
              <a:rPr lang="ru-RU" dirty="0"/>
              <a:t>966-603-192-2.</a:t>
            </a:r>
            <a:endParaRPr lang="en-US" dirty="0"/>
          </a:p>
          <a:p>
            <a:pPr algn="just">
              <a:buNone/>
            </a:pPr>
            <a:r>
              <a:rPr lang="ru-RU" dirty="0"/>
              <a:t>		У </a:t>
            </a:r>
            <a:r>
              <a:rPr lang="ru-RU" dirty="0" err="1"/>
              <a:t>посібнику</a:t>
            </a:r>
            <a:r>
              <a:rPr lang="ru-RU" dirty="0"/>
              <a:t> </a:t>
            </a:r>
            <a:r>
              <a:rPr lang="ru-RU" dirty="0" err="1"/>
              <a:t>розглядаються</a:t>
            </a:r>
            <a:r>
              <a:rPr lang="ru-RU" dirty="0"/>
              <a:t> </a:t>
            </a:r>
            <a:r>
              <a:rPr lang="ru-RU" dirty="0" err="1"/>
              <a:t>закономірності</a:t>
            </a:r>
            <a:r>
              <a:rPr lang="ru-RU" dirty="0"/>
              <a:t> </a:t>
            </a:r>
            <a:r>
              <a:rPr lang="ru-RU" dirty="0" err="1"/>
              <a:t>формування</a:t>
            </a:r>
            <a:r>
              <a:rPr lang="ru-RU" dirty="0"/>
              <a:t> та </a:t>
            </a:r>
            <a:r>
              <a:rPr lang="ru-RU" dirty="0" err="1"/>
              <a:t>засоби</a:t>
            </a:r>
            <a:r>
              <a:rPr lang="ru-RU" dirty="0"/>
              <a:t> </a:t>
            </a:r>
            <a:r>
              <a:rPr lang="ru-RU" dirty="0" err="1"/>
              <a:t>структурної</a:t>
            </a:r>
            <a:r>
              <a:rPr lang="ru-RU" dirty="0"/>
              <a:t> </a:t>
            </a:r>
            <a:r>
              <a:rPr lang="ru-RU" dirty="0" err="1"/>
              <a:t>організації</a:t>
            </a:r>
            <a:r>
              <a:rPr lang="ru-RU" dirty="0"/>
              <a:t> </a:t>
            </a:r>
            <a:r>
              <a:rPr lang="ru-RU" dirty="0" err="1"/>
              <a:t>суспільно-зумовлених</a:t>
            </a:r>
            <a:r>
              <a:rPr lang="ru-RU" dirty="0"/>
              <a:t> </a:t>
            </a:r>
            <a:r>
              <a:rPr lang="ru-RU" dirty="0" err="1"/>
              <a:t>різновидів</a:t>
            </a:r>
            <a:r>
              <a:rPr lang="ru-RU" dirty="0"/>
              <a:t> </a:t>
            </a:r>
            <a:r>
              <a:rPr lang="ru-RU" dirty="0" err="1"/>
              <a:t>мови</a:t>
            </a:r>
            <a:r>
              <a:rPr lang="ru-RU" dirty="0"/>
              <a:t>, </a:t>
            </a:r>
            <a:r>
              <a:rPr lang="ru-RU" dirty="0" err="1"/>
              <a:t>питання</a:t>
            </a:r>
            <a:r>
              <a:rPr lang="ru-RU" dirty="0"/>
              <a:t> </a:t>
            </a:r>
            <a:r>
              <a:rPr lang="ru-RU" dirty="0" err="1"/>
              <a:t>культури</a:t>
            </a:r>
            <a:r>
              <a:rPr lang="ru-RU" dirty="0"/>
              <a:t> </a:t>
            </a:r>
            <a:r>
              <a:rPr lang="ru-RU" dirty="0" err="1"/>
              <a:t>мовлення</a:t>
            </a:r>
            <a:r>
              <a:rPr lang="ru-RU" dirty="0"/>
              <a:t> у </a:t>
            </a:r>
            <a:r>
              <a:rPr lang="ru-RU" dirty="0" err="1"/>
              <a:t>різних</a:t>
            </a:r>
            <a:r>
              <a:rPr lang="ru-RU" dirty="0"/>
              <a:t> </a:t>
            </a:r>
            <a:r>
              <a:rPr lang="ru-RU" dirty="0" err="1"/>
              <a:t>функціональних</a:t>
            </a:r>
            <a:r>
              <a:rPr lang="ru-RU" dirty="0"/>
              <a:t> стилях </a:t>
            </a:r>
            <a:r>
              <a:rPr lang="ru-RU" dirty="0" err="1"/>
              <a:t>літературної</a:t>
            </a:r>
            <a:r>
              <a:rPr lang="ru-RU" dirty="0"/>
              <a:t> </a:t>
            </a:r>
            <a:r>
              <a:rPr lang="ru-RU" dirty="0" err="1"/>
              <a:t>мови</a:t>
            </a:r>
            <a:r>
              <a:rPr lang="ru-RU" dirty="0"/>
              <a:t>.</a:t>
            </a:r>
            <a:endParaRPr lang="en-US" dirty="0"/>
          </a:p>
          <a:p>
            <a:pPr algn="just">
              <a:buNone/>
            </a:pPr>
            <a:r>
              <a:rPr lang="ru-RU" dirty="0"/>
              <a:t>		Для </a:t>
            </a:r>
            <a:r>
              <a:rPr lang="ru-RU" dirty="0" err="1"/>
              <a:t>студентів</a:t>
            </a:r>
            <a:r>
              <a:rPr lang="ru-RU" dirty="0"/>
              <a:t> </a:t>
            </a:r>
            <a:r>
              <a:rPr lang="ru-RU" dirty="0" err="1"/>
              <a:t>і</a:t>
            </a:r>
            <a:r>
              <a:rPr lang="ru-RU" dirty="0"/>
              <a:t> </a:t>
            </a:r>
            <a:r>
              <a:rPr lang="ru-RU" dirty="0" err="1"/>
              <a:t>викладачів</a:t>
            </a:r>
            <a:r>
              <a:rPr lang="ru-RU" dirty="0"/>
              <a:t> </a:t>
            </a:r>
            <a:r>
              <a:rPr lang="ru-RU" dirty="0" err="1"/>
              <a:t>філологічних</a:t>
            </a:r>
            <a:r>
              <a:rPr lang="ru-RU" dirty="0"/>
              <a:t> </a:t>
            </a:r>
            <a:r>
              <a:rPr lang="ru-RU" dirty="0" err="1"/>
              <a:t>факультетів</a:t>
            </a:r>
            <a:r>
              <a:rPr lang="ru-RU" dirty="0"/>
              <a:t> </a:t>
            </a:r>
            <a:r>
              <a:rPr lang="ru-RU" dirty="0" err="1"/>
              <a:t>вузів</a:t>
            </a:r>
            <a:r>
              <a:rPr lang="ru-RU" dirty="0"/>
              <a:t>, </a:t>
            </a:r>
            <a:r>
              <a:rPr lang="ru-RU" dirty="0" err="1"/>
              <a:t>учителів</a:t>
            </a:r>
            <a:r>
              <a:rPr lang="ru-RU" dirty="0"/>
              <a:t> </a:t>
            </a:r>
            <a:r>
              <a:rPr lang="ru-RU" dirty="0" err="1"/>
              <a:t>і</a:t>
            </a:r>
            <a:r>
              <a:rPr lang="ru-RU" dirty="0"/>
              <a:t> </a:t>
            </a:r>
            <a:r>
              <a:rPr lang="ru-RU" dirty="0" err="1"/>
              <a:t>учнів</a:t>
            </a:r>
            <a:r>
              <a:rPr lang="ru-RU" dirty="0"/>
              <a:t> </a:t>
            </a:r>
            <a:r>
              <a:rPr lang="ru-RU" dirty="0" err="1"/>
              <a:t>усіх</a:t>
            </a:r>
            <a:r>
              <a:rPr lang="ru-RU" dirty="0"/>
              <a:t> </a:t>
            </a:r>
            <a:r>
              <a:rPr lang="ru-RU" dirty="0" err="1"/>
              <a:t>типів</a:t>
            </a:r>
            <a:r>
              <a:rPr lang="ru-RU" dirty="0"/>
              <a:t> </a:t>
            </a:r>
            <a:r>
              <a:rPr lang="ru-RU" dirty="0" err="1"/>
              <a:t>шкіл</a:t>
            </a:r>
            <a:r>
              <a:rPr lang="ru-RU" dirty="0"/>
              <a:t>.</a:t>
            </a:r>
            <a:endParaRPr lang="en-US" dirty="0"/>
          </a:p>
          <a:p>
            <a:pPr algn="just">
              <a:buNone/>
            </a:pPr>
            <a:r>
              <a:rPr lang="ru-RU" b="1" dirty="0"/>
              <a:t>		</a:t>
            </a:r>
            <a:r>
              <a:rPr lang="ru-RU" b="1" dirty="0" smtClean="0"/>
              <a:t>Богдан </a:t>
            </a:r>
            <a:r>
              <a:rPr lang="ru-RU" b="1" dirty="0"/>
              <a:t>С</a:t>
            </a:r>
            <a:r>
              <a:rPr lang="ru-RU" b="1" dirty="0" smtClean="0"/>
              <a:t>. К</a:t>
            </a:r>
            <a:r>
              <a:rPr lang="ru-RU" b="1" dirty="0"/>
              <a:t>. </a:t>
            </a:r>
            <a:r>
              <a:rPr lang="ru-RU" dirty="0" err="1"/>
              <a:t>Мовний</a:t>
            </a:r>
            <a:r>
              <a:rPr lang="ru-RU" dirty="0"/>
              <a:t> </a:t>
            </a:r>
            <a:r>
              <a:rPr lang="ru-RU" dirty="0" err="1"/>
              <a:t>етикет</a:t>
            </a:r>
            <a:r>
              <a:rPr lang="ru-RU" dirty="0"/>
              <a:t> </a:t>
            </a:r>
            <a:r>
              <a:rPr lang="ru-RU" dirty="0" err="1"/>
              <a:t>українців</a:t>
            </a:r>
            <a:r>
              <a:rPr lang="ru-RU" dirty="0"/>
              <a:t>: </a:t>
            </a:r>
            <a:r>
              <a:rPr lang="ru-RU" dirty="0" err="1"/>
              <a:t>традиції</a:t>
            </a:r>
            <a:r>
              <a:rPr lang="ru-RU" dirty="0"/>
              <a:t> </a:t>
            </a:r>
            <a:r>
              <a:rPr lang="ru-RU" dirty="0" err="1"/>
              <a:t>і</a:t>
            </a:r>
            <a:r>
              <a:rPr lang="ru-RU" dirty="0"/>
              <a:t> </a:t>
            </a:r>
            <a:r>
              <a:rPr lang="ru-RU" dirty="0" err="1" smtClean="0"/>
              <a:t>сучасність</a:t>
            </a:r>
            <a:r>
              <a:rPr lang="ru-RU" dirty="0" smtClean="0"/>
              <a:t>.  </a:t>
            </a:r>
            <a:r>
              <a:rPr lang="ru-RU" dirty="0"/>
              <a:t>К</a:t>
            </a:r>
            <a:r>
              <a:rPr lang="ru-RU" dirty="0" smtClean="0"/>
              <a:t>. : </a:t>
            </a:r>
            <a:r>
              <a:rPr lang="ru-RU" dirty="0" err="1"/>
              <a:t>Рідна</a:t>
            </a:r>
            <a:r>
              <a:rPr lang="ru-RU" dirty="0"/>
              <a:t> </a:t>
            </a:r>
            <a:r>
              <a:rPr lang="ru-RU" dirty="0" err="1"/>
              <a:t>мова</a:t>
            </a:r>
            <a:r>
              <a:rPr lang="ru-RU" dirty="0"/>
              <a:t>, </a:t>
            </a:r>
            <a:r>
              <a:rPr lang="ru-RU" dirty="0" smtClean="0"/>
              <a:t>1998. 475с</a:t>
            </a:r>
            <a:r>
              <a:rPr lang="ru-RU" dirty="0"/>
              <a:t>.</a:t>
            </a:r>
            <a:endParaRPr lang="en-US" dirty="0"/>
          </a:p>
          <a:p>
            <a:pPr algn="just"/>
            <a:r>
              <a:rPr lang="ru-RU" dirty="0"/>
              <a:t>В </a:t>
            </a:r>
            <a:r>
              <a:rPr lang="ru-RU" dirty="0" err="1"/>
              <a:t>основі</a:t>
            </a:r>
            <a:r>
              <a:rPr lang="ru-RU" dirty="0"/>
              <a:t> </a:t>
            </a:r>
            <a:r>
              <a:rPr lang="ru-RU" dirty="0" err="1"/>
              <a:t>кожної</a:t>
            </a:r>
            <a:r>
              <a:rPr lang="ru-RU" dirty="0"/>
              <a:t> </a:t>
            </a:r>
            <a:r>
              <a:rPr lang="ru-RU" dirty="0" err="1"/>
              <a:t>національної</a:t>
            </a:r>
            <a:r>
              <a:rPr lang="ru-RU" dirty="0"/>
              <a:t> </a:t>
            </a:r>
            <a:r>
              <a:rPr lang="ru-RU" dirty="0" err="1"/>
              <a:t>культури</a:t>
            </a:r>
            <a:r>
              <a:rPr lang="ru-RU" dirty="0"/>
              <a:t> </a:t>
            </a:r>
            <a:r>
              <a:rPr lang="ru-RU" dirty="0" err="1"/>
              <a:t>лежить</a:t>
            </a:r>
            <a:r>
              <a:rPr lang="ru-RU" dirty="0"/>
              <a:t> </a:t>
            </a:r>
            <a:r>
              <a:rPr lang="ru-RU" dirty="0" err="1"/>
              <a:t>мовний</a:t>
            </a:r>
            <a:r>
              <a:rPr lang="ru-RU" dirty="0"/>
              <a:t> </a:t>
            </a:r>
            <a:r>
              <a:rPr lang="ru-RU" dirty="0" err="1"/>
              <a:t>етикет</a:t>
            </a:r>
            <a:r>
              <a:rPr lang="uk-UA" dirty="0"/>
              <a:t> </a:t>
            </a:r>
            <a:r>
              <a:rPr lang="ru-RU" dirty="0"/>
              <a:t>народу.</a:t>
            </a:r>
            <a:endParaRPr lang="en-US" dirty="0"/>
          </a:p>
          <a:p>
            <a:pPr algn="just">
              <a:buNone/>
            </a:pPr>
            <a:r>
              <a:rPr lang="ru-RU" dirty="0"/>
              <a:t>		</a:t>
            </a:r>
            <a:r>
              <a:rPr lang="ru-RU" dirty="0" err="1"/>
              <a:t>Оскільки</a:t>
            </a:r>
            <a:r>
              <a:rPr lang="ru-RU" dirty="0"/>
              <a:t> народ – </a:t>
            </a:r>
            <a:r>
              <a:rPr lang="ru-RU" dirty="0" err="1"/>
              <a:t>це</a:t>
            </a:r>
            <a:r>
              <a:rPr lang="ru-RU" dirty="0"/>
              <a:t> </a:t>
            </a:r>
            <a:r>
              <a:rPr lang="ru-RU" dirty="0" err="1"/>
              <a:t>своєрідний</a:t>
            </a:r>
            <a:r>
              <a:rPr lang="ru-RU" dirty="0"/>
              <a:t>, </a:t>
            </a:r>
            <a:r>
              <a:rPr lang="ru-RU" dirty="0" err="1"/>
              <a:t>створений</a:t>
            </a:r>
            <a:r>
              <a:rPr lang="ru-RU" dirty="0"/>
              <a:t> </a:t>
            </a:r>
            <a:r>
              <a:rPr lang="ru-RU" dirty="0" err="1"/>
              <a:t>тільки</a:t>
            </a:r>
            <a:r>
              <a:rPr lang="ru-RU" dirty="0"/>
              <a:t> </a:t>
            </a:r>
            <a:r>
              <a:rPr lang="ru-RU" dirty="0" err="1"/>
              <a:t>йому</a:t>
            </a:r>
            <a:r>
              <a:rPr lang="ru-RU" dirty="0"/>
              <a:t> </a:t>
            </a:r>
            <a:r>
              <a:rPr lang="ru-RU" dirty="0" err="1"/>
              <a:t>притаманний</a:t>
            </a:r>
            <a:r>
              <a:rPr lang="ru-RU" dirty="0"/>
              <a:t> </a:t>
            </a:r>
            <a:r>
              <a:rPr lang="ru-RU" dirty="0" err="1"/>
              <a:t>фарбами</a:t>
            </a:r>
            <a:r>
              <a:rPr lang="ru-RU" dirty="0"/>
              <a:t> образ, </a:t>
            </a:r>
            <a:r>
              <a:rPr lang="ru-RU" dirty="0" err="1"/>
              <a:t>серед</a:t>
            </a:r>
            <a:r>
              <a:rPr lang="ru-RU" dirty="0"/>
              <a:t> </a:t>
            </a:r>
            <a:r>
              <a:rPr lang="ru-RU" dirty="0" err="1"/>
              <a:t>багатьох</a:t>
            </a:r>
            <a:r>
              <a:rPr lang="ru-RU" dirty="0"/>
              <a:t> </a:t>
            </a:r>
            <a:r>
              <a:rPr lang="ru-RU" dirty="0" err="1"/>
              <a:t>чинників</a:t>
            </a:r>
            <a:r>
              <a:rPr lang="ru-RU" dirty="0"/>
              <a:t>, </a:t>
            </a:r>
            <a:r>
              <a:rPr lang="ru-RU" dirty="0" err="1"/>
              <a:t>котрі</a:t>
            </a:r>
            <a:r>
              <a:rPr lang="ru-RU" dirty="0"/>
              <a:t> </a:t>
            </a:r>
            <a:r>
              <a:rPr lang="ru-RU" dirty="0" err="1"/>
              <a:t>є</a:t>
            </a:r>
            <a:r>
              <a:rPr lang="ru-RU" dirty="0"/>
              <a:t> </a:t>
            </a:r>
            <a:r>
              <a:rPr lang="ru-RU" dirty="0" err="1"/>
              <a:t>складовими</a:t>
            </a:r>
            <a:r>
              <a:rPr lang="ru-RU" dirty="0"/>
              <a:t> </a:t>
            </a:r>
            <a:r>
              <a:rPr lang="ru-RU" dirty="0" err="1"/>
              <a:t>цієї</a:t>
            </a:r>
            <a:r>
              <a:rPr lang="ru-RU" dirty="0"/>
              <a:t> «</a:t>
            </a:r>
            <a:r>
              <a:rPr lang="ru-RU" dirty="0" err="1"/>
              <a:t>фарби</a:t>
            </a:r>
            <a:r>
              <a:rPr lang="ru-RU" dirty="0"/>
              <a:t>», </a:t>
            </a:r>
            <a:r>
              <a:rPr lang="ru-RU" dirty="0" err="1"/>
              <a:t>мовний</a:t>
            </a:r>
            <a:r>
              <a:rPr lang="ru-RU" dirty="0"/>
              <a:t> </a:t>
            </a:r>
            <a:r>
              <a:rPr lang="ru-RU" dirty="0" err="1"/>
              <a:t>етикет</a:t>
            </a:r>
            <a:r>
              <a:rPr lang="ru-RU" dirty="0"/>
              <a:t> – </a:t>
            </a:r>
            <a:r>
              <a:rPr lang="ru-RU" dirty="0" err="1"/>
              <a:t>чи</a:t>
            </a:r>
            <a:r>
              <a:rPr lang="ru-RU" dirty="0"/>
              <a:t> не </a:t>
            </a:r>
            <a:r>
              <a:rPr lang="ru-RU" dirty="0" err="1"/>
              <a:t>найяскравіший</a:t>
            </a:r>
            <a:r>
              <a:rPr lang="ru-RU" dirty="0"/>
              <a:t> тон на </a:t>
            </a:r>
            <a:r>
              <a:rPr lang="ru-RU" dirty="0" err="1"/>
              <a:t>загальному</a:t>
            </a:r>
            <a:r>
              <a:rPr lang="ru-RU" dirty="0"/>
              <a:t> </a:t>
            </a:r>
            <a:r>
              <a:rPr lang="ru-RU" dirty="0" err="1"/>
              <a:t>тлі</a:t>
            </a:r>
            <a:r>
              <a:rPr lang="ru-RU" dirty="0"/>
              <a:t> </a:t>
            </a:r>
            <a:r>
              <a:rPr lang="ru-RU" dirty="0" err="1"/>
              <a:t>національних</a:t>
            </a:r>
            <a:r>
              <a:rPr lang="ru-RU" dirty="0"/>
              <a:t> </a:t>
            </a:r>
            <a:r>
              <a:rPr lang="ru-RU" dirty="0" err="1"/>
              <a:t>особливостей</a:t>
            </a:r>
            <a:r>
              <a:rPr lang="ru-RU" dirty="0"/>
              <a:t>. </a:t>
            </a:r>
            <a:r>
              <a:rPr lang="ru-RU" dirty="0" err="1"/>
              <a:t>Українці</a:t>
            </a:r>
            <a:r>
              <a:rPr lang="ru-RU" dirty="0"/>
              <a:t> в </a:t>
            </a:r>
            <a:r>
              <a:rPr lang="ru-RU" dirty="0" err="1"/>
              <a:t>цьому</a:t>
            </a:r>
            <a:r>
              <a:rPr lang="ru-RU" dirty="0"/>
              <a:t> </a:t>
            </a:r>
            <a:r>
              <a:rPr lang="ru-RU" dirty="0" err="1"/>
              <a:t>плані</a:t>
            </a:r>
            <a:r>
              <a:rPr lang="ru-RU" dirty="0"/>
              <a:t> – </a:t>
            </a:r>
            <a:r>
              <a:rPr lang="ru-RU" dirty="0" err="1"/>
              <a:t>нація</a:t>
            </a:r>
            <a:r>
              <a:rPr lang="ru-RU" dirty="0"/>
              <a:t> </a:t>
            </a:r>
            <a:r>
              <a:rPr lang="ru-RU" dirty="0" err="1"/>
              <a:t>своєрідна</a:t>
            </a:r>
            <a:r>
              <a:rPr lang="ru-RU" dirty="0"/>
              <a:t> </a:t>
            </a:r>
            <a:r>
              <a:rPr lang="ru-RU" dirty="0" err="1"/>
              <a:t>і</a:t>
            </a:r>
            <a:r>
              <a:rPr lang="ru-RU" dirty="0"/>
              <a:t> </a:t>
            </a:r>
            <a:r>
              <a:rPr lang="ru-RU" dirty="0" err="1"/>
              <a:t>унікальна</a:t>
            </a:r>
            <a:r>
              <a:rPr lang="ru-RU" dirty="0"/>
              <a:t>, </a:t>
            </a:r>
            <a:r>
              <a:rPr lang="ru-RU" dirty="0" err="1"/>
              <a:t>котра</a:t>
            </a:r>
            <a:r>
              <a:rPr lang="ru-RU" dirty="0"/>
              <a:t> </a:t>
            </a:r>
            <a:r>
              <a:rPr lang="ru-RU" dirty="0" err="1"/>
              <a:t>впродовж</a:t>
            </a:r>
            <a:r>
              <a:rPr lang="ru-RU" dirty="0"/>
              <a:t> </a:t>
            </a:r>
            <a:r>
              <a:rPr lang="ru-RU" dirty="0" err="1"/>
              <a:t>багатьох</a:t>
            </a:r>
            <a:r>
              <a:rPr lang="ru-RU" dirty="0"/>
              <a:t> </a:t>
            </a:r>
            <a:r>
              <a:rPr lang="ru-RU" dirty="0" err="1"/>
              <a:t>віків</a:t>
            </a:r>
            <a:r>
              <a:rPr lang="ru-RU" dirty="0"/>
              <a:t> </a:t>
            </a:r>
            <a:r>
              <a:rPr lang="ru-RU" dirty="0" err="1"/>
              <a:t>дбала</a:t>
            </a:r>
            <a:r>
              <a:rPr lang="ru-RU" dirty="0"/>
              <a:t> про </a:t>
            </a:r>
            <a:r>
              <a:rPr lang="ru-RU" dirty="0" err="1"/>
              <a:t>скарбницю</a:t>
            </a:r>
            <a:r>
              <a:rPr lang="ru-RU" dirty="0"/>
              <a:t> </a:t>
            </a:r>
            <a:r>
              <a:rPr lang="ru-RU" dirty="0" err="1"/>
              <a:t>мовного</a:t>
            </a:r>
            <a:r>
              <a:rPr lang="ru-RU" dirty="0"/>
              <a:t> </a:t>
            </a:r>
            <a:r>
              <a:rPr lang="ru-RU" dirty="0" err="1"/>
              <a:t>етикету</a:t>
            </a:r>
            <a:r>
              <a:rPr lang="ru-RU" dirty="0"/>
              <a:t> </a:t>
            </a:r>
            <a:r>
              <a:rPr lang="ru-RU" dirty="0" err="1"/>
              <a:t>і</a:t>
            </a:r>
            <a:r>
              <a:rPr lang="ru-RU" dirty="0"/>
              <a:t> </a:t>
            </a:r>
            <a:r>
              <a:rPr lang="ru-RU" dirty="0" err="1"/>
              <a:t>поповнювала</a:t>
            </a:r>
            <a:r>
              <a:rPr lang="ru-RU" dirty="0"/>
              <a:t> </a:t>
            </a:r>
            <a:r>
              <a:rPr lang="ru-RU" dirty="0" err="1"/>
              <a:t>її</a:t>
            </a:r>
            <a:r>
              <a:rPr lang="ru-RU" dirty="0"/>
              <a:t> все </a:t>
            </a:r>
            <a:r>
              <a:rPr lang="ru-RU" dirty="0" err="1"/>
              <a:t>новими</a:t>
            </a:r>
            <a:r>
              <a:rPr lang="ru-RU" dirty="0"/>
              <a:t> перлами, </a:t>
            </a:r>
            <a:r>
              <a:rPr lang="ru-RU" dirty="0" err="1"/>
              <a:t>добутими</a:t>
            </a:r>
            <a:r>
              <a:rPr lang="ru-RU" dirty="0"/>
              <a:t> </a:t>
            </a:r>
            <a:r>
              <a:rPr lang="ru-RU" dirty="0" err="1"/>
              <a:t>з</a:t>
            </a:r>
            <a:r>
              <a:rPr lang="ru-RU" dirty="0"/>
              <a:t> </a:t>
            </a:r>
            <a:r>
              <a:rPr lang="ru-RU" dirty="0" err="1"/>
              <a:t>самої</a:t>
            </a:r>
            <a:r>
              <a:rPr lang="ru-RU" dirty="0"/>
              <a:t> </a:t>
            </a:r>
            <a:r>
              <a:rPr lang="ru-RU" dirty="0" err="1"/>
              <a:t>глибини</a:t>
            </a:r>
            <a:r>
              <a:rPr lang="ru-RU" dirty="0"/>
              <a:t> </a:t>
            </a:r>
            <a:r>
              <a:rPr lang="ru-RU" dirty="0" err="1"/>
              <a:t>душі</a:t>
            </a:r>
            <a:r>
              <a:rPr lang="ru-RU" dirty="0"/>
              <a:t>.</a:t>
            </a:r>
            <a:endParaRPr lang="en-US" dirty="0"/>
          </a:p>
          <a:p>
            <a:pPr algn="just">
              <a:buNone/>
            </a:pPr>
            <a:r>
              <a:rPr lang="ru-RU" dirty="0"/>
              <a:t>		Написана в </a:t>
            </a:r>
            <a:r>
              <a:rPr lang="ru-RU" dirty="0" err="1"/>
              <a:t>розважальному</a:t>
            </a:r>
            <a:r>
              <a:rPr lang="ru-RU" dirty="0"/>
              <a:t> </a:t>
            </a:r>
            <a:r>
              <a:rPr lang="ru-RU" dirty="0" err="1"/>
              <a:t>тоні</a:t>
            </a:r>
            <a:r>
              <a:rPr lang="ru-RU" dirty="0"/>
              <a:t>, </a:t>
            </a:r>
            <a:r>
              <a:rPr lang="ru-RU" dirty="0" err="1"/>
              <a:t>надзвичайно</a:t>
            </a:r>
            <a:r>
              <a:rPr lang="ru-RU" dirty="0"/>
              <a:t> тонко </a:t>
            </a:r>
            <a:r>
              <a:rPr lang="ru-RU" dirty="0" err="1"/>
              <a:t>і</a:t>
            </a:r>
            <a:r>
              <a:rPr lang="ru-RU" dirty="0"/>
              <a:t> </a:t>
            </a:r>
            <a:r>
              <a:rPr lang="ru-RU" dirty="0" err="1"/>
              <a:t>водночас</a:t>
            </a:r>
            <a:r>
              <a:rPr lang="ru-RU" dirty="0"/>
              <a:t> доступно, </a:t>
            </a:r>
            <a:r>
              <a:rPr lang="ru-RU" dirty="0" err="1"/>
              <a:t>пропонована</a:t>
            </a:r>
            <a:r>
              <a:rPr lang="ru-RU" dirty="0"/>
              <a:t> </a:t>
            </a:r>
            <a:r>
              <a:rPr lang="ru-RU" dirty="0" err="1"/>
              <a:t>увазі</a:t>
            </a:r>
            <a:r>
              <a:rPr lang="ru-RU" dirty="0"/>
              <a:t> </a:t>
            </a:r>
            <a:r>
              <a:rPr lang="ru-RU" dirty="0" err="1"/>
              <a:t>читача</a:t>
            </a:r>
            <a:r>
              <a:rPr lang="ru-RU" dirty="0"/>
              <a:t> книга </a:t>
            </a:r>
            <a:r>
              <a:rPr lang="ru-RU" dirty="0" err="1"/>
              <a:t>має</a:t>
            </a:r>
            <a:r>
              <a:rPr lang="ru-RU" dirty="0"/>
              <a:t> стати </a:t>
            </a:r>
            <a:r>
              <a:rPr lang="ru-RU" dirty="0" err="1"/>
              <a:t>своєрідною</a:t>
            </a:r>
            <a:r>
              <a:rPr lang="uk-UA" dirty="0"/>
              <a:t> </a:t>
            </a:r>
            <a:r>
              <a:rPr lang="ru-RU" dirty="0"/>
              <a:t>«</a:t>
            </a:r>
            <a:r>
              <a:rPr lang="ru-RU" dirty="0" err="1"/>
              <a:t>настільною</a:t>
            </a:r>
            <a:r>
              <a:rPr lang="ru-RU" dirty="0"/>
              <a:t> книгою» </a:t>
            </a:r>
            <a:r>
              <a:rPr lang="ru-RU" dirty="0" err="1"/>
              <a:t>з</a:t>
            </a:r>
            <a:r>
              <a:rPr lang="ru-RU" dirty="0"/>
              <a:t> </a:t>
            </a:r>
            <a:r>
              <a:rPr lang="ru-RU" dirty="0" err="1"/>
              <a:t>мовного</a:t>
            </a:r>
            <a:r>
              <a:rPr lang="ru-RU" dirty="0"/>
              <a:t> </a:t>
            </a:r>
            <a:r>
              <a:rPr lang="ru-RU" dirty="0" err="1"/>
              <a:t>етикету</a:t>
            </a:r>
            <a:r>
              <a:rPr lang="ru-RU" dirty="0"/>
              <a:t> для </a:t>
            </a:r>
            <a:r>
              <a:rPr lang="ru-RU" dirty="0" err="1"/>
              <a:t>кожної</a:t>
            </a:r>
            <a:r>
              <a:rPr lang="ru-RU" dirty="0"/>
              <a:t> </a:t>
            </a:r>
            <a:r>
              <a:rPr lang="ru-RU" dirty="0" err="1"/>
              <a:t>української</a:t>
            </a:r>
            <a:r>
              <a:rPr lang="ru-RU" dirty="0"/>
              <a:t> </a:t>
            </a:r>
            <a:r>
              <a:rPr lang="ru-RU" dirty="0" err="1"/>
              <a:t>родини</a:t>
            </a:r>
            <a:r>
              <a:rPr lang="ru-RU" dirty="0"/>
              <a:t>. Книга </a:t>
            </a:r>
            <a:r>
              <a:rPr lang="ru-RU" dirty="0" err="1"/>
              <a:t>пропонується</a:t>
            </a:r>
            <a:r>
              <a:rPr lang="ru-RU" dirty="0"/>
              <a:t> </a:t>
            </a:r>
            <a:r>
              <a:rPr lang="ru-RU" dirty="0" err="1"/>
              <a:t>викладачам</a:t>
            </a:r>
            <a:r>
              <a:rPr lang="ru-RU" dirty="0"/>
              <a:t> </a:t>
            </a:r>
            <a:r>
              <a:rPr lang="ru-RU" dirty="0" err="1"/>
              <a:t>вузів</a:t>
            </a:r>
            <a:r>
              <a:rPr lang="ru-RU" dirty="0"/>
              <a:t> </a:t>
            </a:r>
            <a:r>
              <a:rPr lang="ru-RU" dirty="0" err="1"/>
              <a:t>і</a:t>
            </a:r>
            <a:r>
              <a:rPr lang="ru-RU" dirty="0"/>
              <a:t> </a:t>
            </a:r>
            <a:r>
              <a:rPr lang="ru-RU" dirty="0" err="1"/>
              <a:t>загальноосвітніх</a:t>
            </a:r>
            <a:r>
              <a:rPr lang="ru-RU" dirty="0"/>
              <a:t> </a:t>
            </a:r>
            <a:r>
              <a:rPr lang="ru-RU" dirty="0" err="1"/>
              <a:t>закладів</a:t>
            </a:r>
            <a:r>
              <a:rPr lang="ru-RU" dirty="0"/>
              <a:t>,</a:t>
            </a:r>
            <a:r>
              <a:rPr lang="uk-UA" dirty="0"/>
              <a:t> </a:t>
            </a:r>
            <a:r>
              <a:rPr lang="ru-RU" dirty="0" err="1"/>
              <a:t>вихователям</a:t>
            </a:r>
            <a:r>
              <a:rPr lang="ru-RU" dirty="0"/>
              <a:t>, студентам, школярам, </a:t>
            </a:r>
            <a:r>
              <a:rPr lang="ru-RU" dirty="0" err="1"/>
              <a:t>працівникам</a:t>
            </a:r>
            <a:r>
              <a:rPr lang="ru-RU" dirty="0"/>
              <a:t> </a:t>
            </a:r>
            <a:r>
              <a:rPr lang="ru-RU" dirty="0" err="1"/>
              <a:t>сфери</a:t>
            </a:r>
            <a:r>
              <a:rPr lang="ru-RU" dirty="0"/>
              <a:t> </a:t>
            </a:r>
            <a:r>
              <a:rPr lang="ru-RU" dirty="0" err="1"/>
              <a:t>обслуговування</a:t>
            </a:r>
            <a:r>
              <a:rPr lang="ru-RU" dirty="0"/>
              <a:t>,</a:t>
            </a:r>
            <a:r>
              <a:rPr lang="uk-UA" dirty="0"/>
              <a:t> </a:t>
            </a:r>
            <a:r>
              <a:rPr lang="ru-RU" dirty="0" err="1"/>
              <a:t>громадським</a:t>
            </a:r>
            <a:r>
              <a:rPr lang="ru-RU" dirty="0"/>
              <a:t> </a:t>
            </a:r>
            <a:r>
              <a:rPr lang="ru-RU" dirty="0" err="1"/>
              <a:t>і</a:t>
            </a:r>
            <a:r>
              <a:rPr lang="ru-RU" dirty="0"/>
              <a:t> </a:t>
            </a:r>
            <a:r>
              <a:rPr lang="ru-RU" dirty="0" err="1"/>
              <a:t>державним</a:t>
            </a:r>
            <a:r>
              <a:rPr lang="ru-RU" dirty="0"/>
              <a:t> </a:t>
            </a:r>
            <a:r>
              <a:rPr lang="ru-RU" dirty="0" err="1"/>
              <a:t>діячам</a:t>
            </a:r>
            <a:r>
              <a:rPr lang="ru-RU" dirty="0"/>
              <a:t>.</a:t>
            </a:r>
            <a:endParaRPr lang="en-US" dirty="0"/>
          </a:p>
          <a:p>
            <a:endParaRPr lang="ru-RU" dirty="0"/>
          </a:p>
        </p:txBody>
      </p:sp>
      <p:pic>
        <p:nvPicPr>
          <p:cNvPr id="4" name="Picture 3" descr="C:\Users\User\Desktop\!ВОВА\фони\Вишиванка-червоно-чорний.jpg"/>
          <p:cNvPicPr>
            <a:picLocks noChangeAspect="1" noChangeArrowheads="1"/>
          </p:cNvPicPr>
          <p:nvPr/>
        </p:nvPicPr>
        <p:blipFill>
          <a:blip r:embed="rId2" cstate="print"/>
          <a:srcRect/>
          <a:stretch>
            <a:fillRect/>
          </a:stretch>
        </p:blipFill>
        <p:spPr bwMode="auto">
          <a:xfrm rot="5400000">
            <a:off x="-3297526" y="3083178"/>
            <a:ext cx="6858002" cy="691642"/>
          </a:xfrm>
          <a:prstGeom prst="rect">
            <a:avLst/>
          </a:prstGeom>
          <a:noFill/>
        </p:spPr>
      </p:pic>
      <p:pic>
        <p:nvPicPr>
          <p:cNvPr id="5" name="Picture 3" descr="C:\Users\User\Desktop\!ВОВА\фони\Вишиванка-червоно-чорний.jpg"/>
          <p:cNvPicPr>
            <a:picLocks noChangeAspect="1" noChangeArrowheads="1"/>
          </p:cNvPicPr>
          <p:nvPr/>
        </p:nvPicPr>
        <p:blipFill>
          <a:blip r:embed="rId2" cstate="print"/>
          <a:srcRect/>
          <a:stretch>
            <a:fillRect/>
          </a:stretch>
        </p:blipFill>
        <p:spPr bwMode="auto">
          <a:xfrm rot="5400000">
            <a:off x="5560786" y="3083180"/>
            <a:ext cx="6858002" cy="691642"/>
          </a:xfrm>
          <a:prstGeom prst="rect">
            <a:avLst/>
          </a:prstGeom>
          <a:noFill/>
        </p:spPr>
      </p:pic>
    </p:spTree>
  </p:cSld>
  <p:clrMapOvr>
    <a:masterClrMapping/>
  </p:clrMapOvr>
</p:sld>
</file>

<file path=ppt/slides/slide3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457200" y="428604"/>
            <a:ext cx="8229600" cy="5697559"/>
          </a:xfrm>
        </p:spPr>
        <p:txBody>
          <a:bodyPr>
            <a:normAutofit/>
          </a:bodyPr>
          <a:lstStyle/>
          <a:p>
            <a:pPr algn="just"/>
            <a:r>
              <a:rPr lang="ru-RU" b="1" dirty="0" err="1"/>
              <a:t>Завдання</a:t>
            </a:r>
            <a:r>
              <a:rPr lang="ru-RU" b="1" dirty="0"/>
              <a:t> </a:t>
            </a:r>
            <a:r>
              <a:rPr lang="ru-RU" b="1" dirty="0" smtClean="0"/>
              <a:t>4. </a:t>
            </a:r>
            <a:r>
              <a:rPr lang="ru-RU" dirty="0" err="1"/>
              <a:t>Напишіть</a:t>
            </a:r>
            <a:r>
              <a:rPr lang="ru-RU" dirty="0"/>
              <a:t> </a:t>
            </a:r>
            <a:r>
              <a:rPr lang="ru-RU" dirty="0" err="1"/>
              <a:t>анотації</a:t>
            </a:r>
            <a:r>
              <a:rPr lang="ru-RU" dirty="0"/>
              <a:t> до 2-3 книг за </a:t>
            </a:r>
            <a:r>
              <a:rPr lang="ru-RU" dirty="0" err="1"/>
              <a:t>фахом</a:t>
            </a:r>
            <a:r>
              <a:rPr lang="ru-RU" dirty="0"/>
              <a:t>, </a:t>
            </a:r>
            <a:r>
              <a:rPr lang="ru-RU" dirty="0" err="1"/>
              <a:t>урахувавши</a:t>
            </a:r>
            <a:r>
              <a:rPr lang="ru-RU" dirty="0"/>
              <a:t> </a:t>
            </a:r>
            <a:r>
              <a:rPr lang="ru-RU" dirty="0" err="1"/>
              <a:t>всі</a:t>
            </a:r>
            <a:r>
              <a:rPr lang="ru-RU" dirty="0"/>
              <a:t> </a:t>
            </a:r>
            <a:r>
              <a:rPr lang="ru-RU" dirty="0" err="1"/>
              <a:t>вимоги</a:t>
            </a:r>
            <a:r>
              <a:rPr lang="ru-RU" dirty="0"/>
              <a:t> </a:t>
            </a:r>
            <a:r>
              <a:rPr lang="ru-RU" dirty="0" err="1"/>
              <a:t>щодо</a:t>
            </a:r>
            <a:r>
              <a:rPr lang="ru-RU" dirty="0"/>
              <a:t> </a:t>
            </a:r>
            <a:r>
              <a:rPr lang="ru-RU" dirty="0" err="1"/>
              <a:t>їх</a:t>
            </a:r>
            <a:r>
              <a:rPr lang="ru-RU" dirty="0"/>
              <a:t> </a:t>
            </a:r>
            <a:r>
              <a:rPr lang="ru-RU" dirty="0" err="1"/>
              <a:t>укладання</a:t>
            </a:r>
            <a:r>
              <a:rPr lang="ru-RU" dirty="0" smtClean="0"/>
              <a:t>.</a:t>
            </a:r>
            <a:endParaRPr lang="uk-UA" dirty="0" smtClean="0"/>
          </a:p>
          <a:p>
            <a:pPr algn="just"/>
            <a:endParaRPr lang="ru-RU" b="1" dirty="0"/>
          </a:p>
          <a:p>
            <a:pPr algn="just"/>
            <a:r>
              <a:rPr lang="ru-RU" b="1" dirty="0" err="1"/>
              <a:t>Завдання</a:t>
            </a:r>
            <a:r>
              <a:rPr lang="ru-RU" b="1" dirty="0"/>
              <a:t> </a:t>
            </a:r>
            <a:r>
              <a:rPr lang="ru-RU" b="1" dirty="0" smtClean="0"/>
              <a:t>5. </a:t>
            </a:r>
            <a:r>
              <a:rPr lang="ru-RU" dirty="0"/>
              <a:t>Прочитайте </a:t>
            </a:r>
            <a:r>
              <a:rPr lang="ru-RU" dirty="0" err="1"/>
              <a:t>рецензії</a:t>
            </a:r>
            <a:r>
              <a:rPr lang="ru-RU" dirty="0"/>
              <a:t> на </a:t>
            </a:r>
            <a:r>
              <a:rPr lang="ru-RU" dirty="0" err="1"/>
              <a:t>різноманітні</a:t>
            </a:r>
            <a:r>
              <a:rPr lang="ru-RU" dirty="0"/>
              <a:t> </a:t>
            </a:r>
            <a:r>
              <a:rPr lang="ru-RU" dirty="0" err="1"/>
              <a:t>наукові</a:t>
            </a:r>
            <a:r>
              <a:rPr lang="ru-RU" dirty="0"/>
              <a:t> </a:t>
            </a:r>
            <a:r>
              <a:rPr lang="ru-RU" dirty="0" err="1"/>
              <a:t>праці</a:t>
            </a:r>
            <a:r>
              <a:rPr lang="ru-RU" dirty="0"/>
              <a:t> (</a:t>
            </a:r>
            <a:r>
              <a:rPr lang="ru-RU" dirty="0" err="1"/>
              <a:t>статті</a:t>
            </a:r>
            <a:r>
              <a:rPr lang="ru-RU" dirty="0"/>
              <a:t>, </a:t>
            </a:r>
            <a:r>
              <a:rPr lang="ru-RU" dirty="0" err="1"/>
              <a:t>підручники</a:t>
            </a:r>
            <a:r>
              <a:rPr lang="ru-RU" dirty="0"/>
              <a:t>, </a:t>
            </a:r>
            <a:r>
              <a:rPr lang="ru-RU" dirty="0" err="1"/>
              <a:t>монографії</a:t>
            </a:r>
            <a:r>
              <a:rPr lang="ru-RU" dirty="0"/>
              <a:t>) </a:t>
            </a:r>
            <a:r>
              <a:rPr lang="ru-RU" dirty="0" err="1"/>
              <a:t>з</a:t>
            </a:r>
            <a:r>
              <a:rPr lang="ru-RU" dirty="0"/>
              <a:t> проблем </a:t>
            </a:r>
            <a:r>
              <a:rPr lang="ru-RU" dirty="0" err="1"/>
              <a:t>обраної</a:t>
            </a:r>
            <a:r>
              <a:rPr lang="ru-RU" dirty="0"/>
              <a:t> Вами </a:t>
            </a:r>
            <a:r>
              <a:rPr lang="ru-RU" dirty="0" err="1"/>
              <a:t>спеціальності</a:t>
            </a:r>
            <a:r>
              <a:rPr lang="ru-RU" dirty="0"/>
              <a:t>. </a:t>
            </a:r>
            <a:r>
              <a:rPr lang="ru-RU" dirty="0" err="1"/>
              <a:t>Проаналізуйте</a:t>
            </a:r>
            <a:r>
              <a:rPr lang="ru-RU" dirty="0"/>
              <a:t> </a:t>
            </a:r>
            <a:r>
              <a:rPr lang="ru-RU" dirty="0" err="1"/>
              <a:t>ці</a:t>
            </a:r>
            <a:r>
              <a:rPr lang="ru-RU" dirty="0"/>
              <a:t> </a:t>
            </a:r>
            <a:r>
              <a:rPr lang="ru-RU" dirty="0" err="1"/>
              <a:t>рецензії</a:t>
            </a:r>
            <a:r>
              <a:rPr lang="ru-RU" dirty="0"/>
              <a:t> за </a:t>
            </a:r>
            <a:r>
              <a:rPr lang="ru-RU" dirty="0" err="1"/>
              <a:t>змістом</a:t>
            </a:r>
            <a:r>
              <a:rPr lang="ru-RU" dirty="0"/>
              <a:t>, структурою та на </a:t>
            </a:r>
            <a:r>
              <a:rPr lang="ru-RU" dirty="0" err="1"/>
              <a:t>відповідність</a:t>
            </a:r>
            <a:r>
              <a:rPr lang="ru-RU" dirty="0"/>
              <a:t> </a:t>
            </a:r>
            <a:r>
              <a:rPr lang="ru-RU" dirty="0" err="1"/>
              <a:t>їхнього</a:t>
            </a:r>
            <a:r>
              <a:rPr lang="ru-RU" dirty="0"/>
              <a:t> тексту </a:t>
            </a:r>
            <a:r>
              <a:rPr lang="ru-RU" dirty="0" err="1"/>
              <a:t>чинним</a:t>
            </a:r>
            <a:r>
              <a:rPr lang="ru-RU" dirty="0"/>
              <a:t> </a:t>
            </a:r>
            <a:r>
              <a:rPr lang="ru-RU" dirty="0" err="1"/>
              <a:t>мовним</a:t>
            </a:r>
            <a:r>
              <a:rPr lang="ru-RU" dirty="0"/>
              <a:t> нормам.</a:t>
            </a:r>
            <a:endParaRPr lang="en-US" dirty="0"/>
          </a:p>
          <a:p>
            <a:endParaRPr lang="ru-RU" dirty="0"/>
          </a:p>
        </p:txBody>
      </p:sp>
      <p:pic>
        <p:nvPicPr>
          <p:cNvPr id="4" name="Picture 3" descr="C:\Users\User\Desktop\!ВОВА\фони\Вишиванка-червоно-чорний.jpg"/>
          <p:cNvPicPr>
            <a:picLocks noChangeAspect="1" noChangeArrowheads="1"/>
          </p:cNvPicPr>
          <p:nvPr/>
        </p:nvPicPr>
        <p:blipFill>
          <a:blip r:embed="rId2" cstate="print"/>
          <a:srcRect/>
          <a:stretch>
            <a:fillRect/>
          </a:stretch>
        </p:blipFill>
        <p:spPr bwMode="auto">
          <a:xfrm rot="5400000">
            <a:off x="-3083180" y="3083180"/>
            <a:ext cx="6858002" cy="691642"/>
          </a:xfrm>
          <a:prstGeom prst="rect">
            <a:avLst/>
          </a:prstGeom>
          <a:noFill/>
        </p:spPr>
      </p:pic>
      <p:pic>
        <p:nvPicPr>
          <p:cNvPr id="5" name="Picture 3" descr="C:\Users\User\Desktop\!ВОВА\фони\Вишиванка-червоно-чорний.jpg"/>
          <p:cNvPicPr>
            <a:picLocks noChangeAspect="1" noChangeArrowheads="1"/>
          </p:cNvPicPr>
          <p:nvPr/>
        </p:nvPicPr>
        <p:blipFill>
          <a:blip r:embed="rId2" cstate="print"/>
          <a:srcRect/>
          <a:stretch>
            <a:fillRect/>
          </a:stretch>
        </p:blipFill>
        <p:spPr bwMode="auto">
          <a:xfrm rot="5400000">
            <a:off x="5632224" y="3083180"/>
            <a:ext cx="6858002" cy="691642"/>
          </a:xfrm>
          <a:prstGeom prst="rect">
            <a:avLst/>
          </a:prstGeom>
          <a:noFill/>
        </p:spPr>
      </p:pic>
    </p:spTree>
  </p:cSld>
  <p:clrMapOvr>
    <a:masterClrMapping/>
  </p:clrMapOvr>
</p:sld>
</file>

<file path=ppt/slides/slide3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457200" y="500042"/>
            <a:ext cx="8229600" cy="5626121"/>
          </a:xfrm>
        </p:spPr>
        <p:txBody>
          <a:bodyPr/>
          <a:lstStyle/>
          <a:p>
            <a:pPr algn="just"/>
            <a:r>
              <a:rPr lang="ru-RU" b="1" dirty="0" err="1"/>
              <a:t>Завдання</a:t>
            </a:r>
            <a:r>
              <a:rPr lang="ru-RU" b="1" dirty="0"/>
              <a:t> </a:t>
            </a:r>
            <a:r>
              <a:rPr lang="ru-RU" b="1" dirty="0" smtClean="0"/>
              <a:t>6</a:t>
            </a:r>
            <a:r>
              <a:rPr lang="ru-RU" dirty="0" smtClean="0"/>
              <a:t>. </a:t>
            </a:r>
            <a:r>
              <a:rPr lang="ru-RU" dirty="0" err="1"/>
              <a:t>Випишіть</a:t>
            </a:r>
            <a:r>
              <a:rPr lang="ru-RU" dirty="0"/>
              <a:t> </a:t>
            </a:r>
            <a:r>
              <a:rPr lang="ru-RU" dirty="0" err="1"/>
              <a:t>із</a:t>
            </a:r>
            <a:r>
              <a:rPr lang="ru-RU" dirty="0"/>
              <a:t> </a:t>
            </a:r>
            <a:r>
              <a:rPr lang="ru-RU" dirty="0" err="1"/>
              <a:t>підручника</a:t>
            </a:r>
            <a:r>
              <a:rPr lang="ru-RU" dirty="0"/>
              <a:t> </a:t>
            </a:r>
            <a:r>
              <a:rPr lang="ru-RU" dirty="0" err="1"/>
              <a:t>зі</a:t>
            </a:r>
            <a:r>
              <a:rPr lang="ru-RU" dirty="0"/>
              <a:t> </a:t>
            </a:r>
            <a:r>
              <a:rPr lang="ru-RU" dirty="0" err="1"/>
              <a:t>спеціальності</a:t>
            </a:r>
            <a:r>
              <a:rPr lang="ru-RU" dirty="0"/>
              <a:t>, </a:t>
            </a:r>
            <a:r>
              <a:rPr lang="ru-RU" dirty="0" err="1"/>
              <a:t>монографії</a:t>
            </a:r>
            <a:r>
              <a:rPr lang="ru-RU" dirty="0"/>
              <a:t>, </a:t>
            </a:r>
            <a:r>
              <a:rPr lang="ru-RU" dirty="0" err="1"/>
              <a:t>наукового</a:t>
            </a:r>
            <a:r>
              <a:rPr lang="ru-RU" dirty="0"/>
              <a:t> </a:t>
            </a:r>
            <a:r>
              <a:rPr lang="ru-RU" dirty="0" err="1"/>
              <a:t>часопису</a:t>
            </a:r>
            <a:r>
              <a:rPr lang="ru-RU" dirty="0"/>
              <a:t> </a:t>
            </a:r>
            <a:r>
              <a:rPr lang="ru-RU" dirty="0" err="1"/>
              <a:t>чи</a:t>
            </a:r>
            <a:r>
              <a:rPr lang="ru-RU" dirty="0"/>
              <a:t> </a:t>
            </a:r>
            <a:r>
              <a:rPr lang="ru-RU" dirty="0" err="1"/>
              <a:t>науково-популярної</a:t>
            </a:r>
            <a:r>
              <a:rPr lang="ru-RU" dirty="0"/>
              <a:t> </a:t>
            </a:r>
            <a:r>
              <a:rPr lang="ru-RU" dirty="0" err="1"/>
              <a:t>літератури</a:t>
            </a:r>
            <a:r>
              <a:rPr lang="ru-RU" dirty="0"/>
              <a:t> </a:t>
            </a:r>
            <a:r>
              <a:rPr lang="ru-RU" dirty="0" err="1"/>
              <a:t>уривок</a:t>
            </a:r>
            <a:r>
              <a:rPr lang="ru-RU" dirty="0"/>
              <a:t> тексту (</a:t>
            </a:r>
            <a:r>
              <a:rPr lang="ru-RU" dirty="0" err="1"/>
              <a:t>обсягом</a:t>
            </a:r>
            <a:r>
              <a:rPr lang="ru-RU" dirty="0"/>
              <a:t> – </a:t>
            </a:r>
            <a:r>
              <a:rPr lang="ru-RU" dirty="0" err="1"/>
              <a:t>приблизно</a:t>
            </a:r>
            <a:r>
              <a:rPr lang="ru-RU" dirty="0"/>
              <a:t> 1 </a:t>
            </a:r>
            <a:r>
              <a:rPr lang="ru-RU" dirty="0" err="1"/>
              <a:t>сторінка</a:t>
            </a:r>
            <a:r>
              <a:rPr lang="ru-RU" dirty="0"/>
              <a:t>), </a:t>
            </a:r>
            <a:r>
              <a:rPr lang="ru-RU" dirty="0" err="1"/>
              <a:t>зробіть</a:t>
            </a:r>
            <a:r>
              <a:rPr lang="ru-RU" dirty="0"/>
              <a:t> </a:t>
            </a:r>
            <a:r>
              <a:rPr lang="ru-RU" dirty="0" err="1"/>
              <a:t>його</a:t>
            </a:r>
            <a:r>
              <a:rPr lang="ru-RU" dirty="0"/>
              <a:t> </a:t>
            </a:r>
            <a:r>
              <a:rPr lang="ru-RU" dirty="0" err="1"/>
              <a:t>аналіз</a:t>
            </a:r>
            <a:r>
              <a:rPr lang="ru-RU" dirty="0"/>
              <a:t>, </a:t>
            </a:r>
            <a:r>
              <a:rPr lang="ru-RU" dirty="0" err="1"/>
              <a:t>використовуючи</a:t>
            </a:r>
            <a:r>
              <a:rPr lang="ru-RU" dirty="0"/>
              <a:t> </a:t>
            </a:r>
            <a:r>
              <a:rPr lang="ru-RU" dirty="0" err="1"/>
              <a:t>поданий</a:t>
            </a:r>
            <a:r>
              <a:rPr lang="ru-RU" dirty="0"/>
              <a:t> </a:t>
            </a:r>
            <a:r>
              <a:rPr lang="ru-RU" dirty="0" err="1"/>
              <a:t>нижче</a:t>
            </a:r>
            <a:r>
              <a:rPr lang="ru-RU" dirty="0"/>
              <a:t> план </a:t>
            </a:r>
            <a:r>
              <a:rPr lang="ru-RU" dirty="0" err="1"/>
              <a:t>і</a:t>
            </a:r>
            <a:r>
              <a:rPr lang="ru-RU" dirty="0"/>
              <a:t> </a:t>
            </a:r>
            <a:r>
              <a:rPr lang="ru-RU" dirty="0" err="1"/>
              <a:t>таблицю</a:t>
            </a:r>
            <a:r>
              <a:rPr lang="ru-RU" dirty="0"/>
              <a:t> </a:t>
            </a:r>
            <a:r>
              <a:rPr lang="ru-RU" dirty="0" err="1"/>
              <a:t>мовних</a:t>
            </a:r>
            <a:r>
              <a:rPr lang="ru-RU" dirty="0"/>
              <a:t> </a:t>
            </a:r>
            <a:r>
              <a:rPr lang="ru-RU" dirty="0" err="1" smtClean="0"/>
              <a:t>засобів</a:t>
            </a:r>
            <a:r>
              <a:rPr lang="ru-RU" dirty="0" smtClean="0"/>
              <a:t> (у </a:t>
            </a:r>
            <a:r>
              <a:rPr lang="ru-RU" dirty="0" err="1" smtClean="0"/>
              <a:t>основній</a:t>
            </a:r>
            <a:r>
              <a:rPr lang="ru-RU" dirty="0" smtClean="0"/>
              <a:t> </a:t>
            </a:r>
            <a:r>
              <a:rPr lang="ru-RU" dirty="0" err="1" smtClean="0"/>
              <a:t>частині</a:t>
            </a:r>
            <a:r>
              <a:rPr lang="ru-RU" dirty="0" smtClean="0"/>
              <a:t> </a:t>
            </a:r>
            <a:r>
              <a:rPr lang="ru-RU" dirty="0" err="1" smtClean="0"/>
              <a:t>презентації</a:t>
            </a:r>
            <a:r>
              <a:rPr lang="ru-RU" dirty="0" smtClean="0"/>
              <a:t>).</a:t>
            </a:r>
            <a:endParaRPr lang="ru-RU" dirty="0"/>
          </a:p>
        </p:txBody>
      </p:sp>
      <p:pic>
        <p:nvPicPr>
          <p:cNvPr id="4" name="Picture 3" descr="C:\Users\User\Desktop\!ВОВА\фони\Вишиванка-червоно-чорний.jpg"/>
          <p:cNvPicPr>
            <a:picLocks noChangeAspect="1" noChangeArrowheads="1"/>
          </p:cNvPicPr>
          <p:nvPr/>
        </p:nvPicPr>
        <p:blipFill>
          <a:blip r:embed="rId2" cstate="print"/>
          <a:srcRect/>
          <a:stretch>
            <a:fillRect/>
          </a:stretch>
        </p:blipFill>
        <p:spPr bwMode="auto">
          <a:xfrm rot="5400000">
            <a:off x="-3083180" y="3083180"/>
            <a:ext cx="6858002" cy="691642"/>
          </a:xfrm>
          <a:prstGeom prst="rect">
            <a:avLst/>
          </a:prstGeom>
          <a:noFill/>
        </p:spPr>
      </p:pic>
      <p:pic>
        <p:nvPicPr>
          <p:cNvPr id="5" name="Picture 3" descr="C:\Users\User\Desktop\!ВОВА\фони\Вишиванка-червоно-чорний.jpg"/>
          <p:cNvPicPr>
            <a:picLocks noChangeAspect="1" noChangeArrowheads="1"/>
          </p:cNvPicPr>
          <p:nvPr/>
        </p:nvPicPr>
        <p:blipFill>
          <a:blip r:embed="rId2" cstate="print"/>
          <a:srcRect/>
          <a:stretch>
            <a:fillRect/>
          </a:stretch>
        </p:blipFill>
        <p:spPr bwMode="auto">
          <a:xfrm rot="5400000">
            <a:off x="5632224" y="3083180"/>
            <a:ext cx="6858002" cy="691642"/>
          </a:xfrm>
          <a:prstGeom prst="rect">
            <a:avLst/>
          </a:prstGeom>
          <a:noFill/>
        </p:spPr>
      </p:pic>
    </p:spTree>
  </p:cSld>
  <p:clrMapOvr>
    <a:masterClrMapping/>
  </p:clrMapOvr>
</p:sld>
</file>

<file path=ppt/slides/slide3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457200" y="357166"/>
            <a:ext cx="8229600" cy="5240343"/>
          </a:xfrm>
        </p:spPr>
        <p:txBody>
          <a:bodyPr>
            <a:normAutofit lnSpcReduction="10000"/>
          </a:bodyPr>
          <a:lstStyle/>
          <a:p>
            <a:pPr algn="ctr">
              <a:buNone/>
            </a:pPr>
            <a:r>
              <a:rPr lang="en-US" b="1" dirty="0" err="1"/>
              <a:t>План</a:t>
            </a:r>
            <a:r>
              <a:rPr lang="en-US" b="1" dirty="0"/>
              <a:t> </a:t>
            </a:r>
            <a:r>
              <a:rPr lang="en-US" b="1" dirty="0" err="1"/>
              <a:t>аналізу</a:t>
            </a:r>
            <a:r>
              <a:rPr lang="en-US" b="1" dirty="0"/>
              <a:t> </a:t>
            </a:r>
            <a:r>
              <a:rPr lang="en-US" b="1" dirty="0" err="1"/>
              <a:t>наукового</a:t>
            </a:r>
            <a:r>
              <a:rPr lang="en-US" b="1" dirty="0"/>
              <a:t> </a:t>
            </a:r>
            <a:r>
              <a:rPr lang="en-US" b="1" dirty="0" err="1"/>
              <a:t>тексту</a:t>
            </a:r>
            <a:endParaRPr lang="en-US" sz="2000" dirty="0"/>
          </a:p>
          <a:p>
            <a:pPr lvl="1" algn="just">
              <a:buNone/>
            </a:pPr>
            <a:r>
              <a:rPr lang="ru-RU" dirty="0" smtClean="0"/>
              <a:t>1.Точне </a:t>
            </a:r>
            <a:r>
              <a:rPr lang="ru-RU" dirty="0" err="1"/>
              <a:t>покликання</a:t>
            </a:r>
            <a:r>
              <a:rPr lang="ru-RU" dirty="0"/>
              <a:t> на текст, </a:t>
            </a:r>
            <a:r>
              <a:rPr lang="ru-RU" dirty="0" err="1"/>
              <a:t>який</a:t>
            </a:r>
            <a:r>
              <a:rPr lang="ru-RU" dirty="0"/>
              <a:t> </a:t>
            </a:r>
            <a:r>
              <a:rPr lang="ru-RU" dirty="0" err="1"/>
              <a:t>аналізують</a:t>
            </a:r>
            <a:r>
              <a:rPr lang="ru-RU" dirty="0"/>
              <a:t>.</a:t>
            </a:r>
            <a:endParaRPr lang="en-US" sz="1800" dirty="0"/>
          </a:p>
          <a:p>
            <a:pPr lvl="1" algn="just">
              <a:buNone/>
            </a:pPr>
            <a:r>
              <a:rPr lang="uk-UA" dirty="0" smtClean="0"/>
              <a:t>2. </a:t>
            </a:r>
            <a:r>
              <a:rPr lang="en-US" dirty="0" err="1" smtClean="0"/>
              <a:t>Жанр</a:t>
            </a:r>
            <a:r>
              <a:rPr lang="en-US" dirty="0" smtClean="0"/>
              <a:t> </a:t>
            </a:r>
            <a:r>
              <a:rPr lang="en-US" dirty="0"/>
              <a:t>і </a:t>
            </a:r>
            <a:r>
              <a:rPr lang="en-US" dirty="0" err="1"/>
              <a:t>тема</a:t>
            </a:r>
            <a:r>
              <a:rPr lang="en-US" dirty="0"/>
              <a:t> </a:t>
            </a:r>
            <a:r>
              <a:rPr lang="en-US" dirty="0" err="1"/>
              <a:t>праці</a:t>
            </a:r>
            <a:r>
              <a:rPr lang="en-US" dirty="0"/>
              <a:t>.</a:t>
            </a:r>
            <a:endParaRPr lang="en-US" sz="1800" dirty="0"/>
          </a:p>
          <a:p>
            <a:pPr lvl="1" algn="just">
              <a:buNone/>
            </a:pPr>
            <a:r>
              <a:rPr lang="uk-UA" dirty="0" smtClean="0"/>
              <a:t>3. </a:t>
            </a:r>
            <a:r>
              <a:rPr lang="en-US" dirty="0" err="1" smtClean="0"/>
              <a:t>Кому</a:t>
            </a:r>
            <a:r>
              <a:rPr lang="en-US" dirty="0" smtClean="0"/>
              <a:t> </a:t>
            </a:r>
            <a:r>
              <a:rPr lang="en-US" dirty="0" err="1"/>
              <a:t>адресована</a:t>
            </a:r>
            <a:r>
              <a:rPr lang="en-US" dirty="0"/>
              <a:t> </a:t>
            </a:r>
            <a:r>
              <a:rPr lang="en-US" dirty="0" err="1"/>
              <a:t>праця</a:t>
            </a:r>
            <a:r>
              <a:rPr lang="en-US" dirty="0"/>
              <a:t>?</a:t>
            </a:r>
            <a:endParaRPr lang="en-US" sz="1800" dirty="0"/>
          </a:p>
          <a:p>
            <a:pPr lvl="1" algn="just">
              <a:buNone/>
            </a:pPr>
            <a:r>
              <a:rPr lang="uk-UA" dirty="0" smtClean="0"/>
              <a:t>4. </a:t>
            </a:r>
            <a:r>
              <a:rPr lang="en-US" dirty="0" err="1" smtClean="0"/>
              <a:t>Основні</a:t>
            </a:r>
            <a:r>
              <a:rPr lang="en-US" dirty="0" smtClean="0"/>
              <a:t> </a:t>
            </a:r>
            <a:r>
              <a:rPr lang="en-US" dirty="0" err="1"/>
              <a:t>ознаки</a:t>
            </a:r>
            <a:r>
              <a:rPr lang="en-US" dirty="0"/>
              <a:t> </a:t>
            </a:r>
            <a:r>
              <a:rPr lang="en-US" dirty="0" err="1"/>
              <a:t>стилю</a:t>
            </a:r>
            <a:r>
              <a:rPr lang="en-US" dirty="0"/>
              <a:t>.</a:t>
            </a:r>
            <a:endParaRPr lang="en-US" sz="1800" dirty="0"/>
          </a:p>
          <a:p>
            <a:pPr lvl="1" algn="just">
              <a:buNone/>
            </a:pPr>
            <a:r>
              <a:rPr lang="ru-RU" dirty="0" smtClean="0"/>
              <a:t>5. Структура </a:t>
            </a:r>
            <a:r>
              <a:rPr lang="ru-RU" dirty="0"/>
              <a:t>тексту (див. </a:t>
            </a:r>
            <a:r>
              <a:rPr lang="ru-RU" dirty="0" err="1"/>
              <a:t>довідкові</a:t>
            </a:r>
            <a:r>
              <a:rPr lang="ru-RU" dirty="0"/>
              <a:t> </a:t>
            </a:r>
            <a:r>
              <a:rPr lang="ru-RU" dirty="0" err="1"/>
              <a:t>матеріали</a:t>
            </a:r>
            <a:r>
              <a:rPr lang="ru-RU" dirty="0"/>
              <a:t>).</a:t>
            </a:r>
            <a:endParaRPr lang="en-US" sz="1800" dirty="0"/>
          </a:p>
          <a:p>
            <a:pPr lvl="1" algn="just">
              <a:buNone/>
            </a:pPr>
            <a:r>
              <a:rPr lang="ru-RU" dirty="0" smtClean="0"/>
              <a:t>6. </a:t>
            </a:r>
            <a:r>
              <a:rPr lang="ru-RU" dirty="0" err="1" smtClean="0"/>
              <a:t>Способи</a:t>
            </a:r>
            <a:r>
              <a:rPr lang="ru-RU" dirty="0" smtClean="0"/>
              <a:t> </a:t>
            </a:r>
            <a:r>
              <a:rPr lang="ru-RU" dirty="0" err="1"/>
              <a:t>вираження</a:t>
            </a:r>
            <a:r>
              <a:rPr lang="ru-RU" dirty="0"/>
              <a:t> </a:t>
            </a:r>
            <a:r>
              <a:rPr lang="ru-RU" dirty="0" err="1"/>
              <a:t>наявної</a:t>
            </a:r>
            <a:r>
              <a:rPr lang="ru-RU" dirty="0"/>
              <a:t> </a:t>
            </a:r>
            <a:r>
              <a:rPr lang="ru-RU" dirty="0" err="1"/>
              <a:t>інформації</a:t>
            </a:r>
            <a:r>
              <a:rPr lang="ru-RU" dirty="0"/>
              <a:t> в </a:t>
            </a:r>
            <a:r>
              <a:rPr lang="ru-RU" dirty="0" err="1"/>
              <a:t>авторському</a:t>
            </a:r>
            <a:r>
              <a:rPr lang="ru-RU" dirty="0"/>
              <a:t> </a:t>
            </a:r>
            <a:r>
              <a:rPr lang="ru-RU" dirty="0" err="1"/>
              <a:t>тексті</a:t>
            </a:r>
            <a:r>
              <a:rPr lang="ru-RU" dirty="0"/>
              <a:t>.</a:t>
            </a:r>
            <a:endParaRPr lang="en-US" sz="1800" dirty="0"/>
          </a:p>
          <a:p>
            <a:pPr lvl="1" algn="just">
              <a:buNone/>
            </a:pPr>
            <a:r>
              <a:rPr lang="uk-UA" dirty="0" smtClean="0"/>
              <a:t>7. </a:t>
            </a:r>
            <a:r>
              <a:rPr lang="en-US" dirty="0" err="1" smtClean="0"/>
              <a:t>Мовні</a:t>
            </a:r>
            <a:r>
              <a:rPr lang="en-US" dirty="0" smtClean="0"/>
              <a:t> </a:t>
            </a:r>
            <a:r>
              <a:rPr lang="en-US" dirty="0" err="1"/>
              <a:t>засоби</a:t>
            </a:r>
            <a:r>
              <a:rPr lang="en-US" dirty="0"/>
              <a:t>.</a:t>
            </a:r>
            <a:endParaRPr lang="en-US" sz="1800" dirty="0"/>
          </a:p>
          <a:p>
            <a:pPr lvl="1" algn="just">
              <a:buNone/>
            </a:pPr>
            <a:r>
              <a:rPr lang="ru-RU" dirty="0" smtClean="0"/>
              <a:t>8. До </a:t>
            </a:r>
            <a:r>
              <a:rPr lang="ru-RU" dirty="0" err="1"/>
              <a:t>якого</a:t>
            </a:r>
            <a:r>
              <a:rPr lang="ru-RU" dirty="0"/>
              <a:t> </a:t>
            </a:r>
            <a:r>
              <a:rPr lang="ru-RU" dirty="0" err="1"/>
              <a:t>підстилю</a:t>
            </a:r>
            <a:r>
              <a:rPr lang="ru-RU" dirty="0"/>
              <a:t> </a:t>
            </a:r>
            <a:r>
              <a:rPr lang="ru-RU" dirty="0" err="1"/>
              <a:t>можна</a:t>
            </a:r>
            <a:r>
              <a:rPr lang="ru-RU" dirty="0"/>
              <a:t> </a:t>
            </a:r>
            <a:r>
              <a:rPr lang="ru-RU" dirty="0" err="1"/>
              <a:t>зарахувати</a:t>
            </a:r>
            <a:r>
              <a:rPr lang="ru-RU" dirty="0"/>
              <a:t> </a:t>
            </a:r>
            <a:r>
              <a:rPr lang="ru-RU" dirty="0" err="1"/>
              <a:t>аналізований</a:t>
            </a:r>
            <a:r>
              <a:rPr lang="ru-RU" dirty="0"/>
              <a:t> текст?</a:t>
            </a:r>
            <a:endParaRPr lang="en-US" sz="1800" dirty="0"/>
          </a:p>
          <a:p>
            <a:endParaRPr lang="ru-RU" dirty="0"/>
          </a:p>
        </p:txBody>
      </p:sp>
      <p:pic>
        <p:nvPicPr>
          <p:cNvPr id="4" name="Picture 3" descr="C:\Users\User\Desktop\!ВОВА\фони\Вишиванка-червоно-чорний.jpg"/>
          <p:cNvPicPr>
            <a:picLocks noChangeAspect="1" noChangeArrowheads="1"/>
          </p:cNvPicPr>
          <p:nvPr/>
        </p:nvPicPr>
        <p:blipFill>
          <a:blip r:embed="rId2" cstate="print"/>
          <a:srcRect/>
          <a:stretch>
            <a:fillRect/>
          </a:stretch>
        </p:blipFill>
        <p:spPr bwMode="auto">
          <a:xfrm rot="5400000">
            <a:off x="-3083180" y="3083180"/>
            <a:ext cx="6858002" cy="691642"/>
          </a:xfrm>
          <a:prstGeom prst="rect">
            <a:avLst/>
          </a:prstGeom>
          <a:noFill/>
        </p:spPr>
      </p:pic>
      <p:pic>
        <p:nvPicPr>
          <p:cNvPr id="5" name="Picture 3" descr="C:\Users\User\Desktop\!ВОВА\фони\Вишиванка-червоно-чорний.jpg"/>
          <p:cNvPicPr>
            <a:picLocks noChangeAspect="1" noChangeArrowheads="1"/>
          </p:cNvPicPr>
          <p:nvPr/>
        </p:nvPicPr>
        <p:blipFill>
          <a:blip r:embed="rId2" cstate="print"/>
          <a:srcRect/>
          <a:stretch>
            <a:fillRect/>
          </a:stretch>
        </p:blipFill>
        <p:spPr bwMode="auto">
          <a:xfrm rot="5400000">
            <a:off x="5714999" y="3083178"/>
            <a:ext cx="6858002" cy="691642"/>
          </a:xfrm>
          <a:prstGeom prst="rect">
            <a:avLst/>
          </a:prstGeom>
          <a:noFill/>
        </p:spPr>
      </p:pic>
    </p:spTree>
  </p:cSld>
  <p:clrMapOvr>
    <a:masterClrMapping/>
  </p:clrMapOvr>
</p:sld>
</file>

<file path=ppt/slides/slide3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500034" y="285728"/>
            <a:ext cx="8229600" cy="6311913"/>
          </a:xfrm>
        </p:spPr>
        <p:txBody>
          <a:bodyPr/>
          <a:lstStyle/>
          <a:p>
            <a:pPr algn="just"/>
            <a:r>
              <a:rPr lang="ru-RU" b="1" dirty="0" err="1"/>
              <a:t>Завдання</a:t>
            </a:r>
            <a:r>
              <a:rPr lang="ru-RU" b="1" dirty="0"/>
              <a:t> </a:t>
            </a:r>
            <a:r>
              <a:rPr lang="ru-RU" b="1" dirty="0" smtClean="0"/>
              <a:t>7. </a:t>
            </a:r>
            <a:r>
              <a:rPr lang="ru-RU" dirty="0" err="1"/>
              <a:t>Складіть</a:t>
            </a:r>
            <a:r>
              <a:rPr lang="ru-RU" dirty="0"/>
              <a:t> </a:t>
            </a:r>
            <a:r>
              <a:rPr lang="ru-RU" dirty="0" err="1"/>
              <a:t>повну</a:t>
            </a:r>
            <a:r>
              <a:rPr lang="ru-RU" dirty="0"/>
              <a:t> </a:t>
            </a:r>
            <a:r>
              <a:rPr lang="ru-RU" dirty="0" err="1"/>
              <a:t>бібліографію</a:t>
            </a:r>
            <a:r>
              <a:rPr lang="ru-RU" dirty="0"/>
              <a:t> до </a:t>
            </a:r>
            <a:r>
              <a:rPr lang="ru-RU" dirty="0" err="1"/>
              <a:t>однієї</a:t>
            </a:r>
            <a:r>
              <a:rPr lang="ru-RU" dirty="0"/>
              <a:t> </a:t>
            </a:r>
            <a:r>
              <a:rPr lang="ru-RU" dirty="0" err="1"/>
              <a:t>з</a:t>
            </a:r>
            <a:r>
              <a:rPr lang="ru-RU" dirty="0"/>
              <a:t> </a:t>
            </a:r>
            <a:r>
              <a:rPr lang="ru-RU" dirty="0" err="1"/>
              <a:t>актуальних</a:t>
            </a:r>
            <a:r>
              <a:rPr lang="ru-RU" dirty="0"/>
              <a:t> проблем </a:t>
            </a:r>
            <a:r>
              <a:rPr lang="ru-RU" dirty="0" err="1"/>
              <a:t>обраної</a:t>
            </a:r>
            <a:r>
              <a:rPr lang="ru-RU" dirty="0"/>
              <a:t> Вами </a:t>
            </a:r>
            <a:r>
              <a:rPr lang="ru-RU" dirty="0" err="1"/>
              <a:t>спеціальності</a:t>
            </a:r>
            <a:r>
              <a:rPr lang="ru-RU" dirty="0"/>
              <a:t> та </a:t>
            </a:r>
            <a:r>
              <a:rPr lang="ru-RU" dirty="0" err="1"/>
              <a:t>оформіть</a:t>
            </a:r>
            <a:r>
              <a:rPr lang="ru-RU" dirty="0"/>
              <a:t> </a:t>
            </a:r>
            <a:r>
              <a:rPr lang="ru-RU" dirty="0" err="1"/>
              <a:t>її</a:t>
            </a:r>
            <a:r>
              <a:rPr lang="ru-RU" dirty="0"/>
              <a:t> </a:t>
            </a:r>
            <a:r>
              <a:rPr lang="ru-RU" dirty="0" err="1"/>
              <a:t>відповідно</a:t>
            </a:r>
            <a:r>
              <a:rPr lang="ru-RU" dirty="0"/>
              <a:t> до </a:t>
            </a:r>
            <a:r>
              <a:rPr lang="ru-RU" dirty="0" smtClean="0"/>
              <a:t>чинного ДСТУ.</a:t>
            </a:r>
          </a:p>
          <a:p>
            <a:pPr algn="just"/>
            <a:endParaRPr lang="ru-RU" b="1" dirty="0" smtClean="0"/>
          </a:p>
          <a:p>
            <a:pPr algn="just"/>
            <a:r>
              <a:rPr lang="ru-RU" b="1" dirty="0" err="1" smtClean="0"/>
              <a:t>Завдання</a:t>
            </a:r>
            <a:r>
              <a:rPr lang="ru-RU" b="1" dirty="0" smtClean="0"/>
              <a:t> </a:t>
            </a:r>
            <a:r>
              <a:rPr lang="ru-RU" b="1" dirty="0" smtClean="0"/>
              <a:t>8</a:t>
            </a:r>
            <a:r>
              <a:rPr lang="ru-RU" dirty="0" smtClean="0"/>
              <a:t>. </a:t>
            </a:r>
            <a:r>
              <a:rPr lang="ru-RU" dirty="0" smtClean="0"/>
              <a:t>Сформуйте </a:t>
            </a:r>
            <a:r>
              <a:rPr lang="ru-RU" dirty="0" err="1" smtClean="0"/>
              <a:t>практичні</a:t>
            </a:r>
            <a:r>
              <a:rPr lang="ru-RU" dirty="0" smtClean="0"/>
              <a:t> </a:t>
            </a:r>
            <a:r>
              <a:rPr lang="ru-RU" dirty="0" err="1" smtClean="0"/>
              <a:t>поради</a:t>
            </a:r>
            <a:r>
              <a:rPr lang="ru-RU" dirty="0" smtClean="0"/>
              <a:t> </a:t>
            </a:r>
            <a:r>
              <a:rPr lang="ru-RU" dirty="0" err="1" smtClean="0"/>
              <a:t>автору-початківцю</a:t>
            </a:r>
            <a:r>
              <a:rPr lang="ru-RU" dirty="0" smtClean="0"/>
              <a:t> </a:t>
            </a:r>
            <a:r>
              <a:rPr lang="ru-RU" dirty="0" err="1" smtClean="0"/>
              <a:t>наукової</a:t>
            </a:r>
            <a:r>
              <a:rPr lang="ru-RU" dirty="0" smtClean="0"/>
              <a:t> </a:t>
            </a:r>
            <a:r>
              <a:rPr lang="ru-RU" dirty="0" err="1" smtClean="0"/>
              <a:t>статті</a:t>
            </a:r>
            <a:r>
              <a:rPr lang="ru-RU" dirty="0" smtClean="0"/>
              <a:t>.</a:t>
            </a:r>
            <a:endParaRPr lang="en-US" dirty="0" smtClean="0"/>
          </a:p>
          <a:p>
            <a:endParaRPr lang="ru-RU" b="1" dirty="0"/>
          </a:p>
        </p:txBody>
      </p:sp>
      <p:pic>
        <p:nvPicPr>
          <p:cNvPr id="4" name="Picture 3" descr="C:\Users\User\Desktop\!ВОВА\фони\Вишиванка-червоно-чорний.jpg"/>
          <p:cNvPicPr>
            <a:picLocks noChangeAspect="1" noChangeArrowheads="1"/>
          </p:cNvPicPr>
          <p:nvPr/>
        </p:nvPicPr>
        <p:blipFill>
          <a:blip r:embed="rId2" cstate="print"/>
          <a:srcRect/>
          <a:stretch>
            <a:fillRect/>
          </a:stretch>
        </p:blipFill>
        <p:spPr bwMode="auto">
          <a:xfrm rot="5400000">
            <a:off x="-3083180" y="3083180"/>
            <a:ext cx="6858002" cy="691642"/>
          </a:xfrm>
          <a:prstGeom prst="rect">
            <a:avLst/>
          </a:prstGeom>
          <a:noFill/>
        </p:spPr>
      </p:pic>
      <p:pic>
        <p:nvPicPr>
          <p:cNvPr id="5" name="Picture 3" descr="C:\Users\User\Desktop\!ВОВА\фони\Вишиванка-червоно-чорний.jpg"/>
          <p:cNvPicPr>
            <a:picLocks noChangeAspect="1" noChangeArrowheads="1"/>
          </p:cNvPicPr>
          <p:nvPr/>
        </p:nvPicPr>
        <p:blipFill>
          <a:blip r:embed="rId2" cstate="print"/>
          <a:srcRect/>
          <a:stretch>
            <a:fillRect/>
          </a:stretch>
        </p:blipFill>
        <p:spPr bwMode="auto">
          <a:xfrm rot="5400000">
            <a:off x="5714999" y="3083180"/>
            <a:ext cx="6858002" cy="691642"/>
          </a:xfrm>
          <a:prstGeom prst="rect">
            <a:avLst/>
          </a:prstGeom>
          <a:noFill/>
        </p:spPr>
      </p:pic>
    </p:spTree>
  </p:cSld>
  <p:clrMapOvr>
    <a:masterClrMapping/>
  </p:clrMapOvr>
</p:sld>
</file>

<file path=ppt/slides/slide3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457200" y="428604"/>
            <a:ext cx="8229600" cy="5697559"/>
          </a:xfrm>
        </p:spPr>
        <p:txBody>
          <a:bodyPr>
            <a:normAutofit fontScale="70000" lnSpcReduction="20000"/>
          </a:bodyPr>
          <a:lstStyle/>
          <a:p>
            <a:endParaRPr lang="ru-RU" b="1" dirty="0"/>
          </a:p>
          <a:p>
            <a:pPr algn="just"/>
            <a:r>
              <a:rPr lang="ru-RU" b="1" dirty="0" err="1"/>
              <a:t>Завдання</a:t>
            </a:r>
            <a:r>
              <a:rPr lang="ru-RU" b="1" dirty="0"/>
              <a:t> </a:t>
            </a:r>
            <a:r>
              <a:rPr lang="ru-RU" b="1" dirty="0" smtClean="0"/>
              <a:t>9. </a:t>
            </a:r>
            <a:r>
              <a:rPr lang="ru-RU" dirty="0" err="1"/>
              <a:t>Опрацюйте</a:t>
            </a:r>
            <a:r>
              <a:rPr lang="ru-RU" dirty="0"/>
              <a:t> </a:t>
            </a:r>
            <a:r>
              <a:rPr lang="ru-RU" dirty="0" err="1"/>
              <a:t>наукову</a:t>
            </a:r>
            <a:r>
              <a:rPr lang="ru-RU" dirty="0"/>
              <a:t> </a:t>
            </a:r>
            <a:r>
              <a:rPr lang="ru-RU" dirty="0" err="1"/>
              <a:t>статтю</a:t>
            </a:r>
            <a:r>
              <a:rPr lang="ru-RU" dirty="0"/>
              <a:t>, </a:t>
            </a:r>
            <a:r>
              <a:rPr lang="ru-RU" dirty="0" err="1"/>
              <a:t>опубліковану</a:t>
            </a:r>
            <a:r>
              <a:rPr lang="ru-RU" dirty="0"/>
              <a:t> у </a:t>
            </a:r>
            <a:r>
              <a:rPr lang="ru-RU" dirty="0" err="1"/>
              <a:t>Вашому</a:t>
            </a:r>
            <a:r>
              <a:rPr lang="ru-RU" dirty="0"/>
              <a:t> </a:t>
            </a:r>
            <a:r>
              <a:rPr lang="ru-RU" dirty="0" err="1"/>
              <a:t>фаховому</a:t>
            </a:r>
            <a:r>
              <a:rPr lang="ru-RU" dirty="0"/>
              <a:t> </a:t>
            </a:r>
            <a:r>
              <a:rPr lang="ru-RU" dirty="0" err="1"/>
              <a:t>журналі</a:t>
            </a:r>
            <a:r>
              <a:rPr lang="ru-RU" dirty="0"/>
              <a:t>. </a:t>
            </a:r>
            <a:r>
              <a:rPr lang="en-US" dirty="0" err="1"/>
              <a:t>Проаналізуйте</a:t>
            </a:r>
            <a:r>
              <a:rPr lang="en-US" dirty="0"/>
              <a:t> </a:t>
            </a:r>
            <a:r>
              <a:rPr lang="en-US" dirty="0" err="1"/>
              <a:t>її</a:t>
            </a:r>
            <a:r>
              <a:rPr lang="en-US" dirty="0"/>
              <a:t> </a:t>
            </a:r>
            <a:r>
              <a:rPr lang="en-US" dirty="0" err="1"/>
              <a:t>за</a:t>
            </a:r>
            <a:r>
              <a:rPr lang="en-US" dirty="0"/>
              <a:t> </a:t>
            </a:r>
            <a:r>
              <a:rPr lang="en-US" dirty="0" err="1"/>
              <a:t>таким</a:t>
            </a:r>
            <a:r>
              <a:rPr lang="en-US" dirty="0"/>
              <a:t> </a:t>
            </a:r>
            <a:r>
              <a:rPr lang="en-US" dirty="0" err="1"/>
              <a:t>планом</a:t>
            </a:r>
            <a:r>
              <a:rPr lang="en-US" dirty="0"/>
              <a:t>:</a:t>
            </a:r>
          </a:p>
          <a:p>
            <a:pPr marL="514350" lvl="0" indent="-514350" algn="just">
              <a:buFont typeface="+mj-lt"/>
              <a:buAutoNum type="arabicPeriod"/>
            </a:pPr>
            <a:r>
              <a:rPr lang="en-US" dirty="0" err="1"/>
              <a:t>актуальність</a:t>
            </a:r>
            <a:r>
              <a:rPr lang="en-US" dirty="0"/>
              <a:t> </a:t>
            </a:r>
            <a:r>
              <a:rPr lang="en-US" dirty="0" err="1"/>
              <a:t>розглянутої</a:t>
            </a:r>
            <a:r>
              <a:rPr lang="en-US" dirty="0"/>
              <a:t> </a:t>
            </a:r>
            <a:r>
              <a:rPr lang="en-US" dirty="0" err="1"/>
              <a:t>проблеми</a:t>
            </a:r>
            <a:r>
              <a:rPr lang="en-US" dirty="0"/>
              <a:t>;</a:t>
            </a:r>
          </a:p>
          <a:p>
            <a:pPr marL="514350" lvl="0" indent="-514350" algn="just">
              <a:buFont typeface="+mj-lt"/>
              <a:buAutoNum type="arabicPeriod"/>
            </a:pPr>
            <a:r>
              <a:rPr lang="ru-RU" dirty="0" err="1"/>
              <a:t>науково-практична</a:t>
            </a:r>
            <a:r>
              <a:rPr lang="ru-RU" dirty="0"/>
              <a:t> </a:t>
            </a:r>
            <a:r>
              <a:rPr lang="ru-RU" dirty="0" err="1"/>
              <a:t>значущість</a:t>
            </a:r>
            <a:r>
              <a:rPr lang="ru-RU" dirty="0"/>
              <a:t> </a:t>
            </a:r>
            <a:r>
              <a:rPr lang="ru-RU" dirty="0" err="1"/>
              <a:t>досліджуваних</a:t>
            </a:r>
            <a:r>
              <a:rPr lang="ru-RU" dirty="0"/>
              <a:t> </a:t>
            </a:r>
            <a:r>
              <a:rPr lang="ru-RU" dirty="0" err="1"/>
              <a:t>питань</a:t>
            </a:r>
            <a:r>
              <a:rPr lang="ru-RU" dirty="0"/>
              <a:t>;</a:t>
            </a:r>
            <a:endParaRPr lang="en-US" dirty="0"/>
          </a:p>
          <a:p>
            <a:pPr marL="514350" lvl="0" indent="-514350" algn="just">
              <a:buFont typeface="+mj-lt"/>
              <a:buAutoNum type="arabicPeriod"/>
            </a:pPr>
            <a:r>
              <a:rPr lang="ru-RU" dirty="0" err="1"/>
              <a:t>використання</a:t>
            </a:r>
            <a:r>
              <a:rPr lang="ru-RU" dirty="0"/>
              <a:t> </a:t>
            </a:r>
            <a:r>
              <a:rPr lang="ru-RU" dirty="0" err="1"/>
              <a:t>наявного</a:t>
            </a:r>
            <a:r>
              <a:rPr lang="ru-RU" dirty="0"/>
              <a:t> </a:t>
            </a:r>
            <a:r>
              <a:rPr lang="ru-RU" dirty="0" err="1"/>
              <a:t>досвіду</a:t>
            </a:r>
            <a:r>
              <a:rPr lang="ru-RU" dirty="0"/>
              <a:t> у </a:t>
            </a:r>
            <a:r>
              <a:rPr lang="ru-RU" dirty="0" err="1"/>
              <a:t>вивченні</a:t>
            </a:r>
            <a:r>
              <a:rPr lang="ru-RU" dirty="0"/>
              <a:t> </a:t>
            </a:r>
            <a:r>
              <a:rPr lang="ru-RU" dirty="0" err="1"/>
              <a:t>цієї</a:t>
            </a:r>
            <a:r>
              <a:rPr lang="ru-RU" dirty="0"/>
              <a:t> </a:t>
            </a:r>
            <a:r>
              <a:rPr lang="ru-RU" dirty="0" err="1"/>
              <a:t>проблеми</a:t>
            </a:r>
            <a:r>
              <a:rPr lang="ru-RU" dirty="0"/>
              <a:t>;</a:t>
            </a:r>
            <a:endParaRPr lang="en-US" dirty="0"/>
          </a:p>
          <a:p>
            <a:pPr marL="514350" lvl="0" indent="-514350" algn="just">
              <a:buFont typeface="+mj-lt"/>
              <a:buAutoNum type="arabicPeriod"/>
            </a:pPr>
            <a:r>
              <a:rPr lang="ru-RU" dirty="0" err="1"/>
              <a:t>відповідність</a:t>
            </a:r>
            <a:r>
              <a:rPr lang="ru-RU" dirty="0"/>
              <a:t> </a:t>
            </a:r>
            <a:r>
              <a:rPr lang="ru-RU" dirty="0" err="1"/>
              <a:t>вимогам</a:t>
            </a:r>
            <a:r>
              <a:rPr lang="ru-RU" dirty="0"/>
              <a:t>, </a:t>
            </a:r>
            <a:r>
              <a:rPr lang="ru-RU" dirty="0" err="1"/>
              <a:t>які</a:t>
            </a:r>
            <a:r>
              <a:rPr lang="ru-RU" dirty="0"/>
              <a:t> </a:t>
            </a:r>
            <a:r>
              <a:rPr lang="ru-RU" dirty="0" err="1"/>
              <a:t>висуваються</a:t>
            </a:r>
            <a:r>
              <a:rPr lang="ru-RU" dirty="0"/>
              <a:t> до </a:t>
            </a:r>
            <a:r>
              <a:rPr lang="ru-RU" dirty="0" err="1"/>
              <a:t>наукових</a:t>
            </a:r>
            <a:r>
              <a:rPr lang="ru-RU" dirty="0"/>
              <a:t> </a:t>
            </a:r>
            <a:r>
              <a:rPr lang="ru-RU" dirty="0" err="1"/>
              <a:t>праць</a:t>
            </a:r>
            <a:r>
              <a:rPr lang="ru-RU" dirty="0"/>
              <a:t> такого типу;</a:t>
            </a:r>
            <a:endParaRPr lang="en-US" dirty="0"/>
          </a:p>
          <a:p>
            <a:pPr marL="514350" lvl="0" indent="-514350" algn="just">
              <a:buFont typeface="+mj-lt"/>
              <a:buAutoNum type="arabicPeriod"/>
            </a:pPr>
            <a:r>
              <a:rPr lang="ru-RU" dirty="0" err="1"/>
              <a:t>аналіз</a:t>
            </a:r>
            <a:r>
              <a:rPr lang="ru-RU" dirty="0"/>
              <a:t> </a:t>
            </a:r>
            <a:r>
              <a:rPr lang="ru-RU" dirty="0" err="1"/>
              <a:t>статті</a:t>
            </a:r>
            <a:r>
              <a:rPr lang="ru-RU" dirty="0"/>
              <a:t> </a:t>
            </a:r>
            <a:r>
              <a:rPr lang="ru-RU" dirty="0" err="1"/>
              <a:t>щодо</a:t>
            </a:r>
            <a:r>
              <a:rPr lang="ru-RU" dirty="0"/>
              <a:t> </a:t>
            </a:r>
            <a:r>
              <a:rPr lang="ru-RU" dirty="0" err="1"/>
              <a:t>відповідності</a:t>
            </a:r>
            <a:r>
              <a:rPr lang="ru-RU" dirty="0"/>
              <a:t> </a:t>
            </a:r>
            <a:r>
              <a:rPr lang="ru-RU" dirty="0" err="1"/>
              <a:t>мовним</a:t>
            </a:r>
            <a:r>
              <a:rPr lang="ru-RU" dirty="0"/>
              <a:t> нормам.</a:t>
            </a:r>
            <a:endParaRPr lang="en-US" dirty="0"/>
          </a:p>
          <a:p>
            <a:endParaRPr lang="ru-RU" b="1" dirty="0"/>
          </a:p>
          <a:p>
            <a:pPr algn="just"/>
            <a:r>
              <a:rPr lang="ru-RU" b="1" dirty="0" err="1"/>
              <a:t>Завдання</a:t>
            </a:r>
            <a:r>
              <a:rPr lang="ru-RU" b="1" dirty="0"/>
              <a:t> </a:t>
            </a:r>
            <a:r>
              <a:rPr lang="ru-RU" b="1" dirty="0" smtClean="0"/>
              <a:t>10. </a:t>
            </a:r>
            <a:r>
              <a:rPr lang="ru-RU" dirty="0" err="1"/>
              <a:t>Підготуйте</a:t>
            </a:r>
            <a:r>
              <a:rPr lang="ru-RU" dirty="0"/>
              <a:t> </a:t>
            </a:r>
            <a:r>
              <a:rPr lang="ru-RU" dirty="0" err="1"/>
              <a:t>доповідь</a:t>
            </a:r>
            <a:r>
              <a:rPr lang="ru-RU" dirty="0"/>
              <a:t> на </a:t>
            </a:r>
            <a:r>
              <a:rPr lang="ru-RU" dirty="0" err="1"/>
              <a:t>студентську</a:t>
            </a:r>
            <a:r>
              <a:rPr lang="ru-RU" dirty="0"/>
              <a:t> </a:t>
            </a:r>
            <a:r>
              <a:rPr lang="ru-RU" dirty="0" err="1" smtClean="0"/>
              <a:t>науково-практичну</a:t>
            </a:r>
            <a:r>
              <a:rPr lang="ru-RU" dirty="0" smtClean="0"/>
              <a:t> </a:t>
            </a:r>
            <a:r>
              <a:rPr lang="ru-RU" dirty="0" err="1"/>
              <a:t>конференцію</a:t>
            </a:r>
            <a:r>
              <a:rPr lang="ru-RU" dirty="0"/>
              <a:t> «</a:t>
            </a:r>
            <a:r>
              <a:rPr lang="ru-RU" dirty="0" err="1"/>
              <a:t>Актуальні</a:t>
            </a:r>
            <a:r>
              <a:rPr lang="ru-RU" dirty="0"/>
              <a:t> </a:t>
            </a:r>
            <a:r>
              <a:rPr lang="ru-RU" dirty="0" err="1"/>
              <a:t>проблеми</a:t>
            </a:r>
            <a:r>
              <a:rPr lang="ru-RU" dirty="0"/>
              <a:t> </a:t>
            </a:r>
            <a:r>
              <a:rPr lang="ru-RU" dirty="0" err="1"/>
              <a:t>сучасного</a:t>
            </a:r>
            <a:r>
              <a:rPr lang="ru-RU" dirty="0"/>
              <a:t> </a:t>
            </a:r>
            <a:r>
              <a:rPr lang="ru-RU" dirty="0" err="1"/>
              <a:t>українського</a:t>
            </a:r>
            <a:r>
              <a:rPr lang="ru-RU" dirty="0"/>
              <a:t> </a:t>
            </a:r>
            <a:r>
              <a:rPr lang="ru-RU" dirty="0" err="1" smtClean="0"/>
              <a:t>мовознавства</a:t>
            </a:r>
            <a:r>
              <a:rPr lang="ru-RU" dirty="0" smtClean="0"/>
              <a:t>», </a:t>
            </a:r>
            <a:r>
              <a:rPr lang="ru-RU" dirty="0" err="1"/>
              <a:t>присвячену</a:t>
            </a:r>
            <a:r>
              <a:rPr lang="ru-RU" dirty="0"/>
              <a:t> Дню </a:t>
            </a:r>
            <a:r>
              <a:rPr lang="ru-RU" dirty="0" err="1"/>
              <a:t>української</a:t>
            </a:r>
            <a:r>
              <a:rPr lang="ru-RU" dirty="0"/>
              <a:t> </a:t>
            </a:r>
            <a:r>
              <a:rPr lang="ru-RU" dirty="0" err="1"/>
              <a:t>мови</a:t>
            </a:r>
            <a:r>
              <a:rPr lang="ru-RU" dirty="0"/>
              <a:t> та </a:t>
            </a:r>
            <a:r>
              <a:rPr lang="ru-RU" dirty="0" err="1" smtClean="0"/>
              <a:t>писемності</a:t>
            </a:r>
            <a:r>
              <a:rPr lang="ru-RU" dirty="0" smtClean="0"/>
              <a:t> (</a:t>
            </a:r>
            <a:r>
              <a:rPr lang="ru-RU" dirty="0" err="1" smtClean="0"/>
              <a:t>святкується</a:t>
            </a:r>
            <a:r>
              <a:rPr lang="ru-RU" smtClean="0"/>
              <a:t> 9 листопада).</a:t>
            </a:r>
            <a:endParaRPr lang="ru-RU" dirty="0"/>
          </a:p>
        </p:txBody>
      </p:sp>
      <p:pic>
        <p:nvPicPr>
          <p:cNvPr id="4" name="Picture 3" descr="C:\Users\User\Desktop\!ВОВА\фони\Вишиванка-червоно-чорний.jpg"/>
          <p:cNvPicPr>
            <a:picLocks noChangeAspect="1" noChangeArrowheads="1"/>
          </p:cNvPicPr>
          <p:nvPr/>
        </p:nvPicPr>
        <p:blipFill>
          <a:blip r:embed="rId2" cstate="print"/>
          <a:srcRect/>
          <a:stretch>
            <a:fillRect/>
          </a:stretch>
        </p:blipFill>
        <p:spPr bwMode="auto">
          <a:xfrm rot="5400000">
            <a:off x="-3083180" y="3083180"/>
            <a:ext cx="6858002" cy="691642"/>
          </a:xfrm>
          <a:prstGeom prst="rect">
            <a:avLst/>
          </a:prstGeom>
          <a:noFill/>
        </p:spPr>
      </p:pic>
      <p:pic>
        <p:nvPicPr>
          <p:cNvPr id="5" name="Picture 3" descr="C:\Users\User\Desktop\!ВОВА\фони\Вишиванка-червоно-чорний.jpg"/>
          <p:cNvPicPr>
            <a:picLocks noChangeAspect="1" noChangeArrowheads="1"/>
          </p:cNvPicPr>
          <p:nvPr/>
        </p:nvPicPr>
        <p:blipFill>
          <a:blip r:embed="rId2" cstate="print"/>
          <a:srcRect/>
          <a:stretch>
            <a:fillRect/>
          </a:stretch>
        </p:blipFill>
        <p:spPr bwMode="auto">
          <a:xfrm rot="5400000">
            <a:off x="5560786" y="3083180"/>
            <a:ext cx="6858002" cy="691642"/>
          </a:xfrm>
          <a:prstGeom prst="rect">
            <a:avLst/>
          </a:prstGeom>
          <a:noFill/>
        </p:spPr>
      </p:pic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457200" y="642918"/>
            <a:ext cx="8229600" cy="5483245"/>
          </a:xfrm>
        </p:spPr>
        <p:txBody>
          <a:bodyPr>
            <a:normAutofit/>
          </a:bodyPr>
          <a:lstStyle/>
          <a:p>
            <a:pPr algn="just">
              <a:buNone/>
            </a:pPr>
            <a:r>
              <a:rPr lang="ru-RU" dirty="0" smtClean="0"/>
              <a:t>		</a:t>
            </a:r>
            <a:r>
              <a:rPr lang="ru-RU" b="1" dirty="0" smtClean="0"/>
              <a:t>План</a:t>
            </a:r>
            <a:r>
              <a:rPr lang="ru-RU" dirty="0" smtClean="0"/>
              <a:t> </a:t>
            </a:r>
            <a:r>
              <a:rPr lang="ru-RU" dirty="0" smtClean="0"/>
              <a:t>– </a:t>
            </a:r>
            <a:r>
              <a:rPr lang="ru-RU" dirty="0" err="1" smtClean="0"/>
              <a:t>це</a:t>
            </a:r>
            <a:r>
              <a:rPr lang="ru-RU" dirty="0" smtClean="0"/>
              <a:t> короткий </a:t>
            </a:r>
            <a:r>
              <a:rPr lang="ru-RU" dirty="0" err="1" smtClean="0"/>
              <a:t>перелік</a:t>
            </a:r>
            <a:r>
              <a:rPr lang="ru-RU" dirty="0" smtClean="0"/>
              <a:t> проблем, </a:t>
            </a:r>
            <a:r>
              <a:rPr lang="ru-RU" dirty="0" err="1" smtClean="0"/>
              <a:t>досліджуваних</a:t>
            </a:r>
            <a:r>
              <a:rPr lang="ru-RU" dirty="0" smtClean="0"/>
              <a:t> у </a:t>
            </a:r>
            <a:r>
              <a:rPr lang="ru-RU" dirty="0" err="1" smtClean="0"/>
              <a:t>науковому</a:t>
            </a:r>
            <a:r>
              <a:rPr lang="ru-RU" dirty="0" smtClean="0"/>
              <a:t> </a:t>
            </a:r>
            <a:r>
              <a:rPr lang="ru-RU" dirty="0" err="1" smtClean="0"/>
              <a:t>тексті</a:t>
            </a:r>
            <a:r>
              <a:rPr lang="ru-RU" dirty="0" smtClean="0"/>
              <a:t>; “порядок </a:t>
            </a:r>
            <a:r>
              <a:rPr lang="ru-RU" dirty="0" err="1" smtClean="0"/>
              <a:t>розміщення</a:t>
            </a:r>
            <a:r>
              <a:rPr lang="ru-RU" dirty="0" smtClean="0"/>
              <a:t> </a:t>
            </a:r>
            <a:r>
              <a:rPr lang="ru-RU" dirty="0" err="1" smtClean="0"/>
              <a:t>частин</a:t>
            </a:r>
            <a:r>
              <a:rPr lang="ru-RU" dirty="0" smtClean="0"/>
              <a:t> </a:t>
            </a:r>
            <a:r>
              <a:rPr lang="ru-RU" dirty="0" err="1" smtClean="0"/>
              <a:t>якого-небудь</a:t>
            </a:r>
            <a:r>
              <a:rPr lang="ru-RU" dirty="0" smtClean="0"/>
              <a:t> </a:t>
            </a:r>
            <a:r>
              <a:rPr lang="ru-RU" dirty="0" err="1" smtClean="0"/>
              <a:t>викладу</a:t>
            </a:r>
            <a:r>
              <a:rPr lang="ru-RU" dirty="0" smtClean="0"/>
              <a:t>, </a:t>
            </a:r>
            <a:r>
              <a:rPr lang="ru-RU" dirty="0" err="1" smtClean="0"/>
              <a:t>його</a:t>
            </a:r>
            <a:r>
              <a:rPr lang="ru-RU" dirty="0" smtClean="0"/>
              <a:t> </a:t>
            </a:r>
            <a:r>
              <a:rPr lang="ru-RU" dirty="0" err="1" smtClean="0"/>
              <a:t>композиція</a:t>
            </a:r>
            <a:r>
              <a:rPr lang="ru-RU" dirty="0" smtClean="0"/>
              <a:t>”. </a:t>
            </a:r>
            <a:endParaRPr lang="ru-RU" dirty="0" smtClean="0"/>
          </a:p>
          <a:p>
            <a:pPr algn="just">
              <a:buNone/>
            </a:pPr>
            <a:r>
              <a:rPr lang="uk-UA" dirty="0" smtClean="0"/>
              <a:t>		</a:t>
            </a:r>
            <a:r>
              <a:rPr lang="uk-UA" b="1" dirty="0" smtClean="0"/>
              <a:t>Цінність </a:t>
            </a:r>
            <a:r>
              <a:rPr lang="uk-UA" b="1" dirty="0" smtClean="0"/>
              <a:t>плану </a:t>
            </a:r>
            <a:r>
              <a:rPr lang="uk-UA" dirty="0" smtClean="0"/>
              <a:t>полягає у тому, що він допомагає усвідомити прочитане і стисло відтворити в пам’яті зміст наукового джерела, зосереджуючи увагу на найсуттєвішій інформації. </a:t>
            </a:r>
            <a:endParaRPr lang="uk-UA" dirty="0"/>
          </a:p>
        </p:txBody>
      </p:sp>
      <p:pic>
        <p:nvPicPr>
          <p:cNvPr id="4" name="Picture 3" descr="C:\Users\User\Desktop\!ВОВА\фони\Вишиванка-червоно-чорний.jpg"/>
          <p:cNvPicPr>
            <a:picLocks noChangeAspect="1" noChangeArrowheads="1"/>
          </p:cNvPicPr>
          <p:nvPr/>
        </p:nvPicPr>
        <p:blipFill>
          <a:blip r:embed="rId2" cstate="print"/>
          <a:srcRect/>
          <a:stretch>
            <a:fillRect/>
          </a:stretch>
        </p:blipFill>
        <p:spPr bwMode="auto">
          <a:xfrm rot="5400000">
            <a:off x="-3083180" y="3083180"/>
            <a:ext cx="6858002" cy="691642"/>
          </a:xfrm>
          <a:prstGeom prst="rect">
            <a:avLst/>
          </a:prstGeom>
          <a:noFill/>
        </p:spPr>
      </p:pic>
      <p:pic>
        <p:nvPicPr>
          <p:cNvPr id="5" name="Picture 3" descr="C:\Users\User\Desktop\!ВОВА\фони\Вишиванка-червоно-чорний.jpg"/>
          <p:cNvPicPr>
            <a:picLocks noChangeAspect="1" noChangeArrowheads="1"/>
          </p:cNvPicPr>
          <p:nvPr/>
        </p:nvPicPr>
        <p:blipFill>
          <a:blip r:embed="rId2" cstate="print"/>
          <a:srcRect/>
          <a:stretch>
            <a:fillRect/>
          </a:stretch>
        </p:blipFill>
        <p:spPr bwMode="auto">
          <a:xfrm rot="5400000">
            <a:off x="5560786" y="3083178"/>
            <a:ext cx="6858002" cy="691642"/>
          </a:xfrm>
          <a:prstGeom prst="rect">
            <a:avLst/>
          </a:prstGeom>
          <a:noFill/>
        </p:spPr>
      </p:pic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457200" y="428604"/>
            <a:ext cx="8229600" cy="5697559"/>
          </a:xfrm>
        </p:spPr>
        <p:txBody>
          <a:bodyPr>
            <a:normAutofit/>
          </a:bodyPr>
          <a:lstStyle/>
          <a:p>
            <a:pPr algn="just">
              <a:buNone/>
            </a:pPr>
            <a:r>
              <a:rPr lang="ru-RU" dirty="0" smtClean="0"/>
              <a:t>		За </a:t>
            </a:r>
            <a:r>
              <a:rPr lang="ru-RU" dirty="0" smtClean="0"/>
              <a:t>структурою план </a:t>
            </a:r>
            <a:r>
              <a:rPr lang="ru-RU" dirty="0" err="1" smtClean="0"/>
              <a:t>може</a:t>
            </a:r>
            <a:r>
              <a:rPr lang="ru-RU" dirty="0" smtClean="0"/>
              <a:t> </a:t>
            </a:r>
            <a:r>
              <a:rPr lang="ru-RU" dirty="0" err="1" smtClean="0"/>
              <a:t>були</a:t>
            </a:r>
            <a:r>
              <a:rPr lang="ru-RU" dirty="0" smtClean="0"/>
              <a:t> </a:t>
            </a:r>
            <a:r>
              <a:rPr lang="ru-RU" b="1" dirty="0" smtClean="0"/>
              <a:t>простим</a:t>
            </a:r>
            <a:r>
              <a:rPr lang="ru-RU" dirty="0" smtClean="0"/>
              <a:t> </a:t>
            </a:r>
            <a:r>
              <a:rPr lang="ru-RU" dirty="0" err="1" smtClean="0"/>
              <a:t>і</a:t>
            </a:r>
            <a:r>
              <a:rPr lang="ru-RU" dirty="0" smtClean="0"/>
              <a:t> </a:t>
            </a:r>
            <a:r>
              <a:rPr lang="ru-RU" b="1" dirty="0" err="1" smtClean="0"/>
              <a:t>складним</a:t>
            </a:r>
            <a:r>
              <a:rPr lang="ru-RU" dirty="0" smtClean="0"/>
              <a:t>. </a:t>
            </a:r>
          </a:p>
          <a:p>
            <a:pPr algn="just">
              <a:buNone/>
            </a:pPr>
            <a:r>
              <a:rPr lang="ru-RU" dirty="0" smtClean="0"/>
              <a:t>		</a:t>
            </a:r>
            <a:r>
              <a:rPr lang="ru-RU" b="1" i="1" dirty="0" err="1" smtClean="0"/>
              <a:t>Простий</a:t>
            </a:r>
            <a:r>
              <a:rPr lang="ru-RU" dirty="0" smtClean="0"/>
              <a:t>, </a:t>
            </a:r>
            <a:r>
              <a:rPr lang="ru-RU" dirty="0" err="1" smtClean="0"/>
              <a:t>якщо</a:t>
            </a:r>
            <a:r>
              <a:rPr lang="ru-RU" dirty="0" smtClean="0"/>
              <a:t> в </a:t>
            </a:r>
            <a:r>
              <a:rPr lang="ru-RU" dirty="0" err="1" smtClean="0"/>
              <a:t>ньому</a:t>
            </a:r>
            <a:r>
              <a:rPr lang="ru-RU" dirty="0" smtClean="0"/>
              <a:t> </a:t>
            </a:r>
            <a:r>
              <a:rPr lang="ru-RU" dirty="0" err="1" smtClean="0"/>
              <a:t>зазначені</a:t>
            </a:r>
            <a:r>
              <a:rPr lang="ru-RU" dirty="0" smtClean="0"/>
              <a:t> </a:t>
            </a:r>
            <a:r>
              <a:rPr lang="ru-RU" dirty="0" err="1" smtClean="0"/>
              <a:t>лише</a:t>
            </a:r>
            <a:r>
              <a:rPr lang="ru-RU" dirty="0" smtClean="0"/>
              <a:t> </a:t>
            </a:r>
            <a:r>
              <a:rPr lang="ru-RU" dirty="0" err="1" smtClean="0"/>
              <a:t>основні</a:t>
            </a:r>
            <a:r>
              <a:rPr lang="ru-RU" dirty="0" smtClean="0"/>
              <a:t> </a:t>
            </a:r>
            <a:r>
              <a:rPr lang="ru-RU" dirty="0" err="1" smtClean="0"/>
              <a:t>питання</a:t>
            </a:r>
            <a:r>
              <a:rPr lang="ru-RU" dirty="0" smtClean="0"/>
              <a:t>, у пунктах простого плану </a:t>
            </a:r>
            <a:r>
              <a:rPr lang="ru-RU" dirty="0" err="1" smtClean="0"/>
              <a:t>перелічують</a:t>
            </a:r>
            <a:r>
              <a:rPr lang="ru-RU" dirty="0" smtClean="0"/>
              <a:t> </a:t>
            </a:r>
            <a:r>
              <a:rPr lang="ru-RU" dirty="0" err="1" smtClean="0"/>
              <a:t>основні</a:t>
            </a:r>
            <a:r>
              <a:rPr lang="ru-RU" dirty="0" smtClean="0"/>
              <a:t> </a:t>
            </a:r>
            <a:r>
              <a:rPr lang="ru-RU" dirty="0" err="1" smtClean="0"/>
              <a:t>мікротеми</a:t>
            </a:r>
            <a:r>
              <a:rPr lang="ru-RU" dirty="0" smtClean="0"/>
              <a:t> тексту. </a:t>
            </a:r>
          </a:p>
          <a:p>
            <a:pPr algn="just">
              <a:buNone/>
            </a:pPr>
            <a:r>
              <a:rPr lang="ru-RU" dirty="0" smtClean="0"/>
              <a:t>		</a:t>
            </a:r>
            <a:r>
              <a:rPr lang="ru-RU" b="1" i="1" dirty="0" err="1" smtClean="0"/>
              <a:t>Складний</a:t>
            </a:r>
            <a:r>
              <a:rPr lang="ru-RU" dirty="0" smtClean="0"/>
              <a:t>, </a:t>
            </a:r>
            <a:r>
              <a:rPr lang="ru-RU" dirty="0" err="1" smtClean="0"/>
              <a:t>якщо</a:t>
            </a:r>
            <a:r>
              <a:rPr lang="ru-RU" dirty="0" smtClean="0"/>
              <a:t> </a:t>
            </a:r>
            <a:r>
              <a:rPr lang="ru-RU" dirty="0" err="1" smtClean="0"/>
              <a:t>поруч</a:t>
            </a:r>
            <a:r>
              <a:rPr lang="ru-RU" dirty="0" smtClean="0"/>
              <a:t> </a:t>
            </a:r>
            <a:r>
              <a:rPr lang="ru-RU" dirty="0" err="1" smtClean="0"/>
              <a:t>з</a:t>
            </a:r>
            <a:r>
              <a:rPr lang="ru-RU" dirty="0" smtClean="0"/>
              <a:t> </a:t>
            </a:r>
            <a:r>
              <a:rPr lang="ru-RU" dirty="0" err="1" smtClean="0"/>
              <a:t>основним</a:t>
            </a:r>
            <a:r>
              <a:rPr lang="ru-RU" dirty="0" smtClean="0"/>
              <a:t> </a:t>
            </a:r>
            <a:r>
              <a:rPr lang="ru-RU" dirty="0" err="1" smtClean="0"/>
              <a:t>є</a:t>
            </a:r>
            <a:r>
              <a:rPr lang="ru-RU" dirty="0" smtClean="0"/>
              <a:t> </a:t>
            </a:r>
            <a:r>
              <a:rPr lang="ru-RU" dirty="0" err="1" smtClean="0"/>
              <a:t>додаткові</a:t>
            </a:r>
            <a:r>
              <a:rPr lang="ru-RU" dirty="0" smtClean="0"/>
              <a:t> </a:t>
            </a:r>
            <a:r>
              <a:rPr lang="ru-RU" dirty="0" err="1" smtClean="0"/>
              <a:t>запитання</a:t>
            </a:r>
            <a:r>
              <a:rPr lang="ru-RU" dirty="0" smtClean="0"/>
              <a:t>, </a:t>
            </a:r>
            <a:r>
              <a:rPr lang="ru-RU" dirty="0" err="1" smtClean="0"/>
              <a:t>пункти</a:t>
            </a:r>
            <a:r>
              <a:rPr lang="ru-RU" dirty="0" smtClean="0"/>
              <a:t> складного плану </a:t>
            </a:r>
            <a:r>
              <a:rPr lang="ru-RU" dirty="0" err="1" smtClean="0"/>
              <a:t>розбивають</a:t>
            </a:r>
            <a:r>
              <a:rPr lang="ru-RU" dirty="0" smtClean="0"/>
              <a:t> на </a:t>
            </a:r>
            <a:r>
              <a:rPr lang="ru-RU" dirty="0" err="1" smtClean="0"/>
              <a:t>підпункти</a:t>
            </a:r>
            <a:r>
              <a:rPr lang="ru-RU" dirty="0" smtClean="0"/>
              <a:t>. </a:t>
            </a:r>
            <a:endParaRPr lang="uk-UA" dirty="0"/>
          </a:p>
        </p:txBody>
      </p:sp>
      <p:pic>
        <p:nvPicPr>
          <p:cNvPr id="4" name="Picture 3" descr="C:\Users\User\Desktop\!ВОВА\фони\Вишиванка-червоно-чорний.jpg"/>
          <p:cNvPicPr>
            <a:picLocks noChangeAspect="1" noChangeArrowheads="1"/>
          </p:cNvPicPr>
          <p:nvPr/>
        </p:nvPicPr>
        <p:blipFill>
          <a:blip r:embed="rId2" cstate="print"/>
          <a:srcRect/>
          <a:stretch>
            <a:fillRect/>
          </a:stretch>
        </p:blipFill>
        <p:spPr bwMode="auto">
          <a:xfrm rot="5400000">
            <a:off x="-3083180" y="3083180"/>
            <a:ext cx="6858002" cy="691642"/>
          </a:xfrm>
          <a:prstGeom prst="rect">
            <a:avLst/>
          </a:prstGeom>
          <a:noFill/>
        </p:spPr>
      </p:pic>
      <p:pic>
        <p:nvPicPr>
          <p:cNvPr id="5" name="Picture 3" descr="C:\Users\User\Desktop\!ВОВА\фони\Вишиванка-червоно-чорний.jpg"/>
          <p:cNvPicPr>
            <a:picLocks noChangeAspect="1" noChangeArrowheads="1"/>
          </p:cNvPicPr>
          <p:nvPr/>
        </p:nvPicPr>
        <p:blipFill>
          <a:blip r:embed="rId2" cstate="print"/>
          <a:srcRect/>
          <a:stretch>
            <a:fillRect/>
          </a:stretch>
        </p:blipFill>
        <p:spPr bwMode="auto">
          <a:xfrm rot="5400000">
            <a:off x="5714999" y="3083180"/>
            <a:ext cx="6858002" cy="691642"/>
          </a:xfrm>
          <a:prstGeom prst="rect">
            <a:avLst/>
          </a:prstGeom>
          <a:noFill/>
        </p:spPr>
      </p:pic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457200" y="642918"/>
            <a:ext cx="8229600" cy="5483245"/>
          </a:xfrm>
        </p:spPr>
        <p:txBody>
          <a:bodyPr/>
          <a:lstStyle/>
          <a:p>
            <a:pPr algn="just">
              <a:buNone/>
            </a:pPr>
            <a:r>
              <a:rPr lang="ru-RU" dirty="0" smtClean="0"/>
              <a:t>		</a:t>
            </a:r>
            <a:r>
              <a:rPr lang="ru-RU" b="1" dirty="0" smtClean="0"/>
              <a:t>Теза</a:t>
            </a:r>
            <a:r>
              <a:rPr lang="ru-RU" dirty="0" smtClean="0"/>
              <a:t> </a:t>
            </a:r>
            <a:r>
              <a:rPr lang="ru-RU" dirty="0" smtClean="0"/>
              <a:t>– </a:t>
            </a:r>
            <a:r>
              <a:rPr lang="ru-RU" dirty="0" err="1" smtClean="0"/>
              <a:t>положення</a:t>
            </a:r>
            <a:r>
              <a:rPr lang="ru-RU" dirty="0" smtClean="0"/>
              <a:t>, </a:t>
            </a:r>
            <a:r>
              <a:rPr lang="ru-RU" dirty="0" err="1" smtClean="0"/>
              <a:t>висловлене</a:t>
            </a:r>
            <a:r>
              <a:rPr lang="ru-RU" dirty="0" smtClean="0"/>
              <a:t> в </a:t>
            </a:r>
            <a:r>
              <a:rPr lang="ru-RU" dirty="0" err="1" smtClean="0"/>
              <a:t>книжці</a:t>
            </a:r>
            <a:r>
              <a:rPr lang="ru-RU" dirty="0" smtClean="0"/>
              <a:t>, </a:t>
            </a:r>
            <a:r>
              <a:rPr lang="ru-RU" dirty="0" err="1" smtClean="0"/>
              <a:t>доповіді</a:t>
            </a:r>
            <a:r>
              <a:rPr lang="ru-RU" dirty="0" smtClean="0"/>
              <a:t>, </a:t>
            </a:r>
            <a:r>
              <a:rPr lang="ru-RU" dirty="0" err="1" smtClean="0"/>
              <a:t>статті</a:t>
            </a:r>
            <a:r>
              <a:rPr lang="ru-RU" dirty="0" smtClean="0"/>
              <a:t> </a:t>
            </a:r>
            <a:r>
              <a:rPr lang="ru-RU" dirty="0" err="1" smtClean="0"/>
              <a:t>тощо</a:t>
            </a:r>
            <a:r>
              <a:rPr lang="ru-RU" dirty="0" smtClean="0"/>
              <a:t>, </a:t>
            </a:r>
            <a:r>
              <a:rPr lang="ru-RU" dirty="0" err="1" smtClean="0"/>
              <a:t>правдивість</a:t>
            </a:r>
            <a:r>
              <a:rPr lang="ru-RU" dirty="0" smtClean="0"/>
              <a:t> </a:t>
            </a:r>
            <a:r>
              <a:rPr lang="ru-RU" dirty="0" err="1" smtClean="0"/>
              <a:t>якого</a:t>
            </a:r>
            <a:r>
              <a:rPr lang="ru-RU" dirty="0" smtClean="0"/>
              <a:t> треба довести. </a:t>
            </a:r>
            <a:endParaRPr lang="ru-RU" dirty="0" smtClean="0"/>
          </a:p>
          <a:p>
            <a:pPr algn="just">
              <a:buNone/>
            </a:pPr>
            <a:r>
              <a:rPr lang="uk-UA" dirty="0" smtClean="0"/>
              <a:t>		</a:t>
            </a:r>
            <a:r>
              <a:rPr lang="uk-UA" b="1" dirty="0" smtClean="0"/>
              <a:t>Теза </a:t>
            </a:r>
            <a:r>
              <a:rPr lang="uk-UA" b="1" dirty="0" smtClean="0"/>
              <a:t>у широкому розумінні </a:t>
            </a:r>
            <a:r>
              <a:rPr lang="uk-UA" dirty="0" smtClean="0"/>
              <a:t>– будь-яке твердження, яке стисло викладає ідею, у вузькому розумінні – деякий текст, що формулює сутність, обґрунтовує доказ. </a:t>
            </a:r>
            <a:endParaRPr lang="uk-UA" dirty="0"/>
          </a:p>
        </p:txBody>
      </p:sp>
      <p:pic>
        <p:nvPicPr>
          <p:cNvPr id="4" name="Picture 3" descr="C:\Users\User\Desktop\!ВОВА\фони\Вишиванка-червоно-чорний.jpg"/>
          <p:cNvPicPr>
            <a:picLocks noChangeAspect="1" noChangeArrowheads="1"/>
          </p:cNvPicPr>
          <p:nvPr/>
        </p:nvPicPr>
        <p:blipFill>
          <a:blip r:embed="rId2" cstate="print"/>
          <a:srcRect/>
          <a:stretch>
            <a:fillRect/>
          </a:stretch>
        </p:blipFill>
        <p:spPr bwMode="auto">
          <a:xfrm rot="5400000">
            <a:off x="-3083180" y="3083180"/>
            <a:ext cx="6858002" cy="691642"/>
          </a:xfrm>
          <a:prstGeom prst="rect">
            <a:avLst/>
          </a:prstGeom>
          <a:noFill/>
        </p:spPr>
      </p:pic>
      <p:pic>
        <p:nvPicPr>
          <p:cNvPr id="5" name="Picture 3" descr="C:\Users\User\Desktop\!ВОВА\фони\Вишиванка-червоно-чорний.jpg"/>
          <p:cNvPicPr>
            <a:picLocks noChangeAspect="1" noChangeArrowheads="1"/>
          </p:cNvPicPr>
          <p:nvPr/>
        </p:nvPicPr>
        <p:blipFill>
          <a:blip r:embed="rId2" cstate="print"/>
          <a:srcRect/>
          <a:stretch>
            <a:fillRect/>
          </a:stretch>
        </p:blipFill>
        <p:spPr bwMode="auto">
          <a:xfrm rot="5400000">
            <a:off x="5714999" y="3083180"/>
            <a:ext cx="6858002" cy="691642"/>
          </a:xfrm>
          <a:prstGeom prst="rect">
            <a:avLst/>
          </a:prstGeom>
          <a:noFill/>
        </p:spPr>
      </p:pic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457200" y="285728"/>
            <a:ext cx="8229600" cy="5840435"/>
          </a:xfrm>
        </p:spPr>
        <p:txBody>
          <a:bodyPr>
            <a:noAutofit/>
          </a:bodyPr>
          <a:lstStyle/>
          <a:p>
            <a:pPr algn="just">
              <a:buNone/>
            </a:pPr>
            <a:r>
              <a:rPr lang="ru-RU" sz="2400" dirty="0" smtClean="0"/>
              <a:t>		</a:t>
            </a:r>
            <a:r>
              <a:rPr lang="ru-RU" sz="2400" dirty="0" err="1" smtClean="0"/>
              <a:t>Відповідно</a:t>
            </a:r>
            <a:r>
              <a:rPr lang="ru-RU" sz="2400" dirty="0" smtClean="0"/>
              <a:t> </a:t>
            </a:r>
            <a:r>
              <a:rPr lang="ru-RU" sz="2400" dirty="0" smtClean="0"/>
              <a:t>до мети </a:t>
            </a:r>
            <a:r>
              <a:rPr lang="ru-RU" sz="2400" dirty="0" err="1" smtClean="0"/>
              <a:t>тези</a:t>
            </a:r>
            <a:r>
              <a:rPr lang="ru-RU" sz="2400" dirty="0" smtClean="0"/>
              <a:t> </a:t>
            </a:r>
            <a:r>
              <a:rPr lang="ru-RU" sz="2400" dirty="0" err="1" smtClean="0"/>
              <a:t>бувають</a:t>
            </a:r>
            <a:r>
              <a:rPr lang="ru-RU" sz="2400" dirty="0" smtClean="0"/>
              <a:t>: </a:t>
            </a:r>
            <a:r>
              <a:rPr lang="ru-RU" sz="2400" b="1" dirty="0" err="1" smtClean="0"/>
              <a:t>вторинні</a:t>
            </a:r>
            <a:r>
              <a:rPr lang="ru-RU" sz="2400" dirty="0" smtClean="0"/>
              <a:t> </a:t>
            </a:r>
            <a:r>
              <a:rPr lang="ru-RU" sz="2400" dirty="0" smtClean="0"/>
              <a:t>та </a:t>
            </a:r>
            <a:r>
              <a:rPr lang="ru-RU" sz="2400" b="1" dirty="0" err="1" smtClean="0"/>
              <a:t>оригінальні</a:t>
            </a:r>
            <a:r>
              <a:rPr lang="ru-RU" sz="2400" dirty="0" smtClean="0"/>
              <a:t>. </a:t>
            </a:r>
          </a:p>
          <a:p>
            <a:pPr algn="just">
              <a:buNone/>
            </a:pPr>
            <a:r>
              <a:rPr lang="uk-UA" sz="2400" dirty="0" smtClean="0"/>
              <a:t>		</a:t>
            </a:r>
            <a:r>
              <a:rPr lang="uk-UA" sz="2400" b="1" i="1" dirty="0" smtClean="0"/>
              <a:t>Вторинні </a:t>
            </a:r>
            <a:r>
              <a:rPr lang="uk-UA" sz="2400" b="1" i="1" dirty="0" smtClean="0"/>
              <a:t>тези </a:t>
            </a:r>
            <a:r>
              <a:rPr lang="uk-UA" sz="2400" dirty="0" smtClean="0"/>
              <a:t>слугують для виділення основної інформації в тому чи іншому джерелі (наприклад, підручнику, монографії, </a:t>
            </a:r>
            <a:r>
              <a:rPr lang="uk-UA" sz="2400" dirty="0" smtClean="0"/>
              <a:t>статті)</a:t>
            </a:r>
            <a:r>
              <a:rPr lang="uk-UA" sz="2400" dirty="0" smtClean="0"/>
              <a:t> п</a:t>
            </a:r>
            <a:r>
              <a:rPr lang="uk-UA" sz="2400" dirty="0" smtClean="0"/>
              <a:t>ід </a:t>
            </a:r>
            <a:r>
              <a:rPr lang="uk-UA" sz="2400" dirty="0" smtClean="0"/>
              <a:t>час читання, </a:t>
            </a:r>
            <a:r>
              <a:rPr lang="uk-UA" sz="2400" dirty="0" smtClean="0"/>
              <a:t>реферування. </a:t>
            </a:r>
            <a:r>
              <a:rPr lang="uk-UA" sz="2400" dirty="0" smtClean="0"/>
              <a:t>Ї</a:t>
            </a:r>
            <a:r>
              <a:rPr lang="uk-UA" sz="2400" dirty="0" smtClean="0"/>
              <a:t>х </a:t>
            </a:r>
            <a:r>
              <a:rPr lang="uk-UA" sz="2400" i="1" dirty="0" smtClean="0"/>
              <a:t>призначення</a:t>
            </a:r>
            <a:r>
              <a:rPr lang="uk-UA" sz="2400" dirty="0" smtClean="0"/>
              <a:t> – створити модель змісту тексту, яку можна було б осмислювати далі, а обсяг тез відповідає кількості інформаційних центрів тексту, зазвичай їх складають мовою автора. </a:t>
            </a:r>
            <a:endParaRPr lang="uk-UA" sz="2400" dirty="0" smtClean="0"/>
          </a:p>
          <a:p>
            <a:pPr algn="just">
              <a:buNone/>
            </a:pPr>
            <a:r>
              <a:rPr lang="ru-RU" sz="2400" dirty="0" smtClean="0"/>
              <a:t>		</a:t>
            </a:r>
            <a:r>
              <a:rPr lang="ru-RU" sz="2400" b="1" dirty="0" err="1" smtClean="0"/>
              <a:t>Оригінальні</a:t>
            </a:r>
            <a:r>
              <a:rPr lang="ru-RU" sz="2400" b="1" dirty="0" smtClean="0"/>
              <a:t> </a:t>
            </a:r>
            <a:r>
              <a:rPr lang="ru-RU" sz="2400" b="1" dirty="0" err="1" smtClean="0"/>
              <a:t>тези</a:t>
            </a:r>
            <a:r>
              <a:rPr lang="ru-RU" sz="2400" b="1" dirty="0" smtClean="0"/>
              <a:t> </a:t>
            </a:r>
            <a:r>
              <a:rPr lang="ru-RU" sz="2400" dirty="0" err="1" smtClean="0"/>
              <a:t>створюють</a:t>
            </a:r>
            <a:r>
              <a:rPr lang="ru-RU" sz="2400" dirty="0" smtClean="0"/>
              <a:t> як </a:t>
            </a:r>
            <a:r>
              <a:rPr lang="ru-RU" sz="2400" dirty="0" err="1" smtClean="0"/>
              <a:t>первинний</a:t>
            </a:r>
            <a:r>
              <a:rPr lang="ru-RU" sz="2400" dirty="0" smtClean="0"/>
              <a:t> текст. </a:t>
            </a:r>
          </a:p>
          <a:p>
            <a:pPr algn="just">
              <a:buNone/>
            </a:pPr>
            <a:r>
              <a:rPr lang="uk-UA" sz="2400" dirty="0" smtClean="0"/>
              <a:t>		Вони </a:t>
            </a:r>
            <a:r>
              <a:rPr lang="uk-UA" sz="2400" dirty="0" smtClean="0"/>
              <a:t>можуть бути: </a:t>
            </a:r>
          </a:p>
          <a:p>
            <a:pPr algn="just">
              <a:buNone/>
            </a:pPr>
            <a:r>
              <a:rPr lang="ru-RU" sz="2400" dirty="0" smtClean="0"/>
              <a:t>		- </a:t>
            </a:r>
            <a:r>
              <a:rPr lang="ru-RU" sz="2400" dirty="0" err="1" smtClean="0"/>
              <a:t>ключовими</a:t>
            </a:r>
            <a:r>
              <a:rPr lang="ru-RU" sz="2400" dirty="0" smtClean="0"/>
              <a:t> </a:t>
            </a:r>
            <a:r>
              <a:rPr lang="ru-RU" sz="2400" b="1" i="1" dirty="0" err="1" smtClean="0"/>
              <a:t>елементами</a:t>
            </a:r>
            <a:r>
              <a:rPr lang="ru-RU" sz="2400" i="1" dirty="0" smtClean="0"/>
              <a:t> </a:t>
            </a:r>
            <a:r>
              <a:rPr lang="ru-RU" sz="2400" dirty="0" err="1" smtClean="0"/>
              <a:t>майбутньої</a:t>
            </a:r>
            <a:r>
              <a:rPr lang="ru-RU" sz="2400" dirty="0" smtClean="0"/>
              <a:t> </a:t>
            </a:r>
            <a:r>
              <a:rPr lang="ru-RU" sz="2400" dirty="0" err="1" smtClean="0"/>
              <a:t>наукової</a:t>
            </a:r>
            <a:r>
              <a:rPr lang="ru-RU" sz="2400" dirty="0" smtClean="0"/>
              <a:t> </a:t>
            </a:r>
            <a:r>
              <a:rPr lang="ru-RU" sz="2400" b="1" i="1" dirty="0" err="1" smtClean="0"/>
              <a:t>розвідки</a:t>
            </a:r>
            <a:r>
              <a:rPr lang="ru-RU" sz="2400" dirty="0" smtClean="0"/>
              <a:t> (планом, </a:t>
            </a:r>
            <a:r>
              <a:rPr lang="ru-RU" sz="2400" dirty="0" err="1" smtClean="0"/>
              <a:t>начерком</a:t>
            </a:r>
            <a:r>
              <a:rPr lang="ru-RU" sz="2400" dirty="0" smtClean="0"/>
              <a:t> </a:t>
            </a:r>
            <a:r>
              <a:rPr lang="ru-RU" sz="2400" dirty="0" err="1" smtClean="0"/>
              <a:t>основних</a:t>
            </a:r>
            <a:r>
              <a:rPr lang="ru-RU" sz="2400" dirty="0" smtClean="0"/>
              <a:t> </a:t>
            </a:r>
            <a:r>
              <a:rPr lang="ru-RU" sz="2400" dirty="0" err="1" smtClean="0"/>
              <a:t>положень</a:t>
            </a:r>
            <a:r>
              <a:rPr lang="ru-RU" sz="2400" dirty="0" smtClean="0"/>
              <a:t>); </a:t>
            </a:r>
          </a:p>
          <a:p>
            <a:pPr algn="just">
              <a:buNone/>
            </a:pPr>
            <a:r>
              <a:rPr lang="ru-RU" sz="2400" dirty="0" smtClean="0"/>
              <a:t>		- </a:t>
            </a:r>
            <a:r>
              <a:rPr lang="ru-RU" sz="2400" dirty="0" err="1" smtClean="0"/>
              <a:t>стислою</a:t>
            </a:r>
            <a:r>
              <a:rPr lang="ru-RU" sz="2400" dirty="0" smtClean="0"/>
              <a:t> </a:t>
            </a:r>
            <a:r>
              <a:rPr lang="ru-RU" sz="2400" b="1" i="1" dirty="0" smtClean="0"/>
              <a:t>формою </a:t>
            </a:r>
            <a:r>
              <a:rPr lang="ru-RU" sz="2400" b="1" i="1" dirty="0" err="1" smtClean="0"/>
              <a:t>презентації</a:t>
            </a:r>
            <a:r>
              <a:rPr lang="ru-RU" sz="2400" b="1" i="1" dirty="0" smtClean="0"/>
              <a:t> </a:t>
            </a:r>
            <a:r>
              <a:rPr lang="ru-RU" sz="2400" dirty="0" err="1" smtClean="0"/>
              <a:t>результатів</a:t>
            </a:r>
            <a:r>
              <a:rPr lang="ru-RU" sz="2400" dirty="0" smtClean="0"/>
              <a:t> </a:t>
            </a:r>
            <a:r>
              <a:rPr lang="ru-RU" sz="2400" dirty="0" err="1" smtClean="0"/>
              <a:t>наукових</a:t>
            </a:r>
            <a:r>
              <a:rPr lang="ru-RU" sz="2400" dirty="0" smtClean="0"/>
              <a:t> </a:t>
            </a:r>
            <a:r>
              <a:rPr lang="ru-RU" sz="2400" dirty="0" err="1" smtClean="0"/>
              <a:t>досліджень</a:t>
            </a:r>
            <a:r>
              <a:rPr lang="ru-RU" sz="2400" dirty="0" smtClean="0"/>
              <a:t> </a:t>
            </a:r>
            <a:r>
              <a:rPr lang="ru-RU" sz="2400" dirty="0" err="1" smtClean="0"/>
              <a:t>під</a:t>
            </a:r>
            <a:r>
              <a:rPr lang="ru-RU" sz="2400" dirty="0" smtClean="0"/>
              <a:t> час </a:t>
            </a:r>
            <a:r>
              <a:rPr lang="ru-RU" sz="2400" dirty="0" err="1" smtClean="0"/>
              <a:t>виступу</a:t>
            </a:r>
            <a:r>
              <a:rPr lang="ru-RU" sz="2400" dirty="0" smtClean="0"/>
              <a:t> на </a:t>
            </a:r>
            <a:r>
              <a:rPr lang="ru-RU" sz="2400" dirty="0" err="1" smtClean="0"/>
              <a:t>науковій</a:t>
            </a:r>
            <a:r>
              <a:rPr lang="ru-RU" sz="2400" dirty="0" smtClean="0"/>
              <a:t> </a:t>
            </a:r>
            <a:r>
              <a:rPr lang="ru-RU" sz="2400" dirty="0" err="1" smtClean="0"/>
              <a:t>конференції</a:t>
            </a:r>
            <a:r>
              <a:rPr lang="ru-RU" sz="2400" dirty="0" smtClean="0"/>
              <a:t>. </a:t>
            </a:r>
            <a:endParaRPr lang="uk-UA" sz="2400" dirty="0"/>
          </a:p>
        </p:txBody>
      </p:sp>
      <p:pic>
        <p:nvPicPr>
          <p:cNvPr id="4" name="Picture 3" descr="C:\Users\User\Desktop\!ВОВА\фони\Вишиванка-червоно-чорний.jpg"/>
          <p:cNvPicPr>
            <a:picLocks noChangeAspect="1" noChangeArrowheads="1"/>
          </p:cNvPicPr>
          <p:nvPr/>
        </p:nvPicPr>
        <p:blipFill>
          <a:blip r:embed="rId2" cstate="print"/>
          <a:srcRect/>
          <a:stretch>
            <a:fillRect/>
          </a:stretch>
        </p:blipFill>
        <p:spPr bwMode="auto">
          <a:xfrm rot="5400000">
            <a:off x="-3083180" y="3083180"/>
            <a:ext cx="6858002" cy="691642"/>
          </a:xfrm>
          <a:prstGeom prst="rect">
            <a:avLst/>
          </a:prstGeom>
          <a:noFill/>
        </p:spPr>
      </p:pic>
      <p:pic>
        <p:nvPicPr>
          <p:cNvPr id="5" name="Picture 3" descr="C:\Users\User\Desktop\!ВОВА\фони\Вишиванка-червоно-чорний.jpg"/>
          <p:cNvPicPr>
            <a:picLocks noChangeAspect="1" noChangeArrowheads="1"/>
          </p:cNvPicPr>
          <p:nvPr/>
        </p:nvPicPr>
        <p:blipFill>
          <a:blip r:embed="rId2" cstate="print"/>
          <a:srcRect/>
          <a:stretch>
            <a:fillRect/>
          </a:stretch>
        </p:blipFill>
        <p:spPr bwMode="auto">
          <a:xfrm rot="5400000">
            <a:off x="5560786" y="3083180"/>
            <a:ext cx="6858002" cy="691642"/>
          </a:xfrm>
          <a:prstGeom prst="rect">
            <a:avLst/>
          </a:prstGeom>
          <a:noFill/>
        </p:spPr>
      </p:pic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457200" y="428604"/>
            <a:ext cx="8229600" cy="5697559"/>
          </a:xfrm>
        </p:spPr>
        <p:txBody>
          <a:bodyPr>
            <a:noAutofit/>
          </a:bodyPr>
          <a:lstStyle/>
          <a:p>
            <a:pPr algn="just">
              <a:buNone/>
            </a:pPr>
            <a:r>
              <a:rPr lang="ru-RU" sz="2200" dirty="0" smtClean="0"/>
              <a:t>		</a:t>
            </a:r>
            <a:r>
              <a:rPr lang="ru-RU" sz="2200" dirty="0" err="1" smtClean="0"/>
              <a:t>Тези</a:t>
            </a:r>
            <a:r>
              <a:rPr lang="ru-RU" sz="2200" dirty="0" smtClean="0"/>
              <a:t> </a:t>
            </a:r>
            <a:r>
              <a:rPr lang="ru-RU" sz="2200" dirty="0" err="1" smtClean="0"/>
              <a:t>мають</a:t>
            </a:r>
            <a:r>
              <a:rPr lang="ru-RU" sz="2200" dirty="0" smtClean="0"/>
              <a:t> </a:t>
            </a:r>
            <a:r>
              <a:rPr lang="ru-RU" sz="2200" dirty="0" err="1" smtClean="0"/>
              <a:t>чітко</a:t>
            </a:r>
            <a:r>
              <a:rPr lang="ru-RU" sz="2200" dirty="0" smtClean="0"/>
              <a:t> </a:t>
            </a:r>
            <a:r>
              <a:rPr lang="ru-RU" sz="2200" dirty="0" err="1" smtClean="0"/>
              <a:t>регламентовану</a:t>
            </a:r>
            <a:r>
              <a:rPr lang="ru-RU" sz="2200" dirty="0" smtClean="0"/>
              <a:t> </a:t>
            </a:r>
            <a:r>
              <a:rPr lang="ru-RU" sz="2200" dirty="0" err="1" smtClean="0"/>
              <a:t>змістово-композиційну</a:t>
            </a:r>
            <a:r>
              <a:rPr lang="ru-RU" sz="2200" dirty="0" smtClean="0"/>
              <a:t> структуру, в </a:t>
            </a:r>
            <a:r>
              <a:rPr lang="ru-RU" sz="2200" dirty="0" err="1" smtClean="0"/>
              <a:t>якій</a:t>
            </a:r>
            <a:r>
              <a:rPr lang="ru-RU" sz="2200" dirty="0" smtClean="0"/>
              <a:t> </a:t>
            </a:r>
            <a:r>
              <a:rPr lang="ru-RU" sz="2200" dirty="0" err="1" smtClean="0"/>
              <a:t>виокремлюють</a:t>
            </a:r>
            <a:r>
              <a:rPr lang="ru-RU" sz="2200" dirty="0" smtClean="0"/>
              <a:t> </a:t>
            </a:r>
            <a:r>
              <a:rPr lang="ru-RU" sz="2200" dirty="0" err="1" smtClean="0"/>
              <a:t>такі</a:t>
            </a:r>
            <a:r>
              <a:rPr lang="ru-RU" sz="2200" dirty="0" smtClean="0"/>
              <a:t> </a:t>
            </a:r>
            <a:r>
              <a:rPr lang="ru-RU" sz="2200" b="1" dirty="0" err="1" smtClean="0"/>
              <a:t>складові</a:t>
            </a:r>
            <a:r>
              <a:rPr lang="ru-RU" sz="2200" dirty="0" smtClean="0"/>
              <a:t>: </a:t>
            </a:r>
          </a:p>
          <a:p>
            <a:pPr algn="just">
              <a:buNone/>
            </a:pPr>
            <a:r>
              <a:rPr lang="uk-UA" sz="2200" dirty="0" smtClean="0"/>
              <a:t>		1</a:t>
            </a:r>
            <a:r>
              <a:rPr lang="uk-UA" sz="2200" dirty="0" smtClean="0"/>
              <a:t>. </a:t>
            </a:r>
            <a:r>
              <a:rPr lang="uk-UA" sz="2200" b="1" dirty="0" smtClean="0"/>
              <a:t>Преамбула</a:t>
            </a:r>
            <a:r>
              <a:rPr lang="uk-UA" sz="2200" dirty="0" smtClean="0"/>
              <a:t> (1–2 тези); </a:t>
            </a:r>
          </a:p>
          <a:p>
            <a:pPr algn="just">
              <a:buNone/>
            </a:pPr>
            <a:r>
              <a:rPr lang="ru-RU" sz="2200" dirty="0" smtClean="0"/>
              <a:t>		2</a:t>
            </a:r>
            <a:r>
              <a:rPr lang="ru-RU" sz="2200" dirty="0" smtClean="0"/>
              <a:t>. </a:t>
            </a:r>
            <a:r>
              <a:rPr lang="ru-RU" sz="2200" b="1" dirty="0" err="1" smtClean="0"/>
              <a:t>Основний</a:t>
            </a:r>
            <a:r>
              <a:rPr lang="ru-RU" sz="2200" b="1" dirty="0" smtClean="0"/>
              <a:t> </a:t>
            </a:r>
            <a:r>
              <a:rPr lang="ru-RU" sz="2200" b="1" dirty="0" err="1" smtClean="0"/>
              <a:t>тезовий</a:t>
            </a:r>
            <a:r>
              <a:rPr lang="ru-RU" sz="2200" b="1" dirty="0" smtClean="0"/>
              <a:t> </a:t>
            </a:r>
            <a:r>
              <a:rPr lang="ru-RU" sz="2200" b="1" dirty="0" err="1" smtClean="0"/>
              <a:t>виклад</a:t>
            </a:r>
            <a:r>
              <a:rPr lang="ru-RU" sz="2200" b="1" dirty="0" smtClean="0"/>
              <a:t> </a:t>
            </a:r>
            <a:r>
              <a:rPr lang="ru-RU" sz="2200" dirty="0" smtClean="0"/>
              <a:t>(3–6 тез); </a:t>
            </a:r>
          </a:p>
          <a:p>
            <a:pPr algn="just">
              <a:buNone/>
            </a:pPr>
            <a:r>
              <a:rPr lang="uk-UA" sz="2200" dirty="0" smtClean="0"/>
              <a:t>		3</a:t>
            </a:r>
            <a:r>
              <a:rPr lang="uk-UA" sz="2200" dirty="0" smtClean="0"/>
              <a:t>. </a:t>
            </a:r>
            <a:r>
              <a:rPr lang="uk-UA" sz="2200" b="1" dirty="0" err="1" smtClean="0"/>
              <a:t>Висновкова</a:t>
            </a:r>
            <a:r>
              <a:rPr lang="uk-UA" sz="2200" b="1" dirty="0" smtClean="0"/>
              <a:t> теза/тези </a:t>
            </a:r>
            <a:r>
              <a:rPr lang="uk-UA" sz="2200" dirty="0" smtClean="0"/>
              <a:t>(1–2). </a:t>
            </a:r>
          </a:p>
          <a:p>
            <a:pPr algn="just">
              <a:buNone/>
            </a:pPr>
            <a:r>
              <a:rPr lang="ru-RU" sz="2200" dirty="0" smtClean="0"/>
              <a:t>		У </a:t>
            </a:r>
            <a:r>
              <a:rPr lang="ru-RU" sz="2200" b="1" i="1" dirty="0" err="1" smtClean="0"/>
              <a:t>преамбулі</a:t>
            </a:r>
            <a:r>
              <a:rPr lang="ru-RU" sz="2200" dirty="0" smtClean="0"/>
              <a:t> </a:t>
            </a:r>
            <a:r>
              <a:rPr lang="ru-RU" sz="2200" dirty="0" err="1" smtClean="0"/>
              <a:t>стисло</a:t>
            </a:r>
            <a:r>
              <a:rPr lang="ru-RU" sz="2200" dirty="0" smtClean="0"/>
              <a:t> </a:t>
            </a:r>
            <a:r>
              <a:rPr lang="ru-RU" sz="2200" dirty="0" err="1" smtClean="0"/>
              <a:t>формулюють</a:t>
            </a:r>
            <a:r>
              <a:rPr lang="ru-RU" sz="2200" dirty="0" smtClean="0"/>
              <a:t> проблему </a:t>
            </a:r>
            <a:r>
              <a:rPr lang="ru-RU" sz="2200" dirty="0" err="1" smtClean="0"/>
              <a:t>дослідження</a:t>
            </a:r>
            <a:r>
              <a:rPr lang="ru-RU" sz="2200" dirty="0" smtClean="0"/>
              <a:t> </a:t>
            </a:r>
            <a:r>
              <a:rPr lang="ru-RU" sz="2200" dirty="0" err="1" smtClean="0"/>
              <a:t>і</a:t>
            </a:r>
            <a:r>
              <a:rPr lang="ru-RU" sz="2200" dirty="0" smtClean="0"/>
              <a:t> </a:t>
            </a:r>
            <a:r>
              <a:rPr lang="ru-RU" sz="2200" dirty="0" err="1" smtClean="0"/>
              <a:t>обґрунтовують</a:t>
            </a:r>
            <a:r>
              <a:rPr lang="ru-RU" sz="2200" dirty="0" smtClean="0"/>
              <a:t> </a:t>
            </a:r>
            <a:r>
              <a:rPr lang="ru-RU" sz="2200" dirty="0" err="1" smtClean="0"/>
              <a:t>актуальність</a:t>
            </a:r>
            <a:r>
              <a:rPr lang="ru-RU" sz="2200" dirty="0" smtClean="0"/>
              <a:t> теми </a:t>
            </a:r>
            <a:r>
              <a:rPr lang="ru-RU" sz="2200" dirty="0" err="1" smtClean="0"/>
              <a:t>з</a:t>
            </a:r>
            <a:r>
              <a:rPr lang="ru-RU" sz="2200" dirty="0" smtClean="0"/>
              <a:t> </a:t>
            </a:r>
            <a:r>
              <a:rPr lang="ru-RU" sz="2200" dirty="0" err="1" smtClean="0"/>
              <a:t>погляду</a:t>
            </a:r>
            <a:r>
              <a:rPr lang="ru-RU" sz="2200" dirty="0" smtClean="0"/>
              <a:t> </a:t>
            </a:r>
            <a:r>
              <a:rPr lang="ru-RU" sz="2200" dirty="0" err="1" smtClean="0"/>
              <a:t>сучасного</a:t>
            </a:r>
            <a:r>
              <a:rPr lang="ru-RU" sz="2200" dirty="0" smtClean="0"/>
              <a:t> стану науки </a:t>
            </a:r>
            <a:r>
              <a:rPr lang="ru-RU" sz="2200" dirty="0" err="1" smtClean="0"/>
              <a:t>і</a:t>
            </a:r>
            <a:r>
              <a:rPr lang="ru-RU" sz="2200" dirty="0" smtClean="0"/>
              <a:t> практики. </a:t>
            </a:r>
          </a:p>
          <a:p>
            <a:pPr algn="just">
              <a:buNone/>
            </a:pPr>
            <a:r>
              <a:rPr lang="ru-RU" sz="2200" dirty="0" smtClean="0"/>
              <a:t>		</a:t>
            </a:r>
            <a:r>
              <a:rPr lang="ru-RU" sz="2200" b="1" i="1" dirty="0" err="1" smtClean="0"/>
              <a:t>Основний</a:t>
            </a:r>
            <a:r>
              <a:rPr lang="ru-RU" sz="2200" b="1" i="1" dirty="0" smtClean="0"/>
              <a:t> </a:t>
            </a:r>
            <a:r>
              <a:rPr lang="ru-RU" sz="2200" b="1" i="1" dirty="0" err="1" smtClean="0"/>
              <a:t>тезовий</a:t>
            </a:r>
            <a:r>
              <a:rPr lang="ru-RU" sz="2200" b="1" i="1" dirty="0" smtClean="0"/>
              <a:t> </a:t>
            </a:r>
            <a:r>
              <a:rPr lang="ru-RU" sz="2200" b="1" i="1" dirty="0" err="1" smtClean="0"/>
              <a:t>виклад</a:t>
            </a:r>
            <a:r>
              <a:rPr lang="ru-RU" sz="2200" b="1" i="1" dirty="0" smtClean="0"/>
              <a:t> </a:t>
            </a:r>
            <a:r>
              <a:rPr lang="ru-RU" sz="2200" dirty="0" err="1" smtClean="0"/>
              <a:t>передбачає</a:t>
            </a:r>
            <a:r>
              <a:rPr lang="ru-RU" sz="2200" dirty="0" smtClean="0"/>
              <a:t> </a:t>
            </a:r>
            <a:r>
              <a:rPr lang="ru-RU" sz="2200" dirty="0" err="1" smtClean="0"/>
              <a:t>розв’язання</a:t>
            </a:r>
            <a:r>
              <a:rPr lang="ru-RU" sz="2200" dirty="0" smtClean="0"/>
              <a:t> таких </a:t>
            </a:r>
            <a:r>
              <a:rPr lang="ru-RU" sz="2200" b="1" i="1" dirty="0" err="1" smtClean="0"/>
              <a:t>завдань</a:t>
            </a:r>
            <a:r>
              <a:rPr lang="ru-RU" sz="2200" b="1" i="1" dirty="0" smtClean="0"/>
              <a:t>:</a:t>
            </a:r>
            <a:r>
              <a:rPr lang="ru-RU" sz="2200" dirty="0" smtClean="0"/>
              <a:t> </a:t>
            </a:r>
          </a:p>
          <a:p>
            <a:pPr algn="just">
              <a:buNone/>
            </a:pPr>
            <a:r>
              <a:rPr lang="ru-RU" sz="2200" dirty="0" smtClean="0"/>
              <a:t>		- </a:t>
            </a:r>
            <a:r>
              <a:rPr lang="ru-RU" sz="2200" dirty="0" err="1" smtClean="0"/>
              <a:t>сформулювати</a:t>
            </a:r>
            <a:r>
              <a:rPr lang="ru-RU" sz="2200" dirty="0" smtClean="0"/>
              <a:t> мету </a:t>
            </a:r>
            <a:r>
              <a:rPr lang="ru-RU" sz="2200" dirty="0" err="1" smtClean="0"/>
              <a:t>дослідження</a:t>
            </a:r>
            <a:r>
              <a:rPr lang="ru-RU" sz="2200" dirty="0" smtClean="0"/>
              <a:t>, </a:t>
            </a:r>
            <a:r>
              <a:rPr lang="ru-RU" sz="2200" dirty="0" err="1" smtClean="0"/>
              <a:t>схарактеризувати</a:t>
            </a:r>
            <a:r>
              <a:rPr lang="ru-RU" sz="2200" dirty="0" smtClean="0"/>
              <a:t> </a:t>
            </a:r>
            <a:r>
              <a:rPr lang="ru-RU" sz="2200" dirty="0" err="1" smtClean="0"/>
              <a:t>об’єкт</a:t>
            </a:r>
            <a:r>
              <a:rPr lang="ru-RU" sz="2200" dirty="0" smtClean="0"/>
              <a:t> </a:t>
            </a:r>
            <a:r>
              <a:rPr lang="ru-RU" sz="2200" dirty="0" err="1" smtClean="0"/>
              <a:t>і</a:t>
            </a:r>
            <a:r>
              <a:rPr lang="ru-RU" sz="2200" dirty="0" smtClean="0"/>
              <a:t> </a:t>
            </a:r>
            <a:r>
              <a:rPr lang="ru-RU" sz="2200" dirty="0" err="1" smtClean="0"/>
              <a:t>матеріал</a:t>
            </a:r>
            <a:r>
              <a:rPr lang="ru-RU" sz="2200" dirty="0" smtClean="0"/>
              <a:t> </a:t>
            </a:r>
            <a:r>
              <a:rPr lang="ru-RU" sz="2200" dirty="0" err="1" smtClean="0"/>
              <a:t>дослідження</a:t>
            </a:r>
            <a:r>
              <a:rPr lang="ru-RU" sz="2200" dirty="0" smtClean="0"/>
              <a:t>; </a:t>
            </a:r>
          </a:p>
          <a:p>
            <a:pPr algn="just">
              <a:buNone/>
            </a:pPr>
            <a:r>
              <a:rPr lang="uk-UA" sz="2200" dirty="0" smtClean="0"/>
              <a:t>		- </a:t>
            </a:r>
            <a:r>
              <a:rPr lang="uk-UA" sz="2200" dirty="0" smtClean="0"/>
              <a:t>описати перебіг дослідження; </a:t>
            </a:r>
          </a:p>
          <a:p>
            <a:pPr algn="just">
              <a:buNone/>
            </a:pPr>
            <a:r>
              <a:rPr lang="ru-RU" sz="2200" dirty="0" smtClean="0"/>
              <a:t>		- </a:t>
            </a:r>
            <a:r>
              <a:rPr lang="ru-RU" sz="2200" dirty="0" err="1" smtClean="0"/>
              <a:t>визначити</a:t>
            </a:r>
            <a:r>
              <a:rPr lang="ru-RU" sz="2200" dirty="0" smtClean="0"/>
              <a:t> </a:t>
            </a:r>
            <a:r>
              <a:rPr lang="ru-RU" sz="2200" dirty="0" err="1" smtClean="0"/>
              <a:t>критерії</a:t>
            </a:r>
            <a:r>
              <a:rPr lang="ru-RU" sz="2200" dirty="0" smtClean="0"/>
              <a:t> </a:t>
            </a:r>
            <a:r>
              <a:rPr lang="ru-RU" sz="2200" dirty="0" err="1" smtClean="0"/>
              <a:t>оцінювання</a:t>
            </a:r>
            <a:r>
              <a:rPr lang="ru-RU" sz="2200" dirty="0" smtClean="0"/>
              <a:t> </a:t>
            </a:r>
            <a:r>
              <a:rPr lang="ru-RU" sz="2200" dirty="0" err="1" smtClean="0"/>
              <a:t>і</a:t>
            </a:r>
            <a:r>
              <a:rPr lang="ru-RU" sz="2200" dirty="0" smtClean="0"/>
              <a:t> </a:t>
            </a:r>
            <a:r>
              <a:rPr lang="ru-RU" sz="2200" dirty="0" err="1" smtClean="0"/>
              <a:t>технологію</a:t>
            </a:r>
            <a:r>
              <a:rPr lang="ru-RU" sz="2200" dirty="0" smtClean="0"/>
              <a:t> </a:t>
            </a:r>
            <a:r>
              <a:rPr lang="ru-RU" sz="2200" dirty="0" err="1" smtClean="0"/>
              <a:t>оброблення</a:t>
            </a:r>
            <a:r>
              <a:rPr lang="ru-RU" sz="2200" dirty="0" smtClean="0"/>
              <a:t> </a:t>
            </a:r>
            <a:r>
              <a:rPr lang="ru-RU" sz="2200" dirty="0" err="1" smtClean="0"/>
              <a:t>результатів</a:t>
            </a:r>
            <a:r>
              <a:rPr lang="ru-RU" sz="2200" dirty="0" smtClean="0"/>
              <a:t>. </a:t>
            </a:r>
            <a:endParaRPr lang="uk-UA" sz="2200" dirty="0" smtClean="0"/>
          </a:p>
          <a:p>
            <a:pPr algn="just">
              <a:buNone/>
            </a:pPr>
            <a:r>
              <a:rPr lang="ru-RU" sz="2200" dirty="0" smtClean="0"/>
              <a:t>		</a:t>
            </a:r>
            <a:r>
              <a:rPr lang="ru-RU" sz="2200" dirty="0" err="1" smtClean="0"/>
              <a:t>Друкують</a:t>
            </a:r>
            <a:r>
              <a:rPr lang="ru-RU" sz="2200" dirty="0" smtClean="0"/>
              <a:t> </a:t>
            </a:r>
            <a:r>
              <a:rPr lang="ru-RU" sz="2200" dirty="0" err="1" smtClean="0"/>
              <a:t>тези</a:t>
            </a:r>
            <a:r>
              <a:rPr lang="ru-RU" sz="2200" dirty="0" smtClean="0"/>
              <a:t> у </a:t>
            </a:r>
            <a:r>
              <a:rPr lang="ru-RU" sz="2200" dirty="0" err="1" smtClean="0"/>
              <a:t>спеціальних</a:t>
            </a:r>
            <a:r>
              <a:rPr lang="ru-RU" sz="2200" dirty="0" smtClean="0"/>
              <a:t> </a:t>
            </a:r>
            <a:r>
              <a:rPr lang="ru-RU" sz="2200" dirty="0" err="1" smtClean="0"/>
              <a:t>збірниках</a:t>
            </a:r>
            <a:r>
              <a:rPr lang="ru-RU" sz="2200" dirty="0" smtClean="0"/>
              <a:t>, </a:t>
            </a:r>
            <a:r>
              <a:rPr lang="ru-RU" sz="2200" dirty="0" err="1" smtClean="0"/>
              <a:t>матеріалах</a:t>
            </a:r>
            <a:r>
              <a:rPr lang="ru-RU" sz="2200" dirty="0" smtClean="0"/>
              <a:t> </a:t>
            </a:r>
            <a:r>
              <a:rPr lang="ru-RU" sz="2200" dirty="0" err="1" smtClean="0"/>
              <a:t>конференцій</a:t>
            </a:r>
            <a:r>
              <a:rPr lang="ru-RU" sz="2200" dirty="0" smtClean="0"/>
              <a:t> </a:t>
            </a:r>
            <a:r>
              <a:rPr lang="ru-RU" sz="2200" dirty="0" err="1" smtClean="0"/>
              <a:t>тощо</a:t>
            </a:r>
            <a:r>
              <a:rPr lang="ru-RU" sz="2200" dirty="0" smtClean="0"/>
              <a:t>.</a:t>
            </a:r>
            <a:endParaRPr lang="uk-UA" sz="2200" dirty="0"/>
          </a:p>
        </p:txBody>
      </p:sp>
      <p:pic>
        <p:nvPicPr>
          <p:cNvPr id="4" name="Picture 3" descr="C:\Users\User\Desktop\!ВОВА\фони\Вишиванка-червоно-чорний.jpg"/>
          <p:cNvPicPr>
            <a:picLocks noChangeAspect="1" noChangeArrowheads="1"/>
          </p:cNvPicPr>
          <p:nvPr/>
        </p:nvPicPr>
        <p:blipFill>
          <a:blip r:embed="rId2" cstate="print"/>
          <a:srcRect/>
          <a:stretch>
            <a:fillRect/>
          </a:stretch>
        </p:blipFill>
        <p:spPr bwMode="auto">
          <a:xfrm rot="5400000">
            <a:off x="-3083180" y="3083180"/>
            <a:ext cx="6858002" cy="691642"/>
          </a:xfrm>
          <a:prstGeom prst="rect">
            <a:avLst/>
          </a:prstGeom>
          <a:noFill/>
        </p:spPr>
      </p:pic>
      <p:pic>
        <p:nvPicPr>
          <p:cNvPr id="5" name="Picture 3" descr="C:\Users\User\Desktop\!ВОВА\фони\Вишиванка-червоно-чорний.jpg"/>
          <p:cNvPicPr>
            <a:picLocks noChangeAspect="1" noChangeArrowheads="1"/>
          </p:cNvPicPr>
          <p:nvPr/>
        </p:nvPicPr>
        <p:blipFill>
          <a:blip r:embed="rId2" cstate="print"/>
          <a:srcRect/>
          <a:stretch>
            <a:fillRect/>
          </a:stretch>
        </p:blipFill>
        <p:spPr bwMode="auto">
          <a:xfrm rot="5400000">
            <a:off x="5714999" y="3083180"/>
            <a:ext cx="6858002" cy="691642"/>
          </a:xfrm>
          <a:prstGeom prst="rect">
            <a:avLst/>
          </a:prstGeom>
          <a:noFill/>
        </p:spPr>
      </p:pic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Содержимое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xmlns="" val="2717543011"/>
              </p:ext>
            </p:extLst>
          </p:nvPr>
        </p:nvGraphicFramePr>
        <p:xfrm>
          <a:off x="755576" y="357166"/>
          <a:ext cx="7632848" cy="609600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7632848">
                  <a:extLst>
                    <a:ext uri="{9D8B030D-6E8A-4147-A177-3AD203B41FA5}">
                      <a16:colId xmlns:a16="http://schemas.microsoft.com/office/drawing/2014/main" xmlns="" val="20000"/>
                    </a:ext>
                  </a:extLst>
                </a:gridCol>
              </a:tblGrid>
              <a:tr h="5829328">
                <a:tc>
                  <a:txBody>
                    <a:bodyPr/>
                    <a:lstStyle/>
                    <a:p>
                      <a:pPr algn="ctr"/>
                      <a:r>
                        <a:rPr lang="en-US" sz="2400" b="1" kern="1200" dirty="0" err="1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Пам’ятка</a:t>
                      </a:r>
                      <a:endParaRPr lang="en-US" sz="2400" b="1" kern="1200" dirty="0">
                        <a:solidFill>
                          <a:schemeClr val="tx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  <a:p>
                      <a:pPr algn="ctr"/>
                      <a:r>
                        <a:rPr lang="en-US" sz="2200" b="1" kern="1200" dirty="0" err="1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Як</a:t>
                      </a:r>
                      <a:r>
                        <a:rPr lang="en-US" sz="2200" b="1" kern="1200" dirty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 </a:t>
                      </a:r>
                      <a:r>
                        <a:rPr lang="en-US" sz="2200" b="1" kern="1200" dirty="0" err="1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складати</a:t>
                      </a:r>
                      <a:r>
                        <a:rPr lang="en-US" sz="2200" b="1" kern="1200" dirty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 </a:t>
                      </a:r>
                      <a:r>
                        <a:rPr lang="en-US" sz="2200" b="1" kern="1200" dirty="0" err="1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тези</a:t>
                      </a:r>
                      <a:r>
                        <a:rPr lang="en-US" sz="2200" b="1" kern="1200" dirty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 </a:t>
                      </a:r>
                      <a:r>
                        <a:rPr lang="en-US" sz="2200" b="1" kern="1200" dirty="0" err="1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статті</a:t>
                      </a:r>
                      <a:endParaRPr lang="en-US" sz="2200" kern="1200" dirty="0">
                        <a:solidFill>
                          <a:schemeClr val="tx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  <a:p>
                      <a:pPr marL="342900" lvl="0" indent="-342900" algn="just">
                        <a:buFont typeface="+mj-lt"/>
                        <a:buAutoNum type="arabicPeriod"/>
                      </a:pPr>
                      <a:r>
                        <a:rPr lang="ru-RU" sz="2200" kern="1200" dirty="0" err="1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Попередньо</a:t>
                      </a:r>
                      <a:r>
                        <a:rPr lang="ru-RU" sz="2200" kern="1200" dirty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 </a:t>
                      </a:r>
                      <a:r>
                        <a:rPr lang="ru-RU" sz="2200" kern="1200" dirty="0" err="1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перегляньте</a:t>
                      </a:r>
                      <a:r>
                        <a:rPr lang="ru-RU" sz="2200" kern="1200" dirty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 </a:t>
                      </a:r>
                      <a:r>
                        <a:rPr lang="ru-RU" sz="2200" kern="1200" dirty="0" err="1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статтю</a:t>
                      </a:r>
                      <a:r>
                        <a:rPr lang="ru-RU" sz="2200" kern="1200" dirty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, продумайте мету, яку </a:t>
                      </a:r>
                      <a:r>
                        <a:rPr lang="ru-RU" sz="2200" kern="1200" dirty="0" err="1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ви</a:t>
                      </a:r>
                      <a:r>
                        <a:rPr lang="ru-RU" sz="2200" kern="1200" dirty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 ставите перед собою, </a:t>
                      </a:r>
                      <a:r>
                        <a:rPr lang="ru-RU" sz="2200" kern="1200" dirty="0" smtClean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перед</a:t>
                      </a:r>
                      <a:r>
                        <a:rPr lang="ru-RU" sz="2200" kern="1200" baseline="0" dirty="0" smtClean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 </a:t>
                      </a:r>
                      <a:r>
                        <a:rPr lang="ru-RU" sz="2200" kern="1200" baseline="0" dirty="0" err="1" smtClean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тим</a:t>
                      </a:r>
                      <a:r>
                        <a:rPr lang="ru-RU" sz="2200" kern="1200" dirty="0" smtClean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 як </a:t>
                      </a:r>
                      <a:r>
                        <a:rPr lang="ru-RU" sz="2200" kern="1200" dirty="0" err="1" smtClean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її</a:t>
                      </a:r>
                      <a:r>
                        <a:rPr lang="ru-RU" sz="2200" kern="1200" dirty="0" smtClean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 </a:t>
                      </a:r>
                      <a:r>
                        <a:rPr lang="ru-RU" sz="2200" kern="1200" dirty="0" err="1" smtClean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опрацьовувати</a:t>
                      </a:r>
                      <a:r>
                        <a:rPr lang="ru-RU" sz="2200" kern="1200" dirty="0" smtClean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.</a:t>
                      </a:r>
                      <a:endParaRPr lang="en-US" sz="2200" kern="1200" dirty="0">
                        <a:solidFill>
                          <a:schemeClr val="tx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  <a:p>
                      <a:pPr marL="342900" lvl="0" indent="-342900" algn="just">
                        <a:buFont typeface="+mj-lt"/>
                        <a:buAutoNum type="arabicPeriod"/>
                      </a:pPr>
                      <a:r>
                        <a:rPr lang="ru-RU" sz="2200" kern="1200" dirty="0" err="1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Уважно</a:t>
                      </a:r>
                      <a:r>
                        <a:rPr lang="ru-RU" sz="2200" kern="1200" dirty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 прочитайте </a:t>
                      </a:r>
                      <a:r>
                        <a:rPr lang="ru-RU" sz="2200" kern="1200" dirty="0" err="1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статтю</a:t>
                      </a:r>
                      <a:r>
                        <a:rPr lang="ru-RU" sz="2200" kern="1200" dirty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, </a:t>
                      </a:r>
                      <a:r>
                        <a:rPr lang="ru-RU" sz="2200" kern="1200" dirty="0" err="1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визначте</a:t>
                      </a:r>
                      <a:r>
                        <a:rPr lang="ru-RU" sz="2200" kern="1200" dirty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 </a:t>
                      </a:r>
                      <a:r>
                        <a:rPr lang="ru-RU" sz="2200" kern="1200" dirty="0" err="1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її</a:t>
                      </a:r>
                      <a:r>
                        <a:rPr lang="ru-RU" sz="2200" kern="1200" dirty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 </a:t>
                      </a:r>
                      <a:r>
                        <a:rPr lang="ru-RU" sz="2200" kern="1200" dirty="0" err="1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основну</a:t>
                      </a:r>
                      <a:r>
                        <a:rPr lang="ru-RU" sz="2200" kern="1200" dirty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 думку.</a:t>
                      </a:r>
                      <a:endParaRPr lang="en-US" sz="2200" kern="1200" dirty="0">
                        <a:solidFill>
                          <a:schemeClr val="tx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  <a:p>
                      <a:pPr marL="342900" lvl="0" indent="-342900" algn="just">
                        <a:buFont typeface="+mj-lt"/>
                        <a:buAutoNum type="arabicPeriod"/>
                      </a:pPr>
                      <a:r>
                        <a:rPr lang="ru-RU" sz="2200" kern="1200" dirty="0" err="1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Поділіть</a:t>
                      </a:r>
                      <a:r>
                        <a:rPr lang="ru-RU" sz="2200" kern="1200" dirty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 </a:t>
                      </a:r>
                      <a:r>
                        <a:rPr lang="ru-RU" sz="2200" kern="1200" dirty="0" err="1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статтю</a:t>
                      </a:r>
                      <a:r>
                        <a:rPr lang="ru-RU" sz="2200" kern="1200" dirty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 на </a:t>
                      </a:r>
                      <a:r>
                        <a:rPr lang="ru-RU" sz="2200" kern="1200" dirty="0" err="1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смислові</a:t>
                      </a:r>
                      <a:r>
                        <a:rPr lang="ru-RU" sz="2200" kern="1200" dirty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 </a:t>
                      </a:r>
                      <a:r>
                        <a:rPr lang="ru-RU" sz="2200" kern="1200" dirty="0" err="1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частини</a:t>
                      </a:r>
                      <a:r>
                        <a:rPr lang="ru-RU" sz="2200" kern="1200" dirty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, </a:t>
                      </a:r>
                      <a:r>
                        <a:rPr lang="ru-RU" sz="2200" kern="1200" dirty="0" err="1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визначте</a:t>
                      </a:r>
                      <a:r>
                        <a:rPr lang="ru-RU" sz="2200" kern="1200" dirty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 </a:t>
                      </a:r>
                      <a:r>
                        <a:rPr lang="ru-RU" sz="2200" kern="1200" dirty="0" err="1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всі</a:t>
                      </a:r>
                      <a:r>
                        <a:rPr lang="ru-RU" sz="2200" kern="1200" dirty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 </a:t>
                      </a:r>
                      <a:r>
                        <a:rPr lang="ru-RU" sz="2200" kern="1200" dirty="0" err="1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мікротеми</a:t>
                      </a:r>
                      <a:r>
                        <a:rPr lang="ru-RU" sz="2200" kern="1200" dirty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.</a:t>
                      </a:r>
                      <a:endParaRPr lang="en-US" sz="2200" kern="1200" dirty="0">
                        <a:solidFill>
                          <a:schemeClr val="tx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  <a:p>
                      <a:pPr marL="342900" lvl="0" indent="-342900" algn="just">
                        <a:buFont typeface="+mj-lt"/>
                        <a:buAutoNum type="arabicPeriod"/>
                      </a:pPr>
                      <a:r>
                        <a:rPr lang="ru-RU" sz="2200" kern="1200" dirty="0" err="1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Сформулюйте</a:t>
                      </a:r>
                      <a:r>
                        <a:rPr lang="ru-RU" sz="2200" kern="1200" dirty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 </a:t>
                      </a:r>
                      <a:r>
                        <a:rPr lang="ru-RU" sz="2200" kern="1200" dirty="0" err="1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пункти</a:t>
                      </a:r>
                      <a:r>
                        <a:rPr lang="ru-RU" sz="2200" kern="1200" dirty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 плану, </a:t>
                      </a:r>
                      <a:r>
                        <a:rPr lang="ru-RU" sz="2200" kern="1200" dirty="0" err="1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логічно</a:t>
                      </a:r>
                      <a:r>
                        <a:rPr lang="ru-RU" sz="2200" kern="1200" dirty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 </a:t>
                      </a:r>
                      <a:r>
                        <a:rPr lang="ru-RU" sz="2200" kern="1200" dirty="0" err="1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пов’яжіть</a:t>
                      </a:r>
                      <a:r>
                        <a:rPr lang="ru-RU" sz="2200" kern="1200" dirty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 </a:t>
                      </a:r>
                      <a:r>
                        <a:rPr lang="ru-RU" sz="2200" kern="1200" dirty="0" err="1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їх</a:t>
                      </a:r>
                      <a:r>
                        <a:rPr lang="ru-RU" sz="2200" kern="1200" dirty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 </a:t>
                      </a:r>
                      <a:r>
                        <a:rPr lang="ru-RU" sz="2200" kern="1200" dirty="0" err="1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між</a:t>
                      </a:r>
                      <a:r>
                        <a:rPr lang="ru-RU" sz="2200" kern="1200" dirty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 собою.</a:t>
                      </a:r>
                      <a:endParaRPr lang="en-US" sz="2200" kern="1200" dirty="0">
                        <a:solidFill>
                          <a:schemeClr val="tx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  <a:p>
                      <a:pPr marL="342900" lvl="0" indent="-342900" algn="just">
                        <a:buFont typeface="+mj-lt"/>
                        <a:buAutoNum type="arabicPeriod"/>
                      </a:pPr>
                      <a:r>
                        <a:rPr lang="ru-RU" sz="2200" kern="1200" dirty="0" err="1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Сприймаючи</a:t>
                      </a:r>
                      <a:r>
                        <a:rPr lang="ru-RU" sz="2200" kern="1200" dirty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 </a:t>
                      </a:r>
                      <a:r>
                        <a:rPr lang="ru-RU" sz="2200" kern="1200" dirty="0" err="1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текстову</a:t>
                      </a:r>
                      <a:r>
                        <a:rPr lang="ru-RU" sz="2200" kern="1200" dirty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 </a:t>
                      </a:r>
                      <a:r>
                        <a:rPr lang="ru-RU" sz="2200" kern="1200" dirty="0" err="1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інформацію</a:t>
                      </a:r>
                      <a:r>
                        <a:rPr lang="ru-RU" sz="2200" kern="1200" dirty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, </a:t>
                      </a:r>
                      <a:r>
                        <a:rPr lang="ru-RU" sz="2200" kern="1200" dirty="0" err="1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намагайтеся</a:t>
                      </a:r>
                      <a:r>
                        <a:rPr lang="ru-RU" sz="2200" kern="1200" dirty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 </a:t>
                      </a:r>
                      <a:r>
                        <a:rPr lang="ru-RU" sz="2200" kern="1200" dirty="0" err="1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чітко</a:t>
                      </a:r>
                      <a:r>
                        <a:rPr lang="ru-RU" sz="2200" kern="1200" dirty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 </a:t>
                      </a:r>
                      <a:r>
                        <a:rPr lang="ru-RU" sz="2200" kern="1200" dirty="0" err="1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уявити</a:t>
                      </a:r>
                      <a:r>
                        <a:rPr lang="ru-RU" sz="2200" kern="1200" dirty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, </a:t>
                      </a:r>
                      <a:r>
                        <a:rPr lang="ru-RU" sz="2200" kern="1200" dirty="0" err="1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що</a:t>
                      </a:r>
                      <a:r>
                        <a:rPr lang="ru-RU" sz="2200" kern="1200" dirty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 </a:t>
                      </a:r>
                      <a:r>
                        <a:rPr lang="ru-RU" sz="2200" kern="1200" dirty="0" err="1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є</a:t>
                      </a:r>
                      <a:r>
                        <a:rPr lang="ru-RU" sz="2200" kern="1200" dirty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 </a:t>
                      </a:r>
                      <a:r>
                        <a:rPr lang="ru-RU" sz="2200" kern="1200" dirty="0" err="1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важливим</a:t>
                      </a:r>
                      <a:r>
                        <a:rPr lang="ru-RU" sz="2200" kern="1200" dirty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 для автора, а </a:t>
                      </a:r>
                      <a:r>
                        <a:rPr lang="ru-RU" sz="2200" kern="1200" dirty="0" err="1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що</a:t>
                      </a:r>
                      <a:r>
                        <a:rPr lang="ru-RU" sz="2200" kern="1200" dirty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 для вас як </a:t>
                      </a:r>
                      <a:r>
                        <a:rPr lang="ru-RU" sz="2200" kern="1200" dirty="0" err="1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читача</a:t>
                      </a:r>
                      <a:r>
                        <a:rPr lang="ru-RU" sz="2200" kern="1200" dirty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.</a:t>
                      </a:r>
                      <a:endParaRPr lang="en-US" sz="2200" kern="1200" dirty="0">
                        <a:solidFill>
                          <a:schemeClr val="tx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  <a:p>
                      <a:pPr marL="342900" lvl="0" indent="-342900" algn="just">
                        <a:buFont typeface="+mj-lt"/>
                        <a:buAutoNum type="arabicPeriod"/>
                      </a:pPr>
                      <a:r>
                        <a:rPr lang="ru-RU" sz="2200" kern="1200" dirty="0" err="1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Вибирайте</a:t>
                      </a:r>
                      <a:r>
                        <a:rPr lang="ru-RU" sz="2200" kern="1200" dirty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 для тез </a:t>
                      </a:r>
                      <a:r>
                        <a:rPr lang="ru-RU" sz="2200" kern="1200" dirty="0" err="1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основні</a:t>
                      </a:r>
                      <a:r>
                        <a:rPr lang="ru-RU" sz="2200" kern="1200" dirty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 </a:t>
                      </a:r>
                      <a:r>
                        <a:rPr lang="ru-RU" sz="2200" kern="1200" dirty="0" err="1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ідеї</a:t>
                      </a:r>
                      <a:r>
                        <a:rPr lang="ru-RU" sz="2200" kern="1200" dirty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 та </a:t>
                      </a:r>
                      <a:r>
                        <a:rPr lang="ru-RU" sz="2200" kern="1200" dirty="0" err="1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положення</a:t>
                      </a:r>
                      <a:r>
                        <a:rPr lang="ru-RU" sz="2200" kern="1200" dirty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, </a:t>
                      </a:r>
                      <a:r>
                        <a:rPr lang="ru-RU" sz="2200" kern="1200" dirty="0" err="1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відділивши</a:t>
                      </a:r>
                      <a:r>
                        <a:rPr lang="ru-RU" sz="2200" kern="1200" dirty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 </a:t>
                      </a:r>
                      <a:r>
                        <a:rPr lang="ru-RU" sz="2200" kern="1200" dirty="0" err="1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важливі</a:t>
                      </a:r>
                      <a:r>
                        <a:rPr lang="ru-RU" sz="2200" kern="1200" dirty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 </a:t>
                      </a:r>
                      <a:r>
                        <a:rPr lang="ru-RU" sz="2200" kern="1200" dirty="0" err="1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деталі</a:t>
                      </a:r>
                      <a:r>
                        <a:rPr lang="ru-RU" sz="2200" kern="1200" dirty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 </a:t>
                      </a:r>
                      <a:r>
                        <a:rPr lang="ru-RU" sz="2200" kern="1200" dirty="0" err="1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від</a:t>
                      </a:r>
                      <a:r>
                        <a:rPr lang="ru-RU" sz="2200" kern="1200" dirty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 </a:t>
                      </a:r>
                      <a:r>
                        <a:rPr lang="ru-RU" sz="2200" kern="1200" dirty="0" err="1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подробиць</a:t>
                      </a:r>
                      <a:r>
                        <a:rPr lang="ru-RU" sz="2200" kern="1200" dirty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, </a:t>
                      </a:r>
                      <a:r>
                        <a:rPr lang="ru-RU" sz="2200" kern="1200" dirty="0" err="1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запишіть</a:t>
                      </a:r>
                      <a:r>
                        <a:rPr lang="ru-RU" sz="2200" kern="1200" dirty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 </a:t>
                      </a:r>
                      <a:r>
                        <a:rPr lang="ru-RU" sz="2200" kern="1200" dirty="0" err="1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їх</a:t>
                      </a:r>
                      <a:r>
                        <a:rPr lang="ru-RU" sz="2200" kern="1200" dirty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 словами автора </a:t>
                      </a:r>
                      <a:r>
                        <a:rPr lang="ru-RU" sz="2200" kern="1200" dirty="0" err="1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або</a:t>
                      </a:r>
                      <a:r>
                        <a:rPr lang="ru-RU" sz="2200" kern="1200" dirty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 </a:t>
                      </a:r>
                      <a:r>
                        <a:rPr lang="ru-RU" sz="2200" kern="1200" dirty="0" err="1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власними</a:t>
                      </a:r>
                      <a:r>
                        <a:rPr lang="ru-RU" sz="2200" kern="1200" dirty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 словами, </a:t>
                      </a:r>
                      <a:r>
                        <a:rPr lang="ru-RU" sz="2200" kern="1200" dirty="0" err="1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розмістивши</a:t>
                      </a:r>
                      <a:r>
                        <a:rPr lang="ru-RU" sz="2200" kern="1200" dirty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 в </a:t>
                      </a:r>
                      <a:r>
                        <a:rPr lang="ru-RU" sz="2200" kern="1200" dirty="0" err="1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певній</a:t>
                      </a:r>
                      <a:r>
                        <a:rPr lang="ru-RU" sz="2200" kern="1200" dirty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 </a:t>
                      </a:r>
                      <a:r>
                        <a:rPr lang="ru-RU" sz="2200" kern="1200" dirty="0" err="1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послідовності</a:t>
                      </a:r>
                      <a:r>
                        <a:rPr lang="ru-RU" sz="2200" kern="1200" dirty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.</a:t>
                      </a:r>
                      <a:endParaRPr lang="en-US" sz="2200" kern="1200" dirty="0">
                        <a:solidFill>
                          <a:schemeClr val="tx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  <a:p>
                      <a:pPr marL="342900" lvl="0" indent="-342900" algn="just">
                        <a:buFont typeface="+mj-lt"/>
                        <a:buAutoNum type="arabicPeriod"/>
                      </a:pPr>
                      <a:r>
                        <a:rPr lang="ru-RU" sz="2200" kern="1200" dirty="0" err="1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Керуйтеся</a:t>
                      </a:r>
                      <a:r>
                        <a:rPr lang="ru-RU" sz="2200" kern="1200" dirty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 </a:t>
                      </a:r>
                      <a:r>
                        <a:rPr lang="ru-RU" sz="2200" kern="1200" dirty="0" err="1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найголовнішим</a:t>
                      </a:r>
                      <a:r>
                        <a:rPr lang="ru-RU" sz="2200" kern="1200" dirty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 принципом </a:t>
                      </a:r>
                      <a:r>
                        <a:rPr lang="ru-RU" sz="2200" kern="1200" dirty="0" err="1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нотування</a:t>
                      </a:r>
                      <a:r>
                        <a:rPr lang="ru-RU" sz="2200" kern="1200" dirty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 чужого тексту –</a:t>
                      </a:r>
                      <a:r>
                        <a:rPr lang="uk-UA" sz="2200" kern="1200" baseline="0" dirty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 </a:t>
                      </a:r>
                      <a:r>
                        <a:rPr lang="en-US" sz="2200" kern="1200" dirty="0" err="1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не</a:t>
                      </a:r>
                      <a:r>
                        <a:rPr lang="en-US" sz="2200" kern="1200" dirty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 </a:t>
                      </a:r>
                      <a:r>
                        <a:rPr lang="en-US" sz="2200" kern="1200" dirty="0" err="1" smtClean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допускайте</a:t>
                      </a:r>
                      <a:r>
                        <a:rPr lang="en-US" sz="2200" kern="1200" dirty="0" smtClean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 </a:t>
                      </a:r>
                      <a:r>
                        <a:rPr lang="en-US" sz="2200" kern="1200" dirty="0" err="1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перекручень</a:t>
                      </a:r>
                      <a:r>
                        <a:rPr lang="en-US" sz="2200" kern="1200" dirty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 </a:t>
                      </a:r>
                      <a:r>
                        <a:rPr lang="en-US" sz="2200" kern="1200" dirty="0" err="1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змісту</a:t>
                      </a:r>
                      <a:r>
                        <a:rPr lang="en-US" sz="2200" kern="1200" dirty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.</a:t>
                      </a:r>
                    </a:p>
                    <a:p>
                      <a:endParaRPr lang="ru-RU" dirty="0"/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xmlns="" val="10000"/>
                  </a:ext>
                </a:extLst>
              </a:tr>
            </a:tbl>
          </a:graphicData>
        </a:graphic>
      </p:graphicFrame>
      <p:pic>
        <p:nvPicPr>
          <p:cNvPr id="5" name="Picture 3" descr="C:\Users\User\Desktop\!ВОВА\фони\Вишиванка-червоно-чорний.jpg"/>
          <p:cNvPicPr>
            <a:picLocks noChangeAspect="1" noChangeArrowheads="1"/>
          </p:cNvPicPr>
          <p:nvPr/>
        </p:nvPicPr>
        <p:blipFill>
          <a:blip r:embed="rId2" cstate="print"/>
          <a:srcRect/>
          <a:stretch>
            <a:fillRect/>
          </a:stretch>
        </p:blipFill>
        <p:spPr bwMode="auto">
          <a:xfrm rot="5400000">
            <a:off x="-3083180" y="3083180"/>
            <a:ext cx="6858002" cy="691642"/>
          </a:xfrm>
          <a:prstGeom prst="rect">
            <a:avLst/>
          </a:prstGeom>
          <a:noFill/>
        </p:spPr>
      </p:pic>
      <p:pic>
        <p:nvPicPr>
          <p:cNvPr id="6" name="Picture 3" descr="C:\Users\User\Desktop\!ВОВА\фони\Вишиванка-червоно-чорний.jpg"/>
          <p:cNvPicPr>
            <a:picLocks noChangeAspect="1" noChangeArrowheads="1"/>
          </p:cNvPicPr>
          <p:nvPr/>
        </p:nvPicPr>
        <p:blipFill>
          <a:blip r:embed="rId2" cstate="print"/>
          <a:srcRect/>
          <a:stretch>
            <a:fillRect/>
          </a:stretch>
        </p:blipFill>
        <p:spPr bwMode="auto">
          <a:xfrm rot="5400000">
            <a:off x="5369178" y="3083178"/>
            <a:ext cx="6858002" cy="691642"/>
          </a:xfrm>
          <a:prstGeom prst="rect">
            <a:avLst/>
          </a:prstGeom>
          <a:noFill/>
        </p:spPr>
      </p:pic>
    </p:spTree>
  </p:cSld>
  <p:clrMapOvr>
    <a:masterClrMapping/>
  </p:clrMapOvr>
</p:sld>
</file>

<file path=ppt/theme/theme1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Стандартная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236</TotalTime>
  <Words>1358</Words>
  <Application>Microsoft Office PowerPoint</Application>
  <PresentationFormat>Экран (4:3)</PresentationFormat>
  <Paragraphs>215</Paragraphs>
  <Slides>37</Slides>
  <Notes>0</Notes>
  <HiddenSlides>0</HiddenSlides>
  <MMClips>0</MMClips>
  <ScaleCrop>false</ScaleCrop>
  <HeadingPairs>
    <vt:vector size="4" baseType="variant">
      <vt:variant>
        <vt:lpstr>Тема</vt:lpstr>
      </vt:variant>
      <vt:variant>
        <vt:i4>1</vt:i4>
      </vt:variant>
      <vt:variant>
        <vt:lpstr>Заголовки слайдов</vt:lpstr>
      </vt:variant>
      <vt:variant>
        <vt:i4>37</vt:i4>
      </vt:variant>
    </vt:vector>
  </HeadingPairs>
  <TitlesOfParts>
    <vt:vector size="38" baseType="lpstr">
      <vt:lpstr>Тема Office</vt:lpstr>
      <vt:lpstr>Слайд 1</vt:lpstr>
      <vt:lpstr>План</vt:lpstr>
      <vt:lpstr>Література</vt:lpstr>
      <vt:lpstr>Слайд 4</vt:lpstr>
      <vt:lpstr>Слайд 5</vt:lpstr>
      <vt:lpstr>Слайд 6</vt:lpstr>
      <vt:lpstr>Слайд 7</vt:lpstr>
      <vt:lpstr>Слайд 8</vt:lpstr>
      <vt:lpstr>Слайд 9</vt:lpstr>
      <vt:lpstr>Слайд 10</vt:lpstr>
      <vt:lpstr>Слайд 11</vt:lpstr>
      <vt:lpstr>Слайд 12</vt:lpstr>
      <vt:lpstr>Слайд 13</vt:lpstr>
      <vt:lpstr>Слайд 14</vt:lpstr>
      <vt:lpstr>Слайд 15</vt:lpstr>
      <vt:lpstr>Розрізняють такі прийоми конспектування:</vt:lpstr>
      <vt:lpstr>Реквізити конспекту:</vt:lpstr>
      <vt:lpstr>Мовні конструкції для аналізу наукового тексту, його структури, мовних засобів</vt:lpstr>
      <vt:lpstr>Слайд 19</vt:lpstr>
      <vt:lpstr>Слайд 20</vt:lpstr>
      <vt:lpstr>Слайд 21</vt:lpstr>
      <vt:lpstr>Реквізити анотації:</vt:lpstr>
      <vt:lpstr>Слайд 23</vt:lpstr>
      <vt:lpstr>Слайд 24</vt:lpstr>
      <vt:lpstr>Слайд 25</vt:lpstr>
      <vt:lpstr>Слайд 26</vt:lpstr>
      <vt:lpstr>Слайд 27</vt:lpstr>
      <vt:lpstr>Слайд 28</vt:lpstr>
      <vt:lpstr>Слайд 29</vt:lpstr>
      <vt:lpstr>Слайд 30</vt:lpstr>
      <vt:lpstr>Слайд 31</vt:lpstr>
      <vt:lpstr>Завдання 3. Прочитайте анотації. Чим відрізняються подані нижче анотації? Назвіть ті, в яких подається просто інформація, а в яких містяться елементи оцінки. Чому, на Вашу думку, вони вводяться до анотації?</vt:lpstr>
      <vt:lpstr>Слайд 33</vt:lpstr>
      <vt:lpstr>Слайд 34</vt:lpstr>
      <vt:lpstr>Слайд 35</vt:lpstr>
      <vt:lpstr>Слайд 36</vt:lpstr>
      <vt:lpstr>Слайд 37</vt:lpstr>
    </vt:vector>
  </TitlesOfParts>
  <Company>SPecialiST RePack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Тема </dc:title>
  <dc:creator>User</dc:creator>
  <cp:lastModifiedBy>Администратор</cp:lastModifiedBy>
  <cp:revision>50</cp:revision>
  <dcterms:created xsi:type="dcterms:W3CDTF">2021-10-01T09:36:00Z</dcterms:created>
  <dcterms:modified xsi:type="dcterms:W3CDTF">2021-11-03T18:00:36Z</dcterms:modified>
</cp:coreProperties>
</file>

<file path=docProps/thumbnail.jpeg>
</file>