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90" r:id="rId5"/>
    <p:sldId id="291" r:id="rId6"/>
    <p:sldId id="292" r:id="rId7"/>
    <p:sldId id="296" r:id="rId8"/>
    <p:sldId id="297" r:id="rId9"/>
    <p:sldId id="295" r:id="rId10"/>
    <p:sldId id="283" r:id="rId11"/>
    <p:sldId id="298" r:id="rId12"/>
    <p:sldId id="299" r:id="rId13"/>
    <p:sldId id="300" r:id="rId14"/>
    <p:sldId id="301" r:id="rId15"/>
    <p:sldId id="284" r:id="rId16"/>
    <p:sldId id="285" r:id="rId17"/>
    <p:sldId id="286" r:id="rId18"/>
    <p:sldId id="287" r:id="rId19"/>
    <p:sldId id="288" r:id="rId20"/>
    <p:sldId id="289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1" r:id="rId30"/>
    <p:sldId id="310" r:id="rId31"/>
    <p:sldId id="262" r:id="rId32"/>
    <p:sldId id="263" r:id="rId33"/>
    <p:sldId id="264" r:id="rId34"/>
    <p:sldId id="265" r:id="rId35"/>
    <p:sldId id="266" r:id="rId36"/>
    <p:sldId id="267" r:id="rId37"/>
    <p:sldId id="26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0EF2C-89D7-40E0-9A36-B9D17FF2BAB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C6EB0-2D9E-48FD-89AB-40DF351D0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85728"/>
            <a:ext cx="7920880" cy="5840435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err="1"/>
              <a:t>Мовностилістичні</a:t>
            </a:r>
            <a:r>
              <a:rPr lang="ru-RU" sz="5400" b="1" dirty="0"/>
              <a:t> </a:t>
            </a:r>
            <a:r>
              <a:rPr lang="ru-RU" sz="5400" b="1" dirty="0" err="1"/>
              <a:t>особливості</a:t>
            </a:r>
            <a:r>
              <a:rPr lang="ru-RU" sz="5400" b="1" dirty="0"/>
              <a:t> та структура </a:t>
            </a:r>
            <a:r>
              <a:rPr lang="ru-RU" sz="5400" b="1" dirty="0" err="1"/>
              <a:t>наукових</a:t>
            </a:r>
            <a:r>
              <a:rPr lang="ru-RU" sz="5400" b="1" dirty="0"/>
              <a:t> </a:t>
            </a:r>
            <a:r>
              <a:rPr lang="ru-RU" sz="5400" b="1" dirty="0" err="1"/>
              <a:t>робіт</a:t>
            </a:r>
            <a:r>
              <a:rPr lang="ru-RU" sz="5400" b="1" dirty="0"/>
              <a:t> 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02602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800" dirty="0" smtClean="0"/>
              <a:t>		</a:t>
            </a:r>
            <a:r>
              <a:rPr lang="uk-UA" sz="2800" b="1" dirty="0" smtClean="0"/>
              <a:t>Конспект</a:t>
            </a:r>
            <a:r>
              <a:rPr lang="uk-UA" sz="2800" dirty="0" smtClean="0"/>
              <a:t> </a:t>
            </a:r>
            <a:r>
              <a:rPr lang="uk-UA" sz="2800" b="1" dirty="0" smtClean="0"/>
              <a:t>(від лат. </a:t>
            </a:r>
            <a:r>
              <a:rPr lang="en-US" sz="2800" b="1" i="1" dirty="0" smtClean="0"/>
              <a:t>conspectus – </a:t>
            </a:r>
            <a:r>
              <a:rPr lang="uk-UA" sz="2800" b="1" i="1" dirty="0" smtClean="0"/>
              <a:t>огляд) </a:t>
            </a:r>
            <a:r>
              <a:rPr lang="uk-UA" sz="2800" i="1" dirty="0" smtClean="0"/>
              <a:t>– </a:t>
            </a:r>
            <a:r>
              <a:rPr lang="uk-UA" sz="2800" dirty="0" smtClean="0"/>
              <a:t>стислий писаний виклад змісту чого-небудь, складається з плану й тез, доповнених фактичним матеріалом, що у сукупності є коротким письмовим викладом змісту книжки, статті, лекції тощо</a:t>
            </a:r>
            <a:r>
              <a:rPr lang="uk-UA" sz="2800" dirty="0" smtClean="0"/>
              <a:t>.</a:t>
            </a:r>
          </a:p>
          <a:p>
            <a:pPr algn="just">
              <a:buNone/>
            </a:pPr>
            <a:r>
              <a:rPr lang="ru-RU" sz="2800" dirty="0" smtClean="0"/>
              <a:t>		</a:t>
            </a:r>
            <a:r>
              <a:rPr lang="ru-RU" sz="2800" b="1" dirty="0" smtClean="0"/>
              <a:t>Конспект</a:t>
            </a:r>
            <a:r>
              <a:rPr lang="ru-RU" sz="2800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err="1" smtClean="0"/>
              <a:t>особливий</a:t>
            </a:r>
            <a:r>
              <a:rPr lang="ru-RU" sz="2800" dirty="0" smtClean="0"/>
              <a:t> вид тексту,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 smtClean="0"/>
              <a:t>створений</a:t>
            </a:r>
            <a:r>
              <a:rPr lang="ru-RU" sz="2800" dirty="0" smtClean="0"/>
              <a:t> у </a:t>
            </a:r>
            <a:r>
              <a:rPr lang="ru-RU" sz="2800" dirty="0" err="1" smtClean="0"/>
              <a:t>результаті</a:t>
            </a:r>
            <a:r>
              <a:rPr lang="ru-RU" sz="2800" dirty="0" smtClean="0"/>
              <a:t> </a:t>
            </a:r>
            <a:r>
              <a:rPr lang="ru-RU" sz="2800" dirty="0" err="1" smtClean="0"/>
              <a:t>аналітико-синтетичного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оброблення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інформації</a:t>
            </a:r>
            <a:r>
              <a:rPr lang="ru-RU" sz="2800" dirty="0" smtClean="0"/>
              <a:t> </a:t>
            </a:r>
            <a:r>
              <a:rPr lang="ru-RU" sz="2800" dirty="0" err="1" smtClean="0"/>
              <a:t>першоджерела</a:t>
            </a:r>
            <a:r>
              <a:rPr lang="ru-RU" sz="2800" dirty="0" smtClean="0"/>
              <a:t>, </a:t>
            </a:r>
            <a:r>
              <a:rPr lang="ru-RU" sz="2800" dirty="0" err="1" smtClean="0"/>
              <a:t>тобто</a:t>
            </a:r>
            <a:r>
              <a:rPr lang="ru-RU" sz="2800" dirty="0" smtClean="0"/>
              <a:t> </a:t>
            </a:r>
            <a:r>
              <a:rPr lang="ru-RU" sz="2800" dirty="0" err="1" smtClean="0"/>
              <a:t>скорочений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запис</a:t>
            </a:r>
            <a:r>
              <a:rPr lang="ru-RU" sz="2800" dirty="0" smtClean="0"/>
              <a:t> </a:t>
            </a:r>
            <a:r>
              <a:rPr lang="ru-RU" sz="2800" dirty="0" err="1" smtClean="0"/>
              <a:t>певної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інформації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дозволяє</a:t>
            </a:r>
            <a:r>
              <a:rPr lang="ru-RU" sz="2800" dirty="0" smtClean="0"/>
              <a:t>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авторові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одразу</a:t>
            </a:r>
            <a:r>
              <a:rPr lang="ru-RU" sz="2800" dirty="0" smtClean="0"/>
              <a:t> </a:t>
            </a:r>
            <a:r>
              <a:rPr lang="ru-RU" sz="2800" dirty="0" err="1" smtClean="0"/>
              <a:t>чи</a:t>
            </a:r>
            <a:r>
              <a:rPr lang="ru-RU" sz="2800" dirty="0" smtClean="0"/>
              <a:t> через </a:t>
            </a:r>
            <a:r>
              <a:rPr lang="ru-RU" sz="2800" dirty="0" err="1" smtClean="0"/>
              <a:t>деякий</a:t>
            </a:r>
            <a:r>
              <a:rPr lang="ru-RU" sz="2800" dirty="0" smtClean="0"/>
              <a:t> час </a:t>
            </a:r>
            <a:r>
              <a:rPr lang="ru-RU" sz="2800" dirty="0" err="1" smtClean="0"/>
              <a:t>із</a:t>
            </a:r>
            <a:r>
              <a:rPr lang="ru-RU" sz="2800" dirty="0" smtClean="0"/>
              <a:t> </a:t>
            </a:r>
            <a:r>
              <a:rPr lang="ru-RU" sz="2800" dirty="0" err="1" smtClean="0"/>
              <a:t>необхідною</a:t>
            </a:r>
            <a:r>
              <a:rPr lang="ru-RU" sz="2800" dirty="0" smtClean="0"/>
              <a:t> </a:t>
            </a:r>
            <a:r>
              <a:rPr lang="ru-RU" sz="2800" dirty="0" err="1" smtClean="0"/>
              <a:t>повнотою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відновити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інформацію</a:t>
            </a:r>
            <a:r>
              <a:rPr lang="ru-RU" sz="2800" dirty="0" smtClean="0"/>
              <a:t>.</a:t>
            </a:r>
            <a:endParaRPr lang="uk-UA" sz="2800" dirty="0"/>
          </a:p>
          <a:p>
            <a:pPr algn="just">
              <a:buNone/>
            </a:pPr>
            <a:r>
              <a:rPr lang="ru-RU" sz="2800" dirty="0" smtClean="0"/>
              <a:t>		</a:t>
            </a:r>
            <a:r>
              <a:rPr lang="ru-RU" sz="2800" dirty="0" err="1" smtClean="0"/>
              <a:t>Розрізняють</a:t>
            </a:r>
            <a:r>
              <a:rPr lang="ru-RU" sz="2800" dirty="0" smtClean="0"/>
              <a:t> </a:t>
            </a:r>
            <a:r>
              <a:rPr lang="ru-RU" sz="2800" dirty="0" err="1"/>
              <a:t>конспекти</a:t>
            </a:r>
            <a:r>
              <a:rPr lang="ru-RU" sz="2800" dirty="0"/>
              <a:t> </a:t>
            </a:r>
            <a:r>
              <a:rPr lang="ru-RU" sz="2800" dirty="0" err="1"/>
              <a:t>почутого</a:t>
            </a:r>
            <a:r>
              <a:rPr lang="ru-RU" sz="2800" dirty="0"/>
              <a:t> </a:t>
            </a:r>
            <a:r>
              <a:rPr lang="ru-RU" sz="2800" dirty="0" err="1"/>
              <a:t>й</a:t>
            </a:r>
            <a:r>
              <a:rPr lang="ru-RU" sz="2800" dirty="0"/>
              <a:t> </a:t>
            </a:r>
            <a:r>
              <a:rPr lang="ru-RU" sz="2800" dirty="0" err="1"/>
              <a:t>прочитаного</a:t>
            </a:r>
            <a:r>
              <a:rPr lang="ru-RU" sz="2800" dirty="0" smtClean="0"/>
              <a:t>.</a:t>
            </a:r>
            <a:endParaRPr lang="en-US" sz="28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	</a:t>
            </a:r>
            <a:r>
              <a:rPr lang="ru-RU" b="1" dirty="0" err="1" smtClean="0"/>
              <a:t>Конспектування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smtClean="0"/>
              <a:t>контроль </a:t>
            </a:r>
            <a:r>
              <a:rPr lang="ru-RU" dirty="0" err="1" smtClean="0"/>
              <a:t>сприйняття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: не </a:t>
            </a:r>
            <a:r>
              <a:rPr lang="ru-RU" dirty="0" err="1" smtClean="0"/>
              <a:t>розуміючи</a:t>
            </a:r>
            <a:r>
              <a:rPr lang="ru-RU" dirty="0" smtClean="0"/>
              <a:t> прочитанного, </a:t>
            </a:r>
            <a:r>
              <a:rPr lang="ru-RU" dirty="0" err="1" smtClean="0"/>
              <a:t>почутого</a:t>
            </a:r>
            <a:r>
              <a:rPr lang="ru-RU" dirty="0" smtClean="0"/>
              <a:t>, </a:t>
            </a:r>
            <a:r>
              <a:rPr lang="ru-RU" dirty="0" err="1" smtClean="0"/>
              <a:t>важко</a:t>
            </a:r>
            <a:r>
              <a:rPr lang="ru-RU" dirty="0" smtClean="0"/>
              <a:t> </a:t>
            </a:r>
            <a:r>
              <a:rPr lang="ru-RU" dirty="0" err="1" smtClean="0"/>
              <a:t>виділити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записати</a:t>
            </a:r>
            <a:r>
              <a:rPr lang="ru-RU" dirty="0" smtClean="0"/>
              <a:t> </a:t>
            </a:r>
            <a:r>
              <a:rPr lang="ru-RU" dirty="0" err="1" smtClean="0"/>
              <a:t>основну</a:t>
            </a:r>
            <a:r>
              <a:rPr lang="ru-RU" dirty="0" smtClean="0"/>
              <a:t> думку. Записи </a:t>
            </a:r>
            <a:r>
              <a:rPr lang="ru-RU" dirty="0" err="1" smtClean="0"/>
              <a:t>полегшують</a:t>
            </a:r>
            <a:r>
              <a:rPr lang="ru-RU" dirty="0" smtClean="0"/>
              <a:t> </a:t>
            </a:r>
            <a:r>
              <a:rPr lang="ru-RU" dirty="0" err="1" smtClean="0"/>
              <a:t>запам’ятовування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записаний</a:t>
            </a:r>
            <a:r>
              <a:rPr lang="ru-RU" dirty="0" smtClean="0"/>
              <a:t> </a:t>
            </a:r>
            <a:r>
              <a:rPr lang="ru-RU" dirty="0" err="1" smtClean="0"/>
              <a:t>навчальний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 </a:t>
            </a:r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фіксується</a:t>
            </a:r>
            <a:r>
              <a:rPr lang="ru-RU" dirty="0" smtClean="0"/>
              <a:t> в </a:t>
            </a:r>
            <a:r>
              <a:rPr lang="ru-RU" dirty="0" err="1" smtClean="0"/>
              <a:t>пам’яті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smtClean="0"/>
              <a:t>час </a:t>
            </a:r>
            <a:r>
              <a:rPr lang="ru-RU" dirty="0" err="1" smtClean="0"/>
              <a:t>прочитання</a:t>
            </a:r>
            <a:r>
              <a:rPr lang="ru-RU" dirty="0" smtClean="0"/>
              <a:t> та </a:t>
            </a:r>
            <a:r>
              <a:rPr lang="ru-RU" dirty="0" err="1" smtClean="0"/>
              <a:t>прослуховування</a:t>
            </a:r>
            <a:r>
              <a:rPr lang="ru-RU" dirty="0" smtClean="0"/>
              <a:t> тексту (</a:t>
            </a:r>
            <a:r>
              <a:rPr lang="ru-RU" dirty="0" err="1" smtClean="0"/>
              <a:t>промови</a:t>
            </a:r>
            <a:r>
              <a:rPr lang="ru-RU" dirty="0" smtClean="0"/>
              <a:t>, </a:t>
            </a:r>
            <a:r>
              <a:rPr lang="ru-RU" dirty="0" err="1" smtClean="0"/>
              <a:t>доповіді</a:t>
            </a:r>
            <a:r>
              <a:rPr lang="ru-RU" dirty="0" smtClean="0"/>
              <a:t>, </a:t>
            </a:r>
            <a:r>
              <a:rPr lang="ru-RU" dirty="0" err="1" smtClean="0"/>
              <a:t>виступу</a:t>
            </a:r>
            <a:r>
              <a:rPr lang="ru-RU" dirty="0" smtClean="0"/>
              <a:t>) для </a:t>
            </a:r>
            <a:r>
              <a:rPr lang="ru-RU" dirty="0" err="1" smtClean="0"/>
              <a:t>конспектування</a:t>
            </a:r>
            <a:r>
              <a:rPr lang="ru-RU" dirty="0" smtClean="0"/>
              <a:t> </a:t>
            </a:r>
            <a:r>
              <a:rPr lang="ru-RU" dirty="0" err="1" smtClean="0"/>
              <a:t>звертається</a:t>
            </a:r>
            <a:r>
              <a:rPr lang="ru-RU" dirty="0" smtClean="0"/>
              <a:t> </a:t>
            </a:r>
            <a:r>
              <a:rPr lang="ru-RU" dirty="0" err="1" smtClean="0"/>
              <a:t>увага</a:t>
            </a:r>
            <a:r>
              <a:rPr lang="ru-RU" dirty="0" smtClean="0"/>
              <a:t> на </a:t>
            </a:r>
            <a:r>
              <a:rPr lang="ru-RU" dirty="0" err="1" smtClean="0"/>
              <a:t>опорні</a:t>
            </a:r>
            <a:r>
              <a:rPr lang="ru-RU" dirty="0" smtClean="0"/>
              <a:t> (</a:t>
            </a:r>
            <a:r>
              <a:rPr lang="ru-RU" dirty="0" err="1" smtClean="0"/>
              <a:t>ключові</a:t>
            </a:r>
            <a:r>
              <a:rPr lang="ru-RU" dirty="0" smtClean="0"/>
              <a:t>) слова,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інформаційні</a:t>
            </a:r>
            <a:r>
              <a:rPr lang="ru-RU" dirty="0" smtClean="0"/>
              <a:t> </a:t>
            </a:r>
            <a:r>
              <a:rPr lang="ru-RU" dirty="0" err="1" smtClean="0"/>
              <a:t>центри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несуть</a:t>
            </a:r>
            <a:r>
              <a:rPr lang="ru-RU" dirty="0" smtClean="0"/>
              <a:t> </a:t>
            </a:r>
            <a:r>
              <a:rPr lang="ru-RU" dirty="0" err="1" smtClean="0"/>
              <a:t>найбільше</a:t>
            </a:r>
            <a:r>
              <a:rPr lang="ru-RU" dirty="0" smtClean="0"/>
              <a:t> </a:t>
            </a:r>
            <a:r>
              <a:rPr lang="ru-RU" dirty="0" err="1" smtClean="0"/>
              <a:t>смислове</a:t>
            </a:r>
            <a:r>
              <a:rPr lang="ru-RU" dirty="0" smtClean="0"/>
              <a:t> </a:t>
            </a:r>
            <a:r>
              <a:rPr lang="ru-RU" dirty="0" err="1" smtClean="0"/>
              <a:t>навантаження</a:t>
            </a:r>
            <a:r>
              <a:rPr lang="ru-RU" dirty="0" smtClean="0"/>
              <a:t> (так </a:t>
            </a:r>
            <a:r>
              <a:rPr lang="ru-RU" dirty="0" err="1" smtClean="0"/>
              <a:t>звані</a:t>
            </a:r>
            <a:r>
              <a:rPr lang="ru-RU" dirty="0" smtClean="0"/>
              <a:t> </a:t>
            </a:r>
            <a:r>
              <a:rPr lang="ru-RU" b="1" i="1" dirty="0" smtClean="0"/>
              <a:t>“</a:t>
            </a:r>
            <a:r>
              <a:rPr lang="ru-RU" b="1" i="1" dirty="0" err="1" smtClean="0"/>
              <a:t>вузлики</a:t>
            </a:r>
            <a:r>
              <a:rPr lang="ru-RU" b="1" i="1" dirty="0" smtClean="0"/>
              <a:t> на </a:t>
            </a:r>
            <a:r>
              <a:rPr lang="ru-RU" b="1" i="1" dirty="0" err="1" smtClean="0"/>
              <a:t>пам’ять</a:t>
            </a:r>
            <a:r>
              <a:rPr lang="ru-RU" b="1" i="1" dirty="0" smtClean="0"/>
              <a:t>”).</a:t>
            </a:r>
            <a:endParaRPr lang="uk-UA" b="1" i="1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78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uk-UA" b="1" dirty="0" smtClean="0"/>
              <a:t>Зміст </a:t>
            </a:r>
            <a:r>
              <a:rPr lang="uk-UA" b="1" dirty="0" smtClean="0"/>
              <a:t>першоджерела </a:t>
            </a:r>
            <a:r>
              <a:rPr lang="uk-UA" dirty="0" smtClean="0"/>
              <a:t>передають: </a:t>
            </a:r>
          </a:p>
          <a:p>
            <a:pPr algn="just">
              <a:buNone/>
            </a:pPr>
            <a:r>
              <a:rPr lang="uk-UA" dirty="0" smtClean="0"/>
              <a:t>- своїми словами; </a:t>
            </a:r>
          </a:p>
          <a:p>
            <a:pPr algn="just">
              <a:buNone/>
            </a:pPr>
            <a:r>
              <a:rPr lang="uk-UA" dirty="0" smtClean="0"/>
              <a:t>- цитатами з першоджерела; </a:t>
            </a:r>
          </a:p>
          <a:p>
            <a:pPr algn="just">
              <a:buNone/>
            </a:pPr>
            <a:r>
              <a:rPr lang="uk-UA" dirty="0" smtClean="0"/>
              <a:t>- своїми словами і цитатами. </a:t>
            </a:r>
          </a:p>
          <a:p>
            <a:pPr algn="just">
              <a:buNone/>
            </a:pPr>
            <a:r>
              <a:rPr lang="ru-RU" dirty="0" smtClean="0"/>
              <a:t>		Для </a:t>
            </a:r>
            <a:r>
              <a:rPr lang="ru-RU" dirty="0" err="1" smtClean="0"/>
              <a:t>конспектування</a:t>
            </a:r>
            <a:r>
              <a:rPr lang="ru-RU" dirty="0" smtClean="0"/>
              <a:t>, як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реферування</a:t>
            </a:r>
            <a:r>
              <a:rPr lang="ru-RU" dirty="0" smtClean="0"/>
              <a:t>,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b="1" dirty="0" err="1" smtClean="0"/>
              <a:t>способи</a:t>
            </a:r>
            <a:r>
              <a:rPr lang="ru-RU" b="1" dirty="0" smtClean="0"/>
              <a:t> </a:t>
            </a:r>
            <a:r>
              <a:rPr lang="ru-RU" b="1" dirty="0" err="1" smtClean="0"/>
              <a:t>викладу</a:t>
            </a:r>
            <a:r>
              <a:rPr lang="ru-RU" b="1" dirty="0" smtClean="0"/>
              <a:t> </a:t>
            </a:r>
            <a:r>
              <a:rPr lang="ru-RU" b="1" dirty="0" err="1" smtClean="0"/>
              <a:t>матеріалу</a:t>
            </a:r>
            <a:r>
              <a:rPr lang="ru-RU" b="1" dirty="0" smtClean="0"/>
              <a:t>: </a:t>
            </a:r>
            <a:r>
              <a:rPr lang="ru-RU" dirty="0" err="1" smtClean="0"/>
              <a:t>опис</a:t>
            </a:r>
            <a:r>
              <a:rPr lang="ru-RU" dirty="0" smtClean="0"/>
              <a:t>, </a:t>
            </a:r>
            <a:r>
              <a:rPr lang="ru-RU" dirty="0" err="1" smtClean="0"/>
              <a:t>оповідь</a:t>
            </a:r>
            <a:r>
              <a:rPr lang="ru-RU" dirty="0" smtClean="0"/>
              <a:t>, </a:t>
            </a:r>
            <a:r>
              <a:rPr lang="ru-RU" dirty="0" err="1" smtClean="0"/>
              <a:t>міркування</a:t>
            </a:r>
            <a:r>
              <a:rPr lang="ru-RU" dirty="0" smtClean="0"/>
              <a:t>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За </a:t>
            </a:r>
            <a:r>
              <a:rPr lang="ru-RU" dirty="0" err="1" smtClean="0"/>
              <a:t>своїм</a:t>
            </a:r>
            <a:r>
              <a:rPr lang="ru-RU" dirty="0" smtClean="0"/>
              <a:t> </a:t>
            </a:r>
            <a:r>
              <a:rPr lang="ru-RU" dirty="0" err="1" smtClean="0"/>
              <a:t>обсягом</a:t>
            </a:r>
            <a:r>
              <a:rPr lang="ru-RU" dirty="0" smtClean="0"/>
              <a:t> конспект не </a:t>
            </a:r>
            <a:r>
              <a:rPr lang="ru-RU" dirty="0" err="1" smtClean="0"/>
              <a:t>перевищує</a:t>
            </a:r>
            <a:r>
              <a:rPr lang="ru-RU" dirty="0" smtClean="0"/>
              <a:t> 1/3 </a:t>
            </a:r>
            <a:r>
              <a:rPr lang="ru-RU" dirty="0" err="1" smtClean="0"/>
              <a:t>всього</a:t>
            </a:r>
            <a:r>
              <a:rPr lang="ru-RU" dirty="0" smtClean="0"/>
              <a:t> </a:t>
            </a:r>
            <a:r>
              <a:rPr lang="ru-RU" dirty="0" err="1" smtClean="0"/>
              <a:t>первинного</a:t>
            </a:r>
            <a:r>
              <a:rPr lang="ru-RU" dirty="0" smtClean="0"/>
              <a:t> тексту.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		</a:t>
            </a:r>
            <a:r>
              <a:rPr lang="ru-RU" dirty="0" smtClean="0"/>
              <a:t>До </a:t>
            </a:r>
            <a:r>
              <a:rPr lang="ru-RU" dirty="0" smtClean="0"/>
              <a:t>конспекту </a:t>
            </a:r>
            <a:r>
              <a:rPr lang="ru-RU" dirty="0" err="1" smtClean="0"/>
              <a:t>ставлять</a:t>
            </a:r>
            <a:r>
              <a:rPr lang="ru-RU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вимоги</a:t>
            </a:r>
            <a:r>
              <a:rPr lang="ru-RU" b="1" dirty="0" smtClean="0"/>
              <a:t>: </a:t>
            </a:r>
          </a:p>
          <a:p>
            <a:pPr algn="just">
              <a:buNone/>
            </a:pPr>
            <a:r>
              <a:rPr lang="ru-RU" dirty="0" smtClean="0"/>
              <a:t>		- </a:t>
            </a:r>
            <a:r>
              <a:rPr lang="ru-RU" dirty="0" err="1" smtClean="0"/>
              <a:t>залишають</a:t>
            </a:r>
            <a:r>
              <a:rPr lang="ru-RU" dirty="0" smtClean="0"/>
              <a:t> </a:t>
            </a:r>
            <a:r>
              <a:rPr lang="ru-RU" dirty="0" err="1" smtClean="0"/>
              <a:t>певну</a:t>
            </a:r>
            <a:r>
              <a:rPr lang="ru-RU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</a:t>
            </a:r>
            <a:r>
              <a:rPr lang="ru-RU" dirty="0" err="1" smtClean="0"/>
              <a:t>сторінки</a:t>
            </a:r>
            <a:r>
              <a:rPr lang="ru-RU" dirty="0" smtClean="0"/>
              <a:t> (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половина </a:t>
            </a:r>
            <a:r>
              <a:rPr lang="ru-RU" dirty="0" err="1" smtClean="0"/>
              <a:t>аркуша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широкий берег) для </a:t>
            </a:r>
            <a:r>
              <a:rPr lang="ru-RU" dirty="0" err="1" smtClean="0"/>
              <a:t>запису</a:t>
            </a:r>
            <a:r>
              <a:rPr lang="ru-RU" dirty="0" smtClean="0"/>
              <a:t> </a:t>
            </a:r>
            <a:r>
              <a:rPr lang="ru-RU" dirty="0" err="1" smtClean="0"/>
              <a:t>власних</a:t>
            </a:r>
            <a:r>
              <a:rPr lang="ru-RU" dirty="0" smtClean="0"/>
              <a:t> думок, </a:t>
            </a:r>
            <a:r>
              <a:rPr lang="ru-RU" dirty="0" err="1" smtClean="0"/>
              <a:t>оцінки</a:t>
            </a:r>
            <a:r>
              <a:rPr lang="ru-RU" dirty="0" smtClean="0"/>
              <a:t> </a:t>
            </a:r>
            <a:r>
              <a:rPr lang="ru-RU" dirty="0" err="1" smtClean="0"/>
              <a:t>законспекто</a:t>
            </a:r>
            <a:r>
              <a:rPr lang="ru-RU" dirty="0" smtClean="0"/>
              <a:t> </a:t>
            </a:r>
            <a:r>
              <a:rPr lang="ru-RU" dirty="0" err="1" smtClean="0"/>
              <a:t>ваного</a:t>
            </a:r>
            <a:r>
              <a:rPr lang="ru-RU" dirty="0" smtClean="0"/>
              <a:t>; </a:t>
            </a:r>
          </a:p>
          <a:p>
            <a:pPr algn="just">
              <a:buNone/>
            </a:pPr>
            <a:r>
              <a:rPr lang="uk-UA" dirty="0" smtClean="0"/>
              <a:t>		- </a:t>
            </a:r>
            <a:r>
              <a:rPr lang="uk-UA" dirty="0" smtClean="0"/>
              <a:t>цитуючи, вказують відповідну сторінку першоджерела.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Текст </a:t>
            </a:r>
            <a:r>
              <a:rPr lang="uk-UA" dirty="0" smtClean="0"/>
              <a:t>конспекту оформлюють довільно, на відміну від </a:t>
            </a:r>
            <a:r>
              <a:rPr lang="uk-UA" dirty="0" smtClean="0"/>
              <a:t>тез. Крім основних </a:t>
            </a:r>
            <a:r>
              <a:rPr lang="uk-UA" dirty="0" smtClean="0"/>
              <a:t>положень, конспект містить і фактичний матеріал. </a:t>
            </a:r>
          </a:p>
          <a:p>
            <a:endParaRPr lang="uk-UA" dirty="0" smtClean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78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err="1" smtClean="0"/>
              <a:t>Способи</a:t>
            </a:r>
            <a:r>
              <a:rPr lang="ru-RU" b="1" dirty="0" smtClean="0"/>
              <a:t> </a:t>
            </a:r>
            <a:r>
              <a:rPr lang="ru-RU" b="1" dirty="0" err="1" smtClean="0"/>
              <a:t>фіксації</a:t>
            </a:r>
            <a:r>
              <a:rPr lang="ru-RU" b="1" dirty="0" smtClean="0"/>
              <a:t> </a:t>
            </a:r>
            <a:r>
              <a:rPr lang="ru-RU" b="1" dirty="0" err="1" smtClean="0"/>
              <a:t>відомостей</a:t>
            </a:r>
            <a:r>
              <a:rPr lang="ru-RU" b="1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різними</a:t>
            </a:r>
            <a:r>
              <a:rPr lang="ru-RU" dirty="0" smtClean="0"/>
              <a:t>: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i="1" dirty="0" smtClean="0"/>
              <a:t>-</a:t>
            </a:r>
            <a:r>
              <a:rPr lang="ru-RU" b="1" i="1" dirty="0" err="1" smtClean="0"/>
              <a:t>мовними</a:t>
            </a:r>
            <a:r>
              <a:rPr lang="ru-RU" b="1" i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ключових</a:t>
            </a:r>
            <a:r>
              <a:rPr lang="ru-RU" dirty="0" smtClean="0"/>
              <a:t> </a:t>
            </a:r>
            <a:r>
              <a:rPr lang="ru-RU" dirty="0" err="1" smtClean="0"/>
              <a:t>слів</a:t>
            </a:r>
            <a:r>
              <a:rPr lang="ru-RU" dirty="0" smtClean="0"/>
              <a:t>, фраз, </a:t>
            </a:r>
            <a:r>
              <a:rPr lang="ru-RU" dirty="0" err="1" smtClean="0"/>
              <a:t>повний</a:t>
            </a:r>
            <a:r>
              <a:rPr lang="ru-RU" dirty="0" smtClean="0"/>
              <a:t> </a:t>
            </a:r>
            <a:r>
              <a:rPr lang="ru-RU" dirty="0" err="1" smtClean="0"/>
              <a:t>детальний</a:t>
            </a:r>
            <a:r>
              <a:rPr lang="ru-RU" dirty="0" smtClean="0"/>
              <a:t> </a:t>
            </a:r>
            <a:r>
              <a:rPr lang="ru-RU" dirty="0" err="1" smtClean="0"/>
              <a:t>запис</a:t>
            </a:r>
            <a:r>
              <a:rPr lang="ru-RU" dirty="0" smtClean="0"/>
              <a:t>),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i="1" dirty="0" smtClean="0"/>
              <a:t>-</a:t>
            </a:r>
            <a:r>
              <a:rPr lang="ru-RU" b="1" i="1" dirty="0" err="1" smtClean="0"/>
              <a:t>позамовними</a:t>
            </a:r>
            <a:r>
              <a:rPr lang="ru-RU" b="1" i="1" dirty="0" smtClean="0"/>
              <a:t> </a:t>
            </a:r>
            <a:r>
              <a:rPr lang="ru-RU" dirty="0" smtClean="0"/>
              <a:t>(план, схема, </a:t>
            </a:r>
            <a:r>
              <a:rPr lang="ru-RU" dirty="0" err="1" smtClean="0"/>
              <a:t>таблиця</a:t>
            </a:r>
            <a:r>
              <a:rPr lang="ru-RU" dirty="0" smtClean="0"/>
              <a:t>,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ключових</a:t>
            </a:r>
            <a:r>
              <a:rPr lang="ru-RU" dirty="0" smtClean="0"/>
              <a:t> понять </a:t>
            </a:r>
            <a:r>
              <a:rPr lang="ru-RU" dirty="0" err="1" smtClean="0"/>
              <a:t>підкресленням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іншим</a:t>
            </a:r>
            <a:r>
              <a:rPr lang="ru-RU" dirty="0" smtClean="0"/>
              <a:t> </a:t>
            </a:r>
            <a:r>
              <a:rPr lang="ru-RU" dirty="0" err="1" smtClean="0"/>
              <a:t>кольором</a:t>
            </a:r>
            <a:r>
              <a:rPr lang="ru-RU" dirty="0" smtClean="0"/>
              <a:t>).</a:t>
            </a:r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i="1" dirty="0" smtClean="0"/>
              <a:t>Стислий </a:t>
            </a:r>
            <a:r>
              <a:rPr lang="uk-UA" b="1" i="1" dirty="0" smtClean="0"/>
              <a:t>конспект </a:t>
            </a:r>
            <a:r>
              <a:rPr lang="uk-UA" dirty="0" smtClean="0"/>
              <a:t>передає в узагальненому вигляді найсуттєвішу інформацію тексту, а </a:t>
            </a:r>
            <a:r>
              <a:rPr lang="uk-UA" b="1" i="1" dirty="0" smtClean="0"/>
              <a:t>докладний (розгорнутий) </a:t>
            </a:r>
            <a:r>
              <a:rPr lang="uk-UA" dirty="0" smtClean="0"/>
              <a:t>– містить також відомості, які конкретизують, мотивують, деталізують основні положення тексту у вигляді доведень, пояснень, аргументів, ілюстрацій тощо.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026029"/>
          </a:xfrm>
        </p:spPr>
        <p:txBody>
          <a:bodyPr/>
          <a:lstStyle/>
          <a:p>
            <a:pPr>
              <a:buNone/>
            </a:pPr>
            <a:r>
              <a:rPr lang="ru-RU" dirty="0"/>
              <a:t>		</a:t>
            </a:r>
            <a:endParaRPr lang="en-US" dirty="0"/>
          </a:p>
          <a:p>
            <a:pPr algn="just">
              <a:buNone/>
            </a:pPr>
            <a:r>
              <a:rPr lang="en-US" b="1" dirty="0"/>
              <a:t>		</a:t>
            </a:r>
            <a:r>
              <a:rPr lang="ru-RU" b="1" dirty="0" err="1"/>
              <a:t>Конспектування</a:t>
            </a:r>
            <a:r>
              <a:rPr lang="ru-RU" b="1" dirty="0"/>
              <a:t> </a:t>
            </a:r>
            <a:r>
              <a:rPr lang="ru-RU" b="1" dirty="0" err="1"/>
              <a:t>лекції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особливий</a:t>
            </a:r>
            <a:r>
              <a:rPr lang="ru-RU" dirty="0"/>
              <a:t> вид </a:t>
            </a:r>
            <a:r>
              <a:rPr lang="ru-RU" dirty="0" err="1"/>
              <a:t>опрацювання</a:t>
            </a:r>
            <a:r>
              <a:rPr lang="ru-RU" dirty="0"/>
              <a:t>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поєднуються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i="1" dirty="0" err="1"/>
              <a:t>слухання</a:t>
            </a:r>
            <a:r>
              <a:rPr lang="ru-RU" i="1" dirty="0"/>
              <a:t> </a:t>
            </a:r>
            <a:r>
              <a:rPr lang="ru-RU" dirty="0"/>
              <a:t>та </a:t>
            </a:r>
            <a:r>
              <a:rPr lang="ru-RU" i="1" dirty="0" err="1"/>
              <a:t>записування</a:t>
            </a:r>
            <a:r>
              <a:rPr lang="ru-RU" dirty="0"/>
              <a:t>, </a:t>
            </a:r>
            <a:r>
              <a:rPr lang="ru-RU" dirty="0" err="1"/>
              <a:t>але</a:t>
            </a:r>
            <a:r>
              <a:rPr lang="ru-RU" dirty="0"/>
              <a:t> </a:t>
            </a:r>
            <a:r>
              <a:rPr lang="ru-RU" dirty="0" err="1"/>
              <a:t>поєднуються</a:t>
            </a:r>
            <a:r>
              <a:rPr lang="ru-RU" dirty="0"/>
              <a:t> не </a:t>
            </a:r>
            <a:r>
              <a:rPr lang="ru-RU" dirty="0" err="1"/>
              <a:t>механічно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записуванню</a:t>
            </a:r>
            <a:r>
              <a:rPr lang="ru-RU" dirty="0"/>
              <a:t>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передує</a:t>
            </a:r>
            <a:r>
              <a:rPr lang="ru-RU" dirty="0"/>
              <a:t> </a:t>
            </a:r>
            <a:r>
              <a:rPr lang="ru-RU" dirty="0" err="1"/>
              <a:t>специфічне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оброблення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352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err="1"/>
              <a:t>Розрізняють</a:t>
            </a:r>
            <a:r>
              <a:rPr lang="ru-RU" b="1"/>
              <a:t> </a:t>
            </a:r>
            <a:r>
              <a:rPr lang="ru-RU" b="1" err="1"/>
              <a:t>такі</a:t>
            </a:r>
            <a:r>
              <a:rPr lang="ru-RU" b="1"/>
              <a:t> </a:t>
            </a:r>
            <a:r>
              <a:rPr lang="ru-RU" b="1" err="1"/>
              <a:t>прийоми</a:t>
            </a:r>
            <a:r>
              <a:rPr lang="ru-RU" b="1"/>
              <a:t> </a:t>
            </a:r>
            <a:r>
              <a:rPr lang="ru-RU" b="1" err="1"/>
              <a:t>конспектування</a:t>
            </a:r>
            <a:r>
              <a:rPr lang="ru-RU" b="1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/>
          <a:lstStyle/>
          <a:p>
            <a:pPr lvl="1" algn="just"/>
            <a:r>
              <a:rPr lang="ru-RU" b="1" i="1" dirty="0" err="1" smtClean="0"/>
              <a:t>в</a:t>
            </a:r>
            <a:r>
              <a:rPr lang="ru-RU" b="1" i="1" dirty="0" err="1" smtClean="0"/>
              <a:t>ільне</a:t>
            </a:r>
            <a:r>
              <a:rPr lang="ru-RU" i="1" dirty="0" smtClean="0"/>
              <a:t> </a:t>
            </a:r>
            <a:r>
              <a:rPr lang="ru-RU" dirty="0"/>
              <a:t>(думки автора </a:t>
            </a:r>
            <a:r>
              <a:rPr lang="ru-RU" dirty="0" err="1"/>
              <a:t>передаються</a:t>
            </a:r>
            <a:r>
              <a:rPr lang="ru-RU" dirty="0"/>
              <a:t> </a:t>
            </a:r>
            <a:r>
              <a:rPr lang="ru-RU" dirty="0" err="1"/>
              <a:t>своїми</a:t>
            </a:r>
            <a:r>
              <a:rPr lang="ru-RU" dirty="0"/>
              <a:t> словами);</a:t>
            </a:r>
            <a:endParaRPr lang="en-US" dirty="0"/>
          </a:p>
          <a:p>
            <a:pPr lvl="1" algn="just"/>
            <a:r>
              <a:rPr lang="ru-RU" b="1" i="1" dirty="0" err="1"/>
              <a:t>т</a:t>
            </a:r>
            <a:r>
              <a:rPr lang="ru-RU" b="1" i="1" dirty="0" err="1" smtClean="0"/>
              <a:t>екстуальне</a:t>
            </a:r>
            <a:r>
              <a:rPr lang="ru-RU" i="1" dirty="0" smtClean="0"/>
              <a:t> </a:t>
            </a:r>
            <a:r>
              <a:rPr lang="ru-RU" dirty="0"/>
              <a:t>(текст </a:t>
            </a:r>
            <a:r>
              <a:rPr lang="ru-RU" dirty="0" err="1"/>
              <a:t>записують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цитат);</a:t>
            </a:r>
            <a:endParaRPr lang="en-US" dirty="0"/>
          </a:p>
          <a:p>
            <a:pPr lvl="1" algn="just"/>
            <a:r>
              <a:rPr lang="ru-RU" b="1" i="1" dirty="0" err="1"/>
              <a:t>к</a:t>
            </a:r>
            <a:r>
              <a:rPr lang="ru-RU" b="1" i="1" dirty="0" err="1" smtClean="0"/>
              <a:t>омбіноване</a:t>
            </a:r>
            <a:r>
              <a:rPr lang="ru-RU" i="1" dirty="0" smtClean="0"/>
              <a:t> </a:t>
            </a:r>
            <a:r>
              <a:rPr lang="ru-RU" dirty="0"/>
              <a:t>(</a:t>
            </a:r>
            <a:r>
              <a:rPr lang="ru-RU" dirty="0" err="1"/>
              <a:t>вільне</a:t>
            </a:r>
            <a:r>
              <a:rPr lang="ru-RU" dirty="0"/>
              <a:t> </a:t>
            </a:r>
            <a:r>
              <a:rPr lang="ru-RU" dirty="0" err="1"/>
              <a:t>конспектування</a:t>
            </a:r>
            <a:r>
              <a:rPr lang="ru-RU" dirty="0"/>
              <a:t> </a:t>
            </a:r>
            <a:r>
              <a:rPr lang="ru-RU" dirty="0" err="1"/>
              <a:t>поєднане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текстуальним</a:t>
            </a:r>
            <a:r>
              <a:rPr lang="ru-RU" dirty="0"/>
              <a:t>).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err="1"/>
              <a:t>Реквізити</a:t>
            </a:r>
            <a:r>
              <a:rPr lang="en-US" b="1" i="1"/>
              <a:t> </a:t>
            </a:r>
            <a:r>
              <a:rPr lang="en-US" b="1" i="1" err="1"/>
              <a:t>конспекту</a:t>
            </a:r>
            <a:r>
              <a:rPr lang="en-US" b="1" i="1"/>
              <a:t>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b="1" i="1" dirty="0"/>
              <a:t>Заголовок</a:t>
            </a:r>
            <a:r>
              <a:rPr lang="ru-RU" dirty="0"/>
              <a:t> (</a:t>
            </a:r>
            <a:r>
              <a:rPr lang="ru-RU" dirty="0" err="1"/>
              <a:t>повний</a:t>
            </a:r>
            <a:r>
              <a:rPr lang="ru-RU" dirty="0"/>
              <a:t> </a:t>
            </a:r>
            <a:r>
              <a:rPr lang="ru-RU" dirty="0" err="1"/>
              <a:t>бібліографічний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конспектованого</a:t>
            </a:r>
            <a:r>
              <a:rPr lang="ru-RU" dirty="0"/>
              <a:t> </a:t>
            </a:r>
            <a:r>
              <a:rPr lang="ru-RU" dirty="0" err="1"/>
              <a:t>джерела</a:t>
            </a:r>
            <a:r>
              <a:rPr lang="ru-RU" dirty="0"/>
              <a:t>);</a:t>
            </a:r>
            <a:endParaRPr lang="en-US" dirty="0"/>
          </a:p>
          <a:p>
            <a:pPr lvl="0" algn="just"/>
            <a:r>
              <a:rPr lang="en-US" b="1" i="1" dirty="0" err="1"/>
              <a:t>План</a:t>
            </a:r>
            <a:r>
              <a:rPr lang="en-US" dirty="0"/>
              <a:t> </a:t>
            </a:r>
            <a:r>
              <a:rPr lang="uk-UA" b="1" i="1" dirty="0" err="1" smtClean="0"/>
              <a:t>к</a:t>
            </a:r>
            <a:r>
              <a:rPr lang="en-US" b="1" i="1" dirty="0" err="1" smtClean="0"/>
              <a:t>онспекту</a:t>
            </a:r>
            <a:r>
              <a:rPr lang="en-US" dirty="0"/>
              <a:t>;</a:t>
            </a:r>
          </a:p>
          <a:p>
            <a:pPr algn="just"/>
            <a:r>
              <a:rPr lang="ru-RU" b="1" i="1" dirty="0"/>
              <a:t>Текст</a:t>
            </a:r>
            <a:r>
              <a:rPr lang="ru-RU" dirty="0"/>
              <a:t> (</a:t>
            </a:r>
            <a:r>
              <a:rPr lang="ru-RU" dirty="0" err="1"/>
              <a:t>цит</a:t>
            </a:r>
            <a:r>
              <a:rPr lang="ru-RU" dirty="0"/>
              <a:t>. за </a:t>
            </a:r>
            <a:r>
              <a:rPr lang="ru-RU" dirty="0" err="1"/>
              <a:t>посібником</a:t>
            </a:r>
            <a:r>
              <a:rPr lang="ru-RU" dirty="0"/>
              <a:t>: </a:t>
            </a:r>
            <a:r>
              <a:rPr lang="ru-RU" i="1" dirty="0" err="1"/>
              <a:t>Галузинська</a:t>
            </a:r>
            <a:r>
              <a:rPr lang="ru-RU" i="1" dirty="0"/>
              <a:t> Л</a:t>
            </a:r>
            <a:r>
              <a:rPr lang="ru-RU" i="1" dirty="0" smtClean="0"/>
              <a:t>. І</a:t>
            </a:r>
            <a:r>
              <a:rPr lang="ru-RU" i="1" dirty="0"/>
              <a:t>. </a:t>
            </a:r>
            <a:r>
              <a:rPr lang="ru-RU" i="1" dirty="0" err="1"/>
              <a:t>Українська</a:t>
            </a:r>
            <a:r>
              <a:rPr lang="ru-RU" i="1" dirty="0"/>
              <a:t> </a:t>
            </a:r>
            <a:r>
              <a:rPr lang="ru-RU" i="1" dirty="0" err="1"/>
              <a:t>мова</a:t>
            </a:r>
            <a:r>
              <a:rPr lang="ru-RU" i="1" dirty="0"/>
              <a:t> </a:t>
            </a:r>
            <a:r>
              <a:rPr lang="ru-RU" i="1" dirty="0" err="1"/>
              <a:t>професійного</a:t>
            </a:r>
            <a:r>
              <a:rPr lang="ru-RU" i="1" dirty="0"/>
              <a:t> </a:t>
            </a:r>
            <a:r>
              <a:rPr lang="ru-RU" i="1" dirty="0" smtClean="0"/>
              <a:t> </a:t>
            </a:r>
            <a:r>
              <a:rPr lang="ru-RU" i="1" dirty="0" err="1" smtClean="0"/>
              <a:t>спрямування</a:t>
            </a:r>
            <a:r>
              <a:rPr lang="ru-RU" i="1" dirty="0" smtClean="0"/>
              <a:t> </a:t>
            </a:r>
            <a:r>
              <a:rPr lang="ru-RU" i="1" dirty="0"/>
              <a:t>: </a:t>
            </a:r>
            <a:r>
              <a:rPr lang="ru-RU" i="1" dirty="0" err="1" smtClean="0"/>
              <a:t>н</a:t>
            </a:r>
            <a:r>
              <a:rPr lang="ru-RU" i="1" dirty="0" err="1" smtClean="0"/>
              <a:t>авчальний</a:t>
            </a:r>
            <a:r>
              <a:rPr lang="ru-RU" i="1" dirty="0" smtClean="0"/>
              <a:t> </a:t>
            </a:r>
            <a:r>
              <a:rPr lang="ru-RU" i="1" dirty="0" err="1" smtClean="0"/>
              <a:t>посібник</a:t>
            </a:r>
            <a:r>
              <a:rPr lang="ru-RU" i="1" dirty="0" smtClean="0"/>
              <a:t>. </a:t>
            </a:r>
            <a:r>
              <a:rPr lang="ru-RU" i="1" dirty="0"/>
              <a:t>К. : </a:t>
            </a:r>
            <a:r>
              <a:rPr lang="ru-RU" i="1" dirty="0" err="1"/>
              <a:t>Знання</a:t>
            </a:r>
            <a:r>
              <a:rPr lang="ru-RU" i="1" dirty="0"/>
              <a:t>, 2008</a:t>
            </a:r>
            <a:r>
              <a:rPr lang="ru-RU" i="1" dirty="0" smtClean="0"/>
              <a:t>. </a:t>
            </a:r>
            <a:r>
              <a:rPr lang="ru-RU" i="1" dirty="0"/>
              <a:t>С</a:t>
            </a:r>
            <a:r>
              <a:rPr lang="ru-RU" i="1" dirty="0" smtClean="0"/>
              <a:t>. </a:t>
            </a:r>
            <a:r>
              <a:rPr lang="ru-RU" i="1" dirty="0"/>
              <a:t>54–55).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err="1"/>
              <a:t>Мовні</a:t>
            </a:r>
            <a:r>
              <a:rPr lang="ru-RU" sz="3200" b="1"/>
              <a:t> </a:t>
            </a:r>
            <a:r>
              <a:rPr lang="ru-RU" sz="3200" b="1" err="1"/>
              <a:t>конструкції</a:t>
            </a:r>
            <a:r>
              <a:rPr lang="ru-RU" sz="3200" b="1"/>
              <a:t> для </a:t>
            </a:r>
            <a:r>
              <a:rPr lang="ru-RU" sz="3200" b="1" err="1"/>
              <a:t>аналізу</a:t>
            </a:r>
            <a:r>
              <a:rPr lang="ru-RU" sz="3200" b="1"/>
              <a:t> </a:t>
            </a:r>
            <a:r>
              <a:rPr lang="ru-RU" sz="3200" b="1" err="1"/>
              <a:t>наукового</a:t>
            </a:r>
            <a:r>
              <a:rPr lang="ru-RU" sz="3200" b="1"/>
              <a:t> тексту, </a:t>
            </a:r>
            <a:r>
              <a:rPr lang="ru-RU" sz="3200" b="1" err="1"/>
              <a:t>його</a:t>
            </a:r>
            <a:r>
              <a:rPr lang="ru-RU" sz="3200" b="1"/>
              <a:t> </a:t>
            </a:r>
            <a:r>
              <a:rPr lang="ru-RU" sz="3200" b="1" err="1"/>
              <a:t>структури</a:t>
            </a:r>
            <a:r>
              <a:rPr lang="ru-RU" sz="3200" b="1"/>
              <a:t>, </a:t>
            </a:r>
            <a:r>
              <a:rPr lang="ru-RU" sz="3200" b="1" err="1"/>
              <a:t>мовних</a:t>
            </a:r>
            <a:r>
              <a:rPr lang="ru-RU" sz="3200" b="1"/>
              <a:t> </a:t>
            </a:r>
            <a:r>
              <a:rPr lang="ru-RU" sz="3200" b="1" err="1"/>
              <a:t>засобів</a:t>
            </a:r>
            <a:endParaRPr lang="ru-RU" sz="320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899462"/>
              </p:ext>
            </p:extLst>
          </p:nvPr>
        </p:nvGraphicFramePr>
        <p:xfrm>
          <a:off x="755576" y="1357298"/>
          <a:ext cx="7632848" cy="3371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17968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Структура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тексту, тема, проблема, </a:t>
                      </a:r>
                      <a:r>
                        <a:rPr lang="ru-RU" sz="20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ідея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24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Лексичні</a:t>
                      </a:r>
                      <a:r>
                        <a:rPr lang="en-US" sz="24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засоби</a:t>
                      </a:r>
                      <a:r>
                        <a:rPr lang="en-US" sz="24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й </a:t>
                      </a:r>
                      <a:r>
                        <a:rPr lang="en-US" sz="24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конструкції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3768">
                <a:tc>
                  <a:txBody>
                    <a:bodyPr/>
                    <a:lstStyle/>
                    <a:p>
                      <a:pPr algn="ctr"/>
                      <a:r>
                        <a:rPr lang="en-US" sz="48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Тема</a:t>
                      </a:r>
                      <a:endParaRPr lang="ru-RU" sz="4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3594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Праця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монографія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стаття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поділяється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містить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) і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має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назву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…, у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ній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розглянуто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викладено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узагальнено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en-US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?);</a:t>
                      </a:r>
                      <a:r>
                        <a:rPr lang="en-US" sz="1600" i="1" spc="5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вона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присвячена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темі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проблемі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питанням</a:t>
                      </a:r>
                      <a:r>
                        <a:rPr lang="en-US" sz="1600" i="1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чого</a:t>
                      </a:r>
                      <a:r>
                        <a:rPr lang="en-US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?);</a:t>
                      </a:r>
                      <a:r>
                        <a:rPr lang="en-US" sz="1600" i="1" spc="-15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є</a:t>
                      </a:r>
                      <a:r>
                        <a:rPr lang="en-US" sz="1600" i="1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узагальненням</a:t>
                      </a:r>
                      <a:r>
                        <a:rPr lang="en-US" sz="1600" i="1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переказом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600" i="1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описом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оглядом</a:t>
                      </a:r>
                      <a:r>
                        <a:rPr lang="en-US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uk-UA" sz="16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аналізом</a:t>
                      </a:r>
                      <a:r>
                        <a:rPr lang="ru-RU" sz="1600" i="1" spc="2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чого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?),</a:t>
                      </a:r>
                      <a:r>
                        <a:rPr lang="ru-RU" sz="1600" i="1" spc="3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(у</a:t>
                      </a:r>
                      <a:r>
                        <a:rPr lang="ru-RU" sz="1600" i="1" spc="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ній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600" i="1" spc="2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говориться</a:t>
                      </a:r>
                      <a:r>
                        <a:rPr lang="ru-RU" sz="1600" i="1" spc="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(про</a:t>
                      </a:r>
                      <a:r>
                        <a:rPr lang="ru-RU" sz="1600" i="1" spc="4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?),</a:t>
                      </a:r>
                      <a:r>
                        <a:rPr lang="ru-RU" sz="1600" i="1" spc="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i="1" dirty="0" err="1">
                          <a:latin typeface="Times New Roman"/>
                          <a:ea typeface="Times New Roman"/>
                          <a:cs typeface="Times New Roman"/>
                        </a:rPr>
                        <a:t>дається</a:t>
                      </a:r>
                      <a:endParaRPr lang="en-US" sz="16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6815115"/>
              </p:ext>
            </p:extLst>
          </p:nvPr>
        </p:nvGraphicFramePr>
        <p:xfrm>
          <a:off x="755576" y="45717"/>
          <a:ext cx="7632848" cy="65265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983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виклад</a:t>
                      </a:r>
                      <a:r>
                        <a:rPr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оцінка</a:t>
                      </a:r>
                      <a:r>
                        <a:rPr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(</a:t>
                      </a:r>
                      <a:r>
                        <a:rPr lang="en-US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</a:t>
                      </a:r>
                      <a:endParaRPr lang="ru-RU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05210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Вираження</a:t>
                      </a:r>
                      <a:r>
                        <a:rPr lang="ru-RU" sz="36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6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наявної</a:t>
                      </a:r>
                      <a:endParaRPr lang="en-US" sz="36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36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інформації</a:t>
                      </a:r>
                      <a:r>
                        <a:rPr lang="ru-RU" sz="36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36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авторському</a:t>
                      </a:r>
                      <a:r>
                        <a:rPr lang="ru-RU" sz="36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6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тексті</a:t>
                      </a:r>
                      <a:endParaRPr lang="ru-RU" sz="3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Висловлено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погляди автора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щодо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він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зосереджує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свою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увагу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(на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чому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автор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порушує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повідомляє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зауважує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дискусійні</a:t>
                      </a:r>
                      <a:r>
                        <a:rPr lang="ru-RU" sz="16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положення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обґрунтовує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тезу…;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особливу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увагу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приділено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чому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?), автор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зупиняється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таких проблемах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питаннях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фактах…);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щодо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проблеми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питання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факту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якого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 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автор…;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підкреслюється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велике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значення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подано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багатий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статистичний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матеріал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щодо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важливо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зазначити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беручи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уваги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наведені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відомості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свідчать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(про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?),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окремо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розглядає</a:t>
                      </a:r>
                      <a:r>
                        <a:rPr lang="uk-UA" sz="16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питання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які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?);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далі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висвітлено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проблеми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які</a:t>
                      </a:r>
                      <a:r>
                        <a:rPr lang="ru-RU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</a:t>
                      </a:r>
                      <a:endParaRPr lang="ru-RU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1507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Композиція</a:t>
                      </a:r>
                      <a:r>
                        <a:rPr lang="en-US" sz="32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тексту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Робота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структурована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так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…; 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починається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складається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чого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?),</a:t>
                      </a:r>
                      <a:r>
                        <a:rPr lang="ru-RU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закінчується</a:t>
                      </a:r>
                      <a:r>
                        <a:rPr lang="uk-UA" sz="14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чим</a:t>
                      </a:r>
                      <a:r>
                        <a:rPr lang="en-US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?), </a:t>
                      </a:r>
                      <a:r>
                        <a:rPr lang="en-US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містить</a:t>
                      </a:r>
                      <a:r>
                        <a:rPr lang="en-US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4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en-US" sz="14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?))</a:t>
                      </a:r>
                      <a:endParaRPr lang="ru-RU" sz="1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err="1"/>
              <a:t>План</a:t>
            </a:r>
            <a:endParaRPr lang="ru-RU" sz="7200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600200"/>
            <a:ext cx="7760716" cy="4525963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План, </a:t>
            </a:r>
            <a:r>
              <a:rPr lang="ru-RU" dirty="0" err="1"/>
              <a:t>тези</a:t>
            </a:r>
            <a:r>
              <a:rPr lang="ru-RU" dirty="0"/>
              <a:t>, конспект – </a:t>
            </a:r>
            <a:r>
              <a:rPr lang="ru-RU" dirty="0" err="1"/>
              <a:t>важливий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розумової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Анотування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рецензування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текстів</a:t>
            </a:r>
            <a:r>
              <a:rPr lang="ru-RU" dirty="0"/>
              <a:t>.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Реферат як жанр </a:t>
            </a:r>
            <a:r>
              <a:rPr lang="ru-RU" dirty="0" err="1"/>
              <a:t>академічного</a:t>
            </a:r>
            <a:r>
              <a:rPr lang="ru-RU" dirty="0"/>
              <a:t> письма.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.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Правила </a:t>
            </a:r>
            <a:r>
              <a:rPr lang="ru-RU" dirty="0" err="1"/>
              <a:t>бібліографічного</a:t>
            </a:r>
            <a:r>
              <a:rPr lang="ru-RU" dirty="0"/>
              <a:t> </a:t>
            </a:r>
            <a:r>
              <a:rPr lang="ru-RU" dirty="0" err="1"/>
              <a:t>опису</a:t>
            </a:r>
            <a:r>
              <a:rPr lang="ru-RU" dirty="0"/>
              <a:t>, </a:t>
            </a:r>
            <a:r>
              <a:rPr lang="ru-RU" dirty="0" err="1"/>
              <a:t>оформлювання</a:t>
            </a:r>
            <a:r>
              <a:rPr lang="ru-RU" dirty="0"/>
              <a:t> </a:t>
            </a:r>
            <a:r>
              <a:rPr lang="ru-RU" dirty="0" err="1"/>
              <a:t>покликань</a:t>
            </a:r>
            <a:r>
              <a:rPr lang="ru-RU" dirty="0"/>
              <a:t>.</a:t>
            </a:r>
            <a:endParaRPr lang="en-US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52819904"/>
              </p:ext>
            </p:extLst>
          </p:nvPr>
        </p:nvGraphicFramePr>
        <p:xfrm>
          <a:off x="755576" y="500042"/>
          <a:ext cx="7632848" cy="57849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3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en-US" sz="32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ауваження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випускає</a:t>
                      </a:r>
                      <a:r>
                        <a:rPr lang="ru-RU" sz="1200" i="1" spc="2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200" i="1" spc="24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поля</a:t>
                      </a:r>
                      <a:r>
                        <a:rPr lang="ru-RU" sz="1200" i="1" spc="25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зору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200" i="1" spc="17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200" i="1" spc="2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розкриває</a:t>
                      </a:r>
                      <a:r>
                        <a:rPr lang="ru-RU" sz="1200" i="1" spc="2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змісту</a:t>
                      </a:r>
                      <a:r>
                        <a:rPr lang="ru-RU" sz="1200" i="1" spc="2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чого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?),</a:t>
                      </a:r>
                      <a:r>
                        <a:rPr lang="ru-RU" sz="1200" i="1" spc="24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uk-UA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підтверджує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висновки</a:t>
                      </a:r>
                      <a:r>
                        <a:rPr lang="ru-RU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факти</a:t>
                      </a:r>
                      <a:r>
                        <a:rPr lang="ru-RU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дискусійним</a:t>
                      </a:r>
                      <a:r>
                        <a:rPr lang="ru-RU" sz="1200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є</a:t>
                      </a:r>
                      <a:r>
                        <a:rPr lang="ru-RU" sz="1200" i="1" spc="-385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висновок</a:t>
                      </a:r>
                      <a:r>
                        <a:rPr lang="ru-RU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щодо</a:t>
                      </a: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 err="1">
                          <a:latin typeface="Times New Roman"/>
                          <a:ea typeface="Times New Roman"/>
                          <a:cs typeface="Times New Roman"/>
                        </a:rPr>
                        <a:t>чого</a:t>
                      </a:r>
                      <a:r>
                        <a:rPr lang="ru-RU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?).</a:t>
                      </a:r>
                      <a:endParaRPr lang="en-US" sz="11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Закінчення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Автор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робить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висновок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на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закінчення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є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підстави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стверджувати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сутність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викладеного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дає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підстави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твердити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зводиться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до…, на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основі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цього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ми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переконуємося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тому,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узагальнюючи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сказане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…,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ці</a:t>
                      </a:r>
                      <a:r>
                        <a:rPr lang="en-US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дані</a:t>
                      </a:r>
                      <a:r>
                        <a:rPr lang="en-US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свідчать</a:t>
                      </a:r>
                      <a:r>
                        <a:rPr lang="en-US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ru-RU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Засоби</a:t>
                      </a:r>
                      <a:r>
                        <a:rPr lang="ru-RU" sz="32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поєднання</a:t>
                      </a:r>
                      <a:endParaRPr lang="en-US" sz="32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частин</a:t>
                      </a:r>
                      <a:r>
                        <a:rPr lang="ru-RU" sz="32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 </a:t>
                      </a:r>
                      <a:r>
                        <a:rPr lang="ru-RU" sz="3200" b="1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тексті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поєднання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частин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інформації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також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водночас</a:t>
                      </a: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речі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крім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того,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більше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того;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зіставлення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протиставлення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проте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однак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все ж,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одного боку,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іншого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боку,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навпаки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не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тільки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лише</a:t>
                      </a: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противагу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узагальнення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висновку</a:t>
                      </a:r>
                      <a:r>
                        <a:rPr lang="ru-RU" sz="1200" b="1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200" i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отже, 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одним словом,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цього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випливає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…;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пояснення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виділення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окремого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наприклад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так,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зокрема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а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саме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тільки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лише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причому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притому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навіть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зв’язку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попередньою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наступною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інформацією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 уже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було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зазначено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як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зазначалося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було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показано, як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було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доведено,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згідно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цим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відповідно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цього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подібно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цього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останній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попередній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наступний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згаданий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зазначений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доведений,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викладений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знайдений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сформульований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визначений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перерахований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наведений,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обстежений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проаналізований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досліджений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введення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узагальнювальної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інформації</a:t>
                      </a:r>
                      <a:r>
                        <a:rPr lang="ru-RU" sz="12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розглянемо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такі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випадки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наведемо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приклад,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продовжимо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аналіз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з’ясуємо</a:t>
                      </a:r>
                      <a:r>
                        <a:rPr lang="ru-RU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відношення</a:t>
                      </a:r>
                      <a:endParaRPr lang="en-US" sz="12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співвідношення</a:t>
                      </a:r>
                      <a:r>
                        <a:rPr lang="en-US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just"/>
            <a:r>
              <a:rPr lang="ru-RU" b="1" dirty="0" err="1"/>
              <a:t>Анотація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від</a:t>
            </a:r>
            <a:r>
              <a:rPr lang="ru-RU" dirty="0"/>
              <a:t> лат. </a:t>
            </a:r>
            <a:r>
              <a:rPr lang="en-US" i="1" dirty="0" err="1"/>
              <a:t>annotatio</a:t>
            </a:r>
            <a:r>
              <a:rPr lang="en-US" i="1" dirty="0"/>
              <a:t> </a:t>
            </a:r>
            <a:r>
              <a:rPr lang="ru-RU" dirty="0"/>
              <a:t>– «</a:t>
            </a:r>
            <a:r>
              <a:rPr lang="ru-RU" dirty="0" err="1"/>
              <a:t>зауваження</a:t>
            </a:r>
            <a:r>
              <a:rPr lang="ru-RU" dirty="0"/>
              <a:t>») – </a:t>
            </a:r>
            <a:r>
              <a:rPr lang="ru-RU" dirty="0" err="1"/>
              <a:t>це</a:t>
            </a:r>
            <a:r>
              <a:rPr lang="ru-RU" dirty="0"/>
              <a:t> невелика за </a:t>
            </a:r>
            <a:r>
              <a:rPr lang="ru-RU" dirty="0" err="1"/>
              <a:t>обсягом</a:t>
            </a:r>
            <a:r>
              <a:rPr lang="ru-RU" dirty="0"/>
              <a:t> </a:t>
            </a:r>
            <a:r>
              <a:rPr lang="ru-RU" dirty="0" err="1"/>
              <a:t>бібліографічна</a:t>
            </a:r>
            <a:r>
              <a:rPr lang="ru-RU" dirty="0"/>
              <a:t> </a:t>
            </a:r>
            <a:r>
              <a:rPr lang="ru-RU" dirty="0" err="1"/>
              <a:t>довідка</a:t>
            </a:r>
            <a:r>
              <a:rPr lang="ru-RU" dirty="0"/>
              <a:t>, у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стисло</a:t>
            </a:r>
            <a:r>
              <a:rPr lang="ru-RU" dirty="0"/>
              <a:t> </a:t>
            </a:r>
            <a:r>
              <a:rPr lang="ru-RU" dirty="0" err="1"/>
              <a:t>схарактеризовано</a:t>
            </a:r>
            <a:r>
              <a:rPr lang="ru-RU" dirty="0"/>
              <a:t> </a:t>
            </a:r>
            <a:r>
              <a:rPr lang="ru-RU" dirty="0" err="1"/>
              <a:t>зміст</a:t>
            </a:r>
            <a:r>
              <a:rPr lang="ru-RU" dirty="0"/>
              <a:t> книги (</a:t>
            </a:r>
            <a:r>
              <a:rPr lang="ru-RU" dirty="0" err="1"/>
              <a:t>статті</a:t>
            </a:r>
            <a:r>
              <a:rPr lang="ru-RU" dirty="0"/>
              <a:t>), </a:t>
            </a:r>
            <a:r>
              <a:rPr lang="ru-RU" dirty="0" err="1"/>
              <a:t>вміщено</a:t>
            </a:r>
            <a:r>
              <a:rPr lang="ru-RU" dirty="0"/>
              <a:t>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анотованого</a:t>
            </a:r>
            <a:r>
              <a:rPr lang="ru-RU" dirty="0"/>
              <a:t> </a:t>
            </a:r>
            <a:r>
              <a:rPr lang="ru-RU" dirty="0" err="1"/>
              <a:t>твору</a:t>
            </a:r>
            <a:r>
              <a:rPr lang="ru-RU" dirty="0"/>
              <a:t>.</a:t>
            </a:r>
            <a:endParaRPr lang="en-US" dirty="0"/>
          </a:p>
          <a:p>
            <a:pPr algn="just"/>
            <a:r>
              <a:rPr lang="ru-RU" dirty="0" err="1"/>
              <a:t>Анотація</a:t>
            </a:r>
            <a:r>
              <a:rPr lang="ru-RU" dirty="0"/>
              <a:t> </a:t>
            </a:r>
            <a:r>
              <a:rPr lang="ru-RU" dirty="0" err="1"/>
              <a:t>допомагає</a:t>
            </a:r>
            <a:r>
              <a:rPr lang="ru-RU" dirty="0"/>
              <a:t> </a:t>
            </a:r>
            <a:r>
              <a:rPr lang="ru-RU" dirty="0" err="1"/>
              <a:t>читачеві</a:t>
            </a:r>
            <a:r>
              <a:rPr lang="ru-RU" dirty="0"/>
              <a:t> </a:t>
            </a:r>
            <a:r>
              <a:rPr lang="ru-RU" dirty="0" err="1"/>
              <a:t>уявити</a:t>
            </a:r>
            <a:r>
              <a:rPr lang="ru-RU" dirty="0"/>
              <a:t>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незнайомого</a:t>
            </a:r>
            <a:r>
              <a:rPr lang="ru-RU" dirty="0"/>
              <a:t> </a:t>
            </a:r>
            <a:r>
              <a:rPr lang="ru-RU" dirty="0" err="1"/>
              <a:t>друкованого</a:t>
            </a:r>
            <a:r>
              <a:rPr lang="ru-RU" dirty="0"/>
              <a:t> </a:t>
            </a:r>
            <a:r>
              <a:rPr lang="ru-RU" dirty="0" err="1"/>
              <a:t>твору</a:t>
            </a:r>
            <a:r>
              <a:rPr lang="ru-RU" dirty="0"/>
              <a:t>, </a:t>
            </a:r>
            <a:r>
              <a:rPr lang="ru-RU" dirty="0" err="1"/>
              <a:t>відшукати</a:t>
            </a:r>
            <a:r>
              <a:rPr lang="ru-RU" dirty="0"/>
              <a:t> в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необхідну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/>
              <a:t>Реквізити</a:t>
            </a:r>
            <a:r>
              <a:rPr lang="en-US" b="1" i="1" dirty="0"/>
              <a:t> </a:t>
            </a:r>
            <a:r>
              <a:rPr lang="en-US" b="1" i="1" dirty="0" err="1"/>
              <a:t>анотації</a:t>
            </a:r>
            <a:r>
              <a:rPr lang="en-US" b="1" i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err="1"/>
              <a:t>прізвище</a:t>
            </a:r>
            <a:r>
              <a:rPr lang="ru-RU" b="1" i="1" dirty="0"/>
              <a:t>, </a:t>
            </a:r>
            <a:r>
              <a:rPr lang="ru-RU" b="1" i="1" dirty="0" err="1"/>
              <a:t>ім’я</a:t>
            </a:r>
            <a:r>
              <a:rPr lang="ru-RU" b="1" i="1" dirty="0"/>
              <a:t>, по </a:t>
            </a:r>
            <a:r>
              <a:rPr lang="ru-RU" b="1" i="1" dirty="0" err="1"/>
              <a:t>батькові</a:t>
            </a:r>
            <a:r>
              <a:rPr lang="ru-RU" b="1" i="1" dirty="0"/>
              <a:t> автора (</a:t>
            </a:r>
            <a:r>
              <a:rPr lang="ru-RU" b="1" i="1" dirty="0" err="1"/>
              <a:t>авторів</a:t>
            </a:r>
            <a:r>
              <a:rPr lang="ru-RU" b="1" i="1" dirty="0"/>
              <a:t>);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/>
              <a:t>назва</a:t>
            </a:r>
            <a:r>
              <a:rPr lang="en-US" b="1" i="1" dirty="0"/>
              <a:t> </a:t>
            </a:r>
            <a:r>
              <a:rPr lang="en-US" b="1" i="1" dirty="0" err="1"/>
              <a:t>твору</a:t>
            </a:r>
            <a:r>
              <a:rPr lang="en-US" b="1" i="1" dirty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err="1"/>
              <a:t>місце</a:t>
            </a:r>
            <a:r>
              <a:rPr lang="ru-RU" b="1" i="1" dirty="0"/>
              <a:t> </a:t>
            </a:r>
            <a:r>
              <a:rPr lang="ru-RU" b="1" i="1" dirty="0" err="1"/>
              <a:t>видання</a:t>
            </a:r>
            <a:r>
              <a:rPr lang="ru-RU" b="1" i="1" dirty="0"/>
              <a:t>, </a:t>
            </a:r>
            <a:r>
              <a:rPr lang="ru-RU" b="1" i="1" dirty="0" err="1"/>
              <a:t>видавництво</a:t>
            </a:r>
            <a:r>
              <a:rPr lang="ru-RU" b="1" i="1" dirty="0"/>
              <a:t>, </a:t>
            </a:r>
            <a:r>
              <a:rPr lang="ru-RU" b="1" i="1" dirty="0" err="1"/>
              <a:t>рік</a:t>
            </a:r>
            <a:r>
              <a:rPr lang="ru-RU" b="1" i="1" dirty="0"/>
              <a:t> </a:t>
            </a:r>
            <a:r>
              <a:rPr lang="ru-RU" b="1" i="1" dirty="0" err="1"/>
              <a:t>видання</a:t>
            </a:r>
            <a:r>
              <a:rPr lang="ru-RU" b="1" i="1" dirty="0"/>
              <a:t>;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r>
              <a:rPr lang="ru-RU" b="1" i="1" dirty="0" err="1"/>
              <a:t>обсяг</a:t>
            </a:r>
            <a:r>
              <a:rPr lang="ru-RU" b="1" i="1" dirty="0"/>
              <a:t> (</a:t>
            </a:r>
            <a:r>
              <a:rPr lang="ru-RU" b="1" i="1" dirty="0" err="1"/>
              <a:t>загальна</a:t>
            </a:r>
            <a:r>
              <a:rPr lang="ru-RU" b="1" i="1" dirty="0"/>
              <a:t> </a:t>
            </a:r>
            <a:r>
              <a:rPr lang="ru-RU" b="1" i="1" dirty="0" err="1"/>
              <a:t>кількість</a:t>
            </a:r>
            <a:r>
              <a:rPr lang="ru-RU" b="1" i="1" dirty="0"/>
              <a:t> </a:t>
            </a:r>
            <a:r>
              <a:rPr lang="ru-RU" b="1" i="1" dirty="0" err="1"/>
              <a:t>сторінок</a:t>
            </a:r>
            <a:r>
              <a:rPr lang="ru-RU" b="1" i="1" dirty="0"/>
              <a:t>, </a:t>
            </a:r>
            <a:r>
              <a:rPr lang="ru-RU" b="1" i="1" dirty="0" err="1"/>
              <a:t>іноді</a:t>
            </a:r>
            <a:r>
              <a:rPr lang="ru-RU" b="1" i="1" dirty="0"/>
              <a:t> – </a:t>
            </a:r>
            <a:r>
              <a:rPr lang="ru-RU" b="1" i="1" dirty="0" err="1"/>
              <a:t>малюнків</a:t>
            </a:r>
            <a:r>
              <a:rPr lang="ru-RU" b="1" i="1" dirty="0"/>
              <a:t>, </a:t>
            </a:r>
            <a:r>
              <a:rPr lang="ru-RU" b="1" i="1" dirty="0" err="1"/>
              <a:t>таблиць</a:t>
            </a:r>
            <a:r>
              <a:rPr lang="ru-RU" b="1" i="1" dirty="0"/>
              <a:t>);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r>
              <a:rPr lang="ru-RU" b="1" i="1" dirty="0"/>
              <a:t>код за </a:t>
            </a:r>
            <a:r>
              <a:rPr lang="ru-RU" b="1" i="1" dirty="0" err="1"/>
              <a:t>Міжнародним</a:t>
            </a:r>
            <a:r>
              <a:rPr lang="ru-RU" b="1" i="1" dirty="0"/>
              <a:t> </a:t>
            </a:r>
            <a:r>
              <a:rPr lang="ru-RU" b="1" i="1" dirty="0" err="1"/>
              <a:t>класифікатором</a:t>
            </a:r>
            <a:r>
              <a:rPr lang="ru-RU" b="1" i="1" dirty="0"/>
              <a:t> книг </a:t>
            </a:r>
            <a:r>
              <a:rPr lang="en-US" b="1" i="1" dirty="0"/>
              <a:t>ISBN </a:t>
            </a:r>
            <a:r>
              <a:rPr lang="ru-RU" b="1" i="1" dirty="0"/>
              <a:t>(за потреби);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r>
              <a:rPr lang="ru-RU" b="1" i="1" dirty="0" err="1"/>
              <a:t>стислий</a:t>
            </a:r>
            <a:r>
              <a:rPr lang="ru-RU" b="1" i="1" dirty="0"/>
              <a:t> </a:t>
            </a:r>
            <a:r>
              <a:rPr lang="ru-RU" b="1" i="1" dirty="0" err="1"/>
              <a:t>зміст</a:t>
            </a:r>
            <a:r>
              <a:rPr lang="ru-RU" b="1" i="1" dirty="0"/>
              <a:t> (</a:t>
            </a:r>
            <a:r>
              <a:rPr lang="ru-RU" b="1" i="1" dirty="0" err="1"/>
              <a:t>основні</a:t>
            </a:r>
            <a:r>
              <a:rPr lang="ru-RU" b="1" i="1" dirty="0"/>
              <a:t> </a:t>
            </a:r>
            <a:r>
              <a:rPr lang="ru-RU" b="1" i="1" dirty="0" err="1"/>
              <a:t>положення</a:t>
            </a:r>
            <a:r>
              <a:rPr lang="ru-RU" b="1" i="1" dirty="0"/>
              <a:t>, </a:t>
            </a:r>
            <a:r>
              <a:rPr lang="ru-RU" b="1" i="1" dirty="0" err="1"/>
              <a:t>викладені</a:t>
            </a:r>
            <a:r>
              <a:rPr lang="ru-RU" b="1" i="1" dirty="0"/>
              <a:t> в </a:t>
            </a:r>
            <a:r>
              <a:rPr lang="ru-RU" b="1" i="1" dirty="0" err="1"/>
              <a:t>тексті</a:t>
            </a:r>
            <a:r>
              <a:rPr lang="ru-RU" b="1" i="1" dirty="0"/>
              <a:t>);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/>
              <a:t>висновки</a:t>
            </a:r>
            <a:r>
              <a:rPr lang="en-US" b="1" i="1" dirty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/>
              <a:t>призначення</a:t>
            </a:r>
            <a:r>
              <a:rPr lang="en-US" b="1" i="1" dirty="0"/>
              <a:t> </a:t>
            </a:r>
            <a:r>
              <a:rPr lang="en-US" b="1" i="1" dirty="0" err="1"/>
              <a:t>для</a:t>
            </a:r>
            <a:r>
              <a:rPr lang="en-US" b="1" i="1" dirty="0"/>
              <a:t> </a:t>
            </a:r>
            <a:r>
              <a:rPr lang="en-US" b="1" i="1" dirty="0" err="1"/>
              <a:t>читачів</a:t>
            </a:r>
            <a:r>
              <a:rPr lang="en-US" b="1" i="1" dirty="0" smtClean="0"/>
              <a:t>.</a:t>
            </a:r>
            <a:endParaRPr lang="uk-UA" b="1" i="1" dirty="0" smtClean="0"/>
          </a:p>
          <a:p>
            <a:pPr lvl="0"/>
            <a:endParaRPr lang="uk-UA" dirty="0" smtClean="0"/>
          </a:p>
          <a:p>
            <a:pPr lvl="1" algn="just">
              <a:buNone/>
            </a:pPr>
            <a:r>
              <a:rPr lang="uk-UA" dirty="0" smtClean="0"/>
              <a:t>		</a:t>
            </a:r>
            <a:r>
              <a:rPr lang="uk-UA" sz="3800" dirty="0" smtClean="0"/>
              <a:t>Анотація </a:t>
            </a:r>
            <a:r>
              <a:rPr lang="uk-UA" sz="3800" dirty="0" smtClean="0"/>
              <a:t>найчастіше розміщена на другій сторінці будь-якої друкованої праці. </a:t>
            </a:r>
            <a:endParaRPr lang="uk-UA" sz="3800" dirty="0" smtClean="0"/>
          </a:p>
          <a:p>
            <a:pPr lvl="1" algn="just">
              <a:buNone/>
            </a:pPr>
            <a:r>
              <a:rPr lang="uk-UA" sz="3800" dirty="0" smtClean="0"/>
              <a:t>	</a:t>
            </a:r>
            <a:r>
              <a:rPr lang="uk-UA" sz="3800" dirty="0" smtClean="0"/>
              <a:t>	Цей </a:t>
            </a:r>
            <a:r>
              <a:rPr lang="uk-UA" sz="3800" dirty="0" smtClean="0"/>
              <a:t>документ потрібно вміти складати всім, хто пише підручники, посібники, укладає допоміжну науково-методичну літературу (словники, збірники різного призначення тощо). </a:t>
            </a:r>
            <a:endParaRPr lang="uk-UA" dirty="0" smtClean="0"/>
          </a:p>
          <a:p>
            <a:pPr lvl="0"/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sz="5800" b="1" dirty="0" smtClean="0"/>
              <a:t>Зразок анотації: </a:t>
            </a:r>
          </a:p>
          <a:p>
            <a:pPr algn="just">
              <a:buNone/>
            </a:pPr>
            <a:r>
              <a:rPr lang="ru-RU" i="1" dirty="0" smtClean="0"/>
              <a:t>		Ш </a:t>
            </a:r>
            <a:r>
              <a:rPr lang="ru-RU" i="1" dirty="0" smtClean="0"/>
              <a:t>37 </a:t>
            </a:r>
            <a:r>
              <a:rPr lang="ru-RU" b="1" i="1" dirty="0" smtClean="0"/>
              <a:t>Шевчук С.В., </a:t>
            </a:r>
            <a:r>
              <a:rPr lang="ru-RU" b="1" i="1" dirty="0" err="1" smtClean="0"/>
              <a:t>Клименко</a:t>
            </a:r>
            <a:r>
              <a:rPr lang="ru-RU" b="1" i="1" dirty="0" smtClean="0"/>
              <a:t> І.В. </a:t>
            </a:r>
          </a:p>
          <a:p>
            <a:pPr algn="just">
              <a:buNone/>
            </a:pPr>
            <a:r>
              <a:rPr lang="ru-RU" i="1" dirty="0" smtClean="0"/>
              <a:t>		</a:t>
            </a:r>
            <a:r>
              <a:rPr lang="ru-RU" i="1" dirty="0" err="1" smtClean="0"/>
              <a:t>Українська</a:t>
            </a:r>
            <a:r>
              <a:rPr lang="ru-RU" i="1" dirty="0" smtClean="0"/>
              <a:t> </a:t>
            </a:r>
            <a:r>
              <a:rPr lang="ru-RU" i="1" dirty="0" err="1" smtClean="0"/>
              <a:t>мова</a:t>
            </a:r>
            <a:r>
              <a:rPr lang="ru-RU" i="1" dirty="0" smtClean="0"/>
              <a:t> за </a:t>
            </a:r>
            <a:r>
              <a:rPr lang="ru-RU" i="1" dirty="0" err="1" smtClean="0"/>
              <a:t>професійним</a:t>
            </a:r>
            <a:r>
              <a:rPr lang="ru-RU" i="1" dirty="0" smtClean="0"/>
              <a:t> </a:t>
            </a:r>
            <a:r>
              <a:rPr lang="ru-RU" i="1" dirty="0" err="1" smtClean="0"/>
              <a:t>спрямуванням</a:t>
            </a:r>
            <a:r>
              <a:rPr lang="ru-RU" i="1" dirty="0" smtClean="0"/>
              <a:t> : [</a:t>
            </a:r>
            <a:r>
              <a:rPr lang="ru-RU" i="1" dirty="0" err="1" smtClean="0"/>
              <a:t>Підручник</a:t>
            </a:r>
            <a:r>
              <a:rPr lang="ru-RU" i="1" dirty="0" smtClean="0"/>
              <a:t>] / С.В. Шевчук, І.В. </a:t>
            </a:r>
            <a:r>
              <a:rPr lang="ru-RU" i="1" dirty="0" err="1" smtClean="0"/>
              <a:t>Клименко</a:t>
            </a:r>
            <a:r>
              <a:rPr lang="ru-RU" i="1" dirty="0" smtClean="0"/>
              <a:t>. – К. : </a:t>
            </a:r>
            <a:r>
              <a:rPr lang="ru-RU" i="1" dirty="0" err="1" smtClean="0"/>
              <a:t>Алерта</a:t>
            </a:r>
            <a:r>
              <a:rPr lang="ru-RU" i="1" dirty="0" smtClean="0"/>
              <a:t>, 2010. – 696 с. </a:t>
            </a:r>
          </a:p>
          <a:p>
            <a:pPr algn="just">
              <a:buNone/>
            </a:pPr>
            <a:r>
              <a:rPr lang="uk-UA" i="1" dirty="0" smtClean="0"/>
              <a:t>		</a:t>
            </a:r>
            <a:r>
              <a:rPr lang="en-US" i="1" dirty="0" smtClean="0"/>
              <a:t>ISBN </a:t>
            </a:r>
            <a:r>
              <a:rPr lang="en-US" i="1" dirty="0" smtClean="0"/>
              <a:t>978-617-566-1-013-3 </a:t>
            </a:r>
            <a:endParaRPr lang="uk-UA" i="1" dirty="0" smtClean="0"/>
          </a:p>
          <a:p>
            <a:pPr algn="just">
              <a:buNone/>
            </a:pPr>
            <a:r>
              <a:rPr lang="uk-UA" i="1" dirty="0" smtClean="0"/>
              <a:t>		Підручник </a:t>
            </a:r>
            <a:r>
              <a:rPr lang="uk-UA" i="1" dirty="0" smtClean="0"/>
              <a:t>укладено відповідно до типової програми дисципліни «Українська мова (за професійним спрямуванням)», затвердженої наказом МОН України від 21.12.2009 №1150. Структурування матеріалу здійснено відповідно до кредитно-модульної системи організації навчального процесу. Теоретичний і практичний матеріал згруповано у три змістові модулі. </a:t>
            </a:r>
          </a:p>
          <a:p>
            <a:pPr algn="just">
              <a:buNone/>
            </a:pPr>
            <a:r>
              <a:rPr lang="uk-UA" i="1" dirty="0" smtClean="0"/>
              <a:t>		Система </a:t>
            </a:r>
            <a:r>
              <a:rPr lang="uk-UA" i="1" dirty="0" smtClean="0"/>
              <a:t>вправ і завдань допоможе майбутнім фахівцям набути умінь і навичок професійного спілкування на граматичному, лексичному, стилістичному рівнях. Після кожної теми вміщено запитання і завдання для самоконтролю, індивідуальні проблемні завдання, теми рефератів і наукової повідомлень, які сприятимуть закріпленню вивченого. </a:t>
            </a:r>
          </a:p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Для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вищих</a:t>
            </a:r>
            <a:r>
              <a:rPr lang="ru-RU" dirty="0" smtClean="0"/>
              <a:t> </a:t>
            </a:r>
            <a:r>
              <a:rPr lang="ru-RU" dirty="0" err="1" smtClean="0"/>
              <a:t>навчальних</a:t>
            </a:r>
            <a:r>
              <a:rPr lang="ru-RU" dirty="0" smtClean="0"/>
              <a:t> </a:t>
            </a:r>
            <a:r>
              <a:rPr lang="ru-RU" dirty="0" err="1" smtClean="0"/>
              <a:t>закладів</a:t>
            </a:r>
            <a:r>
              <a:rPr lang="ru-RU" dirty="0" smtClean="0"/>
              <a:t> </a:t>
            </a:r>
            <a:r>
              <a:rPr lang="ru-RU" dirty="0" err="1" smtClean="0"/>
              <a:t>усіх</a:t>
            </a:r>
            <a:r>
              <a:rPr lang="ru-RU" dirty="0" smtClean="0"/>
              <a:t> </a:t>
            </a:r>
            <a:r>
              <a:rPr lang="ru-RU" dirty="0" err="1" smtClean="0"/>
              <a:t>рівнів</a:t>
            </a:r>
            <a:r>
              <a:rPr lang="ru-RU" dirty="0" smtClean="0"/>
              <a:t> </a:t>
            </a:r>
            <a:r>
              <a:rPr lang="ru-RU" dirty="0" err="1" smtClean="0"/>
              <a:t>акредитації</a:t>
            </a:r>
            <a:r>
              <a:rPr lang="ru-RU" dirty="0" smtClean="0"/>
              <a:t>, тих,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прагне</a:t>
            </a:r>
            <a:r>
              <a:rPr lang="ru-RU" dirty="0" smtClean="0"/>
              <a:t> </a:t>
            </a:r>
            <a:r>
              <a:rPr lang="ru-RU" dirty="0" err="1" smtClean="0"/>
              <a:t>високої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спілкування</a:t>
            </a:r>
            <a:r>
              <a:rPr lang="ru-RU" dirty="0" smtClean="0"/>
              <a:t> на </a:t>
            </a:r>
            <a:r>
              <a:rPr lang="ru-RU" dirty="0" err="1" smtClean="0"/>
              <a:t>професійному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b="1" dirty="0" smtClean="0"/>
              <a:t>Реферат </a:t>
            </a:r>
            <a:r>
              <a:rPr lang="ru-RU" b="1" dirty="0" smtClean="0"/>
              <a:t>як жанр </a:t>
            </a:r>
            <a:r>
              <a:rPr lang="ru-RU" b="1" dirty="0" err="1" smtClean="0"/>
              <a:t>академічного</a:t>
            </a:r>
            <a:r>
              <a:rPr lang="ru-RU" b="1" dirty="0" smtClean="0"/>
              <a:t> письма. </a:t>
            </a:r>
            <a:r>
              <a:rPr lang="ru-RU" b="1" dirty="0" err="1" smtClean="0"/>
              <a:t>Складові</a:t>
            </a:r>
            <a:r>
              <a:rPr lang="ru-RU" b="1" dirty="0" smtClean="0"/>
              <a:t> реферату </a:t>
            </a:r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Реферат</a:t>
            </a:r>
            <a:r>
              <a:rPr lang="uk-UA" dirty="0" smtClean="0"/>
              <a:t> </a:t>
            </a:r>
            <a:r>
              <a:rPr lang="uk-UA" dirty="0" smtClean="0"/>
              <a:t>– це наукова робота, виконана на основі критичного огляду і вивчення низки публікацій.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smtClean="0"/>
              <a:t>	</a:t>
            </a:r>
            <a:r>
              <a:rPr lang="uk-UA" b="1" dirty="0" smtClean="0"/>
              <a:t>Реферат</a:t>
            </a:r>
            <a:r>
              <a:rPr lang="uk-UA" dirty="0" smtClean="0"/>
              <a:t> </a:t>
            </a:r>
            <a:r>
              <a:rPr lang="uk-UA" dirty="0" smtClean="0"/>
              <a:t>(від лат. </a:t>
            </a:r>
            <a:r>
              <a:rPr lang="en-US" dirty="0" err="1" smtClean="0"/>
              <a:t>referre</a:t>
            </a:r>
            <a:r>
              <a:rPr lang="en-US" dirty="0" smtClean="0"/>
              <a:t> – “</a:t>
            </a:r>
            <a:r>
              <a:rPr lang="uk-UA" dirty="0" smtClean="0"/>
              <a:t>доповідати, </a:t>
            </a:r>
            <a:r>
              <a:rPr lang="uk-UA" dirty="0" err="1" smtClean="0"/>
              <a:t>повідомляти“</a:t>
            </a:r>
            <a:r>
              <a:rPr lang="uk-UA" dirty="0" smtClean="0"/>
              <a:t>) – вид письмового повідомлення, короткий виклад головних думок, поєднаних однією темою, їх систематизація, узагальнення й оцінка; текст, що передає головну інформацію першоджерела.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/>
              <a:t>Мета </a:t>
            </a:r>
            <a:r>
              <a:rPr lang="ru-RU" b="1" dirty="0" smtClean="0"/>
              <a:t>реферату </a:t>
            </a:r>
            <a:r>
              <a:rPr lang="ru-RU" dirty="0" smtClean="0"/>
              <a:t>– </a:t>
            </a:r>
            <a:r>
              <a:rPr lang="ru-RU" dirty="0" err="1" smtClean="0"/>
              <a:t>передання</a:t>
            </a:r>
            <a:r>
              <a:rPr lang="ru-RU" dirty="0" smtClean="0"/>
              <a:t> головного </a:t>
            </a:r>
            <a:r>
              <a:rPr lang="ru-RU" dirty="0" err="1" smtClean="0"/>
              <a:t>змісту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джерела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поглядів</a:t>
            </a:r>
            <a:r>
              <a:rPr lang="ru-RU" dirty="0" smtClean="0"/>
              <a:t> на </a:t>
            </a:r>
            <a:r>
              <a:rPr lang="ru-RU" dirty="0" err="1" smtClean="0"/>
              <a:t>якусь</a:t>
            </a:r>
            <a:r>
              <a:rPr lang="ru-RU" dirty="0" smtClean="0"/>
              <a:t> проблему за </a:t>
            </a:r>
            <a:r>
              <a:rPr lang="ru-RU" dirty="0" err="1" smtClean="0"/>
              <a:t>матеріалами</a:t>
            </a:r>
            <a:r>
              <a:rPr lang="ru-RU" dirty="0" smtClean="0"/>
              <a:t> </a:t>
            </a:r>
            <a:r>
              <a:rPr lang="ru-RU" dirty="0" err="1" smtClean="0"/>
              <a:t>кількох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		Реферат </a:t>
            </a:r>
            <a:r>
              <a:rPr lang="uk-UA" dirty="0" smtClean="0"/>
              <a:t>повинен містити невелику кількість елементів новизни. Достатньо грамотно й логічно викласти основні ідеї із заданої теми, які містяться в кількох джерелах, і згрупувати їх за поглядами.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uk-UA" b="1" dirty="0" smtClean="0"/>
              <a:t>		Види </a:t>
            </a:r>
            <a:r>
              <a:rPr lang="uk-UA" b="1" dirty="0" smtClean="0"/>
              <a:t>рефератів: </a:t>
            </a:r>
          </a:p>
          <a:p>
            <a:pPr algn="just">
              <a:buNone/>
            </a:pPr>
            <a:r>
              <a:rPr lang="ru-RU" dirty="0" smtClean="0"/>
              <a:t>		- </a:t>
            </a:r>
            <a:r>
              <a:rPr lang="ru-RU" i="1" dirty="0" err="1" smtClean="0"/>
              <a:t>монографічний</a:t>
            </a:r>
            <a:r>
              <a:rPr lang="ru-RU" i="1" dirty="0" smtClean="0"/>
              <a:t> (</a:t>
            </a:r>
            <a:r>
              <a:rPr lang="ru-RU" i="1" dirty="0" err="1" smtClean="0"/>
              <a:t>готують</a:t>
            </a:r>
            <a:r>
              <a:rPr lang="ru-RU" i="1" dirty="0" smtClean="0"/>
              <a:t> за одним </a:t>
            </a:r>
            <a:r>
              <a:rPr lang="ru-RU" i="1" dirty="0" err="1" smtClean="0"/>
              <a:t>джерелом</a:t>
            </a:r>
            <a:r>
              <a:rPr lang="ru-RU" i="1" dirty="0" smtClean="0"/>
              <a:t>); </a:t>
            </a:r>
          </a:p>
          <a:p>
            <a:pPr algn="just">
              <a:buNone/>
            </a:pPr>
            <a:r>
              <a:rPr lang="ru-RU" dirty="0" smtClean="0"/>
              <a:t>		- </a:t>
            </a:r>
            <a:r>
              <a:rPr lang="ru-RU" i="1" dirty="0" err="1" smtClean="0"/>
              <a:t>оглядовий</a:t>
            </a:r>
            <a:r>
              <a:rPr lang="ru-RU" i="1" dirty="0" smtClean="0"/>
              <a:t>( </a:t>
            </a:r>
            <a:r>
              <a:rPr lang="ru-RU" i="1" dirty="0" err="1" smtClean="0"/>
              <a:t>готують</a:t>
            </a:r>
            <a:r>
              <a:rPr lang="ru-RU" i="1" dirty="0" smtClean="0"/>
              <a:t> за </a:t>
            </a:r>
            <a:r>
              <a:rPr lang="ru-RU" i="1" dirty="0" err="1" smtClean="0"/>
              <a:t>декількома</a:t>
            </a:r>
            <a:r>
              <a:rPr lang="ru-RU" i="1" dirty="0" smtClean="0"/>
              <a:t> книгами, </a:t>
            </a:r>
            <a:r>
              <a:rPr lang="ru-RU" i="1" dirty="0" err="1" smtClean="0"/>
              <a:t>розділами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 err="1" smtClean="0"/>
              <a:t>статтями</a:t>
            </a:r>
            <a:r>
              <a:rPr lang="ru-RU" i="1" dirty="0" smtClean="0"/>
              <a:t>).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smtClean="0"/>
              <a:t>того,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реферати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склали</a:t>
            </a:r>
            <a:r>
              <a:rPr lang="ru-RU" dirty="0" smtClean="0"/>
              <a:t> </a:t>
            </a:r>
            <a:r>
              <a:rPr lang="ru-RU" dirty="0" err="1" smtClean="0"/>
              <a:t>автори</a:t>
            </a:r>
            <a:r>
              <a:rPr lang="ru-RU" dirty="0" smtClean="0"/>
              <a:t> за </a:t>
            </a:r>
            <a:r>
              <a:rPr lang="ru-RU" dirty="0" err="1" smtClean="0"/>
              <a:t>своїми</a:t>
            </a:r>
            <a:r>
              <a:rPr lang="ru-RU" dirty="0" smtClean="0"/>
              <a:t> </a:t>
            </a:r>
            <a:r>
              <a:rPr lang="ru-RU" dirty="0" err="1" smtClean="0"/>
              <a:t>науковими</a:t>
            </a:r>
            <a:r>
              <a:rPr lang="ru-RU" dirty="0" smtClean="0"/>
              <a:t> </a:t>
            </a:r>
            <a:r>
              <a:rPr lang="ru-RU" dirty="0" err="1" smtClean="0"/>
              <a:t>творами</a:t>
            </a:r>
            <a:r>
              <a:rPr lang="ru-RU" dirty="0" smtClean="0"/>
              <a:t> (</a:t>
            </a:r>
            <a:r>
              <a:rPr lang="ru-RU" b="1" i="1" dirty="0" err="1" smtClean="0"/>
              <a:t>автореферати</a:t>
            </a:r>
            <a:r>
              <a:rPr lang="ru-RU" dirty="0" smtClean="0"/>
              <a:t>).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Рекомендований</a:t>
            </a:r>
            <a:r>
              <a:rPr lang="ru-RU" dirty="0" smtClean="0"/>
              <a:t> </a:t>
            </a:r>
            <a:r>
              <a:rPr lang="ru-RU" dirty="0" err="1" smtClean="0"/>
              <a:t>обсяг</a:t>
            </a:r>
            <a:r>
              <a:rPr lang="ru-RU" dirty="0" smtClean="0"/>
              <a:t> реферату – </a:t>
            </a:r>
            <a:r>
              <a:rPr lang="ru-RU" dirty="0" smtClean="0"/>
              <a:t>10-12 </a:t>
            </a:r>
            <a:r>
              <a:rPr lang="ru-RU" dirty="0" err="1" smtClean="0"/>
              <a:t>друкованих</a:t>
            </a:r>
            <a:r>
              <a:rPr lang="ru-RU" dirty="0" smtClean="0"/>
              <a:t> </a:t>
            </a:r>
            <a:r>
              <a:rPr lang="ru-RU" dirty="0" err="1" smtClean="0"/>
              <a:t>сторінок</a:t>
            </a:r>
            <a:r>
              <a:rPr lang="ru-RU" dirty="0" smtClean="0"/>
              <a:t>. </a:t>
            </a:r>
            <a:r>
              <a:rPr lang="ru-RU" dirty="0" err="1" smtClean="0"/>
              <a:t>Найчастіше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пишуть</a:t>
            </a:r>
            <a:r>
              <a:rPr lang="ru-RU" dirty="0" smtClean="0"/>
              <a:t> “</a:t>
            </a:r>
            <a:r>
              <a:rPr lang="ru-RU" dirty="0" err="1" smtClean="0"/>
              <a:t>своїми</a:t>
            </a:r>
            <a:r>
              <a:rPr lang="ru-RU" dirty="0" smtClean="0"/>
              <a:t> словами”. </a:t>
            </a:r>
            <a:r>
              <a:rPr lang="ru-RU" dirty="0" err="1" smtClean="0"/>
              <a:t>Цитати</a:t>
            </a:r>
            <a:r>
              <a:rPr lang="ru-RU" dirty="0" smtClean="0"/>
              <a:t> </a:t>
            </a:r>
            <a:r>
              <a:rPr lang="ru-RU" dirty="0" err="1" smtClean="0"/>
              <a:t>вводять</a:t>
            </a:r>
            <a:r>
              <a:rPr lang="ru-RU" dirty="0" smtClean="0"/>
              <a:t> у текст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вони </a:t>
            </a:r>
            <a:r>
              <a:rPr lang="ru-RU" dirty="0" err="1" smtClean="0"/>
              <a:t>необхідні</a:t>
            </a:r>
            <a:r>
              <a:rPr lang="ru-RU" dirty="0" smtClean="0"/>
              <a:t> для </a:t>
            </a:r>
            <a:r>
              <a:rPr lang="ru-RU" dirty="0" err="1" smtClean="0"/>
              <a:t>повного</a:t>
            </a:r>
            <a:r>
              <a:rPr lang="ru-RU" dirty="0" smtClean="0"/>
              <a:t> </a:t>
            </a:r>
            <a:r>
              <a:rPr lang="ru-RU" dirty="0" err="1" smtClean="0"/>
              <a:t>розкриття</a:t>
            </a:r>
            <a:r>
              <a:rPr lang="ru-RU" dirty="0" smtClean="0"/>
              <a:t> теми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якщо</a:t>
            </a:r>
            <a:r>
              <a:rPr lang="ru-RU" dirty="0" smtClean="0"/>
              <a:t> вони </a:t>
            </a:r>
            <a:r>
              <a:rPr lang="ru-RU" dirty="0" err="1" smtClean="0"/>
              <a:t>викликають</a:t>
            </a:r>
            <a:r>
              <a:rPr lang="ru-RU" dirty="0" smtClean="0"/>
              <a:t> у референта </a:t>
            </a:r>
            <a:r>
              <a:rPr lang="ru-RU" dirty="0" err="1" smtClean="0"/>
              <a:t>заперечення</a:t>
            </a:r>
            <a:r>
              <a:rPr lang="ru-RU" dirty="0" smtClean="0"/>
              <a:t>. У </a:t>
            </a:r>
            <a:r>
              <a:rPr lang="ru-RU" dirty="0" err="1" smtClean="0"/>
              <a:t>тексті</a:t>
            </a:r>
            <a:r>
              <a:rPr lang="ru-RU" dirty="0" smtClean="0"/>
              <a:t> не повинно бути </a:t>
            </a:r>
            <a:r>
              <a:rPr lang="ru-RU" dirty="0" err="1" smtClean="0"/>
              <a:t>нічого</a:t>
            </a:r>
            <a:r>
              <a:rPr lang="ru-RU" dirty="0" smtClean="0"/>
              <a:t> </a:t>
            </a:r>
            <a:r>
              <a:rPr lang="ru-RU" dirty="0" err="1" smtClean="0"/>
              <a:t>зайвого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не </a:t>
            </a:r>
            <a:r>
              <a:rPr lang="ru-RU" dirty="0" err="1" smtClean="0"/>
              <a:t>стосується</a:t>
            </a:r>
            <a:r>
              <a:rPr lang="ru-RU" dirty="0" smtClean="0"/>
              <a:t> теми, </a:t>
            </a:r>
            <a:r>
              <a:rPr lang="ru-RU" dirty="0" err="1" smtClean="0"/>
              <a:t>ніяких</a:t>
            </a:r>
            <a:r>
              <a:rPr lang="ru-RU" dirty="0" smtClean="0"/>
              <a:t> </a:t>
            </a:r>
            <a:r>
              <a:rPr lang="ru-RU" dirty="0" err="1" smtClean="0"/>
              <a:t>недоречних</a:t>
            </a:r>
            <a:r>
              <a:rPr lang="ru-RU" dirty="0" smtClean="0"/>
              <a:t> </a:t>
            </a:r>
            <a:r>
              <a:rPr lang="ru-RU" dirty="0" err="1" smtClean="0"/>
              <a:t>відступів</a:t>
            </a:r>
            <a:r>
              <a:rPr lang="ru-RU" dirty="0" smtClean="0"/>
              <a:t>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/>
              <a:t>		Реферат </a:t>
            </a:r>
            <a:r>
              <a:rPr lang="ru-RU" b="1" dirty="0" err="1" smtClean="0"/>
              <a:t>обов’язково</a:t>
            </a:r>
            <a:r>
              <a:rPr lang="ru-RU" b="1" dirty="0" smtClean="0"/>
              <a:t> </a:t>
            </a:r>
            <a:r>
              <a:rPr lang="ru-RU" b="1" dirty="0" err="1" smtClean="0"/>
              <a:t>містить</a:t>
            </a:r>
            <a:r>
              <a:rPr lang="ru-RU" b="1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елементи</a:t>
            </a:r>
            <a:r>
              <a:rPr lang="ru-RU" b="1" dirty="0" smtClean="0"/>
              <a:t>: </a:t>
            </a:r>
          </a:p>
          <a:p>
            <a:pPr algn="just">
              <a:buNone/>
            </a:pPr>
            <a:r>
              <a:rPr lang="uk-UA" dirty="0" smtClean="0"/>
              <a:t>		1</a:t>
            </a:r>
            <a:r>
              <a:rPr lang="uk-UA" dirty="0" smtClean="0"/>
              <a:t>. </a:t>
            </a:r>
            <a:r>
              <a:rPr lang="uk-UA" dirty="0" smtClean="0"/>
              <a:t>Титульна сторінка.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	2</a:t>
            </a:r>
            <a:r>
              <a:rPr lang="uk-UA" dirty="0" smtClean="0"/>
              <a:t>. План. </a:t>
            </a:r>
          </a:p>
          <a:p>
            <a:pPr algn="just">
              <a:buNone/>
            </a:pPr>
            <a:r>
              <a:rPr lang="ru-RU" dirty="0" smtClean="0"/>
              <a:t>		3</a:t>
            </a:r>
            <a:r>
              <a:rPr lang="ru-RU" dirty="0" smtClean="0"/>
              <a:t>. Текст,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складається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вступу</a:t>
            </a:r>
            <a:r>
              <a:rPr lang="ru-RU" dirty="0" smtClean="0"/>
              <a:t>, </a:t>
            </a:r>
            <a:r>
              <a:rPr lang="ru-RU" dirty="0" err="1" smtClean="0"/>
              <a:t>основної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, </a:t>
            </a:r>
            <a:r>
              <a:rPr lang="ru-RU" dirty="0" err="1" smtClean="0"/>
              <a:t>висновків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		4</a:t>
            </a:r>
            <a:r>
              <a:rPr lang="uk-UA" dirty="0" smtClean="0"/>
              <a:t>. Список використаної літератури. </a:t>
            </a:r>
          </a:p>
          <a:p>
            <a:pPr algn="just">
              <a:buNone/>
            </a:pPr>
            <a:r>
              <a:rPr lang="ru-RU" b="1" dirty="0" smtClean="0"/>
              <a:t>		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	</a:t>
            </a:r>
            <a:r>
              <a:rPr lang="ru-RU" b="1" dirty="0" err="1" smtClean="0"/>
              <a:t>Титульна</a:t>
            </a:r>
            <a:r>
              <a:rPr lang="ru-RU" b="1" dirty="0" smtClean="0"/>
              <a:t> </a:t>
            </a:r>
            <a:r>
              <a:rPr lang="ru-RU" b="1" dirty="0" err="1" smtClean="0"/>
              <a:t>сторінка</a:t>
            </a:r>
            <a:r>
              <a:rPr lang="ru-RU" b="1" dirty="0" smtClean="0"/>
              <a:t> – </a:t>
            </a:r>
            <a:r>
              <a:rPr lang="ru-RU" b="1" dirty="0" err="1" smtClean="0"/>
              <a:t>це</a:t>
            </a:r>
            <a:r>
              <a:rPr lang="ru-RU" b="1" dirty="0" smtClean="0"/>
              <a:t> перша </a:t>
            </a:r>
            <a:r>
              <a:rPr lang="ru-RU" b="1" dirty="0" err="1" smtClean="0"/>
              <a:t>сторінка</a:t>
            </a:r>
            <a:r>
              <a:rPr lang="ru-RU" b="1" dirty="0" smtClean="0"/>
              <a:t> реферату, яка </a:t>
            </a:r>
            <a:r>
              <a:rPr lang="ru-RU" b="1" dirty="0" err="1" smtClean="0"/>
              <a:t>призначена</a:t>
            </a:r>
            <a:r>
              <a:rPr lang="ru-RU" b="1" dirty="0" smtClean="0"/>
              <a:t> для </a:t>
            </a:r>
            <a:r>
              <a:rPr lang="ru-RU" b="1" dirty="0" err="1" smtClean="0"/>
              <a:t>початкового</a:t>
            </a:r>
            <a:r>
              <a:rPr lang="ru-RU" b="1" dirty="0" smtClean="0"/>
              <a:t> </a:t>
            </a:r>
            <a:r>
              <a:rPr lang="ru-RU" b="1" dirty="0" err="1" smtClean="0"/>
              <a:t>ознайомлення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роботою</a:t>
            </a:r>
            <a:r>
              <a:rPr lang="ru-RU" b="1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		Вона </a:t>
            </a:r>
            <a:r>
              <a:rPr lang="uk-UA" dirty="0" smtClean="0"/>
              <a:t>містить такі </a:t>
            </a:r>
            <a:r>
              <a:rPr lang="uk-UA" b="1" dirty="0" smtClean="0"/>
              <a:t>реквізити: </a:t>
            </a:r>
          </a:p>
          <a:p>
            <a:pPr algn="just">
              <a:buNone/>
            </a:pPr>
            <a:r>
              <a:rPr lang="ru-RU" dirty="0" smtClean="0"/>
              <a:t>		1</a:t>
            </a:r>
            <a:r>
              <a:rPr lang="ru-RU" dirty="0" smtClean="0"/>
              <a:t>. </a:t>
            </a:r>
            <a:r>
              <a:rPr lang="ru-RU" dirty="0" err="1" smtClean="0"/>
              <a:t>Назва</a:t>
            </a:r>
            <a:r>
              <a:rPr lang="ru-RU" dirty="0" smtClean="0"/>
              <a:t> </a:t>
            </a:r>
            <a:r>
              <a:rPr lang="ru-RU" dirty="0" err="1" smtClean="0"/>
              <a:t>міністерства</a:t>
            </a:r>
            <a:r>
              <a:rPr lang="ru-RU" dirty="0" smtClean="0"/>
              <a:t>,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підпорядковується</a:t>
            </a:r>
            <a:r>
              <a:rPr lang="ru-RU" dirty="0" smtClean="0"/>
              <a:t> </a:t>
            </a:r>
            <a:r>
              <a:rPr lang="ru-RU" dirty="0" err="1" smtClean="0"/>
              <a:t>установа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		2</a:t>
            </a:r>
            <a:r>
              <a:rPr lang="ru-RU" dirty="0" smtClean="0"/>
              <a:t>. </a:t>
            </a:r>
            <a:r>
              <a:rPr lang="ru-RU" dirty="0" err="1" smtClean="0"/>
              <a:t>Назва</a:t>
            </a:r>
            <a:r>
              <a:rPr lang="ru-RU" dirty="0" smtClean="0"/>
              <a:t> закладу, в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навчається</a:t>
            </a:r>
            <a:r>
              <a:rPr lang="ru-RU" dirty="0" smtClean="0"/>
              <a:t> автор. </a:t>
            </a:r>
          </a:p>
          <a:p>
            <a:pPr algn="just">
              <a:buNone/>
            </a:pPr>
            <a:r>
              <a:rPr lang="ru-RU" dirty="0" smtClean="0"/>
              <a:t>		3</a:t>
            </a:r>
            <a:r>
              <a:rPr lang="ru-RU" dirty="0" smtClean="0"/>
              <a:t>. </a:t>
            </a:r>
            <a:r>
              <a:rPr lang="ru-RU" dirty="0" err="1" smtClean="0"/>
              <a:t>Назва</a:t>
            </a:r>
            <a:r>
              <a:rPr lang="ru-RU" dirty="0" smtClean="0"/>
              <a:t> </a:t>
            </a:r>
            <a:r>
              <a:rPr lang="ru-RU" dirty="0" err="1" smtClean="0"/>
              <a:t>кафедри</a:t>
            </a:r>
            <a:r>
              <a:rPr lang="ru-RU" dirty="0" smtClean="0"/>
              <a:t>, на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виконано</a:t>
            </a:r>
            <a:r>
              <a:rPr lang="ru-RU" dirty="0" smtClean="0"/>
              <a:t> роботу. </a:t>
            </a:r>
          </a:p>
          <a:p>
            <a:pPr algn="just">
              <a:buNone/>
            </a:pPr>
            <a:r>
              <a:rPr lang="uk-UA" dirty="0" smtClean="0"/>
              <a:t>		4</a:t>
            </a:r>
            <a:r>
              <a:rPr lang="uk-UA" dirty="0" smtClean="0"/>
              <a:t>. Тема реферату. </a:t>
            </a:r>
          </a:p>
          <a:p>
            <a:pPr algn="just">
              <a:buNone/>
            </a:pPr>
            <a:r>
              <a:rPr lang="ru-RU" dirty="0" smtClean="0"/>
              <a:t>		5</a:t>
            </a:r>
            <a:r>
              <a:rPr lang="ru-RU" dirty="0" smtClean="0"/>
              <a:t>. </a:t>
            </a:r>
            <a:r>
              <a:rPr lang="ru-RU" dirty="0" err="1" smtClean="0"/>
              <a:t>Назва</a:t>
            </a:r>
            <a:r>
              <a:rPr lang="ru-RU" dirty="0" smtClean="0"/>
              <a:t> виду документа (реферат). </a:t>
            </a:r>
          </a:p>
          <a:p>
            <a:pPr algn="just">
              <a:buNone/>
            </a:pPr>
            <a:r>
              <a:rPr lang="ru-RU" dirty="0" smtClean="0"/>
              <a:t>		6</a:t>
            </a:r>
            <a:r>
              <a:rPr lang="ru-RU" dirty="0" smtClean="0"/>
              <a:t>. </a:t>
            </a:r>
            <a:r>
              <a:rPr lang="ru-RU" dirty="0" err="1" smtClean="0"/>
              <a:t>Відомості</a:t>
            </a:r>
            <a:r>
              <a:rPr lang="ru-RU" dirty="0" smtClean="0"/>
              <a:t> про автора </a:t>
            </a:r>
            <a:r>
              <a:rPr lang="ru-RU" dirty="0" err="1" smtClean="0"/>
              <a:t>роботи</a:t>
            </a:r>
            <a:r>
              <a:rPr lang="ru-RU" dirty="0" smtClean="0"/>
              <a:t> ( посада, номер </a:t>
            </a:r>
            <a:r>
              <a:rPr lang="ru-RU" dirty="0" err="1" smtClean="0"/>
              <a:t>групи</a:t>
            </a:r>
            <a:r>
              <a:rPr lang="ru-RU" dirty="0" smtClean="0"/>
              <a:t>, </a:t>
            </a:r>
            <a:r>
              <a:rPr lang="ru-RU" dirty="0" err="1" smtClean="0"/>
              <a:t>прізвище</a:t>
            </a:r>
            <a:r>
              <a:rPr lang="ru-RU" dirty="0" smtClean="0"/>
              <a:t>, </a:t>
            </a:r>
            <a:r>
              <a:rPr lang="ru-RU" dirty="0" err="1" smtClean="0"/>
              <a:t>ім’я</a:t>
            </a:r>
            <a:r>
              <a:rPr lang="ru-RU" dirty="0" smtClean="0"/>
              <a:t>, по </a:t>
            </a:r>
            <a:r>
              <a:rPr lang="ru-RU" dirty="0" err="1" smtClean="0"/>
              <a:t>батькові</a:t>
            </a:r>
            <a:r>
              <a:rPr lang="ru-RU" dirty="0" smtClean="0"/>
              <a:t>). </a:t>
            </a:r>
          </a:p>
          <a:p>
            <a:pPr algn="just">
              <a:buNone/>
            </a:pPr>
            <a:r>
              <a:rPr lang="ru-RU" dirty="0" smtClean="0"/>
              <a:t>		7</a:t>
            </a:r>
            <a:r>
              <a:rPr lang="ru-RU" dirty="0" smtClean="0"/>
              <a:t>. </a:t>
            </a:r>
            <a:r>
              <a:rPr lang="ru-RU" dirty="0" err="1" smtClean="0"/>
              <a:t>Відомості</a:t>
            </a:r>
            <a:r>
              <a:rPr lang="ru-RU" dirty="0" smtClean="0"/>
              <a:t> про </a:t>
            </a:r>
            <a:r>
              <a:rPr lang="ru-RU" dirty="0" err="1" smtClean="0"/>
              <a:t>наукового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		8</a:t>
            </a:r>
            <a:r>
              <a:rPr lang="ru-RU" dirty="0" smtClean="0"/>
              <a:t>. </a:t>
            </a:r>
            <a:r>
              <a:rPr lang="ru-RU" dirty="0" err="1" smtClean="0"/>
              <a:t>Місто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рік</a:t>
            </a:r>
            <a:r>
              <a:rPr lang="ru-RU" dirty="0" smtClean="0"/>
              <a:t> </a:t>
            </a:r>
            <a:r>
              <a:rPr lang="ru-RU" dirty="0" err="1" smtClean="0"/>
              <a:t>написання</a:t>
            </a:r>
            <a:r>
              <a:rPr lang="ru-RU" dirty="0" smtClean="0"/>
              <a:t>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dirty="0" err="1" smtClean="0"/>
              <a:t>Процес</a:t>
            </a:r>
            <a:r>
              <a:rPr lang="ru-RU" sz="2200" dirty="0" smtClean="0"/>
              <a:t> </a:t>
            </a:r>
            <a:r>
              <a:rPr lang="ru-RU" sz="2200" dirty="0" err="1" smtClean="0"/>
              <a:t>написання</a:t>
            </a:r>
            <a:r>
              <a:rPr lang="ru-RU" sz="2200" dirty="0" smtClean="0"/>
              <a:t> реферату </a:t>
            </a:r>
            <a:r>
              <a:rPr lang="ru-RU" sz="2200" dirty="0" err="1" smtClean="0"/>
              <a:t>має</a:t>
            </a:r>
            <a:r>
              <a:rPr lang="ru-RU" sz="2200" dirty="0" smtClean="0"/>
              <a:t> </a:t>
            </a:r>
            <a:r>
              <a:rPr lang="ru-RU" sz="2200" dirty="0" err="1" smtClean="0"/>
              <a:t>такі</a:t>
            </a:r>
            <a:r>
              <a:rPr lang="ru-RU" sz="2200" dirty="0" smtClean="0"/>
              <a:t> </a:t>
            </a:r>
            <a:r>
              <a:rPr lang="ru-RU" sz="2200" b="1" dirty="0" err="1" smtClean="0"/>
              <a:t>етапи</a:t>
            </a:r>
            <a:r>
              <a:rPr lang="ru-RU" sz="2200" dirty="0" smtClean="0"/>
              <a:t>: </a:t>
            </a:r>
          </a:p>
          <a:p>
            <a:pPr algn="just">
              <a:buNone/>
            </a:pPr>
            <a:r>
              <a:rPr lang="uk-UA" sz="2200" dirty="0" smtClean="0"/>
              <a:t>		</a:t>
            </a:r>
            <a:r>
              <a:rPr lang="uk-UA" sz="2200" b="1" i="1" dirty="0" smtClean="0"/>
              <a:t>Першим</a:t>
            </a:r>
            <a:r>
              <a:rPr lang="uk-UA" sz="2200" dirty="0" smtClean="0"/>
              <a:t> </a:t>
            </a:r>
            <a:r>
              <a:rPr lang="uk-UA" sz="2200" dirty="0" smtClean="0"/>
              <a:t>і найвідповідальнішим етапом наукової роботи є вибір теми дослідження та її формулювання. </a:t>
            </a:r>
          </a:p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b="1" i="1" dirty="0" err="1" smtClean="0"/>
              <a:t>Другий</a:t>
            </a:r>
            <a:r>
              <a:rPr lang="ru-RU" sz="2200" dirty="0" smtClean="0"/>
              <a:t> </a:t>
            </a:r>
            <a:r>
              <a:rPr lang="ru-RU" sz="2200" dirty="0" err="1" smtClean="0"/>
              <a:t>етап</a:t>
            </a:r>
            <a:r>
              <a:rPr lang="ru-RU" sz="2200" dirty="0" smtClean="0"/>
              <a:t> </a:t>
            </a:r>
            <a:r>
              <a:rPr lang="ru-RU" sz="2200" dirty="0" err="1" smtClean="0"/>
              <a:t>підготовки</a:t>
            </a:r>
            <a:r>
              <a:rPr lang="ru-RU" sz="2200" dirty="0" smtClean="0"/>
              <a:t> реферату – </a:t>
            </a:r>
            <a:r>
              <a:rPr lang="ru-RU" sz="2200" dirty="0" err="1" smtClean="0"/>
              <a:t>ознайомлення</a:t>
            </a:r>
            <a:r>
              <a:rPr lang="ru-RU" sz="2200" dirty="0" smtClean="0"/>
              <a:t> </a:t>
            </a:r>
            <a:r>
              <a:rPr lang="ru-RU" sz="2200" dirty="0" err="1" smtClean="0"/>
              <a:t>з</a:t>
            </a:r>
            <a:r>
              <a:rPr lang="ru-RU" sz="2200" dirty="0" smtClean="0"/>
              <a:t> </a:t>
            </a:r>
            <a:r>
              <a:rPr lang="ru-RU" sz="2200" dirty="0" err="1" smtClean="0"/>
              <a:t>літературою</a:t>
            </a:r>
            <a:r>
              <a:rPr lang="ru-RU" sz="2200" dirty="0" smtClean="0"/>
              <a:t> (</a:t>
            </a:r>
            <a:r>
              <a:rPr lang="ru-RU" sz="2200" dirty="0" err="1" smtClean="0"/>
              <a:t>пошук</a:t>
            </a:r>
            <a:r>
              <a:rPr lang="ru-RU" sz="2200" dirty="0" smtClean="0"/>
              <a:t> </a:t>
            </a:r>
            <a:r>
              <a:rPr lang="ru-RU" sz="2200" dirty="0" err="1" smtClean="0"/>
              <a:t>довідкових</a:t>
            </a:r>
            <a:r>
              <a:rPr lang="ru-RU" sz="2200" dirty="0" smtClean="0"/>
              <a:t> та </a:t>
            </a:r>
            <a:r>
              <a:rPr lang="ru-RU" sz="2200" dirty="0" err="1" smtClean="0"/>
              <a:t>бібліографічних</a:t>
            </a:r>
            <a:r>
              <a:rPr lang="ru-RU" sz="2200" dirty="0" smtClean="0"/>
              <a:t> </a:t>
            </a:r>
            <a:r>
              <a:rPr lang="ru-RU" sz="2200" dirty="0" err="1" smtClean="0"/>
              <a:t>видань</a:t>
            </a:r>
            <a:r>
              <a:rPr lang="ru-RU" sz="2200" dirty="0" smtClean="0"/>
              <a:t>). </a:t>
            </a:r>
          </a:p>
          <a:p>
            <a:pPr algn="just">
              <a:buNone/>
            </a:pPr>
            <a:r>
              <a:rPr lang="uk-UA" sz="2200" dirty="0" smtClean="0"/>
              <a:t>		</a:t>
            </a:r>
            <a:r>
              <a:rPr lang="uk-UA" sz="2200" b="1" i="1" dirty="0" smtClean="0"/>
              <a:t>Третій</a:t>
            </a:r>
            <a:r>
              <a:rPr lang="uk-UA" sz="2200" dirty="0" smtClean="0"/>
              <a:t> </a:t>
            </a:r>
            <a:r>
              <a:rPr lang="uk-UA" sz="2200" dirty="0" smtClean="0"/>
              <a:t>етап – опрацювання зібраної літератури (виписування цитат, добір аргументів, зіставлення та порівняння думок різних авторів). </a:t>
            </a:r>
          </a:p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b="1" i="1" dirty="0" err="1" smtClean="0"/>
              <a:t>Четвертий</a:t>
            </a:r>
            <a:r>
              <a:rPr lang="ru-RU" sz="2200" dirty="0" smtClean="0"/>
              <a:t> </a:t>
            </a:r>
            <a:r>
              <a:rPr lang="ru-RU" sz="2200" dirty="0" err="1" smtClean="0"/>
              <a:t>етап</a:t>
            </a:r>
            <a:r>
              <a:rPr lang="ru-RU" sz="2200" dirty="0" smtClean="0"/>
              <a:t> – </a:t>
            </a:r>
            <a:r>
              <a:rPr lang="ru-RU" sz="2200" dirty="0" err="1" smtClean="0"/>
              <a:t>складання</a:t>
            </a:r>
            <a:r>
              <a:rPr lang="ru-RU" sz="2200" dirty="0" smtClean="0"/>
              <a:t> плану реферату. План </a:t>
            </a:r>
            <a:r>
              <a:rPr lang="ru-RU" sz="2200" dirty="0" err="1" smtClean="0"/>
              <a:t>складається</a:t>
            </a:r>
            <a:r>
              <a:rPr lang="ru-RU" sz="2200" dirty="0" smtClean="0"/>
              <a:t> </a:t>
            </a:r>
            <a:r>
              <a:rPr lang="ru-RU" sz="2200" dirty="0" err="1" smtClean="0"/>
              <a:t>з</a:t>
            </a:r>
            <a:r>
              <a:rPr lang="ru-RU" sz="2200" dirty="0" smtClean="0"/>
              <a:t> таких </a:t>
            </a:r>
            <a:r>
              <a:rPr lang="ru-RU" sz="2200" dirty="0" err="1" smtClean="0"/>
              <a:t>структурних</a:t>
            </a:r>
            <a:r>
              <a:rPr lang="ru-RU" sz="2200" dirty="0" smtClean="0"/>
              <a:t> </a:t>
            </a:r>
            <a:r>
              <a:rPr lang="ru-RU" sz="2200" dirty="0" err="1" smtClean="0"/>
              <a:t>частин</a:t>
            </a:r>
            <a:r>
              <a:rPr lang="ru-RU" sz="2200" dirty="0" smtClean="0"/>
              <a:t>: </a:t>
            </a:r>
            <a:r>
              <a:rPr lang="ru-RU" sz="2200" dirty="0" err="1" smtClean="0"/>
              <a:t>вступу</a:t>
            </a:r>
            <a:r>
              <a:rPr lang="ru-RU" sz="2200" dirty="0" smtClean="0"/>
              <a:t>, </a:t>
            </a:r>
            <a:r>
              <a:rPr lang="ru-RU" sz="2200" dirty="0" err="1" smtClean="0"/>
              <a:t>двох</a:t>
            </a:r>
            <a:r>
              <a:rPr lang="ru-RU" sz="2200" dirty="0" smtClean="0"/>
              <a:t> </a:t>
            </a:r>
            <a:r>
              <a:rPr lang="ru-RU" sz="2200" dirty="0" err="1" smtClean="0"/>
              <a:t>або</a:t>
            </a:r>
            <a:r>
              <a:rPr lang="ru-RU" sz="2200" dirty="0" smtClean="0"/>
              <a:t> </a:t>
            </a:r>
            <a:r>
              <a:rPr lang="ru-RU" sz="2200" dirty="0" err="1" smtClean="0"/>
              <a:t>більше</a:t>
            </a:r>
            <a:r>
              <a:rPr lang="ru-RU" sz="2200" dirty="0" smtClean="0"/>
              <a:t> </a:t>
            </a:r>
            <a:r>
              <a:rPr lang="ru-RU" sz="2200" dirty="0" err="1" smtClean="0"/>
              <a:t>розділів</a:t>
            </a:r>
            <a:r>
              <a:rPr lang="ru-RU" sz="2200" dirty="0" smtClean="0"/>
              <a:t>, </a:t>
            </a:r>
            <a:r>
              <a:rPr lang="ru-RU" sz="2200" dirty="0" err="1" smtClean="0"/>
              <a:t>висновків</a:t>
            </a:r>
            <a:r>
              <a:rPr lang="ru-RU" sz="2200" dirty="0" smtClean="0"/>
              <a:t> та списку </a:t>
            </a:r>
            <a:r>
              <a:rPr lang="ru-RU" sz="2200" dirty="0" err="1" smtClean="0"/>
              <a:t>використаних</a:t>
            </a:r>
            <a:r>
              <a:rPr lang="ru-RU" sz="2200" dirty="0" smtClean="0"/>
              <a:t> </a:t>
            </a:r>
            <a:r>
              <a:rPr lang="ru-RU" sz="2200" dirty="0" err="1" smtClean="0"/>
              <a:t>джерел</a:t>
            </a:r>
            <a:r>
              <a:rPr lang="ru-RU" sz="2200" dirty="0" smtClean="0"/>
              <a:t>. </a:t>
            </a:r>
          </a:p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b="1" i="1" dirty="0" err="1" smtClean="0"/>
              <a:t>П’ятий</a:t>
            </a:r>
            <a:r>
              <a:rPr lang="ru-RU" sz="2200" dirty="0" smtClean="0"/>
              <a:t> </a:t>
            </a:r>
            <a:r>
              <a:rPr lang="ru-RU" sz="2200" dirty="0" err="1" smtClean="0"/>
              <a:t>етап</a:t>
            </a:r>
            <a:r>
              <a:rPr lang="ru-RU" sz="2200" dirty="0" smtClean="0"/>
              <a:t> – </a:t>
            </a:r>
            <a:r>
              <a:rPr lang="ru-RU" sz="2200" dirty="0" err="1" smtClean="0"/>
              <a:t>написання</a:t>
            </a:r>
            <a:r>
              <a:rPr lang="ru-RU" sz="2200" dirty="0" smtClean="0"/>
              <a:t> </a:t>
            </a:r>
            <a:r>
              <a:rPr lang="ru-RU" sz="2200" dirty="0" err="1" smtClean="0"/>
              <a:t>основної</a:t>
            </a:r>
            <a:r>
              <a:rPr lang="ru-RU" sz="2200" dirty="0" smtClean="0"/>
              <a:t> </a:t>
            </a:r>
            <a:r>
              <a:rPr lang="ru-RU" sz="2200" dirty="0" err="1" smtClean="0"/>
              <a:t>частини</a:t>
            </a:r>
            <a:r>
              <a:rPr lang="ru-RU" sz="2200" dirty="0" smtClean="0"/>
              <a:t> реферату. </a:t>
            </a:r>
            <a:r>
              <a:rPr lang="ru-RU" sz="2200" dirty="0" err="1" smtClean="0"/>
              <a:t>Основна</a:t>
            </a:r>
            <a:r>
              <a:rPr lang="ru-RU" sz="2200" dirty="0" smtClean="0"/>
              <a:t> </a:t>
            </a:r>
            <a:r>
              <a:rPr lang="ru-RU" sz="2200" dirty="0" err="1" smtClean="0"/>
              <a:t>частина</a:t>
            </a:r>
            <a:r>
              <a:rPr lang="ru-RU" sz="2200" dirty="0" smtClean="0"/>
              <a:t> – </a:t>
            </a:r>
            <a:r>
              <a:rPr lang="ru-RU" sz="2200" dirty="0" err="1" smtClean="0"/>
              <a:t>це</a:t>
            </a:r>
            <a:r>
              <a:rPr lang="ru-RU" sz="2200" dirty="0" smtClean="0"/>
              <a:t> </a:t>
            </a:r>
            <a:r>
              <a:rPr lang="ru-RU" sz="2200" dirty="0" err="1" smtClean="0"/>
              <a:t>фундаментальні</a:t>
            </a:r>
            <a:r>
              <a:rPr lang="ru-RU" sz="2200" dirty="0" smtClean="0"/>
              <a:t> </a:t>
            </a:r>
            <a:r>
              <a:rPr lang="ru-RU" sz="2200" dirty="0" err="1" smtClean="0"/>
              <a:t>положення</a:t>
            </a:r>
            <a:r>
              <a:rPr lang="ru-RU" sz="2200" dirty="0" smtClean="0"/>
              <a:t> тексту. В </a:t>
            </a:r>
            <a:r>
              <a:rPr lang="ru-RU" sz="2200" dirty="0" err="1" smtClean="0"/>
              <a:t>рефераті</a:t>
            </a:r>
            <a:r>
              <a:rPr lang="ru-RU" sz="2200" dirty="0" smtClean="0"/>
              <a:t> автор </a:t>
            </a:r>
            <a:r>
              <a:rPr lang="ru-RU" sz="2200" dirty="0" err="1" smtClean="0"/>
              <a:t>подає</a:t>
            </a:r>
            <a:r>
              <a:rPr lang="ru-RU" sz="2200" dirty="0" smtClean="0"/>
              <a:t> </a:t>
            </a:r>
            <a:r>
              <a:rPr lang="ru-RU" sz="2200" dirty="0" err="1" smtClean="0"/>
              <a:t>чужі</a:t>
            </a:r>
            <a:r>
              <a:rPr lang="ru-RU" sz="2200" dirty="0" smtClean="0"/>
              <a:t> та </a:t>
            </a:r>
            <a:r>
              <a:rPr lang="ru-RU" sz="2200" dirty="0" err="1" smtClean="0"/>
              <a:t>власні</a:t>
            </a:r>
            <a:r>
              <a:rPr lang="ru-RU" sz="2200" dirty="0" smtClean="0"/>
              <a:t> думки. </a:t>
            </a:r>
            <a:r>
              <a:rPr lang="ru-RU" sz="2200" dirty="0" err="1" smtClean="0"/>
              <a:t>Потрібно</a:t>
            </a:r>
            <a:r>
              <a:rPr lang="ru-RU" sz="2200" dirty="0" smtClean="0"/>
              <a:t> не </a:t>
            </a:r>
            <a:r>
              <a:rPr lang="ru-RU" sz="2200" dirty="0" err="1" smtClean="0"/>
              <a:t>тільки</a:t>
            </a:r>
            <a:r>
              <a:rPr lang="ru-RU" sz="2200" dirty="0" smtClean="0"/>
              <a:t> </a:t>
            </a:r>
            <a:r>
              <a:rPr lang="ru-RU" sz="2200" dirty="0" err="1" smtClean="0"/>
              <a:t>викласти</a:t>
            </a:r>
            <a:r>
              <a:rPr lang="ru-RU" sz="2200" dirty="0" smtClean="0"/>
              <a:t> все </a:t>
            </a:r>
            <a:r>
              <a:rPr lang="ru-RU" sz="2200" dirty="0" err="1" smtClean="0"/>
              <a:t>найголовніше</a:t>
            </a:r>
            <a:r>
              <a:rPr lang="ru-RU" sz="2200" dirty="0" smtClean="0"/>
              <a:t> </a:t>
            </a:r>
            <a:r>
              <a:rPr lang="ru-RU" sz="2200" dirty="0" err="1" smtClean="0"/>
              <a:t>з</a:t>
            </a:r>
            <a:r>
              <a:rPr lang="ru-RU" sz="2200" dirty="0" smtClean="0"/>
              <a:t> </a:t>
            </a:r>
            <a:r>
              <a:rPr lang="ru-RU" sz="2200" dirty="0" err="1" smtClean="0"/>
              <a:t>вибраної</a:t>
            </a:r>
            <a:r>
              <a:rPr lang="ru-RU" sz="2200" dirty="0" smtClean="0"/>
              <a:t> теми, а </a:t>
            </a:r>
            <a:r>
              <a:rPr lang="ru-RU" sz="2200" dirty="0" err="1" smtClean="0"/>
              <a:t>й</a:t>
            </a:r>
            <a:r>
              <a:rPr lang="ru-RU" sz="2200" dirty="0" smtClean="0"/>
              <a:t> </a:t>
            </a:r>
            <a:r>
              <a:rPr lang="ru-RU" sz="2200" dirty="0" err="1" smtClean="0"/>
              <a:t>дати</a:t>
            </a:r>
            <a:r>
              <a:rPr lang="ru-RU" sz="2200" dirty="0" smtClean="0"/>
              <a:t> </a:t>
            </a:r>
            <a:r>
              <a:rPr lang="ru-RU" sz="2200" dirty="0" err="1" smtClean="0"/>
              <a:t>власну</a:t>
            </a:r>
            <a:r>
              <a:rPr lang="ru-RU" sz="2200" dirty="0" smtClean="0"/>
              <a:t> </a:t>
            </a:r>
            <a:r>
              <a:rPr lang="ru-RU" sz="2200" dirty="0" err="1" smtClean="0"/>
              <a:t>оцінку</a:t>
            </a:r>
            <a:r>
              <a:rPr lang="ru-RU" sz="2200" dirty="0" smtClean="0"/>
              <a:t> </a:t>
            </a:r>
            <a:r>
              <a:rPr lang="ru-RU" sz="2200" dirty="0" err="1" smtClean="0"/>
              <a:t>і</a:t>
            </a:r>
            <a:r>
              <a:rPr lang="ru-RU" sz="2200" dirty="0" smtClean="0"/>
              <a:t> </a:t>
            </a:r>
            <a:r>
              <a:rPr lang="ru-RU" sz="2200" dirty="0" err="1" smtClean="0"/>
              <a:t>зробити</a:t>
            </a:r>
            <a:r>
              <a:rPr lang="ru-RU" sz="2200" dirty="0" smtClean="0"/>
              <a:t> </a:t>
            </a:r>
            <a:r>
              <a:rPr lang="ru-RU" sz="2200" dirty="0" err="1" smtClean="0"/>
              <a:t>висновки</a:t>
            </a:r>
            <a:r>
              <a:rPr lang="ru-RU" sz="2200" dirty="0" smtClean="0"/>
              <a:t>. </a:t>
            </a:r>
            <a:endParaRPr lang="uk-UA" sz="22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300" dirty="0" smtClean="0"/>
              <a:t>		</a:t>
            </a:r>
            <a:r>
              <a:rPr lang="ru-RU" sz="2300" b="1" dirty="0" err="1" smtClean="0"/>
              <a:t>Стаття</a:t>
            </a:r>
            <a:r>
              <a:rPr lang="ru-RU" sz="2300" b="1" dirty="0" smtClean="0"/>
              <a:t> </a:t>
            </a:r>
            <a:r>
              <a:rPr lang="ru-RU" sz="2300" dirty="0" smtClean="0"/>
              <a:t>– </a:t>
            </a:r>
            <a:r>
              <a:rPr lang="ru-RU" sz="2300" dirty="0" err="1" smtClean="0"/>
              <a:t>це</a:t>
            </a:r>
            <a:r>
              <a:rPr lang="ru-RU" sz="2300" dirty="0" smtClean="0"/>
              <a:t> невеликого </a:t>
            </a:r>
            <a:r>
              <a:rPr lang="ru-RU" sz="2300" dirty="0" err="1" smtClean="0"/>
              <a:t>розміру</a:t>
            </a:r>
            <a:r>
              <a:rPr lang="ru-RU" sz="2300" dirty="0" smtClean="0"/>
              <a:t> </a:t>
            </a:r>
            <a:r>
              <a:rPr lang="ru-RU" sz="2300" dirty="0" err="1" smtClean="0"/>
              <a:t>надрукована</a:t>
            </a:r>
            <a:r>
              <a:rPr lang="ru-RU" sz="2300" dirty="0" smtClean="0"/>
              <a:t> в </a:t>
            </a:r>
            <a:r>
              <a:rPr lang="ru-RU" sz="2300" dirty="0" err="1" smtClean="0"/>
              <a:t>часописі</a:t>
            </a:r>
            <a:r>
              <a:rPr lang="ru-RU" sz="2300" dirty="0" smtClean="0"/>
              <a:t> </a:t>
            </a:r>
            <a:r>
              <a:rPr lang="ru-RU" sz="2300" dirty="0" err="1" smtClean="0"/>
              <a:t>або</a:t>
            </a:r>
            <a:r>
              <a:rPr lang="ru-RU" sz="2300" dirty="0" smtClean="0"/>
              <a:t> </a:t>
            </a:r>
            <a:r>
              <a:rPr lang="ru-RU" sz="2300" dirty="0" err="1" smtClean="0"/>
              <a:t>збірнику</a:t>
            </a:r>
            <a:r>
              <a:rPr lang="ru-RU" sz="2300" dirty="0" smtClean="0"/>
              <a:t> </a:t>
            </a:r>
            <a:r>
              <a:rPr lang="ru-RU" sz="2300" dirty="0" err="1" smtClean="0"/>
              <a:t>наукова</a:t>
            </a:r>
            <a:r>
              <a:rPr lang="ru-RU" sz="2300" dirty="0" smtClean="0"/>
              <a:t> робота, </a:t>
            </a:r>
            <a:r>
              <a:rPr lang="ru-RU" sz="2300" dirty="0" err="1" smtClean="0"/>
              <a:t>присвячена</a:t>
            </a:r>
            <a:r>
              <a:rPr lang="ru-RU" sz="2300" dirty="0" smtClean="0"/>
              <a:t> </a:t>
            </a:r>
            <a:r>
              <a:rPr lang="ru-RU" sz="2300" dirty="0" err="1" smtClean="0"/>
              <a:t>певній</a:t>
            </a:r>
            <a:r>
              <a:rPr lang="ru-RU" sz="2300" dirty="0" smtClean="0"/>
              <a:t> </a:t>
            </a:r>
            <a:r>
              <a:rPr lang="ru-RU" sz="2300" dirty="0" err="1" smtClean="0"/>
              <a:t>проблемі</a:t>
            </a:r>
            <a:r>
              <a:rPr lang="ru-RU" sz="2300" dirty="0" smtClean="0"/>
              <a:t>, </a:t>
            </a:r>
            <a:r>
              <a:rPr lang="ru-RU" sz="2300" dirty="0" err="1" smtClean="0"/>
              <a:t>питанню</a:t>
            </a:r>
            <a:r>
              <a:rPr lang="ru-RU" sz="2300" dirty="0" smtClean="0"/>
              <a:t> </a:t>
            </a:r>
            <a:r>
              <a:rPr lang="ru-RU" sz="2300" dirty="0" err="1" smtClean="0"/>
              <a:t>й</a:t>
            </a:r>
            <a:r>
              <a:rPr lang="ru-RU" sz="2300" dirty="0" smtClean="0"/>
              <a:t> </a:t>
            </a:r>
            <a:r>
              <a:rPr lang="ru-RU" sz="2300" dirty="0" err="1" smtClean="0"/>
              <a:t>розрахована</a:t>
            </a:r>
            <a:r>
              <a:rPr lang="ru-RU" sz="2300" dirty="0" smtClean="0"/>
              <a:t> на </a:t>
            </a:r>
            <a:r>
              <a:rPr lang="ru-RU" sz="2300" dirty="0" err="1" smtClean="0"/>
              <a:t>фахівців</a:t>
            </a:r>
            <a:r>
              <a:rPr lang="ru-RU" sz="2300" dirty="0" smtClean="0"/>
              <a:t>, </a:t>
            </a:r>
            <a:r>
              <a:rPr lang="ru-RU" sz="2300" dirty="0" err="1" smtClean="0"/>
              <a:t>які</a:t>
            </a:r>
            <a:r>
              <a:rPr lang="ru-RU" sz="2300" dirty="0" smtClean="0"/>
              <a:t> </a:t>
            </a:r>
            <a:r>
              <a:rPr lang="ru-RU" sz="2300" dirty="0" err="1" smtClean="0"/>
              <a:t>розв’язують</a:t>
            </a:r>
            <a:r>
              <a:rPr lang="ru-RU" sz="2300" dirty="0" smtClean="0"/>
              <a:t> </a:t>
            </a:r>
            <a:r>
              <a:rPr lang="ru-RU" sz="2300" dirty="0" err="1" smtClean="0"/>
              <a:t>цю</a:t>
            </a:r>
            <a:r>
              <a:rPr lang="ru-RU" sz="2300" dirty="0" smtClean="0"/>
              <a:t> проблему. </a:t>
            </a:r>
            <a:endParaRPr lang="uk-UA" sz="2300" dirty="0" smtClean="0"/>
          </a:p>
          <a:p>
            <a:pPr algn="just">
              <a:buNone/>
            </a:pPr>
            <a:r>
              <a:rPr lang="ru-RU" sz="2300" dirty="0" smtClean="0"/>
              <a:t>		</a:t>
            </a:r>
          </a:p>
          <a:p>
            <a:pPr algn="just">
              <a:buNone/>
            </a:pPr>
            <a:r>
              <a:rPr lang="ru-RU" sz="2300" b="1" dirty="0" smtClean="0"/>
              <a:t>	</a:t>
            </a:r>
            <a:r>
              <a:rPr lang="ru-RU" sz="2300" b="1" dirty="0" smtClean="0"/>
              <a:t>	За </a:t>
            </a:r>
            <a:r>
              <a:rPr lang="ru-RU" sz="2300" b="1" dirty="0" err="1" smtClean="0"/>
              <a:t>змістом</a:t>
            </a:r>
            <a:r>
              <a:rPr lang="ru-RU" sz="2300" b="1" dirty="0" smtClean="0"/>
              <a:t> </a:t>
            </a:r>
            <a:r>
              <a:rPr lang="ru-RU" sz="2300" dirty="0" err="1" smtClean="0"/>
              <a:t>статті</a:t>
            </a:r>
            <a:r>
              <a:rPr lang="ru-RU" sz="2300" dirty="0" smtClean="0"/>
              <a:t> </a:t>
            </a:r>
            <a:r>
              <a:rPr lang="ru-RU" sz="2300" dirty="0" err="1" smtClean="0"/>
              <a:t>поділяються</a:t>
            </a:r>
            <a:r>
              <a:rPr lang="ru-RU" sz="2300" dirty="0" smtClean="0"/>
              <a:t> на: </a:t>
            </a:r>
            <a:r>
              <a:rPr lang="ru-RU" sz="2300" dirty="0" smtClean="0"/>
              <a:t>·</a:t>
            </a:r>
          </a:p>
          <a:p>
            <a:pPr algn="just">
              <a:buNone/>
            </a:pPr>
            <a:r>
              <a:rPr lang="ru-RU" sz="2300" dirty="0" smtClean="0"/>
              <a:t>	</a:t>
            </a:r>
            <a:r>
              <a:rPr lang="ru-RU" sz="2300" dirty="0" smtClean="0"/>
              <a:t>	-</a:t>
            </a:r>
            <a:r>
              <a:rPr lang="ru-RU" sz="2300" dirty="0" err="1" smtClean="0"/>
              <a:t>наукові</a:t>
            </a:r>
            <a:r>
              <a:rPr lang="ru-RU" sz="2300" dirty="0" smtClean="0"/>
              <a:t>;</a:t>
            </a:r>
          </a:p>
          <a:p>
            <a:pPr algn="just">
              <a:buNone/>
            </a:pPr>
            <a:r>
              <a:rPr lang="ru-RU" sz="2300" dirty="0" smtClean="0"/>
              <a:t>	</a:t>
            </a:r>
            <a:r>
              <a:rPr lang="ru-RU" sz="2300" dirty="0" smtClean="0"/>
              <a:t>	-</a:t>
            </a:r>
            <a:r>
              <a:rPr lang="ru-RU" sz="2300" dirty="0" err="1" smtClean="0"/>
              <a:t>науково-технічні</a:t>
            </a:r>
            <a:r>
              <a:rPr lang="ru-RU" sz="2300" dirty="0" smtClean="0"/>
              <a:t>; </a:t>
            </a:r>
          </a:p>
          <a:p>
            <a:pPr algn="just">
              <a:buNone/>
            </a:pPr>
            <a:r>
              <a:rPr lang="ru-RU" sz="2300" dirty="0" smtClean="0"/>
              <a:t>		-</a:t>
            </a:r>
            <a:r>
              <a:rPr lang="ru-RU" sz="2300" dirty="0" err="1" smtClean="0"/>
              <a:t>науково-методичні</a:t>
            </a:r>
            <a:r>
              <a:rPr lang="ru-RU" sz="2300" dirty="0" smtClean="0"/>
              <a:t>;</a:t>
            </a:r>
          </a:p>
          <a:p>
            <a:pPr algn="just">
              <a:buNone/>
            </a:pPr>
            <a:r>
              <a:rPr lang="ru-RU" sz="2300" dirty="0" smtClean="0"/>
              <a:t>	</a:t>
            </a:r>
            <a:r>
              <a:rPr lang="ru-RU" sz="2300" dirty="0" smtClean="0"/>
              <a:t>	-</a:t>
            </a:r>
            <a:r>
              <a:rPr lang="ru-RU" sz="2300" dirty="0" err="1" smtClean="0"/>
              <a:t>дискусійні</a:t>
            </a:r>
            <a:r>
              <a:rPr lang="ru-RU" sz="2300" dirty="0" smtClean="0"/>
              <a:t> </a:t>
            </a:r>
            <a:r>
              <a:rPr lang="ru-RU" sz="2300" dirty="0" err="1" smtClean="0"/>
              <a:t>з</a:t>
            </a:r>
            <a:r>
              <a:rPr lang="ru-RU" sz="2300" dirty="0" smtClean="0"/>
              <a:t> </a:t>
            </a:r>
            <a:r>
              <a:rPr lang="ru-RU" sz="2300" dirty="0" err="1" smtClean="0"/>
              <a:t>конкретних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досліджень</a:t>
            </a:r>
            <a:r>
              <a:rPr lang="ru-RU" sz="2300" dirty="0" smtClean="0"/>
              <a:t>;</a:t>
            </a:r>
          </a:p>
          <a:p>
            <a:pPr algn="just">
              <a:buNone/>
            </a:pPr>
            <a:r>
              <a:rPr lang="ru-RU" sz="2300" dirty="0" smtClean="0"/>
              <a:t>	</a:t>
            </a:r>
            <a:r>
              <a:rPr lang="ru-RU" sz="2300" dirty="0" smtClean="0"/>
              <a:t>	-</a:t>
            </a:r>
            <a:r>
              <a:rPr lang="ru-RU" sz="2300" dirty="0" err="1" smtClean="0"/>
              <a:t>оглядові</a:t>
            </a:r>
            <a:r>
              <a:rPr lang="ru-RU" sz="2300" dirty="0" smtClean="0"/>
              <a:t>. </a:t>
            </a:r>
          </a:p>
          <a:p>
            <a:pPr algn="just">
              <a:buNone/>
            </a:pPr>
            <a:r>
              <a:rPr lang="ru-RU" sz="2300" dirty="0" smtClean="0"/>
              <a:t>		</a:t>
            </a:r>
            <a:endParaRPr lang="uk-UA" sz="2300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Як </a:t>
            </a:r>
            <a:r>
              <a:rPr lang="ru-RU" dirty="0" smtClean="0"/>
              <a:t>правило, у перших </a:t>
            </a:r>
            <a:r>
              <a:rPr lang="ru-RU" dirty="0" err="1" smtClean="0"/>
              <a:t>трьох</a:t>
            </a:r>
            <a:r>
              <a:rPr lang="ru-RU" dirty="0" smtClean="0"/>
              <a:t> </a:t>
            </a:r>
            <a:r>
              <a:rPr lang="ru-RU" dirty="0" err="1" smtClean="0"/>
              <a:t>статтях</a:t>
            </a:r>
            <a:r>
              <a:rPr lang="ru-RU" dirty="0" smtClean="0"/>
              <a:t> </a:t>
            </a:r>
            <a:r>
              <a:rPr lang="ru-RU" dirty="0" err="1" smtClean="0"/>
              <a:t>публікуються</a:t>
            </a:r>
            <a:r>
              <a:rPr lang="ru-RU" dirty="0" smtClean="0"/>
              <a:t>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закінчених</a:t>
            </a:r>
            <a:r>
              <a:rPr lang="ru-RU" dirty="0" smtClean="0"/>
              <a:t> </a:t>
            </a:r>
            <a:r>
              <a:rPr lang="ru-RU" dirty="0" err="1" smtClean="0"/>
              <a:t>розділів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, проводиться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обговорення</a:t>
            </a:r>
            <a:r>
              <a:rPr lang="ru-RU" dirty="0" smtClean="0"/>
              <a:t> та </a:t>
            </a:r>
            <a:r>
              <a:rPr lang="ru-RU" dirty="0" err="1" smtClean="0"/>
              <a:t>робляться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висновки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		У </a:t>
            </a:r>
            <a:r>
              <a:rPr lang="ru-RU" dirty="0" err="1" smtClean="0"/>
              <a:t>дискусійних</a:t>
            </a:r>
            <a:r>
              <a:rPr lang="ru-RU" dirty="0" smtClean="0"/>
              <a:t> </a:t>
            </a:r>
            <a:r>
              <a:rPr lang="ru-RU" dirty="0" err="1" smtClean="0"/>
              <a:t>статтях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</a:t>
            </a:r>
            <a:r>
              <a:rPr lang="ru-RU" dirty="0" err="1" smtClean="0"/>
              <a:t>спірні</a:t>
            </a:r>
            <a:r>
              <a:rPr lang="ru-RU" dirty="0" smtClean="0"/>
              <a:t> </a:t>
            </a:r>
            <a:r>
              <a:rPr lang="ru-RU" dirty="0" err="1" smtClean="0"/>
              <a:t>наукові</a:t>
            </a:r>
            <a:r>
              <a:rPr lang="ru-RU" dirty="0" smtClean="0"/>
              <a:t> </a:t>
            </a:r>
            <a:r>
              <a:rPr lang="ru-RU" dirty="0" err="1" smtClean="0"/>
              <a:t>положення</a:t>
            </a:r>
            <a:r>
              <a:rPr lang="ru-RU" dirty="0" smtClean="0"/>
              <a:t>. Вони </a:t>
            </a:r>
            <a:r>
              <a:rPr lang="ru-RU" dirty="0" err="1" smtClean="0"/>
              <a:t>публікуються</a:t>
            </a:r>
            <a:r>
              <a:rPr lang="ru-RU" dirty="0" smtClean="0"/>
              <a:t> для </a:t>
            </a:r>
            <a:r>
              <a:rPr lang="ru-RU" dirty="0" err="1" smtClean="0"/>
              <a:t>обговорення</a:t>
            </a:r>
            <a:r>
              <a:rPr lang="ru-RU" dirty="0" smtClean="0"/>
              <a:t> </a:t>
            </a:r>
            <a:r>
              <a:rPr lang="ru-RU" dirty="0" err="1" smtClean="0"/>
              <a:t>спірних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у </a:t>
            </a:r>
            <a:r>
              <a:rPr lang="ru-RU" dirty="0" err="1" smtClean="0"/>
              <a:t>пресі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Оглядова</a:t>
            </a:r>
            <a:r>
              <a:rPr lang="ru-RU" dirty="0" smtClean="0"/>
              <a:t> </a:t>
            </a:r>
            <a:r>
              <a:rPr lang="ru-RU" dirty="0" err="1" smtClean="0"/>
              <a:t>стаття</a:t>
            </a:r>
            <a:r>
              <a:rPr lang="ru-RU" dirty="0" smtClean="0"/>
              <a:t> (</a:t>
            </a:r>
            <a:r>
              <a:rPr lang="ru-RU" dirty="0" err="1" smtClean="0"/>
              <a:t>аналітична</a:t>
            </a:r>
            <a:r>
              <a:rPr lang="ru-RU" dirty="0" smtClean="0"/>
              <a:t>, </a:t>
            </a:r>
            <a:r>
              <a:rPr lang="ru-RU" dirty="0" err="1" smtClean="0"/>
              <a:t>тематична</a:t>
            </a:r>
            <a:r>
              <a:rPr lang="ru-RU" dirty="0" smtClean="0"/>
              <a:t>)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систематизовані</a:t>
            </a:r>
            <a:r>
              <a:rPr lang="ru-RU" dirty="0" smtClean="0"/>
              <a:t> </a:t>
            </a:r>
            <a:r>
              <a:rPr lang="ru-RU" dirty="0" err="1" smtClean="0"/>
              <a:t>наукові</a:t>
            </a:r>
            <a:r>
              <a:rPr lang="ru-RU" dirty="0" smtClean="0"/>
              <a:t> </a:t>
            </a:r>
            <a:r>
              <a:rPr lang="ru-RU" dirty="0" err="1" smtClean="0"/>
              <a:t>відомості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будь-якого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 (теми, </a:t>
            </a:r>
            <a:r>
              <a:rPr lang="ru-RU" dirty="0" err="1" smtClean="0"/>
              <a:t>проблеми</a:t>
            </a:r>
            <a:r>
              <a:rPr lang="ru-RU" dirty="0" smtClean="0"/>
              <a:t>), </a:t>
            </a:r>
            <a:r>
              <a:rPr lang="ru-RU" dirty="0" err="1" smtClean="0"/>
              <a:t>отримані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першоджерел</a:t>
            </a:r>
            <a:r>
              <a:rPr lang="ru-RU" dirty="0" smtClean="0"/>
              <a:t>. 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6000" b="1" dirty="0" err="1"/>
              <a:t>Література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1642" y="1000108"/>
            <a:ext cx="7760716" cy="51260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i="1" dirty="0" smtClean="0"/>
              <a:t>1. </a:t>
            </a:r>
            <a:r>
              <a:rPr lang="ru-RU" sz="1400" i="1" dirty="0" err="1" smtClean="0"/>
              <a:t>Ботвина</a:t>
            </a:r>
            <a:r>
              <a:rPr lang="ru-RU" sz="1400" i="1" dirty="0" smtClean="0"/>
              <a:t> Н.В</a:t>
            </a:r>
            <a:r>
              <a:rPr lang="ru-RU" sz="1400" dirty="0" smtClean="0"/>
              <a:t>. </a:t>
            </a:r>
            <a:r>
              <a:rPr lang="ru-RU" sz="1400" dirty="0" err="1" smtClean="0"/>
              <a:t>Офіційно-діловий</a:t>
            </a:r>
            <a:r>
              <a:rPr lang="ru-RU" sz="1400" dirty="0" smtClean="0"/>
              <a:t> та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</a:t>
            </a:r>
            <a:r>
              <a:rPr lang="ru-RU" sz="1400" dirty="0" err="1" smtClean="0"/>
              <a:t>стилі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Артек, 1998.</a:t>
            </a:r>
          </a:p>
          <a:p>
            <a:pPr algn="just">
              <a:buNone/>
            </a:pPr>
            <a:r>
              <a:rPr lang="ru-RU" sz="1400" i="1" dirty="0" smtClean="0"/>
              <a:t>2. </a:t>
            </a:r>
            <a:r>
              <a:rPr lang="ru-RU" sz="1400" i="1" dirty="0" err="1" smtClean="0"/>
              <a:t>Мацюк</a:t>
            </a:r>
            <a:r>
              <a:rPr lang="ru-RU" sz="1400" i="1" dirty="0" smtClean="0"/>
              <a:t> З.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професійного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</a:t>
            </a:r>
            <a:r>
              <a:rPr lang="ru-RU" sz="1400" dirty="0" smtClean="0"/>
              <a:t>. К. : </a:t>
            </a:r>
            <a:r>
              <a:rPr lang="ru-RU" sz="1400" dirty="0" err="1" smtClean="0"/>
              <a:t>Каравела</a:t>
            </a:r>
            <a:r>
              <a:rPr lang="ru-RU" sz="1400" dirty="0" smtClean="0"/>
              <a:t>, 2007.</a:t>
            </a:r>
          </a:p>
          <a:p>
            <a:pPr algn="just">
              <a:buNone/>
            </a:pPr>
            <a:r>
              <a:rPr lang="ru-RU" sz="1400" i="1" dirty="0" smtClean="0"/>
              <a:t>3. </a:t>
            </a:r>
            <a:r>
              <a:rPr lang="ru-RU" sz="1400" i="1" dirty="0" err="1" smtClean="0"/>
              <a:t>Мацько</a:t>
            </a:r>
            <a:r>
              <a:rPr lang="ru-RU" sz="1400" i="1" dirty="0" smtClean="0"/>
              <a:t> Л.І.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фахової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2007.</a:t>
            </a:r>
          </a:p>
          <a:p>
            <a:pPr algn="just">
              <a:buNone/>
            </a:pPr>
            <a:r>
              <a:rPr lang="ru-RU" sz="1400" i="1" dirty="0" smtClean="0"/>
              <a:t>4. </a:t>
            </a:r>
            <a:r>
              <a:rPr lang="ru-RU" sz="1400" i="1" dirty="0" err="1" smtClean="0"/>
              <a:t>Онуфрієнко</a:t>
            </a:r>
            <a:r>
              <a:rPr lang="ru-RU" sz="1400" i="1" dirty="0" smtClean="0"/>
              <a:t> Г.С.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алгоритмічними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приписами</a:t>
            </a:r>
            <a:r>
              <a:rPr lang="ru-RU" sz="1400" dirty="0" smtClean="0"/>
              <a:t>. 2-ге вид. </a:t>
            </a:r>
            <a:r>
              <a:rPr lang="ru-RU" sz="1400" dirty="0" err="1" smtClean="0"/>
              <a:t>перероб</a:t>
            </a:r>
            <a:r>
              <a:rPr lang="ru-RU" sz="1400" dirty="0" smtClean="0"/>
              <a:t>. та доп.  К. : Центр </a:t>
            </a:r>
            <a:r>
              <a:rPr lang="ru-RU" sz="1400" dirty="0" err="1" smtClean="0"/>
              <a:t>навч</a:t>
            </a:r>
            <a:r>
              <a:rPr lang="ru-RU" sz="1400" dirty="0" smtClean="0"/>
              <a:t>. </a:t>
            </a:r>
            <a:r>
              <a:rPr lang="ru-RU" sz="1400" dirty="0" err="1" smtClean="0"/>
              <a:t>л-ри</a:t>
            </a:r>
            <a:r>
              <a:rPr lang="ru-RU" sz="1400" dirty="0" smtClean="0"/>
              <a:t>, 2009. 392 с.</a:t>
            </a:r>
          </a:p>
          <a:p>
            <a:pPr algn="just">
              <a:buNone/>
            </a:pPr>
            <a:r>
              <a:rPr lang="ru-RU" sz="1400" i="1" dirty="0" smtClean="0"/>
              <a:t>5. </a:t>
            </a:r>
            <a:r>
              <a:rPr lang="ru-RU" sz="1400" i="1" dirty="0" err="1" smtClean="0"/>
              <a:t>Селігей</a:t>
            </a:r>
            <a:r>
              <a:rPr lang="ru-RU" sz="1400" i="1" dirty="0" smtClean="0"/>
              <a:t> П.О. </a:t>
            </a:r>
            <a:r>
              <a:rPr lang="ru-RU" sz="1400" dirty="0" err="1" smtClean="0"/>
              <a:t>Науковець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//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. 2012. № 4. С. 18-28.</a:t>
            </a:r>
          </a:p>
          <a:p>
            <a:pPr algn="just">
              <a:buNone/>
            </a:pPr>
            <a:r>
              <a:rPr lang="ru-RU" sz="1400" i="1" dirty="0" smtClean="0"/>
              <a:t>6. </a:t>
            </a:r>
            <a:r>
              <a:rPr lang="ru-RU" sz="1400" i="1" dirty="0" err="1" smtClean="0"/>
              <a:t>Семеног</a:t>
            </a:r>
            <a:r>
              <a:rPr lang="ru-RU" sz="1400" i="1" dirty="0" smtClean="0"/>
              <a:t> О.М.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.  К. :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, 2010.  213 с.</a:t>
            </a:r>
          </a:p>
          <a:p>
            <a:pPr algn="just">
              <a:buNone/>
            </a:pPr>
            <a:r>
              <a:rPr lang="ru-RU" sz="1400" i="1" dirty="0" smtClean="0"/>
              <a:t>7. </a:t>
            </a:r>
            <a:r>
              <a:rPr lang="ru-RU" sz="1400" i="1" dirty="0" err="1" smtClean="0"/>
              <a:t>Українська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мова</a:t>
            </a:r>
            <a:r>
              <a:rPr lang="ru-RU" sz="1400" i="1" dirty="0" smtClean="0"/>
              <a:t> за </a:t>
            </a:r>
            <a:r>
              <a:rPr lang="ru-RU" sz="1400" i="1" dirty="0" err="1" smtClean="0"/>
              <a:t>професійним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спрямуванням</a:t>
            </a:r>
            <a:r>
              <a:rPr lang="ru-RU" sz="1400" dirty="0" smtClean="0"/>
              <a:t>. Практикум.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2009.</a:t>
            </a:r>
          </a:p>
          <a:p>
            <a:pPr algn="just">
              <a:buNone/>
            </a:pPr>
            <a:r>
              <a:rPr lang="ru-RU" sz="1400" i="1" dirty="0" smtClean="0"/>
              <a:t>8. Шевчук С.В.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професійним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спрямуванням</a:t>
            </a:r>
            <a:r>
              <a:rPr lang="ru-RU" sz="1400" dirty="0" smtClean="0"/>
              <a:t> 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. К. : </a:t>
            </a:r>
            <a:r>
              <a:rPr lang="ru-RU" sz="1400" dirty="0" err="1" smtClean="0"/>
              <a:t>Алерта</a:t>
            </a:r>
            <a:r>
              <a:rPr lang="ru-RU" sz="1400" dirty="0" smtClean="0"/>
              <a:t>, 2010.</a:t>
            </a:r>
          </a:p>
          <a:p>
            <a:pPr algn="just">
              <a:buNone/>
            </a:pPr>
            <a:r>
              <a:rPr lang="ru-RU" sz="1400" i="1" dirty="0" smtClean="0"/>
              <a:t>9. Ярема С. </a:t>
            </a:r>
            <a:r>
              <a:rPr lang="ru-RU" sz="1400" dirty="0" smtClean="0"/>
              <a:t>На теми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, 2002. 44 с.</a:t>
            </a:r>
          </a:p>
          <a:p>
            <a:pPr algn="just">
              <a:buNone/>
            </a:pPr>
            <a:r>
              <a:rPr lang="ru-RU" sz="1400" dirty="0" smtClean="0"/>
              <a:t>10.  </a:t>
            </a:r>
            <a:r>
              <a:rPr lang="ru-RU" sz="1400" i="1" dirty="0" err="1" smtClean="0"/>
              <a:t>Гінзбург</a:t>
            </a:r>
            <a:r>
              <a:rPr lang="ru-RU" sz="1400" i="1" dirty="0" smtClean="0"/>
              <a:t> М.Д.	</a:t>
            </a:r>
            <a:r>
              <a:rPr lang="ru-RU" sz="1400" dirty="0" smtClean="0"/>
              <a:t>Десять </a:t>
            </a:r>
            <a:r>
              <a:rPr lang="ru-RU" sz="1400" dirty="0" err="1" smtClean="0"/>
              <a:t>відомих</a:t>
            </a:r>
            <a:r>
              <a:rPr lang="ru-RU" sz="1400" dirty="0" smtClean="0"/>
              <a:t> правил </a:t>
            </a:r>
            <a:r>
              <a:rPr lang="ru-RU" sz="1400" dirty="0" err="1" smtClean="0"/>
              <a:t>українського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ділового</a:t>
            </a:r>
            <a:r>
              <a:rPr lang="ru-RU" sz="1400" dirty="0" smtClean="0"/>
              <a:t> та</a:t>
            </a:r>
            <a:br>
              <a:rPr lang="ru-RU" sz="1400" dirty="0" smtClean="0"/>
            </a:br>
            <a:r>
              <a:rPr lang="ru-RU" sz="1400" dirty="0" err="1" smtClean="0"/>
              <a:t>наукового</a:t>
            </a:r>
            <a:r>
              <a:rPr lang="ru-RU" sz="1400" dirty="0" smtClean="0"/>
              <a:t> стилю, </a:t>
            </a:r>
            <a:r>
              <a:rPr lang="ru-RU" sz="1400" dirty="0" err="1" smtClean="0"/>
              <a:t>зведені</a:t>
            </a:r>
            <a:r>
              <a:rPr lang="ru-RU" sz="1400" dirty="0" smtClean="0"/>
              <a:t> в систему // </a:t>
            </a:r>
            <a:r>
              <a:rPr lang="ru-RU" sz="1400" dirty="0" err="1" smtClean="0"/>
              <a:t>Стандартизація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сертифікація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якість</a:t>
            </a:r>
            <a:r>
              <a:rPr lang="ru-RU" sz="1400" dirty="0" smtClean="0"/>
              <a:t>.  2004.  № 2.</a:t>
            </a:r>
          </a:p>
          <a:p>
            <a:pPr algn="just">
              <a:buNone/>
            </a:pPr>
            <a:r>
              <a:rPr lang="ru-RU" sz="1400" i="1" dirty="0" smtClean="0"/>
              <a:t>11. </a:t>
            </a:r>
            <a:r>
              <a:rPr lang="ru-RU" sz="1400" i="1" dirty="0" err="1" smtClean="0"/>
              <a:t>Жайворонок</a:t>
            </a:r>
            <a:r>
              <a:rPr lang="ru-RU" sz="1400" i="1" dirty="0" smtClean="0"/>
              <a:t> В.В. </a:t>
            </a:r>
            <a:r>
              <a:rPr lang="ru-RU" sz="1400" dirty="0" smtClean="0"/>
              <a:t>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в </a:t>
            </a:r>
            <a:r>
              <a:rPr lang="ru-RU" sz="1400" dirty="0" err="1" smtClean="0"/>
              <a:t>професійній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діяльності</a:t>
            </a:r>
            <a:r>
              <a:rPr lang="ru-RU" sz="1400" dirty="0" smtClean="0"/>
              <a:t> .  К. : </a:t>
            </a:r>
            <a:r>
              <a:rPr lang="ru-RU" sz="1400" dirty="0" err="1" smtClean="0"/>
              <a:t>Вища</a:t>
            </a:r>
            <a:r>
              <a:rPr lang="ru-RU" sz="1400" dirty="0" smtClean="0"/>
              <a:t> школа, 2006.</a:t>
            </a:r>
          </a:p>
          <a:p>
            <a:pPr algn="just">
              <a:buNone/>
            </a:pPr>
            <a:r>
              <a:rPr lang="ru-RU" sz="1400" i="1" dirty="0" smtClean="0"/>
              <a:t>12. Коваль А.П.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сучасної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літературної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Структура </a:t>
            </a:r>
            <a:r>
              <a:rPr lang="ru-RU" sz="1400" dirty="0" err="1" smtClean="0"/>
              <a:t>наукового</a:t>
            </a:r>
            <a:r>
              <a:rPr lang="ru-RU" sz="1400" dirty="0" smtClean="0"/>
              <a:t> тексту. К., 1970.</a:t>
            </a:r>
          </a:p>
          <a:p>
            <a:pPr algn="just">
              <a:buNone/>
            </a:pPr>
            <a:r>
              <a:rPr lang="ru-RU" sz="1400" i="1" dirty="0" smtClean="0"/>
              <a:t>Михайлова О.Т. </a:t>
            </a:r>
            <a:r>
              <a:rPr lang="ru-RU" sz="1400" dirty="0" err="1" smtClean="0"/>
              <a:t>Українське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мовлення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Лексичні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граматичні</a:t>
            </a:r>
            <a:r>
              <a:rPr lang="ru-RU" sz="1400" dirty="0" smtClean="0"/>
              <a:t>    </a:t>
            </a:r>
            <a:r>
              <a:rPr lang="ru-RU" sz="1400" dirty="0" err="1" smtClean="0"/>
              <a:t>особливості</a:t>
            </a:r>
            <a:r>
              <a:rPr lang="en-US" sz="1400" dirty="0" smtClean="0"/>
              <a:t>.  </a:t>
            </a:r>
            <a:r>
              <a:rPr lang="en-US" sz="1400" dirty="0" err="1" smtClean="0"/>
              <a:t>Харків</a:t>
            </a:r>
            <a:r>
              <a:rPr lang="en-US" sz="1400" dirty="0" smtClean="0"/>
              <a:t>, 2000.</a:t>
            </a: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Опублікувати </a:t>
            </a:r>
            <a:r>
              <a:rPr lang="uk-UA" b="1" dirty="0" smtClean="0"/>
              <a:t>статтю </a:t>
            </a:r>
            <a:r>
              <a:rPr lang="uk-UA" dirty="0" smtClean="0"/>
              <a:t>– це означає зробити науковий матеріал надбанням фахівців, які можуть використати його у своїй науковій чи практичній діяльності.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		Наукові </a:t>
            </a:r>
            <a:r>
              <a:rPr lang="uk-UA" dirty="0" smtClean="0"/>
              <a:t>статті посідають чільне місце серед джерел інформації. Вони дають можливість значно оперативніше реагувати на назрілі проблеми сучасності. З позиції достовірності їх слід розглядати окремо за видами й залежно від того, до яких наук вони належать: природничо-технічних або гуманітарних. 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endParaRPr lang="en-US" b="1" dirty="0"/>
          </a:p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dirty="0" err="1"/>
              <a:t>Проаналізуйте</a:t>
            </a:r>
            <a:r>
              <a:rPr lang="ru-RU" dirty="0"/>
              <a:t> </a:t>
            </a:r>
            <a:r>
              <a:rPr lang="ru-RU" dirty="0" err="1"/>
              <a:t>тези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склав</a:t>
            </a:r>
            <a:r>
              <a:rPr lang="ru-RU" dirty="0"/>
              <a:t> ваш однокурсник (</a:t>
            </a:r>
            <a:r>
              <a:rPr lang="ru-RU" dirty="0" err="1"/>
              <a:t>однокурсниця</a:t>
            </a:r>
            <a:r>
              <a:rPr lang="ru-RU" dirty="0"/>
              <a:t>).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2.</a:t>
            </a:r>
            <a:r>
              <a:rPr lang="ru-RU" dirty="0" smtClean="0"/>
              <a:t> </a:t>
            </a:r>
            <a:r>
              <a:rPr lang="ru-RU" dirty="0"/>
              <a:t>Прочитайте параграф </a:t>
            </a:r>
            <a:r>
              <a:rPr lang="ru-RU" dirty="0" err="1"/>
              <a:t>підручника</a:t>
            </a:r>
            <a:r>
              <a:rPr lang="ru-RU" dirty="0"/>
              <a:t> (</a:t>
            </a:r>
            <a:r>
              <a:rPr lang="ru-RU" dirty="0" err="1"/>
              <a:t>посібника</a:t>
            </a:r>
            <a:r>
              <a:rPr lang="ru-RU" dirty="0"/>
              <a:t>) за </a:t>
            </a:r>
            <a:r>
              <a:rPr lang="ru-RU" dirty="0" err="1"/>
              <a:t>фахом</a:t>
            </a:r>
            <a:r>
              <a:rPr lang="ru-RU" dirty="0"/>
              <a:t>. </a:t>
            </a:r>
            <a:r>
              <a:rPr lang="ru-RU" dirty="0" err="1"/>
              <a:t>Складіть</a:t>
            </a:r>
            <a:r>
              <a:rPr lang="ru-RU" dirty="0"/>
              <a:t> конспект, </a:t>
            </a:r>
            <a:r>
              <a:rPr lang="ru-RU" dirty="0" err="1"/>
              <a:t>використовуючи</a:t>
            </a:r>
            <a:r>
              <a:rPr lang="ru-RU" dirty="0"/>
              <a:t> </a:t>
            </a:r>
            <a:r>
              <a:rPr lang="ru-RU" dirty="0" err="1"/>
              <a:t>цитати</a:t>
            </a:r>
            <a:r>
              <a:rPr lang="ru-RU" dirty="0"/>
              <a:t> та </a:t>
            </a:r>
            <a:r>
              <a:rPr lang="ru-RU" dirty="0" err="1"/>
              <a:t>покликання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err="1"/>
              <a:t>Завдання</a:t>
            </a:r>
            <a:r>
              <a:rPr lang="ru-RU" sz="2000" b="1" dirty="0"/>
              <a:t> </a:t>
            </a:r>
            <a:r>
              <a:rPr lang="ru-RU" sz="2000" b="1" dirty="0" smtClean="0"/>
              <a:t>3. </a:t>
            </a:r>
            <a:r>
              <a:rPr lang="ru-RU" sz="2000" dirty="0"/>
              <a:t>Прочитайте </a:t>
            </a:r>
            <a:r>
              <a:rPr lang="ru-RU" sz="2000" dirty="0" err="1"/>
              <a:t>анотації</a:t>
            </a:r>
            <a:r>
              <a:rPr lang="ru-RU" sz="2000" dirty="0"/>
              <a:t>. Чим </a:t>
            </a:r>
            <a:r>
              <a:rPr lang="ru-RU" sz="2000" dirty="0" err="1"/>
              <a:t>відрізняються</a:t>
            </a:r>
            <a:r>
              <a:rPr lang="ru-RU" sz="2000" dirty="0"/>
              <a:t> </a:t>
            </a:r>
            <a:r>
              <a:rPr lang="ru-RU" sz="2000" dirty="0" err="1"/>
              <a:t>подані</a:t>
            </a:r>
            <a:r>
              <a:rPr lang="ru-RU" sz="2000" dirty="0"/>
              <a:t> </a:t>
            </a:r>
            <a:r>
              <a:rPr lang="ru-RU" sz="2000" dirty="0" err="1"/>
              <a:t>нижче</a:t>
            </a:r>
            <a:r>
              <a:rPr lang="ru-RU" sz="2000" dirty="0"/>
              <a:t> </a:t>
            </a:r>
            <a:r>
              <a:rPr lang="ru-RU" sz="2000" dirty="0" err="1"/>
              <a:t>анотації</a:t>
            </a:r>
            <a:r>
              <a:rPr lang="ru-RU" sz="2000" dirty="0"/>
              <a:t>? </a:t>
            </a:r>
            <a:r>
              <a:rPr lang="ru-RU" sz="2000" dirty="0" err="1"/>
              <a:t>Назвіть</a:t>
            </a:r>
            <a:r>
              <a:rPr lang="ru-RU" sz="2000" dirty="0"/>
              <a:t> </a:t>
            </a:r>
            <a:r>
              <a:rPr lang="ru-RU" sz="2000" dirty="0" err="1"/>
              <a:t>ті</a:t>
            </a:r>
            <a:r>
              <a:rPr lang="ru-RU" sz="2000" dirty="0"/>
              <a:t>, в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подається</a:t>
            </a:r>
            <a:r>
              <a:rPr lang="ru-RU" sz="2000" dirty="0"/>
              <a:t> просто </a:t>
            </a:r>
            <a:r>
              <a:rPr lang="ru-RU" sz="2000" dirty="0" err="1"/>
              <a:t>інформація</a:t>
            </a:r>
            <a:r>
              <a:rPr lang="ru-RU" sz="2000" dirty="0"/>
              <a:t>, а в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містяться</a:t>
            </a:r>
            <a:r>
              <a:rPr lang="ru-RU" sz="2000" dirty="0"/>
              <a:t> </a:t>
            </a:r>
            <a:r>
              <a:rPr lang="ru-RU" sz="2000" dirty="0" err="1"/>
              <a:t>елементи</a:t>
            </a:r>
            <a:r>
              <a:rPr lang="ru-RU" sz="2000" dirty="0"/>
              <a:t> </a:t>
            </a:r>
            <a:r>
              <a:rPr lang="ru-RU" sz="2000" dirty="0" err="1"/>
              <a:t>оцінки</a:t>
            </a:r>
            <a:r>
              <a:rPr lang="ru-RU" sz="2000" dirty="0"/>
              <a:t>. </a:t>
            </a:r>
            <a:r>
              <a:rPr lang="ru-RU" sz="2000" dirty="0" err="1"/>
              <a:t>Чому</a:t>
            </a:r>
            <a:r>
              <a:rPr lang="ru-RU" sz="2000" dirty="0"/>
              <a:t>, на Вашу думку, вони </a:t>
            </a:r>
            <a:r>
              <a:rPr lang="ru-RU" sz="2000" dirty="0" err="1"/>
              <a:t>вводяться</a:t>
            </a:r>
            <a:r>
              <a:rPr lang="ru-RU" sz="2000" dirty="0"/>
              <a:t> до </a:t>
            </a:r>
            <a:r>
              <a:rPr lang="ru-RU" sz="2000" dirty="0" err="1"/>
              <a:t>анотації</a:t>
            </a:r>
            <a:r>
              <a:rPr lang="ru-RU" sz="2000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b="1" dirty="0"/>
              <a:t>		</a:t>
            </a:r>
            <a:r>
              <a:rPr lang="ru-RU" b="1" dirty="0"/>
              <a:t>Бабич Н</a:t>
            </a:r>
            <a:r>
              <a:rPr lang="ru-RU" b="1" dirty="0" smtClean="0"/>
              <a:t>. Д</a:t>
            </a:r>
            <a:r>
              <a:rPr lang="ru-RU" b="1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Б 12 Практична </a:t>
            </a:r>
            <a:r>
              <a:rPr lang="ru-RU" dirty="0" err="1"/>
              <a:t>стилістика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культура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: </a:t>
            </a:r>
            <a:r>
              <a:rPr lang="ru-RU" dirty="0" err="1" smtClean="0"/>
              <a:t>н</a:t>
            </a:r>
            <a:r>
              <a:rPr lang="ru-RU" dirty="0" err="1" smtClean="0"/>
              <a:t>авч</a:t>
            </a:r>
            <a:r>
              <a:rPr lang="ru-RU" dirty="0"/>
              <a:t>. </a:t>
            </a:r>
            <a:r>
              <a:rPr lang="ru-RU" dirty="0" err="1" smtClean="0"/>
              <a:t>посібник</a:t>
            </a:r>
            <a:r>
              <a:rPr lang="ru-RU" dirty="0" smtClean="0"/>
              <a:t>. </a:t>
            </a:r>
            <a:r>
              <a:rPr lang="ru-RU" dirty="0" err="1" smtClean="0"/>
              <a:t>Львів</a:t>
            </a:r>
            <a:r>
              <a:rPr lang="ru-RU" dirty="0" smtClean="0"/>
              <a:t> </a:t>
            </a:r>
            <a:r>
              <a:rPr lang="ru-RU" dirty="0"/>
              <a:t>: </a:t>
            </a:r>
            <a:r>
              <a:rPr lang="ru-RU" dirty="0" err="1"/>
              <a:t>Світ</a:t>
            </a:r>
            <a:r>
              <a:rPr lang="ru-RU" dirty="0"/>
              <a:t>, 2003. </a:t>
            </a:r>
            <a:r>
              <a:rPr lang="ru-RU" dirty="0" smtClean="0"/>
              <a:t>432 </a:t>
            </a:r>
            <a:r>
              <a:rPr lang="ru-RU" dirty="0"/>
              <a:t>с.</a:t>
            </a:r>
            <a:endParaRPr lang="en-US" dirty="0"/>
          </a:p>
          <a:p>
            <a:pPr algn="just">
              <a:buNone/>
            </a:pPr>
            <a:r>
              <a:rPr lang="uk-UA" dirty="0"/>
              <a:t>		</a:t>
            </a:r>
            <a:r>
              <a:rPr lang="en-US" dirty="0"/>
              <a:t>ISBN </a:t>
            </a:r>
            <a:r>
              <a:rPr lang="ru-RU" dirty="0"/>
              <a:t>966-603-192-2.</a:t>
            </a:r>
            <a:endParaRPr lang="en-US" dirty="0"/>
          </a:p>
          <a:p>
            <a:pPr algn="just">
              <a:buNone/>
            </a:pPr>
            <a:r>
              <a:rPr lang="ru-RU" dirty="0"/>
              <a:t>		У </a:t>
            </a:r>
            <a:r>
              <a:rPr lang="ru-RU" dirty="0" err="1"/>
              <a:t>посібнику</a:t>
            </a:r>
            <a:r>
              <a:rPr lang="ru-RU" dirty="0"/>
              <a:t> </a:t>
            </a:r>
            <a:r>
              <a:rPr lang="ru-RU" dirty="0" err="1"/>
              <a:t>розглядаються</a:t>
            </a:r>
            <a:r>
              <a:rPr lang="ru-RU" dirty="0"/>
              <a:t> </a:t>
            </a:r>
            <a:r>
              <a:rPr lang="ru-RU" dirty="0" err="1"/>
              <a:t>закономірності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та </a:t>
            </a:r>
            <a:r>
              <a:rPr lang="ru-RU" dirty="0" err="1"/>
              <a:t>засоби</a:t>
            </a:r>
            <a:r>
              <a:rPr lang="ru-RU" dirty="0"/>
              <a:t> </a:t>
            </a:r>
            <a:r>
              <a:rPr lang="ru-RU" dirty="0" err="1"/>
              <a:t>структурної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суспільно-зумовлених</a:t>
            </a:r>
            <a:r>
              <a:rPr lang="ru-RU" dirty="0"/>
              <a:t> </a:t>
            </a:r>
            <a:r>
              <a:rPr lang="ru-RU" dirty="0" err="1"/>
              <a:t>різновидів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,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мовлення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функціональних</a:t>
            </a:r>
            <a:r>
              <a:rPr lang="ru-RU" dirty="0"/>
              <a:t> стилях </a:t>
            </a:r>
            <a:r>
              <a:rPr lang="ru-RU" dirty="0" err="1"/>
              <a:t>літературної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Для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викладачів</a:t>
            </a:r>
            <a:r>
              <a:rPr lang="ru-RU" dirty="0"/>
              <a:t> </a:t>
            </a:r>
            <a:r>
              <a:rPr lang="ru-RU" dirty="0" err="1"/>
              <a:t>філологічних</a:t>
            </a:r>
            <a:r>
              <a:rPr lang="ru-RU" dirty="0"/>
              <a:t> </a:t>
            </a:r>
            <a:r>
              <a:rPr lang="ru-RU" dirty="0" err="1"/>
              <a:t>факультетів</a:t>
            </a:r>
            <a:r>
              <a:rPr lang="ru-RU" dirty="0"/>
              <a:t> </a:t>
            </a:r>
            <a:r>
              <a:rPr lang="ru-RU" dirty="0" err="1"/>
              <a:t>вузів</a:t>
            </a:r>
            <a:r>
              <a:rPr lang="ru-RU" dirty="0"/>
              <a:t>, </a:t>
            </a:r>
            <a:r>
              <a:rPr lang="ru-RU" dirty="0" err="1"/>
              <a:t>учителів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шкіл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b="1" dirty="0"/>
              <a:t>		</a:t>
            </a:r>
            <a:r>
              <a:rPr lang="ru-RU" b="1" dirty="0" smtClean="0"/>
              <a:t>Богдан </a:t>
            </a:r>
            <a:r>
              <a:rPr lang="ru-RU" b="1" dirty="0"/>
              <a:t>С</a:t>
            </a:r>
            <a:r>
              <a:rPr lang="ru-RU" b="1" dirty="0" smtClean="0"/>
              <a:t>. К</a:t>
            </a:r>
            <a:r>
              <a:rPr lang="ru-RU" b="1" dirty="0"/>
              <a:t>. </a:t>
            </a:r>
            <a:r>
              <a:rPr lang="ru-RU" dirty="0" err="1"/>
              <a:t>Мовний</a:t>
            </a:r>
            <a:r>
              <a:rPr lang="ru-RU" dirty="0"/>
              <a:t> </a:t>
            </a:r>
            <a:r>
              <a:rPr lang="ru-RU" dirty="0" err="1"/>
              <a:t>етикет</a:t>
            </a:r>
            <a:r>
              <a:rPr lang="ru-RU" dirty="0"/>
              <a:t> </a:t>
            </a:r>
            <a:r>
              <a:rPr lang="ru-RU" dirty="0" err="1"/>
              <a:t>українців</a:t>
            </a:r>
            <a:r>
              <a:rPr lang="ru-RU" dirty="0"/>
              <a:t>: </a:t>
            </a:r>
            <a:r>
              <a:rPr lang="ru-RU" dirty="0" err="1"/>
              <a:t>традиції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 smtClean="0"/>
              <a:t>сучасність</a:t>
            </a:r>
            <a:r>
              <a:rPr lang="ru-RU" dirty="0" smtClean="0"/>
              <a:t>.  </a:t>
            </a:r>
            <a:r>
              <a:rPr lang="ru-RU" dirty="0"/>
              <a:t>К</a:t>
            </a:r>
            <a:r>
              <a:rPr lang="ru-RU" dirty="0" smtClean="0"/>
              <a:t>. : </a:t>
            </a:r>
            <a:r>
              <a:rPr lang="ru-RU" dirty="0" err="1"/>
              <a:t>Рідна</a:t>
            </a:r>
            <a:r>
              <a:rPr lang="ru-RU" dirty="0"/>
              <a:t> </a:t>
            </a:r>
            <a:r>
              <a:rPr lang="ru-RU" dirty="0" err="1"/>
              <a:t>мова</a:t>
            </a:r>
            <a:r>
              <a:rPr lang="ru-RU" dirty="0"/>
              <a:t>, </a:t>
            </a:r>
            <a:r>
              <a:rPr lang="ru-RU" dirty="0" smtClean="0"/>
              <a:t>1998. 475с</a:t>
            </a:r>
            <a:r>
              <a:rPr lang="ru-RU" dirty="0"/>
              <a:t>.</a:t>
            </a:r>
            <a:endParaRPr lang="en-US" dirty="0"/>
          </a:p>
          <a:p>
            <a:pPr algn="just"/>
            <a:r>
              <a:rPr lang="ru-RU" dirty="0"/>
              <a:t>В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лежить</a:t>
            </a:r>
            <a:r>
              <a:rPr lang="ru-RU" dirty="0"/>
              <a:t> </a:t>
            </a:r>
            <a:r>
              <a:rPr lang="ru-RU" dirty="0" err="1"/>
              <a:t>мовний</a:t>
            </a:r>
            <a:r>
              <a:rPr lang="ru-RU" dirty="0"/>
              <a:t> </a:t>
            </a:r>
            <a:r>
              <a:rPr lang="ru-RU" dirty="0" err="1"/>
              <a:t>етикет</a:t>
            </a:r>
            <a:r>
              <a:rPr lang="uk-UA" dirty="0"/>
              <a:t> </a:t>
            </a:r>
            <a:r>
              <a:rPr lang="ru-RU" dirty="0"/>
              <a:t>народу.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Оскільки</a:t>
            </a:r>
            <a:r>
              <a:rPr lang="ru-RU" dirty="0"/>
              <a:t> народ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своєрідний</a:t>
            </a:r>
            <a:r>
              <a:rPr lang="ru-RU" dirty="0"/>
              <a:t>, </a:t>
            </a:r>
            <a:r>
              <a:rPr lang="ru-RU" dirty="0" err="1"/>
              <a:t>створений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йому</a:t>
            </a:r>
            <a:r>
              <a:rPr lang="ru-RU" dirty="0"/>
              <a:t> </a:t>
            </a:r>
            <a:r>
              <a:rPr lang="ru-RU" dirty="0" err="1"/>
              <a:t>притаманний</a:t>
            </a:r>
            <a:r>
              <a:rPr lang="ru-RU" dirty="0"/>
              <a:t> </a:t>
            </a:r>
            <a:r>
              <a:rPr lang="ru-RU" dirty="0" err="1"/>
              <a:t>фарбами</a:t>
            </a:r>
            <a:r>
              <a:rPr lang="ru-RU" dirty="0"/>
              <a:t> образ,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, </a:t>
            </a:r>
            <a:r>
              <a:rPr lang="ru-RU" dirty="0" err="1"/>
              <a:t>котрі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складовими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«</a:t>
            </a:r>
            <a:r>
              <a:rPr lang="ru-RU" dirty="0" err="1"/>
              <a:t>фарби</a:t>
            </a:r>
            <a:r>
              <a:rPr lang="ru-RU" dirty="0"/>
              <a:t>», </a:t>
            </a:r>
            <a:r>
              <a:rPr lang="ru-RU" dirty="0" err="1"/>
              <a:t>мовний</a:t>
            </a:r>
            <a:r>
              <a:rPr lang="ru-RU" dirty="0"/>
              <a:t> </a:t>
            </a:r>
            <a:r>
              <a:rPr lang="ru-RU" dirty="0" err="1"/>
              <a:t>етикет</a:t>
            </a:r>
            <a:r>
              <a:rPr lang="ru-RU" dirty="0"/>
              <a:t> – </a:t>
            </a:r>
            <a:r>
              <a:rPr lang="ru-RU" dirty="0" err="1"/>
              <a:t>чи</a:t>
            </a:r>
            <a:r>
              <a:rPr lang="ru-RU" dirty="0"/>
              <a:t> не </a:t>
            </a:r>
            <a:r>
              <a:rPr lang="ru-RU" dirty="0" err="1"/>
              <a:t>найяскравіший</a:t>
            </a:r>
            <a:r>
              <a:rPr lang="ru-RU" dirty="0"/>
              <a:t> тон на </a:t>
            </a:r>
            <a:r>
              <a:rPr lang="ru-RU" dirty="0" err="1"/>
              <a:t>загальному</a:t>
            </a:r>
            <a:r>
              <a:rPr lang="ru-RU" dirty="0"/>
              <a:t> </a:t>
            </a:r>
            <a:r>
              <a:rPr lang="ru-RU" dirty="0" err="1"/>
              <a:t>тлі</a:t>
            </a:r>
            <a:r>
              <a:rPr lang="ru-RU" dirty="0"/>
              <a:t>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. </a:t>
            </a:r>
            <a:r>
              <a:rPr lang="ru-RU" dirty="0" err="1"/>
              <a:t>Українці</a:t>
            </a:r>
            <a:r>
              <a:rPr lang="ru-RU" dirty="0"/>
              <a:t>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плані</a:t>
            </a:r>
            <a:r>
              <a:rPr lang="ru-RU" dirty="0"/>
              <a:t> – </a:t>
            </a:r>
            <a:r>
              <a:rPr lang="ru-RU" dirty="0" err="1"/>
              <a:t>нація</a:t>
            </a:r>
            <a:r>
              <a:rPr lang="ru-RU" dirty="0"/>
              <a:t> </a:t>
            </a:r>
            <a:r>
              <a:rPr lang="ru-RU" dirty="0" err="1"/>
              <a:t>своєрідна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унікальна</a:t>
            </a:r>
            <a:r>
              <a:rPr lang="ru-RU" dirty="0"/>
              <a:t>, </a:t>
            </a:r>
            <a:r>
              <a:rPr lang="ru-RU" dirty="0" err="1"/>
              <a:t>котра</a:t>
            </a:r>
            <a:r>
              <a:rPr lang="ru-RU" dirty="0"/>
              <a:t> </a:t>
            </a:r>
            <a:r>
              <a:rPr lang="ru-RU" dirty="0" err="1"/>
              <a:t>впродовж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віків</a:t>
            </a:r>
            <a:r>
              <a:rPr lang="ru-RU" dirty="0"/>
              <a:t> </a:t>
            </a:r>
            <a:r>
              <a:rPr lang="ru-RU" dirty="0" err="1"/>
              <a:t>дбала</a:t>
            </a:r>
            <a:r>
              <a:rPr lang="ru-RU" dirty="0"/>
              <a:t> про </a:t>
            </a:r>
            <a:r>
              <a:rPr lang="ru-RU" dirty="0" err="1"/>
              <a:t>скарбницю</a:t>
            </a:r>
            <a:r>
              <a:rPr lang="ru-RU" dirty="0"/>
              <a:t> </a:t>
            </a:r>
            <a:r>
              <a:rPr lang="ru-RU" dirty="0" err="1"/>
              <a:t>мовного</a:t>
            </a:r>
            <a:r>
              <a:rPr lang="ru-RU" dirty="0"/>
              <a:t> </a:t>
            </a:r>
            <a:r>
              <a:rPr lang="ru-RU" dirty="0" err="1"/>
              <a:t>етикету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поповнювала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все </a:t>
            </a:r>
            <a:r>
              <a:rPr lang="ru-RU" dirty="0" err="1"/>
              <a:t>новими</a:t>
            </a:r>
            <a:r>
              <a:rPr lang="ru-RU" dirty="0"/>
              <a:t> перлами, </a:t>
            </a:r>
            <a:r>
              <a:rPr lang="ru-RU" dirty="0" err="1"/>
              <a:t>добутими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самої</a:t>
            </a:r>
            <a:r>
              <a:rPr lang="ru-RU" dirty="0"/>
              <a:t> </a:t>
            </a:r>
            <a:r>
              <a:rPr lang="ru-RU" dirty="0" err="1"/>
              <a:t>глибини</a:t>
            </a:r>
            <a:r>
              <a:rPr lang="ru-RU" dirty="0"/>
              <a:t> </a:t>
            </a:r>
            <a:r>
              <a:rPr lang="ru-RU" dirty="0" err="1"/>
              <a:t>душі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Написана в </a:t>
            </a:r>
            <a:r>
              <a:rPr lang="ru-RU" dirty="0" err="1"/>
              <a:t>розважальному</a:t>
            </a:r>
            <a:r>
              <a:rPr lang="ru-RU" dirty="0"/>
              <a:t> </a:t>
            </a:r>
            <a:r>
              <a:rPr lang="ru-RU" dirty="0" err="1"/>
              <a:t>тоні</a:t>
            </a:r>
            <a:r>
              <a:rPr lang="ru-RU" dirty="0"/>
              <a:t>, </a:t>
            </a:r>
            <a:r>
              <a:rPr lang="ru-RU" dirty="0" err="1"/>
              <a:t>надзвичайно</a:t>
            </a:r>
            <a:r>
              <a:rPr lang="ru-RU" dirty="0"/>
              <a:t> тонко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водночас</a:t>
            </a:r>
            <a:r>
              <a:rPr lang="ru-RU" dirty="0"/>
              <a:t> доступно, </a:t>
            </a:r>
            <a:r>
              <a:rPr lang="ru-RU" dirty="0" err="1"/>
              <a:t>пропонована</a:t>
            </a:r>
            <a:r>
              <a:rPr lang="ru-RU" dirty="0"/>
              <a:t> </a:t>
            </a:r>
            <a:r>
              <a:rPr lang="ru-RU" dirty="0" err="1"/>
              <a:t>увазі</a:t>
            </a:r>
            <a:r>
              <a:rPr lang="ru-RU" dirty="0"/>
              <a:t> </a:t>
            </a:r>
            <a:r>
              <a:rPr lang="ru-RU" dirty="0" err="1"/>
              <a:t>читача</a:t>
            </a:r>
            <a:r>
              <a:rPr lang="ru-RU" dirty="0"/>
              <a:t> книга </a:t>
            </a:r>
            <a:r>
              <a:rPr lang="ru-RU" dirty="0" err="1"/>
              <a:t>має</a:t>
            </a:r>
            <a:r>
              <a:rPr lang="ru-RU" dirty="0"/>
              <a:t> стати </a:t>
            </a:r>
            <a:r>
              <a:rPr lang="ru-RU" dirty="0" err="1"/>
              <a:t>своєрідною</a:t>
            </a:r>
            <a:r>
              <a:rPr lang="uk-UA" dirty="0"/>
              <a:t> </a:t>
            </a:r>
            <a:r>
              <a:rPr lang="ru-RU" dirty="0"/>
              <a:t>«</a:t>
            </a:r>
            <a:r>
              <a:rPr lang="ru-RU" dirty="0" err="1"/>
              <a:t>настільною</a:t>
            </a:r>
            <a:r>
              <a:rPr lang="ru-RU" dirty="0"/>
              <a:t> книгою»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мовного</a:t>
            </a:r>
            <a:r>
              <a:rPr lang="ru-RU" dirty="0"/>
              <a:t> </a:t>
            </a:r>
            <a:r>
              <a:rPr lang="ru-RU" dirty="0" err="1"/>
              <a:t>етикету</a:t>
            </a:r>
            <a:r>
              <a:rPr lang="ru-RU" dirty="0"/>
              <a:t> для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родини</a:t>
            </a:r>
            <a:r>
              <a:rPr lang="ru-RU" dirty="0"/>
              <a:t>. Книга </a:t>
            </a:r>
            <a:r>
              <a:rPr lang="ru-RU" dirty="0" err="1"/>
              <a:t>пропонується</a:t>
            </a:r>
            <a:r>
              <a:rPr lang="ru-RU" dirty="0"/>
              <a:t> </a:t>
            </a:r>
            <a:r>
              <a:rPr lang="ru-RU" dirty="0" err="1"/>
              <a:t>викладачам</a:t>
            </a:r>
            <a:r>
              <a:rPr lang="ru-RU" dirty="0"/>
              <a:t> </a:t>
            </a:r>
            <a:r>
              <a:rPr lang="ru-RU" dirty="0" err="1"/>
              <a:t>вузів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загальноосвітніх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,</a:t>
            </a:r>
            <a:r>
              <a:rPr lang="uk-UA" dirty="0"/>
              <a:t> </a:t>
            </a:r>
            <a:r>
              <a:rPr lang="ru-RU" dirty="0" err="1"/>
              <a:t>вихователям</a:t>
            </a:r>
            <a:r>
              <a:rPr lang="ru-RU" dirty="0"/>
              <a:t>, студентам, школярам, </a:t>
            </a:r>
            <a:r>
              <a:rPr lang="ru-RU" dirty="0" err="1"/>
              <a:t>працівникам</a:t>
            </a:r>
            <a:r>
              <a:rPr lang="ru-RU" dirty="0"/>
              <a:t> </a:t>
            </a:r>
            <a:r>
              <a:rPr lang="ru-RU" dirty="0" err="1"/>
              <a:t>сфери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,</a:t>
            </a:r>
            <a:r>
              <a:rPr lang="uk-UA" dirty="0"/>
              <a:t> </a:t>
            </a:r>
            <a:r>
              <a:rPr lang="ru-RU" dirty="0" err="1"/>
              <a:t>громадським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державним</a:t>
            </a:r>
            <a:r>
              <a:rPr lang="ru-RU" dirty="0"/>
              <a:t> </a:t>
            </a:r>
            <a:r>
              <a:rPr lang="ru-RU" dirty="0" err="1"/>
              <a:t>діячам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4. </a:t>
            </a:r>
            <a:r>
              <a:rPr lang="ru-RU" dirty="0" err="1"/>
              <a:t>Напишіть</a:t>
            </a:r>
            <a:r>
              <a:rPr lang="ru-RU" dirty="0"/>
              <a:t> </a:t>
            </a:r>
            <a:r>
              <a:rPr lang="ru-RU" dirty="0" err="1"/>
              <a:t>анотації</a:t>
            </a:r>
            <a:r>
              <a:rPr lang="ru-RU" dirty="0"/>
              <a:t> до 2-3 книг за </a:t>
            </a:r>
            <a:r>
              <a:rPr lang="ru-RU" dirty="0" err="1"/>
              <a:t>фахом</a:t>
            </a:r>
            <a:r>
              <a:rPr lang="ru-RU" dirty="0"/>
              <a:t>, </a:t>
            </a:r>
            <a:r>
              <a:rPr lang="ru-RU" dirty="0" err="1"/>
              <a:t>урахувавши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укладання</a:t>
            </a:r>
            <a:r>
              <a:rPr lang="ru-RU" dirty="0" smtClean="0"/>
              <a:t>.</a:t>
            </a:r>
            <a:endParaRPr lang="uk-UA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5. </a:t>
            </a:r>
            <a:r>
              <a:rPr lang="ru-RU" dirty="0"/>
              <a:t>Прочитайте </a:t>
            </a:r>
            <a:r>
              <a:rPr lang="ru-RU" dirty="0" err="1"/>
              <a:t>рецензії</a:t>
            </a:r>
            <a:r>
              <a:rPr lang="ru-RU" dirty="0"/>
              <a:t> на </a:t>
            </a:r>
            <a:r>
              <a:rPr lang="ru-RU" dirty="0" err="1"/>
              <a:t>різноманітні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 (</a:t>
            </a:r>
            <a:r>
              <a:rPr lang="ru-RU" dirty="0" err="1"/>
              <a:t>статті</a:t>
            </a:r>
            <a:r>
              <a:rPr lang="ru-RU" dirty="0"/>
              <a:t>, </a:t>
            </a:r>
            <a:r>
              <a:rPr lang="ru-RU" dirty="0" err="1"/>
              <a:t>підручники</a:t>
            </a:r>
            <a:r>
              <a:rPr lang="ru-RU" dirty="0"/>
              <a:t>, </a:t>
            </a:r>
            <a:r>
              <a:rPr lang="ru-RU" dirty="0" err="1"/>
              <a:t>монографії</a:t>
            </a:r>
            <a:r>
              <a:rPr lang="ru-RU" dirty="0"/>
              <a:t>) </a:t>
            </a:r>
            <a:r>
              <a:rPr lang="ru-RU" dirty="0" err="1"/>
              <a:t>з</a:t>
            </a:r>
            <a:r>
              <a:rPr lang="ru-RU" dirty="0"/>
              <a:t> проблем </a:t>
            </a:r>
            <a:r>
              <a:rPr lang="ru-RU" dirty="0" err="1"/>
              <a:t>обраної</a:t>
            </a:r>
            <a:r>
              <a:rPr lang="ru-RU" dirty="0"/>
              <a:t> Вами </a:t>
            </a:r>
            <a:r>
              <a:rPr lang="ru-RU" dirty="0" err="1"/>
              <a:t>спеціальності</a:t>
            </a:r>
            <a:r>
              <a:rPr lang="ru-RU" dirty="0"/>
              <a:t>. </a:t>
            </a:r>
            <a:r>
              <a:rPr lang="ru-RU" dirty="0" err="1"/>
              <a:t>Проаналізуйте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рецензії</a:t>
            </a:r>
            <a:r>
              <a:rPr lang="ru-RU" dirty="0"/>
              <a:t> за </a:t>
            </a:r>
            <a:r>
              <a:rPr lang="ru-RU" dirty="0" err="1"/>
              <a:t>змістом</a:t>
            </a:r>
            <a:r>
              <a:rPr lang="ru-RU" dirty="0"/>
              <a:t>, структурою та на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їхнього</a:t>
            </a:r>
            <a:r>
              <a:rPr lang="ru-RU" dirty="0"/>
              <a:t> тексту </a:t>
            </a:r>
            <a:r>
              <a:rPr lang="ru-RU" dirty="0" err="1"/>
              <a:t>чинним</a:t>
            </a:r>
            <a:r>
              <a:rPr lang="ru-RU" dirty="0"/>
              <a:t> </a:t>
            </a:r>
            <a:r>
              <a:rPr lang="ru-RU" dirty="0" err="1"/>
              <a:t>мовним</a:t>
            </a:r>
            <a:r>
              <a:rPr lang="ru-RU" dirty="0"/>
              <a:t> нормам.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6</a:t>
            </a:r>
            <a:r>
              <a:rPr lang="ru-RU" dirty="0" smtClean="0"/>
              <a:t>. </a:t>
            </a:r>
            <a:r>
              <a:rPr lang="ru-RU" dirty="0" err="1"/>
              <a:t>Випишіть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підручника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спеціальності</a:t>
            </a:r>
            <a:r>
              <a:rPr lang="ru-RU" dirty="0"/>
              <a:t>, </a:t>
            </a:r>
            <a:r>
              <a:rPr lang="ru-RU" dirty="0" err="1"/>
              <a:t>монографії</a:t>
            </a:r>
            <a:r>
              <a:rPr lang="ru-RU" dirty="0"/>
              <a:t>, </a:t>
            </a:r>
            <a:r>
              <a:rPr lang="ru-RU" dirty="0" err="1"/>
              <a:t>наукового</a:t>
            </a:r>
            <a:r>
              <a:rPr lang="ru-RU" dirty="0"/>
              <a:t> </a:t>
            </a:r>
            <a:r>
              <a:rPr lang="ru-RU" dirty="0" err="1"/>
              <a:t>часопису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науково-популярної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 </a:t>
            </a:r>
            <a:r>
              <a:rPr lang="ru-RU" dirty="0" err="1"/>
              <a:t>уривок</a:t>
            </a:r>
            <a:r>
              <a:rPr lang="ru-RU" dirty="0"/>
              <a:t> тексту (</a:t>
            </a:r>
            <a:r>
              <a:rPr lang="ru-RU" dirty="0" err="1"/>
              <a:t>обсягом</a:t>
            </a:r>
            <a:r>
              <a:rPr lang="ru-RU" dirty="0"/>
              <a:t> – </a:t>
            </a:r>
            <a:r>
              <a:rPr lang="ru-RU" dirty="0" err="1"/>
              <a:t>приблизно</a:t>
            </a:r>
            <a:r>
              <a:rPr lang="ru-RU" dirty="0"/>
              <a:t> 1 </a:t>
            </a:r>
            <a:r>
              <a:rPr lang="ru-RU" dirty="0" err="1"/>
              <a:t>сторінка</a:t>
            </a:r>
            <a:r>
              <a:rPr lang="ru-RU" dirty="0"/>
              <a:t>), </a:t>
            </a:r>
            <a:r>
              <a:rPr lang="ru-RU" dirty="0" err="1"/>
              <a:t>зробіть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, </a:t>
            </a:r>
            <a:r>
              <a:rPr lang="ru-RU" dirty="0" err="1"/>
              <a:t>використовуючи</a:t>
            </a:r>
            <a:r>
              <a:rPr lang="ru-RU" dirty="0"/>
              <a:t> </a:t>
            </a:r>
            <a:r>
              <a:rPr lang="ru-RU" dirty="0" err="1"/>
              <a:t>поданий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план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таблицю</a:t>
            </a:r>
            <a:r>
              <a:rPr lang="ru-RU" dirty="0"/>
              <a:t> </a:t>
            </a:r>
            <a:r>
              <a:rPr lang="ru-RU" dirty="0" err="1"/>
              <a:t>мовних</a:t>
            </a:r>
            <a:r>
              <a:rPr lang="ru-RU" dirty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 (у </a:t>
            </a:r>
            <a:r>
              <a:rPr lang="ru-RU" dirty="0" err="1" smtClean="0"/>
              <a:t>основній</a:t>
            </a:r>
            <a:r>
              <a:rPr lang="ru-RU" dirty="0" smtClean="0"/>
              <a:t> </a:t>
            </a:r>
            <a:r>
              <a:rPr lang="ru-RU" dirty="0" err="1" smtClean="0"/>
              <a:t>частині</a:t>
            </a:r>
            <a:r>
              <a:rPr lang="ru-RU" dirty="0" smtClean="0"/>
              <a:t> </a:t>
            </a:r>
            <a:r>
              <a:rPr lang="ru-RU" dirty="0" err="1" smtClean="0"/>
              <a:t>презентації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24034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err="1"/>
              <a:t>План</a:t>
            </a:r>
            <a:r>
              <a:rPr lang="en-US" b="1" dirty="0"/>
              <a:t> </a:t>
            </a:r>
            <a:r>
              <a:rPr lang="en-US" b="1" dirty="0" err="1"/>
              <a:t>аналізу</a:t>
            </a:r>
            <a:r>
              <a:rPr lang="en-US" b="1" dirty="0"/>
              <a:t> </a:t>
            </a:r>
            <a:r>
              <a:rPr lang="en-US" b="1" dirty="0" err="1"/>
              <a:t>наукового</a:t>
            </a:r>
            <a:r>
              <a:rPr lang="en-US" b="1" dirty="0"/>
              <a:t> </a:t>
            </a:r>
            <a:r>
              <a:rPr lang="en-US" b="1" dirty="0" err="1"/>
              <a:t>тексту</a:t>
            </a:r>
            <a:endParaRPr lang="en-US" sz="2000" dirty="0"/>
          </a:p>
          <a:p>
            <a:pPr lvl="1" algn="just">
              <a:buNone/>
            </a:pPr>
            <a:r>
              <a:rPr lang="ru-RU" dirty="0" smtClean="0"/>
              <a:t>1.Точне </a:t>
            </a:r>
            <a:r>
              <a:rPr lang="ru-RU" dirty="0" err="1"/>
              <a:t>покликання</a:t>
            </a:r>
            <a:r>
              <a:rPr lang="ru-RU" dirty="0"/>
              <a:t> на текст,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аналізують</a:t>
            </a:r>
            <a:r>
              <a:rPr lang="ru-RU" dirty="0"/>
              <a:t>.</a:t>
            </a:r>
            <a:endParaRPr lang="en-US" sz="1800" dirty="0"/>
          </a:p>
          <a:p>
            <a:pPr lvl="1" algn="just">
              <a:buNone/>
            </a:pPr>
            <a:r>
              <a:rPr lang="uk-UA" dirty="0" smtClean="0"/>
              <a:t>2. </a:t>
            </a:r>
            <a:r>
              <a:rPr lang="en-US" dirty="0" err="1" smtClean="0"/>
              <a:t>Жанр</a:t>
            </a:r>
            <a:r>
              <a:rPr lang="en-US" dirty="0" smtClean="0"/>
              <a:t> </a:t>
            </a:r>
            <a:r>
              <a:rPr lang="en-US" dirty="0"/>
              <a:t>і </a:t>
            </a:r>
            <a:r>
              <a:rPr lang="en-US" dirty="0" err="1"/>
              <a:t>тема</a:t>
            </a:r>
            <a:r>
              <a:rPr lang="en-US" dirty="0"/>
              <a:t> </a:t>
            </a:r>
            <a:r>
              <a:rPr lang="en-US" dirty="0" err="1"/>
              <a:t>праці</a:t>
            </a:r>
            <a:r>
              <a:rPr lang="en-US" dirty="0"/>
              <a:t>.</a:t>
            </a:r>
            <a:endParaRPr lang="en-US" sz="1800" dirty="0"/>
          </a:p>
          <a:p>
            <a:pPr lvl="1" algn="just">
              <a:buNone/>
            </a:pPr>
            <a:r>
              <a:rPr lang="uk-UA" dirty="0" smtClean="0"/>
              <a:t>3. </a:t>
            </a:r>
            <a:r>
              <a:rPr lang="en-US" dirty="0" err="1" smtClean="0"/>
              <a:t>Кому</a:t>
            </a:r>
            <a:r>
              <a:rPr lang="en-US" dirty="0" smtClean="0"/>
              <a:t> </a:t>
            </a:r>
            <a:r>
              <a:rPr lang="en-US" dirty="0" err="1"/>
              <a:t>адресована</a:t>
            </a:r>
            <a:r>
              <a:rPr lang="en-US" dirty="0"/>
              <a:t> </a:t>
            </a:r>
            <a:r>
              <a:rPr lang="en-US" dirty="0" err="1"/>
              <a:t>праця</a:t>
            </a:r>
            <a:r>
              <a:rPr lang="en-US" dirty="0"/>
              <a:t>?</a:t>
            </a:r>
            <a:endParaRPr lang="en-US" sz="1800" dirty="0"/>
          </a:p>
          <a:p>
            <a:pPr lvl="1" algn="just">
              <a:buNone/>
            </a:pPr>
            <a:r>
              <a:rPr lang="uk-UA" dirty="0" smtClean="0"/>
              <a:t>4. </a:t>
            </a:r>
            <a:r>
              <a:rPr lang="en-US" dirty="0" err="1" smtClean="0"/>
              <a:t>Основні</a:t>
            </a:r>
            <a:r>
              <a:rPr lang="en-US" dirty="0" smtClean="0"/>
              <a:t> </a:t>
            </a:r>
            <a:r>
              <a:rPr lang="en-US" dirty="0" err="1"/>
              <a:t>ознаки</a:t>
            </a:r>
            <a:r>
              <a:rPr lang="en-US" dirty="0"/>
              <a:t> </a:t>
            </a:r>
            <a:r>
              <a:rPr lang="en-US" dirty="0" err="1"/>
              <a:t>стилю</a:t>
            </a:r>
            <a:r>
              <a:rPr lang="en-US" dirty="0"/>
              <a:t>.</a:t>
            </a:r>
            <a:endParaRPr lang="en-US" sz="1800" dirty="0"/>
          </a:p>
          <a:p>
            <a:pPr lvl="1" algn="just">
              <a:buNone/>
            </a:pPr>
            <a:r>
              <a:rPr lang="ru-RU" dirty="0" smtClean="0"/>
              <a:t>5. Структура </a:t>
            </a:r>
            <a:r>
              <a:rPr lang="ru-RU" dirty="0"/>
              <a:t>тексту (див. </a:t>
            </a:r>
            <a:r>
              <a:rPr lang="ru-RU" dirty="0" err="1"/>
              <a:t>довідкові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).</a:t>
            </a:r>
            <a:endParaRPr lang="en-US" sz="1800" dirty="0"/>
          </a:p>
          <a:p>
            <a:pPr lvl="1" algn="just">
              <a:buNone/>
            </a:pPr>
            <a:r>
              <a:rPr lang="ru-RU" dirty="0" smtClean="0"/>
              <a:t>6. </a:t>
            </a: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/>
              <a:t>вираження</a:t>
            </a:r>
            <a:r>
              <a:rPr lang="ru-RU" dirty="0"/>
              <a:t> </a:t>
            </a:r>
            <a:r>
              <a:rPr lang="ru-RU" dirty="0" err="1"/>
              <a:t>наявної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в </a:t>
            </a:r>
            <a:r>
              <a:rPr lang="ru-RU" dirty="0" err="1"/>
              <a:t>авторському</a:t>
            </a:r>
            <a:r>
              <a:rPr lang="ru-RU" dirty="0"/>
              <a:t> </a:t>
            </a:r>
            <a:r>
              <a:rPr lang="ru-RU" dirty="0" err="1"/>
              <a:t>тексті</a:t>
            </a:r>
            <a:r>
              <a:rPr lang="ru-RU" dirty="0"/>
              <a:t>.</a:t>
            </a:r>
            <a:endParaRPr lang="en-US" sz="1800" dirty="0"/>
          </a:p>
          <a:p>
            <a:pPr lvl="1" algn="just">
              <a:buNone/>
            </a:pPr>
            <a:r>
              <a:rPr lang="uk-UA" dirty="0" smtClean="0"/>
              <a:t>7. </a:t>
            </a:r>
            <a:r>
              <a:rPr lang="en-US" dirty="0" err="1" smtClean="0"/>
              <a:t>Мовні</a:t>
            </a:r>
            <a:r>
              <a:rPr lang="en-US" dirty="0" smtClean="0"/>
              <a:t> </a:t>
            </a:r>
            <a:r>
              <a:rPr lang="en-US" dirty="0" err="1"/>
              <a:t>засоби</a:t>
            </a:r>
            <a:r>
              <a:rPr lang="en-US" dirty="0"/>
              <a:t>.</a:t>
            </a:r>
            <a:endParaRPr lang="en-US" sz="1800" dirty="0"/>
          </a:p>
          <a:p>
            <a:pPr lvl="1" algn="just">
              <a:buNone/>
            </a:pPr>
            <a:r>
              <a:rPr lang="ru-RU" dirty="0" smtClean="0"/>
              <a:t>8.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підстилю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зарахувати</a:t>
            </a:r>
            <a:r>
              <a:rPr lang="ru-RU" dirty="0"/>
              <a:t> </a:t>
            </a:r>
            <a:r>
              <a:rPr lang="ru-RU" dirty="0" err="1"/>
              <a:t>аналізований</a:t>
            </a:r>
            <a:r>
              <a:rPr lang="ru-RU" dirty="0"/>
              <a:t> текст?</a:t>
            </a:r>
            <a:endParaRPr lang="en-US" sz="1800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311913"/>
          </a:xfrm>
        </p:spPr>
        <p:txBody>
          <a:bodyPr/>
          <a:lstStyle/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7. </a:t>
            </a:r>
            <a:r>
              <a:rPr lang="ru-RU" dirty="0" err="1"/>
              <a:t>Складіть</a:t>
            </a:r>
            <a:r>
              <a:rPr lang="ru-RU" dirty="0"/>
              <a:t> </a:t>
            </a:r>
            <a:r>
              <a:rPr lang="ru-RU" dirty="0" err="1"/>
              <a:t>повну</a:t>
            </a:r>
            <a:r>
              <a:rPr lang="ru-RU" dirty="0"/>
              <a:t> </a:t>
            </a:r>
            <a:r>
              <a:rPr lang="ru-RU" dirty="0" err="1"/>
              <a:t>бібліографію</a:t>
            </a:r>
            <a:r>
              <a:rPr lang="ru-RU" dirty="0"/>
              <a:t> до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актуальних</a:t>
            </a:r>
            <a:r>
              <a:rPr lang="ru-RU" dirty="0"/>
              <a:t> проблем </a:t>
            </a:r>
            <a:r>
              <a:rPr lang="ru-RU" dirty="0" err="1"/>
              <a:t>обраної</a:t>
            </a:r>
            <a:r>
              <a:rPr lang="ru-RU" dirty="0"/>
              <a:t> Вами </a:t>
            </a:r>
            <a:r>
              <a:rPr lang="ru-RU" dirty="0" err="1"/>
              <a:t>спеціальності</a:t>
            </a:r>
            <a:r>
              <a:rPr lang="ru-RU" dirty="0"/>
              <a:t> та </a:t>
            </a:r>
            <a:r>
              <a:rPr lang="ru-RU" dirty="0" err="1"/>
              <a:t>оформіть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smtClean="0"/>
              <a:t>чинного ДСТУ.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smtClean="0"/>
              <a:t>8</a:t>
            </a:r>
            <a:r>
              <a:rPr lang="ru-RU" dirty="0" smtClean="0"/>
              <a:t>. </a:t>
            </a:r>
            <a:r>
              <a:rPr lang="ru-RU" dirty="0" smtClean="0"/>
              <a:t>Сформуйте </a:t>
            </a:r>
            <a:r>
              <a:rPr lang="ru-RU" dirty="0" err="1" smtClean="0"/>
              <a:t>практичні</a:t>
            </a:r>
            <a:r>
              <a:rPr lang="ru-RU" dirty="0" smtClean="0"/>
              <a:t> </a:t>
            </a:r>
            <a:r>
              <a:rPr lang="ru-RU" dirty="0" err="1" smtClean="0"/>
              <a:t>поради</a:t>
            </a:r>
            <a:r>
              <a:rPr lang="ru-RU" dirty="0" smtClean="0"/>
              <a:t> </a:t>
            </a:r>
            <a:r>
              <a:rPr lang="ru-RU" dirty="0" err="1" smtClean="0"/>
              <a:t>автору-початківцю</a:t>
            </a:r>
            <a:r>
              <a:rPr lang="ru-RU" dirty="0" smtClean="0"/>
              <a:t> </a:t>
            </a:r>
            <a:r>
              <a:rPr lang="ru-RU" dirty="0" err="1" smtClean="0"/>
              <a:t>наукової</a:t>
            </a:r>
            <a:r>
              <a:rPr lang="ru-RU" dirty="0" smtClean="0"/>
              <a:t> </a:t>
            </a:r>
            <a:r>
              <a:rPr lang="ru-RU" dirty="0" err="1" smtClean="0"/>
              <a:t>статті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b="1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endParaRPr lang="ru-RU" b="1" dirty="0"/>
          </a:p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9. </a:t>
            </a:r>
            <a:r>
              <a:rPr lang="ru-RU" dirty="0" err="1"/>
              <a:t>Опрацюйте</a:t>
            </a:r>
            <a:r>
              <a:rPr lang="ru-RU" dirty="0"/>
              <a:t> </a:t>
            </a:r>
            <a:r>
              <a:rPr lang="ru-RU" dirty="0" err="1"/>
              <a:t>наукову</a:t>
            </a:r>
            <a:r>
              <a:rPr lang="ru-RU" dirty="0"/>
              <a:t> </a:t>
            </a:r>
            <a:r>
              <a:rPr lang="ru-RU" dirty="0" err="1"/>
              <a:t>статтю</a:t>
            </a:r>
            <a:r>
              <a:rPr lang="ru-RU" dirty="0"/>
              <a:t>, </a:t>
            </a:r>
            <a:r>
              <a:rPr lang="ru-RU" dirty="0" err="1"/>
              <a:t>опубліковану</a:t>
            </a:r>
            <a:r>
              <a:rPr lang="ru-RU" dirty="0"/>
              <a:t> у </a:t>
            </a:r>
            <a:r>
              <a:rPr lang="ru-RU" dirty="0" err="1"/>
              <a:t>Вашому</a:t>
            </a:r>
            <a:r>
              <a:rPr lang="ru-RU" dirty="0"/>
              <a:t> </a:t>
            </a:r>
            <a:r>
              <a:rPr lang="ru-RU" dirty="0" err="1"/>
              <a:t>фаховому</a:t>
            </a:r>
            <a:r>
              <a:rPr lang="ru-RU" dirty="0"/>
              <a:t> </a:t>
            </a:r>
            <a:r>
              <a:rPr lang="ru-RU" dirty="0" err="1"/>
              <a:t>журналі</a:t>
            </a:r>
            <a:r>
              <a:rPr lang="ru-RU" dirty="0"/>
              <a:t>. </a:t>
            </a:r>
            <a:r>
              <a:rPr lang="en-US" dirty="0" err="1"/>
              <a:t>Проаналізуйте</a:t>
            </a:r>
            <a:r>
              <a:rPr lang="en-US" dirty="0"/>
              <a:t> </a:t>
            </a:r>
            <a:r>
              <a:rPr lang="en-US" dirty="0" err="1"/>
              <a:t>її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таким</a:t>
            </a:r>
            <a:r>
              <a:rPr lang="en-US" dirty="0"/>
              <a:t> </a:t>
            </a:r>
            <a:r>
              <a:rPr lang="en-US" dirty="0" err="1"/>
              <a:t>планом</a:t>
            </a:r>
            <a:r>
              <a:rPr lang="en-US" dirty="0"/>
              <a:t>: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dirty="0" err="1"/>
              <a:t>актуальність</a:t>
            </a:r>
            <a:r>
              <a:rPr lang="en-US" dirty="0"/>
              <a:t> </a:t>
            </a:r>
            <a:r>
              <a:rPr lang="en-US" dirty="0" err="1"/>
              <a:t>розглянутої</a:t>
            </a:r>
            <a:r>
              <a:rPr lang="en-US" dirty="0"/>
              <a:t> </a:t>
            </a:r>
            <a:r>
              <a:rPr lang="en-US" dirty="0" err="1"/>
              <a:t>проблеми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науково-практична</a:t>
            </a:r>
            <a:r>
              <a:rPr lang="ru-RU" dirty="0"/>
              <a:t> </a:t>
            </a:r>
            <a:r>
              <a:rPr lang="ru-RU" dirty="0" err="1"/>
              <a:t>значущість</a:t>
            </a:r>
            <a:r>
              <a:rPr lang="ru-RU" dirty="0"/>
              <a:t> </a:t>
            </a:r>
            <a:r>
              <a:rPr lang="ru-RU" dirty="0" err="1"/>
              <a:t>досліджуваних</a:t>
            </a:r>
            <a:r>
              <a:rPr lang="ru-RU" dirty="0"/>
              <a:t> </a:t>
            </a:r>
            <a:r>
              <a:rPr lang="ru-RU" dirty="0" err="1"/>
              <a:t>питань</a:t>
            </a:r>
            <a:r>
              <a:rPr lang="ru-RU" dirty="0"/>
              <a:t>;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наявного</a:t>
            </a:r>
            <a:r>
              <a:rPr lang="ru-RU" dirty="0"/>
              <a:t> </a:t>
            </a:r>
            <a:r>
              <a:rPr lang="ru-RU" dirty="0" err="1"/>
              <a:t>досвіду</a:t>
            </a:r>
            <a:r>
              <a:rPr lang="ru-RU" dirty="0"/>
              <a:t> у </a:t>
            </a:r>
            <a:r>
              <a:rPr lang="ru-RU" dirty="0" err="1"/>
              <a:t>вивченні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;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висуваються</a:t>
            </a:r>
            <a:r>
              <a:rPr lang="ru-RU" dirty="0"/>
              <a:t> до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праць</a:t>
            </a:r>
            <a:r>
              <a:rPr lang="ru-RU" dirty="0"/>
              <a:t> такого типу;</a:t>
            </a:r>
            <a:endParaRPr lang="en-US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відповідності</a:t>
            </a:r>
            <a:r>
              <a:rPr lang="ru-RU" dirty="0"/>
              <a:t> </a:t>
            </a:r>
            <a:r>
              <a:rPr lang="ru-RU" dirty="0" err="1"/>
              <a:t>мовним</a:t>
            </a:r>
            <a:r>
              <a:rPr lang="ru-RU" dirty="0"/>
              <a:t> нормам.</a:t>
            </a:r>
            <a:endParaRPr lang="en-US" dirty="0"/>
          </a:p>
          <a:p>
            <a:endParaRPr lang="ru-RU" b="1" dirty="0"/>
          </a:p>
          <a:p>
            <a:pPr algn="just"/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10. </a:t>
            </a:r>
            <a:r>
              <a:rPr lang="ru-RU" dirty="0" err="1"/>
              <a:t>Підготуйте</a:t>
            </a:r>
            <a:r>
              <a:rPr lang="ru-RU" dirty="0"/>
              <a:t> </a:t>
            </a:r>
            <a:r>
              <a:rPr lang="ru-RU" dirty="0" err="1"/>
              <a:t>доповідь</a:t>
            </a:r>
            <a:r>
              <a:rPr lang="ru-RU" dirty="0"/>
              <a:t> на </a:t>
            </a:r>
            <a:r>
              <a:rPr lang="ru-RU" dirty="0" err="1"/>
              <a:t>студентську</a:t>
            </a:r>
            <a:r>
              <a:rPr lang="ru-RU" dirty="0"/>
              <a:t> </a:t>
            </a:r>
            <a:r>
              <a:rPr lang="ru-RU" dirty="0" err="1" smtClean="0"/>
              <a:t>науково-практичну</a:t>
            </a:r>
            <a:r>
              <a:rPr lang="ru-RU" dirty="0" smtClean="0"/>
              <a:t> </a:t>
            </a:r>
            <a:r>
              <a:rPr lang="ru-RU" dirty="0" err="1"/>
              <a:t>конференцію</a:t>
            </a:r>
            <a:r>
              <a:rPr lang="ru-RU" dirty="0"/>
              <a:t> «</a:t>
            </a:r>
            <a:r>
              <a:rPr lang="ru-RU" dirty="0" err="1"/>
              <a:t>Актуальні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сучасного</a:t>
            </a:r>
            <a:r>
              <a:rPr lang="ru-RU" dirty="0"/>
              <a:t> </a:t>
            </a:r>
            <a:r>
              <a:rPr lang="ru-RU" dirty="0" err="1"/>
              <a:t>українського</a:t>
            </a:r>
            <a:r>
              <a:rPr lang="ru-RU" dirty="0"/>
              <a:t> </a:t>
            </a:r>
            <a:r>
              <a:rPr lang="ru-RU" dirty="0" err="1" smtClean="0"/>
              <a:t>мовознавства</a:t>
            </a:r>
            <a:r>
              <a:rPr lang="ru-RU" dirty="0" smtClean="0"/>
              <a:t>», </a:t>
            </a:r>
            <a:r>
              <a:rPr lang="ru-RU" dirty="0" err="1"/>
              <a:t>присвячену</a:t>
            </a:r>
            <a:r>
              <a:rPr lang="ru-RU" dirty="0"/>
              <a:t> Дню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та </a:t>
            </a:r>
            <a:r>
              <a:rPr lang="ru-RU" dirty="0" err="1" smtClean="0"/>
              <a:t>писемності</a:t>
            </a:r>
            <a:r>
              <a:rPr lang="ru-RU" dirty="0" smtClean="0"/>
              <a:t> (</a:t>
            </a:r>
            <a:r>
              <a:rPr lang="ru-RU" dirty="0" err="1" smtClean="0"/>
              <a:t>святкується</a:t>
            </a:r>
            <a:r>
              <a:rPr lang="ru-RU" smtClean="0"/>
              <a:t> 9 листопада).</a:t>
            </a: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/>
              <a:t>План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короткий </a:t>
            </a:r>
            <a:r>
              <a:rPr lang="ru-RU" dirty="0" err="1" smtClean="0"/>
              <a:t>перелік</a:t>
            </a:r>
            <a:r>
              <a:rPr lang="ru-RU" dirty="0" smtClean="0"/>
              <a:t> проблем, </a:t>
            </a:r>
            <a:r>
              <a:rPr lang="ru-RU" dirty="0" err="1" smtClean="0"/>
              <a:t>досліджуваних</a:t>
            </a:r>
            <a:r>
              <a:rPr lang="ru-RU" dirty="0" smtClean="0"/>
              <a:t> у </a:t>
            </a:r>
            <a:r>
              <a:rPr lang="ru-RU" dirty="0" err="1" smtClean="0"/>
              <a:t>науковому</a:t>
            </a:r>
            <a:r>
              <a:rPr lang="ru-RU" dirty="0" smtClean="0"/>
              <a:t> </a:t>
            </a:r>
            <a:r>
              <a:rPr lang="ru-RU" dirty="0" err="1" smtClean="0"/>
              <a:t>тексті</a:t>
            </a:r>
            <a:r>
              <a:rPr lang="ru-RU" dirty="0" smtClean="0"/>
              <a:t>; “порядок </a:t>
            </a:r>
            <a:r>
              <a:rPr lang="ru-RU" dirty="0" err="1" smtClean="0"/>
              <a:t>розміщення</a:t>
            </a:r>
            <a:r>
              <a:rPr lang="ru-RU" dirty="0" smtClean="0"/>
              <a:t> </a:t>
            </a:r>
            <a:r>
              <a:rPr lang="ru-RU" dirty="0" err="1" smtClean="0"/>
              <a:t>частин</a:t>
            </a:r>
            <a:r>
              <a:rPr lang="ru-RU" dirty="0" smtClean="0"/>
              <a:t> </a:t>
            </a:r>
            <a:r>
              <a:rPr lang="ru-RU" dirty="0" err="1" smtClean="0"/>
              <a:t>якого-небудь</a:t>
            </a:r>
            <a:r>
              <a:rPr lang="ru-RU" dirty="0" smtClean="0"/>
              <a:t> </a:t>
            </a:r>
            <a:r>
              <a:rPr lang="ru-RU" dirty="0" err="1" smtClean="0"/>
              <a:t>викладу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композиція</a:t>
            </a:r>
            <a:r>
              <a:rPr lang="ru-RU" dirty="0" smtClean="0"/>
              <a:t>”. </a:t>
            </a:r>
            <a:endParaRPr lang="ru-RU" dirty="0" smtClean="0"/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Цінність </a:t>
            </a:r>
            <a:r>
              <a:rPr lang="uk-UA" b="1" dirty="0" smtClean="0"/>
              <a:t>плану </a:t>
            </a:r>
            <a:r>
              <a:rPr lang="uk-UA" dirty="0" smtClean="0"/>
              <a:t>полягає у тому, що він допомагає усвідомити прочитане і стисло відтворити в пам’яті зміст наукового джерела, зосереджуючи увагу на найсуттєвішій інформації.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За </a:t>
            </a:r>
            <a:r>
              <a:rPr lang="ru-RU" dirty="0" smtClean="0"/>
              <a:t>структурою план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b="1" dirty="0" smtClean="0"/>
              <a:t>простим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b="1" dirty="0" err="1" smtClean="0"/>
              <a:t>складним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i="1" dirty="0" err="1" smtClean="0"/>
              <a:t>Простий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в </a:t>
            </a:r>
            <a:r>
              <a:rPr lang="ru-RU" dirty="0" err="1" smtClean="0"/>
              <a:t>ньому</a:t>
            </a:r>
            <a:r>
              <a:rPr lang="ru-RU" dirty="0" smtClean="0"/>
              <a:t> </a:t>
            </a:r>
            <a:r>
              <a:rPr lang="ru-RU" dirty="0" err="1" smtClean="0"/>
              <a:t>зазначені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, у пунктах простого плану </a:t>
            </a:r>
            <a:r>
              <a:rPr lang="ru-RU" dirty="0" err="1" smtClean="0"/>
              <a:t>перелічують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мікротеми</a:t>
            </a:r>
            <a:r>
              <a:rPr lang="ru-RU" dirty="0" smtClean="0"/>
              <a:t> тексту.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i="1" dirty="0" err="1" smtClean="0"/>
              <a:t>Складний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додаткові</a:t>
            </a:r>
            <a:r>
              <a:rPr lang="ru-RU" dirty="0" smtClean="0"/>
              <a:t> </a:t>
            </a:r>
            <a:r>
              <a:rPr lang="ru-RU" dirty="0" err="1" smtClean="0"/>
              <a:t>запитання</a:t>
            </a:r>
            <a:r>
              <a:rPr lang="ru-RU" dirty="0" smtClean="0"/>
              <a:t>, </a:t>
            </a:r>
            <a:r>
              <a:rPr lang="ru-RU" dirty="0" err="1" smtClean="0"/>
              <a:t>пункти</a:t>
            </a:r>
            <a:r>
              <a:rPr lang="ru-RU" dirty="0" smtClean="0"/>
              <a:t> складного плану </a:t>
            </a:r>
            <a:r>
              <a:rPr lang="ru-RU" dirty="0" err="1" smtClean="0"/>
              <a:t>розбивають</a:t>
            </a:r>
            <a:r>
              <a:rPr lang="ru-RU" dirty="0" smtClean="0"/>
              <a:t> на </a:t>
            </a:r>
            <a:r>
              <a:rPr lang="ru-RU" dirty="0" err="1" smtClean="0"/>
              <a:t>підпункти</a:t>
            </a:r>
            <a:r>
              <a:rPr lang="ru-RU" dirty="0" smtClean="0"/>
              <a:t>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/>
              <a:t>Теза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положення</a:t>
            </a:r>
            <a:r>
              <a:rPr lang="ru-RU" dirty="0" smtClean="0"/>
              <a:t>, </a:t>
            </a:r>
            <a:r>
              <a:rPr lang="ru-RU" dirty="0" err="1" smtClean="0"/>
              <a:t>висловлене</a:t>
            </a:r>
            <a:r>
              <a:rPr lang="ru-RU" dirty="0" smtClean="0"/>
              <a:t> в </a:t>
            </a:r>
            <a:r>
              <a:rPr lang="ru-RU" dirty="0" err="1" smtClean="0"/>
              <a:t>книжці</a:t>
            </a:r>
            <a:r>
              <a:rPr lang="ru-RU" dirty="0" smtClean="0"/>
              <a:t>, </a:t>
            </a:r>
            <a:r>
              <a:rPr lang="ru-RU" dirty="0" err="1" smtClean="0"/>
              <a:t>доповіді</a:t>
            </a:r>
            <a:r>
              <a:rPr lang="ru-RU" dirty="0" smtClean="0"/>
              <a:t>, </a:t>
            </a:r>
            <a:r>
              <a:rPr lang="ru-RU" dirty="0" err="1" smtClean="0"/>
              <a:t>статті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, </a:t>
            </a:r>
            <a:r>
              <a:rPr lang="ru-RU" dirty="0" err="1" smtClean="0"/>
              <a:t>правдивість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треба довести. </a:t>
            </a:r>
            <a:endParaRPr lang="ru-RU" dirty="0" smtClean="0"/>
          </a:p>
          <a:p>
            <a:pPr algn="just">
              <a:buNone/>
            </a:pPr>
            <a:r>
              <a:rPr lang="uk-UA" dirty="0" smtClean="0"/>
              <a:t>		</a:t>
            </a:r>
            <a:r>
              <a:rPr lang="uk-UA" b="1" dirty="0" smtClean="0"/>
              <a:t>Теза </a:t>
            </a:r>
            <a:r>
              <a:rPr lang="uk-UA" b="1" dirty="0" smtClean="0"/>
              <a:t>у широкому розумінні </a:t>
            </a:r>
            <a:r>
              <a:rPr lang="uk-UA" dirty="0" smtClean="0"/>
              <a:t>– будь-яке твердження, яке стисло викладає ідею, у вузькому розумінні – деякий текст, що формулює сутність, обґрунтовує доказ. </a:t>
            </a:r>
            <a:endParaRPr lang="uk-UA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		</a:t>
            </a:r>
            <a:r>
              <a:rPr lang="ru-RU" sz="2400" dirty="0" err="1" smtClean="0"/>
              <a:t>Відповідно</a:t>
            </a:r>
            <a:r>
              <a:rPr lang="ru-RU" sz="2400" dirty="0" smtClean="0"/>
              <a:t> </a:t>
            </a:r>
            <a:r>
              <a:rPr lang="ru-RU" sz="2400" dirty="0" smtClean="0"/>
              <a:t>до мети </a:t>
            </a:r>
            <a:r>
              <a:rPr lang="ru-RU" sz="2400" dirty="0" err="1" smtClean="0"/>
              <a:t>тези</a:t>
            </a:r>
            <a:r>
              <a:rPr lang="ru-RU" sz="2400" dirty="0" smtClean="0"/>
              <a:t> </a:t>
            </a:r>
            <a:r>
              <a:rPr lang="ru-RU" sz="2400" dirty="0" err="1" smtClean="0"/>
              <a:t>бувають</a:t>
            </a:r>
            <a:r>
              <a:rPr lang="ru-RU" sz="2400" dirty="0" smtClean="0"/>
              <a:t>: </a:t>
            </a:r>
            <a:r>
              <a:rPr lang="ru-RU" sz="2400" b="1" dirty="0" err="1" smtClean="0"/>
              <a:t>вторинні</a:t>
            </a:r>
            <a:r>
              <a:rPr lang="ru-RU" sz="2400" dirty="0" smtClean="0"/>
              <a:t> </a:t>
            </a:r>
            <a:r>
              <a:rPr lang="ru-RU" sz="2400" dirty="0" smtClean="0"/>
              <a:t>та </a:t>
            </a:r>
            <a:r>
              <a:rPr lang="ru-RU" sz="2400" b="1" dirty="0" err="1" smtClean="0"/>
              <a:t>оригінальні</a:t>
            </a:r>
            <a:r>
              <a:rPr lang="ru-RU" sz="2400" dirty="0" smtClean="0"/>
              <a:t>. </a:t>
            </a:r>
          </a:p>
          <a:p>
            <a:pPr algn="just">
              <a:buNone/>
            </a:pPr>
            <a:r>
              <a:rPr lang="uk-UA" sz="2400" dirty="0" smtClean="0"/>
              <a:t>		</a:t>
            </a:r>
            <a:r>
              <a:rPr lang="uk-UA" sz="2400" b="1" i="1" dirty="0" smtClean="0"/>
              <a:t>Вторинні </a:t>
            </a:r>
            <a:r>
              <a:rPr lang="uk-UA" sz="2400" b="1" i="1" dirty="0" smtClean="0"/>
              <a:t>тези </a:t>
            </a:r>
            <a:r>
              <a:rPr lang="uk-UA" sz="2400" dirty="0" smtClean="0"/>
              <a:t>слугують для виділення основної інформації в тому чи іншому джерелі (наприклад, підручнику, монографії, </a:t>
            </a:r>
            <a:r>
              <a:rPr lang="uk-UA" sz="2400" dirty="0" smtClean="0"/>
              <a:t>статті)</a:t>
            </a:r>
            <a:r>
              <a:rPr lang="uk-UA" sz="2400" dirty="0" smtClean="0"/>
              <a:t> п</a:t>
            </a:r>
            <a:r>
              <a:rPr lang="uk-UA" sz="2400" dirty="0" smtClean="0"/>
              <a:t>ід </a:t>
            </a:r>
            <a:r>
              <a:rPr lang="uk-UA" sz="2400" dirty="0" smtClean="0"/>
              <a:t>час читання, </a:t>
            </a:r>
            <a:r>
              <a:rPr lang="uk-UA" sz="2400" dirty="0" smtClean="0"/>
              <a:t>реферування. </a:t>
            </a:r>
            <a:r>
              <a:rPr lang="uk-UA" sz="2400" dirty="0" smtClean="0"/>
              <a:t>Ї</a:t>
            </a:r>
            <a:r>
              <a:rPr lang="uk-UA" sz="2400" dirty="0" smtClean="0"/>
              <a:t>х </a:t>
            </a:r>
            <a:r>
              <a:rPr lang="uk-UA" sz="2400" i="1" dirty="0" smtClean="0"/>
              <a:t>призначення</a:t>
            </a:r>
            <a:r>
              <a:rPr lang="uk-UA" sz="2400" dirty="0" smtClean="0"/>
              <a:t> – створити модель змісту тексту, яку можна було б осмислювати далі, а обсяг тез відповідає кількості інформаційних центрів тексту, зазвичай їх складають мовою автора. </a:t>
            </a:r>
            <a:endParaRPr lang="uk-UA" sz="2400" dirty="0" smtClean="0"/>
          </a:p>
          <a:p>
            <a:pPr algn="just">
              <a:buNone/>
            </a:pPr>
            <a:r>
              <a:rPr lang="ru-RU" sz="2400" dirty="0" smtClean="0"/>
              <a:t>		</a:t>
            </a:r>
            <a:r>
              <a:rPr lang="ru-RU" sz="2400" b="1" dirty="0" err="1" smtClean="0"/>
              <a:t>Оригінальні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тези</a:t>
            </a:r>
            <a:r>
              <a:rPr lang="ru-RU" sz="2400" b="1" dirty="0" smtClean="0"/>
              <a:t> </a:t>
            </a:r>
            <a:r>
              <a:rPr lang="ru-RU" sz="2400" dirty="0" err="1" smtClean="0"/>
              <a:t>створюють</a:t>
            </a:r>
            <a:r>
              <a:rPr lang="ru-RU" sz="2400" dirty="0" smtClean="0"/>
              <a:t> як </a:t>
            </a:r>
            <a:r>
              <a:rPr lang="ru-RU" sz="2400" dirty="0" err="1" smtClean="0"/>
              <a:t>первинний</a:t>
            </a:r>
            <a:r>
              <a:rPr lang="ru-RU" sz="2400" dirty="0" smtClean="0"/>
              <a:t> текст. </a:t>
            </a:r>
          </a:p>
          <a:p>
            <a:pPr algn="just">
              <a:buNone/>
            </a:pPr>
            <a:r>
              <a:rPr lang="uk-UA" sz="2400" dirty="0" smtClean="0"/>
              <a:t>		Вони </a:t>
            </a:r>
            <a:r>
              <a:rPr lang="uk-UA" sz="2400" dirty="0" smtClean="0"/>
              <a:t>можуть бути: </a:t>
            </a:r>
          </a:p>
          <a:p>
            <a:pPr algn="just">
              <a:buNone/>
            </a:pPr>
            <a:r>
              <a:rPr lang="ru-RU" sz="2400" dirty="0" smtClean="0"/>
              <a:t>		- </a:t>
            </a:r>
            <a:r>
              <a:rPr lang="ru-RU" sz="2400" dirty="0" err="1" smtClean="0"/>
              <a:t>ключовими</a:t>
            </a:r>
            <a:r>
              <a:rPr lang="ru-RU" sz="2400" dirty="0" smtClean="0"/>
              <a:t> </a:t>
            </a:r>
            <a:r>
              <a:rPr lang="ru-RU" sz="2400" b="1" i="1" dirty="0" err="1" smtClean="0"/>
              <a:t>елементами</a:t>
            </a:r>
            <a:r>
              <a:rPr lang="ru-RU" sz="2400" i="1" dirty="0" smtClean="0"/>
              <a:t> </a:t>
            </a:r>
            <a:r>
              <a:rPr lang="ru-RU" sz="2400" dirty="0" err="1" smtClean="0"/>
              <a:t>майбутньої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наукової</a:t>
            </a:r>
            <a:r>
              <a:rPr lang="ru-RU" sz="2400" dirty="0" smtClean="0"/>
              <a:t> </a:t>
            </a:r>
            <a:r>
              <a:rPr lang="ru-RU" sz="2400" b="1" i="1" dirty="0" err="1" smtClean="0"/>
              <a:t>розвідки</a:t>
            </a:r>
            <a:r>
              <a:rPr lang="ru-RU" sz="2400" dirty="0" smtClean="0"/>
              <a:t> (планом, </a:t>
            </a:r>
            <a:r>
              <a:rPr lang="ru-RU" sz="2400" dirty="0" err="1" smtClean="0"/>
              <a:t>начерком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положень</a:t>
            </a:r>
            <a:r>
              <a:rPr lang="ru-RU" sz="2400" dirty="0" smtClean="0"/>
              <a:t>); </a:t>
            </a:r>
          </a:p>
          <a:p>
            <a:pPr algn="just">
              <a:buNone/>
            </a:pPr>
            <a:r>
              <a:rPr lang="ru-RU" sz="2400" dirty="0" smtClean="0"/>
              <a:t>		- </a:t>
            </a:r>
            <a:r>
              <a:rPr lang="ru-RU" sz="2400" dirty="0" err="1" smtClean="0"/>
              <a:t>стислою</a:t>
            </a:r>
            <a:r>
              <a:rPr lang="ru-RU" sz="2400" dirty="0" smtClean="0"/>
              <a:t> </a:t>
            </a:r>
            <a:r>
              <a:rPr lang="ru-RU" sz="2400" b="1" i="1" dirty="0" smtClean="0"/>
              <a:t>формою </a:t>
            </a:r>
            <a:r>
              <a:rPr lang="ru-RU" sz="2400" b="1" i="1" dirty="0" err="1" smtClean="0"/>
              <a:t>презентації</a:t>
            </a:r>
            <a:r>
              <a:rPr lang="ru-RU" sz="2400" b="1" i="1" dirty="0" smtClean="0"/>
              <a:t> </a:t>
            </a:r>
            <a:r>
              <a:rPr lang="ru-RU" sz="2400" dirty="0" err="1" smtClean="0"/>
              <a:t>результатів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досліджень</a:t>
            </a:r>
            <a:r>
              <a:rPr lang="ru-RU" sz="2400" dirty="0" smtClean="0"/>
              <a:t> </a:t>
            </a:r>
            <a:r>
              <a:rPr lang="ru-RU" sz="2400" dirty="0" err="1" smtClean="0"/>
              <a:t>під</a:t>
            </a:r>
            <a:r>
              <a:rPr lang="ru-RU" sz="2400" dirty="0" smtClean="0"/>
              <a:t> час </a:t>
            </a:r>
            <a:r>
              <a:rPr lang="ru-RU" sz="2400" dirty="0" err="1" smtClean="0"/>
              <a:t>виступу</a:t>
            </a:r>
            <a:r>
              <a:rPr lang="ru-RU" sz="2400" dirty="0" smtClean="0"/>
              <a:t> на </a:t>
            </a:r>
            <a:r>
              <a:rPr lang="ru-RU" sz="2400" dirty="0" err="1" smtClean="0"/>
              <a:t>науковій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конференції</a:t>
            </a:r>
            <a:r>
              <a:rPr lang="ru-RU" sz="2400" dirty="0" smtClean="0"/>
              <a:t>. </a:t>
            </a:r>
            <a:endParaRPr lang="uk-UA" sz="24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dirty="0" err="1" smtClean="0"/>
              <a:t>Тези</a:t>
            </a:r>
            <a:r>
              <a:rPr lang="ru-RU" sz="2200" dirty="0" smtClean="0"/>
              <a:t> </a:t>
            </a:r>
            <a:r>
              <a:rPr lang="ru-RU" sz="2200" dirty="0" err="1" smtClean="0"/>
              <a:t>мають</a:t>
            </a:r>
            <a:r>
              <a:rPr lang="ru-RU" sz="2200" dirty="0" smtClean="0"/>
              <a:t> </a:t>
            </a:r>
            <a:r>
              <a:rPr lang="ru-RU" sz="2200" dirty="0" err="1" smtClean="0"/>
              <a:t>чітко</a:t>
            </a:r>
            <a:r>
              <a:rPr lang="ru-RU" sz="2200" dirty="0" smtClean="0"/>
              <a:t> </a:t>
            </a:r>
            <a:r>
              <a:rPr lang="ru-RU" sz="2200" dirty="0" err="1" smtClean="0"/>
              <a:t>регламентовану</a:t>
            </a:r>
            <a:r>
              <a:rPr lang="ru-RU" sz="2200" dirty="0" smtClean="0"/>
              <a:t> </a:t>
            </a:r>
            <a:r>
              <a:rPr lang="ru-RU" sz="2200" dirty="0" err="1" smtClean="0"/>
              <a:t>змістово-композиційну</a:t>
            </a:r>
            <a:r>
              <a:rPr lang="ru-RU" sz="2200" dirty="0" smtClean="0"/>
              <a:t> структуру, в </a:t>
            </a:r>
            <a:r>
              <a:rPr lang="ru-RU" sz="2200" dirty="0" err="1" smtClean="0"/>
              <a:t>якій</a:t>
            </a:r>
            <a:r>
              <a:rPr lang="ru-RU" sz="2200" dirty="0" smtClean="0"/>
              <a:t> </a:t>
            </a:r>
            <a:r>
              <a:rPr lang="ru-RU" sz="2200" dirty="0" err="1" smtClean="0"/>
              <a:t>виокремлюють</a:t>
            </a:r>
            <a:r>
              <a:rPr lang="ru-RU" sz="2200" dirty="0" smtClean="0"/>
              <a:t> </a:t>
            </a:r>
            <a:r>
              <a:rPr lang="ru-RU" sz="2200" dirty="0" err="1" smtClean="0"/>
              <a:t>такі</a:t>
            </a:r>
            <a:r>
              <a:rPr lang="ru-RU" sz="2200" dirty="0" smtClean="0"/>
              <a:t> </a:t>
            </a:r>
            <a:r>
              <a:rPr lang="ru-RU" sz="2200" b="1" dirty="0" err="1" smtClean="0"/>
              <a:t>складові</a:t>
            </a:r>
            <a:r>
              <a:rPr lang="ru-RU" sz="2200" dirty="0" smtClean="0"/>
              <a:t>: </a:t>
            </a:r>
          </a:p>
          <a:p>
            <a:pPr algn="just">
              <a:buNone/>
            </a:pPr>
            <a:r>
              <a:rPr lang="uk-UA" sz="2200" dirty="0" smtClean="0"/>
              <a:t>		1</a:t>
            </a:r>
            <a:r>
              <a:rPr lang="uk-UA" sz="2200" dirty="0" smtClean="0"/>
              <a:t>. </a:t>
            </a:r>
            <a:r>
              <a:rPr lang="uk-UA" sz="2200" b="1" dirty="0" smtClean="0"/>
              <a:t>Преамбула</a:t>
            </a:r>
            <a:r>
              <a:rPr lang="uk-UA" sz="2200" dirty="0" smtClean="0"/>
              <a:t> (1–2 тези); </a:t>
            </a:r>
          </a:p>
          <a:p>
            <a:pPr algn="just">
              <a:buNone/>
            </a:pPr>
            <a:r>
              <a:rPr lang="ru-RU" sz="2200" dirty="0" smtClean="0"/>
              <a:t>		2</a:t>
            </a:r>
            <a:r>
              <a:rPr lang="ru-RU" sz="2200" dirty="0" smtClean="0"/>
              <a:t>. </a:t>
            </a:r>
            <a:r>
              <a:rPr lang="ru-RU" sz="2200" b="1" dirty="0" err="1" smtClean="0"/>
              <a:t>Основний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тезовий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виклад</a:t>
            </a:r>
            <a:r>
              <a:rPr lang="ru-RU" sz="2200" b="1" dirty="0" smtClean="0"/>
              <a:t> </a:t>
            </a:r>
            <a:r>
              <a:rPr lang="ru-RU" sz="2200" dirty="0" smtClean="0"/>
              <a:t>(3–6 тез); </a:t>
            </a:r>
          </a:p>
          <a:p>
            <a:pPr algn="just">
              <a:buNone/>
            </a:pPr>
            <a:r>
              <a:rPr lang="uk-UA" sz="2200" dirty="0" smtClean="0"/>
              <a:t>		3</a:t>
            </a:r>
            <a:r>
              <a:rPr lang="uk-UA" sz="2200" dirty="0" smtClean="0"/>
              <a:t>. </a:t>
            </a:r>
            <a:r>
              <a:rPr lang="uk-UA" sz="2200" b="1" dirty="0" err="1" smtClean="0"/>
              <a:t>Висновкова</a:t>
            </a:r>
            <a:r>
              <a:rPr lang="uk-UA" sz="2200" b="1" dirty="0" smtClean="0"/>
              <a:t> теза/тези </a:t>
            </a:r>
            <a:r>
              <a:rPr lang="uk-UA" sz="2200" dirty="0" smtClean="0"/>
              <a:t>(1–2). </a:t>
            </a:r>
          </a:p>
          <a:p>
            <a:pPr algn="just">
              <a:buNone/>
            </a:pPr>
            <a:r>
              <a:rPr lang="ru-RU" sz="2200" dirty="0" smtClean="0"/>
              <a:t>		У </a:t>
            </a:r>
            <a:r>
              <a:rPr lang="ru-RU" sz="2200" b="1" i="1" dirty="0" err="1" smtClean="0"/>
              <a:t>преамбулі</a:t>
            </a:r>
            <a:r>
              <a:rPr lang="ru-RU" sz="2200" dirty="0" smtClean="0"/>
              <a:t> </a:t>
            </a:r>
            <a:r>
              <a:rPr lang="ru-RU" sz="2200" dirty="0" err="1" smtClean="0"/>
              <a:t>стисло</a:t>
            </a:r>
            <a:r>
              <a:rPr lang="ru-RU" sz="2200" dirty="0" smtClean="0"/>
              <a:t> </a:t>
            </a:r>
            <a:r>
              <a:rPr lang="ru-RU" sz="2200" dirty="0" err="1" smtClean="0"/>
              <a:t>формулюють</a:t>
            </a:r>
            <a:r>
              <a:rPr lang="ru-RU" sz="2200" dirty="0" smtClean="0"/>
              <a:t> проблему </a:t>
            </a:r>
            <a:r>
              <a:rPr lang="ru-RU" sz="2200" dirty="0" err="1" smtClean="0"/>
              <a:t>дослідження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і</a:t>
            </a:r>
            <a:r>
              <a:rPr lang="ru-RU" sz="2200" dirty="0" smtClean="0"/>
              <a:t> </a:t>
            </a:r>
            <a:r>
              <a:rPr lang="ru-RU" sz="2200" dirty="0" err="1" smtClean="0"/>
              <a:t>обґрунтовують</a:t>
            </a:r>
            <a:r>
              <a:rPr lang="ru-RU" sz="2200" dirty="0" smtClean="0"/>
              <a:t> </a:t>
            </a:r>
            <a:r>
              <a:rPr lang="ru-RU" sz="2200" dirty="0" err="1" smtClean="0"/>
              <a:t>актуальність</a:t>
            </a:r>
            <a:r>
              <a:rPr lang="ru-RU" sz="2200" dirty="0" smtClean="0"/>
              <a:t> теми </a:t>
            </a:r>
            <a:r>
              <a:rPr lang="ru-RU" sz="2200" dirty="0" err="1" smtClean="0"/>
              <a:t>з</a:t>
            </a:r>
            <a:r>
              <a:rPr lang="ru-RU" sz="2200" dirty="0" smtClean="0"/>
              <a:t> </a:t>
            </a:r>
            <a:r>
              <a:rPr lang="ru-RU" sz="2200" dirty="0" err="1" smtClean="0"/>
              <a:t>погляду</a:t>
            </a:r>
            <a:r>
              <a:rPr lang="ru-RU" sz="2200" dirty="0" smtClean="0"/>
              <a:t> </a:t>
            </a:r>
            <a:r>
              <a:rPr lang="ru-RU" sz="2200" dirty="0" err="1" smtClean="0"/>
              <a:t>сучасного</a:t>
            </a:r>
            <a:r>
              <a:rPr lang="ru-RU" sz="2200" dirty="0" smtClean="0"/>
              <a:t> стану науки </a:t>
            </a:r>
            <a:r>
              <a:rPr lang="ru-RU" sz="2200" dirty="0" err="1" smtClean="0"/>
              <a:t>і</a:t>
            </a:r>
            <a:r>
              <a:rPr lang="ru-RU" sz="2200" dirty="0" smtClean="0"/>
              <a:t> практики. </a:t>
            </a:r>
          </a:p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b="1" i="1" dirty="0" err="1" smtClean="0"/>
              <a:t>Основний</a:t>
            </a:r>
            <a:r>
              <a:rPr lang="ru-RU" sz="2200" b="1" i="1" dirty="0" smtClean="0"/>
              <a:t> </a:t>
            </a:r>
            <a:r>
              <a:rPr lang="ru-RU" sz="2200" b="1" i="1" dirty="0" err="1" smtClean="0"/>
              <a:t>тезовий</a:t>
            </a:r>
            <a:r>
              <a:rPr lang="ru-RU" sz="2200" b="1" i="1" dirty="0" smtClean="0"/>
              <a:t> </a:t>
            </a:r>
            <a:r>
              <a:rPr lang="ru-RU" sz="2200" b="1" i="1" dirty="0" err="1" smtClean="0"/>
              <a:t>виклад</a:t>
            </a:r>
            <a:r>
              <a:rPr lang="ru-RU" sz="2200" b="1" i="1" dirty="0" smtClean="0"/>
              <a:t> </a:t>
            </a:r>
            <a:r>
              <a:rPr lang="ru-RU" sz="2200" dirty="0" err="1" smtClean="0"/>
              <a:t>передбачає</a:t>
            </a:r>
            <a:r>
              <a:rPr lang="ru-RU" sz="2200" dirty="0" smtClean="0"/>
              <a:t> </a:t>
            </a:r>
            <a:r>
              <a:rPr lang="ru-RU" sz="2200" dirty="0" err="1" smtClean="0"/>
              <a:t>розв’язання</a:t>
            </a:r>
            <a:r>
              <a:rPr lang="ru-RU" sz="2200" dirty="0" smtClean="0"/>
              <a:t> таких </a:t>
            </a:r>
            <a:r>
              <a:rPr lang="ru-RU" sz="2200" b="1" i="1" dirty="0" err="1" smtClean="0"/>
              <a:t>завдань</a:t>
            </a:r>
            <a:r>
              <a:rPr lang="ru-RU" sz="2200" b="1" i="1" dirty="0" smtClean="0"/>
              <a:t>:</a:t>
            </a:r>
            <a:r>
              <a:rPr lang="ru-RU" sz="2200" dirty="0" smtClean="0"/>
              <a:t> </a:t>
            </a:r>
          </a:p>
          <a:p>
            <a:pPr algn="just">
              <a:buNone/>
            </a:pPr>
            <a:r>
              <a:rPr lang="ru-RU" sz="2200" dirty="0" smtClean="0"/>
              <a:t>		- </a:t>
            </a:r>
            <a:r>
              <a:rPr lang="ru-RU" sz="2200" dirty="0" err="1" smtClean="0"/>
              <a:t>сформулювати</a:t>
            </a:r>
            <a:r>
              <a:rPr lang="ru-RU" sz="2200" dirty="0" smtClean="0"/>
              <a:t> мету </a:t>
            </a:r>
            <a:r>
              <a:rPr lang="ru-RU" sz="2200" dirty="0" err="1" smtClean="0"/>
              <a:t>дослідження</a:t>
            </a:r>
            <a:r>
              <a:rPr lang="ru-RU" sz="2200" dirty="0" smtClean="0"/>
              <a:t>, </a:t>
            </a:r>
            <a:r>
              <a:rPr lang="ru-RU" sz="2200" dirty="0" err="1" smtClean="0"/>
              <a:t>схарактеризувати</a:t>
            </a:r>
            <a:r>
              <a:rPr lang="ru-RU" sz="2200" dirty="0" smtClean="0"/>
              <a:t> </a:t>
            </a:r>
            <a:r>
              <a:rPr lang="ru-RU" sz="2200" dirty="0" err="1" smtClean="0"/>
              <a:t>об’єкт</a:t>
            </a:r>
            <a:r>
              <a:rPr lang="ru-RU" sz="2200" dirty="0" smtClean="0"/>
              <a:t> </a:t>
            </a:r>
            <a:r>
              <a:rPr lang="ru-RU" sz="2200" dirty="0" err="1" smtClean="0"/>
              <a:t>і</a:t>
            </a:r>
            <a:r>
              <a:rPr lang="ru-RU" sz="2200" dirty="0" smtClean="0"/>
              <a:t> </a:t>
            </a:r>
            <a:r>
              <a:rPr lang="ru-RU" sz="2200" dirty="0" err="1" smtClean="0"/>
              <a:t>матеріал</a:t>
            </a:r>
            <a:r>
              <a:rPr lang="ru-RU" sz="2200" dirty="0" smtClean="0"/>
              <a:t> </a:t>
            </a:r>
            <a:r>
              <a:rPr lang="ru-RU" sz="2200" dirty="0" err="1" smtClean="0"/>
              <a:t>дослідження</a:t>
            </a:r>
            <a:r>
              <a:rPr lang="ru-RU" sz="2200" dirty="0" smtClean="0"/>
              <a:t>; </a:t>
            </a:r>
          </a:p>
          <a:p>
            <a:pPr algn="just">
              <a:buNone/>
            </a:pPr>
            <a:r>
              <a:rPr lang="uk-UA" sz="2200" dirty="0" smtClean="0"/>
              <a:t>		- </a:t>
            </a:r>
            <a:r>
              <a:rPr lang="uk-UA" sz="2200" dirty="0" smtClean="0"/>
              <a:t>описати перебіг дослідження; </a:t>
            </a:r>
          </a:p>
          <a:p>
            <a:pPr algn="just">
              <a:buNone/>
            </a:pPr>
            <a:r>
              <a:rPr lang="ru-RU" sz="2200" dirty="0" smtClean="0"/>
              <a:t>		- </a:t>
            </a:r>
            <a:r>
              <a:rPr lang="ru-RU" sz="2200" dirty="0" err="1" smtClean="0"/>
              <a:t>визначити</a:t>
            </a:r>
            <a:r>
              <a:rPr lang="ru-RU" sz="2200" dirty="0" smtClean="0"/>
              <a:t> </a:t>
            </a:r>
            <a:r>
              <a:rPr lang="ru-RU" sz="2200" dirty="0" err="1" smtClean="0"/>
              <a:t>критерії</a:t>
            </a:r>
            <a:r>
              <a:rPr lang="ru-RU" sz="2200" dirty="0" smtClean="0"/>
              <a:t> </a:t>
            </a:r>
            <a:r>
              <a:rPr lang="ru-RU" sz="2200" dirty="0" err="1" smtClean="0"/>
              <a:t>оцінювання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і</a:t>
            </a:r>
            <a:r>
              <a:rPr lang="ru-RU" sz="2200" dirty="0" smtClean="0"/>
              <a:t> </a:t>
            </a:r>
            <a:r>
              <a:rPr lang="ru-RU" sz="2200" dirty="0" err="1" smtClean="0"/>
              <a:t>технологію</a:t>
            </a:r>
            <a:r>
              <a:rPr lang="ru-RU" sz="2200" dirty="0" smtClean="0"/>
              <a:t> </a:t>
            </a:r>
            <a:r>
              <a:rPr lang="ru-RU" sz="2200" dirty="0" err="1" smtClean="0"/>
              <a:t>оброблення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результатів</a:t>
            </a:r>
            <a:r>
              <a:rPr lang="ru-RU" sz="2200" dirty="0" smtClean="0"/>
              <a:t>. </a:t>
            </a:r>
            <a:endParaRPr lang="uk-UA" sz="2200" dirty="0" smtClean="0"/>
          </a:p>
          <a:p>
            <a:pPr algn="just">
              <a:buNone/>
            </a:pPr>
            <a:r>
              <a:rPr lang="ru-RU" sz="2200" dirty="0" smtClean="0"/>
              <a:t>		</a:t>
            </a:r>
            <a:r>
              <a:rPr lang="ru-RU" sz="2200" dirty="0" err="1" smtClean="0"/>
              <a:t>Друкують</a:t>
            </a:r>
            <a:r>
              <a:rPr lang="ru-RU" sz="2200" dirty="0" smtClean="0"/>
              <a:t> </a:t>
            </a:r>
            <a:r>
              <a:rPr lang="ru-RU" sz="2200" dirty="0" err="1" smtClean="0"/>
              <a:t>тези</a:t>
            </a:r>
            <a:r>
              <a:rPr lang="ru-RU" sz="2200" dirty="0" smtClean="0"/>
              <a:t> у </a:t>
            </a:r>
            <a:r>
              <a:rPr lang="ru-RU" sz="2200" dirty="0" err="1" smtClean="0"/>
              <a:t>спеціальних</a:t>
            </a:r>
            <a:r>
              <a:rPr lang="ru-RU" sz="2200" dirty="0" smtClean="0"/>
              <a:t> </a:t>
            </a:r>
            <a:r>
              <a:rPr lang="ru-RU" sz="2200" dirty="0" err="1" smtClean="0"/>
              <a:t>збірниках</a:t>
            </a:r>
            <a:r>
              <a:rPr lang="ru-RU" sz="2200" dirty="0" smtClean="0"/>
              <a:t>, </a:t>
            </a:r>
            <a:r>
              <a:rPr lang="ru-RU" sz="2200" dirty="0" err="1" smtClean="0"/>
              <a:t>матеріалах</a:t>
            </a:r>
            <a:r>
              <a:rPr lang="ru-RU" sz="2200" dirty="0" smtClean="0"/>
              <a:t> </a:t>
            </a:r>
            <a:r>
              <a:rPr lang="ru-RU" sz="2200" dirty="0" err="1" smtClean="0"/>
              <a:t>конференцій</a:t>
            </a:r>
            <a:r>
              <a:rPr lang="ru-RU" sz="2200" dirty="0" smtClean="0"/>
              <a:t> </a:t>
            </a:r>
            <a:r>
              <a:rPr lang="ru-RU" sz="2200" dirty="0" err="1" smtClean="0"/>
              <a:t>тощо</a:t>
            </a:r>
            <a:r>
              <a:rPr lang="ru-RU" sz="2200" dirty="0" smtClean="0"/>
              <a:t>.</a:t>
            </a:r>
            <a:endParaRPr lang="uk-UA" sz="22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7543011"/>
              </p:ext>
            </p:extLst>
          </p:nvPr>
        </p:nvGraphicFramePr>
        <p:xfrm>
          <a:off x="755576" y="357166"/>
          <a:ext cx="7632848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328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829328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Пам’ятка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</a:t>
                      </a:r>
                      <a:r>
                        <a:rPr lang="en-US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складати</a:t>
                      </a:r>
                      <a:r>
                        <a:rPr lang="en-US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тези</a:t>
                      </a:r>
                      <a:r>
                        <a:rPr lang="en-US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статті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Попередньо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перегляньте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статтю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продумайте мету, яку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ставите перед собою,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перед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як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її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опрацьовувати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Уважно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прочитайте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статтю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визначте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її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основну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думку.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Поділіть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статтю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смислові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частини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визначте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всі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мікротеми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Сформулюйте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пункти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плану,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логічно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пов’яжіть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їх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між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собою.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Сприймаючи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текстову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інформацію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намагайтеся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чітко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уявити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є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важливим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автора, а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вас як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читача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Вибирайте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тез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ідеї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положення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відділивши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важливі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деталі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подробиць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запишіть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їх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словами автора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або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власними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словами,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розмістивши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певній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послідовності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Керуйтеся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найголовнішим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принципом </a:t>
                      </a:r>
                      <a:r>
                        <a:rPr lang="ru-RU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нотування</a:t>
                      </a:r>
                      <a:r>
                        <a:rPr lang="ru-RU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чужого тексту –</a:t>
                      </a:r>
                      <a:r>
                        <a:rPr lang="uk-UA" sz="2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допускайте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перекручень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змісту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1358</Words>
  <Application>Microsoft Office PowerPoint</Application>
  <PresentationFormat>Экран (4:3)</PresentationFormat>
  <Paragraphs>215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План</vt:lpstr>
      <vt:lpstr>Література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Розрізняють такі прийоми конспектування:</vt:lpstr>
      <vt:lpstr>Реквізити конспекту:</vt:lpstr>
      <vt:lpstr>Мовні конструкції для аналізу наукового тексту, його структури, мовних засобів</vt:lpstr>
      <vt:lpstr>Слайд 19</vt:lpstr>
      <vt:lpstr>Слайд 20</vt:lpstr>
      <vt:lpstr>Слайд 21</vt:lpstr>
      <vt:lpstr>Реквізити анотації: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Завдання 3. Прочитайте анотації. Чим відрізняються подані нижче анотації? Назвіть ті, в яких подається просто інформація, а в яких містяться елементи оцінки. Чому, на Вашу думку, вони вводяться до анотації?</vt:lpstr>
      <vt:lpstr>Слайд 33</vt:lpstr>
      <vt:lpstr>Слайд 34</vt:lpstr>
      <vt:lpstr>Слайд 35</vt:lpstr>
      <vt:lpstr>Слайд 36</vt:lpstr>
      <vt:lpstr>Слайд 37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</dc:title>
  <dc:creator>User</dc:creator>
  <cp:lastModifiedBy>Администратор</cp:lastModifiedBy>
  <cp:revision>50</cp:revision>
  <dcterms:created xsi:type="dcterms:W3CDTF">2021-10-01T09:36:00Z</dcterms:created>
  <dcterms:modified xsi:type="dcterms:W3CDTF">2021-11-03T18:00:36Z</dcterms:modified>
</cp:coreProperties>
</file>