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8" r:id="rId22"/>
    <p:sldId id="279" r:id="rId23"/>
    <p:sldId id="281" r:id="rId24"/>
    <p:sldId id="28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1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01803-A49F-4766-9A2E-6E2DA5F22B4A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821D8-A48D-40EF-AD9E-821956093B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01803-A49F-4766-9A2E-6E2DA5F22B4A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821D8-A48D-40EF-AD9E-821956093B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01803-A49F-4766-9A2E-6E2DA5F22B4A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821D8-A48D-40EF-AD9E-821956093B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01803-A49F-4766-9A2E-6E2DA5F22B4A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821D8-A48D-40EF-AD9E-821956093B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01803-A49F-4766-9A2E-6E2DA5F22B4A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821D8-A48D-40EF-AD9E-821956093B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01803-A49F-4766-9A2E-6E2DA5F22B4A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821D8-A48D-40EF-AD9E-821956093B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01803-A49F-4766-9A2E-6E2DA5F22B4A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821D8-A48D-40EF-AD9E-821956093B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01803-A49F-4766-9A2E-6E2DA5F22B4A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821D8-A48D-40EF-AD9E-821956093B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01803-A49F-4766-9A2E-6E2DA5F22B4A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821D8-A48D-40EF-AD9E-821956093B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01803-A49F-4766-9A2E-6E2DA5F22B4A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821D8-A48D-40EF-AD9E-821956093B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01803-A49F-4766-9A2E-6E2DA5F22B4A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821D8-A48D-40EF-AD9E-821956093B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01803-A49F-4766-9A2E-6E2DA5F22B4A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821D8-A48D-40EF-AD9E-821956093B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91642" y="1214423"/>
            <a:ext cx="7995158" cy="38576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i="1" dirty="0" err="1"/>
              <a:t>Українська</a:t>
            </a:r>
            <a:r>
              <a:rPr lang="ru-RU" sz="4800" b="1" i="1" dirty="0"/>
              <a:t> </a:t>
            </a:r>
            <a:r>
              <a:rPr lang="ru-RU" sz="4800" b="1" i="1" dirty="0" err="1"/>
              <a:t>термінологія</a:t>
            </a:r>
            <a:r>
              <a:rPr lang="ru-RU" sz="4800" b="1" i="1" dirty="0"/>
              <a:t> </a:t>
            </a:r>
            <a:endParaRPr lang="ru-RU" sz="4800" b="1" i="1" dirty="0" smtClean="0"/>
          </a:p>
          <a:p>
            <a:pPr algn="ctr">
              <a:buNone/>
            </a:pPr>
            <a:r>
              <a:rPr lang="ru-RU" sz="4800" b="1" i="1" dirty="0" smtClean="0"/>
              <a:t>в </a:t>
            </a:r>
            <a:r>
              <a:rPr lang="ru-RU" sz="4800" b="1" i="1" dirty="0" err="1"/>
              <a:t>професійному</a:t>
            </a:r>
            <a:r>
              <a:rPr lang="ru-RU" sz="4800" b="1" i="1" dirty="0"/>
              <a:t> </a:t>
            </a:r>
            <a:r>
              <a:rPr lang="ru-RU" sz="4800" b="1" i="1" dirty="0" err="1"/>
              <a:t>спілкуванні</a:t>
            </a:r>
            <a:endParaRPr lang="en-US" sz="4800" b="1" i="1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1642" y="274638"/>
            <a:ext cx="7760716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За </a:t>
            </a:r>
            <a:r>
              <a:rPr lang="ru-RU" sz="3600" b="1" dirty="0" err="1"/>
              <a:t>структурними</a:t>
            </a:r>
            <a:r>
              <a:rPr lang="ru-RU" sz="3600" b="1" dirty="0"/>
              <a:t> моделями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err="1" smtClean="0"/>
              <a:t>терміни</a:t>
            </a:r>
            <a:r>
              <a:rPr lang="ru-RU" sz="3600" b="1" dirty="0" smtClean="0"/>
              <a:t> </a:t>
            </a:r>
            <a:r>
              <a:rPr lang="ru-RU" sz="3600" b="1" dirty="0" err="1"/>
              <a:t>поділяють</a:t>
            </a:r>
            <a:r>
              <a:rPr lang="ru-RU" sz="3600" b="1" dirty="0"/>
              <a:t> на: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66598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ru-RU" b="1" dirty="0" err="1"/>
              <a:t>однокомпонентні</a:t>
            </a:r>
            <a:r>
              <a:rPr lang="ru-RU" b="1" dirty="0"/>
              <a:t> </a:t>
            </a:r>
            <a:r>
              <a:rPr lang="ru-RU" b="1" dirty="0" err="1" smtClean="0"/>
              <a:t>терміни</a:t>
            </a:r>
            <a:r>
              <a:rPr lang="ru-RU" dirty="0" smtClean="0"/>
              <a:t>, </a:t>
            </a:r>
            <a:r>
              <a:rPr lang="ru-RU" dirty="0" err="1" smtClean="0"/>
              <a:t>наприклад</a:t>
            </a:r>
            <a:r>
              <a:rPr lang="ru-RU" dirty="0" smtClean="0"/>
              <a:t>: </a:t>
            </a:r>
            <a:r>
              <a:rPr lang="ru-RU" i="1" dirty="0" err="1"/>
              <a:t>підмет</a:t>
            </a:r>
            <a:r>
              <a:rPr lang="ru-RU" i="1" dirty="0"/>
              <a:t>, </a:t>
            </a:r>
            <a:r>
              <a:rPr lang="ru-RU" i="1" dirty="0" err="1"/>
              <a:t>стилістика</a:t>
            </a:r>
            <a:r>
              <a:rPr lang="ru-RU" i="1" dirty="0"/>
              <a:t>, </a:t>
            </a:r>
            <a:r>
              <a:rPr lang="ru-RU" i="1" dirty="0" err="1"/>
              <a:t>паралінгвістика</a:t>
            </a:r>
            <a:r>
              <a:rPr lang="ru-RU" i="1" dirty="0"/>
              <a:t>;</a:t>
            </a:r>
            <a:endParaRPr lang="en-US" dirty="0"/>
          </a:p>
          <a:p>
            <a:pPr lvl="0"/>
            <a:r>
              <a:rPr lang="ru-RU" b="1" dirty="0" err="1"/>
              <a:t>двокомпонентні</a:t>
            </a:r>
            <a:r>
              <a:rPr lang="ru-RU" b="1" dirty="0"/>
              <a:t> </a:t>
            </a:r>
            <a:r>
              <a:rPr lang="ru-RU" b="1" dirty="0" err="1"/>
              <a:t>терміни</a:t>
            </a:r>
            <a:r>
              <a:rPr lang="ru-RU" b="1" dirty="0"/>
              <a:t> </a:t>
            </a:r>
            <a:r>
              <a:rPr lang="ru-RU" dirty="0"/>
              <a:t>– </a:t>
            </a:r>
            <a:r>
              <a:rPr lang="ru-RU" dirty="0" err="1"/>
              <a:t>найчастіше</a:t>
            </a:r>
            <a:r>
              <a:rPr lang="ru-RU" dirty="0"/>
              <a:t>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словосполучення</a:t>
            </a:r>
            <a:r>
              <a:rPr lang="ru-RU" dirty="0"/>
              <a:t> </a:t>
            </a:r>
            <a:r>
              <a:rPr lang="ru-RU" b="1" i="1" dirty="0" err="1"/>
              <a:t>іменник</a:t>
            </a:r>
            <a:r>
              <a:rPr lang="ru-RU" b="1" i="1" dirty="0"/>
              <a:t> + </a:t>
            </a:r>
            <a:r>
              <a:rPr lang="ru-RU" b="1" i="1" dirty="0" err="1"/>
              <a:t>іменник</a:t>
            </a:r>
            <a:r>
              <a:rPr lang="ru-RU" dirty="0"/>
              <a:t>, </a:t>
            </a:r>
            <a:r>
              <a:rPr lang="ru-RU" dirty="0" err="1"/>
              <a:t>наприклад</a:t>
            </a:r>
            <a:r>
              <a:rPr lang="ru-RU" dirty="0"/>
              <a:t>: </a:t>
            </a:r>
            <a:r>
              <a:rPr lang="ru-RU" i="1" dirty="0"/>
              <a:t>стиль </a:t>
            </a:r>
            <a:r>
              <a:rPr lang="ru-RU" i="1" dirty="0" err="1"/>
              <a:t>спілкування</a:t>
            </a:r>
            <a:r>
              <a:rPr lang="ru-RU" i="1" dirty="0"/>
              <a:t>, </a:t>
            </a:r>
            <a:r>
              <a:rPr lang="ru-RU" i="1" dirty="0" err="1"/>
              <a:t>сполучення</a:t>
            </a:r>
            <a:r>
              <a:rPr lang="ru-RU" i="1" dirty="0"/>
              <a:t> </a:t>
            </a:r>
            <a:r>
              <a:rPr lang="ru-RU" i="1" dirty="0" err="1"/>
              <a:t>слів</a:t>
            </a:r>
            <a:r>
              <a:rPr lang="ru-RU" dirty="0"/>
              <a:t>;</a:t>
            </a:r>
            <a:r>
              <a:rPr lang="uk-UA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b="1" i="1" dirty="0" err="1"/>
              <a:t>прикметник</a:t>
            </a:r>
            <a:r>
              <a:rPr lang="ru-RU" b="1" i="1" dirty="0"/>
              <a:t> + </a:t>
            </a:r>
            <a:r>
              <a:rPr lang="ru-RU" b="1" i="1" dirty="0" err="1"/>
              <a:t>іменник</a:t>
            </a:r>
            <a:r>
              <a:rPr lang="ru-RU" dirty="0"/>
              <a:t>, </a:t>
            </a:r>
            <a:r>
              <a:rPr lang="ru-RU" dirty="0" err="1"/>
              <a:t>наприклад</a:t>
            </a:r>
            <a:r>
              <a:rPr lang="ru-RU" dirty="0"/>
              <a:t>: </a:t>
            </a:r>
            <a:r>
              <a:rPr lang="ru-RU" i="1" dirty="0" err="1"/>
              <a:t>складений</a:t>
            </a:r>
            <a:r>
              <a:rPr lang="ru-RU" i="1" dirty="0"/>
              <a:t> </a:t>
            </a:r>
            <a:r>
              <a:rPr lang="ru-RU" i="1" dirty="0" err="1"/>
              <a:t>присудок</a:t>
            </a:r>
            <a:r>
              <a:rPr lang="ru-RU" i="1" dirty="0"/>
              <a:t>, </a:t>
            </a:r>
            <a:r>
              <a:rPr lang="ru-RU" i="1" dirty="0" err="1"/>
              <a:t>підрядне</a:t>
            </a:r>
            <a:r>
              <a:rPr lang="ru-RU" i="1" dirty="0"/>
              <a:t> </a:t>
            </a:r>
            <a:r>
              <a:rPr lang="ru-RU" i="1" dirty="0" err="1"/>
              <a:t>речення</a:t>
            </a:r>
            <a:r>
              <a:rPr lang="ru-RU" i="1" dirty="0"/>
              <a:t>, </a:t>
            </a:r>
            <a:r>
              <a:rPr lang="ru-RU" i="1" dirty="0" err="1"/>
              <a:t>науковий</a:t>
            </a:r>
            <a:r>
              <a:rPr lang="ru-RU" i="1" dirty="0"/>
              <a:t> стиль;</a:t>
            </a:r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53"/>
            <a:ext cx="8229600" cy="5214974"/>
          </a:xfrm>
        </p:spPr>
        <p:txBody>
          <a:bodyPr>
            <a:noAutofit/>
          </a:bodyPr>
          <a:lstStyle/>
          <a:p>
            <a:pPr lvl="0"/>
            <a:r>
              <a:rPr lang="ru-RU" sz="2400" b="1" dirty="0" err="1"/>
              <a:t>Трикомпонентні</a:t>
            </a:r>
            <a:r>
              <a:rPr lang="ru-RU" sz="2400" b="1" dirty="0"/>
              <a:t> </a:t>
            </a:r>
            <a:r>
              <a:rPr lang="ru-RU" sz="2400" b="1" dirty="0" err="1"/>
              <a:t>конструкції</a:t>
            </a:r>
            <a:r>
              <a:rPr lang="ru-RU" sz="2400" dirty="0"/>
              <a:t>, до складу </a:t>
            </a:r>
            <a:r>
              <a:rPr lang="ru-RU" sz="2400" dirty="0" err="1"/>
              <a:t>яких</a:t>
            </a:r>
            <a:r>
              <a:rPr lang="ru-RU" sz="2400" dirty="0"/>
              <a:t> </a:t>
            </a:r>
            <a:r>
              <a:rPr lang="ru-RU" sz="2400" dirty="0" err="1"/>
              <a:t>можуть</a:t>
            </a:r>
            <a:r>
              <a:rPr lang="ru-RU" sz="2400" dirty="0"/>
              <a:t> </a:t>
            </a:r>
            <a:r>
              <a:rPr lang="ru-RU" sz="2400" dirty="0" err="1"/>
              <a:t>входити</a:t>
            </a:r>
            <a:r>
              <a:rPr lang="ru-RU" sz="2400" dirty="0"/>
              <a:t> </a:t>
            </a:r>
            <a:r>
              <a:rPr lang="ru-RU" sz="2400" dirty="0" err="1"/>
              <a:t>прийменники</a:t>
            </a:r>
            <a:r>
              <a:rPr lang="ru-RU" sz="2400" dirty="0"/>
              <a:t>:</a:t>
            </a:r>
            <a:endParaRPr lang="en-US" sz="2400" dirty="0"/>
          </a:p>
          <a:p>
            <a:pPr lvl="1"/>
            <a:r>
              <a:rPr lang="ru-RU" sz="2400" b="1" i="1" dirty="0" err="1"/>
              <a:t>прикметник</a:t>
            </a:r>
            <a:r>
              <a:rPr lang="ru-RU" sz="2400" b="1" i="1" dirty="0"/>
              <a:t> + </a:t>
            </a:r>
            <a:r>
              <a:rPr lang="ru-RU" sz="2400" b="1" i="1" dirty="0" err="1"/>
              <a:t>прикметник</a:t>
            </a:r>
            <a:r>
              <a:rPr lang="ru-RU" sz="2400" b="1" i="1" dirty="0"/>
              <a:t> + </a:t>
            </a:r>
            <a:r>
              <a:rPr lang="ru-RU" sz="2400" b="1" i="1" dirty="0" err="1"/>
              <a:t>іменник</a:t>
            </a:r>
            <a:r>
              <a:rPr lang="ru-RU" sz="2400" dirty="0"/>
              <a:t>, </a:t>
            </a:r>
            <a:r>
              <a:rPr lang="ru-RU" sz="2400" dirty="0" err="1"/>
              <a:t>наприклад</a:t>
            </a:r>
            <a:r>
              <a:rPr lang="ru-RU" sz="2400" dirty="0"/>
              <a:t>: </a:t>
            </a:r>
            <a:r>
              <a:rPr lang="ru-RU" sz="2400" i="1" dirty="0"/>
              <a:t>складне </a:t>
            </a:r>
            <a:r>
              <a:rPr lang="ru-RU" sz="2400" i="1" dirty="0" err="1"/>
              <a:t>безсполучникове</a:t>
            </a:r>
            <a:r>
              <a:rPr lang="ru-RU" sz="2400" i="1" dirty="0"/>
              <a:t> </a:t>
            </a:r>
            <a:r>
              <a:rPr lang="ru-RU" sz="2400" i="1" dirty="0" err="1"/>
              <a:t>речення</a:t>
            </a:r>
            <a:r>
              <a:rPr lang="ru-RU" sz="2400" i="1" dirty="0"/>
              <a:t>, </a:t>
            </a:r>
            <a:r>
              <a:rPr lang="ru-RU" sz="2400" i="1" dirty="0" err="1"/>
              <a:t>сучасне</a:t>
            </a:r>
            <a:r>
              <a:rPr lang="ru-RU" sz="2400" i="1" dirty="0"/>
              <a:t> </a:t>
            </a:r>
            <a:r>
              <a:rPr lang="ru-RU" sz="2400" i="1" dirty="0" err="1"/>
              <a:t>українське</a:t>
            </a:r>
            <a:r>
              <a:rPr lang="ru-RU" sz="2400" i="1" dirty="0"/>
              <a:t> </a:t>
            </a:r>
            <a:r>
              <a:rPr lang="ru-RU" sz="2400" i="1" dirty="0" err="1"/>
              <a:t>термінознавство</a:t>
            </a:r>
            <a:r>
              <a:rPr lang="ru-RU" sz="2400" i="1" dirty="0"/>
              <a:t>;</a:t>
            </a:r>
            <a:endParaRPr lang="en-US" sz="2400" dirty="0"/>
          </a:p>
          <a:p>
            <a:pPr lvl="1"/>
            <a:r>
              <a:rPr lang="ru-RU" sz="2400" b="1" i="1" dirty="0" err="1"/>
              <a:t>прикметник</a:t>
            </a:r>
            <a:r>
              <a:rPr lang="ru-RU" sz="2400" b="1" i="1" dirty="0"/>
              <a:t> + </a:t>
            </a:r>
            <a:r>
              <a:rPr lang="ru-RU" sz="2400" b="1" i="1" dirty="0" err="1"/>
              <a:t>іменник</a:t>
            </a:r>
            <a:r>
              <a:rPr lang="ru-RU" sz="2400" b="1" i="1" dirty="0"/>
              <a:t> + </a:t>
            </a:r>
            <a:r>
              <a:rPr lang="ru-RU" sz="2400" b="1" i="1" dirty="0" err="1"/>
              <a:t>іменник</a:t>
            </a:r>
            <a:r>
              <a:rPr lang="ru-RU" sz="2400" dirty="0"/>
              <a:t>, </a:t>
            </a:r>
            <a:r>
              <a:rPr lang="ru-RU" sz="2400" dirty="0" err="1"/>
              <a:t>наприклад</a:t>
            </a:r>
            <a:r>
              <a:rPr lang="ru-RU" sz="2400" dirty="0"/>
              <a:t>: </a:t>
            </a:r>
            <a:r>
              <a:rPr lang="ru-RU" sz="2400" i="1" dirty="0" err="1"/>
              <a:t>активний</a:t>
            </a:r>
            <a:r>
              <a:rPr lang="ru-RU" sz="2400" i="1" dirty="0"/>
              <a:t> словник </a:t>
            </a:r>
            <a:r>
              <a:rPr lang="ru-RU" sz="2400" i="1" dirty="0" err="1"/>
              <a:t>мовця</a:t>
            </a:r>
            <a:r>
              <a:rPr lang="ru-RU" sz="2400" i="1" dirty="0"/>
              <a:t>, </a:t>
            </a:r>
            <a:r>
              <a:rPr lang="ru-RU" sz="2400" i="1" dirty="0" err="1"/>
              <a:t>неозначена</a:t>
            </a:r>
            <a:r>
              <a:rPr lang="ru-RU" sz="2400" i="1" dirty="0"/>
              <a:t> форма </a:t>
            </a:r>
            <a:r>
              <a:rPr lang="ru-RU" sz="2400" i="1" dirty="0" err="1"/>
              <a:t>дієслова</a:t>
            </a:r>
            <a:r>
              <a:rPr lang="ru-RU" sz="2400" i="1" dirty="0"/>
              <a:t>;</a:t>
            </a:r>
            <a:endParaRPr lang="en-US" sz="2400" dirty="0"/>
          </a:p>
          <a:p>
            <a:pPr lvl="1"/>
            <a:r>
              <a:rPr lang="ru-RU" sz="2400" b="1" i="1" dirty="0" err="1"/>
              <a:t>іменник</a:t>
            </a:r>
            <a:r>
              <a:rPr lang="ru-RU" sz="2400" b="1" i="1" dirty="0"/>
              <a:t> + </a:t>
            </a:r>
            <a:r>
              <a:rPr lang="ru-RU" sz="2400" b="1" i="1" dirty="0" err="1"/>
              <a:t>прикметник</a:t>
            </a:r>
            <a:r>
              <a:rPr lang="ru-RU" sz="2400" b="1" i="1" dirty="0"/>
              <a:t> + </a:t>
            </a:r>
            <a:r>
              <a:rPr lang="ru-RU" sz="2400" b="1" i="1" dirty="0" err="1"/>
              <a:t>іменник</a:t>
            </a:r>
            <a:r>
              <a:rPr lang="ru-RU" sz="2400" dirty="0"/>
              <a:t>, </a:t>
            </a:r>
            <a:r>
              <a:rPr lang="ru-RU" sz="2400" dirty="0" err="1"/>
              <a:t>наприклад</a:t>
            </a:r>
            <a:r>
              <a:rPr lang="ru-RU" sz="2400" dirty="0"/>
              <a:t>: </a:t>
            </a:r>
            <a:r>
              <a:rPr lang="ru-RU" sz="2400" i="1" dirty="0" err="1"/>
              <a:t>речення</a:t>
            </a:r>
            <a:r>
              <a:rPr lang="ru-RU" sz="2400" i="1" dirty="0"/>
              <a:t> </a:t>
            </a:r>
            <a:r>
              <a:rPr lang="ru-RU" sz="2400" i="1" dirty="0" err="1"/>
              <a:t>з</a:t>
            </a:r>
            <a:r>
              <a:rPr lang="ru-RU" sz="2400" i="1" dirty="0"/>
              <a:t> </a:t>
            </a:r>
            <a:r>
              <a:rPr lang="ru-RU" sz="2400" i="1" dirty="0" err="1"/>
              <a:t>відокремленими</a:t>
            </a:r>
            <a:r>
              <a:rPr lang="ru-RU" sz="2400" i="1" dirty="0"/>
              <a:t> </a:t>
            </a:r>
            <a:r>
              <a:rPr lang="ru-RU" sz="2400" i="1" dirty="0" err="1"/>
              <a:t>обставинами</a:t>
            </a:r>
            <a:r>
              <a:rPr lang="ru-RU" sz="2400" i="1" dirty="0"/>
              <a:t>, слова </a:t>
            </a:r>
            <a:r>
              <a:rPr lang="ru-RU" sz="2400" i="1" dirty="0" err="1"/>
              <a:t>іншомовного</a:t>
            </a:r>
            <a:r>
              <a:rPr lang="ru-RU" sz="2400" i="1" dirty="0"/>
              <a:t> </a:t>
            </a:r>
            <a:r>
              <a:rPr lang="ru-RU" sz="2400" i="1" dirty="0" err="1"/>
              <a:t>походження</a:t>
            </a:r>
            <a:r>
              <a:rPr lang="ru-RU" sz="2400" i="1" dirty="0"/>
              <a:t>;</a:t>
            </a:r>
            <a:endParaRPr lang="en-US" sz="2400" dirty="0"/>
          </a:p>
          <a:p>
            <a:pPr lvl="1"/>
            <a:r>
              <a:rPr lang="ru-RU" sz="2400" b="1" i="1" dirty="0" err="1"/>
              <a:t>іменник</a:t>
            </a:r>
            <a:r>
              <a:rPr lang="ru-RU" sz="2400" b="1" i="1" dirty="0"/>
              <a:t> + </a:t>
            </a:r>
            <a:r>
              <a:rPr lang="ru-RU" sz="2400" b="1" i="1" dirty="0" err="1"/>
              <a:t>іменник</a:t>
            </a:r>
            <a:r>
              <a:rPr lang="ru-RU" sz="2400" b="1" i="1" dirty="0"/>
              <a:t> + </a:t>
            </a:r>
            <a:r>
              <a:rPr lang="ru-RU" sz="2400" b="1" i="1" dirty="0" err="1"/>
              <a:t>іменник</a:t>
            </a:r>
            <a:r>
              <a:rPr lang="ru-RU" sz="2400" dirty="0"/>
              <a:t>, </a:t>
            </a:r>
            <a:r>
              <a:rPr lang="ru-RU" sz="2400" dirty="0" err="1"/>
              <a:t>наприклад</a:t>
            </a:r>
            <a:r>
              <a:rPr lang="ru-RU" sz="2400" i="1" dirty="0"/>
              <a:t>: </a:t>
            </a:r>
            <a:r>
              <a:rPr lang="ru-RU" sz="2400" i="1" dirty="0" err="1"/>
              <a:t>категорія</a:t>
            </a:r>
            <a:r>
              <a:rPr lang="ru-RU" sz="2400" i="1" dirty="0"/>
              <a:t> виду </a:t>
            </a:r>
            <a:r>
              <a:rPr lang="ru-RU" sz="2400" i="1" dirty="0" err="1"/>
              <a:t>дієслова</a:t>
            </a:r>
            <a:r>
              <a:rPr lang="ru-RU" sz="2400" i="1" dirty="0"/>
              <a:t>, </a:t>
            </a:r>
            <a:r>
              <a:rPr lang="ru-RU" sz="2400" i="1" dirty="0" err="1"/>
              <a:t>категорія</a:t>
            </a:r>
            <a:r>
              <a:rPr lang="ru-RU" sz="2400" i="1" dirty="0"/>
              <a:t> роду </a:t>
            </a:r>
            <a:r>
              <a:rPr lang="ru-RU" sz="2400" i="1" dirty="0" err="1" smtClean="0"/>
              <a:t>іменника</a:t>
            </a:r>
            <a:r>
              <a:rPr lang="ru-RU" sz="2400" i="1" dirty="0" smtClean="0"/>
              <a:t>;</a:t>
            </a:r>
            <a:endParaRPr lang="uk-UA" sz="2400" i="1" dirty="0" smtClean="0"/>
          </a:p>
          <a:p>
            <a:pPr lvl="1"/>
            <a:r>
              <a:rPr lang="ru-RU" sz="2400" b="1" i="1" dirty="0" err="1" smtClean="0"/>
              <a:t>багатокомпонентні</a:t>
            </a:r>
            <a:r>
              <a:rPr lang="ru-RU" sz="2400" b="1" i="1" dirty="0" smtClean="0"/>
              <a:t> </a:t>
            </a:r>
            <a:r>
              <a:rPr lang="ru-RU" sz="2400" b="1" i="1" dirty="0" err="1"/>
              <a:t>аналітичні</a:t>
            </a:r>
            <a:r>
              <a:rPr lang="ru-RU" sz="2400" b="1" i="1" dirty="0"/>
              <a:t> </a:t>
            </a:r>
            <a:r>
              <a:rPr lang="ru-RU" sz="2400" b="1" i="1" dirty="0" err="1"/>
              <a:t>терміни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мають</a:t>
            </a:r>
            <a:r>
              <a:rPr lang="ru-RU" sz="2400" dirty="0"/>
              <a:t> </a:t>
            </a:r>
            <a:r>
              <a:rPr lang="ru-RU" sz="2400" dirty="0" err="1"/>
              <a:t>чотири</a:t>
            </a:r>
            <a:r>
              <a:rPr lang="ru-RU" sz="2400" dirty="0"/>
              <a:t> </a:t>
            </a:r>
            <a:r>
              <a:rPr lang="ru-RU" sz="2400" dirty="0" err="1"/>
              <a:t>і</a:t>
            </a:r>
            <a:r>
              <a:rPr lang="ru-RU" sz="2400" dirty="0"/>
              <a:t> </a:t>
            </a:r>
            <a:r>
              <a:rPr lang="ru-RU" sz="2400" dirty="0" err="1"/>
              <a:t>більше</a:t>
            </a:r>
            <a:r>
              <a:rPr lang="ru-RU" sz="2400" dirty="0"/>
              <a:t> </a:t>
            </a:r>
            <a:r>
              <a:rPr lang="ru-RU" sz="2400" dirty="0" err="1"/>
              <a:t>компонентів</a:t>
            </a:r>
            <a:r>
              <a:rPr lang="ru-RU" sz="2400" dirty="0"/>
              <a:t>, </a:t>
            </a:r>
            <a:r>
              <a:rPr lang="ru-RU" sz="2400" dirty="0" err="1"/>
              <a:t>наприклад</a:t>
            </a:r>
            <a:r>
              <a:rPr lang="ru-RU" sz="2400" dirty="0"/>
              <a:t>: </a:t>
            </a:r>
            <a:r>
              <a:rPr lang="ru-RU" sz="2400" i="1" dirty="0" err="1"/>
              <a:t>обов’язковий</a:t>
            </a:r>
            <a:r>
              <a:rPr lang="ru-RU" sz="2400" i="1" dirty="0"/>
              <a:t> компонент </a:t>
            </a:r>
            <a:r>
              <a:rPr lang="ru-RU" sz="2400" i="1" dirty="0" err="1"/>
              <a:t>придієслівної</a:t>
            </a:r>
            <a:r>
              <a:rPr lang="ru-RU" sz="2400" i="1" dirty="0"/>
              <a:t> </a:t>
            </a:r>
            <a:r>
              <a:rPr lang="ru-RU" sz="2400" i="1" dirty="0" err="1" smtClean="0"/>
              <a:t>залежності</a:t>
            </a:r>
            <a:r>
              <a:rPr lang="ru-RU" sz="2400" i="1" dirty="0" smtClean="0"/>
              <a:t> та </a:t>
            </a:r>
            <a:r>
              <a:rPr lang="ru-RU" sz="2400" i="1" dirty="0" err="1" smtClean="0"/>
              <a:t>ін</a:t>
            </a:r>
            <a:r>
              <a:rPr lang="ru-RU" sz="2400" i="1" dirty="0" smtClean="0"/>
              <a:t>.</a:t>
            </a:r>
            <a:endParaRPr lang="en-US" sz="2400" dirty="0"/>
          </a:p>
          <a:p>
            <a:endParaRPr lang="ru-RU" sz="2300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err="1" smtClean="0"/>
              <a:t>Нормування</a:t>
            </a:r>
            <a:r>
              <a:rPr lang="en-US" sz="3200" dirty="0"/>
              <a:t>, </a:t>
            </a:r>
            <a:r>
              <a:rPr lang="en-US" sz="3200" dirty="0" err="1"/>
              <a:t>кодифікація</a:t>
            </a:r>
            <a:r>
              <a:rPr lang="en-US" sz="3200" dirty="0"/>
              <a:t> </a:t>
            </a:r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en-US" sz="3200" dirty="0" smtClean="0"/>
              <a:t>і </a:t>
            </a:r>
            <a:r>
              <a:rPr lang="en-US" sz="3200" dirty="0" err="1"/>
              <a:t>стандартизація</a:t>
            </a:r>
            <a:r>
              <a:rPr lang="en-US" sz="3200" dirty="0"/>
              <a:t> </a:t>
            </a:r>
            <a:r>
              <a:rPr lang="en-US" sz="3200" dirty="0" err="1"/>
              <a:t>термінів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4305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i="1" dirty="0"/>
              <a:t>		</a:t>
            </a:r>
            <a:r>
              <a:rPr lang="ru-RU" b="1" dirty="0" err="1"/>
              <a:t>Кодифікація</a:t>
            </a:r>
            <a:r>
              <a:rPr lang="ru-RU" b="1" dirty="0"/>
              <a:t> </a:t>
            </a:r>
            <a:r>
              <a:rPr lang="ru-RU" b="1" dirty="0" err="1"/>
              <a:t>термінів</a:t>
            </a:r>
            <a:r>
              <a:rPr lang="ru-RU" b="1" dirty="0"/>
              <a:t> </a:t>
            </a:r>
            <a:r>
              <a:rPr lang="ru-RU" dirty="0"/>
              <a:t>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систематизація</a:t>
            </a:r>
            <a:r>
              <a:rPr lang="ru-RU" dirty="0"/>
              <a:t> </a:t>
            </a:r>
            <a:r>
              <a:rPr lang="ru-RU" dirty="0" err="1"/>
              <a:t>термінів</a:t>
            </a:r>
            <a:r>
              <a:rPr lang="ru-RU" dirty="0"/>
              <a:t> у словниках, </a:t>
            </a:r>
            <a:r>
              <a:rPr lang="ru-RU" dirty="0" err="1"/>
              <a:t>довідниках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орієнтують</a:t>
            </a:r>
            <a:r>
              <a:rPr lang="ru-RU" dirty="0"/>
              <a:t> </a:t>
            </a:r>
            <a:r>
              <a:rPr lang="ru-RU" dirty="0" err="1"/>
              <a:t>мовців</a:t>
            </a:r>
            <a:r>
              <a:rPr lang="ru-RU" dirty="0"/>
              <a:t> на </a:t>
            </a:r>
            <a:r>
              <a:rPr lang="ru-RU" dirty="0" err="1"/>
              <a:t>правильне</a:t>
            </a:r>
            <a:r>
              <a:rPr lang="ru-RU" dirty="0"/>
              <a:t> </a:t>
            </a:r>
            <a:r>
              <a:rPr lang="ru-RU" dirty="0" err="1"/>
              <a:t>їхнє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.</a:t>
            </a:r>
            <a:endParaRPr lang="en-US" dirty="0"/>
          </a:p>
          <a:p>
            <a:pPr algn="just">
              <a:buNone/>
            </a:pPr>
            <a:r>
              <a:rPr lang="ru-RU" dirty="0"/>
              <a:t>		</a:t>
            </a:r>
            <a:r>
              <a:rPr lang="ru-RU" dirty="0" err="1"/>
              <a:t>Сьогодні</a:t>
            </a:r>
            <a:r>
              <a:rPr lang="ru-RU" dirty="0"/>
              <a:t> в </a:t>
            </a:r>
            <a:r>
              <a:rPr lang="ru-RU" dirty="0" err="1"/>
              <a:t>Україні</a:t>
            </a:r>
            <a:r>
              <a:rPr lang="ru-RU" dirty="0"/>
              <a:t> </a:t>
            </a:r>
            <a:r>
              <a:rPr lang="ru-RU" dirty="0" err="1"/>
              <a:t>видається</a:t>
            </a:r>
            <a:r>
              <a:rPr lang="ru-RU" dirty="0"/>
              <a:t> велика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словників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галузей</a:t>
            </a:r>
            <a:r>
              <a:rPr lang="ru-RU" dirty="0"/>
              <a:t> </a:t>
            </a:r>
            <a:r>
              <a:rPr lang="ru-RU" dirty="0" err="1"/>
              <a:t>знань</a:t>
            </a:r>
            <a:r>
              <a:rPr lang="ru-RU" dirty="0"/>
              <a:t>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перекладні</a:t>
            </a:r>
            <a:r>
              <a:rPr lang="ru-RU" dirty="0"/>
              <a:t>, </a:t>
            </a:r>
            <a:r>
              <a:rPr lang="ru-RU" dirty="0" err="1"/>
              <a:t>енциклопедично-довідкові</a:t>
            </a:r>
            <a:r>
              <a:rPr lang="ru-RU" dirty="0"/>
              <a:t>, </a:t>
            </a:r>
            <a:r>
              <a:rPr lang="ru-RU" dirty="0" err="1" smtClean="0"/>
              <a:t>тлумачно-перекладні</a:t>
            </a:r>
            <a:r>
              <a:rPr lang="ru-RU" dirty="0"/>
              <a:t>.</a:t>
            </a:r>
            <a:endParaRPr lang="en-US" dirty="0"/>
          </a:p>
          <a:p>
            <a:pPr algn="just">
              <a:buNone/>
            </a:pPr>
            <a:r>
              <a:rPr lang="ru-RU" dirty="0"/>
              <a:t>		</a:t>
            </a: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двомовних</a:t>
            </a:r>
            <a:r>
              <a:rPr lang="ru-RU" dirty="0"/>
              <a:t> </a:t>
            </a:r>
            <a:r>
              <a:rPr lang="ru-RU" dirty="0" err="1"/>
              <a:t>термінологічних</a:t>
            </a:r>
            <a:r>
              <a:rPr lang="ru-RU" dirty="0"/>
              <a:t> </a:t>
            </a:r>
            <a:r>
              <a:rPr lang="ru-RU" dirty="0" err="1"/>
              <a:t>словників</a:t>
            </a:r>
            <a:r>
              <a:rPr lang="ru-RU" dirty="0"/>
              <a:t> </a:t>
            </a:r>
            <a:r>
              <a:rPr lang="ru-RU" dirty="0" err="1"/>
              <a:t>поряд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 smtClean="0"/>
              <a:t>російсько-українськими</a:t>
            </a:r>
            <a:r>
              <a:rPr lang="ru-RU" dirty="0" smtClean="0"/>
              <a:t> </a:t>
            </a:r>
            <a:r>
              <a:rPr lang="ru-RU" dirty="0" err="1"/>
              <a:t>найчастотнішими</a:t>
            </a:r>
            <a:r>
              <a:rPr lang="ru-RU" dirty="0"/>
              <a:t> </a:t>
            </a:r>
            <a:r>
              <a:rPr lang="ru-RU" dirty="0" err="1"/>
              <a:t>є</a:t>
            </a:r>
            <a:r>
              <a:rPr lang="ru-RU" dirty="0"/>
              <a:t> </a:t>
            </a:r>
            <a:r>
              <a:rPr lang="ru-RU" dirty="0" err="1"/>
              <a:t>англо-українські</a:t>
            </a:r>
            <a:r>
              <a:rPr lang="ru-RU" dirty="0"/>
              <a:t>, </a:t>
            </a:r>
            <a:r>
              <a:rPr lang="ru-RU" dirty="0" err="1" smtClean="0"/>
              <a:t>латинсько-українські</a:t>
            </a:r>
            <a:r>
              <a:rPr lang="ru-RU" dirty="0" smtClean="0"/>
              <a:t> </a:t>
            </a:r>
            <a:r>
              <a:rPr lang="ru-RU" dirty="0" err="1"/>
              <a:t>тощо</a:t>
            </a:r>
            <a:r>
              <a:rPr lang="ru-RU" dirty="0"/>
              <a:t>. </a:t>
            </a:r>
            <a:r>
              <a:rPr lang="ru-RU" dirty="0" err="1"/>
              <a:t>Термінологічні</a:t>
            </a:r>
            <a:r>
              <a:rPr lang="ru-RU" dirty="0"/>
              <a:t> словники </a:t>
            </a:r>
            <a:r>
              <a:rPr lang="ru-RU" dirty="0" err="1"/>
              <a:t>можуть</a:t>
            </a:r>
            <a:r>
              <a:rPr lang="ru-RU" dirty="0"/>
              <a:t> бути </a:t>
            </a:r>
            <a:r>
              <a:rPr lang="ru-RU" dirty="0" err="1"/>
              <a:t>тримовними</a:t>
            </a:r>
            <a:r>
              <a:rPr lang="ru-RU" dirty="0"/>
              <a:t>, </a:t>
            </a:r>
            <a:r>
              <a:rPr lang="ru-RU" dirty="0" err="1"/>
              <a:t>значно</a:t>
            </a:r>
            <a:r>
              <a:rPr lang="ru-RU" dirty="0"/>
              <a:t> </a:t>
            </a:r>
            <a:r>
              <a:rPr lang="ru-RU" dirty="0" err="1"/>
              <a:t>рідше</a:t>
            </a:r>
            <a:r>
              <a:rPr lang="ru-RU" dirty="0"/>
              <a:t> – </a:t>
            </a:r>
            <a:r>
              <a:rPr lang="ru-RU" dirty="0" err="1"/>
              <a:t>чотири</a:t>
            </a:r>
            <a:r>
              <a:rPr lang="ru-RU" dirty="0"/>
              <a:t>-, </a:t>
            </a:r>
            <a:r>
              <a:rPr lang="ru-RU" dirty="0" err="1"/>
              <a:t>семимовними</a:t>
            </a:r>
            <a:r>
              <a:rPr lang="ru-RU" dirty="0"/>
              <a:t>.</a:t>
            </a:r>
            <a:endParaRPr lang="en-US" dirty="0"/>
          </a:p>
          <a:p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r>
              <a:rPr lang="ru-RU" sz="3600" b="1" dirty="0" err="1"/>
              <a:t>Енциклопедично-довідкові</a:t>
            </a:r>
            <a:r>
              <a:rPr lang="ru-RU" sz="3600" b="1" dirty="0"/>
              <a:t> словники </a:t>
            </a:r>
            <a:r>
              <a:rPr lang="ru-RU" sz="3600" dirty="0" err="1"/>
              <a:t>подають</a:t>
            </a:r>
            <a:r>
              <a:rPr lang="ru-RU" sz="3600" dirty="0"/>
              <a:t> </a:t>
            </a:r>
            <a:r>
              <a:rPr lang="ru-RU" sz="3600" dirty="0" err="1"/>
              <a:t>пояснення</a:t>
            </a:r>
            <a:r>
              <a:rPr lang="ru-RU" sz="3600" dirty="0"/>
              <a:t> </a:t>
            </a:r>
            <a:r>
              <a:rPr lang="ru-RU" sz="3600" dirty="0" err="1"/>
              <a:t>наукових</a:t>
            </a:r>
            <a:r>
              <a:rPr lang="ru-RU" sz="3600" dirty="0"/>
              <a:t> понять, а не просто </a:t>
            </a:r>
            <a:r>
              <a:rPr lang="ru-RU" sz="3600" dirty="0" err="1"/>
              <a:t>фіксують</a:t>
            </a:r>
            <a:r>
              <a:rPr lang="ru-RU" sz="3600" dirty="0"/>
              <a:t> </a:t>
            </a:r>
            <a:r>
              <a:rPr lang="ru-RU" sz="3600" dirty="0" err="1"/>
              <a:t>терміни</a:t>
            </a:r>
            <a:r>
              <a:rPr lang="ru-RU" sz="3600" dirty="0"/>
              <a:t>. </a:t>
            </a:r>
            <a:r>
              <a:rPr lang="ru-RU" sz="3600" dirty="0" err="1"/>
              <a:t>Наприклад</a:t>
            </a:r>
            <a:r>
              <a:rPr lang="ru-RU" sz="3600" dirty="0"/>
              <a:t>: </a:t>
            </a:r>
            <a:r>
              <a:rPr lang="ru-RU" sz="3600" i="1" dirty="0" err="1"/>
              <a:t>Лексикологія</a:t>
            </a:r>
            <a:r>
              <a:rPr lang="ru-RU" sz="3600" i="1" dirty="0"/>
              <a:t> – </a:t>
            </a:r>
            <a:r>
              <a:rPr lang="ru-RU" sz="3600" i="1" dirty="0" err="1"/>
              <a:t>розділ</a:t>
            </a:r>
            <a:r>
              <a:rPr lang="ru-RU" sz="3600" i="1" dirty="0"/>
              <a:t> </a:t>
            </a:r>
            <a:r>
              <a:rPr lang="ru-RU" sz="3600" i="1" dirty="0" err="1"/>
              <a:t>мовознавства</a:t>
            </a:r>
            <a:r>
              <a:rPr lang="ru-RU" sz="3600" i="1" dirty="0"/>
              <a:t>, </a:t>
            </a:r>
            <a:r>
              <a:rPr lang="ru-RU" sz="3600" i="1" dirty="0" err="1"/>
              <a:t>що</a:t>
            </a:r>
            <a:r>
              <a:rPr lang="ru-RU" sz="3600" i="1" dirty="0"/>
              <a:t> </a:t>
            </a:r>
            <a:r>
              <a:rPr lang="ru-RU" sz="3600" i="1" dirty="0" err="1"/>
              <a:t>вивчає</a:t>
            </a:r>
            <a:r>
              <a:rPr lang="ru-RU" sz="3600" i="1" dirty="0"/>
              <a:t> слово як </a:t>
            </a:r>
            <a:r>
              <a:rPr lang="ru-RU" sz="3600" i="1" dirty="0" err="1"/>
              <a:t>основну</a:t>
            </a:r>
            <a:r>
              <a:rPr lang="ru-RU" sz="3600" i="1" dirty="0"/>
              <a:t> </a:t>
            </a:r>
            <a:r>
              <a:rPr lang="ru-RU" sz="3600" i="1" dirty="0" err="1"/>
              <a:t>одиницю</a:t>
            </a:r>
            <a:r>
              <a:rPr lang="ru-RU" sz="3600" i="1" dirty="0"/>
              <a:t> </a:t>
            </a:r>
            <a:r>
              <a:rPr lang="ru-RU" sz="3600" i="1" dirty="0" err="1"/>
              <a:t>мови</a:t>
            </a:r>
            <a:r>
              <a:rPr lang="ru-RU" sz="3600" i="1" dirty="0"/>
              <a:t> </a:t>
            </a:r>
            <a:r>
              <a:rPr lang="ru-RU" sz="3600" i="1" dirty="0" err="1"/>
              <a:t>і</a:t>
            </a:r>
            <a:r>
              <a:rPr lang="ru-RU" sz="3600" i="1" dirty="0"/>
              <a:t> </a:t>
            </a:r>
            <a:r>
              <a:rPr lang="ru-RU" sz="3600" i="1" dirty="0" err="1"/>
              <a:t>словниковий</a:t>
            </a:r>
            <a:r>
              <a:rPr lang="ru-RU" sz="3600" i="1" dirty="0"/>
              <a:t> склад </a:t>
            </a:r>
            <a:r>
              <a:rPr lang="ru-RU" sz="3600" i="1" dirty="0" err="1"/>
              <a:t>мови</a:t>
            </a:r>
            <a:r>
              <a:rPr lang="ru-RU" sz="3600" i="1" dirty="0"/>
              <a:t> – лексику </a:t>
            </a:r>
            <a:r>
              <a:rPr lang="ru-RU" sz="3600" dirty="0"/>
              <a:t>[</a:t>
            </a:r>
            <a:r>
              <a:rPr lang="ru-RU" sz="3600" dirty="0" err="1"/>
              <a:t>Українська</a:t>
            </a:r>
            <a:r>
              <a:rPr lang="ru-RU" sz="3600" dirty="0"/>
              <a:t> </a:t>
            </a:r>
            <a:r>
              <a:rPr lang="ru-RU" sz="3600" dirty="0" err="1"/>
              <a:t>мова</a:t>
            </a:r>
            <a:r>
              <a:rPr lang="ru-RU" sz="3600" dirty="0"/>
              <a:t>. </a:t>
            </a:r>
            <a:r>
              <a:rPr lang="ru-RU" sz="3600" dirty="0" err="1"/>
              <a:t>Енциклопедія</a:t>
            </a:r>
            <a:r>
              <a:rPr lang="ru-RU" sz="3600" dirty="0" smtClean="0"/>
              <a:t>. </a:t>
            </a:r>
            <a:r>
              <a:rPr lang="ru-RU" sz="3600" dirty="0"/>
              <a:t>К</a:t>
            </a:r>
            <a:r>
              <a:rPr lang="ru-RU" sz="3600" dirty="0" smtClean="0"/>
              <a:t>. : </a:t>
            </a:r>
            <a:r>
              <a:rPr lang="ru-RU" sz="3600" dirty="0"/>
              <a:t>«</a:t>
            </a:r>
            <a:r>
              <a:rPr lang="ru-RU" sz="3600" dirty="0" err="1"/>
              <a:t>Укр</a:t>
            </a:r>
            <a:r>
              <a:rPr lang="ru-RU" sz="3600" dirty="0"/>
              <a:t>. </a:t>
            </a:r>
            <a:r>
              <a:rPr lang="ru-RU" sz="3600" dirty="0" err="1"/>
              <a:t>енцикл</a:t>
            </a:r>
            <a:r>
              <a:rPr lang="ru-RU" sz="3600" dirty="0"/>
              <a:t>.», 2000].</a:t>
            </a:r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3600" b="1" dirty="0" err="1"/>
              <a:t>Тлумачно-перекладні</a:t>
            </a:r>
            <a:r>
              <a:rPr lang="ru-RU" sz="3600" b="1" dirty="0"/>
              <a:t> словники </a:t>
            </a:r>
            <a:r>
              <a:rPr lang="ru-RU" sz="3600" dirty="0"/>
              <a:t>– </a:t>
            </a:r>
            <a:r>
              <a:rPr lang="ru-RU" sz="3600" dirty="0" err="1"/>
              <a:t>це</a:t>
            </a:r>
            <a:r>
              <a:rPr lang="ru-RU" sz="3600" dirty="0"/>
              <a:t> </a:t>
            </a:r>
            <a:r>
              <a:rPr lang="ru-RU" sz="3600" dirty="0" err="1"/>
              <a:t>праці</a:t>
            </a:r>
            <a:r>
              <a:rPr lang="ru-RU" sz="3600" dirty="0"/>
              <a:t> </a:t>
            </a:r>
            <a:r>
              <a:rPr lang="ru-RU" sz="3600" dirty="0" err="1"/>
              <a:t>змішаного</a:t>
            </a:r>
            <a:r>
              <a:rPr lang="ru-RU" sz="3600" dirty="0"/>
              <a:t> типу, </a:t>
            </a:r>
            <a:r>
              <a:rPr lang="ru-RU" sz="3600" dirty="0" err="1"/>
              <a:t>які</a:t>
            </a:r>
            <a:r>
              <a:rPr lang="ru-RU" sz="3600" dirty="0"/>
              <a:t> </a:t>
            </a:r>
            <a:r>
              <a:rPr lang="ru-RU" sz="3600" dirty="0" err="1"/>
              <a:t>перекладають</a:t>
            </a:r>
            <a:r>
              <a:rPr lang="ru-RU" sz="3600" dirty="0"/>
              <a:t> </a:t>
            </a:r>
            <a:r>
              <a:rPr lang="ru-RU" sz="3600" dirty="0" err="1"/>
              <a:t>термін</a:t>
            </a:r>
            <a:r>
              <a:rPr lang="ru-RU" sz="3600" dirty="0"/>
              <a:t> </a:t>
            </a:r>
            <a:r>
              <a:rPr lang="ru-RU" sz="3600" dirty="0" err="1"/>
              <a:t>іноземною</a:t>
            </a:r>
            <a:r>
              <a:rPr lang="ru-RU" sz="3600" dirty="0"/>
              <a:t> </a:t>
            </a:r>
            <a:r>
              <a:rPr lang="ru-RU" sz="3600" dirty="0" err="1"/>
              <a:t>мовою</a:t>
            </a:r>
            <a:r>
              <a:rPr lang="ru-RU" sz="3600" dirty="0"/>
              <a:t> </a:t>
            </a:r>
            <a:r>
              <a:rPr lang="en-US" sz="3600" dirty="0"/>
              <a:t>(</a:t>
            </a:r>
            <a:r>
              <a:rPr lang="en-US" sz="3600" dirty="0" err="1"/>
              <a:t>або</a:t>
            </a:r>
            <a:r>
              <a:rPr lang="en-US" sz="3600" dirty="0"/>
              <a:t> </a:t>
            </a:r>
            <a:r>
              <a:rPr lang="en-US" sz="3600" dirty="0" err="1"/>
              <a:t>кількома</a:t>
            </a:r>
            <a:r>
              <a:rPr lang="en-US" sz="3600" dirty="0"/>
              <a:t> </a:t>
            </a:r>
            <a:r>
              <a:rPr lang="en-US" sz="3600" dirty="0" err="1"/>
              <a:t>мовами</a:t>
            </a:r>
            <a:r>
              <a:rPr lang="en-US" sz="3600" dirty="0"/>
              <a:t>) і </a:t>
            </a:r>
            <a:r>
              <a:rPr lang="en-US" sz="3600" dirty="0" err="1"/>
              <a:t>подають</a:t>
            </a:r>
            <a:r>
              <a:rPr lang="en-US" sz="3600" dirty="0"/>
              <a:t> </a:t>
            </a:r>
            <a:r>
              <a:rPr lang="en-US" sz="3600" dirty="0" err="1"/>
              <a:t>його</a:t>
            </a:r>
            <a:r>
              <a:rPr lang="en-US" sz="3600" dirty="0"/>
              <a:t> </a:t>
            </a:r>
            <a:r>
              <a:rPr lang="en-US" sz="3600" dirty="0" err="1"/>
              <a:t>тлумачення</a:t>
            </a:r>
            <a:r>
              <a:rPr lang="en-US" sz="3600" dirty="0"/>
              <a:t>. </a:t>
            </a:r>
            <a:endParaRPr lang="uk-UA" sz="3600" dirty="0" smtClean="0"/>
          </a:p>
          <a:p>
            <a:pPr algn="just"/>
            <a:r>
              <a:rPr lang="en-US" sz="3600" dirty="0" err="1" smtClean="0"/>
              <a:t>Цікавою</a:t>
            </a:r>
            <a:r>
              <a:rPr lang="en-US" sz="3600" dirty="0" smtClean="0"/>
              <a:t> </a:t>
            </a:r>
            <a:r>
              <a:rPr lang="en-US" sz="3600" dirty="0" err="1"/>
              <a:t>лексикографічною</a:t>
            </a:r>
            <a:r>
              <a:rPr lang="en-US" sz="3600" dirty="0"/>
              <a:t> </a:t>
            </a:r>
            <a:r>
              <a:rPr lang="en-US" sz="3600" dirty="0" err="1"/>
              <a:t>працею</a:t>
            </a:r>
            <a:r>
              <a:rPr lang="en-US" sz="3600" dirty="0"/>
              <a:t>, </a:t>
            </a:r>
            <a:r>
              <a:rPr lang="en-US" sz="3600" dirty="0" err="1"/>
              <a:t>яку</a:t>
            </a:r>
            <a:r>
              <a:rPr lang="en-US" sz="3600" dirty="0"/>
              <a:t> </a:t>
            </a:r>
            <a:r>
              <a:rPr lang="en-US" sz="3600" dirty="0" err="1"/>
              <a:t>можна</a:t>
            </a:r>
            <a:r>
              <a:rPr lang="en-US" sz="3600" dirty="0"/>
              <a:t> </a:t>
            </a:r>
            <a:r>
              <a:rPr lang="en-US" sz="3600" dirty="0" err="1"/>
              <a:t>вважати</a:t>
            </a:r>
            <a:r>
              <a:rPr lang="en-US" sz="3600" dirty="0"/>
              <a:t> </a:t>
            </a:r>
            <a:r>
              <a:rPr lang="en-US" sz="3600" dirty="0" err="1"/>
              <a:t>певним</a:t>
            </a:r>
            <a:r>
              <a:rPr lang="en-US" sz="3600" dirty="0"/>
              <a:t> </a:t>
            </a:r>
            <a:r>
              <a:rPr lang="en-US" sz="3600" dirty="0" err="1"/>
              <a:t>символом</a:t>
            </a:r>
            <a:r>
              <a:rPr lang="en-US" sz="3600" dirty="0"/>
              <a:t> </a:t>
            </a:r>
            <a:r>
              <a:rPr lang="en-US" sz="3600" dirty="0" err="1"/>
              <a:t>нашого</a:t>
            </a:r>
            <a:r>
              <a:rPr lang="en-US" sz="3600" dirty="0"/>
              <a:t> </a:t>
            </a:r>
            <a:r>
              <a:rPr lang="en-US" sz="3600" dirty="0" err="1"/>
              <a:t>часу</a:t>
            </a:r>
            <a:r>
              <a:rPr lang="en-US" sz="3600" dirty="0"/>
              <a:t> (</a:t>
            </a:r>
            <a:r>
              <a:rPr lang="en-US" sz="3600" dirty="0" err="1"/>
              <a:t>вибух</a:t>
            </a:r>
            <a:r>
              <a:rPr lang="en-US" sz="3600" dirty="0"/>
              <a:t> </a:t>
            </a:r>
            <a:r>
              <a:rPr lang="en-US" sz="3600" dirty="0" err="1"/>
              <a:t>інтересу</a:t>
            </a:r>
            <a:r>
              <a:rPr lang="en-US" sz="3600" dirty="0"/>
              <a:t> </a:t>
            </a:r>
            <a:r>
              <a:rPr lang="en-US" sz="3600" dirty="0" err="1"/>
              <a:t>до</a:t>
            </a:r>
            <a:r>
              <a:rPr lang="en-US" sz="3600" dirty="0"/>
              <a:t> </a:t>
            </a:r>
            <a:r>
              <a:rPr lang="en-US" sz="3600" dirty="0" err="1"/>
              <a:t>економічної</a:t>
            </a:r>
            <a:r>
              <a:rPr lang="en-US" sz="3600" dirty="0"/>
              <a:t> </a:t>
            </a:r>
            <a:r>
              <a:rPr lang="en-US" sz="3600" dirty="0" err="1"/>
              <a:t>науки</a:t>
            </a:r>
            <a:r>
              <a:rPr lang="en-US" sz="3600" dirty="0"/>
              <a:t>) є «</a:t>
            </a:r>
            <a:r>
              <a:rPr lang="en-US" sz="3600" dirty="0" err="1"/>
              <a:t>Тлумачно-термінологічний</a:t>
            </a:r>
            <a:r>
              <a:rPr lang="en-US" sz="3600" dirty="0"/>
              <a:t> </a:t>
            </a:r>
            <a:r>
              <a:rPr lang="en-US" sz="3600" dirty="0" err="1"/>
              <a:t>словник</a:t>
            </a:r>
            <a:r>
              <a:rPr lang="en-US" sz="3600" dirty="0"/>
              <a:t> з </a:t>
            </a:r>
            <a:r>
              <a:rPr lang="en-US" sz="3600" dirty="0" err="1"/>
              <a:t>ринкової</a:t>
            </a:r>
            <a:r>
              <a:rPr lang="en-US" sz="3600" dirty="0"/>
              <a:t> </a:t>
            </a:r>
            <a:r>
              <a:rPr lang="en-US" sz="3600" dirty="0" err="1"/>
              <a:t>економіки</a:t>
            </a:r>
            <a:r>
              <a:rPr lang="en-US" sz="3600" dirty="0"/>
              <a:t>» (</a:t>
            </a:r>
            <a:r>
              <a:rPr lang="en-US" sz="3600" dirty="0" err="1"/>
              <a:t>Харків</a:t>
            </a:r>
            <a:r>
              <a:rPr lang="en-US" sz="3600" dirty="0"/>
              <a:t>, 1994), </a:t>
            </a:r>
            <a:r>
              <a:rPr lang="en-US" sz="3600" dirty="0" err="1"/>
              <a:t>де</a:t>
            </a:r>
            <a:r>
              <a:rPr lang="en-US" sz="3600" dirty="0"/>
              <a:t>, </a:t>
            </a:r>
            <a:r>
              <a:rPr lang="en-US" sz="3600" dirty="0" err="1"/>
              <a:t>крім</a:t>
            </a:r>
            <a:r>
              <a:rPr lang="en-US" sz="3600" dirty="0"/>
              <a:t> </a:t>
            </a:r>
            <a:r>
              <a:rPr lang="en-US" sz="3600" dirty="0" err="1"/>
              <a:t>тлумачення</a:t>
            </a:r>
            <a:r>
              <a:rPr lang="en-US" sz="3600" dirty="0"/>
              <a:t>, </a:t>
            </a:r>
            <a:r>
              <a:rPr lang="en-US" sz="3600" dirty="0" err="1"/>
              <a:t>подано</a:t>
            </a:r>
            <a:r>
              <a:rPr lang="en-US" sz="3600" dirty="0"/>
              <a:t> </a:t>
            </a:r>
            <a:r>
              <a:rPr lang="en-US" sz="3600" dirty="0" err="1"/>
              <a:t>відповідники</a:t>
            </a:r>
            <a:r>
              <a:rPr lang="en-US" sz="3600" dirty="0"/>
              <a:t> </a:t>
            </a:r>
            <a:r>
              <a:rPr lang="en-US" sz="3600" dirty="0" err="1"/>
              <a:t>до</a:t>
            </a:r>
            <a:r>
              <a:rPr lang="en-US" sz="3600" dirty="0"/>
              <a:t> </a:t>
            </a:r>
            <a:r>
              <a:rPr lang="en-US" sz="3600" dirty="0" err="1"/>
              <a:t>українського</a:t>
            </a:r>
            <a:r>
              <a:rPr lang="en-US" sz="3600" dirty="0"/>
              <a:t> </a:t>
            </a:r>
            <a:r>
              <a:rPr lang="en-US" sz="3600" dirty="0" err="1"/>
              <a:t>терміна</a:t>
            </a:r>
            <a:r>
              <a:rPr lang="en-US" sz="3600" dirty="0"/>
              <a:t> </a:t>
            </a:r>
            <a:r>
              <a:rPr lang="en-US" sz="3600" dirty="0" err="1"/>
              <a:t>російською</a:t>
            </a:r>
            <a:r>
              <a:rPr lang="en-US" sz="3600" dirty="0"/>
              <a:t>, </a:t>
            </a:r>
            <a:r>
              <a:rPr lang="en-US" sz="3600" dirty="0" err="1"/>
              <a:t>англійською</a:t>
            </a:r>
            <a:r>
              <a:rPr lang="en-US" sz="3600" dirty="0"/>
              <a:t>, </a:t>
            </a:r>
            <a:r>
              <a:rPr lang="en-US" sz="3600" dirty="0" err="1"/>
              <a:t>німецькою</a:t>
            </a:r>
            <a:r>
              <a:rPr lang="en-US" sz="3600" dirty="0"/>
              <a:t>, </a:t>
            </a:r>
            <a:r>
              <a:rPr lang="en-US" sz="3600" dirty="0" err="1"/>
              <a:t>французькою</a:t>
            </a:r>
            <a:r>
              <a:rPr lang="en-US" sz="3600" dirty="0"/>
              <a:t>, </a:t>
            </a:r>
            <a:r>
              <a:rPr lang="en-US" sz="3600" dirty="0" err="1"/>
              <a:t>іспанською</a:t>
            </a:r>
            <a:r>
              <a:rPr lang="en-US" sz="3600" dirty="0"/>
              <a:t> </a:t>
            </a:r>
            <a:r>
              <a:rPr lang="en-US" sz="3600" dirty="0" err="1"/>
              <a:t>мовами</a:t>
            </a:r>
            <a:r>
              <a:rPr lang="en-US" sz="3600" dirty="0"/>
              <a:t>.</a:t>
            </a:r>
          </a:p>
        </p:txBody>
      </p:sp>
      <p:pic>
        <p:nvPicPr>
          <p:cNvPr id="3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714999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Autofit/>
          </a:bodyPr>
          <a:lstStyle/>
          <a:p>
            <a:pPr algn="just"/>
            <a:r>
              <a:rPr lang="en-US" sz="3600" b="1" dirty="0" err="1"/>
              <a:t>Стандартизація</a:t>
            </a:r>
            <a:r>
              <a:rPr lang="en-US" sz="3600" b="1" dirty="0"/>
              <a:t> </a:t>
            </a:r>
            <a:r>
              <a:rPr lang="en-US" sz="3600" b="1" dirty="0" err="1"/>
              <a:t>термінології</a:t>
            </a:r>
            <a:r>
              <a:rPr lang="en-US" sz="3600" b="1" dirty="0"/>
              <a:t> </a:t>
            </a:r>
            <a:r>
              <a:rPr lang="en-US" sz="3600" dirty="0"/>
              <a:t>– </a:t>
            </a:r>
            <a:r>
              <a:rPr lang="en-US" sz="3600" dirty="0" err="1"/>
              <a:t>це</a:t>
            </a:r>
            <a:r>
              <a:rPr lang="en-US" sz="3600" dirty="0"/>
              <a:t> </a:t>
            </a:r>
            <a:r>
              <a:rPr lang="en-US" sz="3600" dirty="0" err="1"/>
              <a:t>вироблення</a:t>
            </a:r>
            <a:r>
              <a:rPr lang="en-US" sz="3600" dirty="0"/>
              <a:t> </a:t>
            </a:r>
            <a:r>
              <a:rPr lang="en-US" sz="3600" dirty="0" err="1"/>
              <a:t>термінів-еталонів</a:t>
            </a:r>
            <a:r>
              <a:rPr lang="en-US" sz="3600" dirty="0"/>
              <a:t>, </a:t>
            </a:r>
            <a:r>
              <a:rPr lang="en-US" sz="3600" dirty="0" err="1"/>
              <a:t>термінів-зразків</a:t>
            </a:r>
            <a:r>
              <a:rPr lang="en-US" sz="3600" dirty="0"/>
              <a:t>, </a:t>
            </a:r>
            <a:r>
              <a:rPr lang="en-US" sz="3600" dirty="0" err="1"/>
              <a:t>унормування</a:t>
            </a:r>
            <a:r>
              <a:rPr lang="en-US" sz="3600" dirty="0"/>
              <a:t> </a:t>
            </a:r>
            <a:r>
              <a:rPr lang="en-US" sz="3600" dirty="0" err="1"/>
              <a:t>термінології</a:t>
            </a:r>
            <a:r>
              <a:rPr lang="en-US" sz="3600" dirty="0"/>
              <a:t> в </a:t>
            </a:r>
            <a:r>
              <a:rPr lang="en-US" sz="3600" dirty="0" err="1"/>
              <a:t>межах</a:t>
            </a:r>
            <a:r>
              <a:rPr lang="en-US" sz="3600" dirty="0"/>
              <a:t> </a:t>
            </a:r>
            <a:r>
              <a:rPr lang="en-US" sz="3600" dirty="0" err="1"/>
              <a:t>однієї</a:t>
            </a:r>
            <a:r>
              <a:rPr lang="en-US" sz="3600" dirty="0"/>
              <a:t> </a:t>
            </a:r>
            <a:r>
              <a:rPr lang="en-US" sz="3600" dirty="0" err="1"/>
              <a:t>країни</a:t>
            </a:r>
            <a:r>
              <a:rPr lang="en-US" sz="3600" dirty="0"/>
              <a:t> (</a:t>
            </a:r>
            <a:r>
              <a:rPr lang="en-US" sz="3600" dirty="0" err="1"/>
              <a:t>якщо</a:t>
            </a:r>
            <a:r>
              <a:rPr lang="en-US" sz="3600" dirty="0"/>
              <a:t> </a:t>
            </a:r>
            <a:r>
              <a:rPr lang="en-US" sz="3600" dirty="0" err="1"/>
              <a:t>це</a:t>
            </a:r>
            <a:r>
              <a:rPr lang="en-US" sz="3600" dirty="0"/>
              <a:t> </a:t>
            </a:r>
            <a:r>
              <a:rPr lang="en-US" sz="3600" dirty="0" err="1"/>
              <a:t>національний</a:t>
            </a:r>
            <a:r>
              <a:rPr lang="en-US" sz="3600" dirty="0"/>
              <a:t> </a:t>
            </a:r>
            <a:r>
              <a:rPr lang="en-US" sz="3600" dirty="0" err="1"/>
              <a:t>стандарт</a:t>
            </a:r>
            <a:r>
              <a:rPr lang="en-US" sz="3600" dirty="0"/>
              <a:t>) </a:t>
            </a:r>
            <a:r>
              <a:rPr lang="en-US" sz="3600" dirty="0" err="1"/>
              <a:t>або</a:t>
            </a:r>
            <a:r>
              <a:rPr lang="en-US" sz="3600" dirty="0"/>
              <a:t> в </a:t>
            </a:r>
            <a:r>
              <a:rPr lang="en-US" sz="3600" dirty="0" err="1"/>
              <a:t>межах</a:t>
            </a:r>
            <a:r>
              <a:rPr lang="en-US" sz="3600" dirty="0"/>
              <a:t> </a:t>
            </a:r>
            <a:r>
              <a:rPr lang="en-US" sz="3600" dirty="0" err="1"/>
              <a:t>групи</a:t>
            </a:r>
            <a:r>
              <a:rPr lang="en-US" sz="3600" dirty="0"/>
              <a:t> </a:t>
            </a:r>
            <a:r>
              <a:rPr lang="en-US" sz="3600" dirty="0" err="1"/>
              <a:t>країн</a:t>
            </a:r>
            <a:r>
              <a:rPr lang="en-US" sz="3600" dirty="0"/>
              <a:t> (</a:t>
            </a:r>
            <a:r>
              <a:rPr lang="en-US" sz="3600" dirty="0" err="1"/>
              <a:t>якщо</a:t>
            </a:r>
            <a:r>
              <a:rPr lang="en-US" sz="3600" dirty="0"/>
              <a:t> </a:t>
            </a:r>
            <a:r>
              <a:rPr lang="en-US" sz="3600" dirty="0" err="1"/>
              <a:t>це</a:t>
            </a:r>
            <a:r>
              <a:rPr lang="en-US" sz="3600" dirty="0"/>
              <a:t> </a:t>
            </a:r>
            <a:r>
              <a:rPr lang="en-US" sz="3600" dirty="0" err="1"/>
              <a:t>міжнародний</a:t>
            </a:r>
            <a:r>
              <a:rPr lang="en-US" sz="3600" dirty="0"/>
              <a:t> </a:t>
            </a:r>
            <a:r>
              <a:rPr lang="en-US" sz="3600" dirty="0" err="1"/>
              <a:t>стандарт</a:t>
            </a:r>
            <a:r>
              <a:rPr lang="en-US" sz="3600" dirty="0"/>
              <a:t>). </a:t>
            </a:r>
            <a:r>
              <a:rPr lang="ru-RU" sz="3600" dirty="0"/>
              <a:t>Стандартизована </a:t>
            </a:r>
            <a:r>
              <a:rPr lang="ru-RU" sz="3600" dirty="0" err="1"/>
              <a:t>термінологія</a:t>
            </a:r>
            <a:r>
              <a:rPr lang="ru-RU" sz="3600" dirty="0"/>
              <a:t> </a:t>
            </a:r>
            <a:r>
              <a:rPr lang="ru-RU" sz="3600" dirty="0" err="1"/>
              <a:t>є</a:t>
            </a:r>
            <a:r>
              <a:rPr lang="ru-RU" sz="3600" dirty="0"/>
              <a:t> </a:t>
            </a:r>
            <a:r>
              <a:rPr lang="ru-RU" sz="3600" dirty="0" err="1"/>
              <a:t>обов’язковою</a:t>
            </a:r>
            <a:r>
              <a:rPr lang="ru-RU" sz="3600" dirty="0"/>
              <a:t> для </a:t>
            </a:r>
            <a:r>
              <a:rPr lang="ru-RU" sz="3600" dirty="0" err="1"/>
              <a:t>вживання</a:t>
            </a:r>
            <a:r>
              <a:rPr lang="ru-RU" sz="3600" dirty="0"/>
              <a:t> в </a:t>
            </a:r>
            <a:r>
              <a:rPr lang="ru-RU" sz="3600" dirty="0" err="1"/>
              <a:t>офіційних</a:t>
            </a:r>
            <a:r>
              <a:rPr lang="ru-RU" sz="3600" dirty="0"/>
              <a:t> </a:t>
            </a:r>
            <a:r>
              <a:rPr lang="ru-RU" sz="3600" dirty="0" err="1"/>
              <a:t>наукових</a:t>
            </a:r>
            <a:r>
              <a:rPr lang="ru-RU" sz="3600" dirty="0"/>
              <a:t>, </a:t>
            </a:r>
            <a:r>
              <a:rPr lang="ru-RU" sz="3600" dirty="0" err="1"/>
              <a:t>ділових</a:t>
            </a:r>
            <a:r>
              <a:rPr lang="ru-RU" sz="3600" dirty="0"/>
              <a:t>, </a:t>
            </a:r>
            <a:r>
              <a:rPr lang="ru-RU" sz="3600" dirty="0" err="1"/>
              <a:t>виробничих</a:t>
            </a:r>
            <a:r>
              <a:rPr lang="ru-RU" sz="3600" dirty="0"/>
              <a:t> текстах.</a:t>
            </a:r>
            <a:endParaRPr lang="en-US" sz="3600" dirty="0"/>
          </a:p>
        </p:txBody>
      </p:sp>
      <p:pic>
        <p:nvPicPr>
          <p:cNvPr id="3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714999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1642" y="28709"/>
            <a:ext cx="7760716" cy="1143000"/>
          </a:xfrm>
        </p:spPr>
        <p:txBody>
          <a:bodyPr>
            <a:noAutofit/>
          </a:bodyPr>
          <a:lstStyle/>
          <a:p>
            <a:r>
              <a:rPr lang="ru-RU" sz="3200" b="1" dirty="0" err="1"/>
              <a:t>Термінологічний</a:t>
            </a:r>
            <a:r>
              <a:rPr lang="ru-RU" sz="3200" b="1" dirty="0"/>
              <a:t> стандарт </a:t>
            </a:r>
            <a:r>
              <a:rPr lang="ru-RU" sz="3200" b="1" dirty="0" err="1"/>
              <a:t>укладають</a:t>
            </a:r>
            <a:r>
              <a:rPr lang="ru-RU" sz="3200" b="1" dirty="0"/>
              <a:t> за таким алгоритмом: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071546"/>
            <a:ext cx="8128830" cy="4714049"/>
          </a:xfrm>
        </p:spPr>
        <p:txBody>
          <a:bodyPr>
            <a:noAutofit/>
          </a:bodyPr>
          <a:lstStyle/>
          <a:p>
            <a:pPr marL="971550" lvl="1" indent="-514350" algn="just">
              <a:buFont typeface="+mj-lt"/>
              <a:buAutoNum type="arabicParenR"/>
            </a:pPr>
            <a:r>
              <a:rPr lang="ru-RU" sz="2000" i="1" dirty="0" err="1"/>
              <a:t>Систематизація</a:t>
            </a:r>
            <a:r>
              <a:rPr lang="ru-RU" sz="2000" i="1" dirty="0"/>
              <a:t> понять </a:t>
            </a:r>
            <a:r>
              <a:rPr lang="ru-RU" sz="2000" i="1" dirty="0" err="1"/>
              <a:t>певної</a:t>
            </a:r>
            <a:r>
              <a:rPr lang="ru-RU" sz="2000" i="1" dirty="0"/>
              <a:t> </a:t>
            </a:r>
            <a:r>
              <a:rPr lang="ru-RU" sz="2000" i="1" dirty="0" err="1"/>
              <a:t>галузі</a:t>
            </a:r>
            <a:r>
              <a:rPr lang="ru-RU" sz="2000" i="1" dirty="0"/>
              <a:t> науки </a:t>
            </a:r>
            <a:r>
              <a:rPr lang="ru-RU" sz="2000" i="1" dirty="0" err="1"/>
              <a:t>чи</a:t>
            </a:r>
            <a:r>
              <a:rPr lang="ru-RU" sz="2000" i="1" dirty="0"/>
              <a:t> </a:t>
            </a:r>
            <a:r>
              <a:rPr lang="ru-RU" sz="2000" i="1" dirty="0" err="1" smtClean="0"/>
              <a:t>техніки</a:t>
            </a:r>
            <a:r>
              <a:rPr lang="ru-RU" sz="2000" i="1" dirty="0" smtClean="0"/>
              <a:t>;</a:t>
            </a:r>
          </a:p>
          <a:p>
            <a:pPr marL="971550" lvl="1" indent="-514350" algn="just">
              <a:buFont typeface="+mj-lt"/>
              <a:buAutoNum type="arabicParenR"/>
            </a:pPr>
            <a:r>
              <a:rPr lang="ru-RU" sz="2000" i="1" dirty="0" err="1" smtClean="0"/>
              <a:t>Розмежування</a:t>
            </a:r>
            <a:r>
              <a:rPr lang="ru-RU" sz="2000" i="1" dirty="0" smtClean="0"/>
              <a:t> </a:t>
            </a:r>
            <a:r>
              <a:rPr lang="ru-RU" sz="2000" i="1" dirty="0" err="1"/>
              <a:t>родових</a:t>
            </a:r>
            <a:r>
              <a:rPr lang="ru-RU" sz="2000" i="1" dirty="0"/>
              <a:t> та </a:t>
            </a:r>
            <a:r>
              <a:rPr lang="ru-RU" sz="2000" i="1" dirty="0" err="1"/>
              <a:t>видових</a:t>
            </a:r>
            <a:r>
              <a:rPr lang="ru-RU" sz="2000" i="1" dirty="0"/>
              <a:t> понять;</a:t>
            </a:r>
            <a:endParaRPr lang="en-US" sz="1200" dirty="0"/>
          </a:p>
          <a:p>
            <a:pPr marL="971550" lvl="1" indent="-514350" algn="just">
              <a:buFont typeface="+mj-lt"/>
              <a:buAutoNum type="arabicParenR"/>
            </a:pPr>
            <a:r>
              <a:rPr lang="ru-RU" sz="2000" i="1" dirty="0" err="1"/>
              <a:t>Відбирання</a:t>
            </a:r>
            <a:r>
              <a:rPr lang="ru-RU" sz="2000" i="1" dirty="0"/>
              <a:t> </a:t>
            </a:r>
            <a:r>
              <a:rPr lang="ru-RU" sz="2000" i="1" dirty="0" err="1"/>
              <a:t>всіх</a:t>
            </a:r>
            <a:r>
              <a:rPr lang="ru-RU" sz="2000" i="1" dirty="0"/>
              <a:t> </a:t>
            </a:r>
            <a:r>
              <a:rPr lang="ru-RU" sz="2000" i="1" dirty="0" err="1"/>
              <a:t>термінів</a:t>
            </a:r>
            <a:r>
              <a:rPr lang="ru-RU" sz="2000" i="1" dirty="0"/>
              <a:t> </a:t>
            </a:r>
            <a:r>
              <a:rPr lang="ru-RU" sz="2000" i="1" dirty="0" err="1"/>
              <a:t>галузі</a:t>
            </a:r>
            <a:r>
              <a:rPr lang="ru-RU" sz="2000" i="1" dirty="0"/>
              <a:t>, </a:t>
            </a:r>
            <a:r>
              <a:rPr lang="ru-RU" sz="2000" i="1" dirty="0" err="1"/>
              <a:t>узятої</a:t>
            </a:r>
            <a:r>
              <a:rPr lang="ru-RU" sz="2000" i="1" dirty="0"/>
              <a:t> для </a:t>
            </a:r>
            <a:r>
              <a:rPr lang="ru-RU" sz="2000" i="1" dirty="0" err="1"/>
              <a:t>стандартизації</a:t>
            </a:r>
            <a:r>
              <a:rPr lang="ru-RU" sz="2000" i="1" dirty="0"/>
              <a:t> (</a:t>
            </a:r>
            <a:r>
              <a:rPr lang="ru-RU" sz="2000" i="1" dirty="0" err="1"/>
              <a:t>терміни</a:t>
            </a:r>
            <a:r>
              <a:rPr lang="ru-RU" sz="2000" i="1" dirty="0"/>
              <a:t> </a:t>
            </a:r>
            <a:r>
              <a:rPr lang="ru-RU" sz="2000" i="1" dirty="0" err="1"/>
              <a:t>вибирають</a:t>
            </a:r>
            <a:r>
              <a:rPr lang="ru-RU" sz="2000" i="1" dirty="0"/>
              <a:t> </a:t>
            </a:r>
            <a:r>
              <a:rPr lang="ru-RU" sz="2000" i="1" dirty="0" err="1"/>
              <a:t>із</a:t>
            </a:r>
            <a:r>
              <a:rPr lang="ru-RU" sz="2000" i="1" dirty="0"/>
              <a:t> </a:t>
            </a:r>
            <a:r>
              <a:rPr lang="ru-RU" sz="2000" i="1" dirty="0" err="1"/>
              <a:t>словників</a:t>
            </a:r>
            <a:r>
              <a:rPr lang="ru-RU" sz="2000" i="1" dirty="0"/>
              <a:t> </a:t>
            </a:r>
            <a:r>
              <a:rPr lang="ru-RU" sz="2000" i="1" dirty="0" err="1"/>
              <a:t>різних</a:t>
            </a:r>
            <a:r>
              <a:rPr lang="ru-RU" sz="2000" i="1" dirty="0"/>
              <a:t> </a:t>
            </a:r>
            <a:r>
              <a:rPr lang="ru-RU" sz="2000" i="1" dirty="0" err="1"/>
              <a:t>років</a:t>
            </a:r>
            <a:r>
              <a:rPr lang="ru-RU" sz="2000" i="1" dirty="0"/>
              <a:t> </a:t>
            </a:r>
            <a:r>
              <a:rPr lang="ru-RU" sz="2000" i="1" dirty="0" err="1"/>
              <a:t>видання</a:t>
            </a:r>
            <a:r>
              <a:rPr lang="ru-RU" sz="2000" i="1" dirty="0"/>
              <a:t>, статей, </a:t>
            </a:r>
            <a:r>
              <a:rPr lang="ru-RU" sz="2000" i="1" dirty="0" err="1"/>
              <a:t>підручників</a:t>
            </a:r>
            <a:r>
              <a:rPr lang="ru-RU" sz="2000" i="1" dirty="0"/>
              <a:t>, </a:t>
            </a:r>
            <a:r>
              <a:rPr lang="ru-RU" sz="2000" i="1" dirty="0" err="1"/>
              <a:t>періодики</a:t>
            </a:r>
            <a:r>
              <a:rPr lang="ru-RU" sz="2000" i="1" dirty="0"/>
              <a:t>, </a:t>
            </a:r>
            <a:r>
              <a:rPr lang="ru-RU" sz="2000" i="1" dirty="0" err="1"/>
              <a:t>рукописів</a:t>
            </a:r>
            <a:r>
              <a:rPr lang="ru-RU" sz="2000" i="1" dirty="0"/>
              <a:t> та </a:t>
            </a:r>
            <a:r>
              <a:rPr lang="ru-RU" sz="2000" i="1" dirty="0" err="1"/>
              <a:t>ін</a:t>
            </a:r>
            <a:r>
              <a:rPr lang="ru-RU" sz="2000" i="1" dirty="0"/>
              <a:t>. </a:t>
            </a:r>
            <a:r>
              <a:rPr lang="ru-RU" sz="2000" i="1" dirty="0" err="1"/>
              <a:t>джерел</a:t>
            </a:r>
            <a:r>
              <a:rPr lang="ru-RU" sz="2000" i="1" dirty="0"/>
              <a:t>);</a:t>
            </a:r>
            <a:endParaRPr lang="en-US" sz="1200" dirty="0"/>
          </a:p>
          <a:p>
            <a:pPr marL="971550" lvl="1" indent="-514350" algn="just">
              <a:buFont typeface="+mj-lt"/>
              <a:buAutoNum type="arabicParenR"/>
            </a:pPr>
            <a:r>
              <a:rPr lang="ru-RU" sz="2000" i="1" dirty="0" err="1"/>
              <a:t>Поділ</a:t>
            </a:r>
            <a:r>
              <a:rPr lang="ru-RU" sz="2000" i="1" dirty="0"/>
              <a:t> </a:t>
            </a:r>
            <a:r>
              <a:rPr lang="ru-RU" sz="2000" i="1" dirty="0" err="1"/>
              <a:t>термінів</a:t>
            </a:r>
            <a:r>
              <a:rPr lang="ru-RU" sz="2000" i="1" dirty="0"/>
              <a:t> на </a:t>
            </a:r>
            <a:r>
              <a:rPr lang="ru-RU" sz="2000" i="1" dirty="0" err="1"/>
              <a:t>групи</a:t>
            </a:r>
            <a:r>
              <a:rPr lang="ru-RU" sz="2000" i="1" dirty="0"/>
              <a:t>: а) </a:t>
            </a:r>
            <a:r>
              <a:rPr lang="ru-RU" sz="2000" i="1" dirty="0" err="1"/>
              <a:t>вузькоспеціальні</a:t>
            </a:r>
            <a:r>
              <a:rPr lang="ru-RU" sz="2000" i="1" dirty="0"/>
              <a:t> </a:t>
            </a:r>
            <a:r>
              <a:rPr lang="ru-RU" sz="2000" i="1" dirty="0" err="1"/>
              <a:t>терміни</a:t>
            </a:r>
            <a:r>
              <a:rPr lang="ru-RU" sz="2000" i="1" dirty="0"/>
              <a:t>; б) </a:t>
            </a:r>
            <a:r>
              <a:rPr lang="ru-RU" sz="2000" i="1" dirty="0" err="1"/>
              <a:t>міжгалузеві</a:t>
            </a:r>
            <a:r>
              <a:rPr lang="ru-RU" sz="2000" i="1" dirty="0"/>
              <a:t>; в)</a:t>
            </a:r>
            <a:r>
              <a:rPr lang="ru-RU" sz="2000" i="1" dirty="0" err="1"/>
              <a:t>загальнонаукові</a:t>
            </a:r>
            <a:r>
              <a:rPr lang="ru-RU" sz="2000" i="1" dirty="0"/>
              <a:t> (</a:t>
            </a:r>
            <a:r>
              <a:rPr lang="ru-RU" sz="2000" i="1" dirty="0" err="1"/>
              <a:t>загальнотехнічні</a:t>
            </a:r>
            <a:r>
              <a:rPr lang="ru-RU" sz="2000" i="1" dirty="0" smtClean="0"/>
              <a:t>);</a:t>
            </a:r>
          </a:p>
          <a:p>
            <a:pPr marL="971550" lvl="1" indent="-514350" algn="just">
              <a:buFont typeface="+mj-lt"/>
              <a:buAutoNum type="arabicParenR"/>
            </a:pPr>
            <a:r>
              <a:rPr lang="ru-RU" sz="2000" i="1" dirty="0" err="1" smtClean="0"/>
              <a:t>Стандартизації</a:t>
            </a:r>
            <a:r>
              <a:rPr lang="ru-RU" sz="2000" i="1" dirty="0" smtClean="0"/>
              <a:t> </a:t>
            </a:r>
            <a:r>
              <a:rPr lang="ru-RU" sz="2000" i="1" dirty="0" err="1"/>
              <a:t>мають</a:t>
            </a:r>
            <a:r>
              <a:rPr lang="ru-RU" sz="2000" i="1" dirty="0"/>
              <a:t> </a:t>
            </a:r>
            <a:r>
              <a:rPr lang="ru-RU" sz="2000" i="1" dirty="0" err="1"/>
              <a:t>підлягати</a:t>
            </a:r>
            <a:r>
              <a:rPr lang="ru-RU" sz="2000" i="1" dirty="0"/>
              <a:t> </a:t>
            </a:r>
            <a:r>
              <a:rPr lang="ru-RU" sz="2000" i="1" dirty="0" err="1"/>
              <a:t>лише</a:t>
            </a:r>
            <a:r>
              <a:rPr lang="ru-RU" sz="2000" i="1" dirty="0"/>
              <a:t> </a:t>
            </a:r>
            <a:r>
              <a:rPr lang="ru-RU" sz="2000" i="1" dirty="0" err="1"/>
              <a:t>вузькоспеціальні</a:t>
            </a:r>
            <a:r>
              <a:rPr lang="ru-RU" sz="2000" i="1" dirty="0"/>
              <a:t> </a:t>
            </a:r>
            <a:r>
              <a:rPr lang="ru-RU" sz="2000" i="1" dirty="0" err="1"/>
              <a:t>терміни</a:t>
            </a:r>
            <a:r>
              <a:rPr lang="ru-RU" sz="2000" i="1" dirty="0"/>
              <a:t>;</a:t>
            </a:r>
            <a:endParaRPr lang="uk-UA" sz="1200" i="1" dirty="0"/>
          </a:p>
          <a:p>
            <a:pPr marL="971550" lvl="1" indent="-514350" algn="just">
              <a:buFont typeface="+mj-lt"/>
              <a:buAutoNum type="arabicParenR"/>
            </a:pPr>
            <a:r>
              <a:rPr lang="ru-RU" sz="2000" i="1" dirty="0" err="1"/>
              <a:t>Вибирання</a:t>
            </a:r>
            <a:r>
              <a:rPr lang="ru-RU" sz="2000" i="1" dirty="0"/>
              <a:t> </a:t>
            </a:r>
            <a:r>
              <a:rPr lang="ru-RU" sz="2000" i="1" dirty="0" err="1"/>
              <a:t>із</a:t>
            </a:r>
            <a:r>
              <a:rPr lang="ru-RU" sz="2000" i="1" dirty="0"/>
              <a:t> </a:t>
            </a:r>
            <a:r>
              <a:rPr lang="ru-RU" sz="2000" i="1" dirty="0" err="1"/>
              <a:t>групи</a:t>
            </a:r>
            <a:r>
              <a:rPr lang="ru-RU" sz="2000" i="1" dirty="0"/>
              <a:t> </a:t>
            </a:r>
            <a:r>
              <a:rPr lang="ru-RU" sz="2000" i="1" dirty="0" err="1"/>
              <a:t>термінів-синонімів</a:t>
            </a:r>
            <a:r>
              <a:rPr lang="ru-RU" sz="2000" i="1" dirty="0"/>
              <a:t> нормативного </a:t>
            </a:r>
            <a:r>
              <a:rPr lang="ru-RU" sz="2000" i="1" dirty="0" err="1"/>
              <a:t>терміна</a:t>
            </a:r>
            <a:r>
              <a:rPr lang="ru-RU" sz="2000" i="1" dirty="0"/>
              <a:t> (</a:t>
            </a:r>
            <a:r>
              <a:rPr lang="ru-RU" sz="2000" i="1" dirty="0" err="1"/>
              <a:t>інші</a:t>
            </a:r>
            <a:r>
              <a:rPr lang="ru-RU" sz="2000" i="1" dirty="0"/>
              <a:t> </a:t>
            </a:r>
            <a:r>
              <a:rPr lang="ru-RU" sz="2000" i="1" dirty="0" err="1"/>
              <a:t>терміни</a:t>
            </a:r>
            <a:r>
              <a:rPr lang="ru-RU" sz="2000" i="1" dirty="0"/>
              <a:t> </a:t>
            </a:r>
            <a:r>
              <a:rPr lang="ru-RU" sz="2000" i="1" dirty="0" err="1"/>
              <a:t>поділяють</a:t>
            </a:r>
            <a:r>
              <a:rPr lang="ru-RU" sz="2000" i="1" dirty="0"/>
              <a:t> </a:t>
            </a:r>
            <a:r>
              <a:rPr lang="ru-RU" sz="2000" i="1" dirty="0" err="1"/>
              <a:t>також</a:t>
            </a:r>
            <a:r>
              <a:rPr lang="ru-RU" sz="2000" i="1" dirty="0"/>
              <a:t>, </a:t>
            </a:r>
            <a:r>
              <a:rPr lang="ru-RU" sz="2000" i="1" dirty="0" err="1"/>
              <a:t>але</a:t>
            </a:r>
            <a:r>
              <a:rPr lang="ru-RU" sz="2000" i="1" dirty="0"/>
              <a:t> </a:t>
            </a:r>
            <a:r>
              <a:rPr lang="ru-RU" sz="2000" i="1" dirty="0" err="1"/>
              <a:t>з</a:t>
            </a:r>
            <a:r>
              <a:rPr lang="ru-RU" sz="2000" i="1" dirty="0"/>
              <a:t> </a:t>
            </a:r>
            <a:r>
              <a:rPr lang="ru-RU" sz="2000" i="1" dirty="0" err="1"/>
              <a:t>позначкою</a:t>
            </a:r>
            <a:r>
              <a:rPr lang="ru-RU" sz="2000" i="1" dirty="0"/>
              <a:t> </a:t>
            </a:r>
            <a:r>
              <a:rPr lang="en-US" sz="2000" i="1" dirty="0"/>
              <a:t>«</a:t>
            </a:r>
            <a:r>
              <a:rPr lang="en-US" sz="2000" i="1" dirty="0" err="1"/>
              <a:t>не</a:t>
            </a:r>
            <a:r>
              <a:rPr lang="en-US" sz="2000" i="1" dirty="0"/>
              <a:t> </a:t>
            </a:r>
            <a:r>
              <a:rPr lang="en-US" sz="2000" i="1" dirty="0" err="1"/>
              <a:t>рекомендований</a:t>
            </a:r>
            <a:r>
              <a:rPr lang="en-US" sz="2000" i="1" dirty="0"/>
              <a:t>»);</a:t>
            </a:r>
            <a:endParaRPr lang="en-US" sz="1200" dirty="0"/>
          </a:p>
          <a:p>
            <a:pPr marL="971550" lvl="1" indent="-514350" algn="just">
              <a:buFont typeface="+mj-lt"/>
              <a:buAutoNum type="arabicParenR"/>
            </a:pPr>
            <a:r>
              <a:rPr lang="uk-UA" sz="2000" i="1" dirty="0" err="1"/>
              <a:t>П</a:t>
            </a:r>
            <a:r>
              <a:rPr lang="en-US" sz="2000" i="1" dirty="0" err="1"/>
              <a:t>ідбирання</a:t>
            </a:r>
            <a:r>
              <a:rPr lang="en-US" sz="2000" i="1" dirty="0"/>
              <a:t> </a:t>
            </a:r>
            <a:r>
              <a:rPr lang="en-US" sz="2000" i="1" dirty="0" err="1"/>
              <a:t>еквівалентів</a:t>
            </a:r>
            <a:r>
              <a:rPr lang="en-US" sz="2000" i="1" dirty="0"/>
              <a:t> </a:t>
            </a:r>
            <a:r>
              <a:rPr lang="en-US" sz="2000" i="1" dirty="0" err="1"/>
              <a:t>англійською</a:t>
            </a:r>
            <a:r>
              <a:rPr lang="en-US" sz="2000" i="1" dirty="0"/>
              <a:t>, </a:t>
            </a:r>
            <a:r>
              <a:rPr lang="en-US" sz="2000" i="1" dirty="0" err="1"/>
              <a:t>німецькою</a:t>
            </a:r>
            <a:r>
              <a:rPr lang="en-US" sz="2000" i="1" dirty="0"/>
              <a:t>, </a:t>
            </a:r>
            <a:r>
              <a:rPr lang="en-US" sz="2000" i="1" dirty="0" err="1"/>
              <a:t>французькою</a:t>
            </a:r>
            <a:r>
              <a:rPr lang="en-US" sz="2000" i="1" dirty="0"/>
              <a:t>, </a:t>
            </a:r>
            <a:r>
              <a:rPr lang="en-US" sz="2000" i="1" dirty="0" err="1"/>
              <a:t>російською</a:t>
            </a:r>
            <a:r>
              <a:rPr lang="en-US" sz="2000" i="1" dirty="0"/>
              <a:t> </a:t>
            </a:r>
            <a:r>
              <a:rPr lang="en-US" sz="2000" i="1" dirty="0" err="1"/>
              <a:t>мовами</a:t>
            </a:r>
            <a:r>
              <a:rPr lang="en-US" sz="2000" i="1" dirty="0"/>
              <a:t> з </a:t>
            </a:r>
            <a:r>
              <a:rPr lang="en-US" sz="2000" i="1" dirty="0" err="1"/>
              <a:t>відповідних</a:t>
            </a:r>
            <a:r>
              <a:rPr lang="en-US" sz="2000" i="1" dirty="0"/>
              <a:t> </a:t>
            </a:r>
            <a:r>
              <a:rPr lang="en-US" sz="2000" i="1" dirty="0" err="1"/>
              <a:t>міжнародних</a:t>
            </a:r>
            <a:r>
              <a:rPr lang="en-US" sz="2000" i="1" dirty="0"/>
              <a:t> </a:t>
            </a:r>
            <a:r>
              <a:rPr lang="en-US" sz="2000" i="1" dirty="0" err="1"/>
              <a:t>стандартів</a:t>
            </a:r>
            <a:r>
              <a:rPr lang="en-US" sz="2000" i="1" dirty="0"/>
              <a:t>;</a:t>
            </a:r>
            <a:endParaRPr lang="en-US" sz="1200" dirty="0"/>
          </a:p>
          <a:p>
            <a:pPr marL="971550" lvl="1" indent="-514350" algn="just">
              <a:buFont typeface="+mj-lt"/>
              <a:buAutoNum type="arabicParenR"/>
            </a:pPr>
            <a:r>
              <a:rPr lang="ru-RU" sz="2000" i="1" dirty="0" err="1"/>
              <a:t>Формування</a:t>
            </a:r>
            <a:r>
              <a:rPr lang="ru-RU" sz="2000" i="1" dirty="0"/>
              <a:t> </a:t>
            </a:r>
            <a:r>
              <a:rPr lang="ru-RU" sz="2000" i="1" dirty="0" err="1"/>
              <a:t>українською</a:t>
            </a:r>
            <a:r>
              <a:rPr lang="ru-RU" sz="2000" i="1" dirty="0"/>
              <a:t> </a:t>
            </a:r>
            <a:r>
              <a:rPr lang="ru-RU" sz="2000" i="1" dirty="0" err="1"/>
              <a:t>мовою</a:t>
            </a:r>
            <a:r>
              <a:rPr lang="ru-RU" sz="2000" i="1" dirty="0"/>
              <a:t> </a:t>
            </a:r>
            <a:r>
              <a:rPr lang="ru-RU" sz="2000" i="1" dirty="0" err="1"/>
              <a:t>визначення</a:t>
            </a:r>
            <a:r>
              <a:rPr lang="ru-RU" sz="2000" i="1" dirty="0"/>
              <a:t> (</a:t>
            </a:r>
            <a:r>
              <a:rPr lang="ru-RU" sz="2000" i="1" dirty="0" err="1"/>
              <a:t>дефініції</a:t>
            </a:r>
            <a:r>
              <a:rPr lang="ru-RU" sz="2000" i="1" dirty="0"/>
              <a:t>) </a:t>
            </a:r>
            <a:r>
              <a:rPr lang="ru-RU" sz="2000" i="1" dirty="0" err="1"/>
              <a:t>поняття</a:t>
            </a:r>
            <a:r>
              <a:rPr lang="ru-RU" sz="2000" i="1" dirty="0"/>
              <a:t>.</a:t>
            </a:r>
            <a:endParaRPr lang="en-US" sz="1200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20880" cy="1143000"/>
          </a:xfrm>
        </p:spPr>
        <p:txBody>
          <a:bodyPr>
            <a:noAutofit/>
          </a:bodyPr>
          <a:lstStyle/>
          <a:p>
            <a:r>
              <a:rPr lang="ru-RU" sz="3600" dirty="0"/>
              <a:t>У готовому </a:t>
            </a:r>
            <a:r>
              <a:rPr lang="ru-RU" sz="3600" dirty="0" err="1"/>
              <a:t>вигляді</a:t>
            </a:r>
            <a:r>
              <a:rPr lang="ru-RU" sz="3600" dirty="0"/>
              <a:t> </a:t>
            </a:r>
            <a:r>
              <a:rPr lang="ru-RU" sz="3600" dirty="0" err="1"/>
              <a:t>стаття</a:t>
            </a:r>
            <a:r>
              <a:rPr lang="ru-RU" sz="3600" dirty="0"/>
              <a:t> стандарту </a:t>
            </a:r>
            <a:r>
              <a:rPr lang="ru-RU" sz="3600" dirty="0" err="1"/>
              <a:t>має</a:t>
            </a:r>
            <a:r>
              <a:rPr lang="ru-RU" sz="3600" dirty="0"/>
              <a:t> </a:t>
            </a:r>
            <a:r>
              <a:rPr lang="ru-RU" sz="3600" dirty="0" err="1"/>
              <a:t>приблизно</a:t>
            </a:r>
            <a:r>
              <a:rPr lang="ru-RU" sz="3600" dirty="0"/>
              <a:t> </a:t>
            </a:r>
            <a:r>
              <a:rPr lang="ru-RU" sz="3600" dirty="0" err="1"/>
              <a:t>таку</a:t>
            </a:r>
            <a:r>
              <a:rPr lang="ru-RU" sz="3600" dirty="0"/>
              <a:t> </a:t>
            </a:r>
            <a:r>
              <a:rPr lang="ru-RU" sz="3600" dirty="0" err="1"/>
              <a:t>будову</a:t>
            </a:r>
            <a:r>
              <a:rPr lang="ru-RU" sz="3600" dirty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2908" y="1772816"/>
            <a:ext cx="8829708" cy="4525963"/>
          </a:xfrm>
        </p:spPr>
        <p:txBody>
          <a:bodyPr>
            <a:noAutofit/>
          </a:bodyPr>
          <a:lstStyle/>
          <a:p>
            <a:pPr marL="1428750" lvl="2" indent="-514350">
              <a:buFont typeface="+mj-lt"/>
              <a:buAutoNum type="arabicPeriod"/>
            </a:pPr>
            <a:r>
              <a:rPr lang="uk-UA" sz="2800" dirty="0" smtClean="0"/>
              <a:t>Н</a:t>
            </a:r>
            <a:r>
              <a:rPr lang="en-US" sz="2800" dirty="0" err="1"/>
              <a:t>азва</a:t>
            </a:r>
            <a:r>
              <a:rPr lang="en-US" sz="2800" dirty="0"/>
              <a:t> </a:t>
            </a:r>
            <a:r>
              <a:rPr lang="en-US" sz="2800" dirty="0" err="1"/>
              <a:t>поняття</a:t>
            </a:r>
            <a:r>
              <a:rPr lang="en-US" sz="2800" dirty="0"/>
              <a:t> </a:t>
            </a:r>
            <a:r>
              <a:rPr lang="en-US" sz="2800" dirty="0" err="1"/>
              <a:t>українською</a:t>
            </a:r>
            <a:r>
              <a:rPr lang="en-US" sz="2800" dirty="0"/>
              <a:t> </a:t>
            </a:r>
            <a:r>
              <a:rPr lang="en-US" sz="2800" dirty="0" err="1"/>
              <a:t>мовою</a:t>
            </a:r>
            <a:r>
              <a:rPr lang="en-US" sz="2800" dirty="0"/>
              <a:t>;</a:t>
            </a:r>
            <a:endParaRPr lang="en-US" sz="1800" dirty="0"/>
          </a:p>
          <a:p>
            <a:pPr marL="1428750" lvl="2" indent="-514350">
              <a:buFont typeface="+mj-lt"/>
              <a:buAutoNum type="arabicPeriod"/>
            </a:pPr>
            <a:r>
              <a:rPr lang="uk-UA" sz="2800" dirty="0" err="1"/>
              <a:t>С</a:t>
            </a:r>
            <a:r>
              <a:rPr lang="en-US" sz="2800" dirty="0" err="1"/>
              <a:t>корочена</a:t>
            </a:r>
            <a:r>
              <a:rPr lang="en-US" sz="2800" dirty="0"/>
              <a:t> </a:t>
            </a:r>
            <a:r>
              <a:rPr lang="en-US" sz="2800" dirty="0" err="1"/>
              <a:t>мова</a:t>
            </a:r>
            <a:r>
              <a:rPr lang="en-US" sz="2800" dirty="0"/>
              <a:t> </a:t>
            </a:r>
            <a:r>
              <a:rPr lang="en-US" sz="2800" dirty="0" err="1"/>
              <a:t>терміна</a:t>
            </a:r>
            <a:r>
              <a:rPr lang="en-US" sz="2800" dirty="0"/>
              <a:t>;</a:t>
            </a:r>
            <a:endParaRPr lang="en-US" sz="1800" dirty="0"/>
          </a:p>
          <a:p>
            <a:pPr marL="1428750" lvl="2" indent="-514350">
              <a:buFont typeface="+mj-lt"/>
              <a:buAutoNum type="arabicPeriod"/>
            </a:pPr>
            <a:r>
              <a:rPr lang="ru-RU" sz="2800" dirty="0"/>
              <a:t>Не дозволений (не </a:t>
            </a:r>
            <a:r>
              <a:rPr lang="ru-RU" sz="2800" dirty="0" err="1"/>
              <a:t>рекомендований</a:t>
            </a:r>
            <a:r>
              <a:rPr lang="ru-RU" sz="2800" dirty="0"/>
              <a:t>) </a:t>
            </a:r>
            <a:r>
              <a:rPr lang="ru-RU" sz="2800" dirty="0" err="1"/>
              <a:t>синонім</a:t>
            </a:r>
            <a:r>
              <a:rPr lang="ru-RU" sz="2800" dirty="0"/>
              <a:t>;</a:t>
            </a:r>
            <a:endParaRPr lang="en-US" sz="1800" dirty="0"/>
          </a:p>
          <a:p>
            <a:pPr marL="1428750" lvl="2" indent="-514350">
              <a:buFont typeface="+mj-lt"/>
              <a:buAutoNum type="arabicPeriod"/>
            </a:pPr>
            <a:r>
              <a:rPr lang="uk-UA" sz="2800" dirty="0" err="1"/>
              <a:t>Р</a:t>
            </a:r>
            <a:r>
              <a:rPr lang="en-US" sz="2800" dirty="0" err="1"/>
              <a:t>одове</a:t>
            </a:r>
            <a:r>
              <a:rPr lang="en-US" sz="2800" dirty="0"/>
              <a:t> </a:t>
            </a:r>
            <a:r>
              <a:rPr lang="en-US" sz="2800" dirty="0" err="1"/>
              <a:t>поняття</a:t>
            </a:r>
            <a:r>
              <a:rPr lang="en-US" sz="2800" dirty="0"/>
              <a:t>;</a:t>
            </a:r>
            <a:endParaRPr lang="en-US" sz="1800" dirty="0"/>
          </a:p>
          <a:p>
            <a:pPr marL="1428750" lvl="2" indent="-514350">
              <a:buFont typeface="+mj-lt"/>
              <a:buAutoNum type="arabicPeriod"/>
            </a:pPr>
            <a:r>
              <a:rPr lang="uk-UA" sz="2800" dirty="0" err="1"/>
              <a:t>В</a:t>
            </a:r>
            <a:r>
              <a:rPr lang="en-US" sz="2800" dirty="0" err="1"/>
              <a:t>идове</a:t>
            </a:r>
            <a:r>
              <a:rPr lang="en-US" sz="2800" dirty="0"/>
              <a:t> </a:t>
            </a:r>
            <a:r>
              <a:rPr lang="en-US" sz="2800" dirty="0" err="1"/>
              <a:t>поняття</a:t>
            </a:r>
            <a:r>
              <a:rPr lang="en-US" sz="2800" dirty="0"/>
              <a:t>;</a:t>
            </a:r>
            <a:endParaRPr lang="en-US" sz="1800" dirty="0"/>
          </a:p>
          <a:p>
            <a:pPr marL="1428750" lvl="2" indent="-514350">
              <a:buFont typeface="+mj-lt"/>
              <a:buAutoNum type="arabicPeriod"/>
            </a:pPr>
            <a:r>
              <a:rPr lang="uk-UA" sz="2800" dirty="0" err="1"/>
              <a:t>Е</a:t>
            </a:r>
            <a:r>
              <a:rPr lang="en-US" sz="2800" dirty="0" err="1"/>
              <a:t>квівалент</a:t>
            </a:r>
            <a:r>
              <a:rPr lang="en-US" sz="2800" dirty="0"/>
              <a:t>	</a:t>
            </a:r>
            <a:r>
              <a:rPr lang="en-US" sz="2800" dirty="0" err="1"/>
              <a:t>англійською</a:t>
            </a:r>
            <a:r>
              <a:rPr lang="en-US" sz="2800" dirty="0"/>
              <a:t>,</a:t>
            </a:r>
            <a:r>
              <a:rPr lang="uk-UA" sz="2800" dirty="0"/>
              <a:t> </a:t>
            </a:r>
            <a:r>
              <a:rPr lang="en-US" sz="2800" dirty="0" err="1"/>
              <a:t>німецькою</a:t>
            </a:r>
            <a:r>
              <a:rPr lang="en-US" sz="2800" dirty="0"/>
              <a:t>,</a:t>
            </a:r>
            <a:r>
              <a:rPr lang="uk-UA" sz="2800" dirty="0"/>
              <a:t> </a:t>
            </a:r>
            <a:r>
              <a:rPr lang="en-US" sz="2800" dirty="0" err="1"/>
              <a:t>російською</a:t>
            </a:r>
            <a:r>
              <a:rPr lang="en-US" sz="2800" dirty="0"/>
              <a:t>,</a:t>
            </a:r>
            <a:r>
              <a:rPr lang="uk-UA" sz="2800" dirty="0"/>
              <a:t> </a:t>
            </a:r>
            <a:r>
              <a:rPr lang="en-US" sz="2800" dirty="0" err="1"/>
              <a:t>французькою</a:t>
            </a:r>
            <a:r>
              <a:rPr lang="en-US" sz="2800" dirty="0"/>
              <a:t> </a:t>
            </a:r>
            <a:r>
              <a:rPr lang="en-US" sz="2800" dirty="0" err="1"/>
              <a:t>мовами</a:t>
            </a:r>
            <a:r>
              <a:rPr lang="en-US" sz="2800" dirty="0"/>
              <a:t>;</a:t>
            </a:r>
            <a:endParaRPr lang="en-US" sz="1800" dirty="0"/>
          </a:p>
          <a:p>
            <a:pPr marL="1428750" lvl="2" indent="-514350">
              <a:buFont typeface="+mj-lt"/>
              <a:buAutoNum type="arabicPeriod"/>
            </a:pPr>
            <a:r>
              <a:rPr lang="uk-UA" sz="2800" dirty="0" err="1"/>
              <a:t>Д</a:t>
            </a:r>
            <a:r>
              <a:rPr lang="en-US" sz="2800" dirty="0" err="1"/>
              <a:t>ефініція</a:t>
            </a:r>
            <a:r>
              <a:rPr lang="en-US" sz="2800" dirty="0"/>
              <a:t> (</a:t>
            </a:r>
            <a:r>
              <a:rPr lang="en-US" sz="2800" dirty="0" err="1"/>
              <a:t>визначення</a:t>
            </a:r>
            <a:r>
              <a:rPr lang="en-US" sz="2800" dirty="0"/>
              <a:t>);</a:t>
            </a:r>
            <a:endParaRPr lang="uk-UA" sz="1800" dirty="0"/>
          </a:p>
          <a:p>
            <a:pPr marL="1428750" lvl="2" indent="-514350">
              <a:buFont typeface="+mj-lt"/>
              <a:buAutoNum type="arabicPeriod"/>
            </a:pPr>
            <a:r>
              <a:rPr lang="uk-UA" sz="2800" dirty="0" err="1"/>
              <a:t>Ф</a:t>
            </a:r>
            <a:r>
              <a:rPr lang="en-US" sz="2800" dirty="0" err="1"/>
              <a:t>ормула</a:t>
            </a:r>
            <a:r>
              <a:rPr lang="en-US" sz="2800" dirty="0"/>
              <a:t> </a:t>
            </a:r>
            <a:r>
              <a:rPr lang="en-US" sz="2800" dirty="0" err="1"/>
              <a:t>або</a:t>
            </a:r>
            <a:r>
              <a:rPr lang="en-US" sz="2800" dirty="0"/>
              <a:t> </a:t>
            </a:r>
            <a:r>
              <a:rPr lang="en-US" sz="2800" dirty="0" err="1" smtClean="0"/>
              <a:t>схема</a:t>
            </a:r>
            <a:r>
              <a:rPr lang="uk-UA" sz="2800" dirty="0" smtClean="0"/>
              <a:t>.</a:t>
            </a:r>
          </a:p>
          <a:p>
            <a:pPr marL="1428750" lvl="2" indent="-514350">
              <a:buNone/>
            </a:pPr>
            <a:endParaRPr lang="uk-UA" sz="2800" dirty="0" smtClean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sz="4500" b="1" dirty="0" err="1" smtClean="0"/>
              <a:t>Завдання</a:t>
            </a:r>
            <a:r>
              <a:rPr lang="ru-RU" sz="4500" b="1" dirty="0" smtClean="0"/>
              <a:t> 1. </a:t>
            </a:r>
            <a:r>
              <a:rPr lang="ru-RU" sz="4500" b="1" dirty="0" err="1" smtClean="0"/>
              <a:t>Згрупуйте</a:t>
            </a:r>
            <a:r>
              <a:rPr lang="ru-RU" sz="4500" b="1" dirty="0" smtClean="0"/>
              <a:t> </a:t>
            </a:r>
            <a:r>
              <a:rPr lang="ru-RU" sz="4500" b="1" dirty="0" err="1" smtClean="0"/>
              <a:t>слова-терміни</a:t>
            </a:r>
            <a:r>
              <a:rPr lang="ru-RU" sz="4500" b="1" dirty="0" smtClean="0"/>
              <a:t> за </a:t>
            </a:r>
            <a:r>
              <a:rPr lang="ru-RU" sz="4500" b="1" dirty="0" err="1" smtClean="0"/>
              <a:t>галузями</a:t>
            </a:r>
            <a:r>
              <a:rPr lang="ru-RU" sz="4500" b="1" dirty="0" smtClean="0"/>
              <a:t> </a:t>
            </a:r>
            <a:r>
              <a:rPr lang="ru-RU" sz="4500" b="1" dirty="0" err="1" smtClean="0"/>
              <a:t>знань</a:t>
            </a:r>
            <a:r>
              <a:rPr lang="ru-RU" sz="4500" b="1" dirty="0" smtClean="0"/>
              <a:t>. </a:t>
            </a:r>
            <a:r>
              <a:rPr lang="ru-RU" sz="4500" b="1" dirty="0" err="1" smtClean="0"/>
              <a:t>З’ясуйте</a:t>
            </a:r>
            <a:r>
              <a:rPr lang="ru-RU" sz="4500" b="1" dirty="0" smtClean="0"/>
              <a:t> </a:t>
            </a:r>
            <a:r>
              <a:rPr lang="ru-RU" sz="4500" b="1" dirty="0" err="1" smtClean="0"/>
              <a:t>їхнє</a:t>
            </a:r>
            <a:r>
              <a:rPr lang="ru-RU" sz="4500" b="1" dirty="0" smtClean="0"/>
              <a:t> </a:t>
            </a:r>
            <a:r>
              <a:rPr lang="ru-RU" sz="4500" b="1" dirty="0" err="1" smtClean="0"/>
              <a:t>значення</a:t>
            </a:r>
            <a:r>
              <a:rPr lang="ru-RU" sz="4500" b="1" dirty="0" smtClean="0"/>
              <a:t> (</a:t>
            </a:r>
            <a:r>
              <a:rPr lang="ru-RU" sz="4500" b="1" dirty="0" err="1" smtClean="0"/>
              <a:t>якщо</a:t>
            </a:r>
            <a:r>
              <a:rPr lang="ru-RU" sz="4500" b="1" dirty="0" smtClean="0"/>
              <a:t> треба, </a:t>
            </a:r>
            <a:r>
              <a:rPr lang="ru-RU" sz="4500" b="1" dirty="0" err="1" smtClean="0"/>
              <a:t>звертайтесь</a:t>
            </a:r>
            <a:r>
              <a:rPr lang="ru-RU" sz="4500" b="1" dirty="0" smtClean="0"/>
              <a:t> до </a:t>
            </a:r>
            <a:r>
              <a:rPr lang="ru-RU" sz="4500" b="1" dirty="0" err="1" smtClean="0"/>
              <a:t>тлумачного</a:t>
            </a:r>
            <a:r>
              <a:rPr lang="ru-RU" sz="4500" b="1" dirty="0" smtClean="0"/>
              <a:t> словника </a:t>
            </a:r>
            <a:r>
              <a:rPr lang="ru-RU" sz="4500" b="1" dirty="0" err="1" smtClean="0"/>
              <a:t>чи</a:t>
            </a:r>
            <a:r>
              <a:rPr lang="ru-RU" sz="4500" b="1" dirty="0" smtClean="0"/>
              <a:t> </a:t>
            </a:r>
            <a:r>
              <a:rPr lang="ru-RU" sz="4500" b="1" dirty="0" err="1" smtClean="0"/>
              <a:t>словника</a:t>
            </a:r>
            <a:r>
              <a:rPr lang="ru-RU" sz="4500" b="1" dirty="0" smtClean="0"/>
              <a:t> </a:t>
            </a:r>
            <a:r>
              <a:rPr lang="ru-RU" sz="4500" b="1" dirty="0" err="1" smtClean="0"/>
              <a:t>іншомовних</a:t>
            </a:r>
            <a:r>
              <a:rPr lang="ru-RU" sz="4500" b="1" dirty="0" smtClean="0"/>
              <a:t> </a:t>
            </a:r>
            <a:r>
              <a:rPr lang="ru-RU" sz="4500" b="1" dirty="0" err="1" smtClean="0"/>
              <a:t>слів</a:t>
            </a:r>
            <a:r>
              <a:rPr lang="ru-RU" sz="4500" b="1" dirty="0" smtClean="0"/>
              <a:t>).</a:t>
            </a:r>
            <a:endParaRPr lang="uk-UA" sz="4500" b="1" dirty="0" smtClean="0"/>
          </a:p>
          <a:p>
            <a:pPr algn="just"/>
            <a:r>
              <a:rPr lang="ru-RU" sz="4500" dirty="0" err="1" smtClean="0"/>
              <a:t>Раціоналізація</a:t>
            </a:r>
            <a:r>
              <a:rPr lang="ru-RU" sz="4500" dirty="0" smtClean="0"/>
              <a:t>, феномен, герменевтика, </a:t>
            </a:r>
            <a:r>
              <a:rPr lang="ru-RU" sz="4500" dirty="0" err="1" smtClean="0"/>
              <a:t>імпульс</a:t>
            </a:r>
            <a:r>
              <a:rPr lang="ru-RU" sz="4500" dirty="0" smtClean="0"/>
              <a:t>, акрил, </a:t>
            </a:r>
            <a:r>
              <a:rPr lang="ru-RU" sz="4500" dirty="0" err="1" smtClean="0"/>
              <a:t>магній</a:t>
            </a:r>
            <a:r>
              <a:rPr lang="ru-RU" sz="4500" dirty="0" smtClean="0"/>
              <a:t>, </a:t>
            </a:r>
            <a:r>
              <a:rPr lang="ru-RU" sz="4500" dirty="0" err="1" smtClean="0"/>
              <a:t>кролівництво</a:t>
            </a:r>
            <a:r>
              <a:rPr lang="ru-RU" sz="4500" dirty="0" smtClean="0"/>
              <a:t>, горизонт, карта, </a:t>
            </a:r>
            <a:r>
              <a:rPr lang="ru-RU" sz="4500" dirty="0" err="1" smtClean="0"/>
              <a:t>арбітраж</a:t>
            </a:r>
            <a:r>
              <a:rPr lang="ru-RU" sz="4500" dirty="0" smtClean="0"/>
              <a:t>, </a:t>
            </a:r>
            <a:r>
              <a:rPr lang="ru-RU" sz="4500" dirty="0" err="1" smtClean="0"/>
              <a:t>оренда</a:t>
            </a:r>
            <a:r>
              <a:rPr lang="ru-RU" sz="4500" dirty="0" smtClean="0"/>
              <a:t>, вклад, </a:t>
            </a:r>
            <a:r>
              <a:rPr lang="ru-RU" sz="4500" dirty="0" err="1" smtClean="0"/>
              <a:t>заповіт</a:t>
            </a:r>
            <a:r>
              <a:rPr lang="ru-RU" sz="4500" dirty="0" smtClean="0"/>
              <a:t>,</a:t>
            </a:r>
            <a:endParaRPr lang="uk-UA" sz="4500" dirty="0" smtClean="0"/>
          </a:p>
          <a:p>
            <a:pPr algn="just"/>
            <a:r>
              <a:rPr lang="ru-RU" sz="4500" dirty="0" err="1" smtClean="0"/>
              <a:t>платник</a:t>
            </a:r>
            <a:r>
              <a:rPr lang="ru-RU" sz="4500" dirty="0" smtClean="0"/>
              <a:t>, система, </a:t>
            </a:r>
            <a:r>
              <a:rPr lang="ru-RU" sz="4500" dirty="0" err="1" smtClean="0"/>
              <a:t>біржа</a:t>
            </a:r>
            <a:r>
              <a:rPr lang="ru-RU" sz="4500" dirty="0" smtClean="0"/>
              <a:t>, меморандум, </a:t>
            </a:r>
            <a:r>
              <a:rPr lang="ru-RU" sz="4500" dirty="0" err="1" smtClean="0"/>
              <a:t>узагальнення</a:t>
            </a:r>
            <a:r>
              <a:rPr lang="ru-RU" sz="4500" dirty="0" smtClean="0"/>
              <a:t>, </a:t>
            </a:r>
            <a:r>
              <a:rPr lang="ru-RU" sz="4500" dirty="0" err="1" smtClean="0"/>
              <a:t>девальвація</a:t>
            </a:r>
            <a:r>
              <a:rPr lang="ru-RU" sz="4500" dirty="0" smtClean="0"/>
              <a:t>, </a:t>
            </a:r>
            <a:r>
              <a:rPr lang="ru-RU" sz="4500" dirty="0" err="1" smtClean="0"/>
              <a:t>фінансист</a:t>
            </a:r>
            <a:r>
              <a:rPr lang="ru-RU" sz="4500" dirty="0" smtClean="0"/>
              <a:t>, </a:t>
            </a:r>
            <a:r>
              <a:rPr lang="ru-RU" sz="4500" dirty="0" err="1" smtClean="0"/>
              <a:t>дивіденд</a:t>
            </a:r>
            <a:r>
              <a:rPr lang="ru-RU" sz="4500" dirty="0" smtClean="0"/>
              <a:t>, </a:t>
            </a:r>
            <a:r>
              <a:rPr lang="ru-RU" sz="4500" dirty="0" err="1" smtClean="0"/>
              <a:t>дотація</a:t>
            </a:r>
            <a:r>
              <a:rPr lang="ru-RU" sz="4500" dirty="0" smtClean="0"/>
              <a:t>, </a:t>
            </a:r>
            <a:r>
              <a:rPr lang="ru-RU" sz="4500" dirty="0" err="1" smtClean="0"/>
              <a:t>валентність</a:t>
            </a:r>
            <a:r>
              <a:rPr lang="ru-RU" sz="4500" dirty="0" smtClean="0"/>
              <a:t>, синкретизм.</a:t>
            </a:r>
            <a:endParaRPr lang="uk-UA" sz="4500" dirty="0" smtClean="0"/>
          </a:p>
          <a:p>
            <a:pPr algn="just"/>
            <a:endParaRPr lang="ru-RU" sz="4500" b="1" dirty="0" smtClean="0"/>
          </a:p>
          <a:p>
            <a:pPr algn="just"/>
            <a:r>
              <a:rPr lang="ru-RU" sz="4500" b="1" dirty="0" err="1" smtClean="0"/>
              <a:t>Завдання</a:t>
            </a:r>
            <a:r>
              <a:rPr lang="ru-RU" sz="4500" b="1" dirty="0" smtClean="0"/>
              <a:t> 2. </a:t>
            </a:r>
            <a:r>
              <a:rPr lang="ru-RU" sz="4500" b="1" dirty="0" err="1" smtClean="0"/>
              <a:t>Розкрийте</a:t>
            </a:r>
            <a:r>
              <a:rPr lang="ru-RU" sz="4500" b="1" dirty="0" smtClean="0"/>
              <a:t> </a:t>
            </a:r>
            <a:r>
              <a:rPr lang="ru-RU" sz="4500" b="1" dirty="0" err="1" smtClean="0"/>
              <a:t>значення</a:t>
            </a:r>
            <a:r>
              <a:rPr lang="ru-RU" sz="4500" b="1" dirty="0" smtClean="0"/>
              <a:t> </a:t>
            </a:r>
            <a:r>
              <a:rPr lang="ru-RU" sz="4500" b="1" dirty="0" err="1" smtClean="0"/>
              <a:t>термінів</a:t>
            </a:r>
            <a:r>
              <a:rPr lang="ru-RU" sz="4500" b="1" dirty="0" smtClean="0"/>
              <a:t>.</a:t>
            </a:r>
            <a:endParaRPr lang="uk-UA" sz="4500" b="1" dirty="0" smtClean="0"/>
          </a:p>
          <a:p>
            <a:pPr algn="just"/>
            <a:r>
              <a:rPr lang="ru-RU" sz="4500" dirty="0" err="1" smtClean="0"/>
              <a:t>Літературна</a:t>
            </a:r>
            <a:r>
              <a:rPr lang="ru-RU" sz="4500" dirty="0" smtClean="0"/>
              <a:t> </a:t>
            </a:r>
            <a:r>
              <a:rPr lang="ru-RU" sz="4500" dirty="0" err="1" smtClean="0"/>
              <a:t>мова</a:t>
            </a:r>
            <a:r>
              <a:rPr lang="ru-RU" sz="4500" dirty="0" smtClean="0"/>
              <a:t>, </a:t>
            </a:r>
            <a:r>
              <a:rPr lang="ru-RU" sz="4500" dirty="0" err="1" smtClean="0"/>
              <a:t>термін</a:t>
            </a:r>
            <a:r>
              <a:rPr lang="ru-RU" sz="4500" dirty="0" smtClean="0"/>
              <a:t>, норма, лексика, </a:t>
            </a:r>
            <a:r>
              <a:rPr lang="ru-RU" sz="4500" dirty="0" err="1" smtClean="0"/>
              <a:t>спілкування</a:t>
            </a:r>
            <a:r>
              <a:rPr lang="ru-RU" sz="4500" dirty="0" smtClean="0"/>
              <a:t>, </a:t>
            </a:r>
            <a:r>
              <a:rPr lang="ru-RU" sz="4500" dirty="0" err="1" smtClean="0"/>
              <a:t>кліше</a:t>
            </a:r>
            <a:r>
              <a:rPr lang="ru-RU" sz="4500" dirty="0" smtClean="0"/>
              <a:t>, </a:t>
            </a:r>
            <a:r>
              <a:rPr lang="ru-RU" sz="4500" dirty="0" err="1" smtClean="0"/>
              <a:t>автобіографія</a:t>
            </a:r>
            <a:r>
              <a:rPr lang="ru-RU" sz="4500" dirty="0" smtClean="0"/>
              <a:t>, </a:t>
            </a:r>
            <a:r>
              <a:rPr lang="ru-RU" sz="4500" dirty="0" err="1" smtClean="0"/>
              <a:t>науковий</a:t>
            </a:r>
            <a:r>
              <a:rPr lang="ru-RU" sz="4500" dirty="0" smtClean="0"/>
              <a:t> стиль, культура </a:t>
            </a:r>
            <a:r>
              <a:rPr lang="ru-RU" sz="4500" dirty="0" err="1" smtClean="0"/>
              <a:t>мовлення</a:t>
            </a:r>
            <a:r>
              <a:rPr lang="ru-RU" sz="4500" dirty="0" smtClean="0"/>
              <a:t>, суржик.</a:t>
            </a:r>
            <a:endParaRPr lang="uk-UA" sz="4500" dirty="0" smtClean="0"/>
          </a:p>
          <a:p>
            <a:pPr algn="just"/>
            <a:r>
              <a:rPr lang="ru-RU" sz="4500" dirty="0" smtClean="0"/>
              <a:t> </a:t>
            </a:r>
            <a:endParaRPr lang="uk-UA" sz="4500" dirty="0" smtClean="0"/>
          </a:p>
          <a:p>
            <a:pPr algn="just"/>
            <a:r>
              <a:rPr lang="ru-RU" sz="4500" b="1" dirty="0" err="1" smtClean="0"/>
              <a:t>Завдання</a:t>
            </a:r>
            <a:r>
              <a:rPr lang="ru-RU" sz="4500" b="1" dirty="0" smtClean="0"/>
              <a:t> 3. </a:t>
            </a:r>
            <a:r>
              <a:rPr lang="ru-RU" sz="4500" b="1" dirty="0" err="1" smtClean="0"/>
              <a:t>Перекладіть</a:t>
            </a:r>
            <a:r>
              <a:rPr lang="ru-RU" sz="4500" b="1" dirty="0" smtClean="0"/>
              <a:t> </a:t>
            </a:r>
            <a:r>
              <a:rPr lang="ru-RU" sz="4500" b="1" dirty="0" err="1" smtClean="0"/>
              <a:t>термінологічні</a:t>
            </a:r>
            <a:r>
              <a:rPr lang="ru-RU" sz="4500" b="1" dirty="0" smtClean="0"/>
              <a:t> </a:t>
            </a:r>
            <a:r>
              <a:rPr lang="ru-RU" sz="4500" b="1" dirty="0" err="1" smtClean="0"/>
              <a:t>словосполучення</a:t>
            </a:r>
            <a:r>
              <a:rPr lang="ru-RU" sz="4500" b="1" dirty="0" smtClean="0"/>
              <a:t> </a:t>
            </a:r>
            <a:r>
              <a:rPr lang="ru-RU" sz="4500" b="1" dirty="0" err="1" smtClean="0"/>
              <a:t>українською</a:t>
            </a:r>
            <a:r>
              <a:rPr lang="ru-RU" sz="4500" b="1" dirty="0" smtClean="0"/>
              <a:t> </a:t>
            </a:r>
            <a:r>
              <a:rPr lang="ru-RU" sz="4500" b="1" dirty="0" err="1" smtClean="0"/>
              <a:t>мовою</a:t>
            </a:r>
            <a:r>
              <a:rPr lang="ru-RU" sz="4500" b="1" dirty="0" smtClean="0"/>
              <a:t>. </a:t>
            </a:r>
            <a:r>
              <a:rPr lang="ru-RU" sz="4500" b="1" dirty="0" err="1" smtClean="0"/>
              <a:t>Поясніть</a:t>
            </a:r>
            <a:r>
              <a:rPr lang="ru-RU" sz="4500" b="1" dirty="0" smtClean="0"/>
              <a:t> </a:t>
            </a:r>
            <a:r>
              <a:rPr lang="ru-RU" sz="4500" b="1" dirty="0" err="1" smtClean="0"/>
              <a:t>правопис</a:t>
            </a:r>
            <a:r>
              <a:rPr lang="ru-RU" sz="4500" b="1" dirty="0" smtClean="0"/>
              <a:t> </a:t>
            </a:r>
            <a:r>
              <a:rPr lang="ru-RU" sz="4500" b="1" dirty="0" err="1" smtClean="0"/>
              <a:t>слів</a:t>
            </a:r>
            <a:r>
              <a:rPr lang="ru-RU" sz="4500" b="1" dirty="0" smtClean="0"/>
              <a:t> </a:t>
            </a:r>
            <a:r>
              <a:rPr lang="ru-RU" sz="4500" b="1" dirty="0" err="1" smtClean="0"/>
              <a:t>іншомовного</a:t>
            </a:r>
            <a:r>
              <a:rPr lang="ru-RU" sz="4500" b="1" dirty="0" smtClean="0"/>
              <a:t> </a:t>
            </a:r>
            <a:r>
              <a:rPr lang="ru-RU" sz="4500" b="1" dirty="0" err="1" smtClean="0"/>
              <a:t>походження</a:t>
            </a:r>
            <a:r>
              <a:rPr lang="ru-RU" sz="4500" b="1" dirty="0" smtClean="0"/>
              <a:t>.</a:t>
            </a:r>
            <a:endParaRPr lang="uk-UA" sz="4500" b="1" dirty="0" smtClean="0"/>
          </a:p>
          <a:p>
            <a:pPr algn="just"/>
            <a:r>
              <a:rPr lang="ru-RU" sz="4500" dirty="0" smtClean="0"/>
              <a:t>Взаимоотношения в коллективе, безосновательная претензия, в случае неуплаты суммы, на основе договора, составлять компетенцию, государственный долг, повестка об исполнении, оценочная стоимость, гражданское правонарушение, текущая политика, удовлетворение спроса, срок представления.</a:t>
            </a:r>
            <a:endParaRPr lang="uk-UA" sz="4500" dirty="0" smtClean="0"/>
          </a:p>
          <a:p>
            <a:pPr algn="just"/>
            <a:r>
              <a:rPr lang="ru-RU" sz="4500" dirty="0" smtClean="0"/>
              <a:t> </a:t>
            </a:r>
            <a:endParaRPr lang="uk-UA" sz="4500" dirty="0" smtClean="0"/>
          </a:p>
          <a:p>
            <a:pPr algn="just"/>
            <a:endParaRPr lang="uk-UA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6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714999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600" b="1" dirty="0" err="1" smtClean="0"/>
              <a:t>Завдання</a:t>
            </a:r>
            <a:r>
              <a:rPr lang="ru-RU" sz="1600" b="1" dirty="0" smtClean="0"/>
              <a:t> 4. </a:t>
            </a:r>
            <a:r>
              <a:rPr lang="ru-RU" sz="1600" b="1" dirty="0" err="1" smtClean="0"/>
              <a:t>Запишіть</a:t>
            </a:r>
            <a:r>
              <a:rPr lang="ru-RU" sz="1600" b="1" dirty="0" smtClean="0"/>
              <a:t> слова у </a:t>
            </a:r>
            <a:r>
              <a:rPr lang="ru-RU" sz="1600" b="1" dirty="0" err="1" smtClean="0"/>
              <a:t>дві</a:t>
            </a:r>
            <a:r>
              <a:rPr lang="ru-RU" sz="1600" b="1" dirty="0" smtClean="0"/>
              <a:t> колонки: </a:t>
            </a:r>
            <a:r>
              <a:rPr lang="ru-RU" sz="1600" b="1" dirty="0" err="1" smtClean="0"/>
              <a:t>загальнонаукові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терміни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і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вузькоспеціальні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терміни</a:t>
            </a:r>
            <a:r>
              <a:rPr lang="ru-RU" sz="1600" b="1" dirty="0" smtClean="0"/>
              <a:t>.</a:t>
            </a:r>
            <a:endParaRPr lang="uk-UA" sz="1600" b="1" dirty="0" smtClean="0"/>
          </a:p>
          <a:p>
            <a:pPr algn="just">
              <a:buNone/>
            </a:pPr>
            <a:r>
              <a:rPr lang="ru-RU" sz="1600" dirty="0" err="1" smtClean="0"/>
              <a:t>Гіпотенуза</a:t>
            </a:r>
            <a:r>
              <a:rPr lang="ru-RU" sz="1600" dirty="0" smtClean="0"/>
              <a:t>, </a:t>
            </a:r>
            <a:r>
              <a:rPr lang="ru-RU" sz="1600" dirty="0" err="1" smtClean="0"/>
              <a:t>юридична</a:t>
            </a:r>
            <a:r>
              <a:rPr lang="ru-RU" sz="1600" dirty="0" smtClean="0"/>
              <a:t> особа, </a:t>
            </a:r>
            <a:r>
              <a:rPr lang="ru-RU" sz="1600" dirty="0" err="1" smtClean="0"/>
              <a:t>ретрансляція</a:t>
            </a:r>
            <a:r>
              <a:rPr lang="ru-RU" sz="1600" dirty="0" smtClean="0"/>
              <a:t>, сюжет, </a:t>
            </a:r>
            <a:r>
              <a:rPr lang="ru-RU" sz="1600" dirty="0" err="1" smtClean="0"/>
              <a:t>мінерал</a:t>
            </a:r>
            <a:r>
              <a:rPr lang="ru-RU" sz="1600" dirty="0" smtClean="0"/>
              <a:t>, </a:t>
            </a:r>
            <a:r>
              <a:rPr lang="ru-RU" sz="1600" dirty="0" err="1" smtClean="0"/>
              <a:t>діалектика</a:t>
            </a:r>
            <a:r>
              <a:rPr lang="ru-RU" sz="1600" dirty="0" smtClean="0"/>
              <a:t>, базис, </a:t>
            </a:r>
            <a:r>
              <a:rPr lang="ru-RU" sz="1600" dirty="0" err="1" smtClean="0"/>
              <a:t>каналізація</a:t>
            </a:r>
            <a:r>
              <a:rPr lang="ru-RU" sz="1600" dirty="0" smtClean="0"/>
              <a:t>, </a:t>
            </a:r>
            <a:r>
              <a:rPr lang="ru-RU" sz="1600" dirty="0" err="1" smtClean="0"/>
              <a:t>хірургія</a:t>
            </a:r>
            <a:r>
              <a:rPr lang="ru-RU" sz="1600" dirty="0" smtClean="0"/>
              <a:t>, </a:t>
            </a:r>
            <a:r>
              <a:rPr lang="ru-RU" sz="1600" dirty="0" err="1" smtClean="0"/>
              <a:t>адажіо</a:t>
            </a:r>
            <a:r>
              <a:rPr lang="ru-RU" sz="1600" dirty="0" smtClean="0"/>
              <a:t>, октава, реактив, адвокат, </a:t>
            </a:r>
            <a:r>
              <a:rPr lang="ru-RU" sz="1600" dirty="0" err="1" smtClean="0"/>
              <a:t>речовий</a:t>
            </a:r>
            <a:r>
              <a:rPr lang="ru-RU" sz="1600" dirty="0" smtClean="0"/>
              <a:t> </a:t>
            </a:r>
            <a:r>
              <a:rPr lang="ru-RU" sz="1600" dirty="0" err="1" smtClean="0"/>
              <a:t>доказ</a:t>
            </a:r>
            <a:r>
              <a:rPr lang="ru-RU" sz="1600" dirty="0" smtClean="0"/>
              <a:t>, документ, </a:t>
            </a:r>
            <a:r>
              <a:rPr lang="ru-RU" sz="1600" dirty="0" err="1" smtClean="0"/>
              <a:t>охорона</a:t>
            </a:r>
            <a:r>
              <a:rPr lang="ru-RU" sz="1600" dirty="0" smtClean="0"/>
              <a:t>, </a:t>
            </a:r>
            <a:r>
              <a:rPr lang="ru-RU" sz="1600" dirty="0" err="1" smtClean="0"/>
              <a:t>аналіз</a:t>
            </a:r>
            <a:r>
              <a:rPr lang="ru-RU" sz="1600" dirty="0" smtClean="0"/>
              <a:t>, закон, </a:t>
            </a:r>
            <a:r>
              <a:rPr lang="ru-RU" sz="1600" dirty="0" err="1" smtClean="0"/>
              <a:t>ідея</a:t>
            </a:r>
            <a:r>
              <a:rPr lang="ru-RU" sz="1600" dirty="0" smtClean="0"/>
              <a:t>.</a:t>
            </a:r>
            <a:endParaRPr lang="uk-UA" sz="1600" dirty="0" smtClean="0"/>
          </a:p>
          <a:p>
            <a:pPr algn="just">
              <a:buNone/>
            </a:pPr>
            <a:endParaRPr lang="uk-UA" sz="1600" dirty="0" smtClean="0"/>
          </a:p>
          <a:p>
            <a:pPr algn="just">
              <a:buNone/>
            </a:pPr>
            <a:r>
              <a:rPr lang="ru-RU" sz="1600" b="1" dirty="0" err="1" smtClean="0"/>
              <a:t>Завдання</a:t>
            </a:r>
            <a:r>
              <a:rPr lang="ru-RU" sz="1600" b="1" dirty="0" smtClean="0"/>
              <a:t> 5. </a:t>
            </a:r>
            <a:r>
              <a:rPr lang="ru-RU" sz="1600" b="1" dirty="0" err="1" smtClean="0"/>
              <a:t>Доберіть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відповідники</a:t>
            </a:r>
            <a:r>
              <a:rPr lang="ru-RU" sz="1600" b="1" dirty="0" smtClean="0"/>
              <a:t> до </a:t>
            </a:r>
            <a:r>
              <a:rPr lang="ru-RU" sz="1600" b="1" dirty="0" err="1" smtClean="0"/>
              <a:t>слів-термінів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іншомовного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походження</a:t>
            </a:r>
            <a:r>
              <a:rPr lang="ru-RU" sz="1600" b="1" dirty="0" smtClean="0"/>
              <a:t>.</a:t>
            </a:r>
            <a:endParaRPr lang="uk-UA" sz="1600" b="1" dirty="0" smtClean="0"/>
          </a:p>
          <a:p>
            <a:pPr algn="just">
              <a:buNone/>
            </a:pPr>
            <a:r>
              <a:rPr lang="ru-RU" sz="1600" dirty="0" err="1" smtClean="0"/>
              <a:t>Альтруїзм</a:t>
            </a:r>
            <a:r>
              <a:rPr lang="ru-RU" sz="1600" dirty="0" smtClean="0"/>
              <a:t>, </a:t>
            </a:r>
            <a:r>
              <a:rPr lang="ru-RU" sz="1600" dirty="0" err="1" smtClean="0"/>
              <a:t>анулювання</a:t>
            </a:r>
            <a:r>
              <a:rPr lang="ru-RU" sz="1600" dirty="0" smtClean="0"/>
              <a:t>, </a:t>
            </a:r>
            <a:r>
              <a:rPr lang="ru-RU" sz="1600" dirty="0" err="1" smtClean="0"/>
              <a:t>генерація</a:t>
            </a:r>
            <a:r>
              <a:rPr lang="ru-RU" sz="1600" dirty="0" smtClean="0"/>
              <a:t>, </a:t>
            </a:r>
            <a:r>
              <a:rPr lang="ru-RU" sz="1600" dirty="0" err="1" smtClean="0"/>
              <a:t>демаскування</a:t>
            </a:r>
            <a:r>
              <a:rPr lang="ru-RU" sz="1600" dirty="0" smtClean="0"/>
              <a:t>, </a:t>
            </a:r>
            <a:r>
              <a:rPr lang="ru-RU" sz="1600" dirty="0" err="1" smtClean="0"/>
              <a:t>екскурс</a:t>
            </a:r>
            <a:r>
              <a:rPr lang="ru-RU" sz="1600" dirty="0" smtClean="0"/>
              <a:t>, </a:t>
            </a:r>
            <a:r>
              <a:rPr lang="ru-RU" sz="1600" dirty="0" err="1" smtClean="0"/>
              <a:t>ідентифікація</a:t>
            </a:r>
            <a:r>
              <a:rPr lang="ru-RU" sz="1600" dirty="0" smtClean="0"/>
              <a:t>, </a:t>
            </a:r>
            <a:r>
              <a:rPr lang="ru-RU" sz="1600" dirty="0" err="1" smtClean="0"/>
              <a:t>індиферентний</a:t>
            </a:r>
            <a:r>
              <a:rPr lang="ru-RU" sz="1600" dirty="0" smtClean="0"/>
              <a:t>, катарсис, </a:t>
            </a:r>
            <a:r>
              <a:rPr lang="ru-RU" sz="1600" dirty="0" err="1" smtClean="0"/>
              <a:t>квітенсенція</a:t>
            </a:r>
            <a:r>
              <a:rPr lang="ru-RU" sz="1600" dirty="0" smtClean="0"/>
              <a:t>, </a:t>
            </a:r>
            <a:r>
              <a:rPr lang="ru-RU" sz="1600" dirty="0" err="1" smtClean="0"/>
              <a:t>превентивний</a:t>
            </a:r>
            <a:r>
              <a:rPr lang="ru-RU" sz="1600" dirty="0" smtClean="0"/>
              <a:t>, </a:t>
            </a:r>
            <a:r>
              <a:rPr lang="ru-RU" sz="1600" dirty="0" err="1" smtClean="0"/>
              <a:t>репродукувати</a:t>
            </a:r>
            <a:r>
              <a:rPr lang="ru-RU" sz="1600" dirty="0" smtClean="0"/>
              <a:t>, </a:t>
            </a:r>
            <a:r>
              <a:rPr lang="ru-RU" sz="1600" dirty="0" err="1" smtClean="0"/>
              <a:t>реляція</a:t>
            </a:r>
            <a:r>
              <a:rPr lang="ru-RU" sz="1600" dirty="0" smtClean="0"/>
              <a:t>, </a:t>
            </a:r>
            <a:r>
              <a:rPr lang="ru-RU" sz="1600" dirty="0" err="1" smtClean="0"/>
              <a:t>сакральний</a:t>
            </a:r>
            <a:r>
              <a:rPr lang="ru-RU" sz="1600" dirty="0" smtClean="0"/>
              <a:t>, </a:t>
            </a:r>
            <a:r>
              <a:rPr lang="ru-RU" sz="1600" dirty="0" err="1" smtClean="0"/>
              <a:t>сегрегація</a:t>
            </a:r>
            <a:r>
              <a:rPr lang="ru-RU" sz="1600" dirty="0" smtClean="0"/>
              <a:t>, </a:t>
            </a:r>
            <a:r>
              <a:rPr lang="ru-RU" sz="1600" dirty="0" err="1" smtClean="0"/>
              <a:t>інновація</a:t>
            </a:r>
            <a:r>
              <a:rPr lang="ru-RU" sz="1600" dirty="0" smtClean="0"/>
              <a:t>, альянс, </a:t>
            </a:r>
            <a:r>
              <a:rPr lang="ru-RU" sz="1600" dirty="0" err="1" smtClean="0"/>
              <a:t>ембарго</a:t>
            </a:r>
            <a:r>
              <a:rPr lang="ru-RU" sz="1600" dirty="0" smtClean="0"/>
              <a:t>, адаптер, </a:t>
            </a:r>
            <a:r>
              <a:rPr lang="ru-RU" sz="1600" dirty="0" err="1" smtClean="0"/>
              <a:t>дисонанс</a:t>
            </a:r>
            <a:r>
              <a:rPr lang="ru-RU" sz="1600" dirty="0" smtClean="0"/>
              <a:t>, </a:t>
            </a:r>
            <a:r>
              <a:rPr lang="ru-RU" sz="1600" dirty="0" err="1" smtClean="0"/>
              <a:t>іпотека</a:t>
            </a:r>
            <a:r>
              <a:rPr lang="ru-RU" sz="1600" dirty="0" smtClean="0"/>
              <a:t>.</a:t>
            </a:r>
            <a:endParaRPr lang="uk-UA" sz="1600" dirty="0" smtClean="0"/>
          </a:p>
          <a:p>
            <a:pPr algn="just">
              <a:buNone/>
            </a:pPr>
            <a:r>
              <a:rPr lang="ru-RU" sz="1600" dirty="0" smtClean="0"/>
              <a:t> </a:t>
            </a:r>
            <a:endParaRPr lang="uk-UA" sz="1600" dirty="0" smtClean="0"/>
          </a:p>
          <a:p>
            <a:pPr algn="just">
              <a:buNone/>
            </a:pPr>
            <a:r>
              <a:rPr lang="ru-RU" sz="1600" b="1" dirty="0" err="1" smtClean="0"/>
              <a:t>Завдання</a:t>
            </a:r>
            <a:r>
              <a:rPr lang="ru-RU" sz="1600" b="1" dirty="0" smtClean="0"/>
              <a:t> 6. </a:t>
            </a:r>
            <a:r>
              <a:rPr lang="ru-RU" sz="1600" b="1" dirty="0" err="1" smtClean="0"/>
              <a:t>Користуючись</a:t>
            </a:r>
            <a:r>
              <a:rPr lang="ru-RU" sz="1600" b="1" dirty="0" smtClean="0"/>
              <a:t> словами для </a:t>
            </a:r>
            <a:r>
              <a:rPr lang="ru-RU" sz="1600" b="1" dirty="0" err="1" smtClean="0"/>
              <a:t>довідки</a:t>
            </a:r>
            <a:r>
              <a:rPr lang="ru-RU" sz="1600" b="1" dirty="0" smtClean="0"/>
              <a:t>, до </a:t>
            </a:r>
            <a:r>
              <a:rPr lang="ru-RU" sz="1600" b="1" dirty="0" err="1" smtClean="0"/>
              <a:t>поданих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слів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доберіть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синоніми</a:t>
            </a:r>
            <a:r>
              <a:rPr lang="ru-RU" sz="1600" b="1" dirty="0" smtClean="0"/>
              <a:t>.</a:t>
            </a:r>
            <a:endParaRPr lang="uk-UA" sz="1600" b="1" dirty="0" smtClean="0"/>
          </a:p>
          <a:p>
            <a:pPr algn="just">
              <a:buNone/>
            </a:pPr>
            <a:r>
              <a:rPr lang="ru-RU" sz="1600" dirty="0" err="1" smtClean="0"/>
              <a:t>Адміністрація</a:t>
            </a:r>
            <a:r>
              <a:rPr lang="ru-RU" sz="1600" dirty="0" smtClean="0"/>
              <a:t>, </a:t>
            </a:r>
            <a:r>
              <a:rPr lang="ru-RU" sz="1600" dirty="0" err="1" smtClean="0"/>
              <a:t>кон’юнктура</a:t>
            </a:r>
            <a:r>
              <a:rPr lang="ru-RU" sz="1600" dirty="0" smtClean="0"/>
              <a:t>, акциз, </a:t>
            </a:r>
            <a:r>
              <a:rPr lang="ru-RU" sz="1600" dirty="0" err="1" smtClean="0"/>
              <a:t>акція</a:t>
            </a:r>
            <a:r>
              <a:rPr lang="ru-RU" sz="1600" dirty="0" smtClean="0"/>
              <a:t>, аргумент, </a:t>
            </a:r>
            <a:r>
              <a:rPr lang="ru-RU" sz="1600" dirty="0" err="1" smtClean="0"/>
              <a:t>бізнесмен</a:t>
            </a:r>
            <a:r>
              <a:rPr lang="ru-RU" sz="1600" dirty="0" smtClean="0"/>
              <a:t>, </a:t>
            </a:r>
            <a:r>
              <a:rPr lang="ru-RU" sz="1600" dirty="0" err="1" smtClean="0"/>
              <a:t>кореспонденція</a:t>
            </a:r>
            <a:r>
              <a:rPr lang="ru-RU" sz="1600" dirty="0" smtClean="0"/>
              <a:t>, вексель, </a:t>
            </a:r>
            <a:r>
              <a:rPr lang="ru-RU" sz="1600" dirty="0" err="1" smtClean="0"/>
              <a:t>конкуренція</a:t>
            </a:r>
            <a:r>
              <a:rPr lang="ru-RU" sz="1600" dirty="0" smtClean="0"/>
              <a:t>, </a:t>
            </a:r>
            <a:r>
              <a:rPr lang="ru-RU" sz="1600" dirty="0" err="1" smtClean="0"/>
              <a:t>інвестиції</a:t>
            </a:r>
            <a:r>
              <a:rPr lang="ru-RU" sz="1600" dirty="0" smtClean="0"/>
              <a:t>, аргумент, </a:t>
            </a:r>
            <a:r>
              <a:rPr lang="ru-RU" sz="1600" dirty="0" err="1" smtClean="0"/>
              <a:t>економія</a:t>
            </a:r>
            <a:r>
              <a:rPr lang="ru-RU" sz="1600" dirty="0" smtClean="0"/>
              <a:t>, </a:t>
            </a:r>
            <a:r>
              <a:rPr lang="ru-RU" sz="1600" dirty="0" err="1" smtClean="0"/>
              <a:t>збиток</a:t>
            </a:r>
            <a:r>
              <a:rPr lang="ru-RU" sz="1600" dirty="0" smtClean="0"/>
              <a:t>, </a:t>
            </a:r>
            <a:r>
              <a:rPr lang="ru-RU" sz="1600" dirty="0" err="1" smtClean="0"/>
              <a:t>ідентичний</a:t>
            </a:r>
            <a:r>
              <a:rPr lang="ru-RU" sz="1600" dirty="0" smtClean="0"/>
              <a:t>, </a:t>
            </a:r>
            <a:r>
              <a:rPr lang="ru-RU" sz="1600" dirty="0" err="1" smtClean="0"/>
              <a:t>компенсація</a:t>
            </a:r>
            <a:r>
              <a:rPr lang="ru-RU" sz="1600" dirty="0" smtClean="0"/>
              <a:t>, </a:t>
            </a:r>
            <a:r>
              <a:rPr lang="ru-RU" sz="1600" dirty="0" err="1" smtClean="0"/>
              <a:t>пріоритет</a:t>
            </a:r>
            <a:r>
              <a:rPr lang="ru-RU" sz="1600" dirty="0" smtClean="0"/>
              <a:t>, паритет, </a:t>
            </a:r>
            <a:r>
              <a:rPr lang="ru-RU" sz="1600" dirty="0" err="1" smtClean="0"/>
              <a:t>екстрений</a:t>
            </a:r>
            <a:r>
              <a:rPr lang="ru-RU" sz="1600" dirty="0" smtClean="0"/>
              <a:t>, </a:t>
            </a:r>
            <a:r>
              <a:rPr lang="ru-RU" sz="1600" dirty="0" err="1" smtClean="0"/>
              <a:t>інцидент</a:t>
            </a:r>
            <a:r>
              <a:rPr lang="ru-RU" sz="1600" dirty="0" smtClean="0"/>
              <a:t>.</a:t>
            </a:r>
            <a:endParaRPr lang="uk-UA" sz="1600" dirty="0" smtClean="0"/>
          </a:p>
          <a:p>
            <a:pPr algn="just">
              <a:buNone/>
            </a:pPr>
            <a:r>
              <a:rPr lang="ru-RU" sz="1600" dirty="0" smtClean="0"/>
              <a:t> </a:t>
            </a:r>
            <a:endParaRPr lang="uk-UA" sz="1600" b="1" dirty="0" smtClean="0"/>
          </a:p>
          <a:p>
            <a:pPr algn="just">
              <a:buNone/>
            </a:pPr>
            <a:r>
              <a:rPr lang="ru-RU" sz="1600" b="1" dirty="0" err="1" smtClean="0"/>
              <a:t>Довідка</a:t>
            </a:r>
            <a:r>
              <a:rPr lang="ru-RU" sz="1600" b="1" dirty="0" smtClean="0"/>
              <a:t>: </a:t>
            </a:r>
            <a:r>
              <a:rPr lang="ru-RU" sz="1600" i="1" dirty="0" err="1" smtClean="0"/>
              <a:t>умови</a:t>
            </a:r>
            <a:r>
              <a:rPr lang="ru-RU" sz="1600" i="1" dirty="0" smtClean="0"/>
              <a:t>, </a:t>
            </a:r>
            <a:r>
              <a:rPr lang="ru-RU" sz="1600" i="1" dirty="0" err="1" smtClean="0"/>
              <a:t>обставини</a:t>
            </a:r>
            <a:r>
              <a:rPr lang="ru-RU" sz="1600" i="1" dirty="0" smtClean="0"/>
              <a:t>; пай, </a:t>
            </a:r>
            <a:r>
              <a:rPr lang="ru-RU" sz="1600" i="1" dirty="0" err="1" smtClean="0"/>
              <a:t>частка</a:t>
            </a:r>
            <a:r>
              <a:rPr lang="ru-RU" sz="1600" i="1" dirty="0" smtClean="0"/>
              <a:t>; </a:t>
            </a:r>
            <a:r>
              <a:rPr lang="ru-RU" sz="1600" i="1" dirty="0" err="1" smtClean="0"/>
              <a:t>підприємець</a:t>
            </a:r>
            <a:r>
              <a:rPr lang="ru-RU" sz="1600" i="1" dirty="0" smtClean="0"/>
              <a:t>; </a:t>
            </a:r>
            <a:r>
              <a:rPr lang="ru-RU" sz="1600" i="1" dirty="0" err="1" smtClean="0"/>
              <a:t>правління</a:t>
            </a:r>
            <a:r>
              <a:rPr lang="ru-RU" sz="1600" i="1" dirty="0" smtClean="0"/>
              <a:t>; </a:t>
            </a:r>
            <a:r>
              <a:rPr lang="ru-RU" sz="1600" i="1" dirty="0" err="1" smtClean="0"/>
              <a:t>довід</a:t>
            </a:r>
            <a:r>
              <a:rPr lang="ru-RU" sz="1600" i="1" dirty="0" smtClean="0"/>
              <a:t>, </a:t>
            </a:r>
            <a:r>
              <a:rPr lang="ru-RU" sz="1600" i="1" dirty="0" err="1" smtClean="0"/>
              <a:t>доказ</a:t>
            </a:r>
            <a:r>
              <a:rPr lang="ru-RU" sz="1600" i="1" dirty="0" smtClean="0"/>
              <a:t>; </a:t>
            </a:r>
            <a:r>
              <a:rPr lang="ru-RU" sz="1600" i="1" dirty="0" err="1" smtClean="0"/>
              <a:t>боргове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зобов’язання</a:t>
            </a:r>
            <a:r>
              <a:rPr lang="ru-RU" sz="1600" i="1" dirty="0" smtClean="0"/>
              <a:t>; </a:t>
            </a:r>
            <a:r>
              <a:rPr lang="ru-RU" sz="1600" i="1" dirty="0" err="1" smtClean="0"/>
              <a:t>непрямий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податок</a:t>
            </a:r>
            <a:r>
              <a:rPr lang="ru-RU" sz="1600" i="1" dirty="0" smtClean="0"/>
              <a:t>; </a:t>
            </a:r>
            <a:r>
              <a:rPr lang="ru-RU" sz="1600" i="1" dirty="0" err="1" smtClean="0"/>
              <a:t>змагання</a:t>
            </a:r>
            <a:r>
              <a:rPr lang="ru-RU" sz="1600" i="1" dirty="0" smtClean="0"/>
              <a:t>; </a:t>
            </a:r>
            <a:r>
              <a:rPr lang="ru-RU" sz="1600" i="1" dirty="0" err="1" smtClean="0"/>
              <a:t>листування</a:t>
            </a:r>
            <a:r>
              <a:rPr lang="ru-RU" sz="1600" i="1" dirty="0" smtClean="0"/>
              <a:t>; шкода, </a:t>
            </a:r>
            <a:r>
              <a:rPr lang="ru-RU" sz="1600" i="1" dirty="0" err="1" smtClean="0"/>
              <a:t>втрата</a:t>
            </a:r>
            <a:r>
              <a:rPr lang="ru-RU" sz="1600" i="1" dirty="0" smtClean="0"/>
              <a:t>, </a:t>
            </a:r>
            <a:r>
              <a:rPr lang="ru-RU" sz="1600" i="1" dirty="0" err="1" smtClean="0"/>
              <a:t>занепад</a:t>
            </a:r>
            <a:r>
              <a:rPr lang="ru-RU" sz="1600" i="1" dirty="0" smtClean="0"/>
              <a:t>; </a:t>
            </a:r>
            <a:r>
              <a:rPr lang="ru-RU" sz="1600" i="1" dirty="0" err="1" smtClean="0"/>
              <a:t>випадок</a:t>
            </a:r>
            <a:r>
              <a:rPr lang="ru-RU" sz="1600" i="1" dirty="0" smtClean="0"/>
              <a:t>, </a:t>
            </a:r>
            <a:r>
              <a:rPr lang="ru-RU" sz="1600" i="1" dirty="0" err="1" smtClean="0"/>
              <a:t>непорозуміння</a:t>
            </a:r>
            <a:r>
              <a:rPr lang="ru-RU" sz="1600" i="1" dirty="0" smtClean="0"/>
              <a:t>; </a:t>
            </a:r>
            <a:r>
              <a:rPr lang="ru-RU" sz="1600" i="1" dirty="0" err="1" smtClean="0"/>
              <a:t>відшкодування</a:t>
            </a:r>
            <a:r>
              <a:rPr lang="ru-RU" sz="1600" i="1" dirty="0" smtClean="0"/>
              <a:t>; </a:t>
            </a:r>
            <a:r>
              <a:rPr lang="ru-RU" sz="1600" i="1" dirty="0" err="1" smtClean="0"/>
              <a:t>вкладення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коштів</a:t>
            </a:r>
            <a:r>
              <a:rPr lang="ru-RU" sz="1600" i="1" dirty="0" smtClean="0"/>
              <a:t>; </a:t>
            </a:r>
            <a:r>
              <a:rPr lang="ru-RU" sz="1600" i="1" dirty="0" err="1" smtClean="0"/>
              <a:t>терміновий</a:t>
            </a:r>
            <a:r>
              <a:rPr lang="ru-RU" sz="1600" i="1" dirty="0" smtClean="0"/>
              <a:t>, </a:t>
            </a:r>
            <a:r>
              <a:rPr lang="ru-RU" sz="1600" i="1" dirty="0" err="1" smtClean="0"/>
              <a:t>спішний</a:t>
            </a:r>
            <a:r>
              <a:rPr lang="ru-RU" sz="1600" i="1" dirty="0" smtClean="0"/>
              <a:t>; </a:t>
            </a:r>
            <a:r>
              <a:rPr lang="ru-RU" sz="1600" i="1" dirty="0" err="1" smtClean="0"/>
              <a:t>заощадження</a:t>
            </a:r>
            <a:r>
              <a:rPr lang="ru-RU" sz="1600" i="1" dirty="0" smtClean="0"/>
              <a:t>; </a:t>
            </a:r>
            <a:r>
              <a:rPr lang="ru-RU" sz="1600" i="1" dirty="0" err="1" smtClean="0"/>
              <a:t>рівність</a:t>
            </a:r>
            <a:r>
              <a:rPr lang="ru-RU" sz="1600" i="1" dirty="0" smtClean="0"/>
              <a:t>; </a:t>
            </a:r>
            <a:r>
              <a:rPr lang="ru-RU" sz="1600" i="1" dirty="0" err="1" smtClean="0"/>
              <a:t>однаковий</a:t>
            </a:r>
            <a:r>
              <a:rPr lang="ru-RU" sz="1600" i="1" dirty="0" smtClean="0"/>
              <a:t>, </a:t>
            </a:r>
            <a:r>
              <a:rPr lang="ru-RU" sz="1600" i="1" dirty="0" err="1" smtClean="0"/>
              <a:t>тотожний</a:t>
            </a:r>
            <a:r>
              <a:rPr lang="ru-RU" sz="1600" i="1" dirty="0" smtClean="0"/>
              <a:t>; </a:t>
            </a:r>
            <a:r>
              <a:rPr lang="ru-RU" sz="1600" i="1" dirty="0" err="1" smtClean="0"/>
              <a:t>підстава</a:t>
            </a:r>
            <a:r>
              <a:rPr lang="ru-RU" sz="1600" i="1" dirty="0" smtClean="0"/>
              <a:t>, мотив, </a:t>
            </a:r>
            <a:r>
              <a:rPr lang="ru-RU" sz="1600" i="1" dirty="0" err="1" smtClean="0"/>
              <a:t>доказ</a:t>
            </a:r>
            <a:r>
              <a:rPr lang="ru-RU" sz="1600" i="1" dirty="0" smtClean="0"/>
              <a:t>.</a:t>
            </a:r>
            <a:endParaRPr lang="uk-UA" sz="1600" dirty="0" smtClean="0"/>
          </a:p>
          <a:p>
            <a:pPr algn="just"/>
            <a:r>
              <a:rPr lang="ru-RU" sz="1600" dirty="0" smtClean="0"/>
              <a:t/>
            </a:r>
            <a:br>
              <a:rPr lang="ru-RU" sz="1600" dirty="0" smtClean="0"/>
            </a:br>
            <a:endParaRPr lang="uk-UA" sz="1600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297526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 err="1"/>
              <a:t>План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600200"/>
            <a:ext cx="7995158" cy="4525963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US" dirty="0" err="1"/>
              <a:t>Термінологія</a:t>
            </a:r>
            <a:r>
              <a:rPr lang="uk-UA" dirty="0"/>
              <a:t> </a:t>
            </a:r>
            <a:r>
              <a:rPr lang="en-US" dirty="0" err="1"/>
              <a:t>як</a:t>
            </a:r>
            <a:r>
              <a:rPr lang="uk-UA" dirty="0"/>
              <a:t> </a:t>
            </a:r>
            <a:r>
              <a:rPr lang="en-US" dirty="0" err="1"/>
              <a:t>система</a:t>
            </a:r>
            <a:r>
              <a:rPr lang="en-US" dirty="0"/>
              <a:t>.</a:t>
            </a:r>
            <a:r>
              <a:rPr lang="uk-UA" dirty="0"/>
              <a:t> </a:t>
            </a:r>
            <a:r>
              <a:rPr lang="en-US" dirty="0" err="1"/>
              <a:t>Загальнонаукова</a:t>
            </a:r>
            <a:r>
              <a:rPr lang="en-US" dirty="0"/>
              <a:t>,</a:t>
            </a:r>
            <a:r>
              <a:rPr lang="uk-UA" dirty="0"/>
              <a:t> </a:t>
            </a:r>
            <a:r>
              <a:rPr lang="en-US" dirty="0" err="1"/>
              <a:t>міжгалузева</a:t>
            </a:r>
            <a:r>
              <a:rPr lang="uk-UA" dirty="0"/>
              <a:t> </a:t>
            </a:r>
            <a:r>
              <a:rPr lang="en-US" dirty="0"/>
              <a:t>і </a:t>
            </a:r>
            <a:r>
              <a:rPr lang="en-US" dirty="0" err="1"/>
              <a:t>вузькоспеціальна</a:t>
            </a:r>
            <a:r>
              <a:rPr lang="uk-UA" dirty="0"/>
              <a:t> </a:t>
            </a:r>
            <a:r>
              <a:rPr lang="en-US" dirty="0" err="1"/>
              <a:t>термінологія</a:t>
            </a:r>
            <a:r>
              <a:rPr lang="en-US" dirty="0"/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err="1"/>
              <a:t>Термін</a:t>
            </a:r>
            <a:r>
              <a:rPr lang="en-US" dirty="0"/>
              <a:t> і </a:t>
            </a:r>
            <a:r>
              <a:rPr lang="en-US" dirty="0" err="1"/>
              <a:t>його</a:t>
            </a:r>
            <a:r>
              <a:rPr lang="en-US" dirty="0"/>
              <a:t> </a:t>
            </a:r>
            <a:r>
              <a:rPr lang="en-US" dirty="0" err="1"/>
              <a:t>ознаки</a:t>
            </a:r>
            <a:r>
              <a:rPr lang="en-US" dirty="0"/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err="1"/>
              <a:t>Способи</a:t>
            </a:r>
            <a:r>
              <a:rPr lang="en-US" dirty="0"/>
              <a:t> </a:t>
            </a:r>
            <a:r>
              <a:rPr lang="en-US" dirty="0" err="1"/>
              <a:t>творення</a:t>
            </a:r>
            <a:r>
              <a:rPr lang="en-US" dirty="0"/>
              <a:t> </a:t>
            </a:r>
            <a:r>
              <a:rPr lang="en-US" dirty="0" err="1"/>
              <a:t>термінів</a:t>
            </a:r>
            <a:r>
              <a:rPr lang="en-US" dirty="0"/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err="1"/>
              <a:t>Нормування</a:t>
            </a:r>
            <a:r>
              <a:rPr lang="ru-RU" dirty="0"/>
              <a:t>, </a:t>
            </a:r>
            <a:r>
              <a:rPr lang="ru-RU" dirty="0" err="1"/>
              <a:t>кодифікація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стандартизація</a:t>
            </a:r>
            <a:r>
              <a:rPr lang="ru-RU" dirty="0"/>
              <a:t> </a:t>
            </a:r>
            <a:r>
              <a:rPr lang="ru-RU" dirty="0" err="1"/>
              <a:t>термінів</a:t>
            </a:r>
            <a:r>
              <a:rPr lang="ru-RU" dirty="0"/>
              <a:t>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1642" y="274638"/>
            <a:ext cx="7760716" cy="1143000"/>
          </a:xfrm>
        </p:spPr>
        <p:txBody>
          <a:bodyPr>
            <a:noAutofit/>
          </a:bodyPr>
          <a:lstStyle/>
          <a:p>
            <a:r>
              <a:rPr lang="ru-RU" sz="3200" b="1" dirty="0" err="1"/>
              <a:t>Завдання</a:t>
            </a:r>
            <a:r>
              <a:rPr lang="ru-RU" sz="3200" b="1" dirty="0"/>
              <a:t> 7. </a:t>
            </a:r>
            <a:r>
              <a:rPr lang="ru-RU" sz="3200" b="1" dirty="0" err="1"/>
              <a:t>Користуючись</a:t>
            </a:r>
            <a:r>
              <a:rPr lang="ru-RU" sz="3200" b="1" dirty="0"/>
              <a:t> словами для </a:t>
            </a:r>
            <a:r>
              <a:rPr lang="ru-RU" sz="3200" b="1" dirty="0" err="1"/>
              <a:t>довідки</a:t>
            </a:r>
            <a:r>
              <a:rPr lang="ru-RU" sz="3200" b="1" dirty="0"/>
              <a:t>, до </a:t>
            </a:r>
            <a:r>
              <a:rPr lang="ru-RU" sz="3200" b="1" dirty="0" err="1"/>
              <a:t>поданих</a:t>
            </a:r>
            <a:r>
              <a:rPr lang="ru-RU" sz="3200" b="1" dirty="0"/>
              <a:t> </a:t>
            </a:r>
            <a:r>
              <a:rPr lang="ru-RU" sz="3200" b="1" dirty="0" err="1"/>
              <a:t>слів</a:t>
            </a:r>
            <a:r>
              <a:rPr lang="ru-RU" sz="3200" b="1" dirty="0"/>
              <a:t> </a:t>
            </a:r>
            <a:r>
              <a:rPr lang="ru-RU" sz="3200" b="1" dirty="0" err="1"/>
              <a:t>доберіть</a:t>
            </a:r>
            <a:r>
              <a:rPr lang="ru-RU" sz="3200" b="1" dirty="0"/>
              <a:t> </a:t>
            </a:r>
            <a:r>
              <a:rPr lang="ru-RU" sz="3200" b="1" dirty="0" err="1"/>
              <a:t>синоніми</a:t>
            </a:r>
            <a:r>
              <a:rPr lang="ru-RU" sz="3200" b="1" dirty="0"/>
              <a:t>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74837"/>
            <a:ext cx="8229600" cy="4525963"/>
          </a:xfrm>
        </p:spPr>
        <p:txBody>
          <a:bodyPr anchor="ctr">
            <a:normAutofit fontScale="77500" lnSpcReduction="20000"/>
          </a:bodyPr>
          <a:lstStyle/>
          <a:p>
            <a:pPr algn="just">
              <a:buNone/>
            </a:pPr>
            <a:r>
              <a:rPr lang="ru-RU" dirty="0"/>
              <a:t>		</a:t>
            </a:r>
            <a:r>
              <a:rPr lang="ru-RU" dirty="0" err="1"/>
              <a:t>Адміністрація</a:t>
            </a:r>
            <a:r>
              <a:rPr lang="ru-RU" dirty="0"/>
              <a:t>, </a:t>
            </a:r>
            <a:r>
              <a:rPr lang="ru-RU" dirty="0" err="1"/>
              <a:t>кон’юнктура</a:t>
            </a:r>
            <a:r>
              <a:rPr lang="ru-RU" dirty="0"/>
              <a:t>, акциз, </a:t>
            </a:r>
            <a:r>
              <a:rPr lang="ru-RU" dirty="0" err="1"/>
              <a:t>акція</a:t>
            </a:r>
            <a:r>
              <a:rPr lang="ru-RU" dirty="0"/>
              <a:t>, аргумент, </a:t>
            </a:r>
            <a:r>
              <a:rPr lang="ru-RU" dirty="0" err="1"/>
              <a:t>бізнесмен</a:t>
            </a:r>
            <a:r>
              <a:rPr lang="ru-RU" dirty="0"/>
              <a:t>, </a:t>
            </a:r>
            <a:r>
              <a:rPr lang="ru-RU" dirty="0" err="1"/>
              <a:t>кореспонденція</a:t>
            </a:r>
            <a:r>
              <a:rPr lang="ru-RU" dirty="0"/>
              <a:t>, вексель, </a:t>
            </a:r>
            <a:r>
              <a:rPr lang="ru-RU" dirty="0" err="1"/>
              <a:t>конкуренція</a:t>
            </a:r>
            <a:r>
              <a:rPr lang="ru-RU" dirty="0"/>
              <a:t>, </a:t>
            </a:r>
            <a:r>
              <a:rPr lang="ru-RU" dirty="0" err="1"/>
              <a:t>інвестиції</a:t>
            </a:r>
            <a:r>
              <a:rPr lang="ru-RU" dirty="0"/>
              <a:t>, аргумент, </a:t>
            </a:r>
            <a:r>
              <a:rPr lang="ru-RU" dirty="0" err="1"/>
              <a:t>економія</a:t>
            </a:r>
            <a:r>
              <a:rPr lang="ru-RU" dirty="0"/>
              <a:t>, </a:t>
            </a:r>
            <a:r>
              <a:rPr lang="ru-RU" dirty="0" err="1"/>
              <a:t>збиток</a:t>
            </a:r>
            <a:r>
              <a:rPr lang="ru-RU" dirty="0"/>
              <a:t>, </a:t>
            </a:r>
            <a:r>
              <a:rPr lang="ru-RU" dirty="0" err="1"/>
              <a:t>ідентичний</a:t>
            </a:r>
            <a:r>
              <a:rPr lang="ru-RU" dirty="0"/>
              <a:t>, </a:t>
            </a:r>
            <a:r>
              <a:rPr lang="ru-RU" dirty="0" err="1"/>
              <a:t>компенсація</a:t>
            </a:r>
            <a:r>
              <a:rPr lang="ru-RU" dirty="0"/>
              <a:t>, </a:t>
            </a:r>
            <a:r>
              <a:rPr lang="ru-RU" dirty="0" err="1"/>
              <a:t>пріоритет</a:t>
            </a:r>
            <a:r>
              <a:rPr lang="ru-RU" dirty="0"/>
              <a:t>, паритет, </a:t>
            </a:r>
            <a:r>
              <a:rPr lang="ru-RU" dirty="0" err="1"/>
              <a:t>екстрений</a:t>
            </a:r>
            <a:r>
              <a:rPr lang="ru-RU" dirty="0"/>
              <a:t>, </a:t>
            </a:r>
            <a:r>
              <a:rPr lang="ru-RU" dirty="0" err="1"/>
              <a:t>інцидент</a:t>
            </a:r>
            <a:r>
              <a:rPr lang="ru-RU" dirty="0"/>
              <a:t>.</a:t>
            </a:r>
          </a:p>
          <a:p>
            <a:pPr algn="just"/>
            <a:endParaRPr lang="ru-RU" i="1" dirty="0"/>
          </a:p>
          <a:p>
            <a:pPr algn="just">
              <a:buNone/>
            </a:pPr>
            <a:r>
              <a:rPr lang="ru-RU" i="1" dirty="0"/>
              <a:t>		</a:t>
            </a:r>
            <a:r>
              <a:rPr lang="ru-RU" i="1" dirty="0" err="1"/>
              <a:t>Довідка</a:t>
            </a:r>
            <a:r>
              <a:rPr lang="ru-RU" i="1" dirty="0"/>
              <a:t>: </a:t>
            </a:r>
            <a:r>
              <a:rPr lang="ru-RU" i="1" dirty="0" err="1"/>
              <a:t>умови</a:t>
            </a:r>
            <a:r>
              <a:rPr lang="ru-RU" i="1" dirty="0"/>
              <a:t>, </a:t>
            </a:r>
            <a:r>
              <a:rPr lang="ru-RU" i="1" dirty="0" err="1"/>
              <a:t>обставини</a:t>
            </a:r>
            <a:r>
              <a:rPr lang="ru-RU" i="1" dirty="0"/>
              <a:t>; пай, </a:t>
            </a:r>
            <a:r>
              <a:rPr lang="ru-RU" i="1" dirty="0" err="1"/>
              <a:t>частка</a:t>
            </a:r>
            <a:r>
              <a:rPr lang="ru-RU" i="1" dirty="0"/>
              <a:t>; </a:t>
            </a:r>
            <a:r>
              <a:rPr lang="ru-RU" i="1" dirty="0" err="1"/>
              <a:t>підприємець</a:t>
            </a:r>
            <a:r>
              <a:rPr lang="ru-RU" i="1" dirty="0"/>
              <a:t>; </a:t>
            </a:r>
            <a:r>
              <a:rPr lang="ru-RU" i="1" dirty="0" err="1"/>
              <a:t>правління</a:t>
            </a:r>
            <a:r>
              <a:rPr lang="ru-RU" i="1" dirty="0"/>
              <a:t>; </a:t>
            </a:r>
            <a:r>
              <a:rPr lang="ru-RU" i="1" dirty="0" err="1"/>
              <a:t>довід</a:t>
            </a:r>
            <a:r>
              <a:rPr lang="ru-RU" i="1" dirty="0"/>
              <a:t>, </a:t>
            </a:r>
            <a:r>
              <a:rPr lang="ru-RU" i="1" dirty="0" err="1"/>
              <a:t>доказ</a:t>
            </a:r>
            <a:r>
              <a:rPr lang="ru-RU" i="1" dirty="0"/>
              <a:t>; </a:t>
            </a:r>
            <a:r>
              <a:rPr lang="ru-RU" i="1" dirty="0" err="1"/>
              <a:t>боргове</a:t>
            </a:r>
            <a:r>
              <a:rPr lang="ru-RU" i="1" dirty="0"/>
              <a:t> </a:t>
            </a:r>
            <a:r>
              <a:rPr lang="ru-RU" i="1" dirty="0" err="1"/>
              <a:t>зобов’язання</a:t>
            </a:r>
            <a:r>
              <a:rPr lang="ru-RU" i="1" dirty="0"/>
              <a:t>; </a:t>
            </a:r>
            <a:r>
              <a:rPr lang="ru-RU" i="1" dirty="0" err="1"/>
              <a:t>непрямий</a:t>
            </a:r>
            <a:r>
              <a:rPr lang="ru-RU" i="1" dirty="0"/>
              <a:t> </a:t>
            </a:r>
            <a:r>
              <a:rPr lang="ru-RU" i="1" dirty="0" err="1"/>
              <a:t>податок</a:t>
            </a:r>
            <a:r>
              <a:rPr lang="ru-RU" i="1" dirty="0"/>
              <a:t>; </a:t>
            </a:r>
            <a:r>
              <a:rPr lang="ru-RU" i="1" dirty="0" err="1"/>
              <a:t>змагання</a:t>
            </a:r>
            <a:r>
              <a:rPr lang="ru-RU" i="1" dirty="0"/>
              <a:t>; </a:t>
            </a:r>
            <a:r>
              <a:rPr lang="ru-RU" i="1" dirty="0" err="1"/>
              <a:t>листування</a:t>
            </a:r>
            <a:r>
              <a:rPr lang="ru-RU" i="1" dirty="0"/>
              <a:t>; шкода, </a:t>
            </a:r>
            <a:r>
              <a:rPr lang="ru-RU" i="1" dirty="0" err="1"/>
              <a:t>втрата</a:t>
            </a:r>
            <a:r>
              <a:rPr lang="ru-RU" i="1" dirty="0"/>
              <a:t>, </a:t>
            </a:r>
            <a:r>
              <a:rPr lang="ru-RU" i="1" dirty="0" err="1"/>
              <a:t>занепад</a:t>
            </a:r>
            <a:r>
              <a:rPr lang="ru-RU" i="1" dirty="0"/>
              <a:t>; </a:t>
            </a:r>
            <a:r>
              <a:rPr lang="ru-RU" i="1" dirty="0" err="1"/>
              <a:t>випадок</a:t>
            </a:r>
            <a:r>
              <a:rPr lang="ru-RU" i="1" dirty="0"/>
              <a:t>, </a:t>
            </a:r>
            <a:r>
              <a:rPr lang="ru-RU" i="1" dirty="0" err="1"/>
              <a:t>непорозуміння</a:t>
            </a:r>
            <a:r>
              <a:rPr lang="ru-RU" i="1" dirty="0"/>
              <a:t>; </a:t>
            </a:r>
            <a:r>
              <a:rPr lang="ru-RU" i="1" dirty="0" err="1"/>
              <a:t>відшкодування</a:t>
            </a:r>
            <a:r>
              <a:rPr lang="ru-RU" i="1" dirty="0"/>
              <a:t>; </a:t>
            </a:r>
            <a:r>
              <a:rPr lang="ru-RU" i="1" dirty="0" err="1"/>
              <a:t>вкладення</a:t>
            </a:r>
            <a:r>
              <a:rPr lang="ru-RU" i="1" dirty="0"/>
              <a:t> </a:t>
            </a:r>
            <a:r>
              <a:rPr lang="ru-RU" i="1" dirty="0" err="1"/>
              <a:t>коштів</a:t>
            </a:r>
            <a:r>
              <a:rPr lang="ru-RU" i="1" dirty="0"/>
              <a:t>; </a:t>
            </a:r>
            <a:r>
              <a:rPr lang="ru-RU" i="1" dirty="0" err="1"/>
              <a:t>терміновий</a:t>
            </a:r>
            <a:r>
              <a:rPr lang="ru-RU" i="1" dirty="0"/>
              <a:t>, </a:t>
            </a:r>
            <a:r>
              <a:rPr lang="ru-RU" i="1" dirty="0" err="1"/>
              <a:t>спішний</a:t>
            </a:r>
            <a:r>
              <a:rPr lang="ru-RU" i="1" dirty="0"/>
              <a:t>; </a:t>
            </a:r>
            <a:r>
              <a:rPr lang="ru-RU" i="1" dirty="0" err="1"/>
              <a:t>заощадження</a:t>
            </a:r>
            <a:r>
              <a:rPr lang="ru-RU" i="1" dirty="0"/>
              <a:t>; </a:t>
            </a:r>
            <a:r>
              <a:rPr lang="ru-RU" i="1" dirty="0" err="1"/>
              <a:t>рівність</a:t>
            </a:r>
            <a:r>
              <a:rPr lang="ru-RU" i="1" dirty="0"/>
              <a:t>; </a:t>
            </a:r>
            <a:r>
              <a:rPr lang="ru-RU" i="1" dirty="0" err="1"/>
              <a:t>однаковий</a:t>
            </a:r>
            <a:r>
              <a:rPr lang="ru-RU" i="1" dirty="0"/>
              <a:t>, </a:t>
            </a:r>
            <a:r>
              <a:rPr lang="ru-RU" i="1" dirty="0" err="1"/>
              <a:t>тотожний</a:t>
            </a:r>
            <a:r>
              <a:rPr lang="ru-RU" i="1" dirty="0"/>
              <a:t>; </a:t>
            </a:r>
            <a:r>
              <a:rPr lang="ru-RU" i="1" dirty="0" err="1"/>
              <a:t>підстава</a:t>
            </a:r>
            <a:r>
              <a:rPr lang="ru-RU" i="1" dirty="0"/>
              <a:t>, мотив, </a:t>
            </a:r>
            <a:r>
              <a:rPr lang="ru-RU" i="1" dirty="0" err="1"/>
              <a:t>доказ</a:t>
            </a:r>
            <a:r>
              <a:rPr lang="ru-RU" i="1" dirty="0"/>
              <a:t>.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714999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err="1"/>
              <a:t>Завдання</a:t>
            </a:r>
            <a:r>
              <a:rPr lang="ru-RU" sz="3600" b="1" dirty="0"/>
              <a:t> 8. </a:t>
            </a:r>
            <a:r>
              <a:rPr lang="ru-RU" sz="3600" b="1" dirty="0" err="1"/>
              <a:t>Згрупуйте</a:t>
            </a:r>
            <a:r>
              <a:rPr lang="ru-RU" sz="3600" b="1" dirty="0"/>
              <a:t> </a:t>
            </a:r>
            <a:r>
              <a:rPr lang="ru-RU" sz="3600" b="1" dirty="0" err="1"/>
              <a:t>подані</a:t>
            </a:r>
            <a:r>
              <a:rPr lang="ru-RU" sz="3600" b="1" dirty="0"/>
              <a:t> </a:t>
            </a:r>
            <a:r>
              <a:rPr lang="ru-RU" sz="3600" b="1" dirty="0" err="1"/>
              <a:t>терміни</a:t>
            </a:r>
            <a:r>
              <a:rPr lang="ru-RU" sz="3600" b="1" dirty="0"/>
              <a:t> за способами </a:t>
            </a:r>
            <a:r>
              <a:rPr lang="ru-RU" sz="3600" b="1" dirty="0" err="1"/>
              <a:t>творення</a:t>
            </a:r>
            <a:r>
              <a:rPr lang="ru-RU" sz="3600" b="1" dirty="0"/>
              <a:t>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4000" b="1" dirty="0" err="1"/>
              <a:t>Які</a:t>
            </a:r>
            <a:r>
              <a:rPr lang="ru-RU" sz="4000" b="1" dirty="0"/>
              <a:t> </a:t>
            </a:r>
            <a:r>
              <a:rPr lang="ru-RU" sz="4000" b="1" dirty="0" err="1"/>
              <a:t>з</a:t>
            </a:r>
            <a:r>
              <a:rPr lang="ru-RU" sz="4000" b="1" dirty="0"/>
              <a:t> них не </a:t>
            </a:r>
            <a:r>
              <a:rPr lang="ru-RU" sz="4000" b="1" dirty="0" err="1"/>
              <a:t>відповідають</a:t>
            </a:r>
            <a:r>
              <a:rPr lang="ru-RU" sz="4000" b="1" dirty="0"/>
              <a:t> </a:t>
            </a:r>
            <a:r>
              <a:rPr lang="ru-RU" sz="4000" b="1" dirty="0" err="1"/>
              <a:t>вимогам</a:t>
            </a:r>
            <a:r>
              <a:rPr lang="ru-RU" sz="4000" b="1" dirty="0"/>
              <a:t> до </a:t>
            </a:r>
            <a:r>
              <a:rPr lang="ru-RU" sz="4000" b="1" dirty="0" err="1"/>
              <a:t>термінів</a:t>
            </a:r>
            <a:r>
              <a:rPr lang="ru-RU" sz="4000" b="1" dirty="0"/>
              <a:t>?</a:t>
            </a:r>
            <a:endParaRPr lang="en-US" sz="4000" dirty="0"/>
          </a:p>
          <a:p>
            <a:pPr>
              <a:buNone/>
            </a:pPr>
            <a:r>
              <a:rPr lang="ru-RU" sz="4000" dirty="0"/>
              <a:t>		</a:t>
            </a:r>
          </a:p>
          <a:p>
            <a:pPr algn="just">
              <a:buNone/>
            </a:pPr>
            <a:r>
              <a:rPr lang="ru-RU" dirty="0"/>
              <a:t>		</a:t>
            </a:r>
            <a:r>
              <a:rPr lang="ru-RU" dirty="0" err="1"/>
              <a:t>Оподаткування</a:t>
            </a:r>
            <a:r>
              <a:rPr lang="ru-RU" dirty="0"/>
              <a:t>, </a:t>
            </a:r>
            <a:r>
              <a:rPr lang="ru-RU" dirty="0" err="1"/>
              <a:t>товарообіг</a:t>
            </a:r>
            <a:r>
              <a:rPr lang="ru-RU" dirty="0"/>
              <a:t>, </a:t>
            </a:r>
            <a:r>
              <a:rPr lang="ru-RU" dirty="0" err="1"/>
              <a:t>таємниця</a:t>
            </a:r>
            <a:r>
              <a:rPr lang="ru-RU" dirty="0"/>
              <a:t> вкладу, ринки </a:t>
            </a:r>
            <a:r>
              <a:rPr lang="ru-RU" dirty="0" err="1"/>
              <a:t>збуту</a:t>
            </a:r>
            <a:r>
              <a:rPr lang="ru-RU" dirty="0"/>
              <a:t>, </a:t>
            </a:r>
            <a:r>
              <a:rPr lang="ru-RU" dirty="0" err="1"/>
              <a:t>депонування</a:t>
            </a:r>
            <a:r>
              <a:rPr lang="ru-RU" dirty="0"/>
              <a:t>, </a:t>
            </a:r>
            <a:r>
              <a:rPr lang="ru-RU" dirty="0" err="1"/>
              <a:t>інтелектуальні</a:t>
            </a:r>
            <a:r>
              <a:rPr lang="ru-RU" dirty="0"/>
              <a:t> </a:t>
            </a:r>
            <a:r>
              <a:rPr lang="ru-RU" dirty="0" err="1"/>
              <a:t>інвестиції</a:t>
            </a:r>
            <a:r>
              <a:rPr lang="ru-RU" dirty="0"/>
              <a:t>, </a:t>
            </a:r>
            <a:r>
              <a:rPr lang="ru-RU" dirty="0" err="1"/>
              <a:t>енергозберігання</a:t>
            </a:r>
            <a:r>
              <a:rPr lang="ru-RU" dirty="0"/>
              <a:t>, </a:t>
            </a:r>
            <a:r>
              <a:rPr lang="ru-RU" dirty="0" err="1"/>
              <a:t>Міжнародне</a:t>
            </a:r>
            <a:r>
              <a:rPr lang="ru-RU" dirty="0"/>
              <a:t> </a:t>
            </a:r>
            <a:r>
              <a:rPr lang="ru-RU" dirty="0" err="1"/>
              <a:t>товариство</a:t>
            </a:r>
            <a:r>
              <a:rPr lang="ru-RU" dirty="0"/>
              <a:t> </a:t>
            </a:r>
            <a:r>
              <a:rPr lang="ru-RU" dirty="0" err="1"/>
              <a:t>міжбанківських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телекомунікацій</a:t>
            </a:r>
            <a:r>
              <a:rPr lang="ru-RU" dirty="0"/>
              <a:t>, </a:t>
            </a:r>
            <a:r>
              <a:rPr lang="ru-RU" dirty="0" err="1"/>
              <a:t>банкрутство</a:t>
            </a:r>
            <a:r>
              <a:rPr lang="ru-RU" dirty="0"/>
              <a:t>, </a:t>
            </a:r>
            <a:r>
              <a:rPr lang="ru-RU" dirty="0" err="1"/>
              <a:t>споживчий</a:t>
            </a:r>
            <a:r>
              <a:rPr lang="ru-RU" dirty="0"/>
              <a:t> </a:t>
            </a:r>
            <a:r>
              <a:rPr lang="ru-RU" dirty="0" err="1"/>
              <a:t>кошик</a:t>
            </a:r>
            <a:r>
              <a:rPr lang="ru-RU" dirty="0"/>
              <a:t>, </a:t>
            </a:r>
            <a:r>
              <a:rPr lang="ru-RU" dirty="0" err="1"/>
              <a:t>короткотерміновий</a:t>
            </a:r>
            <a:r>
              <a:rPr lang="ru-RU" dirty="0"/>
              <a:t> кредит, чиста </a:t>
            </a:r>
            <a:r>
              <a:rPr lang="ru-RU" dirty="0" err="1"/>
              <a:t>конкуренція</a:t>
            </a:r>
            <a:r>
              <a:rPr lang="ru-RU" dirty="0"/>
              <a:t>, </a:t>
            </a:r>
            <a:r>
              <a:rPr lang="ru-RU" dirty="0" err="1"/>
              <a:t>чекодавець</a:t>
            </a:r>
            <a:r>
              <a:rPr lang="ru-RU" dirty="0"/>
              <a:t>, </a:t>
            </a:r>
            <a:r>
              <a:rPr lang="ru-RU" dirty="0" err="1"/>
              <a:t>аудиторський</a:t>
            </a:r>
            <a:r>
              <a:rPr lang="ru-RU" dirty="0"/>
              <a:t> </a:t>
            </a:r>
            <a:r>
              <a:rPr lang="ru-RU" dirty="0" err="1"/>
              <a:t>висновок</a:t>
            </a:r>
            <a:r>
              <a:rPr lang="ru-RU" dirty="0"/>
              <a:t>, </a:t>
            </a:r>
            <a:r>
              <a:rPr lang="ru-RU" dirty="0" err="1"/>
              <a:t>індексація</a:t>
            </a:r>
            <a:r>
              <a:rPr lang="ru-RU" dirty="0"/>
              <a:t>, </a:t>
            </a:r>
            <a:r>
              <a:rPr lang="ru-RU" dirty="0" err="1"/>
              <a:t>випар</a:t>
            </a:r>
            <a:r>
              <a:rPr lang="ru-RU" dirty="0"/>
              <a:t>, </a:t>
            </a:r>
            <a:r>
              <a:rPr lang="ru-RU" dirty="0" err="1"/>
              <a:t>надприбуток</a:t>
            </a:r>
            <a:r>
              <a:rPr lang="ru-RU" dirty="0"/>
              <a:t>, СЕЗ (</a:t>
            </a:r>
            <a:r>
              <a:rPr lang="ru-RU" dirty="0" err="1"/>
              <a:t>спеціальні</a:t>
            </a:r>
            <a:r>
              <a:rPr lang="ru-RU" dirty="0"/>
              <a:t> </a:t>
            </a:r>
            <a:r>
              <a:rPr lang="ru-RU" dirty="0" err="1"/>
              <a:t>економічні</a:t>
            </a:r>
            <a:r>
              <a:rPr lang="ru-RU" dirty="0"/>
              <a:t> </a:t>
            </a:r>
            <a:r>
              <a:rPr lang="ru-RU" dirty="0" err="1"/>
              <a:t>зони</a:t>
            </a:r>
            <a:r>
              <a:rPr lang="ru-RU" dirty="0"/>
              <a:t>), </a:t>
            </a:r>
            <a:r>
              <a:rPr lang="ru-RU" dirty="0" err="1"/>
              <a:t>профіцит</a:t>
            </a:r>
            <a:r>
              <a:rPr lang="ru-RU" dirty="0"/>
              <a:t>, </a:t>
            </a:r>
            <a:r>
              <a:rPr lang="ru-RU" dirty="0" err="1"/>
              <a:t>прибуток</a:t>
            </a:r>
            <a:r>
              <a:rPr lang="ru-RU" dirty="0"/>
              <a:t>, </a:t>
            </a:r>
            <a:r>
              <a:rPr lang="ru-RU" dirty="0" err="1"/>
              <a:t>зиск</a:t>
            </a:r>
            <a:r>
              <a:rPr lang="ru-RU" dirty="0"/>
              <a:t>, </a:t>
            </a:r>
            <a:r>
              <a:rPr lang="ru-RU" dirty="0" err="1"/>
              <a:t>акредитив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платежем</a:t>
            </a:r>
            <a:r>
              <a:rPr lang="ru-RU" dirty="0"/>
              <a:t> на </a:t>
            </a:r>
            <a:r>
              <a:rPr lang="ru-RU" dirty="0" err="1"/>
              <a:t>виплат</a:t>
            </a:r>
            <a:r>
              <a:rPr lang="ru-RU" dirty="0"/>
              <a:t>, </a:t>
            </a:r>
            <a:r>
              <a:rPr lang="ru-RU" dirty="0" err="1"/>
              <a:t>відлив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, </a:t>
            </a:r>
            <a:r>
              <a:rPr lang="ru-RU" dirty="0" err="1"/>
              <a:t>вексельний</a:t>
            </a:r>
            <a:r>
              <a:rPr lang="ru-RU" dirty="0"/>
              <a:t> портфель, </a:t>
            </a:r>
            <a:r>
              <a:rPr lang="ru-RU" dirty="0" err="1"/>
              <a:t>відчуження</a:t>
            </a:r>
            <a:r>
              <a:rPr lang="ru-RU" dirty="0"/>
              <a:t>, </a:t>
            </a:r>
            <a:r>
              <a:rPr lang="ru-RU" dirty="0" err="1"/>
              <a:t>ринок</a:t>
            </a:r>
            <a:r>
              <a:rPr lang="ru-RU" dirty="0"/>
              <a:t> </a:t>
            </a:r>
            <a:r>
              <a:rPr lang="ru-RU" dirty="0" err="1"/>
              <a:t>праці</a:t>
            </a:r>
            <a:r>
              <a:rPr lang="ru-RU" dirty="0"/>
              <a:t>, СЕП (система </a:t>
            </a:r>
            <a:r>
              <a:rPr lang="ru-RU" dirty="0" err="1"/>
              <a:t>електронних</a:t>
            </a:r>
            <a:r>
              <a:rPr lang="ru-RU" dirty="0"/>
              <a:t> </a:t>
            </a:r>
            <a:r>
              <a:rPr lang="ru-RU" dirty="0" err="1"/>
              <a:t>платежів</a:t>
            </a:r>
            <a:r>
              <a:rPr lang="ru-RU" dirty="0"/>
              <a:t>), </a:t>
            </a:r>
            <a:r>
              <a:rPr lang="ru-RU" dirty="0" err="1"/>
              <a:t>пролонгація</a:t>
            </a:r>
            <a:r>
              <a:rPr lang="ru-RU" dirty="0"/>
              <a:t>, </a:t>
            </a:r>
            <a:r>
              <a:rPr lang="ru-RU" dirty="0" err="1"/>
              <a:t>продовження</a:t>
            </a:r>
            <a:r>
              <a:rPr lang="ru-RU" dirty="0"/>
              <a:t> </a:t>
            </a:r>
            <a:r>
              <a:rPr lang="ru-RU" dirty="0" err="1"/>
              <a:t>терміну</a:t>
            </a:r>
            <a:r>
              <a:rPr lang="ru-RU" dirty="0"/>
              <a:t> </a:t>
            </a:r>
            <a:r>
              <a:rPr lang="ru-RU" dirty="0" err="1"/>
              <a:t>чинності</a:t>
            </a:r>
            <a:r>
              <a:rPr lang="ru-RU" dirty="0"/>
              <a:t> угоди, </a:t>
            </a:r>
            <a:r>
              <a:rPr lang="ru-RU" dirty="0" err="1"/>
              <a:t>тест-матриця</a:t>
            </a:r>
            <a:r>
              <a:rPr lang="ru-RU" dirty="0"/>
              <a:t>, </a:t>
            </a:r>
            <a:r>
              <a:rPr lang="ru-RU" dirty="0" err="1"/>
              <a:t>госпрозрахунок</a:t>
            </a:r>
            <a:r>
              <a:rPr lang="ru-RU" dirty="0"/>
              <a:t>, </a:t>
            </a:r>
            <a:r>
              <a:rPr lang="ru-RU" dirty="0" err="1"/>
              <a:t>зняття</a:t>
            </a:r>
            <a:r>
              <a:rPr lang="ru-RU" dirty="0"/>
              <a:t> </a:t>
            </a:r>
            <a:r>
              <a:rPr lang="ru-RU" dirty="0" err="1"/>
              <a:t>вершків</a:t>
            </a:r>
            <a:r>
              <a:rPr lang="ru-RU" dirty="0"/>
              <a:t>; </a:t>
            </a:r>
            <a:r>
              <a:rPr lang="ru-RU" dirty="0" err="1"/>
              <a:t>економічна</a:t>
            </a:r>
            <a:r>
              <a:rPr lang="ru-RU" dirty="0"/>
              <a:t> </a:t>
            </a:r>
            <a:r>
              <a:rPr lang="ru-RU" dirty="0" err="1"/>
              <a:t>ніша</a:t>
            </a:r>
            <a:r>
              <a:rPr lang="ru-RU" dirty="0"/>
              <a:t>; </a:t>
            </a:r>
            <a:r>
              <a:rPr lang="ru-RU" dirty="0" err="1"/>
              <a:t>майже</a:t>
            </a:r>
            <a:r>
              <a:rPr lang="ru-RU" dirty="0"/>
              <a:t> </a:t>
            </a:r>
            <a:r>
              <a:rPr lang="ru-RU" dirty="0" err="1"/>
              <a:t>гроші</a:t>
            </a:r>
            <a:r>
              <a:rPr lang="ru-RU" dirty="0"/>
              <a:t>.</a:t>
            </a:r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714999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/>
              <a:t>Пошуково-дослідницькі</a:t>
            </a:r>
            <a:r>
              <a:rPr lang="ru-RU" b="1" i="1" dirty="0"/>
              <a:t> </a:t>
            </a:r>
            <a:r>
              <a:rPr lang="ru-RU" b="1" i="1" dirty="0" err="1"/>
              <a:t>завдання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82354"/>
            <a:ext cx="7995158" cy="4525963"/>
          </a:xfrm>
        </p:spPr>
        <p:txBody>
          <a:bodyPr/>
          <a:lstStyle/>
          <a:p>
            <a:pPr>
              <a:buNone/>
            </a:pPr>
            <a:r>
              <a:rPr lang="ru-RU" dirty="0"/>
              <a:t>		</a:t>
            </a:r>
            <a:r>
              <a:rPr lang="ru-RU" b="1" dirty="0" err="1"/>
              <a:t>Завдання</a:t>
            </a:r>
            <a:r>
              <a:rPr lang="ru-RU" b="1" dirty="0"/>
              <a:t> 1</a:t>
            </a:r>
            <a:r>
              <a:rPr lang="ru-RU" dirty="0"/>
              <a:t>. </a:t>
            </a:r>
            <a:r>
              <a:rPr lang="ru-RU" dirty="0" err="1"/>
              <a:t>Зі</a:t>
            </a:r>
            <a:r>
              <a:rPr lang="ru-RU" dirty="0"/>
              <a:t> словника </a:t>
            </a:r>
            <a:r>
              <a:rPr lang="ru-RU" dirty="0" err="1"/>
              <a:t>термінів</a:t>
            </a:r>
            <a:r>
              <a:rPr lang="ru-RU" dirty="0"/>
              <a:t> </a:t>
            </a:r>
            <a:r>
              <a:rPr lang="ru-RU" dirty="0" err="1"/>
              <a:t>Вашого</a:t>
            </a:r>
            <a:r>
              <a:rPr lang="ru-RU" dirty="0"/>
              <a:t> </a:t>
            </a:r>
            <a:r>
              <a:rPr lang="ru-RU" dirty="0" err="1"/>
              <a:t>фаху</a:t>
            </a:r>
            <a:r>
              <a:rPr lang="ru-RU" dirty="0"/>
              <a:t> </a:t>
            </a:r>
            <a:r>
              <a:rPr lang="ru-RU" dirty="0" err="1"/>
              <a:t>випишіть</a:t>
            </a:r>
            <a:r>
              <a:rPr lang="ru-RU" dirty="0"/>
              <a:t> 10 </a:t>
            </a:r>
            <a:r>
              <a:rPr lang="ru-RU" dirty="0" err="1"/>
              <a:t>слів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дублетним</a:t>
            </a:r>
            <a:r>
              <a:rPr lang="ru-RU" dirty="0"/>
              <a:t> </a:t>
            </a:r>
            <a:r>
              <a:rPr lang="ru-RU" dirty="0" err="1"/>
              <a:t>наголосом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10 </a:t>
            </a:r>
            <a:r>
              <a:rPr lang="ru-RU" dirty="0" err="1"/>
              <a:t>слів</a:t>
            </a:r>
            <a:r>
              <a:rPr lang="ru-RU" dirty="0"/>
              <a:t>, </a:t>
            </a:r>
            <a:r>
              <a:rPr lang="ru-RU" dirty="0" err="1"/>
              <a:t>наголос</a:t>
            </a:r>
            <a:r>
              <a:rPr lang="ru-RU" dirty="0"/>
              <a:t> у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є</a:t>
            </a:r>
            <a:r>
              <a:rPr lang="ru-RU" dirty="0"/>
              <a:t> </a:t>
            </a:r>
            <a:r>
              <a:rPr lang="ru-RU" dirty="0" err="1"/>
              <a:t>смислорозрізнювальним</a:t>
            </a:r>
            <a:r>
              <a:rPr lang="ru-RU" dirty="0"/>
              <a:t>.</a:t>
            </a:r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err="1"/>
              <a:t>Завдання</a:t>
            </a:r>
            <a:r>
              <a:rPr lang="ru-RU" b="1" dirty="0"/>
              <a:t>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/>
              <a:t>		З </a:t>
            </a:r>
            <a:r>
              <a:rPr lang="ru-RU" b="1" dirty="0" err="1"/>
              <a:t>фахової</a:t>
            </a:r>
            <a:r>
              <a:rPr lang="ru-RU" b="1" dirty="0"/>
              <a:t> </a:t>
            </a:r>
            <a:r>
              <a:rPr lang="ru-RU" b="1" dirty="0" err="1"/>
              <a:t>літератури</a:t>
            </a:r>
            <a:r>
              <a:rPr lang="ru-RU" b="1" dirty="0"/>
              <a:t> (</a:t>
            </a:r>
            <a:r>
              <a:rPr lang="ru-RU" b="1" dirty="0" err="1"/>
              <a:t>монографій</a:t>
            </a:r>
            <a:r>
              <a:rPr lang="ru-RU" b="1" dirty="0"/>
              <a:t>, статей, </a:t>
            </a:r>
            <a:r>
              <a:rPr lang="ru-RU" b="1" dirty="0" err="1"/>
              <a:t>періодики</a:t>
            </a:r>
            <a:r>
              <a:rPr lang="ru-RU" b="1" dirty="0"/>
              <a:t>, </a:t>
            </a:r>
            <a:r>
              <a:rPr lang="ru-RU" b="1" dirty="0" err="1"/>
              <a:t>навчальних</a:t>
            </a:r>
            <a:r>
              <a:rPr lang="ru-RU" b="1" dirty="0"/>
              <a:t> </a:t>
            </a:r>
            <a:r>
              <a:rPr lang="ru-RU" b="1" dirty="0" err="1"/>
              <a:t>видань</a:t>
            </a:r>
            <a:r>
              <a:rPr lang="ru-RU" b="1" dirty="0"/>
              <a:t> </a:t>
            </a:r>
            <a:r>
              <a:rPr lang="ru-RU" b="1" dirty="0" err="1"/>
              <a:t>тощо</a:t>
            </a:r>
            <a:r>
              <a:rPr lang="ru-RU" b="1" dirty="0"/>
              <a:t>) </a:t>
            </a:r>
            <a:r>
              <a:rPr lang="ru-RU" b="1" dirty="0" err="1"/>
              <a:t>доберіть</a:t>
            </a:r>
            <a:r>
              <a:rPr lang="ru-RU" b="1" dirty="0"/>
              <a:t> </a:t>
            </a:r>
            <a:r>
              <a:rPr lang="ru-RU" b="1" dirty="0" err="1"/>
              <a:t>і</a:t>
            </a:r>
            <a:r>
              <a:rPr lang="ru-RU" b="1" dirty="0"/>
              <a:t> </a:t>
            </a:r>
            <a:r>
              <a:rPr lang="ru-RU" b="1" dirty="0" err="1"/>
              <a:t>запишіть</a:t>
            </a:r>
            <a:r>
              <a:rPr lang="ru-RU" b="1" dirty="0"/>
              <a:t> текст (5-6 </a:t>
            </a:r>
            <a:r>
              <a:rPr lang="ru-RU" b="1" dirty="0" err="1"/>
              <a:t>речень</a:t>
            </a:r>
            <a:r>
              <a:rPr lang="ru-RU" b="1" dirty="0"/>
              <a:t>). </a:t>
            </a:r>
            <a:r>
              <a:rPr lang="ru-RU" b="1" dirty="0" err="1"/>
              <a:t>Зразком</a:t>
            </a:r>
            <a:r>
              <a:rPr lang="ru-RU" b="1" dirty="0"/>
              <a:t> </a:t>
            </a:r>
            <a:r>
              <a:rPr lang="ru-RU" b="1" dirty="0" err="1"/>
              <a:t>якого</a:t>
            </a:r>
            <a:r>
              <a:rPr lang="ru-RU" b="1" dirty="0"/>
              <a:t> стилю </a:t>
            </a:r>
            <a:r>
              <a:rPr lang="ru-RU" b="1" dirty="0" err="1"/>
              <a:t>є</a:t>
            </a:r>
            <a:r>
              <a:rPr lang="ru-RU" b="1" dirty="0"/>
              <a:t> </a:t>
            </a:r>
            <a:r>
              <a:rPr lang="ru-RU" b="1" dirty="0" err="1"/>
              <a:t>дібраний</a:t>
            </a:r>
            <a:r>
              <a:rPr lang="ru-RU" b="1" dirty="0"/>
              <a:t> текст? </a:t>
            </a:r>
            <a:r>
              <a:rPr lang="ru-RU" b="1" dirty="0" err="1"/>
              <a:t>Відповідь</a:t>
            </a:r>
            <a:r>
              <a:rPr lang="ru-RU" b="1" dirty="0"/>
              <a:t> </a:t>
            </a:r>
            <a:r>
              <a:rPr lang="ru-RU" b="1" dirty="0" err="1"/>
              <a:t>обґрунтуйте</a:t>
            </a:r>
            <a:r>
              <a:rPr lang="ru-RU" b="1" dirty="0"/>
              <a:t>. З тексту </a:t>
            </a:r>
            <a:r>
              <a:rPr lang="ru-RU" b="1" dirty="0" err="1"/>
              <a:t>випишіть</a:t>
            </a:r>
            <a:r>
              <a:rPr lang="ru-RU" b="1" dirty="0"/>
              <a:t> три </a:t>
            </a:r>
            <a:r>
              <a:rPr lang="ru-RU" b="1" dirty="0" err="1"/>
              <a:t>терміни</a:t>
            </a:r>
            <a:r>
              <a:rPr lang="ru-RU" b="1" dirty="0"/>
              <a:t> </a:t>
            </a:r>
            <a:r>
              <a:rPr lang="ru-RU" b="1" dirty="0" err="1"/>
              <a:t>і</a:t>
            </a:r>
            <a:r>
              <a:rPr lang="ru-RU" b="1" dirty="0"/>
              <a:t> </a:t>
            </a:r>
            <a:r>
              <a:rPr lang="ru-RU" b="1" dirty="0" err="1"/>
              <a:t>схарактеризуйте</a:t>
            </a:r>
            <a:r>
              <a:rPr lang="ru-RU" b="1" dirty="0"/>
              <a:t> </a:t>
            </a:r>
            <a:r>
              <a:rPr lang="ru-RU" b="1" dirty="0" err="1"/>
              <a:t>їх</a:t>
            </a:r>
            <a:r>
              <a:rPr lang="ru-RU" b="1" dirty="0"/>
              <a:t> за планом:</a:t>
            </a:r>
            <a:endParaRPr lang="en-US" dirty="0"/>
          </a:p>
          <a:p>
            <a:pPr lvl="0"/>
            <a:r>
              <a:rPr lang="en-US" i="1" dirty="0" err="1"/>
              <a:t>Дефініція</a:t>
            </a:r>
            <a:r>
              <a:rPr lang="en-US" i="1" dirty="0"/>
              <a:t> (</a:t>
            </a:r>
            <a:r>
              <a:rPr lang="en-US" i="1" dirty="0" err="1"/>
              <a:t>що</a:t>
            </a:r>
            <a:r>
              <a:rPr lang="en-US" i="1" dirty="0"/>
              <a:t> </a:t>
            </a:r>
            <a:r>
              <a:rPr lang="en-US" i="1" dirty="0" err="1"/>
              <a:t>означає</a:t>
            </a:r>
            <a:r>
              <a:rPr lang="en-US" i="1" dirty="0"/>
              <a:t> </a:t>
            </a:r>
            <a:r>
              <a:rPr lang="en-US" i="1" dirty="0" err="1"/>
              <a:t>термін</a:t>
            </a:r>
            <a:r>
              <a:rPr lang="en-US" i="1" dirty="0"/>
              <a:t>);</a:t>
            </a:r>
            <a:endParaRPr lang="en-US" dirty="0"/>
          </a:p>
          <a:p>
            <a:pPr lvl="0"/>
            <a:r>
              <a:rPr lang="en-US" i="1" dirty="0" err="1"/>
              <a:t>Ступінь</a:t>
            </a:r>
            <a:r>
              <a:rPr lang="en-US" i="1" dirty="0"/>
              <a:t> </a:t>
            </a:r>
            <a:r>
              <a:rPr lang="en-US" i="1" dirty="0" err="1"/>
              <a:t>спеціалізації</a:t>
            </a:r>
            <a:r>
              <a:rPr lang="en-US" i="1" dirty="0"/>
              <a:t> (</a:t>
            </a:r>
            <a:r>
              <a:rPr lang="en-US" i="1" dirty="0" err="1"/>
              <a:t>загальнонауковий</a:t>
            </a:r>
            <a:r>
              <a:rPr lang="en-US" i="1" dirty="0"/>
              <a:t>, </a:t>
            </a:r>
            <a:r>
              <a:rPr lang="en-US" i="1" dirty="0" err="1"/>
              <a:t>міжгалузевий</a:t>
            </a:r>
            <a:r>
              <a:rPr lang="en-US" i="1" dirty="0"/>
              <a:t>, </a:t>
            </a:r>
            <a:r>
              <a:rPr lang="en-US" i="1" dirty="0" err="1"/>
              <a:t>вузькоспеціальний</a:t>
            </a:r>
            <a:r>
              <a:rPr lang="en-US" i="1" dirty="0"/>
              <a:t>);</a:t>
            </a:r>
            <a:endParaRPr lang="en-US" dirty="0"/>
          </a:p>
          <a:p>
            <a:pPr lvl="0"/>
            <a:r>
              <a:rPr lang="en-US" i="1" dirty="0" err="1"/>
              <a:t>Походження</a:t>
            </a:r>
            <a:r>
              <a:rPr lang="en-US" i="1" dirty="0"/>
              <a:t> (</a:t>
            </a:r>
            <a:r>
              <a:rPr lang="en-US" i="1" dirty="0" err="1"/>
              <a:t>власний</a:t>
            </a:r>
            <a:r>
              <a:rPr lang="en-US" i="1" dirty="0"/>
              <a:t>, </a:t>
            </a:r>
            <a:r>
              <a:rPr lang="en-US" i="1" dirty="0" err="1"/>
              <a:t>запозичений</a:t>
            </a:r>
            <a:r>
              <a:rPr lang="en-US" i="1" dirty="0"/>
              <a:t>);</a:t>
            </a:r>
            <a:endParaRPr lang="en-US" dirty="0"/>
          </a:p>
          <a:p>
            <a:r>
              <a:rPr lang="ru-RU" i="1" dirty="0" err="1"/>
              <a:t>Спосіб</a:t>
            </a:r>
            <a:r>
              <a:rPr lang="ru-RU" i="1" dirty="0"/>
              <a:t> </a:t>
            </a:r>
            <a:r>
              <a:rPr lang="ru-RU" i="1" dirty="0" err="1"/>
              <a:t>творення</a:t>
            </a:r>
            <a:r>
              <a:rPr lang="ru-RU" i="1" dirty="0"/>
              <a:t> (для </a:t>
            </a:r>
            <a:r>
              <a:rPr lang="ru-RU" i="1" dirty="0" err="1"/>
              <a:t>власне</a:t>
            </a:r>
            <a:r>
              <a:rPr lang="ru-RU" i="1" dirty="0"/>
              <a:t> </a:t>
            </a:r>
            <a:r>
              <a:rPr lang="ru-RU" i="1" dirty="0" err="1"/>
              <a:t>мовних</a:t>
            </a:r>
            <a:r>
              <a:rPr lang="ru-RU" i="1" dirty="0"/>
              <a:t> </a:t>
            </a:r>
            <a:r>
              <a:rPr lang="ru-RU" i="1" dirty="0" err="1"/>
              <a:t>термінів</a:t>
            </a:r>
            <a:r>
              <a:rPr lang="ru-RU" i="1" dirty="0"/>
              <a:t>)</a:t>
            </a:r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err="1" smtClean="0"/>
              <a:t>Завдання</a:t>
            </a:r>
            <a:r>
              <a:rPr lang="ru-RU" b="1" dirty="0" smtClean="0"/>
              <a:t> 3. </a:t>
            </a:r>
            <a:r>
              <a:rPr lang="ru-RU" dirty="0" err="1" smtClean="0"/>
              <a:t>Доберіть</a:t>
            </a:r>
            <a:r>
              <a:rPr lang="ru-RU" dirty="0" smtClean="0"/>
              <a:t> 10-15 </a:t>
            </a:r>
            <a:r>
              <a:rPr lang="ru-RU" dirty="0" err="1" smtClean="0"/>
              <a:t>термінів-синонімів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Вашого</a:t>
            </a:r>
            <a:r>
              <a:rPr lang="uk-UA" dirty="0" smtClean="0"/>
              <a:t> </a:t>
            </a:r>
            <a:r>
              <a:rPr lang="ru-RU" dirty="0" err="1" smtClean="0"/>
              <a:t>фаху</a:t>
            </a:r>
            <a:r>
              <a:rPr lang="ru-RU" dirty="0" smtClean="0"/>
              <a:t>.</a:t>
            </a:r>
            <a:endParaRPr lang="uk-UA" dirty="0" smtClean="0"/>
          </a:p>
          <a:p>
            <a:pPr algn="just">
              <a:buNone/>
            </a:pPr>
            <a:r>
              <a:rPr lang="ru-RU" b="1" dirty="0" smtClean="0"/>
              <a:t> </a:t>
            </a:r>
            <a:endParaRPr lang="uk-UA" dirty="0" smtClean="0"/>
          </a:p>
          <a:p>
            <a:pPr algn="just">
              <a:buNone/>
            </a:pPr>
            <a:r>
              <a:rPr lang="ru-RU" b="1" dirty="0" err="1" smtClean="0"/>
              <a:t>Завдання</a:t>
            </a:r>
            <a:r>
              <a:rPr lang="ru-RU" b="1" dirty="0" smtClean="0"/>
              <a:t> 4. </a:t>
            </a:r>
            <a:r>
              <a:rPr lang="ru-RU" dirty="0" err="1" smtClean="0"/>
              <a:t>Доберіть</a:t>
            </a:r>
            <a:r>
              <a:rPr lang="ru-RU" dirty="0" smtClean="0"/>
              <a:t> 10-15 пар </a:t>
            </a:r>
            <a:r>
              <a:rPr lang="ru-RU" dirty="0" err="1" smtClean="0"/>
              <a:t>антонімічних</a:t>
            </a:r>
            <a:r>
              <a:rPr lang="ru-RU" dirty="0" smtClean="0"/>
              <a:t> </a:t>
            </a:r>
            <a:r>
              <a:rPr lang="ru-RU" dirty="0" err="1" smtClean="0"/>
              <a:t>термінів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Вашого</a:t>
            </a:r>
            <a:r>
              <a:rPr lang="ru-RU" dirty="0" smtClean="0"/>
              <a:t> </a:t>
            </a:r>
            <a:r>
              <a:rPr lang="ru-RU" dirty="0" err="1" smtClean="0"/>
              <a:t>фаху</a:t>
            </a:r>
            <a:r>
              <a:rPr lang="ru-RU" dirty="0" smtClean="0"/>
              <a:t>.</a:t>
            </a:r>
            <a:endParaRPr lang="uk-UA" dirty="0" smtClean="0"/>
          </a:p>
          <a:p>
            <a:pPr algn="just">
              <a:buNone/>
            </a:pPr>
            <a:r>
              <a:rPr lang="ru-RU" b="1" dirty="0" smtClean="0"/>
              <a:t> </a:t>
            </a:r>
            <a:endParaRPr lang="uk-UA" dirty="0" smtClean="0"/>
          </a:p>
          <a:p>
            <a:pPr algn="just">
              <a:buNone/>
            </a:pPr>
            <a:r>
              <a:rPr lang="ru-RU" b="1" dirty="0" err="1" smtClean="0"/>
              <a:t>Завдання</a:t>
            </a:r>
            <a:r>
              <a:rPr lang="ru-RU" b="1" dirty="0" smtClean="0"/>
              <a:t> 5. </a:t>
            </a:r>
            <a:r>
              <a:rPr lang="ru-RU" dirty="0" err="1" smtClean="0"/>
              <a:t>Доберіть</a:t>
            </a:r>
            <a:r>
              <a:rPr lang="ru-RU" dirty="0" smtClean="0"/>
              <a:t> 10-15 </a:t>
            </a:r>
            <a:r>
              <a:rPr lang="ru-RU" dirty="0" err="1" smtClean="0"/>
              <a:t>професіоналізмів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Вашого</a:t>
            </a:r>
            <a:r>
              <a:rPr lang="uk-UA" dirty="0" smtClean="0"/>
              <a:t> </a:t>
            </a:r>
            <a:r>
              <a:rPr lang="ru-RU" smtClean="0"/>
              <a:t>фаху</a:t>
            </a:r>
            <a:r>
              <a:rPr lang="ru-RU" dirty="0" smtClean="0"/>
              <a:t>.</a:t>
            </a:r>
            <a:endParaRPr lang="uk-UA" dirty="0" smtClean="0"/>
          </a:p>
          <a:p>
            <a:endParaRPr lang="uk-U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ru-RU" sz="6000" b="1" dirty="0" err="1"/>
              <a:t>Література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91642" y="1000108"/>
            <a:ext cx="7760716" cy="5126055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600" i="1" dirty="0" smtClean="0"/>
              <a:t>1. </a:t>
            </a:r>
            <a:r>
              <a:rPr lang="ru-RU" sz="1400" i="1" dirty="0" err="1" smtClean="0"/>
              <a:t>Ботвина</a:t>
            </a:r>
            <a:r>
              <a:rPr lang="ru-RU" sz="1400" i="1" dirty="0" smtClean="0"/>
              <a:t> Н.В</a:t>
            </a:r>
            <a:r>
              <a:rPr lang="ru-RU" sz="1400" dirty="0" smtClean="0"/>
              <a:t>. </a:t>
            </a:r>
            <a:r>
              <a:rPr lang="ru-RU" sz="1400" dirty="0" err="1" smtClean="0"/>
              <a:t>Офіційно-діловий</a:t>
            </a:r>
            <a:r>
              <a:rPr lang="ru-RU" sz="1400" dirty="0" smtClean="0"/>
              <a:t> та </a:t>
            </a:r>
            <a:r>
              <a:rPr lang="ru-RU" sz="1400" dirty="0" err="1" smtClean="0"/>
              <a:t>науковий</a:t>
            </a:r>
            <a:r>
              <a:rPr lang="ru-RU" sz="1400" dirty="0" smtClean="0"/>
              <a:t> </a:t>
            </a:r>
            <a:r>
              <a:rPr lang="ru-RU" sz="1400" dirty="0" err="1" smtClean="0"/>
              <a:t>стилі</a:t>
            </a:r>
            <a:r>
              <a:rPr lang="ru-RU" sz="1400" dirty="0" smtClean="0"/>
              <a:t> </a:t>
            </a:r>
            <a:r>
              <a:rPr lang="ru-RU" sz="1400" dirty="0" err="1" smtClean="0"/>
              <a:t>української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мови</a:t>
            </a:r>
            <a:r>
              <a:rPr lang="ru-RU" sz="1400" dirty="0" smtClean="0"/>
              <a:t>. К. : Артек, 1998.</a:t>
            </a:r>
          </a:p>
          <a:p>
            <a:pPr algn="just">
              <a:buNone/>
            </a:pPr>
            <a:r>
              <a:rPr lang="ru-RU" sz="1400" i="1" dirty="0" smtClean="0"/>
              <a:t>2. </a:t>
            </a:r>
            <a:r>
              <a:rPr lang="ru-RU" sz="1400" i="1" dirty="0" err="1" smtClean="0"/>
              <a:t>Мацюк</a:t>
            </a:r>
            <a:r>
              <a:rPr lang="ru-RU" sz="1400" i="1" dirty="0" smtClean="0"/>
              <a:t> З. </a:t>
            </a:r>
            <a:r>
              <a:rPr lang="ru-RU" sz="1400" dirty="0" err="1" smtClean="0"/>
              <a:t>Українська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мова</a:t>
            </a:r>
            <a:r>
              <a:rPr lang="ru-RU" sz="1400" dirty="0" smtClean="0"/>
              <a:t> </a:t>
            </a:r>
            <a:r>
              <a:rPr lang="ru-RU" sz="1400" dirty="0" err="1" smtClean="0"/>
              <a:t>професійного</a:t>
            </a:r>
            <a:r>
              <a:rPr lang="ru-RU" sz="1400" dirty="0" smtClean="0"/>
              <a:t> </a:t>
            </a:r>
            <a:r>
              <a:rPr lang="ru-RU" sz="1400" dirty="0" err="1" smtClean="0"/>
              <a:t>спрямування</a:t>
            </a:r>
            <a:r>
              <a:rPr lang="ru-RU" sz="1400" dirty="0" smtClean="0"/>
              <a:t>. К. : </a:t>
            </a:r>
            <a:r>
              <a:rPr lang="ru-RU" sz="1400" dirty="0" err="1" smtClean="0"/>
              <a:t>Каравела</a:t>
            </a:r>
            <a:r>
              <a:rPr lang="ru-RU" sz="1400" dirty="0" smtClean="0"/>
              <a:t>, 2007.</a:t>
            </a:r>
          </a:p>
          <a:p>
            <a:pPr algn="just">
              <a:buNone/>
            </a:pPr>
            <a:r>
              <a:rPr lang="ru-RU" sz="1400" i="1" dirty="0" smtClean="0"/>
              <a:t>3. </a:t>
            </a:r>
            <a:r>
              <a:rPr lang="ru-RU" sz="1400" i="1" dirty="0" err="1" smtClean="0"/>
              <a:t>Мацько</a:t>
            </a:r>
            <a:r>
              <a:rPr lang="ru-RU" sz="1400" i="1" dirty="0" smtClean="0"/>
              <a:t> Л.І. </a:t>
            </a:r>
            <a:r>
              <a:rPr lang="ru-RU" sz="1400" dirty="0" smtClean="0"/>
              <a:t>Культура </a:t>
            </a:r>
            <a:r>
              <a:rPr lang="ru-RU" sz="1400" dirty="0" err="1" smtClean="0"/>
              <a:t>української</a:t>
            </a:r>
            <a:r>
              <a:rPr lang="ru-RU" sz="1400" dirty="0" smtClean="0"/>
              <a:t> </a:t>
            </a:r>
            <a:r>
              <a:rPr lang="ru-RU" sz="1400" dirty="0" err="1" smtClean="0"/>
              <a:t>фахової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мови</a:t>
            </a:r>
            <a:r>
              <a:rPr lang="ru-RU" sz="1400" dirty="0" smtClean="0"/>
              <a:t>. К. : ВЦ «</a:t>
            </a:r>
            <a:r>
              <a:rPr lang="ru-RU" sz="1400" dirty="0" err="1" smtClean="0"/>
              <a:t>Академія</a:t>
            </a:r>
            <a:r>
              <a:rPr lang="ru-RU" sz="1400" dirty="0" smtClean="0"/>
              <a:t>», 2007.</a:t>
            </a:r>
          </a:p>
          <a:p>
            <a:pPr algn="just">
              <a:buNone/>
            </a:pPr>
            <a:r>
              <a:rPr lang="ru-RU" sz="1400" i="1" dirty="0" smtClean="0"/>
              <a:t>4. </a:t>
            </a:r>
            <a:r>
              <a:rPr lang="ru-RU" sz="1400" i="1" dirty="0" err="1" smtClean="0"/>
              <a:t>Онуфрієнко</a:t>
            </a:r>
            <a:r>
              <a:rPr lang="ru-RU" sz="1400" i="1" dirty="0" smtClean="0"/>
              <a:t> Г.С. </a:t>
            </a:r>
            <a:r>
              <a:rPr lang="ru-RU" sz="1400" dirty="0" err="1" smtClean="0"/>
              <a:t>Науковий</a:t>
            </a:r>
            <a:r>
              <a:rPr lang="ru-RU" sz="1400" dirty="0" smtClean="0"/>
              <a:t> стиль </a:t>
            </a:r>
            <a:r>
              <a:rPr lang="ru-RU" sz="1400" dirty="0" err="1" smtClean="0"/>
              <a:t>української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мови</a:t>
            </a:r>
            <a:r>
              <a:rPr lang="ru-RU" sz="1400" dirty="0" smtClean="0"/>
              <a:t> : </a:t>
            </a:r>
            <a:r>
              <a:rPr lang="ru-RU" sz="1400" dirty="0" err="1" smtClean="0"/>
              <a:t>навчальний</a:t>
            </a:r>
            <a:r>
              <a:rPr lang="ru-RU" sz="1400" dirty="0" smtClean="0"/>
              <a:t> </a:t>
            </a:r>
            <a:r>
              <a:rPr lang="ru-RU" sz="1400" dirty="0" err="1" smtClean="0"/>
              <a:t>посібник</a:t>
            </a:r>
            <a:r>
              <a:rPr lang="ru-RU" sz="1400" dirty="0" smtClean="0"/>
              <a:t> </a:t>
            </a:r>
            <a:r>
              <a:rPr lang="ru-RU" sz="1400" dirty="0" err="1" smtClean="0"/>
              <a:t>з</a:t>
            </a:r>
            <a:r>
              <a:rPr lang="ru-RU" sz="1400" dirty="0" smtClean="0"/>
              <a:t> </a:t>
            </a:r>
            <a:r>
              <a:rPr lang="ru-RU" sz="1400" dirty="0" err="1" smtClean="0"/>
              <a:t>алгоритмічними</a:t>
            </a:r>
            <a:r>
              <a:rPr lang="ru-RU" sz="1400" dirty="0" smtClean="0"/>
              <a:t> </a:t>
            </a:r>
            <a:r>
              <a:rPr lang="ru-RU" sz="1400" dirty="0" err="1" smtClean="0"/>
              <a:t>приписами</a:t>
            </a:r>
            <a:r>
              <a:rPr lang="ru-RU" sz="1400" dirty="0" smtClean="0"/>
              <a:t>. 2-ге вид. </a:t>
            </a:r>
            <a:r>
              <a:rPr lang="ru-RU" sz="1400" dirty="0" err="1" smtClean="0"/>
              <a:t>перероб</a:t>
            </a:r>
            <a:r>
              <a:rPr lang="ru-RU" sz="1400" dirty="0" smtClean="0"/>
              <a:t>. та доп.  К. : Центр </a:t>
            </a:r>
            <a:r>
              <a:rPr lang="ru-RU" sz="1400" dirty="0" err="1" smtClean="0"/>
              <a:t>навч</a:t>
            </a:r>
            <a:r>
              <a:rPr lang="ru-RU" sz="1400" dirty="0" smtClean="0"/>
              <a:t>. </a:t>
            </a:r>
            <a:r>
              <a:rPr lang="ru-RU" sz="1400" dirty="0" err="1" smtClean="0"/>
              <a:t>л-ри</a:t>
            </a:r>
            <a:r>
              <a:rPr lang="ru-RU" sz="1400" dirty="0" smtClean="0"/>
              <a:t>, 2009. 392 с.</a:t>
            </a:r>
          </a:p>
          <a:p>
            <a:pPr algn="just">
              <a:buNone/>
            </a:pPr>
            <a:r>
              <a:rPr lang="ru-RU" sz="1400" i="1" dirty="0" smtClean="0"/>
              <a:t>5. </a:t>
            </a:r>
            <a:r>
              <a:rPr lang="ru-RU" sz="1400" i="1" dirty="0" err="1" smtClean="0"/>
              <a:t>Селігей</a:t>
            </a:r>
            <a:r>
              <a:rPr lang="ru-RU" sz="1400" i="1" dirty="0" smtClean="0"/>
              <a:t> П.О. </a:t>
            </a:r>
            <a:r>
              <a:rPr lang="ru-RU" sz="1400" dirty="0" err="1" smtClean="0"/>
              <a:t>Науковець</a:t>
            </a:r>
            <a:r>
              <a:rPr lang="ru-RU" sz="1400" dirty="0" smtClean="0"/>
              <a:t> </a:t>
            </a:r>
            <a:r>
              <a:rPr lang="ru-RU" sz="1400" dirty="0" err="1" smtClean="0"/>
              <a:t>і</a:t>
            </a:r>
            <a:r>
              <a:rPr lang="ru-RU" sz="1400" dirty="0" smtClean="0"/>
              <a:t> </a:t>
            </a:r>
            <a:r>
              <a:rPr lang="ru-RU" sz="1400" dirty="0" err="1" smtClean="0"/>
              <a:t>його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мова</a:t>
            </a:r>
            <a:r>
              <a:rPr lang="ru-RU" sz="1400" dirty="0" smtClean="0"/>
              <a:t> // </a:t>
            </a:r>
            <a:r>
              <a:rPr lang="ru-RU" sz="1400" dirty="0" err="1" smtClean="0"/>
              <a:t>Українська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мова</a:t>
            </a:r>
            <a:r>
              <a:rPr lang="ru-RU" sz="1400" dirty="0" smtClean="0"/>
              <a:t>. 2012. № 4. С. 18-28.</a:t>
            </a:r>
          </a:p>
          <a:p>
            <a:pPr algn="just">
              <a:buNone/>
            </a:pPr>
            <a:r>
              <a:rPr lang="ru-RU" sz="1400" i="1" dirty="0" smtClean="0"/>
              <a:t>6. </a:t>
            </a:r>
            <a:r>
              <a:rPr lang="ru-RU" sz="1400" i="1" dirty="0" err="1" smtClean="0"/>
              <a:t>Семеног</a:t>
            </a:r>
            <a:r>
              <a:rPr lang="ru-RU" sz="1400" i="1" dirty="0" smtClean="0"/>
              <a:t> О.М. </a:t>
            </a:r>
            <a:r>
              <a:rPr lang="ru-RU" sz="1400" dirty="0" smtClean="0"/>
              <a:t>Культура </a:t>
            </a:r>
            <a:r>
              <a:rPr lang="ru-RU" sz="1400" dirty="0" err="1" smtClean="0"/>
              <a:t>наукової</a:t>
            </a:r>
            <a:r>
              <a:rPr lang="ru-RU" sz="1400" dirty="0" smtClean="0"/>
              <a:t> </a:t>
            </a:r>
            <a:r>
              <a:rPr lang="ru-RU" sz="1400" dirty="0" err="1" smtClean="0"/>
              <a:t>української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мови</a:t>
            </a:r>
            <a:r>
              <a:rPr lang="ru-RU" sz="1400" dirty="0" smtClean="0"/>
              <a:t> : </a:t>
            </a:r>
            <a:r>
              <a:rPr lang="ru-RU" sz="1400" dirty="0" err="1" smtClean="0"/>
              <a:t>навчальний</a:t>
            </a:r>
            <a:r>
              <a:rPr lang="ru-RU" sz="1400" dirty="0" smtClean="0"/>
              <a:t> </a:t>
            </a:r>
            <a:r>
              <a:rPr lang="ru-RU" sz="1400" dirty="0" err="1" smtClean="0"/>
              <a:t>посібник</a:t>
            </a:r>
            <a:r>
              <a:rPr lang="ru-RU" sz="1400" dirty="0" smtClean="0"/>
              <a:t>.  К. : </a:t>
            </a:r>
            <a:r>
              <a:rPr lang="ru-RU" sz="1400" dirty="0" err="1" smtClean="0"/>
              <a:t>Академія</a:t>
            </a:r>
            <a:r>
              <a:rPr lang="ru-RU" sz="1400" dirty="0" smtClean="0"/>
              <a:t>, 2010.  213 с.</a:t>
            </a:r>
          </a:p>
          <a:p>
            <a:pPr algn="just">
              <a:buNone/>
            </a:pPr>
            <a:r>
              <a:rPr lang="ru-RU" sz="1400" i="1" dirty="0" smtClean="0"/>
              <a:t>7. </a:t>
            </a:r>
            <a:r>
              <a:rPr lang="ru-RU" sz="1400" i="1" dirty="0" err="1" smtClean="0"/>
              <a:t>Українська</a:t>
            </a:r>
            <a:r>
              <a:rPr lang="ru-RU" sz="1400" i="1" dirty="0" smtClean="0"/>
              <a:t> </a:t>
            </a:r>
            <a:r>
              <a:rPr lang="ru-RU" sz="1400" i="1" dirty="0" err="1" smtClean="0"/>
              <a:t>мова</a:t>
            </a:r>
            <a:r>
              <a:rPr lang="ru-RU" sz="1400" i="1" dirty="0" smtClean="0"/>
              <a:t> за </a:t>
            </a:r>
            <a:r>
              <a:rPr lang="ru-RU" sz="1400" i="1" dirty="0" err="1" smtClean="0"/>
              <a:t>професійним</a:t>
            </a:r>
            <a:r>
              <a:rPr lang="ru-RU" sz="1400" i="1" dirty="0" smtClean="0"/>
              <a:t> </a:t>
            </a:r>
            <a:r>
              <a:rPr lang="ru-RU" sz="1400" i="1" dirty="0" err="1" smtClean="0"/>
              <a:t>спрямуванням</a:t>
            </a:r>
            <a:r>
              <a:rPr lang="ru-RU" sz="1400" dirty="0" smtClean="0"/>
              <a:t>. Практикум. К. : ВЦ «</a:t>
            </a:r>
            <a:r>
              <a:rPr lang="ru-RU" sz="1400" dirty="0" err="1" smtClean="0"/>
              <a:t>Академія</a:t>
            </a:r>
            <a:r>
              <a:rPr lang="ru-RU" sz="1400" dirty="0" smtClean="0"/>
              <a:t>», 2009.</a:t>
            </a:r>
          </a:p>
          <a:p>
            <a:pPr algn="just">
              <a:buNone/>
            </a:pPr>
            <a:r>
              <a:rPr lang="ru-RU" sz="1400" i="1" dirty="0" smtClean="0"/>
              <a:t>8. Шевчук С.В. </a:t>
            </a:r>
            <a:r>
              <a:rPr lang="ru-RU" sz="1400" dirty="0" err="1" smtClean="0"/>
              <a:t>Українська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мова</a:t>
            </a:r>
            <a:r>
              <a:rPr lang="ru-RU" sz="1400" dirty="0" smtClean="0"/>
              <a:t> за </a:t>
            </a:r>
            <a:r>
              <a:rPr lang="ru-RU" sz="1400" dirty="0" err="1" smtClean="0"/>
              <a:t>професійним</a:t>
            </a:r>
            <a:r>
              <a:rPr lang="ru-RU" sz="1400" dirty="0" smtClean="0"/>
              <a:t> </a:t>
            </a:r>
            <a:r>
              <a:rPr lang="ru-RU" sz="1400" dirty="0" err="1" smtClean="0"/>
              <a:t>спрямуванням</a:t>
            </a:r>
            <a:r>
              <a:rPr lang="ru-RU" sz="1400" dirty="0" smtClean="0"/>
              <a:t> : </a:t>
            </a:r>
            <a:r>
              <a:rPr lang="ru-RU" sz="1400" dirty="0" err="1" smtClean="0"/>
              <a:t>підручник</a:t>
            </a:r>
            <a:r>
              <a:rPr lang="ru-RU" sz="1400" dirty="0" smtClean="0"/>
              <a:t> . К. : </a:t>
            </a:r>
            <a:r>
              <a:rPr lang="ru-RU" sz="1400" dirty="0" err="1" smtClean="0"/>
              <a:t>Алерта</a:t>
            </a:r>
            <a:r>
              <a:rPr lang="ru-RU" sz="1400" dirty="0" smtClean="0"/>
              <a:t>, 2010.</a:t>
            </a:r>
          </a:p>
          <a:p>
            <a:pPr algn="just">
              <a:buNone/>
            </a:pPr>
            <a:r>
              <a:rPr lang="ru-RU" sz="1400" i="1" dirty="0" smtClean="0"/>
              <a:t>9. Ярема С. </a:t>
            </a:r>
            <a:r>
              <a:rPr lang="ru-RU" sz="1400" dirty="0" smtClean="0"/>
              <a:t>На теми </a:t>
            </a:r>
            <a:r>
              <a:rPr lang="ru-RU" sz="1400" dirty="0" err="1" smtClean="0"/>
              <a:t>української</a:t>
            </a:r>
            <a:r>
              <a:rPr lang="ru-RU" sz="1400" dirty="0" smtClean="0"/>
              <a:t> </a:t>
            </a:r>
            <a:r>
              <a:rPr lang="ru-RU" sz="1400" dirty="0" err="1" smtClean="0"/>
              <a:t>наукової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мови</a:t>
            </a:r>
            <a:r>
              <a:rPr lang="ru-RU" sz="1400" dirty="0" smtClean="0"/>
              <a:t>.  </a:t>
            </a:r>
            <a:r>
              <a:rPr lang="ru-RU" sz="1400" dirty="0" err="1" smtClean="0"/>
              <a:t>Львів</a:t>
            </a:r>
            <a:r>
              <a:rPr lang="ru-RU" sz="1400" dirty="0" smtClean="0"/>
              <a:t>, 2002. 44 с.</a:t>
            </a:r>
          </a:p>
          <a:p>
            <a:pPr algn="just">
              <a:buNone/>
            </a:pPr>
            <a:r>
              <a:rPr lang="ru-RU" sz="1400" dirty="0" smtClean="0"/>
              <a:t>10.  </a:t>
            </a:r>
            <a:r>
              <a:rPr lang="ru-RU" sz="1400" i="1" dirty="0" err="1" smtClean="0"/>
              <a:t>Гінзбург</a:t>
            </a:r>
            <a:r>
              <a:rPr lang="ru-RU" sz="1400" i="1" dirty="0" smtClean="0"/>
              <a:t> М.Д.	</a:t>
            </a:r>
            <a:r>
              <a:rPr lang="ru-RU" sz="1400" dirty="0" smtClean="0"/>
              <a:t>Десять </a:t>
            </a:r>
            <a:r>
              <a:rPr lang="ru-RU" sz="1400" dirty="0" err="1" smtClean="0"/>
              <a:t>відомих</a:t>
            </a:r>
            <a:r>
              <a:rPr lang="ru-RU" sz="1400" dirty="0" smtClean="0"/>
              <a:t> правил </a:t>
            </a:r>
            <a:r>
              <a:rPr lang="ru-RU" sz="1400" dirty="0" err="1" smtClean="0"/>
              <a:t>українського</a:t>
            </a:r>
            <a:r>
              <a:rPr lang="ru-RU" sz="1400" dirty="0" smtClean="0"/>
              <a:t> </a:t>
            </a:r>
            <a:r>
              <a:rPr lang="ru-RU" sz="1400" dirty="0" err="1" smtClean="0"/>
              <a:t>ділового</a:t>
            </a:r>
            <a:r>
              <a:rPr lang="ru-RU" sz="1400" dirty="0" smtClean="0"/>
              <a:t> та</a:t>
            </a:r>
            <a:br>
              <a:rPr lang="ru-RU" sz="1400" dirty="0" smtClean="0"/>
            </a:br>
            <a:r>
              <a:rPr lang="ru-RU" sz="1400" dirty="0" err="1" smtClean="0"/>
              <a:t>наукового</a:t>
            </a:r>
            <a:r>
              <a:rPr lang="ru-RU" sz="1400" dirty="0" smtClean="0"/>
              <a:t> стилю, </a:t>
            </a:r>
            <a:r>
              <a:rPr lang="ru-RU" sz="1400" dirty="0" err="1" smtClean="0"/>
              <a:t>зведені</a:t>
            </a:r>
            <a:r>
              <a:rPr lang="ru-RU" sz="1400" dirty="0" smtClean="0"/>
              <a:t> в систему // </a:t>
            </a:r>
            <a:r>
              <a:rPr lang="ru-RU" sz="1400" dirty="0" err="1" smtClean="0"/>
              <a:t>Стандартизація</a:t>
            </a:r>
            <a:r>
              <a:rPr lang="ru-RU" sz="1400" dirty="0" smtClean="0"/>
              <a:t>, </a:t>
            </a:r>
            <a:r>
              <a:rPr lang="ru-RU" sz="1400" dirty="0" err="1" smtClean="0"/>
              <a:t>сертифікація</a:t>
            </a:r>
            <a:r>
              <a:rPr lang="ru-RU" sz="1400" dirty="0" smtClean="0"/>
              <a:t>, </a:t>
            </a:r>
            <a:r>
              <a:rPr lang="ru-RU" sz="1400" dirty="0" err="1" smtClean="0"/>
              <a:t>якість</a:t>
            </a:r>
            <a:r>
              <a:rPr lang="ru-RU" sz="1400" dirty="0" smtClean="0"/>
              <a:t>.  2004.  № 2.</a:t>
            </a:r>
          </a:p>
          <a:p>
            <a:pPr algn="just">
              <a:buNone/>
            </a:pPr>
            <a:r>
              <a:rPr lang="ru-RU" sz="1400" i="1" dirty="0" smtClean="0"/>
              <a:t>11. </a:t>
            </a:r>
            <a:r>
              <a:rPr lang="ru-RU" sz="1400" i="1" dirty="0" err="1" smtClean="0"/>
              <a:t>Жайворонок</a:t>
            </a:r>
            <a:r>
              <a:rPr lang="ru-RU" sz="1400" i="1" dirty="0" smtClean="0"/>
              <a:t> В.В. </a:t>
            </a:r>
            <a:r>
              <a:rPr lang="ru-RU" sz="1400" dirty="0" smtClean="0"/>
              <a:t>та </a:t>
            </a:r>
            <a:r>
              <a:rPr lang="ru-RU" sz="1400" dirty="0" err="1" smtClean="0"/>
              <a:t>ін</a:t>
            </a:r>
            <a:r>
              <a:rPr lang="ru-RU" sz="1400" dirty="0" smtClean="0"/>
              <a:t>. </a:t>
            </a:r>
            <a:r>
              <a:rPr lang="ru-RU" sz="1400" dirty="0" err="1" smtClean="0"/>
              <a:t>Українська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мова</a:t>
            </a:r>
            <a:r>
              <a:rPr lang="ru-RU" sz="1400" dirty="0" smtClean="0"/>
              <a:t> в </a:t>
            </a:r>
            <a:r>
              <a:rPr lang="ru-RU" sz="1400" dirty="0" err="1" smtClean="0"/>
              <a:t>професійній</a:t>
            </a:r>
            <a:r>
              <a:rPr lang="ru-RU" sz="1400" dirty="0" smtClean="0"/>
              <a:t> </a:t>
            </a:r>
            <a:r>
              <a:rPr lang="ru-RU" sz="1400" dirty="0" err="1" smtClean="0"/>
              <a:t>діяльності</a:t>
            </a:r>
            <a:r>
              <a:rPr lang="ru-RU" sz="1400" dirty="0" smtClean="0"/>
              <a:t> .  К. : </a:t>
            </a:r>
            <a:r>
              <a:rPr lang="ru-RU" sz="1400" dirty="0" err="1" smtClean="0"/>
              <a:t>Вища</a:t>
            </a:r>
            <a:r>
              <a:rPr lang="ru-RU" sz="1400" dirty="0" smtClean="0"/>
              <a:t> школа, 2006.</a:t>
            </a:r>
          </a:p>
          <a:p>
            <a:pPr algn="just">
              <a:buNone/>
            </a:pPr>
            <a:r>
              <a:rPr lang="ru-RU" sz="1400" i="1" dirty="0" smtClean="0"/>
              <a:t>12. Коваль А.П. </a:t>
            </a:r>
            <a:r>
              <a:rPr lang="ru-RU" sz="1400" dirty="0" err="1" smtClean="0"/>
              <a:t>Науковий</a:t>
            </a:r>
            <a:r>
              <a:rPr lang="ru-RU" sz="1400" dirty="0" smtClean="0"/>
              <a:t> стиль </a:t>
            </a:r>
            <a:r>
              <a:rPr lang="ru-RU" sz="1400" dirty="0" err="1" smtClean="0"/>
              <a:t>сучасної</a:t>
            </a:r>
            <a:r>
              <a:rPr lang="ru-RU" sz="1400" dirty="0" smtClean="0"/>
              <a:t> </a:t>
            </a:r>
            <a:r>
              <a:rPr lang="ru-RU" sz="1400" dirty="0" err="1" smtClean="0"/>
              <a:t>української</a:t>
            </a:r>
            <a:r>
              <a:rPr lang="ru-RU" sz="1400" dirty="0" smtClean="0"/>
              <a:t> </a:t>
            </a:r>
            <a:r>
              <a:rPr lang="ru-RU" sz="1400" dirty="0" err="1" smtClean="0"/>
              <a:t>літературної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мови</a:t>
            </a:r>
            <a:r>
              <a:rPr lang="ru-RU" sz="1400" dirty="0" smtClean="0"/>
              <a:t>. Структура </a:t>
            </a:r>
            <a:r>
              <a:rPr lang="ru-RU" sz="1400" dirty="0" err="1" smtClean="0"/>
              <a:t>наукового</a:t>
            </a:r>
            <a:r>
              <a:rPr lang="ru-RU" sz="1400" dirty="0" smtClean="0"/>
              <a:t> тексту. К., 1970.</a:t>
            </a:r>
          </a:p>
          <a:p>
            <a:pPr algn="just">
              <a:buNone/>
            </a:pPr>
            <a:r>
              <a:rPr lang="ru-RU" sz="1400" i="1" dirty="0" smtClean="0"/>
              <a:t>Михайлова О.Т. </a:t>
            </a:r>
            <a:r>
              <a:rPr lang="ru-RU" sz="1400" dirty="0" err="1" smtClean="0"/>
              <a:t>Українське</a:t>
            </a:r>
            <a:r>
              <a:rPr lang="ru-RU" sz="1400" dirty="0" smtClean="0"/>
              <a:t> </a:t>
            </a:r>
            <a:r>
              <a:rPr lang="ru-RU" sz="1400" dirty="0" err="1" smtClean="0"/>
              <a:t>наукове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мовлення</a:t>
            </a:r>
            <a:r>
              <a:rPr lang="ru-RU" sz="1400" dirty="0" smtClean="0"/>
              <a:t>. </a:t>
            </a:r>
            <a:r>
              <a:rPr lang="ru-RU" sz="1400" dirty="0" err="1" smtClean="0"/>
              <a:t>Лексичні</a:t>
            </a:r>
            <a:r>
              <a:rPr lang="ru-RU" sz="1400" dirty="0" smtClean="0"/>
              <a:t> та </a:t>
            </a:r>
            <a:r>
              <a:rPr lang="ru-RU" sz="1400" dirty="0" err="1" smtClean="0"/>
              <a:t>граматичні</a:t>
            </a:r>
            <a:r>
              <a:rPr lang="ru-RU" sz="1400" dirty="0" smtClean="0"/>
              <a:t>    </a:t>
            </a:r>
            <a:r>
              <a:rPr lang="ru-RU" sz="1400" dirty="0" err="1" smtClean="0"/>
              <a:t>особливості</a:t>
            </a:r>
            <a:r>
              <a:rPr lang="en-US" sz="1400" dirty="0" smtClean="0"/>
              <a:t>.  </a:t>
            </a:r>
            <a:r>
              <a:rPr lang="en-US" sz="1400" dirty="0" err="1" smtClean="0"/>
              <a:t>Харків</a:t>
            </a:r>
            <a:r>
              <a:rPr lang="en-US" sz="1400" dirty="0" smtClean="0"/>
              <a:t>, 2000.</a:t>
            </a:r>
            <a:endParaRPr lang="ru-RU" sz="1400" dirty="0" smtClean="0"/>
          </a:p>
          <a:p>
            <a:pPr>
              <a:buFont typeface="Wingdings" pitchFamily="2" charset="2"/>
              <a:buChar char="Ø"/>
            </a:pPr>
            <a:endParaRPr lang="ru-RU" sz="1600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Autofit/>
          </a:bodyPr>
          <a:lstStyle/>
          <a:p>
            <a:r>
              <a:rPr lang="ru-RU" sz="2400" b="1" dirty="0" err="1"/>
              <a:t>Термінологія</a:t>
            </a:r>
            <a:r>
              <a:rPr lang="ru-RU" sz="2400" dirty="0"/>
              <a:t> </a:t>
            </a:r>
            <a:r>
              <a:rPr lang="ru-RU" sz="2400" dirty="0" err="1"/>
              <a:t>вживається</a:t>
            </a:r>
            <a:r>
              <a:rPr lang="ru-RU" sz="2400" dirty="0"/>
              <a:t> в </a:t>
            </a:r>
            <a:r>
              <a:rPr lang="ru-RU" sz="2400" dirty="0" err="1"/>
              <a:t>кількох</a:t>
            </a:r>
            <a:r>
              <a:rPr lang="ru-RU" sz="2400" dirty="0"/>
              <a:t> </a:t>
            </a:r>
            <a:r>
              <a:rPr lang="ru-RU" sz="2400" dirty="0" err="1"/>
              <a:t>значеннях</a:t>
            </a:r>
            <a:r>
              <a:rPr lang="ru-RU" sz="2400" dirty="0"/>
              <a:t>:</a:t>
            </a:r>
            <a:endParaRPr lang="en-US" sz="2400" dirty="0"/>
          </a:p>
          <a:p>
            <a:pPr marL="914400" lvl="1" indent="-457200">
              <a:buFont typeface="+mj-lt"/>
              <a:buAutoNum type="arabicParenR"/>
            </a:pPr>
            <a:r>
              <a:rPr lang="ru-RU" sz="2400" dirty="0" err="1"/>
              <a:t>сукупність</a:t>
            </a:r>
            <a:r>
              <a:rPr lang="ru-RU" sz="2400" dirty="0"/>
              <a:t> </a:t>
            </a:r>
            <a:r>
              <a:rPr lang="ru-RU" sz="2400" dirty="0" err="1"/>
              <a:t>термінів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обслуговують</a:t>
            </a:r>
            <a:r>
              <a:rPr lang="ru-RU" sz="2400" dirty="0"/>
              <a:t> </a:t>
            </a:r>
            <a:r>
              <a:rPr lang="ru-RU" sz="2400" dirty="0" err="1"/>
              <a:t>певну</a:t>
            </a:r>
            <a:r>
              <a:rPr lang="ru-RU" sz="2400" dirty="0"/>
              <a:t> </a:t>
            </a:r>
            <a:r>
              <a:rPr lang="ru-RU" sz="2400" dirty="0" err="1"/>
              <a:t>галузь</a:t>
            </a:r>
            <a:r>
              <a:rPr lang="ru-RU" sz="2400" dirty="0"/>
              <a:t> </a:t>
            </a:r>
            <a:r>
              <a:rPr lang="ru-RU" sz="2400" dirty="0" err="1"/>
              <a:t>знань</a:t>
            </a:r>
            <a:r>
              <a:rPr lang="ru-RU" sz="2400" dirty="0"/>
              <a:t> (</a:t>
            </a:r>
            <a:r>
              <a:rPr lang="ru-RU" sz="2400" dirty="0" err="1"/>
              <a:t>педагогічну</a:t>
            </a:r>
            <a:r>
              <a:rPr lang="ru-RU" sz="2400" dirty="0"/>
              <a:t>, </a:t>
            </a:r>
            <a:r>
              <a:rPr lang="ru-RU" sz="2400" dirty="0" err="1"/>
              <a:t>юридичну</a:t>
            </a:r>
            <a:r>
              <a:rPr lang="ru-RU" sz="2400" dirty="0"/>
              <a:t>, </a:t>
            </a:r>
            <a:r>
              <a:rPr lang="ru-RU" sz="2400" dirty="0" err="1"/>
              <a:t>психологічну</a:t>
            </a:r>
            <a:r>
              <a:rPr lang="ru-RU" sz="2400" dirty="0"/>
              <a:t> </a:t>
            </a:r>
            <a:r>
              <a:rPr lang="ru-RU" sz="2400" dirty="0" err="1"/>
              <a:t>тощо</a:t>
            </a:r>
            <a:r>
              <a:rPr lang="ru-RU" sz="2400" dirty="0"/>
              <a:t>);</a:t>
            </a:r>
            <a:endParaRPr lang="en-US" sz="2400" dirty="0"/>
          </a:p>
          <a:p>
            <a:pPr marL="914400" lvl="1" indent="-457200">
              <a:buFont typeface="+mj-lt"/>
              <a:buAutoNum type="arabicParenR"/>
            </a:pPr>
            <a:r>
              <a:rPr lang="ru-RU" sz="2400" dirty="0" err="1"/>
              <a:t>вчення</a:t>
            </a:r>
            <a:r>
              <a:rPr lang="ru-RU" sz="2400" dirty="0"/>
              <a:t> про </a:t>
            </a:r>
            <a:r>
              <a:rPr lang="ru-RU" sz="2400" dirty="0" err="1"/>
              <a:t>утворення</a:t>
            </a:r>
            <a:r>
              <a:rPr lang="ru-RU" sz="2400" dirty="0"/>
              <a:t>, структуру </a:t>
            </a:r>
            <a:r>
              <a:rPr lang="ru-RU" sz="2400" dirty="0" err="1"/>
              <a:t>і</a:t>
            </a:r>
            <a:r>
              <a:rPr lang="ru-RU" sz="2400" dirty="0"/>
              <a:t> </a:t>
            </a:r>
            <a:r>
              <a:rPr lang="ru-RU" sz="2400" dirty="0" err="1"/>
              <a:t>функціонування</a:t>
            </a:r>
            <a:r>
              <a:rPr lang="ru-RU" sz="2400" dirty="0"/>
              <a:t> </a:t>
            </a:r>
            <a:r>
              <a:rPr lang="ru-RU" sz="2400" dirty="0" err="1"/>
              <a:t>термінів</a:t>
            </a:r>
            <a:r>
              <a:rPr lang="ru-RU" sz="2400" dirty="0"/>
              <a:t>;</a:t>
            </a:r>
            <a:endParaRPr lang="en-US" sz="2400" dirty="0"/>
          </a:p>
          <a:p>
            <a:pPr marL="914400" lvl="1" indent="-457200">
              <a:buFont typeface="+mj-lt"/>
              <a:buAutoNum type="arabicParenR"/>
            </a:pPr>
            <a:r>
              <a:rPr lang="ru-RU" sz="2400" dirty="0" err="1"/>
              <a:t>вчення</a:t>
            </a:r>
            <a:r>
              <a:rPr lang="ru-RU" sz="2400" dirty="0"/>
              <a:t> про </a:t>
            </a:r>
            <a:r>
              <a:rPr lang="ru-RU" sz="2400" dirty="0" err="1"/>
              <a:t>утворення</a:t>
            </a:r>
            <a:r>
              <a:rPr lang="ru-RU" sz="2400" dirty="0"/>
              <a:t>, структуру </a:t>
            </a:r>
            <a:r>
              <a:rPr lang="ru-RU" sz="2400" dirty="0" err="1"/>
              <a:t>і</a:t>
            </a:r>
            <a:r>
              <a:rPr lang="ru-RU" sz="2400" dirty="0"/>
              <a:t> </a:t>
            </a:r>
            <a:r>
              <a:rPr lang="ru-RU" sz="2400" dirty="0" err="1"/>
              <a:t>функціонування</a:t>
            </a:r>
            <a:r>
              <a:rPr lang="ru-RU" sz="2400" dirty="0"/>
              <a:t> </a:t>
            </a:r>
            <a:r>
              <a:rPr lang="ru-RU" sz="2400" dirty="0" err="1"/>
              <a:t>термінів</a:t>
            </a:r>
            <a:r>
              <a:rPr lang="ru-RU" sz="2400" dirty="0"/>
              <a:t> </a:t>
            </a:r>
            <a:r>
              <a:rPr lang="ru-RU" sz="2400" dirty="0" err="1"/>
              <a:t>певної</a:t>
            </a:r>
            <a:r>
              <a:rPr lang="ru-RU" sz="2400" dirty="0"/>
              <a:t> </a:t>
            </a:r>
            <a:r>
              <a:rPr lang="ru-RU" sz="2400" dirty="0" err="1"/>
              <a:t>сфери</a:t>
            </a:r>
            <a:r>
              <a:rPr lang="ru-RU" sz="2400" dirty="0"/>
              <a:t> </a:t>
            </a:r>
            <a:r>
              <a:rPr lang="ru-RU" sz="2400" dirty="0" err="1"/>
              <a:t>знань</a:t>
            </a:r>
            <a:r>
              <a:rPr lang="ru-RU" sz="2400" dirty="0"/>
              <a:t> та про </a:t>
            </a:r>
            <a:r>
              <a:rPr lang="ru-RU" sz="2400" dirty="0" err="1"/>
              <a:t>їхні</a:t>
            </a:r>
            <a:r>
              <a:rPr lang="ru-RU" sz="2400" dirty="0"/>
              <a:t> </a:t>
            </a:r>
            <a:r>
              <a:rPr lang="ru-RU" sz="2400" dirty="0" err="1"/>
              <a:t>еквіваленти</a:t>
            </a:r>
            <a:r>
              <a:rPr lang="ru-RU" sz="2400" dirty="0"/>
              <a:t> в </a:t>
            </a:r>
            <a:r>
              <a:rPr lang="ru-RU" sz="2400" dirty="0" err="1"/>
              <a:t>інших</a:t>
            </a:r>
            <a:r>
              <a:rPr lang="ru-RU" sz="2400" dirty="0"/>
              <a:t> </a:t>
            </a:r>
            <a:r>
              <a:rPr lang="ru-RU" sz="2400" dirty="0" err="1"/>
              <a:t>мовах</a:t>
            </a:r>
            <a:r>
              <a:rPr lang="ru-RU" sz="2400" dirty="0"/>
              <a:t>.</a:t>
            </a:r>
            <a:endParaRPr lang="en-US" sz="2400" dirty="0"/>
          </a:p>
          <a:p>
            <a:pPr algn="just"/>
            <a:r>
              <a:rPr lang="ru-RU" sz="2400" dirty="0"/>
              <a:t>Наука,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вивчає</a:t>
            </a:r>
            <a:r>
              <a:rPr lang="ru-RU" sz="2400" dirty="0"/>
              <a:t> </a:t>
            </a:r>
            <a:r>
              <a:rPr lang="ru-RU" sz="2400" dirty="0" err="1"/>
              <a:t>українську</a:t>
            </a:r>
            <a:r>
              <a:rPr lang="ru-RU" sz="2400" dirty="0"/>
              <a:t> </a:t>
            </a:r>
            <a:r>
              <a:rPr lang="ru-RU" sz="2400" dirty="0" err="1"/>
              <a:t>термінологію</a:t>
            </a:r>
            <a:r>
              <a:rPr lang="ru-RU" sz="2400" dirty="0"/>
              <a:t>, </a:t>
            </a:r>
            <a:r>
              <a:rPr lang="ru-RU" sz="2400" dirty="0" err="1"/>
              <a:t>називається</a:t>
            </a:r>
            <a:r>
              <a:rPr lang="uk-UA" sz="2400" dirty="0"/>
              <a:t> </a:t>
            </a:r>
            <a:r>
              <a:rPr lang="ru-RU" sz="2400" b="1" dirty="0" err="1"/>
              <a:t>термінознавством</a:t>
            </a:r>
            <a:r>
              <a:rPr lang="ru-RU" sz="2400" b="1" dirty="0"/>
              <a:t>.</a:t>
            </a:r>
            <a:endParaRPr lang="en-US" sz="2400" b="1" dirty="0"/>
          </a:p>
          <a:p>
            <a:pPr algn="just"/>
            <a:r>
              <a:rPr lang="ru-RU" sz="2400" dirty="0" err="1"/>
              <a:t>Галузеві</a:t>
            </a:r>
            <a:r>
              <a:rPr lang="ru-RU" sz="2400" dirty="0"/>
              <a:t> </a:t>
            </a:r>
            <a:r>
              <a:rPr lang="ru-RU" sz="2400" dirty="0" err="1"/>
              <a:t>термінології</a:t>
            </a:r>
            <a:r>
              <a:rPr lang="ru-RU" sz="2400" dirty="0"/>
              <a:t> (</a:t>
            </a:r>
            <a:r>
              <a:rPr lang="ru-RU" sz="2400" dirty="0" err="1"/>
              <a:t>тобто</a:t>
            </a:r>
            <a:r>
              <a:rPr lang="ru-RU" sz="2400" dirty="0"/>
              <a:t> </a:t>
            </a:r>
            <a:r>
              <a:rPr lang="ru-RU" sz="2400" dirty="0" err="1"/>
              <a:t>сукупності</a:t>
            </a:r>
            <a:r>
              <a:rPr lang="ru-RU" sz="2400" dirty="0"/>
              <a:t> </a:t>
            </a:r>
            <a:r>
              <a:rPr lang="ru-RU" sz="2400" dirty="0" err="1"/>
              <a:t>термінів</a:t>
            </a:r>
            <a:r>
              <a:rPr lang="ru-RU" sz="2400" dirty="0"/>
              <a:t> </a:t>
            </a:r>
            <a:r>
              <a:rPr lang="ru-RU" sz="2400" dirty="0" err="1"/>
              <a:t>конкретних</a:t>
            </a:r>
            <a:r>
              <a:rPr lang="ru-RU" sz="2400" dirty="0"/>
              <a:t> </a:t>
            </a:r>
            <a:r>
              <a:rPr lang="ru-RU" sz="2400" dirty="0" err="1"/>
              <a:t>галузей</a:t>
            </a:r>
            <a:r>
              <a:rPr lang="ru-RU" sz="2400" dirty="0"/>
              <a:t>) </a:t>
            </a:r>
            <a:r>
              <a:rPr lang="ru-RU" sz="2400" dirty="0" err="1"/>
              <a:t>називають</a:t>
            </a:r>
            <a:r>
              <a:rPr lang="ru-RU" sz="2400" dirty="0"/>
              <a:t> </a:t>
            </a:r>
            <a:r>
              <a:rPr lang="ru-RU" sz="2400" b="1" dirty="0" err="1"/>
              <a:t>терміносистемами</a:t>
            </a:r>
            <a:r>
              <a:rPr lang="ru-RU" sz="2400" dirty="0"/>
              <a:t>,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b="1" dirty="0" err="1"/>
              <a:t>термінологічними</a:t>
            </a:r>
            <a:r>
              <a:rPr lang="ru-RU" sz="2400" b="1" dirty="0"/>
              <a:t> системами</a:t>
            </a:r>
            <a:r>
              <a:rPr lang="ru-RU" sz="2400" dirty="0"/>
              <a:t>.</a:t>
            </a:r>
            <a:endParaRPr lang="en-US" sz="2400" dirty="0"/>
          </a:p>
          <a:p>
            <a:pPr algn="ctr"/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1642" y="274638"/>
            <a:ext cx="7840798" cy="114300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err="1"/>
              <a:t>Системність</a:t>
            </a:r>
            <a:r>
              <a:rPr lang="ru-RU" sz="2800" b="1" dirty="0"/>
              <a:t> </a:t>
            </a:r>
            <a:r>
              <a:rPr lang="ru-RU" sz="2800" b="1" dirty="0" err="1"/>
              <a:t>термінології</a:t>
            </a:r>
            <a:r>
              <a:rPr lang="ru-RU" sz="2800" b="1" dirty="0"/>
              <a:t> </a:t>
            </a:r>
            <a:r>
              <a:rPr lang="ru-RU" sz="2800" dirty="0" err="1"/>
              <a:t>зумовлена</a:t>
            </a:r>
            <a:r>
              <a:rPr lang="ru-RU" sz="2800" dirty="0"/>
              <a:t> </a:t>
            </a:r>
            <a:r>
              <a:rPr lang="ru-RU" sz="2800" dirty="0" err="1"/>
              <a:t>двома</a:t>
            </a:r>
            <a:r>
              <a:rPr lang="ru-RU" sz="2800" dirty="0"/>
              <a:t> типами </a:t>
            </a:r>
            <a:r>
              <a:rPr lang="ru-RU" sz="2800" dirty="0" err="1"/>
              <a:t>зв’язків</a:t>
            </a:r>
            <a:r>
              <a:rPr lang="ru-RU" sz="2800" dirty="0"/>
              <a:t>, </a:t>
            </a:r>
            <a:r>
              <a:rPr lang="ru-RU" sz="2800" dirty="0" err="1"/>
              <a:t>які</a:t>
            </a:r>
            <a:r>
              <a:rPr lang="ru-RU" sz="2800" dirty="0"/>
              <a:t> </a:t>
            </a:r>
            <a:r>
              <a:rPr lang="ru-RU" sz="2800" dirty="0" err="1"/>
              <a:t>надають</a:t>
            </a:r>
            <a:r>
              <a:rPr lang="ru-RU" sz="2800" dirty="0"/>
              <a:t> </a:t>
            </a:r>
            <a:r>
              <a:rPr lang="ru-RU" sz="2800" dirty="0" err="1"/>
              <a:t>множинам</a:t>
            </a:r>
            <a:r>
              <a:rPr lang="ru-RU" sz="2800" dirty="0"/>
              <a:t> </a:t>
            </a:r>
            <a:r>
              <a:rPr lang="ru-RU" sz="2800" dirty="0" err="1"/>
              <a:t>термінів</a:t>
            </a:r>
            <a:r>
              <a:rPr lang="ru-RU" sz="2800" dirty="0"/>
              <a:t> системного характеру: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811715"/>
          </a:xfrm>
        </p:spPr>
        <p:txBody>
          <a:bodyPr>
            <a:normAutofit lnSpcReduction="10000"/>
          </a:bodyPr>
          <a:lstStyle/>
          <a:p>
            <a:pPr marL="914400" lvl="1" indent="-514350" algn="just">
              <a:buNone/>
            </a:pPr>
            <a:r>
              <a:rPr lang="ru-RU" dirty="0"/>
              <a:t>1. </a:t>
            </a:r>
            <a:r>
              <a:rPr lang="ru-RU" b="1" dirty="0" err="1"/>
              <a:t>Логічними</a:t>
            </a:r>
            <a:r>
              <a:rPr lang="ru-RU" b="1" dirty="0"/>
              <a:t> </a:t>
            </a:r>
            <a:r>
              <a:rPr lang="ru-RU" b="1" dirty="0" err="1"/>
              <a:t>зв’язками</a:t>
            </a:r>
            <a:r>
              <a:rPr lang="ru-RU" b="1" dirty="0"/>
              <a:t> </a:t>
            </a:r>
            <a:r>
              <a:rPr lang="ru-RU" dirty="0"/>
              <a:t>(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поняттями</a:t>
            </a:r>
            <a:r>
              <a:rPr lang="ru-RU" dirty="0"/>
              <a:t> </a:t>
            </a:r>
            <a:r>
              <a:rPr lang="ru-RU" dirty="0" err="1"/>
              <a:t>певної</a:t>
            </a:r>
            <a:r>
              <a:rPr lang="ru-RU" dirty="0"/>
              <a:t> науки </a:t>
            </a:r>
            <a:r>
              <a:rPr lang="ru-RU" dirty="0" err="1"/>
              <a:t>існують</a:t>
            </a:r>
            <a:r>
              <a:rPr lang="ru-RU" dirty="0"/>
              <a:t> </a:t>
            </a:r>
            <a:r>
              <a:rPr lang="ru-RU" dirty="0" err="1"/>
              <a:t>системні</a:t>
            </a:r>
            <a:r>
              <a:rPr lang="ru-RU" dirty="0"/>
              <a:t> </a:t>
            </a:r>
            <a:r>
              <a:rPr lang="ru-RU" dirty="0" err="1"/>
              <a:t>логічні</a:t>
            </a:r>
            <a:r>
              <a:rPr lang="ru-RU" dirty="0"/>
              <a:t> </a:t>
            </a:r>
            <a:r>
              <a:rPr lang="ru-RU" dirty="0" err="1"/>
              <a:t>зв’язки</a:t>
            </a:r>
            <a:r>
              <a:rPr lang="ru-RU" dirty="0"/>
              <a:t> – а вони </a:t>
            </a:r>
            <a:r>
              <a:rPr lang="ru-RU" dirty="0" err="1"/>
              <a:t>є</a:t>
            </a:r>
            <a:r>
              <a:rPr lang="ru-RU" dirty="0"/>
              <a:t> в </a:t>
            </a:r>
            <a:r>
              <a:rPr lang="ru-RU" dirty="0" err="1"/>
              <a:t>кожній</a:t>
            </a:r>
            <a:r>
              <a:rPr lang="ru-RU" dirty="0"/>
              <a:t> </a:t>
            </a:r>
            <a:r>
              <a:rPr lang="ru-RU" dirty="0" err="1"/>
              <a:t>науці</a:t>
            </a:r>
            <a:r>
              <a:rPr lang="ru-RU" dirty="0"/>
              <a:t>, – то </a:t>
            </a:r>
            <a:r>
              <a:rPr lang="ru-RU" dirty="0" err="1"/>
              <a:t>терміни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називають</a:t>
            </a:r>
            <a:r>
              <a:rPr lang="ru-RU" dirty="0"/>
              <a:t>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поняття</a:t>
            </a:r>
            <a:r>
              <a:rPr lang="ru-RU" dirty="0"/>
              <a:t>,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теж</a:t>
            </a:r>
            <a:r>
              <a:rPr lang="ru-RU" dirty="0"/>
              <a:t> бути системно </a:t>
            </a:r>
            <a:r>
              <a:rPr lang="ru-RU" dirty="0" err="1"/>
              <a:t>пов’язаними</a:t>
            </a:r>
            <a:r>
              <a:rPr lang="ru-RU" dirty="0"/>
              <a:t>);</a:t>
            </a:r>
            <a:endParaRPr lang="en-US" dirty="0"/>
          </a:p>
          <a:p>
            <a:pPr marL="914400" lvl="1" indent="-514350" algn="just">
              <a:buNone/>
            </a:pPr>
            <a:r>
              <a:rPr lang="ru-RU" dirty="0"/>
              <a:t>2. </a:t>
            </a:r>
            <a:r>
              <a:rPr lang="ru-RU" b="1" dirty="0" err="1"/>
              <a:t>Мовними</a:t>
            </a:r>
            <a:r>
              <a:rPr lang="ru-RU" b="1" dirty="0"/>
              <a:t> </a:t>
            </a:r>
            <a:r>
              <a:rPr lang="ru-RU" b="1" dirty="0" err="1"/>
              <a:t>зв’язками</a:t>
            </a:r>
            <a:r>
              <a:rPr lang="ru-RU" b="1" dirty="0"/>
              <a:t> </a:t>
            </a:r>
            <a:r>
              <a:rPr lang="ru-RU" dirty="0"/>
              <a:t>(</a:t>
            </a:r>
            <a:r>
              <a:rPr lang="ru-RU" dirty="0" err="1"/>
              <a:t>хоча</a:t>
            </a:r>
            <a:r>
              <a:rPr lang="ru-RU" dirty="0"/>
              <a:t> </a:t>
            </a:r>
            <a:r>
              <a:rPr lang="ru-RU" dirty="0" err="1"/>
              <a:t>терміни</a:t>
            </a:r>
            <a:r>
              <a:rPr lang="ru-RU" dirty="0"/>
              <a:t> </a:t>
            </a:r>
            <a:r>
              <a:rPr lang="ru-RU" dirty="0" err="1"/>
              <a:t>позначають</a:t>
            </a:r>
            <a:r>
              <a:rPr lang="ru-RU" dirty="0"/>
              <a:t> </a:t>
            </a:r>
            <a:r>
              <a:rPr lang="ru-RU" dirty="0" err="1"/>
              <a:t>наукові</a:t>
            </a:r>
            <a:r>
              <a:rPr lang="ru-RU" dirty="0"/>
              <a:t> </a:t>
            </a:r>
            <a:r>
              <a:rPr lang="ru-RU" dirty="0" err="1"/>
              <a:t>поняття</a:t>
            </a:r>
            <a:r>
              <a:rPr lang="ru-RU" dirty="0"/>
              <a:t>, вони </a:t>
            </a:r>
            <a:r>
              <a:rPr lang="ru-RU" dirty="0" err="1"/>
              <a:t>залишаються</a:t>
            </a:r>
            <a:r>
              <a:rPr lang="ru-RU" dirty="0"/>
              <a:t> </a:t>
            </a:r>
            <a:r>
              <a:rPr lang="ru-RU" dirty="0" err="1"/>
              <a:t>одиницями</a:t>
            </a:r>
            <a:r>
              <a:rPr lang="ru-RU" dirty="0"/>
              <a:t> </a:t>
            </a:r>
            <a:r>
              <a:rPr lang="ru-RU" dirty="0" err="1"/>
              <a:t>природної</a:t>
            </a:r>
            <a:r>
              <a:rPr lang="ru-RU" dirty="0"/>
              <a:t> </a:t>
            </a:r>
            <a:r>
              <a:rPr lang="ru-RU" dirty="0" err="1"/>
              <a:t>людської</a:t>
            </a:r>
            <a:r>
              <a:rPr lang="ru-RU" dirty="0"/>
              <a:t> </a:t>
            </a:r>
            <a:r>
              <a:rPr lang="ru-RU" dirty="0" err="1"/>
              <a:t>мови</a:t>
            </a:r>
            <a:r>
              <a:rPr lang="ru-RU" dirty="0"/>
              <a:t>, а </a:t>
            </a:r>
            <a:r>
              <a:rPr lang="ru-RU" dirty="0" err="1"/>
              <a:t>відповідно</a:t>
            </a:r>
            <a:r>
              <a:rPr lang="ru-RU" dirty="0"/>
              <a:t> </a:t>
            </a:r>
            <a:r>
              <a:rPr lang="ru-RU" dirty="0" err="1"/>
              <a:t>їм</a:t>
            </a:r>
            <a:r>
              <a:rPr lang="ru-RU" dirty="0"/>
              <a:t> </a:t>
            </a:r>
            <a:r>
              <a:rPr lang="ru-RU" dirty="0" err="1"/>
              <a:t>властиві</a:t>
            </a:r>
            <a:r>
              <a:rPr lang="ru-RU" dirty="0"/>
              <a:t> </a:t>
            </a:r>
            <a:r>
              <a:rPr lang="ru-RU" dirty="0" err="1"/>
              <a:t>ті</a:t>
            </a:r>
            <a:r>
              <a:rPr lang="ru-RU" dirty="0"/>
              <a:t> </a:t>
            </a:r>
            <a:r>
              <a:rPr lang="ru-RU" dirty="0" err="1"/>
              <a:t>зв’язки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характерні</a:t>
            </a:r>
            <a:r>
              <a:rPr lang="ru-RU" dirty="0"/>
              <a:t> для </a:t>
            </a:r>
            <a:r>
              <a:rPr lang="ru-RU" dirty="0" err="1"/>
              <a:t>загальновживаних</a:t>
            </a:r>
            <a:r>
              <a:rPr lang="ru-RU" dirty="0"/>
              <a:t> </a:t>
            </a:r>
            <a:r>
              <a:rPr lang="ru-RU" dirty="0" err="1"/>
              <a:t>слів</a:t>
            </a:r>
            <a:r>
              <a:rPr lang="ru-RU" dirty="0"/>
              <a:t> – </a:t>
            </a:r>
            <a:r>
              <a:rPr lang="ru-RU" dirty="0" err="1"/>
              <a:t>синонімічні</a:t>
            </a:r>
            <a:r>
              <a:rPr lang="ru-RU" dirty="0"/>
              <a:t>, </a:t>
            </a:r>
            <a:r>
              <a:rPr lang="ru-RU" dirty="0" err="1"/>
              <a:t>антонімічні</a:t>
            </a:r>
            <a:r>
              <a:rPr lang="ru-RU" dirty="0"/>
              <a:t>, </a:t>
            </a:r>
            <a:r>
              <a:rPr lang="ru-RU" dirty="0" err="1"/>
              <a:t>словотвірні</a:t>
            </a:r>
            <a:r>
              <a:rPr lang="ru-RU" dirty="0"/>
              <a:t>, </a:t>
            </a:r>
            <a:r>
              <a:rPr lang="ru-RU" dirty="0" err="1"/>
              <a:t>полісемічні</a:t>
            </a:r>
            <a:r>
              <a:rPr lang="ru-RU" dirty="0"/>
              <a:t>, </a:t>
            </a:r>
            <a:r>
              <a:rPr lang="ru-RU" dirty="0" err="1"/>
              <a:t>граматичні</a:t>
            </a:r>
            <a:r>
              <a:rPr lang="ru-RU" dirty="0"/>
              <a:t>, </a:t>
            </a:r>
            <a:r>
              <a:rPr lang="ru-RU" dirty="0" err="1"/>
              <a:t>родо</a:t>
            </a:r>
            <a:r>
              <a:rPr lang="ru-RU" dirty="0"/>
              <a:t>- </a:t>
            </a:r>
            <a:r>
              <a:rPr lang="ru-RU" dirty="0" err="1"/>
              <a:t>видові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т.д.)</a:t>
            </a:r>
            <a:endParaRPr lang="en-US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1642" y="142868"/>
            <a:ext cx="7760716" cy="1143000"/>
          </a:xfrm>
        </p:spPr>
        <p:txBody>
          <a:bodyPr>
            <a:noAutofit/>
          </a:bodyPr>
          <a:lstStyle/>
          <a:p>
            <a:pPr algn="just"/>
            <a:r>
              <a:rPr lang="ru-RU" sz="2800" dirty="0" err="1"/>
              <a:t>Залежно</a:t>
            </a:r>
            <a:r>
              <a:rPr lang="ru-RU" sz="2800" dirty="0"/>
              <a:t> </a:t>
            </a:r>
            <a:r>
              <a:rPr lang="ru-RU" sz="2800" dirty="0" err="1"/>
              <a:t>від</a:t>
            </a:r>
            <a:r>
              <a:rPr lang="ru-RU" sz="2800" dirty="0"/>
              <a:t> </a:t>
            </a:r>
            <a:r>
              <a:rPr lang="ru-RU" sz="2800" dirty="0" err="1"/>
              <a:t>ступеня</a:t>
            </a:r>
            <a:r>
              <a:rPr lang="ru-RU" sz="2800" dirty="0"/>
              <a:t> </a:t>
            </a:r>
            <a:r>
              <a:rPr lang="ru-RU" sz="2800" dirty="0" err="1"/>
              <a:t>спеціалізації</a:t>
            </a:r>
            <a:r>
              <a:rPr lang="ru-RU" sz="2800" dirty="0"/>
              <a:t> </a:t>
            </a:r>
            <a:r>
              <a:rPr lang="ru-RU" sz="2800" dirty="0" err="1"/>
              <a:t>значення</a:t>
            </a:r>
            <a:r>
              <a:rPr lang="ru-RU" sz="2800" dirty="0"/>
              <a:t> </a:t>
            </a:r>
            <a:r>
              <a:rPr lang="ru-RU" sz="2800" dirty="0" err="1"/>
              <a:t>терміни</a:t>
            </a:r>
            <a:r>
              <a:rPr lang="ru-RU" sz="2800" dirty="0"/>
              <a:t> </a:t>
            </a:r>
            <a:r>
              <a:rPr lang="ru-RU" sz="2800" dirty="0" err="1"/>
              <a:t>можна</a:t>
            </a:r>
            <a:r>
              <a:rPr lang="ru-RU" sz="2800" dirty="0"/>
              <a:t> </a:t>
            </a:r>
            <a:r>
              <a:rPr lang="ru-RU" sz="2800" dirty="0" err="1"/>
              <a:t>поділити</a:t>
            </a:r>
            <a:r>
              <a:rPr lang="ru-RU" sz="2800" dirty="0"/>
              <a:t> на </a:t>
            </a:r>
            <a:r>
              <a:rPr lang="ru-RU" sz="2800" b="1" dirty="0"/>
              <a:t>три </a:t>
            </a:r>
            <a:r>
              <a:rPr lang="ru-RU" sz="2800" b="1" dirty="0" err="1"/>
              <a:t>основні</a:t>
            </a:r>
            <a:r>
              <a:rPr lang="ru-RU" sz="2800" b="1" dirty="0"/>
              <a:t> </a:t>
            </a:r>
            <a:r>
              <a:rPr lang="ru-RU" sz="2800" b="1" dirty="0" err="1"/>
              <a:t>групи</a:t>
            </a:r>
            <a:r>
              <a:rPr lang="ru-RU" sz="2800" dirty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229600" cy="4525963"/>
          </a:xfrm>
        </p:spPr>
        <p:txBody>
          <a:bodyPr>
            <a:noAutofit/>
          </a:bodyPr>
          <a:lstStyle/>
          <a:p>
            <a:pPr lvl="1" algn="just">
              <a:buNone/>
            </a:pPr>
            <a:r>
              <a:rPr lang="ru-RU" sz="2000" b="1" i="1" dirty="0"/>
              <a:t>	</a:t>
            </a:r>
            <a:r>
              <a:rPr lang="ru-RU" sz="2400" b="1" dirty="0"/>
              <a:t>	</a:t>
            </a:r>
            <a:r>
              <a:rPr lang="ru-RU" sz="2400" b="1" dirty="0" err="1"/>
              <a:t>Загальнонаукові</a:t>
            </a:r>
            <a:r>
              <a:rPr lang="ru-RU" sz="2400" b="1" dirty="0"/>
              <a:t> </a:t>
            </a:r>
            <a:r>
              <a:rPr lang="ru-RU" sz="2400" b="1" dirty="0" err="1" smtClean="0"/>
              <a:t>терміни</a:t>
            </a:r>
            <a:r>
              <a:rPr lang="ru-RU" sz="2400" b="1" dirty="0" smtClean="0"/>
              <a:t> – </a:t>
            </a:r>
            <a:r>
              <a:rPr lang="ru-RU" sz="2400" dirty="0" smtClean="0"/>
              <a:t> </a:t>
            </a:r>
            <a:r>
              <a:rPr lang="ru-RU" sz="2400" dirty="0" err="1"/>
              <a:t>терміни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вживають</a:t>
            </a:r>
            <a:r>
              <a:rPr lang="ru-RU" sz="2400" dirty="0"/>
              <a:t> практично в </a:t>
            </a:r>
            <a:r>
              <a:rPr lang="ru-RU" sz="2400" dirty="0" err="1"/>
              <a:t>усіх</a:t>
            </a:r>
            <a:r>
              <a:rPr lang="ru-RU" sz="2400" dirty="0"/>
              <a:t> </a:t>
            </a:r>
            <a:r>
              <a:rPr lang="ru-RU" sz="2400" dirty="0" err="1"/>
              <a:t>термінологіях</a:t>
            </a:r>
            <a:r>
              <a:rPr lang="ru-RU" sz="2400" dirty="0"/>
              <a:t>, </a:t>
            </a:r>
            <a:r>
              <a:rPr lang="ru-RU" sz="2400" dirty="0" err="1"/>
              <a:t>наприклад</a:t>
            </a:r>
            <a:r>
              <a:rPr lang="ru-RU" sz="2400" i="1" dirty="0"/>
              <a:t>: система, </a:t>
            </a:r>
            <a:r>
              <a:rPr lang="ru-RU" sz="2400" i="1" dirty="0" err="1"/>
              <a:t>тенденція</a:t>
            </a:r>
            <a:r>
              <a:rPr lang="ru-RU" sz="2400" i="1" dirty="0" smtClean="0"/>
              <a:t>, закон</a:t>
            </a:r>
            <a:r>
              <a:rPr lang="ru-RU" sz="2400" i="1" dirty="0"/>
              <a:t>, </a:t>
            </a:r>
            <a:r>
              <a:rPr lang="ru-RU" sz="2400" i="1" dirty="0" err="1"/>
              <a:t>концепція</a:t>
            </a:r>
            <a:r>
              <a:rPr lang="ru-RU" sz="2400" i="1" dirty="0"/>
              <a:t>, </a:t>
            </a:r>
            <a:r>
              <a:rPr lang="ru-RU" sz="2400" i="1" dirty="0" err="1"/>
              <a:t>теорія</a:t>
            </a:r>
            <a:r>
              <a:rPr lang="ru-RU" sz="2400" i="1" dirty="0"/>
              <a:t>, </a:t>
            </a:r>
            <a:r>
              <a:rPr lang="ru-RU" sz="2400" i="1" dirty="0" err="1"/>
              <a:t>аналіз</a:t>
            </a:r>
            <a:r>
              <a:rPr lang="ru-RU" sz="2400" i="1" dirty="0"/>
              <a:t>, синтез </a:t>
            </a:r>
            <a:r>
              <a:rPr lang="ru-RU" sz="2400" dirty="0" err="1" smtClean="0"/>
              <a:t>тощо</a:t>
            </a:r>
            <a:r>
              <a:rPr lang="ru-RU" sz="2400" dirty="0" smtClean="0"/>
              <a:t>;</a:t>
            </a:r>
            <a:endParaRPr lang="uk-UA" sz="2400" dirty="0"/>
          </a:p>
          <a:p>
            <a:pPr lvl="1" algn="just">
              <a:buNone/>
            </a:pPr>
            <a:r>
              <a:rPr lang="ru-RU" sz="2400" b="1" i="1" dirty="0"/>
              <a:t>		</a:t>
            </a:r>
            <a:r>
              <a:rPr lang="ru-RU" sz="2400" b="1" dirty="0" err="1"/>
              <a:t>Міжгалузеві</a:t>
            </a:r>
            <a:r>
              <a:rPr lang="ru-RU" sz="2400" b="1" dirty="0"/>
              <a:t> </a:t>
            </a:r>
            <a:r>
              <a:rPr lang="ru-RU" sz="2400" b="1" dirty="0" err="1" smtClean="0"/>
              <a:t>терміни</a:t>
            </a:r>
            <a:r>
              <a:rPr lang="ru-RU" sz="2400" b="1" dirty="0" smtClean="0"/>
              <a:t> </a:t>
            </a:r>
            <a:r>
              <a:rPr lang="ru-RU" sz="2400" b="1" i="1" dirty="0" smtClean="0"/>
              <a:t>– </a:t>
            </a:r>
            <a:r>
              <a:rPr lang="ru-RU" sz="2400" dirty="0" smtClean="0"/>
              <a:t> </a:t>
            </a:r>
            <a:r>
              <a:rPr lang="ru-RU" sz="2400" dirty="0" err="1"/>
              <a:t>це</a:t>
            </a:r>
            <a:r>
              <a:rPr lang="ru-RU" sz="2400" dirty="0"/>
              <a:t> </a:t>
            </a:r>
            <a:r>
              <a:rPr lang="ru-RU" sz="2400" dirty="0" err="1"/>
              <a:t>терміни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використовують</a:t>
            </a:r>
            <a:r>
              <a:rPr lang="ru-RU" sz="2400" dirty="0"/>
              <a:t> у </a:t>
            </a:r>
            <a:r>
              <a:rPr lang="ru-RU" sz="2400" dirty="0" err="1"/>
              <a:t>кількох</a:t>
            </a:r>
            <a:r>
              <a:rPr lang="ru-RU" sz="2400" dirty="0"/>
              <a:t> </a:t>
            </a:r>
            <a:r>
              <a:rPr lang="ru-RU" sz="2400" dirty="0" err="1"/>
              <a:t>споріднених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віддалених</a:t>
            </a:r>
            <a:r>
              <a:rPr lang="ru-RU" sz="2400" dirty="0"/>
              <a:t> </a:t>
            </a:r>
            <a:r>
              <a:rPr lang="ru-RU" sz="2400" dirty="0" err="1"/>
              <a:t>галузях</a:t>
            </a:r>
            <a:r>
              <a:rPr lang="ru-RU" sz="2400" dirty="0"/>
              <a:t>. </a:t>
            </a:r>
            <a:endParaRPr lang="ru-RU" sz="2400" dirty="0" smtClean="0"/>
          </a:p>
          <a:p>
            <a:pPr lvl="1" algn="just">
              <a:buNone/>
            </a:pPr>
            <a:r>
              <a:rPr lang="en-US" sz="2400" dirty="0" err="1" smtClean="0"/>
              <a:t>Так</a:t>
            </a:r>
            <a:r>
              <a:rPr lang="en-US" sz="2400" dirty="0"/>
              <a:t>, </a:t>
            </a:r>
            <a:r>
              <a:rPr lang="en-US" sz="2400" dirty="0" err="1"/>
              <a:t>економічна</a:t>
            </a:r>
            <a:r>
              <a:rPr lang="en-US" sz="2400" dirty="0"/>
              <a:t> </a:t>
            </a:r>
            <a:r>
              <a:rPr lang="en-US" sz="2400" dirty="0" err="1"/>
              <a:t>наука</a:t>
            </a:r>
            <a:r>
              <a:rPr lang="en-US" sz="2400" dirty="0"/>
              <a:t> </a:t>
            </a:r>
            <a:r>
              <a:rPr lang="en-US" sz="2400" dirty="0" err="1" smtClean="0"/>
              <a:t>має</a:t>
            </a:r>
            <a:r>
              <a:rPr lang="uk-UA" sz="2400" dirty="0" smtClean="0"/>
              <a:t> </a:t>
            </a:r>
            <a:r>
              <a:rPr lang="ru-RU" sz="2400" dirty="0" err="1" smtClean="0"/>
              <a:t>термінологію</a:t>
            </a:r>
            <a:r>
              <a:rPr lang="ru-RU" sz="2400" dirty="0"/>
              <a:t>, </a:t>
            </a:r>
            <a:r>
              <a:rPr lang="ru-RU" sz="2400" dirty="0" err="1"/>
              <a:t>спільну</a:t>
            </a:r>
            <a:r>
              <a:rPr lang="ru-RU" sz="2400" dirty="0"/>
              <a:t> </a:t>
            </a:r>
            <a:r>
              <a:rPr lang="ru-RU" sz="2400" dirty="0" err="1"/>
              <a:t>з</a:t>
            </a:r>
            <a:r>
              <a:rPr lang="ru-RU" sz="2400" dirty="0"/>
              <a:t> </a:t>
            </a:r>
            <a:r>
              <a:rPr lang="ru-RU" sz="2400" dirty="0" err="1"/>
              <a:t>іншими</a:t>
            </a:r>
            <a:r>
              <a:rPr lang="ru-RU" sz="2400" dirty="0"/>
              <a:t> </a:t>
            </a:r>
            <a:r>
              <a:rPr lang="ru-RU" sz="2400" dirty="0" err="1"/>
              <a:t>соціальними</a:t>
            </a:r>
            <a:r>
              <a:rPr lang="ru-RU" sz="2400" dirty="0"/>
              <a:t>, </a:t>
            </a:r>
            <a:r>
              <a:rPr lang="ru-RU" sz="2400" dirty="0" err="1"/>
              <a:t>природничими</a:t>
            </a:r>
            <a:r>
              <a:rPr lang="ru-RU" sz="2400" dirty="0"/>
              <a:t> науками, </a:t>
            </a:r>
            <a:r>
              <a:rPr lang="ru-RU" sz="2400" dirty="0" err="1"/>
              <a:t>наприклад</a:t>
            </a:r>
            <a:r>
              <a:rPr lang="ru-RU" sz="2400" dirty="0"/>
              <a:t>; </a:t>
            </a:r>
            <a:r>
              <a:rPr lang="ru-RU" sz="2400" i="1" dirty="0" err="1"/>
              <a:t>екологічні</a:t>
            </a:r>
            <a:r>
              <a:rPr lang="ru-RU" sz="2400" i="1" dirty="0"/>
              <a:t> </a:t>
            </a:r>
            <a:r>
              <a:rPr lang="ru-RU" sz="2400" i="1" dirty="0" err="1"/>
              <a:t>витрати</a:t>
            </a:r>
            <a:r>
              <a:rPr lang="ru-RU" sz="2400" i="1" dirty="0"/>
              <a:t>, </a:t>
            </a:r>
            <a:r>
              <a:rPr lang="ru-RU" sz="2400" i="1" dirty="0" err="1"/>
              <a:t>технополіс</a:t>
            </a:r>
            <a:r>
              <a:rPr lang="ru-RU" sz="2400" i="1" dirty="0"/>
              <a:t>, приватна </a:t>
            </a:r>
            <a:r>
              <a:rPr lang="ru-RU" sz="2400" i="1" dirty="0" err="1"/>
              <a:t>власність</a:t>
            </a:r>
            <a:r>
              <a:rPr lang="ru-RU" sz="2400" i="1" dirty="0"/>
              <a:t>;</a:t>
            </a:r>
            <a:endParaRPr lang="uk-UA" sz="2400" i="1" dirty="0"/>
          </a:p>
          <a:p>
            <a:pPr lvl="1" algn="just">
              <a:buNone/>
            </a:pPr>
            <a:r>
              <a:rPr lang="uk-UA" sz="2400" b="1" i="1" dirty="0"/>
              <a:t>		</a:t>
            </a:r>
            <a:r>
              <a:rPr lang="ru-RU" sz="2400" b="1" dirty="0" err="1"/>
              <a:t>Вузькоспеціальні</a:t>
            </a:r>
            <a:r>
              <a:rPr lang="ru-RU" sz="2400" b="1" dirty="0"/>
              <a:t> </a:t>
            </a:r>
            <a:r>
              <a:rPr lang="ru-RU" sz="2400" b="1" dirty="0" err="1"/>
              <a:t>терміни</a:t>
            </a:r>
            <a:r>
              <a:rPr lang="ru-RU" sz="2400" b="1" dirty="0"/>
              <a:t> </a:t>
            </a:r>
            <a:r>
              <a:rPr lang="ru-RU" sz="2400" dirty="0"/>
              <a:t>– </a:t>
            </a:r>
            <a:r>
              <a:rPr lang="ru-RU" sz="2400" dirty="0" err="1"/>
              <a:t>це</a:t>
            </a:r>
            <a:r>
              <a:rPr lang="ru-RU" sz="2400" dirty="0"/>
              <a:t> </a:t>
            </a:r>
            <a:r>
              <a:rPr lang="ru-RU" sz="2400" dirty="0" err="1"/>
              <a:t>терміни</a:t>
            </a:r>
            <a:r>
              <a:rPr lang="ru-RU" sz="2400" dirty="0"/>
              <a:t>, </a:t>
            </a:r>
            <a:r>
              <a:rPr lang="ru-RU" sz="2400" dirty="0" err="1"/>
              <a:t>характерні</a:t>
            </a:r>
            <a:r>
              <a:rPr lang="ru-RU" sz="2400" dirty="0"/>
              <a:t> </a:t>
            </a:r>
            <a:r>
              <a:rPr lang="ru-RU" sz="2400" dirty="0" err="1"/>
              <a:t>лише</a:t>
            </a:r>
            <a:r>
              <a:rPr lang="ru-RU" sz="2400" dirty="0"/>
              <a:t>     для </a:t>
            </a:r>
            <a:r>
              <a:rPr lang="ru-RU" sz="2400" dirty="0" err="1"/>
              <a:t>певної</a:t>
            </a:r>
            <a:r>
              <a:rPr lang="ru-RU" sz="2400" dirty="0"/>
              <a:t> </a:t>
            </a:r>
            <a:r>
              <a:rPr lang="ru-RU" sz="2400" dirty="0" err="1"/>
              <a:t>галузі</a:t>
            </a:r>
            <a:r>
              <a:rPr lang="ru-RU" sz="2400" dirty="0"/>
              <a:t>, </a:t>
            </a:r>
            <a:r>
              <a:rPr lang="ru-RU" sz="2400" dirty="0" err="1"/>
              <a:t>наприклад</a:t>
            </a:r>
            <a:r>
              <a:rPr lang="ru-RU" sz="2400" dirty="0"/>
              <a:t>: </a:t>
            </a:r>
            <a:r>
              <a:rPr lang="ru-RU" sz="2400" i="1" dirty="0" err="1"/>
              <a:t>субстантивація</a:t>
            </a:r>
            <a:r>
              <a:rPr lang="ru-RU" sz="2400" i="1" dirty="0"/>
              <a:t>, </a:t>
            </a:r>
            <a:r>
              <a:rPr lang="ru-RU" sz="2400" i="1" dirty="0" err="1"/>
              <a:t>підмет</a:t>
            </a:r>
            <a:r>
              <a:rPr lang="ru-RU" sz="2400" i="1" dirty="0"/>
              <a:t>, синтаксис (</a:t>
            </a:r>
            <a:r>
              <a:rPr lang="ru-RU" sz="2400" i="1" dirty="0" err="1"/>
              <a:t>лінгвістичні</a:t>
            </a:r>
            <a:r>
              <a:rPr lang="ru-RU" sz="2400" i="1" dirty="0"/>
              <a:t>); катет, </a:t>
            </a:r>
            <a:r>
              <a:rPr lang="ru-RU" sz="2400" i="1" dirty="0" err="1"/>
              <a:t>гіпотенуза</a:t>
            </a:r>
            <a:r>
              <a:rPr lang="ru-RU" sz="2400" i="1" dirty="0"/>
              <a:t>, косинус (</a:t>
            </a:r>
            <a:r>
              <a:rPr lang="ru-RU" sz="2400" i="1" dirty="0" err="1"/>
              <a:t>математичні</a:t>
            </a:r>
            <a:r>
              <a:rPr lang="ru-RU" sz="2400" i="1" dirty="0"/>
              <a:t>) </a:t>
            </a:r>
            <a:r>
              <a:rPr lang="ru-RU" sz="2400" dirty="0" err="1"/>
              <a:t>тощо</a:t>
            </a:r>
            <a:r>
              <a:rPr lang="ru-RU" sz="2400" dirty="0"/>
              <a:t>.</a:t>
            </a:r>
            <a:endParaRPr lang="en-US" sz="2400" dirty="0"/>
          </a:p>
          <a:p>
            <a:endParaRPr lang="ru-RU" sz="2000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48934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370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n-US" sz="3600" b="1" dirty="0" err="1"/>
              <a:t>Термін</a:t>
            </a:r>
            <a:r>
              <a:rPr lang="en-US" sz="3600" b="1" dirty="0"/>
              <a:t> і </a:t>
            </a:r>
            <a:r>
              <a:rPr lang="en-US" sz="3600" b="1" dirty="0" err="1"/>
              <a:t>його</a:t>
            </a:r>
            <a:r>
              <a:rPr lang="en-US" sz="3600" b="1" dirty="0"/>
              <a:t> </a:t>
            </a:r>
            <a:r>
              <a:rPr lang="en-US" sz="3600" b="1" dirty="0" err="1"/>
              <a:t>ознаки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91642" y="1324855"/>
            <a:ext cx="7760716" cy="5890359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1800" b="1" dirty="0" err="1"/>
              <a:t>Термін</a:t>
            </a:r>
            <a:r>
              <a:rPr lang="en-US" sz="1800" dirty="0"/>
              <a:t> (</a:t>
            </a:r>
            <a:r>
              <a:rPr lang="en-US" sz="1800" dirty="0" err="1"/>
              <a:t>від</a:t>
            </a:r>
            <a:r>
              <a:rPr lang="en-US" sz="1800" dirty="0"/>
              <a:t> </a:t>
            </a:r>
            <a:r>
              <a:rPr lang="en-US" sz="1800" dirty="0" err="1"/>
              <a:t>лат</a:t>
            </a:r>
            <a:r>
              <a:rPr lang="en-US" sz="1800" dirty="0"/>
              <a:t>. terminus – </a:t>
            </a:r>
            <a:r>
              <a:rPr lang="en-US" sz="1800" dirty="0" err="1"/>
              <a:t>межа</a:t>
            </a:r>
            <a:r>
              <a:rPr lang="en-US" sz="1800" dirty="0"/>
              <a:t>, </a:t>
            </a:r>
            <a:r>
              <a:rPr lang="en-US" sz="1800" dirty="0" err="1"/>
              <a:t>кінець</a:t>
            </a:r>
            <a:r>
              <a:rPr lang="en-US" sz="1800" dirty="0"/>
              <a:t>) – </a:t>
            </a:r>
            <a:r>
              <a:rPr lang="en-US" sz="1800" dirty="0" err="1"/>
              <a:t>це</a:t>
            </a:r>
            <a:r>
              <a:rPr lang="en-US" sz="1800" dirty="0"/>
              <a:t> </a:t>
            </a:r>
            <a:r>
              <a:rPr lang="en-US" sz="1800" dirty="0" err="1"/>
              <a:t>слово</a:t>
            </a:r>
            <a:r>
              <a:rPr lang="en-US" sz="1800" dirty="0"/>
              <a:t> </a:t>
            </a:r>
            <a:r>
              <a:rPr lang="en-US" sz="1800" dirty="0" err="1"/>
              <a:t>або</a:t>
            </a:r>
            <a:r>
              <a:rPr lang="en-US" sz="1800" dirty="0"/>
              <a:t> </a:t>
            </a:r>
            <a:r>
              <a:rPr lang="en-US" sz="1800" dirty="0" err="1"/>
              <a:t>словосполучення</a:t>
            </a:r>
            <a:r>
              <a:rPr lang="en-US" sz="1800" dirty="0"/>
              <a:t>, </a:t>
            </a:r>
            <a:r>
              <a:rPr lang="en-US" sz="1800" dirty="0" err="1"/>
              <a:t>яке</a:t>
            </a:r>
            <a:r>
              <a:rPr lang="en-US" sz="1800" dirty="0"/>
              <a:t> </a:t>
            </a:r>
            <a:r>
              <a:rPr lang="en-US" sz="1800" dirty="0" err="1"/>
              <a:t>позначає</a:t>
            </a:r>
            <a:r>
              <a:rPr lang="en-US" sz="1800" dirty="0"/>
              <a:t> </a:t>
            </a:r>
            <a:r>
              <a:rPr lang="en-US" sz="1800" dirty="0" err="1"/>
              <a:t>питання</a:t>
            </a:r>
            <a:r>
              <a:rPr lang="en-US" sz="1800" dirty="0"/>
              <a:t> </a:t>
            </a:r>
            <a:r>
              <a:rPr lang="en-US" sz="1800" dirty="0" err="1"/>
              <a:t>певної</a:t>
            </a:r>
            <a:r>
              <a:rPr lang="en-US" sz="1800" dirty="0"/>
              <a:t> </a:t>
            </a:r>
            <a:r>
              <a:rPr lang="en-US" sz="1800" dirty="0" err="1"/>
              <a:t>галузі</a:t>
            </a:r>
            <a:r>
              <a:rPr lang="en-US" sz="1800" dirty="0"/>
              <a:t> </a:t>
            </a:r>
            <a:r>
              <a:rPr lang="en-US" sz="1800" dirty="0" err="1"/>
              <a:t>знання</a:t>
            </a:r>
            <a:r>
              <a:rPr lang="en-US" sz="1800" dirty="0"/>
              <a:t> </a:t>
            </a:r>
            <a:r>
              <a:rPr lang="en-US" sz="1800" dirty="0" err="1"/>
              <a:t>чи</a:t>
            </a:r>
            <a:r>
              <a:rPr lang="en-US" sz="1800" dirty="0"/>
              <a:t> </a:t>
            </a:r>
            <a:r>
              <a:rPr lang="en-US" sz="1800" dirty="0" err="1"/>
              <a:t>діяльності</a:t>
            </a:r>
            <a:r>
              <a:rPr lang="en-US" sz="1800" dirty="0"/>
              <a:t> </a:t>
            </a:r>
            <a:r>
              <a:rPr lang="en-US" sz="1800" dirty="0" err="1" smtClean="0"/>
              <a:t>людини</a:t>
            </a:r>
            <a:r>
              <a:rPr lang="en-US" sz="1800" dirty="0" smtClean="0"/>
              <a:t>.</a:t>
            </a:r>
            <a:endParaRPr lang="uk-UA" sz="1800" dirty="0" smtClean="0"/>
          </a:p>
          <a:p>
            <a:pPr algn="just">
              <a:buNone/>
            </a:pPr>
            <a:endParaRPr lang="en-US" sz="1800" dirty="0"/>
          </a:p>
          <a:p>
            <a:pPr algn="just">
              <a:buNone/>
            </a:pPr>
            <a:r>
              <a:rPr lang="en-US" sz="1800" b="1" dirty="0" err="1"/>
              <a:t>Основними</a:t>
            </a:r>
            <a:r>
              <a:rPr lang="en-US" sz="1800" b="1" dirty="0"/>
              <a:t> </a:t>
            </a:r>
            <a:r>
              <a:rPr lang="en-US" sz="1800" b="1" dirty="0" err="1"/>
              <a:t>ознаками</a:t>
            </a:r>
            <a:r>
              <a:rPr lang="en-US" sz="1800" b="1" dirty="0"/>
              <a:t> </a:t>
            </a:r>
            <a:r>
              <a:rPr lang="en-US" sz="1800" dirty="0" err="1"/>
              <a:t>терміна</a:t>
            </a:r>
            <a:r>
              <a:rPr lang="en-US" sz="1800" dirty="0"/>
              <a:t> </a:t>
            </a:r>
            <a:r>
              <a:rPr lang="en-US" sz="1800" dirty="0" smtClean="0"/>
              <a:t>є:</a:t>
            </a:r>
            <a:endParaRPr lang="uk-UA" sz="1800" dirty="0" smtClean="0"/>
          </a:p>
          <a:p>
            <a:pPr algn="just">
              <a:buNone/>
            </a:pPr>
            <a:r>
              <a:rPr lang="ru-RU" sz="1800" b="1" i="1" dirty="0" err="1" smtClean="0"/>
              <a:t>системність</a:t>
            </a:r>
            <a:r>
              <a:rPr lang="ru-RU" sz="1800" dirty="0" smtClean="0"/>
              <a:t> </a:t>
            </a:r>
            <a:r>
              <a:rPr lang="ru-RU" sz="1800" dirty="0"/>
              <a:t>(</a:t>
            </a:r>
            <a:r>
              <a:rPr lang="ru-RU" sz="1800" dirty="0" err="1"/>
              <a:t>кожний</a:t>
            </a:r>
            <a:r>
              <a:rPr lang="ru-RU" sz="1800" dirty="0"/>
              <a:t> </a:t>
            </a:r>
            <a:r>
              <a:rPr lang="ru-RU" sz="1800" dirty="0" err="1"/>
              <a:t>термін</a:t>
            </a:r>
            <a:r>
              <a:rPr lang="ru-RU" sz="1800" dirty="0"/>
              <a:t> входить до </a:t>
            </a:r>
            <a:r>
              <a:rPr lang="ru-RU" sz="1800" dirty="0" err="1"/>
              <a:t>певної</a:t>
            </a:r>
            <a:r>
              <a:rPr lang="ru-RU" sz="1800" dirty="0"/>
              <a:t> </a:t>
            </a:r>
            <a:r>
              <a:rPr lang="ru-RU" sz="1800" dirty="0" err="1"/>
              <a:t>терміносистеми</a:t>
            </a:r>
            <a:r>
              <a:rPr lang="ru-RU" sz="1800" dirty="0"/>
              <a:t>, у </a:t>
            </a:r>
            <a:r>
              <a:rPr lang="ru-RU" sz="1800" dirty="0" err="1"/>
              <a:t>якій</a:t>
            </a:r>
            <a:r>
              <a:rPr lang="ru-RU" sz="1800" dirty="0"/>
              <a:t> </a:t>
            </a:r>
            <a:r>
              <a:rPr lang="ru-RU" sz="1800" dirty="0" err="1" smtClean="0"/>
              <a:t>має</a:t>
            </a:r>
            <a:endParaRPr lang="ru-RU" sz="1800" dirty="0"/>
          </a:p>
          <a:p>
            <a:pPr algn="just">
              <a:buNone/>
            </a:pPr>
            <a:r>
              <a:rPr lang="ru-RU" sz="1800" dirty="0" err="1" smtClean="0"/>
              <a:t>термінологічне</a:t>
            </a:r>
            <a:r>
              <a:rPr lang="ru-RU" sz="1800" dirty="0" smtClean="0"/>
              <a:t> </a:t>
            </a:r>
            <a:r>
              <a:rPr lang="ru-RU" sz="1800" dirty="0" err="1"/>
              <a:t>значення</a:t>
            </a:r>
            <a:r>
              <a:rPr lang="ru-RU" sz="1800" dirty="0" smtClean="0"/>
              <a:t>);</a:t>
            </a:r>
            <a:endParaRPr lang="uk-UA" sz="1800" dirty="0" smtClean="0"/>
          </a:p>
          <a:p>
            <a:pPr algn="just">
              <a:buNone/>
            </a:pPr>
            <a:r>
              <a:rPr lang="ru-RU" sz="1800" b="1" i="1" dirty="0" err="1" smtClean="0"/>
              <a:t>наявність</a:t>
            </a:r>
            <a:r>
              <a:rPr lang="ru-RU" sz="1800" b="1" i="1" dirty="0" smtClean="0"/>
              <a:t> </a:t>
            </a:r>
            <a:r>
              <a:rPr lang="ru-RU" sz="1800" b="1" i="1" dirty="0" err="1"/>
              <a:t>дефініції</a:t>
            </a:r>
            <a:r>
              <a:rPr lang="ru-RU" sz="1800" b="1" i="1" dirty="0"/>
              <a:t> </a:t>
            </a:r>
            <a:r>
              <a:rPr lang="ru-RU" sz="1800" dirty="0"/>
              <a:t>(</a:t>
            </a:r>
            <a:r>
              <a:rPr lang="ru-RU" sz="1800" dirty="0" err="1"/>
              <a:t>кожний</a:t>
            </a:r>
            <a:r>
              <a:rPr lang="ru-RU" sz="1800" dirty="0"/>
              <a:t> </a:t>
            </a:r>
            <a:r>
              <a:rPr lang="ru-RU" sz="1800" dirty="0" err="1"/>
              <a:t>науковий</a:t>
            </a:r>
            <a:r>
              <a:rPr lang="ru-RU" sz="1800" dirty="0"/>
              <a:t> </a:t>
            </a:r>
            <a:r>
              <a:rPr lang="ru-RU" sz="1800" dirty="0" err="1"/>
              <a:t>термін</a:t>
            </a:r>
            <a:r>
              <a:rPr lang="ru-RU" sz="1800" dirty="0"/>
              <a:t> </a:t>
            </a:r>
            <a:r>
              <a:rPr lang="ru-RU" sz="1800" dirty="0" err="1"/>
              <a:t>має</a:t>
            </a:r>
            <a:r>
              <a:rPr lang="ru-RU" sz="1800" dirty="0"/>
              <a:t> </a:t>
            </a:r>
            <a:r>
              <a:rPr lang="ru-RU" sz="1800" dirty="0" err="1"/>
              <a:t>дефініцію</a:t>
            </a:r>
            <a:r>
              <a:rPr lang="ru-RU" sz="1800" dirty="0"/>
              <a:t> </a:t>
            </a:r>
            <a:r>
              <a:rPr lang="en-US" sz="1800" dirty="0"/>
              <a:t>(</a:t>
            </a:r>
            <a:r>
              <a:rPr lang="en-US" sz="1800" dirty="0" err="1"/>
              <a:t>значення</a:t>
            </a:r>
            <a:r>
              <a:rPr lang="en-US" sz="1800" dirty="0" smtClean="0"/>
              <a:t>);</a:t>
            </a:r>
            <a:endParaRPr lang="uk-UA" sz="1800" dirty="0" smtClean="0"/>
          </a:p>
          <a:p>
            <a:pPr algn="just">
              <a:buNone/>
            </a:pPr>
            <a:r>
              <a:rPr lang="en-US" sz="1800" b="1" i="1" dirty="0" err="1" smtClean="0"/>
              <a:t>тенденція</a:t>
            </a:r>
            <a:r>
              <a:rPr lang="en-US" sz="1800" b="1" i="1" dirty="0" smtClean="0"/>
              <a:t> </a:t>
            </a:r>
            <a:r>
              <a:rPr lang="en-US" sz="1800" b="1" i="1" dirty="0" err="1"/>
              <a:t>до</a:t>
            </a:r>
            <a:r>
              <a:rPr lang="en-US" sz="1800" b="1" i="1" dirty="0"/>
              <a:t> </a:t>
            </a:r>
            <a:r>
              <a:rPr lang="en-US" sz="1800" b="1" i="1" dirty="0" err="1"/>
              <a:t>однозначності</a:t>
            </a:r>
            <a:r>
              <a:rPr lang="en-US" sz="1800" b="1" i="1" dirty="0"/>
              <a:t> </a:t>
            </a:r>
            <a:r>
              <a:rPr lang="en-US" sz="1800" dirty="0"/>
              <a:t>в </a:t>
            </a:r>
            <a:r>
              <a:rPr lang="en-US" sz="1800" dirty="0" err="1"/>
              <a:t>межах</a:t>
            </a:r>
            <a:r>
              <a:rPr lang="en-US" sz="1800" dirty="0"/>
              <a:t> </a:t>
            </a:r>
            <a:r>
              <a:rPr lang="en-US" sz="1800" dirty="0" err="1"/>
              <a:t>своєї</a:t>
            </a:r>
            <a:r>
              <a:rPr lang="en-US" sz="1800" dirty="0"/>
              <a:t> </a:t>
            </a:r>
            <a:r>
              <a:rPr lang="en-US" sz="1800" dirty="0" err="1"/>
              <a:t>терміносистеми</a:t>
            </a:r>
            <a:r>
              <a:rPr lang="en-US" sz="1800" dirty="0"/>
              <a:t> (</a:t>
            </a:r>
            <a:r>
              <a:rPr lang="en-US" sz="1800" dirty="0" err="1"/>
              <a:t>якщо</a:t>
            </a:r>
            <a:r>
              <a:rPr lang="en-US" sz="1800" dirty="0"/>
              <a:t> </a:t>
            </a:r>
            <a:r>
              <a:rPr lang="en-US" sz="1800" dirty="0" err="1" smtClean="0"/>
              <a:t>більшість</a:t>
            </a:r>
            <a:endParaRPr lang="uk-UA" sz="1800" dirty="0" smtClean="0"/>
          </a:p>
          <a:p>
            <a:pPr algn="just">
              <a:buNone/>
            </a:pPr>
            <a:r>
              <a:rPr lang="en-US" sz="1800" dirty="0" err="1" smtClean="0"/>
              <a:t>слів</a:t>
            </a:r>
            <a:r>
              <a:rPr lang="en-US" sz="1800" dirty="0" smtClean="0"/>
              <a:t> </a:t>
            </a:r>
            <a:r>
              <a:rPr lang="en-US" sz="1800" dirty="0" err="1"/>
              <a:t>загальновживаної</a:t>
            </a:r>
            <a:r>
              <a:rPr lang="en-US" sz="1800" dirty="0"/>
              <a:t> </a:t>
            </a:r>
            <a:r>
              <a:rPr lang="en-US" sz="1800" dirty="0" err="1"/>
              <a:t>мови</a:t>
            </a:r>
            <a:r>
              <a:rPr lang="en-US" sz="1800" dirty="0"/>
              <a:t> </a:t>
            </a:r>
            <a:r>
              <a:rPr lang="en-US" sz="1800" dirty="0" err="1"/>
              <a:t>багатозначні</a:t>
            </a:r>
            <a:r>
              <a:rPr lang="en-US" sz="1800" dirty="0"/>
              <a:t>, </a:t>
            </a:r>
            <a:r>
              <a:rPr lang="en-US" sz="1800" dirty="0" err="1"/>
              <a:t>то</a:t>
            </a:r>
            <a:r>
              <a:rPr lang="en-US" sz="1800" dirty="0"/>
              <a:t> </a:t>
            </a:r>
            <a:r>
              <a:rPr lang="en-US" sz="1800" dirty="0" err="1"/>
              <a:t>більшість</a:t>
            </a:r>
            <a:r>
              <a:rPr lang="en-US" sz="1800" dirty="0"/>
              <a:t> </a:t>
            </a:r>
            <a:r>
              <a:rPr lang="en-US" sz="1800" dirty="0" err="1"/>
              <a:t>термінів</a:t>
            </a:r>
            <a:r>
              <a:rPr lang="en-US" sz="1800" dirty="0"/>
              <a:t> – </a:t>
            </a:r>
            <a:r>
              <a:rPr lang="en-US" sz="1800" dirty="0" err="1" smtClean="0"/>
              <a:t>однозначні</a:t>
            </a:r>
            <a:r>
              <a:rPr lang="en-US" sz="1800" dirty="0" smtClean="0"/>
              <a:t>,</a:t>
            </a:r>
            <a:endParaRPr lang="uk-UA" sz="1800" dirty="0" smtClean="0"/>
          </a:p>
          <a:p>
            <a:pPr algn="just">
              <a:buNone/>
            </a:pPr>
            <a:r>
              <a:rPr lang="en-US" sz="1800" dirty="0" err="1" smtClean="0"/>
              <a:t>що</a:t>
            </a:r>
            <a:r>
              <a:rPr lang="en-US" sz="1800" dirty="0" smtClean="0"/>
              <a:t> </a:t>
            </a:r>
            <a:r>
              <a:rPr lang="en-US" sz="1800" dirty="0" err="1"/>
              <a:t>зумовлено</a:t>
            </a:r>
            <a:r>
              <a:rPr lang="en-US" sz="1800" dirty="0"/>
              <a:t> </a:t>
            </a:r>
            <a:r>
              <a:rPr lang="en-US" sz="1800" dirty="0" err="1"/>
              <a:t>їхнім</a:t>
            </a:r>
            <a:r>
              <a:rPr lang="en-US" sz="1800" dirty="0"/>
              <a:t> </a:t>
            </a:r>
            <a:r>
              <a:rPr lang="en-US" sz="1800" dirty="0" err="1"/>
              <a:t>призначенням</a:t>
            </a:r>
            <a:r>
              <a:rPr lang="en-US" sz="1800" dirty="0" smtClean="0"/>
              <a:t>);</a:t>
            </a:r>
            <a:endParaRPr lang="uk-UA" sz="1800" dirty="0" smtClean="0"/>
          </a:p>
          <a:p>
            <a:pPr algn="just">
              <a:buNone/>
            </a:pPr>
            <a:r>
              <a:rPr lang="ru-RU" sz="1800" b="1" i="1" dirty="0" err="1" smtClean="0"/>
              <a:t>нейтральність</a:t>
            </a:r>
            <a:r>
              <a:rPr lang="ru-RU" sz="1800" dirty="0"/>
              <a:t>,	</a:t>
            </a:r>
            <a:r>
              <a:rPr lang="ru-RU" sz="1800" dirty="0" err="1"/>
              <a:t>відсутність</a:t>
            </a:r>
            <a:r>
              <a:rPr lang="ru-RU" sz="1800" dirty="0"/>
              <a:t>	</a:t>
            </a:r>
            <a:r>
              <a:rPr lang="ru-RU" sz="1800" dirty="0" err="1"/>
              <a:t>емоційно-експресивного</a:t>
            </a:r>
            <a:r>
              <a:rPr lang="ru-RU" sz="1800" dirty="0"/>
              <a:t> </a:t>
            </a:r>
            <a:r>
              <a:rPr lang="ru-RU" sz="1800" dirty="0" err="1" smtClean="0"/>
              <a:t>забарвлення</a:t>
            </a:r>
            <a:r>
              <a:rPr lang="ru-RU" sz="1800" dirty="0" smtClean="0"/>
              <a:t>;</a:t>
            </a:r>
            <a:endParaRPr lang="uk-UA" sz="1800" dirty="0" smtClean="0"/>
          </a:p>
          <a:p>
            <a:pPr algn="just">
              <a:buNone/>
            </a:pPr>
            <a:r>
              <a:rPr lang="ru-RU" sz="1800" dirty="0" err="1" smtClean="0"/>
              <a:t>точність</a:t>
            </a:r>
            <a:r>
              <a:rPr lang="ru-RU" sz="1800" dirty="0" smtClean="0"/>
              <a:t> </a:t>
            </a:r>
            <a:r>
              <a:rPr lang="ru-RU" sz="1800" dirty="0"/>
              <a:t>семантики (</a:t>
            </a:r>
            <a:r>
              <a:rPr lang="ru-RU" sz="1800" dirty="0" err="1"/>
              <a:t>термін</a:t>
            </a:r>
            <a:r>
              <a:rPr lang="ru-RU" sz="1800" dirty="0"/>
              <a:t> повинен </a:t>
            </a:r>
            <a:r>
              <a:rPr lang="ru-RU" sz="1800" dirty="0" err="1"/>
              <a:t>якнайповніше</a:t>
            </a:r>
            <a:r>
              <a:rPr lang="ru-RU" sz="1800" dirty="0"/>
              <a:t> </a:t>
            </a:r>
            <a:r>
              <a:rPr lang="ru-RU" sz="1800" dirty="0" err="1"/>
              <a:t>передавати</a:t>
            </a:r>
            <a:r>
              <a:rPr lang="ru-RU" sz="1800" dirty="0"/>
              <a:t> </a:t>
            </a:r>
            <a:r>
              <a:rPr lang="ru-RU" sz="1800" dirty="0" err="1" smtClean="0"/>
              <a:t>сутність</a:t>
            </a:r>
            <a:endParaRPr lang="ru-RU" sz="1800" dirty="0"/>
          </a:p>
          <a:p>
            <a:pPr algn="just">
              <a:buNone/>
            </a:pPr>
            <a:r>
              <a:rPr lang="ru-RU" sz="1800" dirty="0" err="1" smtClean="0"/>
              <a:t>поняття</a:t>
            </a:r>
            <a:r>
              <a:rPr lang="ru-RU" sz="1800" dirty="0"/>
              <a:t>, яке </a:t>
            </a:r>
            <a:r>
              <a:rPr lang="ru-RU" sz="1800" dirty="0" err="1"/>
              <a:t>він</a:t>
            </a:r>
            <a:r>
              <a:rPr lang="ru-RU" sz="1800" dirty="0"/>
              <a:t> </a:t>
            </a:r>
            <a:r>
              <a:rPr lang="ru-RU" sz="1800" dirty="0" err="1"/>
              <a:t>позначає</a:t>
            </a:r>
            <a:r>
              <a:rPr lang="ru-RU" sz="1800" dirty="0" smtClean="0"/>
              <a:t>);</a:t>
            </a:r>
            <a:endParaRPr lang="uk-UA" sz="1800" dirty="0" smtClean="0"/>
          </a:p>
          <a:p>
            <a:pPr algn="just">
              <a:buNone/>
            </a:pPr>
            <a:r>
              <a:rPr lang="en-US" sz="1800" b="1" i="1" dirty="0" err="1" smtClean="0"/>
              <a:t>висока</a:t>
            </a:r>
            <a:r>
              <a:rPr lang="en-US" sz="1800" b="1" i="1" dirty="0" smtClean="0"/>
              <a:t> </a:t>
            </a:r>
            <a:r>
              <a:rPr lang="en-US" sz="1800" b="1" i="1" dirty="0" err="1"/>
              <a:t>інформативність</a:t>
            </a:r>
            <a:r>
              <a:rPr lang="en-US" sz="1800" dirty="0"/>
              <a:t>.</a:t>
            </a:r>
          </a:p>
          <a:p>
            <a:endParaRPr lang="ru-RU" sz="1600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err="1"/>
              <a:t>Способи</a:t>
            </a:r>
            <a:r>
              <a:rPr lang="en-US" b="1" dirty="0"/>
              <a:t> </a:t>
            </a:r>
            <a:r>
              <a:rPr lang="en-US" b="1" dirty="0" err="1"/>
              <a:t>творення</a:t>
            </a:r>
            <a:r>
              <a:rPr lang="en-US" b="1" dirty="0"/>
              <a:t> </a:t>
            </a:r>
            <a:r>
              <a:rPr lang="en-US" b="1" dirty="0" err="1"/>
              <a:t>термінів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just"/>
            <a:r>
              <a:rPr lang="en-US" b="1" dirty="0" err="1"/>
              <a:t>Термінологічна</a:t>
            </a:r>
            <a:r>
              <a:rPr lang="en-US" b="1" dirty="0"/>
              <a:t> </a:t>
            </a:r>
            <a:r>
              <a:rPr lang="en-US" b="1" dirty="0" err="1"/>
              <a:t>номінація</a:t>
            </a:r>
            <a:r>
              <a:rPr lang="en-US" b="1" dirty="0"/>
              <a:t> </a:t>
            </a:r>
            <a:r>
              <a:rPr lang="en-US" dirty="0"/>
              <a:t>–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відміну</a:t>
            </a:r>
            <a:r>
              <a:rPr lang="en-US" dirty="0"/>
              <a:t> </a:t>
            </a:r>
            <a:r>
              <a:rPr lang="en-US" dirty="0" err="1"/>
              <a:t>від</a:t>
            </a:r>
            <a:r>
              <a:rPr lang="en-US" dirty="0"/>
              <a:t> </a:t>
            </a:r>
            <a:r>
              <a:rPr lang="en-US" dirty="0" err="1"/>
              <a:t>мовної</a:t>
            </a:r>
            <a:r>
              <a:rPr lang="en-US" dirty="0"/>
              <a:t> – </a:t>
            </a:r>
            <a:r>
              <a:rPr lang="en-US" dirty="0" err="1"/>
              <a:t>це</a:t>
            </a:r>
            <a:r>
              <a:rPr lang="en-US" dirty="0"/>
              <a:t> </a:t>
            </a:r>
            <a:r>
              <a:rPr lang="en-US" dirty="0" err="1"/>
              <a:t>цілеспрямований</a:t>
            </a:r>
            <a:r>
              <a:rPr lang="en-US" dirty="0"/>
              <a:t> </a:t>
            </a:r>
            <a:r>
              <a:rPr lang="en-US" dirty="0" err="1"/>
              <a:t>творчий</a:t>
            </a:r>
            <a:r>
              <a:rPr lang="en-US" dirty="0"/>
              <a:t> </a:t>
            </a:r>
            <a:r>
              <a:rPr lang="en-US" dirty="0" err="1"/>
              <a:t>процес</a:t>
            </a:r>
            <a:r>
              <a:rPr lang="en-US" dirty="0"/>
              <a:t>, </a:t>
            </a:r>
            <a:r>
              <a:rPr lang="en-US" dirty="0" err="1"/>
              <a:t>зумовлений</a:t>
            </a:r>
            <a:r>
              <a:rPr lang="en-US" dirty="0"/>
              <a:t> </a:t>
            </a:r>
            <a:r>
              <a:rPr lang="en-US" dirty="0" err="1"/>
              <a:t>взаємодією</a:t>
            </a:r>
            <a:r>
              <a:rPr lang="en-US" dirty="0"/>
              <a:t> </a:t>
            </a:r>
            <a:r>
              <a:rPr lang="en-US" dirty="0" err="1"/>
              <a:t>зовнішніх</a:t>
            </a:r>
            <a:r>
              <a:rPr lang="en-US" dirty="0"/>
              <a:t> </a:t>
            </a:r>
            <a:r>
              <a:rPr lang="en-US" dirty="0" err="1"/>
              <a:t>та</a:t>
            </a:r>
            <a:r>
              <a:rPr lang="en-US" dirty="0"/>
              <a:t> </a:t>
            </a:r>
            <a:r>
              <a:rPr lang="en-US" dirty="0" err="1"/>
              <a:t>внутрішніх</a:t>
            </a:r>
            <a:r>
              <a:rPr lang="en-US" dirty="0"/>
              <a:t> </a:t>
            </a:r>
            <a:r>
              <a:rPr lang="en-US" dirty="0" err="1"/>
              <a:t>мовних</a:t>
            </a:r>
            <a:r>
              <a:rPr lang="en-US" dirty="0"/>
              <a:t> </a:t>
            </a:r>
            <a:r>
              <a:rPr lang="en-US" dirty="0" err="1"/>
              <a:t>чинників</a:t>
            </a:r>
            <a:r>
              <a:rPr lang="en-US" dirty="0"/>
              <a:t>. </a:t>
            </a:r>
            <a:endParaRPr lang="uk-UA" dirty="0" smtClean="0"/>
          </a:p>
          <a:p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92500" lnSpcReduction="20000"/>
          </a:bodyPr>
          <a:lstStyle/>
          <a:p>
            <a:pPr lvl="1" algn="just">
              <a:buNone/>
            </a:pPr>
            <a:r>
              <a:rPr lang="en-US" sz="3200" b="1" i="1" dirty="0" err="1" smtClean="0"/>
              <a:t>Терміни</a:t>
            </a:r>
            <a:r>
              <a:rPr lang="en-US" sz="3200" b="1" i="1" dirty="0" smtClean="0"/>
              <a:t> </a:t>
            </a:r>
            <a:r>
              <a:rPr lang="en-US" sz="3200" b="1" i="1" dirty="0" err="1" smtClean="0"/>
              <a:t>виникають</a:t>
            </a:r>
            <a:r>
              <a:rPr lang="en-US" sz="3200" b="1" i="1" dirty="0" smtClean="0"/>
              <a:t> у </a:t>
            </a:r>
            <a:r>
              <a:rPr lang="en-US" sz="3200" b="1" i="1" dirty="0" err="1" smtClean="0"/>
              <a:t>професійному</a:t>
            </a:r>
            <a:endParaRPr lang="uk-UA" sz="3200" b="1" i="1" dirty="0" smtClean="0"/>
          </a:p>
          <a:p>
            <a:pPr lvl="1" algn="just">
              <a:buNone/>
            </a:pPr>
            <a:r>
              <a:rPr lang="en-US" sz="3200" b="1" i="1" dirty="0" err="1" smtClean="0"/>
              <a:t>середовищі</a:t>
            </a:r>
            <a:r>
              <a:rPr lang="en-US" sz="3200" b="1" i="1" dirty="0" smtClean="0"/>
              <a:t> </a:t>
            </a:r>
            <a:r>
              <a:rPr lang="en-US" sz="3200" b="1" i="1" dirty="0" err="1" smtClean="0"/>
              <a:t>внаслідок</a:t>
            </a:r>
            <a:r>
              <a:rPr lang="en-US" sz="3200" dirty="0" smtClean="0"/>
              <a:t>:</a:t>
            </a:r>
          </a:p>
          <a:p>
            <a:pPr lvl="1" algn="just">
              <a:buNone/>
            </a:pPr>
            <a:endParaRPr lang="uk-UA" sz="3000" dirty="0" smtClean="0"/>
          </a:p>
          <a:p>
            <a:pPr lvl="1" algn="just">
              <a:buNone/>
            </a:pPr>
            <a:r>
              <a:rPr lang="uk-UA" sz="3000" dirty="0" smtClean="0"/>
              <a:t>1.</a:t>
            </a:r>
            <a:r>
              <a:rPr lang="uk-UA" sz="3000" b="1" dirty="0" smtClean="0"/>
              <a:t>П</a:t>
            </a:r>
            <a:r>
              <a:rPr lang="en-US" sz="3000" b="1" dirty="0" err="1"/>
              <a:t>ереосмислення</a:t>
            </a:r>
            <a:r>
              <a:rPr lang="en-US" sz="3000" dirty="0"/>
              <a:t> </a:t>
            </a:r>
            <a:r>
              <a:rPr lang="en-US" sz="3000" dirty="0" err="1"/>
              <a:t>готового</a:t>
            </a:r>
            <a:r>
              <a:rPr lang="en-US" sz="3000" dirty="0"/>
              <a:t> </a:t>
            </a:r>
            <a:r>
              <a:rPr lang="en-US" sz="3000" dirty="0" err="1" smtClean="0"/>
              <a:t>терміна</a:t>
            </a:r>
            <a:r>
              <a:rPr lang="uk-UA" sz="3000" dirty="0" smtClean="0"/>
              <a:t>,</a:t>
            </a:r>
            <a:r>
              <a:rPr lang="en-US" sz="3000" dirty="0" smtClean="0"/>
              <a:t> </a:t>
            </a:r>
            <a:r>
              <a:rPr lang="en-US" sz="3000" dirty="0" err="1"/>
              <a:t>термінологізації</a:t>
            </a:r>
            <a:r>
              <a:rPr lang="en-US" sz="3000" dirty="0"/>
              <a:t> </a:t>
            </a:r>
            <a:r>
              <a:rPr lang="en-US" sz="3000" dirty="0" err="1"/>
              <a:t>загальновживаних</a:t>
            </a:r>
            <a:r>
              <a:rPr lang="en-US" sz="3000" dirty="0"/>
              <a:t> </a:t>
            </a:r>
            <a:r>
              <a:rPr lang="en-US" sz="3000" dirty="0" err="1"/>
              <a:t>слів</a:t>
            </a:r>
            <a:r>
              <a:rPr lang="en-US" sz="3000" dirty="0"/>
              <a:t> </a:t>
            </a:r>
            <a:r>
              <a:rPr lang="en-US" sz="3000" dirty="0" err="1"/>
              <a:t>для</a:t>
            </a:r>
            <a:r>
              <a:rPr lang="en-US" sz="3000" dirty="0"/>
              <a:t> </a:t>
            </a:r>
            <a:r>
              <a:rPr lang="en-US" sz="3000" dirty="0" err="1"/>
              <a:t>позначення</a:t>
            </a:r>
            <a:r>
              <a:rPr lang="en-US" sz="3000" dirty="0"/>
              <a:t> </a:t>
            </a:r>
            <a:r>
              <a:rPr lang="en-US" sz="3000" dirty="0" err="1"/>
              <a:t>певного</a:t>
            </a:r>
            <a:r>
              <a:rPr lang="en-US" sz="3000" dirty="0"/>
              <a:t> </a:t>
            </a:r>
            <a:r>
              <a:rPr lang="en-US" sz="3000" dirty="0" err="1"/>
              <a:t>наукового</a:t>
            </a:r>
            <a:r>
              <a:rPr lang="en-US" sz="3000" dirty="0"/>
              <a:t> </a:t>
            </a:r>
            <a:r>
              <a:rPr lang="en-US" sz="3000" dirty="0" err="1"/>
              <a:t>поняття</a:t>
            </a:r>
            <a:r>
              <a:rPr lang="en-US" sz="3000" dirty="0"/>
              <a:t>: </a:t>
            </a:r>
            <a:r>
              <a:rPr lang="en-US" sz="3000" i="1" dirty="0" err="1"/>
              <a:t>коліно</a:t>
            </a:r>
            <a:r>
              <a:rPr lang="en-US" sz="3000" i="1" dirty="0"/>
              <a:t>, </a:t>
            </a:r>
            <a:r>
              <a:rPr lang="en-US" sz="3000" i="1" dirty="0" err="1"/>
              <a:t>лебідка</a:t>
            </a:r>
            <a:r>
              <a:rPr lang="en-US" sz="3000" i="1" dirty="0"/>
              <a:t>, </a:t>
            </a:r>
            <a:r>
              <a:rPr lang="en-US" sz="3000" i="1" dirty="0" err="1"/>
              <a:t>кішка</a:t>
            </a:r>
            <a:r>
              <a:rPr lang="en-US" sz="3000" i="1" dirty="0"/>
              <a:t>, </a:t>
            </a:r>
            <a:r>
              <a:rPr lang="en-US" sz="3000" i="1" dirty="0" err="1"/>
              <a:t>хвіст</a:t>
            </a:r>
            <a:r>
              <a:rPr lang="en-US" sz="3000" i="1" dirty="0"/>
              <a:t>, </a:t>
            </a:r>
            <a:r>
              <a:rPr lang="en-US" sz="3000" i="1" dirty="0" err="1"/>
              <a:t>чашечка</a:t>
            </a:r>
            <a:r>
              <a:rPr lang="en-US" sz="3000" i="1" dirty="0"/>
              <a:t>, </a:t>
            </a:r>
            <a:r>
              <a:rPr lang="en-US" sz="3000" i="1" dirty="0" err="1"/>
              <a:t>підошва</a:t>
            </a:r>
            <a:r>
              <a:rPr lang="en-US" sz="3000" i="1" dirty="0"/>
              <a:t>, </a:t>
            </a:r>
            <a:r>
              <a:rPr lang="en-US" sz="3000" i="1" dirty="0" err="1"/>
              <a:t>волосина</a:t>
            </a:r>
            <a:r>
              <a:rPr lang="en-US" sz="3000" i="1" dirty="0"/>
              <a:t> </a:t>
            </a:r>
            <a:r>
              <a:rPr lang="en-US" sz="3000" dirty="0"/>
              <a:t>(</a:t>
            </a:r>
            <a:r>
              <a:rPr lang="en-US" sz="3000" dirty="0" err="1"/>
              <a:t>технічна</a:t>
            </a:r>
            <a:r>
              <a:rPr lang="en-US" sz="3000" dirty="0"/>
              <a:t> </a:t>
            </a:r>
            <a:r>
              <a:rPr lang="en-US" sz="3000" dirty="0" err="1"/>
              <a:t>термінологія</a:t>
            </a:r>
            <a:r>
              <a:rPr lang="en-US" sz="3000" dirty="0"/>
              <a:t>);</a:t>
            </a:r>
          </a:p>
          <a:p>
            <a:pPr lvl="1" algn="just">
              <a:buNone/>
            </a:pPr>
            <a:r>
              <a:rPr lang="ru-RU" sz="3000" dirty="0"/>
              <a:t>2. </a:t>
            </a:r>
            <a:r>
              <a:rPr lang="ru-RU" sz="3000" b="1" dirty="0" err="1"/>
              <a:t>Перенесення</a:t>
            </a:r>
            <a:r>
              <a:rPr lang="ru-RU" sz="3000" dirty="0"/>
              <a:t> готового </a:t>
            </a:r>
            <a:r>
              <a:rPr lang="ru-RU" sz="3000" dirty="0" err="1"/>
              <a:t>терміна</a:t>
            </a:r>
            <a:r>
              <a:rPr lang="ru-RU" sz="3000" dirty="0"/>
              <a:t> </a:t>
            </a:r>
            <a:r>
              <a:rPr lang="ru-RU" sz="3000" dirty="0" err="1"/>
              <a:t>з</a:t>
            </a:r>
            <a:r>
              <a:rPr lang="ru-RU" sz="3000" dirty="0"/>
              <a:t> </a:t>
            </a:r>
            <a:r>
              <a:rPr lang="ru-RU" sz="3000" dirty="0" err="1"/>
              <a:t>однієї</a:t>
            </a:r>
            <a:r>
              <a:rPr lang="ru-RU" sz="3000" dirty="0"/>
              <a:t> </a:t>
            </a:r>
            <a:r>
              <a:rPr lang="ru-RU" sz="3000" dirty="0" err="1"/>
              <a:t>галузі</a:t>
            </a:r>
            <a:r>
              <a:rPr lang="ru-RU" sz="3000" dirty="0"/>
              <a:t> в </a:t>
            </a:r>
            <a:r>
              <a:rPr lang="ru-RU" sz="3000" dirty="0" err="1"/>
              <a:t>іншу</a:t>
            </a:r>
            <a:r>
              <a:rPr lang="ru-RU" sz="3000" dirty="0"/>
              <a:t> (</a:t>
            </a:r>
            <a:r>
              <a:rPr lang="ru-RU" sz="3000" dirty="0" err="1"/>
              <a:t>ретермінологізація</a:t>
            </a:r>
            <a:r>
              <a:rPr lang="ru-RU" sz="3000" dirty="0" smtClean="0"/>
              <a:t>):</a:t>
            </a:r>
            <a:r>
              <a:rPr lang="uk-UA" sz="3000" dirty="0" smtClean="0"/>
              <a:t> </a:t>
            </a:r>
            <a:r>
              <a:rPr lang="ru-RU" sz="3000" i="1" dirty="0" err="1" smtClean="0"/>
              <a:t>ф</a:t>
            </a:r>
            <a:r>
              <a:rPr lang="ru-RU" sz="3000" dirty="0" err="1" smtClean="0"/>
              <a:t>ільтрація</a:t>
            </a:r>
            <a:r>
              <a:rPr lang="ru-RU" sz="3000" i="1" dirty="0" smtClean="0"/>
              <a:t> </a:t>
            </a:r>
            <a:r>
              <a:rPr lang="ru-RU" sz="3000" dirty="0"/>
              <a:t>– у </a:t>
            </a:r>
            <a:r>
              <a:rPr lang="ru-RU" sz="3000" dirty="0" err="1"/>
              <a:t>хімії</a:t>
            </a:r>
            <a:r>
              <a:rPr lang="ru-RU" sz="3000" dirty="0"/>
              <a:t> </a:t>
            </a:r>
            <a:r>
              <a:rPr lang="ru-RU" sz="3000" dirty="0" err="1"/>
              <a:t>і</a:t>
            </a:r>
            <a:r>
              <a:rPr lang="ru-RU" sz="3000" dirty="0"/>
              <a:t> </a:t>
            </a:r>
            <a:r>
              <a:rPr lang="ru-RU" sz="3000" dirty="0" err="1"/>
              <a:t>механіці</a:t>
            </a:r>
            <a:r>
              <a:rPr lang="ru-RU" sz="3000" dirty="0"/>
              <a:t>; </a:t>
            </a:r>
            <a:r>
              <a:rPr lang="ru-RU" sz="3000" i="1" dirty="0"/>
              <a:t>суржик </a:t>
            </a:r>
            <a:r>
              <a:rPr lang="ru-RU" sz="3000" dirty="0"/>
              <a:t>– у </a:t>
            </a:r>
            <a:r>
              <a:rPr lang="ru-RU" sz="3000" dirty="0" err="1"/>
              <a:t>сільському</a:t>
            </a:r>
            <a:r>
              <a:rPr lang="ru-RU" sz="3000" dirty="0"/>
              <a:t> </a:t>
            </a:r>
            <a:r>
              <a:rPr lang="ru-RU" sz="3000" dirty="0" err="1"/>
              <a:t>господарстві</a:t>
            </a:r>
            <a:r>
              <a:rPr lang="ru-RU" sz="3000" dirty="0"/>
              <a:t> </a:t>
            </a:r>
            <a:r>
              <a:rPr lang="ru-RU" sz="3000" dirty="0" err="1"/>
              <a:t>і</a:t>
            </a:r>
            <a:r>
              <a:rPr lang="ru-RU" sz="3000" dirty="0"/>
              <a:t> </a:t>
            </a:r>
            <a:r>
              <a:rPr lang="ru-RU" sz="3000" dirty="0" err="1"/>
              <a:t>лінгвістиці</a:t>
            </a:r>
            <a:r>
              <a:rPr lang="ru-RU" sz="3000" dirty="0"/>
              <a:t>;</a:t>
            </a:r>
            <a:endParaRPr lang="en-US" sz="3000" dirty="0"/>
          </a:p>
          <a:p>
            <a:pPr lvl="1" algn="just">
              <a:buNone/>
            </a:pPr>
            <a:r>
              <a:rPr lang="ru-RU" sz="3000" dirty="0"/>
              <a:t>3. </a:t>
            </a:r>
            <a:r>
              <a:rPr lang="ru-RU" sz="3000" b="1" dirty="0" err="1"/>
              <a:t>Запозичення</a:t>
            </a:r>
            <a:r>
              <a:rPr lang="ru-RU" sz="3000" dirty="0"/>
              <a:t> та </a:t>
            </a:r>
            <a:r>
              <a:rPr lang="ru-RU" sz="3000" dirty="0" err="1"/>
              <a:t>калькування</a:t>
            </a:r>
            <a:r>
              <a:rPr lang="ru-RU" sz="3000" dirty="0"/>
              <a:t>: </a:t>
            </a:r>
            <a:r>
              <a:rPr lang="ru-RU" sz="3000" i="1" dirty="0" err="1"/>
              <a:t>акція</a:t>
            </a:r>
            <a:r>
              <a:rPr lang="ru-RU" sz="3000" i="1" dirty="0"/>
              <a:t>, </a:t>
            </a:r>
            <a:r>
              <a:rPr lang="ru-RU" sz="3000" i="1" dirty="0" err="1"/>
              <a:t>біржа</a:t>
            </a:r>
            <a:r>
              <a:rPr lang="ru-RU" sz="3000" i="1" dirty="0"/>
              <a:t>, </a:t>
            </a:r>
            <a:r>
              <a:rPr lang="ru-RU" sz="3000" i="1" dirty="0" err="1"/>
              <a:t>адажіо</a:t>
            </a:r>
            <a:r>
              <a:rPr lang="ru-RU" sz="3000" i="1" dirty="0"/>
              <a:t>, зонд, реле </a:t>
            </a:r>
            <a:r>
              <a:rPr lang="ru-RU" sz="3000" dirty="0"/>
              <a:t>та</a:t>
            </a:r>
            <a:r>
              <a:rPr lang="uk-UA" sz="3000" dirty="0"/>
              <a:t> </a:t>
            </a:r>
            <a:r>
              <a:rPr lang="ru-RU" sz="3000" dirty="0" err="1"/>
              <a:t>ін</a:t>
            </a:r>
            <a:r>
              <a:rPr lang="ru-RU" sz="3000" dirty="0"/>
              <a:t>.</a:t>
            </a:r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714999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1236</TotalTime>
  <Words>1344</Words>
  <Application>Microsoft Office PowerPoint</Application>
  <PresentationFormat>Экран (4:3)</PresentationFormat>
  <Paragraphs>134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План</vt:lpstr>
      <vt:lpstr>Література</vt:lpstr>
      <vt:lpstr>Слайд 4</vt:lpstr>
      <vt:lpstr>Системність термінології зумовлена двома типами зв’язків, які надають множинам термінів системного характеру:</vt:lpstr>
      <vt:lpstr>Залежно від ступеня спеціалізації значення терміни можна поділити на три основні групи:</vt:lpstr>
      <vt:lpstr>Термін і його ознаки</vt:lpstr>
      <vt:lpstr>Способи творення термінів</vt:lpstr>
      <vt:lpstr>Слайд 9</vt:lpstr>
      <vt:lpstr>За структурними моделями  терміни поділяють на:</vt:lpstr>
      <vt:lpstr>Слайд 11</vt:lpstr>
      <vt:lpstr>Нормування, кодифікація  і стандартизація термінів</vt:lpstr>
      <vt:lpstr>Слайд 13</vt:lpstr>
      <vt:lpstr>Слайд 14</vt:lpstr>
      <vt:lpstr>Слайд 15</vt:lpstr>
      <vt:lpstr>Термінологічний стандарт укладають за таким алгоритмом:</vt:lpstr>
      <vt:lpstr>У готовому вигляді стаття стандарту має приблизно таку будову:</vt:lpstr>
      <vt:lpstr>Слайд 18</vt:lpstr>
      <vt:lpstr>Слайд 19</vt:lpstr>
      <vt:lpstr>Завдання 7. Користуючись словами для довідки, до поданих слів доберіть синоніми.</vt:lpstr>
      <vt:lpstr>Завдання 8. Згрупуйте подані терміни за способами творення.</vt:lpstr>
      <vt:lpstr>Пошуково-дослідницькі завдання</vt:lpstr>
      <vt:lpstr>Завдання 2</vt:lpstr>
      <vt:lpstr>Слайд 24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5</dc:title>
  <dc:creator>User</dc:creator>
  <cp:lastModifiedBy>Администратор</cp:lastModifiedBy>
  <cp:revision>51</cp:revision>
  <dcterms:created xsi:type="dcterms:W3CDTF">2021-09-28T11:50:00Z</dcterms:created>
  <dcterms:modified xsi:type="dcterms:W3CDTF">2021-10-23T20:32:21Z</dcterms:modified>
</cp:coreProperties>
</file>