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05" r:id="rId2"/>
    <p:sldMasterId id="2147483741" r:id="rId3"/>
  </p:sldMasterIdLst>
  <p:notesMasterIdLst>
    <p:notesMasterId r:id="rId37"/>
  </p:notesMasterIdLst>
  <p:handoutMasterIdLst>
    <p:handoutMasterId r:id="rId38"/>
  </p:handoutMasterIdLst>
  <p:sldIdLst>
    <p:sldId id="257" r:id="rId4"/>
    <p:sldId id="258" r:id="rId5"/>
    <p:sldId id="310" r:id="rId6"/>
    <p:sldId id="374" r:id="rId7"/>
    <p:sldId id="378" r:id="rId8"/>
    <p:sldId id="406" r:id="rId9"/>
    <p:sldId id="379" r:id="rId10"/>
    <p:sldId id="376" r:id="rId11"/>
    <p:sldId id="380" r:id="rId12"/>
    <p:sldId id="407" r:id="rId13"/>
    <p:sldId id="408" r:id="rId14"/>
    <p:sldId id="409" r:id="rId15"/>
    <p:sldId id="410" r:id="rId16"/>
    <p:sldId id="386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  <p:sldId id="423" r:id="rId29"/>
    <p:sldId id="424" r:id="rId30"/>
    <p:sldId id="425" r:id="rId31"/>
    <p:sldId id="428" r:id="rId32"/>
    <p:sldId id="429" r:id="rId33"/>
    <p:sldId id="430" r:id="rId34"/>
    <p:sldId id="431" r:id="rId35"/>
    <p:sldId id="427" r:id="rId36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9" autoAdjust="0"/>
    <p:restoredTop sz="92865" autoAdjust="0"/>
  </p:normalViewPr>
  <p:slideViewPr>
    <p:cSldViewPr snapToGrid="0">
      <p:cViewPr varScale="1">
        <p:scale>
          <a:sx n="104" d="100"/>
          <a:sy n="104" d="100"/>
        </p:scale>
        <p:origin x="-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912164"/>
            <a:ext cx="10363200" cy="1789045"/>
          </a:xfrm>
        </p:spPr>
        <p:txBody>
          <a:bodyPr rtlCol="0"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Графіка</a:t>
            </a:r>
            <a:r>
              <a:rPr lang="uk-UA" sz="3600" b="1" dirty="0" smtClean="0">
                <a:solidFill>
                  <a:srgbClr val="0070C0"/>
                </a:solidFill>
              </a:rPr>
              <a:t>. Орфографія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Фонетичний</a:t>
            </a:r>
            <a:r>
              <a:rPr lang="ru-RU" dirty="0" smtClean="0">
                <a:solidFill>
                  <a:srgbClr val="FFFF00"/>
                </a:solidFill>
              </a:rPr>
              <a:t> принцип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1168" y="2112264"/>
            <a:ext cx="11558015" cy="3823925"/>
          </a:xfrm>
        </p:spPr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Основою </a:t>
            </a:r>
            <a:r>
              <a:rPr lang="ru-RU" b="1" dirty="0" err="1" smtClean="0"/>
              <a:t>фонетичного</a:t>
            </a:r>
            <a:r>
              <a:rPr lang="ru-RU" b="1" dirty="0" smtClean="0"/>
              <a:t> принципу</a:t>
            </a:r>
            <a:r>
              <a:rPr lang="ru-RU" dirty="0" smtClean="0"/>
              <a:t>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звук. </a:t>
            </a:r>
          </a:p>
          <a:p>
            <a:pPr marL="0" indent="357188" algn="just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 в словах, </a:t>
            </a:r>
            <a:r>
              <a:rPr lang="ru-RU" dirty="0" err="1" smtClean="0"/>
              <a:t>передані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за </a:t>
            </a:r>
            <a:r>
              <a:rPr lang="ru-RU" dirty="0" err="1" smtClean="0"/>
              <a:t>цим</a:t>
            </a:r>
            <a:r>
              <a:rPr lang="ru-RU" dirty="0" smtClean="0"/>
              <a:t> принципом,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звуковим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закріплене</a:t>
            </a:r>
            <a:r>
              <a:rPr lang="ru-RU" dirty="0" smtClean="0"/>
              <a:t> за ними в </a:t>
            </a:r>
            <a:r>
              <a:rPr lang="ru-RU" dirty="0" err="1" smtClean="0"/>
              <a:t>алфавіті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слова за </a:t>
            </a:r>
            <a:r>
              <a:rPr lang="ru-RU" dirty="0" err="1" smtClean="0"/>
              <a:t>фонетичним</a:t>
            </a:r>
            <a:r>
              <a:rPr lang="ru-RU" dirty="0" smtClean="0"/>
              <a:t> принципом у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: </a:t>
            </a:r>
            <a:r>
              <a:rPr lang="ru-RU" i="1" dirty="0" smtClean="0"/>
              <a:t>нога,</a:t>
            </a:r>
            <a:r>
              <a:rPr lang="ru-RU" dirty="0" smtClean="0"/>
              <a:t> </a:t>
            </a:r>
            <a:r>
              <a:rPr lang="ru-RU" i="1" dirty="0" err="1" smtClean="0"/>
              <a:t>гарно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тут.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За </a:t>
            </a:r>
            <a:r>
              <a:rPr lang="ru-RU" b="1" i="1" dirty="0" err="1" smtClean="0">
                <a:solidFill>
                  <a:schemeClr val="bg1"/>
                </a:solidFill>
              </a:rPr>
              <a:t>фонетичним</a:t>
            </a:r>
            <a:r>
              <a:rPr lang="ru-RU" b="1" i="1" dirty="0" smtClean="0">
                <a:solidFill>
                  <a:schemeClr val="bg1"/>
                </a:solidFill>
              </a:rPr>
              <a:t> принципом </a:t>
            </a:r>
            <a:r>
              <a:rPr lang="ru-RU" b="1" i="1" dirty="0" err="1" smtClean="0">
                <a:solidFill>
                  <a:schemeClr val="bg1"/>
                </a:solidFill>
              </a:rPr>
              <a:t>позначаються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lvl="0" indent="357188" algn="just"/>
            <a:r>
              <a:rPr lang="ru-RU" dirty="0" err="1" smtClean="0"/>
              <a:t>спрощення</a:t>
            </a:r>
            <a:r>
              <a:rPr lang="ru-RU" dirty="0" smtClean="0"/>
              <a:t> в </a:t>
            </a:r>
            <a:r>
              <a:rPr lang="ru-RU" dirty="0" err="1" smtClean="0"/>
              <a:t>групах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: </a:t>
            </a:r>
            <a:r>
              <a:rPr lang="ru-RU" i="1" dirty="0" err="1" smtClean="0"/>
              <a:t>пізно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тижневий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чесний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г,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к,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 err="1" smtClean="0"/>
              <a:t>іменниках</a:t>
            </a:r>
            <a:r>
              <a:rPr lang="ru-RU" dirty="0" smtClean="0"/>
              <a:t> і </a:t>
            </a:r>
            <a:r>
              <a:rPr lang="ru-RU" dirty="0" err="1" smtClean="0"/>
              <a:t>прикметниках</a:t>
            </a:r>
            <a:r>
              <a:rPr lang="ru-RU" dirty="0" smtClean="0"/>
              <a:t> перед </a:t>
            </a:r>
            <a:r>
              <a:rPr lang="ru-RU" dirty="0" err="1" smtClean="0"/>
              <a:t>суфіксами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ств</a:t>
            </a:r>
            <a:r>
              <a:rPr lang="ru-RU" b="1" dirty="0" smtClean="0">
                <a:solidFill>
                  <a:schemeClr val="bg1"/>
                </a:solidFill>
              </a:rPr>
              <a:t>(о), -</a:t>
            </a:r>
            <a:r>
              <a:rPr lang="ru-RU" b="1" dirty="0" err="1" smtClean="0">
                <a:solidFill>
                  <a:schemeClr val="bg1"/>
                </a:solidFill>
              </a:rPr>
              <a:t>ськ</a:t>
            </a: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err="1" smtClean="0">
                <a:solidFill>
                  <a:schemeClr val="bg1"/>
                </a:solidFill>
              </a:rPr>
              <a:t>ий</a:t>
            </a:r>
            <a:r>
              <a:rPr lang="ru-RU" b="1" dirty="0" smtClean="0">
                <a:solidFill>
                  <a:schemeClr val="bg1"/>
                </a:solidFill>
              </a:rPr>
              <a:t>): </a:t>
            </a:r>
            <a:r>
              <a:rPr lang="ru-RU" i="1" dirty="0" smtClean="0"/>
              <a:t>убогий</a:t>
            </a:r>
            <a:r>
              <a:rPr lang="ru-RU" b="1" dirty="0" smtClean="0"/>
              <a:t> </a:t>
            </a:r>
            <a:r>
              <a:rPr lang="ru-RU" i="1" dirty="0" smtClean="0"/>
              <a:t>–</a:t>
            </a:r>
            <a:r>
              <a:rPr lang="ru-RU" b="1" dirty="0" smtClean="0"/>
              <a:t> </a:t>
            </a:r>
            <a:r>
              <a:rPr lang="ru-RU" i="1" dirty="0" err="1" smtClean="0"/>
              <a:t>убозтво</a:t>
            </a:r>
            <a:r>
              <a:rPr lang="ru-RU" i="1" dirty="0" smtClean="0"/>
              <a:t>;</a:t>
            </a:r>
            <a:r>
              <a:rPr lang="ru-RU" b="1" dirty="0" smtClean="0"/>
              <a:t> </a:t>
            </a:r>
            <a:r>
              <a:rPr lang="ru-RU" i="1" dirty="0" smtClean="0"/>
              <a:t>свояк</a:t>
            </a:r>
            <a:r>
              <a:rPr lang="ru-RU" b="1" dirty="0" smtClean="0"/>
              <a:t> </a:t>
            </a:r>
            <a:r>
              <a:rPr lang="ru-RU" i="1" dirty="0" smtClean="0"/>
              <a:t>–</a:t>
            </a:r>
            <a:r>
              <a:rPr lang="ru-RU" b="1" dirty="0" smtClean="0"/>
              <a:t> </a:t>
            </a:r>
            <a:r>
              <a:rPr lang="ru-RU" i="1" dirty="0" err="1" smtClean="0"/>
              <a:t>свояцтво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шиплячих</a:t>
            </a:r>
            <a:r>
              <a:rPr lang="ru-RU" dirty="0" smtClean="0"/>
              <a:t>: </a:t>
            </a:r>
            <a:r>
              <a:rPr lang="ru-RU" i="1" dirty="0" err="1" smtClean="0"/>
              <a:t>жолудь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чотири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вчора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dirty="0" smtClean="0"/>
              <a:t> в словах перед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наголошеним</a:t>
            </a:r>
            <a:r>
              <a:rPr lang="ru-RU" dirty="0" smtClean="0"/>
              <a:t> складом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а</a:t>
            </a:r>
            <a:r>
              <a:rPr lang="ru-RU" dirty="0" smtClean="0"/>
              <a:t>: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багач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гаразд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ъ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у словах </a:t>
            </a:r>
            <a:r>
              <a:rPr lang="ru-RU" i="1" dirty="0" err="1" smtClean="0"/>
              <a:t>будяк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мачуха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парубок.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752" y="1"/>
            <a:ext cx="11890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dirty="0" smtClean="0"/>
              <a:t>В </a:t>
            </a:r>
            <a:r>
              <a:rPr lang="ru-RU" dirty="0" smtClean="0"/>
              <a:t>основу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принципи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фонетичний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морфологічний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історичний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диференціюючий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Морфологічний</a:t>
            </a:r>
            <a:r>
              <a:rPr lang="ru-RU" dirty="0" smtClean="0">
                <a:solidFill>
                  <a:srgbClr val="FFFF00"/>
                </a:solidFill>
              </a:rPr>
              <a:t> принцип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312" y="2039112"/>
            <a:ext cx="11356847" cy="4507992"/>
          </a:xfrm>
        </p:spPr>
        <p:txBody>
          <a:bodyPr>
            <a:normAutofit fontScale="850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Полягає</a:t>
            </a:r>
            <a:r>
              <a:rPr lang="ru-RU" dirty="0" smtClean="0"/>
              <a:t> в тому,</a:t>
            </a:r>
            <a:r>
              <a:rPr lang="ru-RU" b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тих самих </a:t>
            </a:r>
            <a:r>
              <a:rPr lang="ru-RU" dirty="0" err="1" smtClean="0"/>
              <a:t>значущих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слова, </a:t>
            </a:r>
            <a:r>
              <a:rPr lang="ru-RU" dirty="0" err="1" smtClean="0"/>
              <a:t>або</a:t>
            </a:r>
            <a:r>
              <a:rPr lang="ru-RU" dirty="0" smtClean="0"/>
              <a:t> морфем,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та реального </a:t>
            </a:r>
            <a:r>
              <a:rPr lang="ru-RU" dirty="0" err="1" smtClean="0"/>
              <a:t>звучання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формах того самого слова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: </a:t>
            </a:r>
            <a:r>
              <a:rPr lang="ru-RU" i="1" dirty="0" smtClean="0"/>
              <a:t>ле</a:t>
            </a:r>
            <a:r>
              <a:rPr lang="ru-RU" b="1" i="1" dirty="0" smtClean="0"/>
              <a:t>г</a:t>
            </a:r>
            <a:r>
              <a:rPr lang="ru-RU" i="1" dirty="0" smtClean="0"/>
              <a:t>енько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smtClean="0"/>
              <a:t>ле</a:t>
            </a:r>
            <a:r>
              <a:rPr lang="ru-RU" b="1" i="1" dirty="0" smtClean="0"/>
              <a:t>г</a:t>
            </a:r>
            <a:r>
              <a:rPr lang="ru-RU" i="1" dirty="0" smtClean="0"/>
              <a:t>ко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Основною </a:t>
            </a:r>
            <a:r>
              <a:rPr lang="ru-RU" dirty="0" err="1" smtClean="0"/>
              <a:t>вихідною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морфологічний</a:t>
            </a:r>
            <a:r>
              <a:rPr lang="ru-RU" dirty="0" smtClean="0"/>
              <a:t> принцип,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морфема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smtClean="0"/>
              <a:t>На </a:t>
            </a:r>
            <a:r>
              <a:rPr lang="ru-RU" b="1" dirty="0" err="1" smtClean="0"/>
              <a:t>основі</a:t>
            </a:r>
            <a:r>
              <a:rPr lang="ru-RU" b="1" dirty="0" smtClean="0"/>
              <a:t> </a:t>
            </a:r>
            <a:r>
              <a:rPr lang="ru-RU" b="1" dirty="0" err="1" smtClean="0"/>
              <a:t>морфологічного</a:t>
            </a:r>
            <a:r>
              <a:rPr lang="ru-RU" b="1" dirty="0" smtClean="0"/>
              <a:t> принципу </a:t>
            </a:r>
            <a:r>
              <a:rPr lang="ru-RU" b="1" dirty="0" err="1" smtClean="0"/>
              <a:t>ґрунтуються</a:t>
            </a:r>
            <a:r>
              <a:rPr lang="ru-RU" b="1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правил</a:t>
            </a:r>
            <a:r>
              <a:rPr lang="ru-RU" b="1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написань</a:t>
            </a:r>
            <a:r>
              <a:rPr lang="ru-RU" dirty="0" smtClean="0"/>
              <a:t> </a:t>
            </a:r>
            <a:r>
              <a:rPr lang="ru-RU" dirty="0" err="1" smtClean="0"/>
              <a:t>суфіксів</a:t>
            </a:r>
            <a:r>
              <a:rPr lang="ru-RU" dirty="0" smtClean="0"/>
              <a:t>, </a:t>
            </a:r>
            <a:r>
              <a:rPr lang="ru-RU" dirty="0" err="1" smtClean="0"/>
              <a:t>префіксів</a:t>
            </a:r>
            <a:r>
              <a:rPr lang="ru-RU" dirty="0" smtClean="0"/>
              <a:t>, </a:t>
            </a:r>
            <a:r>
              <a:rPr lang="ru-RU" dirty="0" err="1" smtClean="0"/>
              <a:t>закінчень</a:t>
            </a:r>
            <a:r>
              <a:rPr lang="ru-RU" dirty="0" smtClean="0"/>
              <a:t>, </a:t>
            </a:r>
            <a:r>
              <a:rPr lang="ru-RU" dirty="0" err="1" smtClean="0"/>
              <a:t>чергувань</a:t>
            </a:r>
            <a:r>
              <a:rPr lang="ru-RU" dirty="0" smtClean="0"/>
              <a:t> у </a:t>
            </a:r>
            <a:r>
              <a:rPr lang="ru-RU" dirty="0" err="1" smtClean="0"/>
              <a:t>коренях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суфіксах</a:t>
            </a:r>
            <a:r>
              <a:rPr lang="ru-RU" dirty="0" smtClean="0"/>
              <a:t> і </a:t>
            </a:r>
            <a:r>
              <a:rPr lang="ru-RU" dirty="0" err="1" smtClean="0"/>
              <a:t>префіксах</a:t>
            </a:r>
            <a:r>
              <a:rPr lang="ru-RU" dirty="0" smtClean="0"/>
              <a:t>:</a:t>
            </a:r>
          </a:p>
          <a:p>
            <a:pPr marL="0" lvl="0" indent="357188" algn="just"/>
            <a:r>
              <a:rPr lang="ru-RU" dirty="0" smtClean="0"/>
              <a:t>передача </a:t>
            </a:r>
            <a:r>
              <a:rPr lang="ru-RU" dirty="0" err="1" smtClean="0"/>
              <a:t>ненаголошених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у </a:t>
            </a:r>
            <a:r>
              <a:rPr lang="ru-RU" dirty="0" err="1" smtClean="0"/>
              <a:t>коренях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: </a:t>
            </a:r>
            <a:r>
              <a:rPr lang="ru-RU" i="1" dirty="0" smtClean="0"/>
              <a:t>весло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smtClean="0"/>
              <a:t>весла,</a:t>
            </a:r>
            <a:r>
              <a:rPr lang="ru-RU" dirty="0" smtClean="0"/>
              <a:t> </a:t>
            </a:r>
            <a:r>
              <a:rPr lang="ru-RU" i="1" dirty="0" err="1" smtClean="0"/>
              <a:t>життя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err="1" smtClean="0"/>
              <a:t>жити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буквеного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 у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дзвінкий</a:t>
            </a:r>
            <a:r>
              <a:rPr lang="ru-RU" dirty="0" smtClean="0"/>
              <a:t> перед глухим і </a:t>
            </a:r>
            <a:r>
              <a:rPr lang="ru-RU" dirty="0" err="1" smtClean="0"/>
              <a:t>навпаки</a:t>
            </a:r>
            <a:r>
              <a:rPr lang="ru-RU" dirty="0" smtClean="0"/>
              <a:t>: </a:t>
            </a:r>
            <a:r>
              <a:rPr lang="ru-RU" i="1" dirty="0" err="1" smtClean="0"/>
              <a:t>во</a:t>
            </a:r>
            <a:r>
              <a:rPr lang="ru-RU" b="1" i="1" dirty="0" err="1" smtClean="0"/>
              <a:t>г</a:t>
            </a:r>
            <a:r>
              <a:rPr lang="ru-RU" i="1" dirty="0" err="1" smtClean="0"/>
              <a:t>кий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про</a:t>
            </a:r>
            <a:r>
              <a:rPr lang="ru-RU" b="1" i="1" dirty="0" smtClean="0"/>
              <a:t>с</a:t>
            </a:r>
            <a:r>
              <a:rPr lang="ru-RU" i="1" dirty="0" smtClean="0"/>
              <a:t>ьба,</a:t>
            </a:r>
            <a:r>
              <a:rPr lang="ru-RU" dirty="0" smtClean="0"/>
              <a:t> </a:t>
            </a:r>
            <a:r>
              <a:rPr lang="ru-RU" i="1" dirty="0" err="1" smtClean="0"/>
              <a:t>боро</a:t>
            </a:r>
            <a:r>
              <a:rPr lang="ru-RU" b="1" i="1" dirty="0" err="1" smtClean="0"/>
              <a:t>т</a:t>
            </a:r>
            <a:r>
              <a:rPr lang="ru-RU" i="1" dirty="0" err="1" smtClean="0"/>
              <a:t>ьба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фонетичної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прийменника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перед глухим </a:t>
            </a:r>
            <a:r>
              <a:rPr lang="ru-RU" dirty="0" err="1" smtClean="0"/>
              <a:t>приголосним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слова: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smtClean="0"/>
              <a:t>тобою,</a:t>
            </a:r>
            <a:r>
              <a:rPr lang="ru-RU" dirty="0" smtClean="0"/>
              <a:t>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err="1" smtClean="0"/>
              <a:t>хати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smtClean="0"/>
              <a:t>шелестом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префіксів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пре</a:t>
            </a:r>
            <a:r>
              <a:rPr lang="ru-RU" b="1" dirty="0" smtClean="0">
                <a:solidFill>
                  <a:schemeClr val="bg1"/>
                </a:solidFill>
              </a:rPr>
              <a:t>-,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при-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b="1" i="1" dirty="0" err="1" smtClean="0"/>
              <a:t>пре</a:t>
            </a:r>
            <a:r>
              <a:rPr lang="ru-RU" i="1" dirty="0" err="1" smtClean="0"/>
              <a:t>красний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при</a:t>
            </a:r>
            <a:r>
              <a:rPr lang="ru-RU" i="1" dirty="0" err="1" smtClean="0"/>
              <a:t>людний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при</a:t>
            </a:r>
            <a:r>
              <a:rPr lang="ru-RU" i="1" dirty="0" err="1" smtClean="0"/>
              <a:t>бути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фонем </a:t>
            </a:r>
            <a:r>
              <a:rPr lang="ru-RU" dirty="0" err="1" smtClean="0"/>
              <a:t>кореневої</a:t>
            </a:r>
            <a:r>
              <a:rPr lang="ru-RU" dirty="0" smtClean="0"/>
              <a:t> </a:t>
            </a:r>
            <a:r>
              <a:rPr lang="ru-RU" dirty="0" err="1" smtClean="0"/>
              <a:t>морфеми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в </a:t>
            </a:r>
            <a:r>
              <a:rPr lang="ru-RU" dirty="0" err="1" smtClean="0"/>
              <a:t>дієслівних</a:t>
            </a:r>
            <a:r>
              <a:rPr lang="ru-RU" dirty="0" smtClean="0"/>
              <a:t> формах на </a:t>
            </a:r>
            <a:r>
              <a:rPr lang="ru-RU" b="1" dirty="0" smtClean="0">
                <a:solidFill>
                  <a:schemeClr val="bg1"/>
                </a:solidFill>
              </a:rPr>
              <a:t>–</a:t>
            </a:r>
            <a:r>
              <a:rPr lang="ru-RU" b="1" dirty="0" err="1" smtClean="0">
                <a:solidFill>
                  <a:schemeClr val="bg1"/>
                </a:solidFill>
              </a:rPr>
              <a:t>шся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ru-RU" b="1" dirty="0" err="1" smtClean="0">
                <a:solidFill>
                  <a:schemeClr val="bg1"/>
                </a:solidFill>
              </a:rPr>
              <a:t>ться</a:t>
            </a:r>
            <a:r>
              <a:rPr lang="ru-RU" dirty="0" smtClean="0"/>
              <a:t>: </a:t>
            </a:r>
            <a:r>
              <a:rPr lang="ru-RU" i="1" dirty="0" err="1" smtClean="0"/>
              <a:t>сни</a:t>
            </a:r>
            <a:r>
              <a:rPr lang="ru-RU" b="1" i="1" dirty="0" err="1" smtClean="0"/>
              <a:t>шся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збира</a:t>
            </a:r>
            <a:r>
              <a:rPr lang="ru-RU" b="1" i="1" dirty="0" err="1" smtClean="0"/>
              <a:t>ється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FF00"/>
                </a:solidFill>
              </a:rPr>
              <a:t>Історичний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традиційний</a:t>
            </a:r>
            <a:r>
              <a:rPr lang="ru-RU" b="1" dirty="0" smtClean="0">
                <a:solidFill>
                  <a:srgbClr val="FFFF00"/>
                </a:solidFill>
              </a:rPr>
              <a:t> принцип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3200" dirty="0" err="1" smtClean="0"/>
              <a:t>Полягає</a:t>
            </a:r>
            <a:r>
              <a:rPr lang="ru-RU" sz="3200" dirty="0" smtClean="0"/>
              <a:t> у тому,</a:t>
            </a:r>
            <a:r>
              <a:rPr lang="ru-RU" sz="3200" b="1" dirty="0" smtClean="0"/>
              <a:t> </a:t>
            </a:r>
            <a:r>
              <a:rPr lang="ru-RU" sz="3200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dirty="0" smtClean="0"/>
              <a:t>слова </a:t>
            </a:r>
            <a:r>
              <a:rPr lang="ru-RU" sz="3200" dirty="0" err="1" smtClean="0"/>
              <a:t>передаються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письмі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традицією</a:t>
            </a:r>
            <a:r>
              <a:rPr lang="ru-RU" sz="3200" dirty="0" smtClean="0"/>
              <a:t>, як вони </a:t>
            </a:r>
            <a:r>
              <a:rPr lang="ru-RU" sz="3200" dirty="0" err="1" smtClean="0"/>
              <a:t>писалися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раніше</a:t>
            </a:r>
            <a:r>
              <a:rPr lang="ru-RU" sz="3200" dirty="0" smtClean="0"/>
              <a:t>: </a:t>
            </a:r>
            <a:r>
              <a:rPr lang="ru-RU" sz="3200" i="1" dirty="0" err="1" smtClean="0"/>
              <a:t>їхати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пір’їна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щока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вищий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smtClean="0"/>
              <a:t>яр,</a:t>
            </a:r>
            <a:r>
              <a:rPr lang="ru-RU" sz="3200" dirty="0" smtClean="0"/>
              <a:t> </a:t>
            </a:r>
            <a:r>
              <a:rPr lang="ru-RU" sz="3200" i="1" dirty="0" smtClean="0"/>
              <a:t>Юра,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Єва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рябий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любити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й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ін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pPr marL="0" indent="357188" algn="just"/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FF00"/>
                </a:solidFill>
              </a:rPr>
              <a:t>Диференціюючий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смисловий</a:t>
            </a:r>
            <a:r>
              <a:rPr lang="ru-RU" b="1" dirty="0" smtClean="0">
                <a:solidFill>
                  <a:srgbClr val="FFFF00"/>
                </a:solidFill>
              </a:rPr>
              <a:t> принцип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смислу</a:t>
            </a:r>
            <a:r>
              <a:rPr lang="ru-RU" dirty="0" smtClean="0"/>
              <a:t> тих </a:t>
            </a:r>
            <a:r>
              <a:rPr lang="ru-RU" dirty="0" err="1" smtClean="0"/>
              <a:t>слів</a:t>
            </a:r>
            <a:r>
              <a:rPr lang="ru-RU" dirty="0" smtClean="0"/>
              <a:t> і </a:t>
            </a:r>
            <a:r>
              <a:rPr lang="ru-RU" dirty="0" err="1" smtClean="0"/>
              <a:t>словосполучень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</a:t>
            </a:r>
            <a:r>
              <a:rPr lang="ru-RU" dirty="0" err="1" smtClean="0"/>
              <a:t>фонетично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диференціюючого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асоціюються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слова, а не </a:t>
            </a:r>
            <a:r>
              <a:rPr lang="ru-RU" dirty="0" err="1" smtClean="0"/>
              <a:t>із</a:t>
            </a:r>
            <a:r>
              <a:rPr lang="ru-RU" dirty="0" smtClean="0"/>
              <a:t> звуками </a:t>
            </a:r>
            <a:r>
              <a:rPr lang="ru-RU" dirty="0" err="1" smtClean="0"/>
              <a:t>чи</a:t>
            </a:r>
            <a:r>
              <a:rPr lang="ru-RU" dirty="0" smtClean="0"/>
              <a:t> фонемами: </a:t>
            </a:r>
            <a:r>
              <a:rPr lang="ru-RU" i="1" dirty="0" err="1" smtClean="0"/>
              <a:t>компанія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err="1" smtClean="0"/>
              <a:t>кампанія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err="1" smtClean="0"/>
              <a:t>явір</a:t>
            </a:r>
            <a:r>
              <a:rPr lang="ru-RU" dirty="0" smtClean="0"/>
              <a:t> </a:t>
            </a:r>
            <a:r>
              <a:rPr lang="ru-RU" i="1" dirty="0" smtClean="0"/>
              <a:t>(дерево) –</a:t>
            </a:r>
            <a:r>
              <a:rPr lang="ru-RU" dirty="0" smtClean="0"/>
              <a:t> </a:t>
            </a:r>
            <a:r>
              <a:rPr lang="ru-RU" i="1" dirty="0" err="1" smtClean="0"/>
              <a:t>Явір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прізвище</a:t>
            </a:r>
            <a:r>
              <a:rPr lang="ru-RU" i="1" dirty="0" smtClean="0"/>
              <a:t>),</a:t>
            </a:r>
            <a:r>
              <a:rPr lang="ru-RU" dirty="0" smtClean="0"/>
              <a:t> </a:t>
            </a:r>
            <a:r>
              <a:rPr lang="ru-RU" i="1" dirty="0" smtClean="0"/>
              <a:t>велика</a:t>
            </a:r>
            <a:r>
              <a:rPr lang="ru-RU" dirty="0" smtClean="0"/>
              <a:t> </a:t>
            </a:r>
            <a:r>
              <a:rPr lang="ru-RU" i="1" dirty="0" err="1" smtClean="0"/>
              <a:t>ведмедиця</a:t>
            </a:r>
            <a:r>
              <a:rPr lang="ru-RU" i="1" dirty="0" smtClean="0"/>
              <a:t> (</a:t>
            </a:r>
            <a:r>
              <a:rPr lang="ru-RU" i="1" dirty="0" err="1" smtClean="0"/>
              <a:t>тварина</a:t>
            </a:r>
            <a:r>
              <a:rPr lang="ru-RU" i="1" dirty="0" smtClean="0"/>
              <a:t>) – Велика </a:t>
            </a:r>
            <a:r>
              <a:rPr lang="ru-RU" i="1" dirty="0" err="1" smtClean="0"/>
              <a:t>Ведмедиця</a:t>
            </a:r>
            <a:r>
              <a:rPr lang="ru-RU" i="1" dirty="0" smtClean="0"/>
              <a:t> (</a:t>
            </a:r>
            <a:r>
              <a:rPr lang="ru-RU" i="1" dirty="0" err="1" smtClean="0"/>
              <a:t>сузір’я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236305"/>
          </a:xfrm>
        </p:spPr>
        <p:txBody>
          <a:bodyPr>
            <a:normAutofit/>
          </a:bodyPr>
          <a:lstStyle/>
          <a:p>
            <a:pPr lvl="0"/>
            <a:r>
              <a:rPr lang="ru-RU" sz="3100" b="1" dirty="0" smtClean="0">
                <a:solidFill>
                  <a:srgbClr val="0070C0"/>
                </a:solidFill>
              </a:rPr>
              <a:t>3</a:t>
            </a:r>
            <a:r>
              <a:rPr lang="ru-RU" sz="3100" b="1" dirty="0" smtClean="0">
                <a:solidFill>
                  <a:srgbClr val="0070C0"/>
                </a:solidFill>
              </a:rPr>
              <a:t>. </a:t>
            </a:r>
            <a:r>
              <a:rPr lang="ru-RU" sz="3100" b="1" dirty="0" err="1" smtClean="0">
                <a:solidFill>
                  <a:srgbClr val="0070C0"/>
                </a:solidFill>
              </a:rPr>
              <a:t>Історія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творення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правопису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правопис</a:t>
            </a:r>
            <a:r>
              <a:rPr lang="ru-RU" b="1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початок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давнини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dirty="0" smtClean="0"/>
              <a:t>Очевидно,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uk-UA" dirty="0" smtClean="0"/>
              <a:t>були створені у </a:t>
            </a:r>
            <a:r>
              <a:rPr lang="ru-RU" dirty="0" smtClean="0"/>
              <a:t>IX ст.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Різдва</a:t>
            </a:r>
            <a:r>
              <a:rPr lang="ru-RU" dirty="0" smtClean="0"/>
              <a:t> </a:t>
            </a:r>
            <a:r>
              <a:rPr lang="ru-RU" dirty="0" err="1" smtClean="0"/>
              <a:t>Христового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давніше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IX ст., коли </a:t>
            </a:r>
            <a:r>
              <a:rPr lang="ru-RU" dirty="0" err="1" smtClean="0"/>
              <a:t>з’явився</a:t>
            </a:r>
            <a:r>
              <a:rPr lang="ru-RU" dirty="0" smtClean="0"/>
              <a:t> переклад </a:t>
            </a:r>
            <a:r>
              <a:rPr lang="ru-RU" dirty="0" err="1" smtClean="0"/>
              <a:t>Євангелії</a:t>
            </a:r>
            <a:r>
              <a:rPr lang="ru-RU" dirty="0" smtClean="0"/>
              <a:t> та </a:t>
            </a:r>
            <a:r>
              <a:rPr lang="ru-RU" dirty="0" err="1" smtClean="0"/>
              <a:t>Псалтиря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руську</a:t>
            </a:r>
            <a:r>
              <a:rPr lang="ru-RU" dirty="0" smtClean="0"/>
              <a:t>, </a:t>
            </a:r>
            <a:r>
              <a:rPr lang="ru-RU" dirty="0" err="1" smtClean="0"/>
              <a:t>східнослов’янське</a:t>
            </a:r>
            <a:r>
              <a:rPr lang="ru-RU" dirty="0" smtClean="0"/>
              <a:t> письмо повинно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бути добре </a:t>
            </a:r>
            <a:r>
              <a:rPr lang="ru-RU" dirty="0" err="1" smtClean="0"/>
              <a:t>розвиненим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І. </a:t>
            </a:r>
            <a:r>
              <a:rPr lang="ru-RU" dirty="0" err="1" smtClean="0"/>
              <a:t>Ющук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етапи</a:t>
            </a:r>
            <a:r>
              <a:rPr lang="ru-RU" b="1" dirty="0" smtClean="0"/>
              <a:t> в </a:t>
            </a:r>
            <a:r>
              <a:rPr lang="ru-RU" b="1" dirty="0" err="1" smtClean="0"/>
              <a:t>історії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правопису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uk-UA" b="1" i="1" dirty="0" smtClean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1) Перший </a:t>
            </a:r>
            <a:r>
              <a:rPr lang="uk-UA" b="1" i="1" dirty="0" smtClean="0"/>
              <a:t>етап </a:t>
            </a:r>
            <a:r>
              <a:rPr lang="uk-UA" dirty="0" smtClean="0"/>
              <a:t>(ХІ–ХVІ ст.)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uk-UA" dirty="0" smtClean="0"/>
              <a:t>Це був не український,</a:t>
            </a:r>
            <a:r>
              <a:rPr lang="uk-UA" b="1" i="1" dirty="0" smtClean="0"/>
              <a:t> </a:t>
            </a:r>
            <a:r>
              <a:rPr lang="uk-UA" dirty="0" smtClean="0"/>
              <a:t>а слов’янський</a:t>
            </a:r>
            <a:r>
              <a:rPr lang="uk-UA" b="1" i="1" dirty="0" smtClean="0"/>
              <a:t> </a:t>
            </a:r>
            <a:r>
              <a:rPr lang="uk-UA" dirty="0" smtClean="0"/>
              <a:t>правопис, започаткований творцями слов’янської азбуки. 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відчувався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ХІV ст. і </a:t>
            </a:r>
            <a:r>
              <a:rPr lang="ru-RU" dirty="0" err="1" smtClean="0"/>
              <a:t>тривав</a:t>
            </a:r>
            <a:r>
              <a:rPr lang="ru-RU" dirty="0" smtClean="0"/>
              <a:t> до 20-х </a:t>
            </a:r>
            <a:r>
              <a:rPr lang="ru-RU" dirty="0" err="1" smtClean="0"/>
              <a:t>рр</a:t>
            </a:r>
            <a:r>
              <a:rPr lang="ru-RU" dirty="0" smtClean="0"/>
              <a:t>. ХVІІ ст.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2) Другий </a:t>
            </a:r>
            <a:r>
              <a:rPr lang="uk-UA" b="1" i="1" dirty="0" smtClean="0"/>
              <a:t>етап </a:t>
            </a:r>
            <a:r>
              <a:rPr lang="uk-UA" dirty="0" smtClean="0"/>
              <a:t>(1619</a:t>
            </a:r>
            <a:r>
              <a:rPr lang="uk-UA" b="1" i="1" dirty="0" smtClean="0"/>
              <a:t> </a:t>
            </a:r>
            <a:r>
              <a:rPr lang="uk-UA" dirty="0" smtClean="0"/>
              <a:t>р. –</a:t>
            </a:r>
            <a:r>
              <a:rPr lang="uk-UA" b="1" i="1" dirty="0" smtClean="0"/>
              <a:t> </a:t>
            </a:r>
            <a:r>
              <a:rPr lang="uk-UA" dirty="0" smtClean="0"/>
              <a:t>кінець ХVІІІ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041" y="2336872"/>
            <a:ext cx="11512296" cy="4228519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В історії українського правопису</a:t>
            </a:r>
            <a:r>
              <a:rPr lang="uk-UA" b="1" i="1" dirty="0" smtClean="0"/>
              <a:t> </a:t>
            </a:r>
            <a:r>
              <a:rPr lang="uk-UA" dirty="0" smtClean="0"/>
              <a:t>пов'язаний з виходом 1619 р. праці </a:t>
            </a:r>
            <a:r>
              <a:rPr lang="uk-UA" i="1" dirty="0" smtClean="0">
                <a:solidFill>
                  <a:srgbClr val="FFFF00"/>
                </a:solidFill>
              </a:rPr>
              <a:t>М.Смотрицького</a:t>
            </a:r>
            <a:r>
              <a:rPr lang="uk-UA" dirty="0" smtClean="0">
                <a:solidFill>
                  <a:srgbClr val="FFFF00"/>
                </a:solidFill>
              </a:rPr>
              <a:t> «</a:t>
            </a:r>
            <a:r>
              <a:rPr lang="uk-UA" dirty="0" err="1" smtClean="0">
                <a:solidFill>
                  <a:srgbClr val="FFFF00"/>
                </a:solidFill>
              </a:rPr>
              <a:t>Граматіки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Славенския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правильноє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Сінтагма</a:t>
            </a:r>
            <a:r>
              <a:rPr lang="uk-UA" dirty="0" smtClean="0">
                <a:solidFill>
                  <a:srgbClr val="FFFF00"/>
                </a:solidFill>
              </a:rPr>
              <a:t>». 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Смотрицького</a:t>
            </a:r>
            <a:r>
              <a:rPr lang="ru-RU" dirty="0" smtClean="0"/>
              <a:t> </a:t>
            </a:r>
            <a:r>
              <a:rPr lang="ru-RU" dirty="0" err="1" smtClean="0"/>
              <a:t>тримався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аж до XIX ст.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 1708 року </a:t>
            </a:r>
            <a:r>
              <a:rPr lang="ru-RU" dirty="0" err="1" smtClean="0"/>
              <a:t>з</a:t>
            </a:r>
            <a:r>
              <a:rPr lang="ru-RU" dirty="0" smtClean="0"/>
              <a:t> наказу царя Петра </a:t>
            </a:r>
            <a:r>
              <a:rPr lang="ru-RU" dirty="0" err="1" smtClean="0"/>
              <a:t>замінено</a:t>
            </a:r>
            <a:r>
              <a:rPr lang="ru-RU" dirty="0" smtClean="0"/>
              <a:t> </a:t>
            </a:r>
            <a:r>
              <a:rPr lang="ru-RU" dirty="0" err="1" smtClean="0"/>
              <a:t>стародавню</a:t>
            </a:r>
            <a:r>
              <a:rPr lang="ru-RU" dirty="0" smtClean="0"/>
              <a:t> </a:t>
            </a:r>
            <a:r>
              <a:rPr lang="ru-RU" dirty="0" err="1" smtClean="0"/>
              <a:t>кирилицю</a:t>
            </a:r>
            <a:r>
              <a:rPr lang="ru-RU" dirty="0" smtClean="0"/>
              <a:t> на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гражданку</a:t>
            </a:r>
            <a:r>
              <a:rPr lang="ru-RU" dirty="0" smtClean="0"/>
              <a:t>, а </a:t>
            </a:r>
            <a:r>
              <a:rPr lang="ru-RU" dirty="0" err="1" smtClean="0"/>
              <a:t>кирилицю</a:t>
            </a:r>
            <a:r>
              <a:rPr lang="ru-RU" dirty="0" smtClean="0"/>
              <a:t> дозволено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для </a:t>
            </a:r>
            <a:r>
              <a:rPr lang="ru-RU" dirty="0" err="1" smtClean="0"/>
              <a:t>церковних</a:t>
            </a:r>
            <a:r>
              <a:rPr lang="ru-RU" dirty="0" smtClean="0"/>
              <a:t> </a:t>
            </a:r>
            <a:r>
              <a:rPr lang="ru-RU" dirty="0" err="1" smtClean="0"/>
              <a:t>видань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Гражданка </a:t>
            </a:r>
            <a:r>
              <a:rPr lang="ru-RU" dirty="0" err="1" smtClean="0"/>
              <a:t>вже</a:t>
            </a:r>
            <a:r>
              <a:rPr lang="ru-RU" dirty="0" smtClean="0"/>
              <a:t> не знала </a:t>
            </a:r>
            <a:r>
              <a:rPr lang="ru-RU" dirty="0" err="1" smtClean="0"/>
              <a:t>потрібних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 букв, як </a:t>
            </a:r>
            <a:r>
              <a:rPr lang="ru-RU" b="1" i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не знала </a:t>
            </a:r>
            <a:r>
              <a:rPr lang="ru-RU" dirty="0" err="1" smtClean="0"/>
              <a:t>й</a:t>
            </a:r>
            <a:r>
              <a:rPr lang="ru-RU" dirty="0" smtClean="0"/>
              <a:t> тих </a:t>
            </a:r>
            <a:r>
              <a:rPr lang="ru-RU" dirty="0" err="1" smtClean="0"/>
              <a:t>надрядкових</a:t>
            </a:r>
            <a:r>
              <a:rPr lang="ru-RU" dirty="0" smtClean="0"/>
              <a:t> </a:t>
            </a:r>
            <a:r>
              <a:rPr lang="ru-RU" dirty="0" err="1" smtClean="0"/>
              <a:t>значків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вживала</a:t>
            </a:r>
            <a:r>
              <a:rPr lang="ru-RU" dirty="0" smtClean="0"/>
              <a:t> </a:t>
            </a:r>
            <a:r>
              <a:rPr lang="ru-RU" dirty="0" err="1" smtClean="0"/>
              <a:t>кирилиця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служили в </a:t>
            </a:r>
            <a:r>
              <a:rPr lang="ru-RU" dirty="0" err="1" smtClean="0"/>
              <a:t>Україні</a:t>
            </a:r>
            <a:r>
              <a:rPr lang="ru-RU" dirty="0" smtClean="0"/>
              <a:t> для </a:t>
            </a:r>
            <a:r>
              <a:rPr lang="ru-RU" dirty="0" err="1" smtClean="0"/>
              <a:t>наближення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. </a:t>
            </a:r>
            <a:r>
              <a:rPr lang="ru-RU" dirty="0" err="1" smtClean="0"/>
              <a:t>Українське</a:t>
            </a:r>
            <a:r>
              <a:rPr lang="ru-RU" dirty="0" smtClean="0"/>
              <a:t> письмо </a:t>
            </a:r>
            <a:r>
              <a:rPr lang="ru-RU" dirty="0" err="1" smtClean="0"/>
              <a:t>було</a:t>
            </a:r>
            <a:r>
              <a:rPr lang="ru-RU" dirty="0" smtClean="0"/>
              <a:t> силою </a:t>
            </a:r>
            <a:r>
              <a:rPr lang="ru-RU" dirty="0" err="1" smtClean="0"/>
              <a:t>поєднано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письмом.</a:t>
            </a:r>
          </a:p>
          <a:p>
            <a:pPr marL="0" indent="357188" algn="just">
              <a:buNone/>
            </a:pPr>
            <a:r>
              <a:rPr lang="ru-RU" dirty="0" err="1" smtClean="0"/>
              <a:t>Вихід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1798 р. </a:t>
            </a:r>
            <a:r>
              <a:rPr lang="ru-RU" i="1" dirty="0" smtClean="0">
                <a:solidFill>
                  <a:srgbClr val="FFFF00"/>
                </a:solidFill>
              </a:rPr>
              <a:t>«</a:t>
            </a:r>
            <a:r>
              <a:rPr lang="ru-RU" i="1" dirty="0" err="1" smtClean="0">
                <a:solidFill>
                  <a:srgbClr val="FFFF00"/>
                </a:solidFill>
              </a:rPr>
              <a:t>Енеїди</a:t>
            </a:r>
            <a:r>
              <a:rPr lang="ru-RU" i="1" dirty="0" smtClean="0">
                <a:solidFill>
                  <a:srgbClr val="FFFF00"/>
                </a:solidFill>
              </a:rPr>
              <a:t>»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І.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Котляревського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поставив на порядок </a:t>
            </a:r>
            <a:r>
              <a:rPr lang="ru-RU" dirty="0" err="1" smtClean="0"/>
              <a:t>денний</a:t>
            </a:r>
            <a:r>
              <a:rPr lang="ru-RU" dirty="0" smtClean="0"/>
              <a:t> і </a:t>
            </a:r>
            <a:r>
              <a:rPr lang="ru-RU" dirty="0" err="1" smtClean="0"/>
              <a:t>питання</a:t>
            </a:r>
            <a:r>
              <a:rPr lang="ru-RU" dirty="0" smtClean="0"/>
              <a:t> 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жива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остаточно стала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. Але І. </a:t>
            </a:r>
            <a:r>
              <a:rPr lang="ru-RU" dirty="0" err="1" smtClean="0"/>
              <a:t>Котляревський</a:t>
            </a:r>
            <a:r>
              <a:rPr lang="ru-RU" dirty="0" smtClean="0"/>
              <a:t> писав старим </a:t>
            </a:r>
            <a:r>
              <a:rPr lang="ru-RU" dirty="0" err="1" smtClean="0"/>
              <a:t>правописом</a:t>
            </a:r>
            <a:r>
              <a:rPr lang="ru-RU" dirty="0" smtClean="0"/>
              <a:t>, </a:t>
            </a:r>
            <a:r>
              <a:rPr lang="ru-RU" dirty="0" err="1" smtClean="0"/>
              <a:t>захмареним</a:t>
            </a:r>
            <a:r>
              <a:rPr lang="ru-RU" dirty="0" smtClean="0"/>
              <a:t> гражданкою. </a:t>
            </a:r>
            <a:r>
              <a:rPr lang="ru-RU" dirty="0" err="1" smtClean="0"/>
              <a:t>Етимологічний</a:t>
            </a:r>
            <a:r>
              <a:rPr lang="ru-RU" dirty="0" smtClean="0"/>
              <a:t> характер того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невідповідним</a:t>
            </a:r>
            <a:r>
              <a:rPr lang="ru-RU" dirty="0" smtClean="0"/>
              <a:t> 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постало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започаткування</a:t>
            </a:r>
            <a:r>
              <a:rPr lang="ru-RU" dirty="0" smtClean="0"/>
              <a:t> </a:t>
            </a:r>
            <a:r>
              <a:rPr lang="ru-RU" dirty="0" err="1" smtClean="0"/>
              <a:t>фонетичного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3) </a:t>
            </a:r>
            <a:r>
              <a:rPr lang="ru-RU" b="1" i="1" dirty="0" err="1" smtClean="0"/>
              <a:t>Третій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(ХІХ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" y="1929384"/>
            <a:ext cx="11868911" cy="4800600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оптимальний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b="1" i="1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Батьком</a:t>
            </a:r>
            <a:r>
              <a:rPr lang="ru-RU" dirty="0" smtClean="0"/>
              <a:t> 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 став </a:t>
            </a:r>
            <a:r>
              <a:rPr lang="ru-RU" i="1" dirty="0" smtClean="0">
                <a:solidFill>
                  <a:srgbClr val="FFFF00"/>
                </a:solidFill>
              </a:rPr>
              <a:t>О. </a:t>
            </a:r>
            <a:r>
              <a:rPr lang="ru-RU" i="1" dirty="0" err="1" smtClean="0">
                <a:solidFill>
                  <a:srgbClr val="FFFF00"/>
                </a:solidFill>
              </a:rPr>
              <a:t>Павловський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автор </a:t>
            </a:r>
            <a:r>
              <a:rPr lang="ru-RU" dirty="0" err="1" smtClean="0"/>
              <a:t>першої</a:t>
            </a:r>
            <a:r>
              <a:rPr lang="ru-RU" dirty="0" smtClean="0"/>
              <a:t> в</a:t>
            </a:r>
            <a:r>
              <a:rPr lang="ru-RU" i="1" dirty="0" smtClean="0"/>
              <a:t> </a:t>
            </a:r>
            <a:r>
              <a:rPr lang="ru-RU" dirty="0" smtClean="0"/>
              <a:t>XIX</a:t>
            </a:r>
            <a:r>
              <a:rPr lang="ru-RU" i="1" dirty="0" smtClean="0"/>
              <a:t> </a:t>
            </a:r>
            <a:r>
              <a:rPr lang="ru-RU" dirty="0" smtClean="0"/>
              <a:t>ст.</a:t>
            </a:r>
            <a:r>
              <a:rPr lang="ru-RU" i="1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граматики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i="1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у 1818 р. </a:t>
            </a:r>
            <a:r>
              <a:rPr lang="ru-RU" dirty="0" err="1" smtClean="0"/>
              <a:t>Він</a:t>
            </a:r>
            <a:r>
              <a:rPr lang="ru-RU" dirty="0" smtClean="0"/>
              <a:t> перший почав </a:t>
            </a:r>
            <a:r>
              <a:rPr lang="ru-RU" dirty="0" err="1" smtClean="0"/>
              <a:t>передавати</a:t>
            </a:r>
            <a:r>
              <a:rPr lang="ru-RU" dirty="0" smtClean="0"/>
              <a:t> той звук, </a:t>
            </a:r>
            <a:r>
              <a:rPr lang="ru-RU" dirty="0" err="1" smtClean="0"/>
              <a:t>що</a:t>
            </a:r>
            <a:r>
              <a:rPr lang="ru-RU" dirty="0" smtClean="0"/>
              <a:t> походить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е, і</a:t>
            </a:r>
            <a:r>
              <a:rPr lang="ru-RU" b="1" dirty="0" smtClean="0"/>
              <a:t>, </a:t>
            </a:r>
            <a:r>
              <a:rPr lang="ru-RU" dirty="0" smtClean="0"/>
              <a:t>через</a:t>
            </a:r>
            <a:r>
              <a:rPr lang="ru-RU" b="1" dirty="0" smtClean="0">
                <a:solidFill>
                  <a:schemeClr val="bg1"/>
                </a:solidFill>
              </a:rPr>
              <a:t> і </a:t>
            </a:r>
            <a:r>
              <a:rPr lang="ru-RU" dirty="0" smtClean="0"/>
              <a:t>(</a:t>
            </a:r>
            <a:r>
              <a:rPr lang="ru-RU" i="1" dirty="0" err="1" smtClean="0"/>
              <a:t>стіль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тобі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тінь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продовжували</a:t>
            </a:r>
            <a:r>
              <a:rPr lang="ru-RU" dirty="0" smtClean="0"/>
              <a:t> </a:t>
            </a:r>
            <a:r>
              <a:rPr lang="ru-RU" dirty="0" err="1" smtClean="0"/>
              <a:t>відстоювати</a:t>
            </a:r>
            <a:r>
              <a:rPr lang="ru-RU" dirty="0" smtClean="0"/>
              <a:t> </a:t>
            </a:r>
            <a:r>
              <a:rPr lang="ru-RU" dirty="0" err="1" smtClean="0"/>
              <a:t>етимологічний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великий </a:t>
            </a:r>
            <a:r>
              <a:rPr lang="ru-RU" dirty="0" err="1" smtClean="0"/>
              <a:t>знавець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М.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Максимович</a:t>
            </a:r>
            <a:r>
              <a:rPr lang="ru-RU" dirty="0" smtClean="0"/>
              <a:t>,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поривати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старим </a:t>
            </a:r>
            <a:r>
              <a:rPr lang="ru-RU" dirty="0" err="1" smtClean="0"/>
              <a:t>правописом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прагнучи</a:t>
            </a:r>
            <a:r>
              <a:rPr lang="ru-RU" dirty="0" smtClean="0"/>
              <a:t> </a:t>
            </a:r>
            <a:r>
              <a:rPr lang="ru-RU" dirty="0" err="1" smtClean="0"/>
              <a:t>наблизити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свою </a:t>
            </a:r>
            <a:r>
              <a:rPr lang="ru-RU" dirty="0" err="1" smtClean="0"/>
              <a:t>правописну</a:t>
            </a:r>
            <a:r>
              <a:rPr lang="ru-RU" dirty="0" smtClean="0"/>
              <a:t> систему, </a:t>
            </a:r>
            <a:r>
              <a:rPr lang="ru-RU" dirty="0" err="1" smtClean="0"/>
              <a:t>зокрема</a:t>
            </a:r>
            <a:r>
              <a:rPr lang="ru-RU" dirty="0" smtClean="0"/>
              <a:t>: над </a:t>
            </a:r>
            <a:r>
              <a:rPr lang="ru-RU" dirty="0" err="1" smtClean="0"/>
              <a:t>давніми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перейшли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/>
              <a:t>, ставив </a:t>
            </a:r>
            <a:r>
              <a:rPr lang="ru-RU" dirty="0" err="1" smtClean="0">
                <a:solidFill>
                  <a:srgbClr val="002060"/>
                </a:solidFill>
              </a:rPr>
              <a:t>дашка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незабутню</a:t>
            </a:r>
            <a:r>
              <a:rPr lang="ru-RU" dirty="0" smtClean="0"/>
              <a:t> роль </a:t>
            </a:r>
            <a:r>
              <a:rPr lang="ru-RU" dirty="0" err="1" smtClean="0"/>
              <a:t>відіграла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«Русалка </a:t>
            </a:r>
            <a:r>
              <a:rPr lang="ru-RU" i="1" dirty="0" err="1" smtClean="0">
                <a:solidFill>
                  <a:srgbClr val="FFFF00"/>
                </a:solidFill>
              </a:rPr>
              <a:t>ДнЂстровая</a:t>
            </a:r>
            <a:r>
              <a:rPr lang="ru-RU" i="1" dirty="0" smtClean="0">
                <a:solidFill>
                  <a:srgbClr val="FFFF00"/>
                </a:solidFill>
              </a:rPr>
              <a:t>» </a:t>
            </a:r>
            <a:r>
              <a:rPr lang="ru-RU" dirty="0" smtClean="0"/>
              <a:t>–</a:t>
            </a:r>
            <a:r>
              <a:rPr lang="ru-RU" i="1" dirty="0" smtClean="0"/>
              <a:t> </a:t>
            </a:r>
            <a:r>
              <a:rPr lang="ru-RU" dirty="0" err="1" smtClean="0"/>
              <a:t>збірник</a:t>
            </a:r>
            <a:r>
              <a:rPr lang="ru-RU" i="1" dirty="0" smtClean="0"/>
              <a:t> </a:t>
            </a:r>
            <a:r>
              <a:rPr lang="ru-RU" dirty="0" smtClean="0"/>
              <a:t>1837</a:t>
            </a:r>
            <a:r>
              <a:rPr lang="ru-RU" i="1" dirty="0" smtClean="0"/>
              <a:t> </a:t>
            </a:r>
            <a:r>
              <a:rPr lang="ru-RU" dirty="0" smtClean="0"/>
              <a:t>р.,</a:t>
            </a:r>
            <a:r>
              <a:rPr lang="ru-RU" i="1" dirty="0" smtClean="0"/>
              <a:t> </a:t>
            </a:r>
            <a:r>
              <a:rPr lang="ru-RU" dirty="0" err="1" smtClean="0"/>
              <a:t>випущений</a:t>
            </a:r>
            <a:r>
              <a:rPr lang="ru-RU" dirty="0" smtClean="0"/>
              <a:t> у </a:t>
            </a:r>
            <a:r>
              <a:rPr lang="ru-RU" dirty="0" err="1" smtClean="0"/>
              <a:t>Будапешті</a:t>
            </a:r>
            <a:r>
              <a:rPr lang="uk-UA" dirty="0" smtClean="0"/>
              <a:t>. Р</a:t>
            </a:r>
            <a:r>
              <a:rPr lang="ru-RU" dirty="0" err="1" smtClean="0"/>
              <a:t>едакторами</a:t>
            </a:r>
            <a:r>
              <a:rPr lang="ru-RU" i="1" dirty="0" smtClean="0"/>
              <a:t> </a:t>
            </a:r>
            <a:r>
              <a:rPr lang="ru-RU" dirty="0" smtClean="0"/>
              <a:t>«Русалки»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Руська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трійця</a:t>
            </a:r>
            <a:r>
              <a:rPr lang="ru-RU" dirty="0" smtClean="0">
                <a:solidFill>
                  <a:srgbClr val="FFFF00"/>
                </a:solidFill>
              </a:rPr>
              <a:t>» – </a:t>
            </a:r>
            <a:r>
              <a:rPr lang="ru-RU" dirty="0" err="1" smtClean="0">
                <a:solidFill>
                  <a:srgbClr val="FFFF00"/>
                </a:solidFill>
              </a:rPr>
              <a:t>отці</a:t>
            </a:r>
            <a:r>
              <a:rPr lang="ru-RU" dirty="0" smtClean="0">
                <a:solidFill>
                  <a:srgbClr val="FFFF00"/>
                </a:solidFill>
              </a:rPr>
              <a:t> Шашкевич, </a:t>
            </a:r>
            <a:r>
              <a:rPr lang="ru-RU" dirty="0" err="1" smtClean="0">
                <a:solidFill>
                  <a:srgbClr val="FFFF00"/>
                </a:solidFill>
              </a:rPr>
              <a:t>Головацький</a:t>
            </a:r>
            <a:r>
              <a:rPr lang="ru-RU" dirty="0" smtClean="0">
                <a:solidFill>
                  <a:srgbClr val="FFFF00"/>
                </a:solidFill>
              </a:rPr>
              <a:t> і </a:t>
            </a:r>
            <a:r>
              <a:rPr lang="ru-RU" dirty="0" err="1" smtClean="0">
                <a:solidFill>
                  <a:srgbClr val="FFFF00"/>
                </a:solidFill>
              </a:rPr>
              <a:t>Вагилевич</a:t>
            </a:r>
            <a:r>
              <a:rPr lang="ru-RU" dirty="0" smtClean="0"/>
              <a:t>.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збірника</a:t>
            </a:r>
            <a:r>
              <a:rPr lang="ru-RU" dirty="0" smtClean="0"/>
              <a:t> першими </a:t>
            </a:r>
            <a:r>
              <a:rPr lang="ru-RU" dirty="0" err="1" smtClean="0"/>
              <a:t>вжили</a:t>
            </a:r>
            <a:r>
              <a:rPr lang="ru-RU" dirty="0" smtClean="0"/>
              <a:t> </a:t>
            </a:r>
            <a:r>
              <a:rPr lang="ru-RU" dirty="0" err="1" smtClean="0"/>
              <a:t>вповні</a:t>
            </a:r>
            <a:r>
              <a:rPr lang="ru-RU" dirty="0" smtClean="0"/>
              <a:t> того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де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письменності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:</a:t>
            </a:r>
          </a:p>
          <a:p>
            <a:pPr marL="0" indent="357188" algn="just">
              <a:buNone/>
            </a:pPr>
            <a:r>
              <a:rPr lang="ru-RU" dirty="0" smtClean="0"/>
              <a:t>− остаточно </a:t>
            </a:r>
            <a:r>
              <a:rPr lang="ru-RU" dirty="0" err="1" smtClean="0"/>
              <a:t>викинули</a:t>
            </a:r>
            <a:r>
              <a:rPr lang="ru-RU" dirty="0" smtClean="0"/>
              <a:t> </a:t>
            </a:r>
            <a:r>
              <a:rPr lang="ru-RU" dirty="0" err="1" smtClean="0"/>
              <a:t>непотрібний</a:t>
            </a:r>
            <a:r>
              <a:rPr lang="ru-RU" dirty="0" smtClean="0"/>
              <a:t> нам </a:t>
            </a:r>
            <a:r>
              <a:rPr lang="ru-RU" b="1" dirty="0" err="1" smtClean="0">
                <a:solidFill>
                  <a:schemeClr val="bg1"/>
                </a:solidFill>
              </a:rPr>
              <a:t>ъ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найдавнішого</a:t>
            </a:r>
            <a:r>
              <a:rPr lang="ru-RU" dirty="0" smtClean="0"/>
              <a:t> часу </a:t>
            </a:r>
            <a:r>
              <a:rPr lang="ru-RU" dirty="0" err="1" smtClean="0"/>
              <a:t>втратив</a:t>
            </a:r>
            <a:r>
              <a:rPr lang="ru-RU" dirty="0" smtClean="0"/>
              <a:t> у нас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звукове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ы</a:t>
            </a:r>
            <a:r>
              <a:rPr lang="ru-RU" dirty="0" smtClean="0"/>
              <a:t> почали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и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 передавали через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/>
              <a:t>: </a:t>
            </a:r>
            <a:r>
              <a:rPr lang="ru-RU" i="1" dirty="0" err="1" smtClean="0"/>
              <a:t>віз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сокіл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стіл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запровадили</a:t>
            </a:r>
            <a:r>
              <a:rPr lang="ru-RU" dirty="0" smtClean="0"/>
              <a:t> до гражданки і </a:t>
            </a:r>
            <a:r>
              <a:rPr lang="ru-RU" dirty="0" err="1" smtClean="0"/>
              <a:t>вживали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давнє</a:t>
            </a:r>
            <a:r>
              <a:rPr lang="ru-RU" dirty="0" smtClean="0"/>
              <a:t> </a:t>
            </a:r>
            <a:r>
              <a:rPr lang="ru-RU" dirty="0" err="1" smtClean="0"/>
              <a:t>церковне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є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ru-RU" i="1" dirty="0" err="1" smtClean="0"/>
              <a:t>моє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маєш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волосє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вжили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йо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ьо</a:t>
            </a:r>
            <a:r>
              <a:rPr lang="ru-RU" dirty="0" smtClean="0"/>
              <a:t>: </a:t>
            </a:r>
            <a:r>
              <a:rPr lang="ru-RU" i="1" dirty="0" err="1" smtClean="0"/>
              <a:t>ройом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зьобали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всьо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кухльом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популяризаторів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П.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Куліш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кулішівка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Куліш</a:t>
            </a:r>
            <a:r>
              <a:rPr lang="ru-RU" dirty="0" smtClean="0"/>
              <a:t> не </a:t>
            </a:r>
            <a:r>
              <a:rPr lang="ru-RU" dirty="0" err="1" smtClean="0"/>
              <a:t>вніс</a:t>
            </a:r>
            <a:r>
              <a:rPr lang="ru-RU" dirty="0" smtClean="0"/>
              <a:t> до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нового.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зібрав</a:t>
            </a:r>
            <a:r>
              <a:rPr lang="ru-RU" dirty="0" smtClean="0"/>
              <a:t> і широко </a:t>
            </a:r>
            <a:r>
              <a:rPr lang="ru-RU" dirty="0" err="1" smtClean="0"/>
              <a:t>спопуляризував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 усе те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Третій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(ХІХ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" y="1929384"/>
            <a:ext cx="11868911" cy="4800600"/>
          </a:xfrm>
        </p:spPr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i="1" dirty="0" err="1" smtClean="0">
                <a:solidFill>
                  <a:srgbClr val="FFFF00"/>
                </a:solidFill>
              </a:rPr>
              <a:t>Драгоманівку</a:t>
            </a:r>
            <a:r>
              <a:rPr lang="ru-RU" i="1" dirty="0" smtClean="0"/>
              <a:t> </a:t>
            </a:r>
            <a:r>
              <a:rPr lang="ru-RU" dirty="0" err="1" smtClean="0"/>
              <a:t>виробили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uk-UA" i="1" dirty="0" smtClean="0"/>
              <a:t> </a:t>
            </a:r>
            <a:r>
              <a:rPr lang="ru-RU" dirty="0" smtClean="0"/>
              <a:t>70-х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ХІХ ст.</a:t>
            </a:r>
            <a:r>
              <a:rPr lang="ru-RU" i="1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i="1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мовознавця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П. </a:t>
            </a:r>
            <a:r>
              <a:rPr lang="ru-RU" dirty="0" err="1" smtClean="0">
                <a:solidFill>
                  <a:srgbClr val="FFFF00"/>
                </a:solidFill>
              </a:rPr>
              <a:t>Житецького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входив і </a:t>
            </a:r>
            <a:r>
              <a:rPr lang="ru-RU" dirty="0" smtClean="0">
                <a:solidFill>
                  <a:srgbClr val="FFFF00"/>
                </a:solidFill>
              </a:rPr>
              <a:t>М.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ru-RU" dirty="0" smtClean="0">
                <a:solidFill>
                  <a:srgbClr val="FFFF00"/>
                </a:solidFill>
              </a:rPr>
              <a:t>Драгоманов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женевських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нововведення</a:t>
            </a:r>
            <a:r>
              <a:rPr lang="ru-RU" dirty="0" smtClean="0"/>
              <a:t>: вводить </a:t>
            </a:r>
            <a:r>
              <a:rPr lang="ru-RU" dirty="0" err="1" smtClean="0"/>
              <a:t>літеру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іама</a:t>
            </a:r>
            <a:r>
              <a:rPr lang="ru-RU" dirty="0" smtClean="0"/>
              <a:t>); </a:t>
            </a:r>
            <a:r>
              <a:rPr lang="ru-RU" dirty="0" err="1" smtClean="0"/>
              <a:t>пом’якшення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позначає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ь</a:t>
            </a:r>
            <a:r>
              <a:rPr lang="ru-RU" dirty="0" smtClean="0"/>
              <a:t> (</a:t>
            </a:r>
            <a:r>
              <a:rPr lang="ru-RU" i="1" dirty="0" err="1" smtClean="0"/>
              <a:t>земльа</a:t>
            </a:r>
            <a:r>
              <a:rPr lang="ru-RU" dirty="0" smtClean="0"/>
              <a:t>);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/>
              <a:t> писав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каідани</a:t>
            </a:r>
            <a:r>
              <a:rPr lang="ru-RU" dirty="0" smtClean="0"/>
              <a:t>); </a:t>
            </a:r>
            <a:r>
              <a:rPr lang="ru-RU" dirty="0" err="1" smtClean="0"/>
              <a:t>замість</a:t>
            </a:r>
            <a:r>
              <a:rPr lang="ru-RU" dirty="0" smtClean="0"/>
              <a:t> апострофа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вживає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міасо</a:t>
            </a:r>
            <a:r>
              <a:rPr lang="ru-RU" i="1" dirty="0" smtClean="0"/>
              <a:t>);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щ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шч</a:t>
            </a:r>
            <a:r>
              <a:rPr lang="ru-RU" dirty="0" smtClean="0"/>
              <a:t> так,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(</a:t>
            </a:r>
            <a:r>
              <a:rPr lang="ru-RU" i="1" dirty="0" err="1" smtClean="0"/>
              <a:t>шчо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У 1886 р.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Малорусско-німецкий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словар</a:t>
            </a:r>
            <a:r>
              <a:rPr lang="ru-RU" dirty="0" smtClean="0">
                <a:solidFill>
                  <a:srgbClr val="FFFF00"/>
                </a:solidFill>
              </a:rPr>
              <a:t>» </a:t>
            </a:r>
            <a:r>
              <a:rPr lang="ru-RU" i="1" dirty="0" smtClean="0">
                <a:solidFill>
                  <a:srgbClr val="FFFF00"/>
                </a:solidFill>
              </a:rPr>
              <a:t>Є.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Желехівського</a:t>
            </a:r>
            <a:r>
              <a:rPr lang="ru-RU" i="1" dirty="0" smtClean="0"/>
              <a:t>,</a:t>
            </a:r>
            <a:r>
              <a:rPr lang="uk-UA" dirty="0" smtClean="0"/>
              <a:t>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знаходимо</a:t>
            </a:r>
            <a:r>
              <a:rPr lang="ru-RU" dirty="0" smtClean="0"/>
              <a:t> той </a:t>
            </a:r>
            <a:r>
              <a:rPr lang="ru-RU" dirty="0" err="1" smtClean="0"/>
              <a:t>фонетичний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шкільна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у 1893 р. </a:t>
            </a:r>
            <a:r>
              <a:rPr lang="ru-RU" dirty="0" err="1" smtClean="0"/>
              <a:t>запровадила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школах </a:t>
            </a:r>
            <a:r>
              <a:rPr lang="ru-RU" dirty="0" err="1" smtClean="0"/>
              <a:t>Галичини</a:t>
            </a:r>
            <a:r>
              <a:rPr lang="ru-RU" dirty="0" smtClean="0"/>
              <a:t>. Новиною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названого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желехівкою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послідовне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ї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на початку складу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на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ђ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: </a:t>
            </a:r>
            <a:r>
              <a:rPr lang="ru-RU" i="1" dirty="0" err="1" smtClean="0"/>
              <a:t>снїг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тїло</a:t>
            </a:r>
            <a:r>
              <a:rPr lang="ru-RU" i="1" dirty="0" smtClean="0"/>
              <a:t>, </a:t>
            </a:r>
            <a:r>
              <a:rPr lang="ru-RU" i="1" dirty="0" err="1" smtClean="0"/>
              <a:t>дїло</a:t>
            </a:r>
            <a:r>
              <a:rPr lang="ru-RU" i="1" dirty="0" smtClean="0"/>
              <a:t> — </a:t>
            </a:r>
            <a:r>
              <a:rPr lang="ru-RU" i="1" dirty="0" err="1" smtClean="0"/>
              <a:t>дїл</a:t>
            </a:r>
            <a:r>
              <a:rPr lang="ru-RU" i="1" dirty="0" smtClean="0"/>
              <a:t> </a:t>
            </a:r>
            <a:r>
              <a:rPr lang="uk-UA" dirty="0" smtClean="0"/>
              <a:t>й</a:t>
            </a:r>
            <a:r>
              <a:rPr lang="uk-UA" i="1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У 1908–1909 роках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«Словарь </a:t>
            </a:r>
            <a:r>
              <a:rPr lang="ru-RU" dirty="0" err="1" smtClean="0">
                <a:solidFill>
                  <a:srgbClr val="FFFF00"/>
                </a:solidFill>
              </a:rPr>
              <a:t>української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» Б.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Грінченка</a:t>
            </a:r>
            <a:r>
              <a:rPr lang="ru-RU" dirty="0" smtClean="0"/>
              <a:t>,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редакціях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грінченківкою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збірної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і </a:t>
            </a:r>
            <a:r>
              <a:rPr lang="ru-RU" dirty="0" err="1" smtClean="0"/>
              <a:t>науковців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XIX ст.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4) </a:t>
            </a:r>
            <a:r>
              <a:rPr lang="ru-RU" b="1" i="1" dirty="0" err="1" smtClean="0"/>
              <a:t>Четвертий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(ХХ ст. –</a:t>
            </a:r>
            <a:r>
              <a:rPr lang="ru-RU" b="1" i="1" dirty="0" smtClean="0"/>
              <a:t> </a:t>
            </a:r>
            <a:r>
              <a:rPr lang="ru-RU" dirty="0" smtClean="0"/>
              <a:t>наш час)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2130552"/>
            <a:ext cx="11091671" cy="4215384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Унормування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b="1" i="1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і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дорученням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Ради І. </a:t>
            </a:r>
            <a:r>
              <a:rPr lang="ru-RU" dirty="0" err="1" smtClean="0"/>
              <a:t>Стешенка</a:t>
            </a:r>
            <a:r>
              <a:rPr lang="ru-RU" dirty="0" smtClean="0"/>
              <a:t> у 1917</a:t>
            </a:r>
            <a:r>
              <a:rPr lang="uk-UA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роботу над короткими правилами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граматикою</a:t>
            </a:r>
            <a:r>
              <a:rPr lang="ru-RU" dirty="0" smtClean="0"/>
              <a:t> для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розпочинає</a:t>
            </a:r>
            <a:r>
              <a:rPr lang="ru-RU" dirty="0" smtClean="0"/>
              <a:t> проф.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І.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Огієнко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Весною 1919 року </a:t>
            </a:r>
            <a:r>
              <a:rPr lang="ru-RU" dirty="0" err="1" smtClean="0"/>
              <a:t>була</a:t>
            </a:r>
            <a:r>
              <a:rPr lang="ru-RU" dirty="0" smtClean="0"/>
              <a:t> скликана </a:t>
            </a:r>
            <a:r>
              <a:rPr lang="ru-RU" dirty="0" err="1" smtClean="0"/>
              <a:t>Правописна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найвидатніших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 і </a:t>
            </a:r>
            <a:r>
              <a:rPr lang="ru-RU" dirty="0" err="1" smtClean="0"/>
              <a:t>педагогів</a:t>
            </a:r>
            <a:r>
              <a:rPr lang="ru-RU" dirty="0" smtClean="0"/>
              <a:t>, на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подано </a:t>
            </a:r>
            <a:r>
              <a:rPr lang="ru-RU" dirty="0" err="1" smtClean="0"/>
              <a:t>складені</a:t>
            </a:r>
            <a:r>
              <a:rPr lang="ru-RU" dirty="0" smtClean="0"/>
              <a:t> </a:t>
            </a:r>
            <a:r>
              <a:rPr lang="ru-RU" dirty="0" err="1" smtClean="0"/>
              <a:t>І.Огієнком</a:t>
            </a:r>
            <a:r>
              <a:rPr lang="ru-RU" dirty="0" smtClean="0"/>
              <a:t> «Правила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правописання</a:t>
            </a:r>
            <a:r>
              <a:rPr lang="ru-RU" dirty="0" smtClean="0"/>
              <a:t>».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перша </a:t>
            </a:r>
            <a:r>
              <a:rPr lang="ru-RU" dirty="0" err="1" smtClean="0">
                <a:solidFill>
                  <a:schemeClr val="bg1"/>
                </a:solidFill>
              </a:rPr>
              <a:t>наукова</a:t>
            </a:r>
            <a:r>
              <a:rPr lang="ru-RU" dirty="0" smtClean="0">
                <a:solidFill>
                  <a:schemeClr val="bg1"/>
                </a:solidFill>
              </a:rPr>
              <a:t> система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ґрунтовного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першу </a:t>
            </a:r>
            <a:r>
              <a:rPr lang="ru-RU" dirty="0" err="1" smtClean="0"/>
              <a:t>правописну</a:t>
            </a:r>
            <a:r>
              <a:rPr lang="ru-RU" dirty="0" smtClean="0"/>
              <a:t> систему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невеликими </a:t>
            </a:r>
            <a:r>
              <a:rPr lang="ru-RU" dirty="0" err="1" smtClean="0"/>
              <a:t>змінами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lvl="0" indent="357188" algn="just">
              <a:buNone/>
            </a:pPr>
            <a:r>
              <a:rPr lang="uk-UA" dirty="0" smtClean="0"/>
              <a:t>1.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marL="0" lvl="0" indent="357188" algn="just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орфографія</a:t>
            </a:r>
            <a:r>
              <a:rPr lang="ru-RU" dirty="0" smtClean="0"/>
              <a:t> як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r>
              <a:rPr lang="uk-UA" dirty="0" smtClean="0"/>
              <a:t>3. Історія </a:t>
            </a:r>
            <a:r>
              <a:rPr lang="uk-UA" dirty="0" smtClean="0"/>
              <a:t>творення українського правопису:</a:t>
            </a:r>
            <a:endParaRPr lang="ru-RU" dirty="0" smtClean="0"/>
          </a:p>
          <a:p>
            <a:pPr marL="0" lvl="0" indent="712788" algn="just">
              <a:buNone/>
            </a:pPr>
            <a:r>
              <a:rPr lang="uk-UA" dirty="0" smtClean="0"/>
              <a:t>1) С</a:t>
            </a:r>
            <a:r>
              <a:rPr lang="ru-RU" dirty="0" err="1" smtClean="0"/>
              <a:t>лов’янський</a:t>
            </a:r>
            <a:r>
              <a:rPr lang="uk-UA" dirty="0" smtClean="0"/>
              <a:t> період</a:t>
            </a:r>
            <a:r>
              <a:rPr lang="ru-RU" dirty="0" smtClean="0"/>
              <a:t> (ІХ</a:t>
            </a:r>
            <a:r>
              <a:rPr lang="uk-UA" dirty="0" smtClean="0"/>
              <a:t>–</a:t>
            </a:r>
            <a:r>
              <a:rPr lang="ru-RU" dirty="0" smtClean="0"/>
              <a:t>Х ст.)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712788" algn="just">
              <a:buNone/>
            </a:pPr>
            <a:r>
              <a:rPr lang="uk-UA" dirty="0" smtClean="0"/>
              <a:t>2) Д</a:t>
            </a:r>
            <a:r>
              <a:rPr lang="ru-RU" dirty="0" err="1" smtClean="0"/>
              <a:t>авньоукраїнський</a:t>
            </a:r>
            <a:r>
              <a:rPr lang="ru-RU" dirty="0" smtClean="0"/>
              <a:t> </a:t>
            </a:r>
            <a:r>
              <a:rPr lang="uk-UA" dirty="0" smtClean="0"/>
              <a:t>період </a:t>
            </a:r>
            <a:r>
              <a:rPr lang="ru-RU" dirty="0" smtClean="0"/>
              <a:t>(X</a:t>
            </a:r>
            <a:r>
              <a:rPr lang="uk-UA" dirty="0" smtClean="0"/>
              <a:t>–</a:t>
            </a:r>
            <a:r>
              <a:rPr lang="ru-RU" dirty="0" smtClean="0"/>
              <a:t>XIV ст.)</a:t>
            </a:r>
            <a:r>
              <a:rPr lang="uk-UA" dirty="0" smtClean="0"/>
              <a:t>;</a:t>
            </a:r>
            <a:endParaRPr lang="ru-RU" dirty="0" smtClean="0"/>
          </a:p>
          <a:p>
            <a:pPr marL="0" lvl="0" indent="712788" algn="just">
              <a:buNone/>
            </a:pPr>
            <a:r>
              <a:rPr lang="uk-UA" dirty="0" smtClean="0"/>
              <a:t>3) С</a:t>
            </a:r>
            <a:r>
              <a:rPr lang="ru-RU" dirty="0" err="1" smtClean="0"/>
              <a:t>тароукраїнський</a:t>
            </a:r>
            <a:r>
              <a:rPr lang="uk-UA" dirty="0" smtClean="0"/>
              <a:t> період</a:t>
            </a:r>
            <a:r>
              <a:rPr lang="ru-RU" dirty="0" smtClean="0"/>
              <a:t> (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чверть</a:t>
            </a:r>
            <a:r>
              <a:rPr lang="ru-RU" dirty="0" smtClean="0"/>
              <a:t> XIV</a:t>
            </a:r>
            <a:r>
              <a:rPr lang="uk-UA" dirty="0" smtClean="0"/>
              <a:t>–</a:t>
            </a:r>
            <a:r>
              <a:rPr lang="ru-RU" dirty="0" smtClean="0"/>
              <a:t>XVIII ст.)</a:t>
            </a:r>
            <a:r>
              <a:rPr lang="uk-UA" dirty="0" smtClean="0"/>
              <a:t>.;</a:t>
            </a:r>
            <a:endParaRPr lang="ru-RU" dirty="0" smtClean="0"/>
          </a:p>
          <a:p>
            <a:pPr marL="0" lvl="0" indent="712788" algn="just">
              <a:buNone/>
            </a:pPr>
            <a:r>
              <a:rPr lang="uk-UA" dirty="0" smtClean="0"/>
              <a:t>4) Н</a:t>
            </a:r>
            <a:r>
              <a:rPr lang="ru-RU" dirty="0" err="1" smtClean="0"/>
              <a:t>овоукраїнський</a:t>
            </a:r>
            <a:r>
              <a:rPr lang="ru-RU" dirty="0" smtClean="0"/>
              <a:t> </a:t>
            </a:r>
            <a:r>
              <a:rPr lang="uk-UA" dirty="0" smtClean="0"/>
              <a:t>період </a:t>
            </a:r>
            <a:r>
              <a:rPr lang="ru-RU" dirty="0" smtClean="0"/>
              <a:t>(XIX</a:t>
            </a:r>
            <a:r>
              <a:rPr lang="uk-UA" dirty="0" smtClean="0"/>
              <a:t>–</a:t>
            </a:r>
            <a:r>
              <a:rPr lang="ru-RU" dirty="0" smtClean="0"/>
              <a:t>XXI ст.).</a:t>
            </a:r>
          </a:p>
          <a:p>
            <a:pPr marL="0" lvl="0" indent="357188" algn="just">
              <a:buNone/>
            </a:pPr>
            <a:r>
              <a:rPr lang="uk-UA" dirty="0" smtClean="0"/>
              <a:t>5. Нова </a:t>
            </a:r>
            <a:r>
              <a:rPr lang="uk-UA" dirty="0" smtClean="0"/>
              <a:t>редакція українського правопису 2019 р. Основні зміни.</a:t>
            </a:r>
            <a:endParaRPr lang="ru-RU" dirty="0" smtClean="0"/>
          </a:p>
          <a:p>
            <a:pPr marL="0" lvl="0" indent="357188" algn="just">
              <a:buNone/>
            </a:pPr>
            <a:endParaRPr lang="uk-UA" dirty="0" smtClean="0"/>
          </a:p>
          <a:p>
            <a:pPr marL="0" indent="357188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608" y="274320"/>
            <a:ext cx="10241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Пізніше</a:t>
            </a:r>
            <a:r>
              <a:rPr lang="ru-RU" dirty="0" smtClean="0"/>
              <a:t>, 20 лютого 1920 року, </a:t>
            </a:r>
            <a:r>
              <a:rPr lang="ru-RU" dirty="0" err="1" smtClean="0"/>
              <a:t>Всеукраїнська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наук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переглянула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«Правила»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вжитку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невеликими </a:t>
            </a:r>
            <a:r>
              <a:rPr lang="ru-RU" dirty="0" err="1" smtClean="0"/>
              <a:t>доповненнями</a:t>
            </a:r>
            <a:r>
              <a:rPr lang="ru-RU" dirty="0" smtClean="0"/>
              <a:t>. Так постав </a:t>
            </a:r>
            <a:r>
              <a:rPr lang="ru-RU" b="1" dirty="0" smtClean="0">
                <a:solidFill>
                  <a:schemeClr val="bg1"/>
                </a:solidFill>
              </a:rPr>
              <a:t>перший </a:t>
            </a:r>
            <a:r>
              <a:rPr lang="ru-RU" b="1" dirty="0" err="1" smtClean="0">
                <a:solidFill>
                  <a:schemeClr val="bg1"/>
                </a:solidFill>
              </a:rPr>
              <a:t>правописний</a:t>
            </a:r>
            <a:r>
              <a:rPr lang="ru-RU" b="1" dirty="0" smtClean="0">
                <a:solidFill>
                  <a:schemeClr val="bg1"/>
                </a:solidFill>
              </a:rPr>
              <a:t> кодекс в </a:t>
            </a:r>
            <a:r>
              <a:rPr lang="ru-RU" b="1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/>
              <a:t>, так званий </a:t>
            </a:r>
            <a:r>
              <a:rPr lang="ru-RU" b="1" dirty="0" err="1" smtClean="0">
                <a:solidFill>
                  <a:schemeClr val="bg1"/>
                </a:solidFill>
              </a:rPr>
              <a:t>академічний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правопис</a:t>
            </a:r>
            <a:r>
              <a:rPr lang="ru-RU" b="1" dirty="0" smtClean="0"/>
              <a:t>, 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</a:t>
            </a:r>
            <a:r>
              <a:rPr lang="ru-RU" dirty="0" err="1" smtClean="0"/>
              <a:t>комісаріатом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в</a:t>
            </a:r>
            <a:r>
              <a:rPr lang="ru-RU" b="1" dirty="0" smtClean="0"/>
              <a:t> </a:t>
            </a:r>
            <a:r>
              <a:rPr lang="ru-RU" dirty="0" smtClean="0"/>
              <a:t>1921</a:t>
            </a:r>
            <a:r>
              <a:rPr lang="ru-RU" b="1" dirty="0" smtClean="0"/>
              <a:t> </a:t>
            </a:r>
            <a:r>
              <a:rPr lang="ru-RU" dirty="0" smtClean="0"/>
              <a:t>р.</a:t>
            </a:r>
            <a:r>
              <a:rPr lang="ru-RU" b="1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вжитку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правила стали основою для </a:t>
            </a:r>
            <a:r>
              <a:rPr lang="ru-RU" dirty="0" err="1" smtClean="0">
                <a:solidFill>
                  <a:schemeClr val="bg1"/>
                </a:solidFill>
              </a:rPr>
              <a:t>складання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у</a:t>
            </a:r>
            <a:r>
              <a:rPr lang="ru-RU" dirty="0" err="1" smtClean="0">
                <a:solidFill>
                  <a:schemeClr val="bg1"/>
                </a:solidFill>
              </a:rPr>
              <a:t>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наступних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357188" algn="just"/>
            <a:r>
              <a:rPr lang="ru-RU" dirty="0" smtClean="0"/>
              <a:t>1925 р. уряд УСРР створив при Народному </a:t>
            </a:r>
            <a:r>
              <a:rPr lang="ru-RU" dirty="0" err="1" smtClean="0"/>
              <a:t>комісаріаті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для </a:t>
            </a:r>
            <a:r>
              <a:rPr lang="ru-RU" dirty="0" err="1" smtClean="0"/>
              <a:t>впорядкування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а в 1927 р. за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правописної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всеукраїнського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. </a:t>
            </a:r>
          </a:p>
          <a:p>
            <a:pPr indent="357188" algn="just"/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6 </a:t>
            </a:r>
            <a:r>
              <a:rPr lang="ru-RU" dirty="0" err="1" smtClean="0"/>
              <a:t>вересня</a:t>
            </a:r>
            <a:r>
              <a:rPr lang="ru-RU" dirty="0" smtClean="0"/>
              <a:t> 1928 р.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неофіційну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харківський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smtClean="0"/>
              <a:t>затвердив нарком </a:t>
            </a:r>
            <a:r>
              <a:rPr lang="ru-RU" dirty="0" err="1" smtClean="0"/>
              <a:t>освіти</a:t>
            </a:r>
            <a:r>
              <a:rPr lang="ru-RU" dirty="0" smtClean="0"/>
              <a:t> УСРР М. </a:t>
            </a:r>
            <a:r>
              <a:rPr lang="ru-RU" dirty="0" err="1" smtClean="0"/>
              <a:t>Скрипник</a:t>
            </a:r>
            <a:r>
              <a:rPr lang="ru-RU" dirty="0" smtClean="0"/>
              <a:t>. Але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українізації</a:t>
            </a:r>
            <a:r>
              <a:rPr lang="ru-RU" dirty="0" smtClean="0"/>
              <a:t> та </a:t>
            </a:r>
            <a:r>
              <a:rPr lang="ru-RU" dirty="0" err="1" smtClean="0"/>
              <a:t>самогубства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Скрипника</a:t>
            </a:r>
            <a:r>
              <a:rPr lang="ru-RU" dirty="0" smtClean="0"/>
              <a:t> за </a:t>
            </a:r>
            <a:r>
              <a:rPr lang="ru-RU" dirty="0" err="1" smtClean="0"/>
              <a:t>вказівкою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до «</a:t>
            </a:r>
            <a:r>
              <a:rPr lang="ru-RU" dirty="0" err="1" smtClean="0"/>
              <a:t>харківського</a:t>
            </a:r>
            <a:r>
              <a:rPr lang="ru-RU" dirty="0" smtClean="0"/>
              <a:t>» </a:t>
            </a:r>
            <a:r>
              <a:rPr lang="ru-RU" dirty="0" err="1" smtClean="0"/>
              <a:t>правопису</a:t>
            </a:r>
            <a:r>
              <a:rPr lang="ru-RU" dirty="0" smtClean="0"/>
              <a:t> внесли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скасувавши</a:t>
            </a:r>
            <a:r>
              <a:rPr lang="ru-RU" dirty="0" smtClean="0"/>
              <a:t> низку </a:t>
            </a:r>
            <a:r>
              <a:rPr lang="ru-RU" dirty="0" err="1" smtClean="0"/>
              <a:t>його</a:t>
            </a:r>
            <a:r>
              <a:rPr lang="ru-RU" dirty="0" smtClean="0"/>
              <a:t> норм як «</a:t>
            </a:r>
            <a:r>
              <a:rPr lang="ru-RU" dirty="0" err="1" smtClean="0"/>
              <a:t>націоналістичних</a:t>
            </a:r>
            <a:r>
              <a:rPr lang="ru-RU" dirty="0" smtClean="0"/>
              <a:t>».</a:t>
            </a:r>
          </a:p>
          <a:p>
            <a:pPr indent="357188" algn="just"/>
            <a:r>
              <a:rPr lang="ru-RU" dirty="0" smtClean="0"/>
              <a:t>1933 р.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комісаріат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УСРР </a:t>
            </a:r>
            <a:r>
              <a:rPr lang="ru-RU" dirty="0" err="1" smtClean="0"/>
              <a:t>схвалив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 (</a:t>
            </a:r>
            <a:r>
              <a:rPr lang="ru-RU" dirty="0" err="1" smtClean="0"/>
              <a:t>упродовж</a:t>
            </a:r>
            <a:r>
              <a:rPr lang="ru-RU" dirty="0" smtClean="0"/>
              <a:t> 30-х </a:t>
            </a:r>
            <a:r>
              <a:rPr lang="ru-RU" dirty="0" err="1" smtClean="0"/>
              <a:t>років</a:t>
            </a:r>
            <a:r>
              <a:rPr lang="ru-RU" dirty="0" smtClean="0"/>
              <a:t> ХХ  ст., 1946, 1960</a:t>
            </a:r>
            <a:r>
              <a:rPr lang="uk-UA" dirty="0" smtClean="0"/>
              <a:t> 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dirty="0" err="1" smtClean="0"/>
              <a:t>діяв</a:t>
            </a:r>
            <a:r>
              <a:rPr lang="ru-RU" dirty="0" smtClean="0"/>
              <a:t> до 1989 р.</a:t>
            </a:r>
          </a:p>
          <a:p>
            <a:pPr indent="357188" algn="just"/>
            <a:r>
              <a:rPr lang="ru-RU" dirty="0" smtClean="0"/>
              <a:t> З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свавільно</a:t>
            </a:r>
            <a:r>
              <a:rPr lang="ru-RU" dirty="0" smtClean="0"/>
              <a:t> </a:t>
            </a:r>
            <a:r>
              <a:rPr lang="ru-RU" dirty="0" err="1" smtClean="0"/>
              <a:t>вилучено</a:t>
            </a:r>
            <a:r>
              <a:rPr lang="ru-RU" dirty="0" smtClean="0"/>
              <a:t> букву </a:t>
            </a:r>
            <a:r>
              <a:rPr lang="ru-RU" b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вплинуло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графічної</a:t>
            </a:r>
            <a:r>
              <a:rPr lang="ru-RU" dirty="0" smtClean="0"/>
              <a:t> та </a:t>
            </a:r>
            <a:r>
              <a:rPr lang="ru-RU" dirty="0" err="1" smtClean="0"/>
              <a:t>фонетичної</a:t>
            </a:r>
            <a:r>
              <a:rPr lang="ru-RU" dirty="0" smtClean="0"/>
              <a:t> систем. </a:t>
            </a:r>
          </a:p>
          <a:p>
            <a:pPr indent="357188" algn="just"/>
            <a:r>
              <a:rPr lang="ru-RU" dirty="0" err="1" smtClean="0"/>
              <a:t>Репресований</a:t>
            </a:r>
            <a:r>
              <a:rPr lang="ru-RU" dirty="0" smtClean="0"/>
              <a:t> «</a:t>
            </a:r>
            <a:r>
              <a:rPr lang="ru-RU" dirty="0" err="1" smtClean="0"/>
              <a:t>харківський</a:t>
            </a:r>
            <a:r>
              <a:rPr lang="ru-RU" dirty="0" smtClean="0"/>
              <a:t>»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на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землях поза </a:t>
            </a:r>
            <a:r>
              <a:rPr lang="ru-RU" dirty="0" err="1" smtClean="0"/>
              <a:t>Українською</a:t>
            </a:r>
            <a:r>
              <a:rPr lang="ru-RU" dirty="0" smtClean="0"/>
              <a:t> РСР і в </a:t>
            </a:r>
            <a:r>
              <a:rPr lang="ru-RU" dirty="0" err="1" smtClean="0"/>
              <a:t>переважній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діаспори</a:t>
            </a:r>
            <a:r>
              <a:rPr lang="ru-RU" dirty="0" smtClean="0"/>
              <a:t>.</a:t>
            </a:r>
          </a:p>
          <a:p>
            <a:pPr indent="357188" algn="just"/>
            <a:r>
              <a:rPr lang="ru-RU" dirty="0" smtClean="0">
                <a:solidFill>
                  <a:schemeClr val="bg1"/>
                </a:solidFill>
              </a:rPr>
              <a:t>1989 р. </a:t>
            </a:r>
            <a:r>
              <a:rPr lang="ru-RU" dirty="0" err="1" smtClean="0">
                <a:solidFill>
                  <a:schemeClr val="bg1"/>
                </a:solidFill>
              </a:rPr>
              <a:t>затверджено</a:t>
            </a:r>
            <a:r>
              <a:rPr lang="ru-RU" dirty="0" smtClean="0">
                <a:solidFill>
                  <a:schemeClr val="bg1"/>
                </a:solidFill>
              </a:rPr>
              <a:t> і 1990 р. </a:t>
            </a:r>
            <a:r>
              <a:rPr lang="ru-RU" dirty="0" err="1" smtClean="0">
                <a:solidFill>
                  <a:schemeClr val="bg1"/>
                </a:solidFill>
              </a:rPr>
              <a:t>опубліковано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редакцію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правопису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поновлено букву </a:t>
            </a:r>
            <a:r>
              <a:rPr lang="ru-RU" b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уточнено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правописні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.</a:t>
            </a:r>
          </a:p>
          <a:p>
            <a:pPr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776" y="548640"/>
            <a:ext cx="9985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smtClean="0"/>
              <a:t>У 2015–2018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комісія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правопису</a:t>
            </a:r>
            <a:r>
              <a:rPr lang="ru-RU" sz="2400" dirty="0" smtClean="0"/>
              <a:t>, до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увійшли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фахівці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мовознавчих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академії</a:t>
            </a:r>
            <a:r>
              <a:rPr lang="ru-RU" sz="2400" dirty="0" smtClean="0"/>
              <a:t> наук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вищої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розробила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проєкт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нової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редакції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/>
              <a:t>. </a:t>
            </a:r>
          </a:p>
          <a:p>
            <a:pPr indent="357188" algn="just"/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обговорення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схвалено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Кабінетом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(Постанова № 437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22 </a:t>
            </a:r>
            <a:r>
              <a:rPr lang="ru-RU" sz="2400" dirty="0" err="1" smtClean="0"/>
              <a:t>травня</a:t>
            </a:r>
            <a:r>
              <a:rPr lang="ru-RU" sz="2400" dirty="0" smtClean="0"/>
              <a:t> 2019 р.) </a:t>
            </a:r>
            <a:r>
              <a:rPr lang="ru-RU" sz="2400" dirty="0" err="1" smtClean="0"/>
              <a:t>спільним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Президії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академії</a:t>
            </a:r>
            <a:r>
              <a:rPr lang="ru-RU" sz="2400" dirty="0" smtClean="0"/>
              <a:t> наук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(протокол №</a:t>
            </a:r>
            <a:r>
              <a:rPr lang="uk-UA" sz="2400" dirty="0" smtClean="0"/>
              <a:t> </a:t>
            </a:r>
            <a:r>
              <a:rPr lang="ru-RU" sz="2400" dirty="0" smtClean="0"/>
              <a:t>22/10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24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2018 р.) і </a:t>
            </a:r>
            <a:r>
              <a:rPr lang="ru-RU" sz="2400" dirty="0" err="1" smtClean="0"/>
              <a:t>Колегії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Міністерства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науки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(протокол № 10/4-13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24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2018 р.).</a:t>
            </a:r>
          </a:p>
          <a:p>
            <a:pPr indent="357188" algn="just"/>
            <a:r>
              <a:rPr lang="ru-RU" sz="2400" dirty="0" err="1" smtClean="0">
                <a:solidFill>
                  <a:schemeClr val="bg1"/>
                </a:solidFill>
              </a:rPr>
              <a:t>Сучасна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редакція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повертає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життя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деякі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>
                <a:solidFill>
                  <a:schemeClr val="bg1"/>
                </a:solidFill>
              </a:rPr>
              <a:t> 1928 р., </a:t>
            </a:r>
            <a:r>
              <a:rPr lang="ru-RU" sz="2400" dirty="0" err="1" smtClean="0">
                <a:solidFill>
                  <a:schemeClr val="bg1"/>
                </a:solidFill>
              </a:rPr>
              <a:t>які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орфографічної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традиції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поновлення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яких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має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сучасне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наукове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підґрунтя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53277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Нова редакція українського правопису 2019 р. Основні </a:t>
            </a:r>
            <a:r>
              <a:rPr lang="uk-UA" dirty="0" smtClean="0"/>
              <a:t>зміни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024" y="2011680"/>
            <a:ext cx="11411711" cy="3924509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uk-UA" sz="1500" b="1" dirty="0" smtClean="0">
                <a:solidFill>
                  <a:srgbClr val="FFFF00"/>
                </a:solidFill>
              </a:rPr>
              <a:t>1</a:t>
            </a:r>
            <a:r>
              <a:rPr lang="ru-RU" sz="1500" b="1" dirty="0" smtClean="0">
                <a:solidFill>
                  <a:srgbClr val="FFFF00"/>
                </a:solidFill>
              </a:rPr>
              <a:t>. </a:t>
            </a:r>
            <a:r>
              <a:rPr lang="ru-RU" sz="1500" b="1" i="1" dirty="0" err="1" smtClean="0">
                <a:solidFill>
                  <a:srgbClr val="FFFF00"/>
                </a:solidFill>
              </a:rPr>
              <a:t>Уживання</a:t>
            </a:r>
            <a:r>
              <a:rPr lang="ru-RU" sz="1500" b="1" i="1" dirty="0" smtClean="0">
                <a:solidFill>
                  <a:srgbClr val="FFFF00"/>
                </a:solidFill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</a:rPr>
              <a:t>І,</a:t>
            </a:r>
            <a:r>
              <a:rPr lang="ru-RU" sz="1500" b="1" dirty="0" smtClean="0">
                <a:solidFill>
                  <a:schemeClr val="bg1"/>
                </a:solidFill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</a:rPr>
              <a:t>И </a:t>
            </a:r>
            <a:r>
              <a:rPr lang="ru-RU" sz="1500" b="1" i="1" dirty="0" smtClean="0">
                <a:solidFill>
                  <a:srgbClr val="FFFF00"/>
                </a:solidFill>
              </a:rPr>
              <a:t>на початку слова</a:t>
            </a:r>
            <a:r>
              <a:rPr lang="uk-UA" sz="1500" b="1" i="1" dirty="0" smtClean="0">
                <a:solidFill>
                  <a:srgbClr val="FFFF00"/>
                </a:solidFill>
              </a:rPr>
              <a:t>.</a:t>
            </a:r>
            <a:endParaRPr lang="ru-RU" sz="1500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sz="1500" dirty="0" err="1" smtClean="0"/>
              <a:t>Деякі</a:t>
            </a:r>
            <a:r>
              <a:rPr lang="ru-RU" sz="1500" dirty="0" smtClean="0"/>
              <a:t> слова </a:t>
            </a:r>
            <a:r>
              <a:rPr lang="ru-RU" sz="1500" dirty="0" err="1" smtClean="0"/>
              <a:t>мають</a:t>
            </a:r>
            <a:r>
              <a:rPr lang="ru-RU" sz="1500" dirty="0" smtClean="0"/>
              <a:t> </a:t>
            </a:r>
            <a:r>
              <a:rPr lang="ru-RU" sz="1500" b="1" dirty="0" err="1" smtClean="0"/>
              <a:t>варіанти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голосним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и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ірій</a:t>
            </a:r>
            <a:r>
              <a:rPr lang="ru-RU" sz="1500" i="1" dirty="0" smtClean="0"/>
              <a:t>́</a:t>
            </a:r>
            <a:r>
              <a:rPr lang="ru-RU" sz="1500" dirty="0" smtClean="0"/>
              <a:t> і </a:t>
            </a:r>
            <a:r>
              <a:rPr lang="ru-RU" sz="1500" i="1" dirty="0" err="1" smtClean="0"/>
              <a:t>ирій</a:t>
            </a:r>
            <a:r>
              <a:rPr lang="ru-RU" sz="1500" dirty="0" smtClean="0"/>
              <a:t>, </a:t>
            </a:r>
            <a:r>
              <a:rPr lang="ru-RU" sz="1500" i="1" dirty="0" err="1" smtClean="0"/>
              <a:t>ірод</a:t>
            </a:r>
            <a:r>
              <a:rPr lang="ru-RU" sz="1500" i="1" dirty="0" smtClean="0"/>
              <a:t>́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i="1" dirty="0" smtClean="0"/>
              <a:t>ирод</a:t>
            </a:r>
            <a:r>
              <a:rPr lang="ru-RU" sz="1500" dirty="0" smtClean="0"/>
              <a:t> (</a:t>
            </a:r>
            <a:r>
              <a:rPr lang="ru-RU" sz="1500" dirty="0" err="1" smtClean="0"/>
              <a:t>дуже</a:t>
            </a:r>
            <a:r>
              <a:rPr lang="ru-RU" sz="1500" dirty="0" smtClean="0"/>
              <a:t> </a:t>
            </a:r>
            <a:r>
              <a:rPr lang="ru-RU" sz="1500" dirty="0" err="1" smtClean="0"/>
              <a:t>жорстока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людина</a:t>
            </a:r>
            <a:r>
              <a:rPr lang="ru-RU" sz="1500" dirty="0" smtClean="0"/>
              <a:t>).</a:t>
            </a:r>
          </a:p>
          <a:p>
            <a:pPr marL="0" indent="357188" algn="just">
              <a:buNone/>
            </a:pPr>
            <a:r>
              <a:rPr lang="ru-RU" sz="1500" b="1" dirty="0" smtClean="0">
                <a:solidFill>
                  <a:schemeClr val="bg1"/>
                </a:solidFill>
              </a:rPr>
              <a:t>И </a:t>
            </a:r>
            <a:r>
              <a:rPr lang="ru-RU" sz="1500" dirty="0" err="1" smtClean="0"/>
              <a:t>пишемо</a:t>
            </a:r>
            <a:r>
              <a:rPr lang="ru-RU" sz="1500" dirty="0" smtClean="0"/>
              <a:t> на початку </a:t>
            </a:r>
            <a:r>
              <a:rPr lang="ru-RU" sz="1500" dirty="0" err="1" smtClean="0"/>
              <a:t>окремих</a:t>
            </a:r>
            <a:r>
              <a:rPr lang="ru-RU" sz="1500" dirty="0" smtClean="0"/>
              <a:t> </a:t>
            </a:r>
            <a:r>
              <a:rPr lang="ru-RU" sz="1500" dirty="0" err="1" smtClean="0"/>
              <a:t>вигуків</a:t>
            </a:r>
            <a:r>
              <a:rPr lang="ru-RU" sz="1500" b="1" dirty="0" smtClean="0"/>
              <a:t> </a:t>
            </a:r>
            <a:r>
              <a:rPr lang="ru-RU" sz="1500" dirty="0" smtClean="0"/>
              <a:t>(</a:t>
            </a:r>
            <a:r>
              <a:rPr lang="ru-RU" sz="1500" i="1" dirty="0" err="1" smtClean="0"/>
              <a:t>ич</a:t>
            </a:r>
            <a:r>
              <a:rPr lang="ru-RU" sz="1500" i="1" dirty="0" smtClean="0"/>
              <a:t>!</a:t>
            </a:r>
            <a:r>
              <a:rPr lang="ru-RU" sz="1500" dirty="0" smtClean="0"/>
              <a:t>),</a:t>
            </a:r>
            <a:r>
              <a:rPr lang="ru-RU" sz="1500" b="1" dirty="0" smtClean="0"/>
              <a:t> </a:t>
            </a:r>
            <a:r>
              <a:rPr lang="ru-RU" sz="1500" dirty="0" err="1" smtClean="0"/>
              <a:t>часток</a:t>
            </a:r>
            <a:r>
              <a:rPr lang="ru-RU" sz="1500" b="1" dirty="0" smtClean="0"/>
              <a:t> </a:t>
            </a:r>
            <a:r>
              <a:rPr lang="ru-RU" sz="1500" dirty="0" smtClean="0"/>
              <a:t>(</a:t>
            </a:r>
            <a:r>
              <a:rPr lang="ru-RU" sz="1500" i="1" dirty="0" err="1" smtClean="0"/>
              <a:t>ич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який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хитрий</a:t>
            </a:r>
            <a:r>
              <a:rPr lang="ru-RU" sz="1500" dirty="0" smtClean="0"/>
              <a:t>), </a:t>
            </a:r>
            <a:r>
              <a:rPr lang="ru-RU" sz="1500" dirty="0" err="1" smtClean="0"/>
              <a:t>дієслова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икати</a:t>
            </a:r>
            <a:r>
              <a:rPr lang="ru-RU" sz="1500" dirty="0" smtClean="0"/>
              <a:t> (</a:t>
            </a:r>
            <a:r>
              <a:rPr lang="ru-RU" sz="1500" dirty="0" err="1" smtClean="0"/>
              <a:t>вимовляти</a:t>
            </a:r>
            <a:r>
              <a:rPr lang="ru-RU" sz="1500" dirty="0" smtClean="0"/>
              <a:t> </a:t>
            </a:r>
            <a:r>
              <a:rPr lang="ru-RU" sz="1500" b="1" dirty="0" smtClean="0"/>
              <a:t>и</a:t>
            </a:r>
            <a:r>
              <a:rPr lang="ru-RU" sz="1500" dirty="0" smtClean="0"/>
              <a:t> </a:t>
            </a:r>
            <a:r>
              <a:rPr lang="ru-RU" sz="1500" dirty="0" err="1" smtClean="0"/>
              <a:t>замість</a:t>
            </a:r>
            <a:r>
              <a:rPr lang="ru-RU" sz="1500" dirty="0" smtClean="0"/>
              <a:t> </a:t>
            </a:r>
            <a:r>
              <a:rPr lang="ru-RU" sz="1500" b="1" dirty="0" smtClean="0"/>
              <a:t>і</a:t>
            </a:r>
            <a:r>
              <a:rPr lang="ru-RU" sz="1500" dirty="0" smtClean="0"/>
              <a:t>) та </a:t>
            </a:r>
            <a:r>
              <a:rPr lang="ru-RU" sz="1500" dirty="0" err="1" smtClean="0"/>
              <a:t>похідного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нього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іменника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икання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b="1" dirty="0" smtClean="0">
                <a:solidFill>
                  <a:srgbClr val="FFFF00"/>
                </a:solidFill>
              </a:rPr>
              <a:t>2. </a:t>
            </a:r>
            <a:r>
              <a:rPr lang="ru-RU" sz="1500" b="1" dirty="0" err="1" smtClean="0">
                <a:solidFill>
                  <a:srgbClr val="FFFF00"/>
                </a:solidFill>
              </a:rPr>
              <a:t>Подвоєння</a:t>
            </a:r>
            <a:r>
              <a:rPr lang="ru-RU" sz="1500" b="1" dirty="0" smtClean="0">
                <a:solidFill>
                  <a:srgbClr val="FFFF00"/>
                </a:solidFill>
              </a:rPr>
              <a:t> букв як </a:t>
            </a:r>
            <a:r>
              <a:rPr lang="ru-RU" sz="1500" b="1" dirty="0" err="1" smtClean="0">
                <a:solidFill>
                  <a:srgbClr val="FFFF00"/>
                </a:solidFill>
              </a:rPr>
              <a:t>наслідок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їх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збігу</a:t>
            </a:r>
            <a:r>
              <a:rPr lang="ru-RU" sz="1500" b="1" dirty="0" smtClean="0">
                <a:solidFill>
                  <a:srgbClr val="FFFF00"/>
                </a:solidFill>
              </a:rPr>
              <a:t>.</a:t>
            </a:r>
            <a:endParaRPr lang="ru-RU" sz="1500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sz="1500" dirty="0" err="1" smtClean="0"/>
              <a:t>Подвоєння</a:t>
            </a:r>
            <a:r>
              <a:rPr lang="ru-RU" sz="1500" dirty="0" smtClean="0"/>
              <a:t> букв на </a:t>
            </a:r>
            <a:r>
              <a:rPr lang="ru-RU" sz="1500" dirty="0" err="1" smtClean="0"/>
              <a:t>позначення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приголосних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звуків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маємо</a:t>
            </a:r>
            <a:r>
              <a:rPr lang="ru-RU" sz="1500" dirty="0" smtClean="0"/>
              <a:t>, </a:t>
            </a:r>
            <a:r>
              <a:rPr lang="ru-RU" sz="1500" dirty="0" err="1" smtClean="0"/>
              <a:t>якщо</a:t>
            </a:r>
            <a:r>
              <a:rPr lang="ru-RU" sz="1500" dirty="0" smtClean="0"/>
              <a:t> </a:t>
            </a:r>
            <a:r>
              <a:rPr lang="ru-RU" sz="1500" dirty="0" err="1" smtClean="0"/>
              <a:t>збігаються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однакові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приголосні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кореня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або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основи</a:t>
            </a:r>
            <a:r>
              <a:rPr lang="ru-RU" sz="1500" b="1" dirty="0" smtClean="0"/>
              <a:t> і </a:t>
            </a:r>
            <a:r>
              <a:rPr lang="ru-RU" sz="1500" b="1" dirty="0" err="1" smtClean="0"/>
              <a:t>суфіксів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прикметників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іменників</a:t>
            </a:r>
            <a:r>
              <a:rPr lang="ru-RU" sz="1500" b="1" dirty="0" smtClean="0"/>
              <a:t>:</a:t>
            </a:r>
            <a:r>
              <a:rPr lang="ru-RU" sz="1500" dirty="0" smtClean="0"/>
              <a:t> </a:t>
            </a:r>
            <a:r>
              <a:rPr lang="ru-RU" sz="1500" i="1" dirty="0" smtClean="0"/>
              <a:t>день</a:t>
            </a:r>
            <a:r>
              <a:rPr lang="ru-RU" sz="1500" dirty="0" smtClean="0"/>
              <a:t> </a:t>
            </a:r>
            <a:r>
              <a:rPr lang="ru-RU" sz="1500" i="1" dirty="0" smtClean="0"/>
              <a:t>–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денний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smtClean="0"/>
              <a:t>закон – </a:t>
            </a:r>
            <a:r>
              <a:rPr lang="ru-RU" sz="1500" i="1" dirty="0" err="1" smtClean="0"/>
              <a:t>законний</a:t>
            </a:r>
            <a:r>
              <a:rPr lang="ru-RU" sz="1500" i="1" dirty="0" smtClean="0"/>
              <a:t>; </a:t>
            </a:r>
            <a:r>
              <a:rPr lang="ru-RU" sz="1500" i="1" dirty="0" err="1" smtClean="0"/>
              <a:t>баштанник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годинник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письменник</a:t>
            </a:r>
            <a:r>
              <a:rPr lang="ru-RU" sz="1500" i="1" dirty="0" smtClean="0"/>
              <a:t>, </a:t>
            </a:r>
            <a:r>
              <a:rPr lang="ru-RU" sz="1500" b="1" i="1" dirty="0" smtClean="0"/>
              <a:t>священник</a:t>
            </a:r>
            <a:r>
              <a:rPr lang="ru-RU" sz="1500" i="1" dirty="0" smtClean="0"/>
              <a:t> </a:t>
            </a:r>
            <a:r>
              <a:rPr lang="ru-RU" sz="1500" i="1" u="sng" dirty="0" smtClean="0"/>
              <a:t>(</a:t>
            </a:r>
            <a:r>
              <a:rPr lang="ru-RU" sz="1500" i="1" u="sng" dirty="0" err="1" smtClean="0"/>
              <a:t>було</a:t>
            </a:r>
            <a:r>
              <a:rPr lang="ru-RU" sz="1500" i="1" dirty="0" smtClean="0"/>
              <a:t> </a:t>
            </a:r>
            <a:r>
              <a:rPr lang="ru-RU" sz="1500" i="1" u="sng" dirty="0" smtClean="0"/>
              <a:t>–</a:t>
            </a:r>
            <a:r>
              <a:rPr lang="ru-RU" sz="1500" i="1" dirty="0" smtClean="0"/>
              <a:t> </a:t>
            </a:r>
            <a:r>
              <a:rPr lang="ru-RU" sz="1500" i="1" u="sng" dirty="0" err="1" smtClean="0"/>
              <a:t>священик</a:t>
            </a:r>
            <a:r>
              <a:rPr lang="ru-RU" sz="1500" i="1" u="sng" dirty="0" smtClean="0"/>
              <a:t>)</a:t>
            </a:r>
            <a:r>
              <a:rPr lang="ru-RU" sz="1500" i="1" dirty="0" smtClean="0"/>
              <a:t>.</a:t>
            </a:r>
            <a:endParaRPr lang="ru-RU" sz="1500" dirty="0" smtClean="0"/>
          </a:p>
          <a:p>
            <a:pPr marL="0" indent="357188" algn="just">
              <a:buNone/>
            </a:pPr>
            <a:r>
              <a:rPr lang="uk-UA" sz="1500" b="1" dirty="0" smtClean="0">
                <a:solidFill>
                  <a:srgbClr val="FFFF00"/>
                </a:solidFill>
              </a:rPr>
              <a:t>3. </a:t>
            </a:r>
            <a:r>
              <a:rPr lang="ru-RU" sz="1500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суфіксів</a:t>
            </a:r>
            <a:r>
              <a:rPr lang="ru-RU" sz="1500" b="1" dirty="0" smtClean="0">
                <a:solidFill>
                  <a:srgbClr val="FFFF00"/>
                </a:solidFill>
              </a:rPr>
              <a:t>. </a:t>
            </a:r>
            <a:r>
              <a:rPr lang="ru-RU" sz="1500" b="1" dirty="0" err="1" smtClean="0">
                <a:solidFill>
                  <a:srgbClr val="FFFF00"/>
                </a:solidFill>
              </a:rPr>
              <a:t>Іменникові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суфікси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smtClean="0">
                <a:solidFill>
                  <a:schemeClr val="bg1"/>
                </a:solidFill>
              </a:rPr>
              <a:t>-К-, -ИЦ-(Я), -ИН-(Я), -ЕС-.</a:t>
            </a:r>
          </a:p>
          <a:p>
            <a:pPr marL="0" indent="357188" algn="just">
              <a:buNone/>
            </a:pPr>
            <a:r>
              <a:rPr lang="ru-RU" sz="1500" dirty="0" smtClean="0"/>
              <a:t>За </a:t>
            </a:r>
            <a:r>
              <a:rPr lang="ru-RU" sz="1500" dirty="0" err="1" smtClean="0"/>
              <a:t>допомогою</a:t>
            </a:r>
            <a:r>
              <a:rPr lang="ru-RU" sz="1500" dirty="0" smtClean="0"/>
              <a:t> </a:t>
            </a:r>
            <a:r>
              <a:rPr lang="ru-RU" sz="1500" dirty="0" err="1" smtClean="0"/>
              <a:t>суфіксів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-к-, -</a:t>
            </a:r>
            <a:r>
              <a:rPr lang="ru-RU" sz="1500" b="1" dirty="0" err="1" smtClean="0">
                <a:solidFill>
                  <a:schemeClr val="bg1"/>
                </a:solidFill>
              </a:rPr>
              <a:t>иц</a:t>
            </a:r>
            <a:r>
              <a:rPr lang="ru-RU" sz="1500" b="1" dirty="0" smtClean="0">
                <a:solidFill>
                  <a:schemeClr val="bg1"/>
                </a:solidFill>
              </a:rPr>
              <a:t>-(я),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-ин-(я),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ес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smtClean="0"/>
              <a:t>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чоловічого</a:t>
            </a:r>
            <a:r>
              <a:rPr lang="ru-RU" sz="1500" dirty="0" smtClean="0"/>
              <a:t> роду </a:t>
            </a:r>
            <a:r>
              <a:rPr lang="ru-RU" sz="1500" dirty="0" err="1" smtClean="0"/>
              <a:t>утворюємо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означення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осіб</a:t>
            </a:r>
            <a:r>
              <a:rPr lang="ru-RU" sz="1500" dirty="0" smtClean="0"/>
              <a:t> </a:t>
            </a:r>
            <a:r>
              <a:rPr lang="ru-RU" sz="1500" dirty="0" err="1" smtClean="0"/>
              <a:t>жіночої</a:t>
            </a:r>
            <a:r>
              <a:rPr lang="ru-RU" sz="1500" dirty="0" smtClean="0"/>
              <a:t> </a:t>
            </a:r>
            <a:r>
              <a:rPr lang="ru-RU" sz="1500" dirty="0" err="1" smtClean="0"/>
              <a:t>статі</a:t>
            </a:r>
            <a:r>
              <a:rPr lang="ru-RU" sz="1500" dirty="0" smtClean="0"/>
              <a:t>. </a:t>
            </a:r>
            <a:r>
              <a:rPr lang="ru-RU" sz="1500" dirty="0" err="1" smtClean="0"/>
              <a:t>Найуживанішим</a:t>
            </a:r>
            <a:r>
              <a:rPr lang="ru-RU" sz="1500" dirty="0" smtClean="0"/>
              <a:t> </a:t>
            </a:r>
            <a:r>
              <a:rPr lang="ru-RU" sz="1500" dirty="0" err="1" smtClean="0"/>
              <a:t>є</a:t>
            </a:r>
            <a:r>
              <a:rPr lang="ru-RU" sz="1500" dirty="0" smtClean="0"/>
              <a:t> </a:t>
            </a: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-к-</a:t>
            </a:r>
            <a:r>
              <a:rPr lang="ru-RU" sz="1500" dirty="0" smtClean="0"/>
              <a:t>, </a:t>
            </a:r>
            <a:r>
              <a:rPr lang="ru-RU" sz="1500" dirty="0" err="1" smtClean="0"/>
              <a:t>бо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він</a:t>
            </a:r>
            <a:r>
              <a:rPr lang="ru-RU" sz="1500" dirty="0" smtClean="0"/>
              <a:t> </a:t>
            </a:r>
            <a:r>
              <a:rPr lang="ru-RU" sz="1500" dirty="0" err="1" smtClean="0"/>
              <a:t>поєднуваний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різними</a:t>
            </a:r>
            <a:r>
              <a:rPr lang="ru-RU" sz="1500" dirty="0" smtClean="0"/>
              <a:t> типами основ: </a:t>
            </a:r>
            <a:r>
              <a:rPr lang="ru-RU" sz="1500" i="1" dirty="0" err="1" smtClean="0"/>
              <a:t>авторка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дизайнерка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директорка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редакторка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співачка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smtClean="0"/>
              <a:t>студентка</a:t>
            </a:r>
            <a:r>
              <a:rPr lang="ru-RU" sz="1500" dirty="0" smtClean="0"/>
              <a:t> 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иц</a:t>
            </a:r>
            <a:r>
              <a:rPr lang="ru-RU" sz="1500" b="1" dirty="0" smtClean="0">
                <a:solidFill>
                  <a:schemeClr val="bg1"/>
                </a:solidFill>
              </a:rPr>
              <a:t>-(я</a:t>
            </a:r>
            <a:r>
              <a:rPr lang="ru-RU" sz="1500" dirty="0" smtClean="0">
                <a:solidFill>
                  <a:schemeClr val="bg1"/>
                </a:solidFill>
              </a:rPr>
              <a:t>) </a:t>
            </a:r>
            <a:r>
              <a:rPr lang="ru-RU" sz="1500" dirty="0" err="1" smtClean="0"/>
              <a:t>приєднуємо</a:t>
            </a:r>
            <a:r>
              <a:rPr lang="ru-RU" sz="1500" dirty="0" smtClean="0"/>
              <a:t> </a:t>
            </a:r>
            <a:r>
              <a:rPr lang="ru-RU" sz="1500" dirty="0" err="1" smtClean="0"/>
              <a:t>насамперед</a:t>
            </a:r>
            <a:r>
              <a:rPr lang="ru-RU" sz="1500" dirty="0" smtClean="0"/>
              <a:t> до основ на </a:t>
            </a:r>
            <a:r>
              <a:rPr lang="ru-RU" sz="1500" b="1" i="1" dirty="0" smtClean="0">
                <a:solidFill>
                  <a:schemeClr val="bg1"/>
                </a:solidFill>
              </a:rPr>
              <a:t>-ник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верстальниця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набірниця</a:t>
            </a:r>
            <a:r>
              <a:rPr lang="ru-RU" sz="1500" i="1" dirty="0" smtClean="0"/>
              <a:t>́, </a:t>
            </a:r>
            <a:r>
              <a:rPr lang="ru-RU" sz="1500" i="1" dirty="0" err="1" smtClean="0"/>
              <a:t>порадниця</a:t>
            </a:r>
            <a:r>
              <a:rPr lang="ru-RU" sz="1500" i="1" dirty="0" smtClean="0"/>
              <a:t> </a:t>
            </a:r>
            <a:r>
              <a:rPr lang="ru-RU" sz="1500" dirty="0" smtClean="0"/>
              <a:t>та</a:t>
            </a:r>
            <a:r>
              <a:rPr lang="ru-RU" sz="1500" i="1" dirty="0" smtClean="0"/>
              <a:t> </a:t>
            </a:r>
            <a:r>
              <a:rPr lang="ru-RU" sz="1500" i="1" dirty="0" smtClean="0">
                <a:solidFill>
                  <a:schemeClr val="bg1"/>
                </a:solidFill>
              </a:rPr>
              <a:t>-</a:t>
            </a:r>
            <a:r>
              <a:rPr lang="ru-RU" sz="1500" i="1" dirty="0" err="1" smtClean="0">
                <a:solidFill>
                  <a:schemeClr val="bg1"/>
                </a:solidFill>
              </a:rPr>
              <a:t>ень</a:t>
            </a:r>
            <a:r>
              <a:rPr lang="ru-RU" sz="1500" dirty="0" smtClean="0">
                <a:solidFill>
                  <a:schemeClr val="bg1"/>
                </a:solidFill>
              </a:rPr>
              <a:t>:</a:t>
            </a:r>
            <a:r>
              <a:rPr lang="ru-RU" sz="1500" i="1" dirty="0" smtClean="0">
                <a:solidFill>
                  <a:schemeClr val="bg1"/>
                </a:solidFill>
              </a:rPr>
              <a:t> </a:t>
            </a:r>
            <a:r>
              <a:rPr lang="ru-RU" sz="1500" i="1" dirty="0" err="1" smtClean="0"/>
              <a:t>учениця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-ин-(я)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err="1" smtClean="0"/>
              <a:t>сполучаємо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основами на </a:t>
            </a:r>
            <a:r>
              <a:rPr lang="ru-RU" sz="1500" b="1" i="1" dirty="0" smtClean="0">
                <a:solidFill>
                  <a:schemeClr val="bg1"/>
                </a:solidFill>
              </a:rPr>
              <a:t>-</a:t>
            </a:r>
            <a:r>
              <a:rPr lang="ru-RU" sz="1500" b="1" i="1" dirty="0" err="1" smtClean="0">
                <a:solidFill>
                  <a:schemeClr val="bg1"/>
                </a:solidFill>
              </a:rPr>
              <a:t>ець</a:t>
            </a:r>
            <a:r>
              <a:rPr lang="ru-RU" sz="1500" dirty="0" smtClean="0">
                <a:solidFill>
                  <a:schemeClr val="bg1"/>
                </a:solidFill>
              </a:rPr>
              <a:t>: </a:t>
            </a:r>
            <a:r>
              <a:rPr lang="ru-RU" sz="1500" i="1" dirty="0" err="1" smtClean="0"/>
              <a:t>кравчиня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плавчиня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продавчиня</a:t>
            </a:r>
            <a:r>
              <a:rPr lang="ru-RU" sz="1500" dirty="0" smtClean="0"/>
              <a:t>,</a:t>
            </a:r>
            <a:r>
              <a:rPr lang="ru-RU" sz="1500" i="1" dirty="0" smtClean="0"/>
              <a:t> </a:t>
            </a:r>
            <a:r>
              <a:rPr lang="ru-RU" sz="1500" dirty="0" smtClean="0"/>
              <a:t>на </a:t>
            </a:r>
            <a:r>
              <a:rPr lang="ru-RU" sz="1500" dirty="0" err="1" smtClean="0"/>
              <a:t>приголосний</a:t>
            </a:r>
            <a:r>
              <a:rPr lang="ru-RU" sz="1500" dirty="0" smtClean="0"/>
              <a:t>: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майстриня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філологиня</a:t>
            </a:r>
            <a:r>
              <a:rPr lang="ru-RU" sz="1500" i="1" dirty="0" smtClean="0"/>
              <a:t>; </a:t>
            </a:r>
            <a:r>
              <a:rPr lang="ru-RU" sz="1500" i="1" dirty="0" err="1" smtClean="0"/>
              <a:t>бойкиня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лемкиня</a:t>
            </a:r>
            <a:r>
              <a:rPr lang="ru-RU" sz="1500" i="1" dirty="0" smtClean="0"/>
              <a:t>.</a:t>
            </a:r>
            <a:endParaRPr lang="ru-RU" sz="1500" dirty="0" smtClean="0"/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ес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err="1" smtClean="0"/>
              <a:t>рідковживаний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дияконеса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патронеса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поетеса</a:t>
            </a:r>
            <a:r>
              <a:rPr lang="ru-RU" sz="1500" i="1" dirty="0" smtClean="0"/>
              <a:t>.</a:t>
            </a:r>
            <a:endParaRPr lang="ru-RU" sz="15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808" y="290127"/>
            <a:ext cx="10137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dirty="0" smtClean="0">
                <a:solidFill>
                  <a:srgbClr val="FFFF00"/>
                </a:solidFill>
              </a:rPr>
              <a:t>4. </a:t>
            </a:r>
            <a:r>
              <a:rPr lang="ru-RU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слів</a:t>
            </a:r>
            <a:r>
              <a:rPr lang="ru-RU" b="1" dirty="0" smtClean="0">
                <a:solidFill>
                  <a:srgbClr val="FFFF00"/>
                </a:solidFill>
              </a:rPr>
              <a:t> разом, </a:t>
            </a:r>
            <a:r>
              <a:rPr lang="ru-RU" b="1" dirty="0" err="1" smtClean="0">
                <a:solidFill>
                  <a:srgbClr val="FFFF00"/>
                </a:solidFill>
              </a:rPr>
              <a:t>із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дефісом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окремо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ru-RU" b="1" dirty="0" smtClean="0"/>
              <a:t>Парагр.35, п. 4. Разом </a:t>
            </a:r>
            <a:r>
              <a:rPr lang="ru-RU" b="1" dirty="0" err="1" smtClean="0"/>
              <a:t>пишемо</a:t>
            </a:r>
            <a:r>
              <a:rPr lang="ru-RU" b="1" dirty="0" smtClean="0"/>
              <a:t>:</a:t>
            </a:r>
            <a:endParaRPr lang="ru-RU" dirty="0" smtClean="0"/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а) </a:t>
            </a:r>
            <a:r>
              <a:rPr lang="ru-RU" dirty="0" err="1" smtClean="0">
                <a:solidFill>
                  <a:schemeClr val="bg1"/>
                </a:solidFill>
              </a:rPr>
              <a:t>складноскорочені</a:t>
            </a:r>
            <a:r>
              <a:rPr lang="ru-RU" dirty="0" smtClean="0">
                <a:solidFill>
                  <a:schemeClr val="bg1"/>
                </a:solidFill>
              </a:rPr>
              <a:t> слова (</a:t>
            </a:r>
            <a:r>
              <a:rPr lang="ru-RU" dirty="0" err="1" smtClean="0">
                <a:solidFill>
                  <a:schemeClr val="bg1"/>
                </a:solidFill>
              </a:rPr>
              <a:t>мішані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абревіатури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похідні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них: </a:t>
            </a:r>
            <a:r>
              <a:rPr lang="ru-RU" b="1" i="1" dirty="0" err="1" smtClean="0"/>
              <a:t>Святвéчір</a:t>
            </a:r>
            <a:r>
              <a:rPr lang="ru-RU" b="1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адмінресýрс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багатвéчір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бухóблік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виконроб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власкóр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соцстрах,</a:t>
            </a:r>
            <a:r>
              <a:rPr lang="ru-RU" b="1" dirty="0" smtClean="0"/>
              <a:t> </a:t>
            </a:r>
            <a:r>
              <a:rPr lang="ru-RU" i="1" dirty="0" err="1" smtClean="0"/>
              <a:t>спортмайдáнчик</a:t>
            </a:r>
            <a:r>
              <a:rPr lang="ru-RU" i="1" dirty="0" smtClean="0"/>
              <a:t>; </a:t>
            </a:r>
            <a:r>
              <a:rPr lang="ru-RU" i="1" dirty="0" err="1" smtClean="0"/>
              <a:t>комбатівський</a:t>
            </a:r>
            <a:r>
              <a:rPr lang="ru-RU" i="1" dirty="0" smtClean="0"/>
              <a:t>, </a:t>
            </a:r>
            <a:r>
              <a:rPr lang="ru-RU" i="1" dirty="0" err="1" smtClean="0"/>
              <a:t>профспілковий</a:t>
            </a:r>
            <a:r>
              <a:rPr lang="ru-RU" i="1" dirty="0" smtClean="0"/>
              <a:t>, </a:t>
            </a:r>
            <a:r>
              <a:rPr lang="ru-RU" i="1" dirty="0" err="1" smtClean="0"/>
              <a:t>соцстрахівський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>
                <a:solidFill>
                  <a:schemeClr val="bg1"/>
                </a:solidFill>
              </a:rPr>
              <a:t>б) </a:t>
            </a:r>
            <a:r>
              <a:rPr lang="ru-RU" dirty="0" smtClean="0">
                <a:solidFill>
                  <a:schemeClr val="bg1"/>
                </a:solidFill>
              </a:rPr>
              <a:t>слова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іншомовним</a:t>
            </a:r>
            <a:r>
              <a:rPr lang="ru-RU" dirty="0" smtClean="0">
                <a:solidFill>
                  <a:schemeClr val="bg1"/>
                </a:solidFill>
              </a:rPr>
              <a:t> компонентом,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кількісний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високий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слабкий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швидкий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т.ін</a:t>
            </a:r>
            <a:r>
              <a:rPr lang="ru-RU" dirty="0" smtClean="0">
                <a:solidFill>
                  <a:schemeClr val="bg1"/>
                </a:solidFill>
              </a:rPr>
              <a:t>.) </a:t>
            </a:r>
            <a:r>
              <a:rPr lang="ru-RU" dirty="0" err="1" smtClean="0">
                <a:solidFill>
                  <a:schemeClr val="bg1"/>
                </a:solidFill>
              </a:rPr>
              <a:t>вияв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чого-небудь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архі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архи-,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бліц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гіпер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екстра</a:t>
            </a:r>
            <a:r>
              <a:rPr lang="ru-RU" b="1" dirty="0" smtClean="0">
                <a:solidFill>
                  <a:srgbClr val="002060"/>
                </a:solidFill>
              </a:rPr>
              <a:t>-, макро-, </a:t>
            </a:r>
            <a:r>
              <a:rPr lang="ru-RU" b="1" dirty="0" err="1" smtClean="0">
                <a:solidFill>
                  <a:srgbClr val="002060"/>
                </a:solidFill>
              </a:rPr>
              <a:t>максі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міді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мікро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міні</a:t>
            </a:r>
            <a:r>
              <a:rPr lang="ru-RU" b="1" dirty="0" smtClean="0">
                <a:solidFill>
                  <a:srgbClr val="002060"/>
                </a:solidFill>
              </a:rPr>
              <a:t>-, мульти-, нано-,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полі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преміум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супер</a:t>
            </a:r>
            <a:r>
              <a:rPr lang="ru-RU" b="1" dirty="0" smtClean="0">
                <a:solidFill>
                  <a:srgbClr val="002060"/>
                </a:solidFill>
              </a:rPr>
              <a:t>-, топ-, ультра-, </a:t>
            </a:r>
            <a:r>
              <a:rPr lang="ru-RU" b="1" dirty="0" err="1" smtClean="0">
                <a:solidFill>
                  <a:srgbClr val="002060"/>
                </a:solidFill>
              </a:rPr>
              <a:t>флеш</a:t>
            </a:r>
            <a:r>
              <a:rPr lang="ru-RU" b="1" dirty="0" smtClean="0"/>
              <a:t>: </a:t>
            </a:r>
            <a:r>
              <a:rPr lang="ru-RU" i="1" dirty="0" err="1" smtClean="0"/>
              <a:t>архіскладнúй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архішахрáй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бліцновúни</a:t>
            </a:r>
            <a:r>
              <a:rPr lang="ru-RU" i="1" dirty="0" smtClean="0"/>
              <a:t>, </a:t>
            </a:r>
            <a:r>
              <a:rPr lang="ru-RU" i="1" dirty="0" err="1" smtClean="0"/>
              <a:t>гіпермáркет</a:t>
            </a:r>
            <a:r>
              <a:rPr lang="ru-RU" i="1" dirty="0" smtClean="0"/>
              <a:t>, </a:t>
            </a:r>
            <a:r>
              <a:rPr lang="ru-RU" i="1" dirty="0" err="1" smtClean="0"/>
              <a:t>екстраклáс</a:t>
            </a:r>
            <a:r>
              <a:rPr lang="ru-RU" i="1" dirty="0" smtClean="0"/>
              <a:t>, </a:t>
            </a:r>
            <a:r>
              <a:rPr lang="ru-RU" i="1" dirty="0" err="1" smtClean="0"/>
              <a:t>макроеконóміка</a:t>
            </a:r>
            <a:r>
              <a:rPr lang="ru-RU" i="1" dirty="0" smtClean="0"/>
              <a:t>, </a:t>
            </a:r>
            <a:r>
              <a:rPr lang="ru-RU" i="1" dirty="0" err="1" smtClean="0"/>
              <a:t>максіóдяг</a:t>
            </a:r>
            <a:r>
              <a:rPr lang="ru-RU" i="1" dirty="0" smtClean="0"/>
              <a:t>, </a:t>
            </a:r>
            <a:r>
              <a:rPr lang="ru-RU" i="1" dirty="0" err="1" smtClean="0"/>
              <a:t>мідіóдяг</a:t>
            </a:r>
            <a:r>
              <a:rPr lang="ru-RU" i="1" dirty="0" smtClean="0"/>
              <a:t>, </a:t>
            </a:r>
            <a:r>
              <a:rPr lang="ru-RU" i="1" dirty="0" err="1" smtClean="0"/>
              <a:t>мікрохвúлі</a:t>
            </a:r>
            <a:r>
              <a:rPr lang="ru-RU" i="1" dirty="0" smtClean="0"/>
              <a:t>, </a:t>
            </a:r>
            <a:r>
              <a:rPr lang="ru-RU" i="1" dirty="0" err="1" smtClean="0"/>
              <a:t>мінідúск</a:t>
            </a:r>
            <a:r>
              <a:rPr lang="ru-RU" i="1" dirty="0" smtClean="0"/>
              <a:t>, </a:t>
            </a:r>
            <a:r>
              <a:rPr lang="ru-RU" i="1" dirty="0" err="1" smtClean="0"/>
              <a:t>преміумклас</a:t>
            </a:r>
            <a:r>
              <a:rPr lang="ru-RU" i="1" dirty="0" smtClean="0"/>
              <a:t>, </a:t>
            </a:r>
            <a:r>
              <a:rPr lang="ru-RU" i="1" dirty="0" err="1" smtClean="0"/>
              <a:t>супермáркет</a:t>
            </a:r>
            <a:r>
              <a:rPr lang="ru-RU" i="1" dirty="0" smtClean="0"/>
              <a:t>, </a:t>
            </a:r>
            <a:r>
              <a:rPr lang="ru-RU" i="1" dirty="0" err="1" smtClean="0"/>
              <a:t>топмéнеджер</a:t>
            </a:r>
            <a:r>
              <a:rPr lang="ru-RU" i="1" dirty="0" smtClean="0"/>
              <a:t>, </a:t>
            </a:r>
            <a:r>
              <a:rPr lang="ru-RU" i="1" dirty="0" err="1" smtClean="0"/>
              <a:t>топмодéль</a:t>
            </a:r>
            <a:r>
              <a:rPr lang="ru-RU" i="1" dirty="0" smtClean="0"/>
              <a:t>;</a:t>
            </a:r>
            <a:endParaRPr lang="ru-RU" dirty="0" smtClean="0"/>
          </a:p>
          <a:p>
            <a:pPr indent="357188" algn="just"/>
            <a:r>
              <a:rPr lang="uk-UA" dirty="0" smtClean="0">
                <a:solidFill>
                  <a:schemeClr val="bg1"/>
                </a:solidFill>
              </a:rPr>
              <a:t>в) </a:t>
            </a:r>
            <a:r>
              <a:rPr lang="ru-RU" dirty="0" smtClean="0">
                <a:solidFill>
                  <a:schemeClr val="bg1"/>
                </a:solidFill>
              </a:rPr>
              <a:t>слова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іншомовним</a:t>
            </a:r>
            <a:r>
              <a:rPr lang="ru-RU" dirty="0" smtClean="0">
                <a:solidFill>
                  <a:schemeClr val="bg1"/>
                </a:solidFill>
              </a:rPr>
              <a:t> компонентом </a:t>
            </a:r>
            <a:r>
              <a:rPr lang="ru-RU" b="1" dirty="0" smtClean="0">
                <a:solidFill>
                  <a:srgbClr val="002060"/>
                </a:solidFill>
              </a:rPr>
              <a:t>анти-,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віце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екс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контр-,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лейб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обер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штабс</a:t>
            </a:r>
            <a:r>
              <a:rPr lang="ru-RU" b="1" dirty="0" smtClean="0">
                <a:solidFill>
                  <a:srgbClr val="002060"/>
                </a:solidFill>
              </a:rPr>
              <a:t>-, унтер-</a:t>
            </a:r>
            <a:r>
              <a:rPr lang="ru-RU" b="1" dirty="0" smtClean="0"/>
              <a:t>: </a:t>
            </a:r>
            <a:r>
              <a:rPr lang="ru-RU" i="1" dirty="0" err="1" smtClean="0"/>
              <a:t>антивíрус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віцепрем’єр</a:t>
            </a:r>
            <a:r>
              <a:rPr lang="ru-RU" i="1" dirty="0" smtClean="0"/>
              <a:t>́,</a:t>
            </a:r>
            <a:r>
              <a:rPr lang="ru-RU" b="1" dirty="0" smtClean="0"/>
              <a:t> </a:t>
            </a:r>
            <a:r>
              <a:rPr lang="ru-RU" i="1" dirty="0" err="1" smtClean="0"/>
              <a:t>віцекóнсул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ексчемпіонка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контрадмірáл</a:t>
            </a:r>
            <a:r>
              <a:rPr lang="ru-RU" i="1" dirty="0" smtClean="0"/>
              <a:t>, </a:t>
            </a:r>
            <a:r>
              <a:rPr lang="ru-RU" i="1" dirty="0" err="1" smtClean="0"/>
              <a:t>лейбгвардíєць</a:t>
            </a:r>
            <a:r>
              <a:rPr lang="ru-RU" i="1" dirty="0" smtClean="0"/>
              <a:t>, </a:t>
            </a:r>
            <a:r>
              <a:rPr lang="ru-RU" i="1" dirty="0" err="1" smtClean="0"/>
              <a:t>лейбмедик</a:t>
            </a:r>
            <a:r>
              <a:rPr lang="ru-RU" i="1" dirty="0" smtClean="0"/>
              <a:t>, </a:t>
            </a:r>
            <a:r>
              <a:rPr lang="ru-RU" i="1" dirty="0" err="1" smtClean="0"/>
              <a:t>оберофіцéр</a:t>
            </a:r>
            <a:r>
              <a:rPr lang="ru-RU" i="1" dirty="0" smtClean="0"/>
              <a:t>, </a:t>
            </a:r>
            <a:r>
              <a:rPr lang="ru-RU" i="1" dirty="0" err="1" smtClean="0"/>
              <a:t>штабскапітан</a:t>
            </a:r>
            <a:r>
              <a:rPr lang="ru-RU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192023"/>
            <a:ext cx="10186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1400" b="1" dirty="0" smtClean="0">
                <a:solidFill>
                  <a:srgbClr val="FFFF00"/>
                </a:solidFill>
              </a:rPr>
              <a:t>5. </a:t>
            </a:r>
            <a:r>
              <a:rPr lang="ru-RU" sz="1400" b="1" dirty="0" err="1" smtClean="0">
                <a:solidFill>
                  <a:srgbClr val="FFFF00"/>
                </a:solidFill>
              </a:rPr>
              <a:t>Складні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іменники</a:t>
            </a:r>
            <a:r>
              <a:rPr lang="ru-RU" sz="1400" b="1" dirty="0" smtClean="0">
                <a:solidFill>
                  <a:srgbClr val="FFFF00"/>
                </a:solidFill>
              </a:rPr>
              <a:t>.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ru-RU" sz="1400" b="1" dirty="0" smtClean="0">
                <a:solidFill>
                  <a:schemeClr val="bg1"/>
                </a:solidFill>
              </a:rPr>
              <a:t>Разом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: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а) </a:t>
            </a:r>
            <a:r>
              <a:rPr lang="ru-RU" sz="1400" dirty="0" err="1" smtClean="0">
                <a:solidFill>
                  <a:schemeClr val="bg1"/>
                </a:solidFill>
              </a:rPr>
              <a:t>складні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іменники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першою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1400" dirty="0" smtClean="0"/>
              <a:t> </a:t>
            </a:r>
            <a:r>
              <a:rPr lang="ru-RU" sz="1400" b="1" dirty="0" err="1" smtClean="0">
                <a:solidFill>
                  <a:srgbClr val="002060"/>
                </a:solidFill>
              </a:rPr>
              <a:t>напів</a:t>
            </a:r>
            <a:r>
              <a:rPr lang="ru-RU" sz="1400" b="1" dirty="0" smtClean="0">
                <a:solidFill>
                  <a:srgbClr val="002060"/>
                </a:solidFill>
              </a:rPr>
              <a:t>-,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полу-</a:t>
            </a:r>
            <a:r>
              <a:rPr lang="ru-RU" sz="1400" dirty="0" smtClean="0">
                <a:solidFill>
                  <a:srgbClr val="002060"/>
                </a:solidFill>
              </a:rPr>
              <a:t>: </a:t>
            </a:r>
            <a:r>
              <a:rPr lang="ru-RU" sz="1400" i="1" dirty="0" err="1" smtClean="0"/>
              <a:t>напівавтомáт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напівімлá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полýкіпок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полýмисок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r>
              <a:rPr lang="ru-RU" sz="1400" b="1" dirty="0" err="1" smtClean="0"/>
              <a:t>Примітка</a:t>
            </a:r>
            <a:r>
              <a:rPr lang="ru-RU" sz="1400" b="1" dirty="0" smtClean="0"/>
              <a:t>. </a:t>
            </a:r>
            <a:r>
              <a:rPr lang="ru-RU" sz="1400" dirty="0" err="1" smtClean="0"/>
              <a:t>Невідмінюваний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числівник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пів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b="1" dirty="0" smtClean="0"/>
              <a:t> </a:t>
            </a:r>
            <a:r>
              <a:rPr lang="uk-UA" sz="1400" dirty="0" smtClean="0"/>
              <a:t>«</a:t>
            </a:r>
            <a:r>
              <a:rPr lang="ru-RU" sz="1400" i="1" dirty="0" smtClean="0"/>
              <a:t>половина</a:t>
            </a:r>
            <a:r>
              <a:rPr lang="uk-UA" sz="1400" dirty="0" smtClean="0"/>
              <a:t>»</a:t>
            </a:r>
            <a:r>
              <a:rPr lang="uk-UA" sz="1400" b="1" dirty="0" smtClean="0"/>
              <a:t> </a:t>
            </a:r>
            <a:r>
              <a:rPr lang="ru-RU" sz="1400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наступним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іменником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загальною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власною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назвою</a:t>
            </a:r>
            <a:r>
              <a:rPr lang="ru-RU" sz="1400" dirty="0" smtClean="0"/>
              <a:t> у </a:t>
            </a:r>
            <a:r>
              <a:rPr lang="ru-RU" sz="1400" dirty="0" err="1" smtClean="0"/>
              <a:t>формі</a:t>
            </a:r>
            <a:r>
              <a:rPr lang="ru-RU" sz="1400" dirty="0" smtClean="0"/>
              <a:t> родового </a:t>
            </a:r>
            <a:r>
              <a:rPr lang="ru-RU" sz="1400" dirty="0" err="1" smtClean="0"/>
              <a:t>відмінка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пишемо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окремо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пів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áркуша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відрá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годúни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літра</a:t>
            </a:r>
            <a:r>
              <a:rPr lang="ru-RU" sz="1400" i="1" dirty="0" smtClean="0"/>
              <a:t>́,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óстрова</a:t>
            </a:r>
            <a:r>
              <a:rPr lang="ru-RU" sz="1400" i="1" dirty="0" smtClean="0"/>
              <a:t>;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яблука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ящика,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ями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Єврóпи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Кúєва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r>
              <a:rPr lang="ru-RU" sz="1400" dirty="0" err="1" smtClean="0">
                <a:solidFill>
                  <a:schemeClr val="bg1"/>
                </a:solidFill>
              </a:rPr>
              <a:t>Якщо</a:t>
            </a:r>
            <a:r>
              <a:rPr lang="ru-RU" sz="1400" dirty="0" smtClean="0">
                <a:solidFill>
                  <a:schemeClr val="bg1"/>
                </a:solidFill>
              </a:rPr>
              <a:t> ж </a:t>
            </a:r>
            <a:r>
              <a:rPr lang="ru-RU" sz="1400" b="1" dirty="0" err="1" smtClean="0">
                <a:solidFill>
                  <a:schemeClr val="bg1"/>
                </a:solidFill>
              </a:rPr>
              <a:t>пів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наступним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іменником</a:t>
            </a:r>
            <a:r>
              <a:rPr lang="ru-RU" sz="1400" dirty="0" smtClean="0">
                <a:solidFill>
                  <a:schemeClr val="bg1"/>
                </a:solidFill>
              </a:rPr>
              <a:t> у </a:t>
            </a:r>
            <a:r>
              <a:rPr lang="ru-RU" sz="1400" dirty="0" err="1" smtClean="0">
                <a:solidFill>
                  <a:schemeClr val="bg1"/>
                </a:solidFill>
              </a:rPr>
              <a:t>формі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називного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відмінка</a:t>
            </a:r>
            <a:r>
              <a:rPr lang="ru-RU" sz="1400" dirty="0" smtClean="0">
                <a:solidFill>
                  <a:schemeClr val="bg1"/>
                </a:solidFill>
              </a:rPr>
              <a:t> становить </a:t>
            </a:r>
            <a:r>
              <a:rPr lang="ru-RU" sz="1400" dirty="0" err="1" smtClean="0">
                <a:solidFill>
                  <a:schemeClr val="bg1"/>
                </a:solidFill>
              </a:rPr>
              <a:t>єдине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поняття</a:t>
            </a:r>
            <a:r>
              <a:rPr lang="ru-RU" sz="1400" dirty="0" smtClean="0">
                <a:solidFill>
                  <a:schemeClr val="bg1"/>
                </a:solidFill>
              </a:rPr>
              <a:t> і не </a:t>
            </a:r>
            <a:r>
              <a:rPr lang="ru-RU" sz="1400" dirty="0" err="1" smtClean="0">
                <a:solidFill>
                  <a:schemeClr val="bg1"/>
                </a:solidFill>
              </a:rPr>
              <a:t>виражає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uk-UA" sz="1400" dirty="0" smtClean="0">
                <a:solidFill>
                  <a:srgbClr val="002060"/>
                </a:solidFill>
              </a:rPr>
              <a:t>«</a:t>
            </a:r>
            <a:r>
              <a:rPr lang="ru-RU" sz="1400" i="1" dirty="0" err="1" smtClean="0">
                <a:solidFill>
                  <a:srgbClr val="002060"/>
                </a:solidFill>
              </a:rPr>
              <a:t>половини</a:t>
            </a:r>
            <a:r>
              <a:rPr lang="uk-UA" sz="1400" dirty="0" smtClean="0">
                <a:solidFill>
                  <a:srgbClr val="002060"/>
                </a:solidFill>
              </a:rPr>
              <a:t>»</a:t>
            </a:r>
            <a:r>
              <a:rPr lang="ru-RU" sz="1400" dirty="0" smtClean="0">
                <a:solidFill>
                  <a:schemeClr val="bg1"/>
                </a:solidFill>
              </a:rPr>
              <a:t>, то </a:t>
            </a:r>
            <a:r>
              <a:rPr lang="ru-RU" sz="1400" dirty="0" err="1" smtClean="0">
                <a:solidFill>
                  <a:schemeClr val="bg1"/>
                </a:solidFill>
              </a:rPr>
              <a:t>їх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разом: </a:t>
            </a:r>
            <a:r>
              <a:rPr lang="ru-RU" sz="1400" i="1" dirty="0" err="1" smtClean="0"/>
              <a:t>півáркуш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пíвдень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півзáхист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півкóло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півкýля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півлітра</a:t>
            </a:r>
            <a:r>
              <a:rPr lang="ru-RU" sz="1400" i="1" dirty="0" smtClean="0"/>
              <a:t>́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півмісяць</a:t>
            </a:r>
            <a:r>
              <a:rPr lang="ru-RU" sz="1400" i="1" dirty="0" smtClean="0"/>
              <a:t>́, </a:t>
            </a:r>
            <a:r>
              <a:rPr lang="ru-RU" sz="1400" i="1" dirty="0" err="1" smtClean="0"/>
              <a:t>півóберт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півовáл</a:t>
            </a:r>
            <a:r>
              <a:rPr lang="ru-RU" sz="1400" dirty="0" smtClean="0"/>
              <a:t>.</a:t>
            </a:r>
          </a:p>
          <a:p>
            <a:pPr indent="357188"/>
            <a:endParaRPr lang="ru-RU" sz="1400" dirty="0" smtClean="0"/>
          </a:p>
          <a:p>
            <a:pPr indent="357188"/>
            <a:r>
              <a:rPr lang="uk-UA" sz="1400" dirty="0" smtClean="0">
                <a:solidFill>
                  <a:srgbClr val="FFFF00"/>
                </a:solidFill>
              </a:rPr>
              <a:t>6. </a:t>
            </a:r>
            <a:r>
              <a:rPr lang="ru-RU" sz="1400" b="1" dirty="0" err="1" smtClean="0">
                <a:solidFill>
                  <a:srgbClr val="FFFF00"/>
                </a:solidFill>
              </a:rPr>
              <a:t>Уживання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великої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букви</a:t>
            </a:r>
            <a:r>
              <a:rPr lang="ru-RU" sz="1400" b="1" dirty="0" smtClean="0">
                <a:solidFill>
                  <a:srgbClr val="FFFF00"/>
                </a:solidFill>
              </a:rPr>
              <a:t> (</a:t>
            </a:r>
            <a:r>
              <a:rPr lang="ru-RU" sz="1400" b="1" dirty="0" err="1" smtClean="0">
                <a:solidFill>
                  <a:srgbClr val="FFFF00"/>
                </a:solidFill>
              </a:rPr>
              <a:t>літери</a:t>
            </a:r>
            <a:r>
              <a:rPr lang="ru-RU" sz="1400" b="1" dirty="0" smtClean="0">
                <a:solidFill>
                  <a:srgbClr val="FFFF00"/>
                </a:solidFill>
              </a:rPr>
              <a:t>).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а) н</a:t>
            </a:r>
            <a:r>
              <a:rPr lang="ru-RU" sz="1400" dirty="0" err="1" smtClean="0">
                <a:solidFill>
                  <a:schemeClr val="bg1"/>
                </a:solidFill>
              </a:rPr>
              <a:t>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органів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влади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установ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організацій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товариств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партій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об’єднань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фірм</a:t>
            </a:r>
            <a:r>
              <a:rPr lang="ru-RU" sz="1400" dirty="0" smtClean="0">
                <a:solidFill>
                  <a:schemeClr val="bg1"/>
                </a:solidFill>
              </a:rPr>
              <a:t>, агентств</a:t>
            </a:r>
            <a:r>
              <a:rPr lang="uk-UA" sz="1400" dirty="0" smtClean="0">
                <a:solidFill>
                  <a:schemeClr val="bg1"/>
                </a:solidFill>
              </a:rPr>
              <a:t>;</a:t>
            </a:r>
            <a:endParaRPr lang="ru-RU" sz="1400" dirty="0" smtClean="0">
              <a:solidFill>
                <a:schemeClr val="bg1"/>
              </a:solidFill>
            </a:endParaRP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б) н</a:t>
            </a:r>
            <a:r>
              <a:rPr lang="ru-RU" sz="1400" dirty="0" err="1" smtClean="0">
                <a:solidFill>
                  <a:schemeClr val="bg1"/>
                </a:solidFill>
              </a:rPr>
              <a:t>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 без родового слова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малої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/>
              <a:t>(</a:t>
            </a:r>
            <a:r>
              <a:rPr lang="ru-RU" sz="1400" i="1" dirty="0" err="1" smtClean="0"/>
              <a:t>твітер</a:t>
            </a:r>
            <a:r>
              <a:rPr lang="ru-RU" sz="1400" i="1" dirty="0" smtClean="0"/>
              <a:t>́,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ґуґл</a:t>
            </a:r>
            <a:r>
              <a:rPr lang="ru-RU" sz="1400" dirty="0" smtClean="0"/>
              <a:t>);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в)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родовим</a:t>
            </a:r>
            <a:r>
              <a:rPr lang="ru-RU" sz="1400" dirty="0" smtClean="0">
                <a:solidFill>
                  <a:schemeClr val="bg1"/>
                </a:solidFill>
              </a:rPr>
              <a:t> словом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та в лапках </a:t>
            </a:r>
            <a:r>
              <a:rPr lang="ru-RU" sz="1400" dirty="0" smtClean="0"/>
              <a:t>(</a:t>
            </a:r>
            <a:r>
              <a:rPr lang="ru-RU" sz="1400" i="1" dirty="0" smtClean="0"/>
              <a:t>мережа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Фейсбук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енциклопедія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Вікіпедія</a:t>
            </a:r>
            <a:r>
              <a:rPr lang="ru-RU" sz="1400" i="1" dirty="0" smtClean="0"/>
              <a:t>»</a:t>
            </a:r>
            <a:r>
              <a:rPr lang="ru-RU" sz="1400" dirty="0" smtClean="0"/>
              <a:t>);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г)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ужиті</a:t>
            </a:r>
            <a:r>
              <a:rPr lang="ru-RU" sz="1400" dirty="0" smtClean="0">
                <a:solidFill>
                  <a:schemeClr val="bg1"/>
                </a:solidFill>
              </a:rPr>
              <a:t> як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юридичних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осіб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та без лапок </a:t>
            </a:r>
            <a:r>
              <a:rPr lang="ru-RU" sz="1400" dirty="0" smtClean="0"/>
              <a:t>(</a:t>
            </a:r>
            <a:r>
              <a:rPr lang="ru-RU" sz="1400" i="1" dirty="0" smtClean="0"/>
              <a:t>РНБО ввела </a:t>
            </a:r>
            <a:r>
              <a:rPr lang="ru-RU" sz="1400" i="1" dirty="0" err="1" smtClean="0"/>
              <a:t>санкції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Яндекса</a:t>
            </a:r>
            <a:r>
              <a:rPr lang="ru-RU" sz="1400" dirty="0" smtClean="0"/>
              <a:t>).</a:t>
            </a:r>
          </a:p>
          <a:p>
            <a:pPr indent="357188"/>
            <a:endParaRPr lang="ru-RU" sz="1400" b="1" dirty="0" smtClean="0"/>
          </a:p>
          <a:p>
            <a:pPr indent="357188"/>
            <a:r>
              <a:rPr lang="ru-RU" sz="1400" b="1" dirty="0" smtClean="0">
                <a:solidFill>
                  <a:srgbClr val="FFFF00"/>
                </a:solidFill>
              </a:rPr>
              <a:t>7. </a:t>
            </a:r>
            <a:r>
              <a:rPr lang="ru-RU" sz="1400" b="1" dirty="0" err="1" smtClean="0">
                <a:solidFill>
                  <a:srgbClr val="FFFF00"/>
                </a:solidFill>
              </a:rPr>
              <a:t>Назви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товарних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знаків</a:t>
            </a:r>
            <a:r>
              <a:rPr lang="ru-RU" sz="1400" b="1" dirty="0" smtClean="0">
                <a:solidFill>
                  <a:srgbClr val="FFFF00"/>
                </a:solidFill>
              </a:rPr>
              <a:t>, марок </a:t>
            </a:r>
            <a:r>
              <a:rPr lang="ru-RU" sz="1400" b="1" dirty="0" err="1" smtClean="0">
                <a:solidFill>
                  <a:srgbClr val="FFFF00"/>
                </a:solidFill>
              </a:rPr>
              <a:t>виробів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виробничих</a:t>
            </a:r>
            <a:r>
              <a:rPr lang="ru-RU" sz="1400" dirty="0" smtClean="0">
                <a:solidFill>
                  <a:schemeClr val="bg1"/>
                </a:solidFill>
              </a:rPr>
              <a:t> марок </a:t>
            </a:r>
            <a:r>
              <a:rPr lang="ru-RU" sz="14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виробів</a:t>
            </a:r>
            <a:r>
              <a:rPr lang="ru-RU" sz="1400" dirty="0" smtClean="0">
                <a:solidFill>
                  <a:schemeClr val="bg1"/>
                </a:solidFill>
              </a:rPr>
              <a:t> (машин, </a:t>
            </a:r>
            <a:r>
              <a:rPr lang="ru-RU" sz="1400" dirty="0" err="1" smtClean="0">
                <a:solidFill>
                  <a:schemeClr val="bg1"/>
                </a:solidFill>
              </a:rPr>
              <a:t>приладів</a:t>
            </a:r>
            <a:r>
              <a:rPr lang="ru-RU" sz="1400" dirty="0" smtClean="0">
                <a:solidFill>
                  <a:schemeClr val="bg1"/>
                </a:solidFill>
              </a:rPr>
              <a:t> і т. </a:t>
            </a:r>
            <a:r>
              <a:rPr lang="ru-RU" sz="1400" dirty="0" err="1" smtClean="0">
                <a:solidFill>
                  <a:schemeClr val="bg1"/>
                </a:solidFill>
              </a:rPr>
              <a:t>ін</a:t>
            </a:r>
            <a:r>
              <a:rPr lang="ru-RU" sz="1400" dirty="0" smtClean="0">
                <a:solidFill>
                  <a:schemeClr val="bg1"/>
                </a:solidFill>
              </a:rPr>
              <a:t>.) </a:t>
            </a:r>
            <a:r>
              <a:rPr lang="ru-RU" sz="1400" dirty="0" err="1" smtClean="0">
                <a:solidFill>
                  <a:schemeClr val="bg1"/>
                </a:solidFill>
              </a:rPr>
              <a:t>беремо</a:t>
            </a:r>
            <a:r>
              <a:rPr lang="ru-RU" sz="1400" dirty="0" smtClean="0">
                <a:solidFill>
                  <a:schemeClr val="bg1"/>
                </a:solidFill>
              </a:rPr>
              <a:t> в лапки і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  <a:r>
              <a:rPr lang="ru-RU" sz="1400" i="1" dirty="0" err="1" smtClean="0"/>
              <a:t>автомобілі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Нісан</a:t>
            </a:r>
            <a:r>
              <a:rPr lang="ru-RU" sz="1400" i="1" dirty="0" smtClean="0"/>
              <a:t>», «</a:t>
            </a:r>
            <a:r>
              <a:rPr lang="ru-RU" sz="1400" i="1" dirty="0" err="1" smtClean="0"/>
              <a:t>Вольво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smtClean="0"/>
              <a:t>«Фольксваген»), </a:t>
            </a:r>
            <a:r>
              <a:rPr lang="ru-RU" sz="1400" i="1" dirty="0" err="1" smtClean="0"/>
              <a:t>літак</a:t>
            </a:r>
            <a:r>
              <a:rPr lang="ru-RU" sz="1400" i="1" dirty="0" smtClean="0"/>
              <a:t> «</a:t>
            </a:r>
            <a:r>
              <a:rPr lang="ru-RU" sz="1400" i="1" dirty="0" err="1" smtClean="0"/>
              <a:t>Боїнг</a:t>
            </a:r>
            <a:r>
              <a:rPr lang="ru-RU" sz="1400" i="1" dirty="0" smtClean="0"/>
              <a:t> 777», трактор «</a:t>
            </a:r>
            <a:r>
              <a:rPr lang="ru-RU" sz="1400" i="1" dirty="0" err="1" smtClean="0"/>
              <a:t>Слобожанець</a:t>
            </a:r>
            <a:r>
              <a:rPr lang="ru-RU" sz="1400" i="1" dirty="0" smtClean="0"/>
              <a:t>».</a:t>
            </a:r>
            <a:endParaRPr lang="ru-RU" sz="1400" dirty="0" smtClean="0"/>
          </a:p>
          <a:p>
            <a:pPr indent="357188"/>
            <a:r>
              <a:rPr lang="ru-RU" sz="1400" dirty="0" smtClean="0">
                <a:solidFill>
                  <a:schemeClr val="bg1"/>
                </a:solidFill>
              </a:rPr>
              <a:t>Але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самих </a:t>
            </a:r>
            <a:r>
              <a:rPr lang="ru-RU" sz="1400" dirty="0" err="1" smtClean="0">
                <a:solidFill>
                  <a:schemeClr val="bg1"/>
                </a:solidFill>
              </a:rPr>
              <a:t>виробів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беремо</a:t>
            </a:r>
            <a:r>
              <a:rPr lang="ru-RU" sz="1400" dirty="0" smtClean="0">
                <a:solidFill>
                  <a:schemeClr val="bg1"/>
                </a:solidFill>
              </a:rPr>
              <a:t> в лапки і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малої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: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нісан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вольво</a:t>
            </a:r>
            <a:r>
              <a:rPr lang="ru-RU" sz="1400" i="1" dirty="0" smtClean="0"/>
              <a:t>», «</a:t>
            </a:r>
            <a:r>
              <a:rPr lang="ru-RU" sz="1400" i="1" dirty="0" err="1" smtClean="0"/>
              <a:t>фольксваген</a:t>
            </a:r>
            <a:r>
              <a:rPr lang="ru-RU" sz="1400" i="1" dirty="0" smtClean="0"/>
              <a:t>» (</a:t>
            </a:r>
            <a:r>
              <a:rPr lang="ru-RU" sz="1400" i="1" dirty="0" err="1" smtClean="0"/>
              <a:t>автомобілі</a:t>
            </a:r>
            <a:r>
              <a:rPr lang="ru-RU" sz="1400" i="1" dirty="0" smtClean="0"/>
              <a:t>), «</a:t>
            </a:r>
            <a:r>
              <a:rPr lang="ru-RU" sz="1400" i="1" dirty="0" err="1" smtClean="0"/>
              <a:t>слобожанець</a:t>
            </a:r>
            <a:r>
              <a:rPr lang="ru-RU" sz="1400" i="1" dirty="0" smtClean="0"/>
              <a:t>» (трактор)</a:t>
            </a:r>
            <a:r>
              <a:rPr lang="uk-UA" sz="1400" i="1" dirty="0" smtClean="0"/>
              <a:t> (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приїхав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старих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обшарпаних</a:t>
            </a:r>
            <a:r>
              <a:rPr lang="ru-RU" sz="1400" i="1" dirty="0" smtClean="0"/>
              <a:t> «</a:t>
            </a:r>
            <a:r>
              <a:rPr lang="ru-RU" sz="1400" i="1" dirty="0" err="1" smtClean="0"/>
              <a:t>жигулях</a:t>
            </a:r>
            <a:r>
              <a:rPr lang="ru-RU" sz="1400" i="1" dirty="0" smtClean="0"/>
              <a:t>»</a:t>
            </a:r>
            <a:r>
              <a:rPr lang="uk-UA" sz="1400" i="1" dirty="0" smtClean="0"/>
              <a:t>)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904" y="358974"/>
            <a:ext cx="102778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1700" b="1" dirty="0" smtClean="0">
                <a:solidFill>
                  <a:srgbClr val="FFFF00"/>
                </a:solidFill>
              </a:rPr>
              <a:t>8. </a:t>
            </a:r>
            <a:r>
              <a:rPr lang="ru-RU" sz="1700" b="1" dirty="0" err="1" smtClean="0">
                <a:solidFill>
                  <a:srgbClr val="FFFF00"/>
                </a:solidFill>
              </a:rPr>
              <a:t>Уваг</a:t>
            </a:r>
            <a:r>
              <a:rPr lang="uk-UA" sz="1700" b="1" dirty="0" smtClean="0">
                <a:solidFill>
                  <a:srgbClr val="FFFF00"/>
                </a:solidFill>
              </a:rPr>
              <a:t>а</a:t>
            </a:r>
            <a:r>
              <a:rPr lang="ru-RU" sz="1700" b="1" dirty="0" smtClean="0">
                <a:solidFill>
                  <a:srgbClr val="FFFF00"/>
                </a:solidFill>
              </a:rPr>
              <a:t> до </a:t>
            </a:r>
            <a:r>
              <a:rPr lang="ru-RU" sz="1700" b="1" dirty="0" err="1" smtClean="0">
                <a:solidFill>
                  <a:srgbClr val="FFFF00"/>
                </a:solidFill>
              </a:rPr>
              <a:t>правопису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відмінкових</a:t>
            </a:r>
            <a:r>
              <a:rPr lang="ru-RU" sz="1700" b="1" dirty="0" smtClean="0">
                <a:solidFill>
                  <a:srgbClr val="FFFF00"/>
                </a:solidFill>
              </a:rPr>
              <a:t> форм</a:t>
            </a:r>
            <a:r>
              <a:rPr lang="uk-UA" sz="1700" dirty="0" smtClean="0">
                <a:solidFill>
                  <a:srgbClr val="FFFF00"/>
                </a:solidFill>
              </a:rPr>
              <a:t>. </a:t>
            </a:r>
            <a:r>
              <a:rPr lang="ru-RU" sz="1700" b="1" dirty="0" err="1" smtClean="0">
                <a:solidFill>
                  <a:srgbClr val="FFFF00"/>
                </a:solidFill>
              </a:rPr>
              <a:t>Однина</a:t>
            </a:r>
            <a:r>
              <a:rPr lang="ru-RU" sz="1700" b="1" dirty="0" smtClean="0">
                <a:solidFill>
                  <a:srgbClr val="FFFF00"/>
                </a:solidFill>
              </a:rPr>
              <a:t>.</a:t>
            </a:r>
            <a:endParaRPr lang="ru-RU" sz="17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ru-RU" sz="1700" dirty="0" smtClean="0">
                <a:solidFill>
                  <a:schemeClr val="bg1"/>
                </a:solidFill>
              </a:rPr>
              <a:t>У родовому та </a:t>
            </a:r>
            <a:r>
              <a:rPr lang="ru-RU" sz="1700" dirty="0" err="1" smtClean="0">
                <a:solidFill>
                  <a:schemeClr val="bg1"/>
                </a:solidFill>
              </a:rPr>
              <a:t>давальному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відмінках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однини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іменники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третьої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відміни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мають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</a:rPr>
              <a:t>-і</a:t>
            </a:r>
            <a:r>
              <a:rPr lang="ru-RU" sz="1700" dirty="0" smtClean="0">
                <a:solidFill>
                  <a:schemeClr val="bg1"/>
                </a:solidFill>
              </a:rPr>
              <a:t>: </a:t>
            </a:r>
            <a:r>
              <a:rPr lang="ru-RU" sz="1700" i="1" dirty="0" err="1" smtClean="0"/>
              <a:t>галузі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герані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гідності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крові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любові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незалежності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ночі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осені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осі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подорожі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приязні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речі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солі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сталі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суміші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тіні</a:t>
            </a:r>
            <a:r>
              <a:rPr lang="ru-RU" sz="1700" i="1" dirty="0" smtClean="0"/>
              <a:t>́, </a:t>
            </a:r>
            <a:r>
              <a:rPr lang="ru-RU" sz="1700" i="1" dirty="0" err="1" smtClean="0"/>
              <a:t>хоробрості</a:t>
            </a:r>
            <a:r>
              <a:rPr lang="ru-RU" sz="1700" i="1" dirty="0" smtClean="0"/>
              <a:t>. </a:t>
            </a:r>
            <a:r>
              <a:rPr lang="ru-RU" sz="1700" dirty="0" err="1" smtClean="0"/>
              <a:t>Іменники</a:t>
            </a:r>
            <a:r>
              <a:rPr lang="ru-RU" sz="1700" dirty="0" smtClean="0"/>
              <a:t> на -</a:t>
            </a:r>
            <a:r>
              <a:rPr lang="ru-RU" sz="1700" b="1" dirty="0" err="1" smtClean="0"/>
              <a:t>ть</a:t>
            </a:r>
            <a:r>
              <a:rPr lang="ru-RU" sz="1700" dirty="0" smtClean="0"/>
              <a:t> </a:t>
            </a:r>
            <a:r>
              <a:rPr lang="ru-RU" sz="1700" dirty="0" err="1" smtClean="0"/>
              <a:t>після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приголосного</a:t>
            </a:r>
            <a:r>
              <a:rPr lang="ru-RU" sz="1700" dirty="0" smtClean="0"/>
              <a:t>, а </a:t>
            </a:r>
            <a:r>
              <a:rPr lang="ru-RU" sz="1700" dirty="0" err="1" smtClean="0"/>
              <a:t>також</a:t>
            </a:r>
            <a:r>
              <a:rPr lang="ru-RU" sz="1700" dirty="0" smtClean="0"/>
              <a:t> слова </a:t>
            </a:r>
            <a:r>
              <a:rPr lang="ru-RU" sz="1700" i="1" dirty="0" smtClean="0"/>
              <a:t>кров,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любов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осінь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сіль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Русь,</a:t>
            </a:r>
            <a:r>
              <a:rPr lang="uk-UA" sz="1700" i="1" dirty="0" smtClean="0"/>
              <a:t> б</a:t>
            </a:r>
            <a:r>
              <a:rPr lang="ru-RU" sz="1700" i="1" dirty="0" err="1" smtClean="0"/>
              <a:t>ілорусь</a:t>
            </a:r>
            <a:r>
              <a:rPr lang="ru-RU" sz="1700" dirty="0" smtClean="0"/>
              <a:t> у родовому </a:t>
            </a:r>
            <a:r>
              <a:rPr lang="ru-RU" sz="1700" dirty="0" err="1" smtClean="0"/>
              <a:t>відмінку</a:t>
            </a:r>
            <a:r>
              <a:rPr lang="ru-RU" sz="1700" dirty="0" smtClean="0"/>
              <a:t> </a:t>
            </a:r>
            <a:r>
              <a:rPr lang="ru-RU" sz="1700" dirty="0" err="1" smtClean="0"/>
              <a:t>однини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можуть</a:t>
            </a:r>
            <a:r>
              <a:rPr lang="ru-RU" sz="1700" dirty="0" smtClean="0"/>
              <a:t> </a:t>
            </a:r>
            <a:r>
              <a:rPr lang="ru-RU" sz="1700" dirty="0" err="1" smtClean="0"/>
              <a:t>набувати</a:t>
            </a:r>
            <a:r>
              <a:rPr lang="ru-RU" sz="1700" dirty="0" smtClean="0"/>
              <a:t> як </a:t>
            </a:r>
            <a:r>
              <a:rPr lang="ru-RU" sz="1700" dirty="0" err="1" smtClean="0"/>
              <a:t>варіант</a:t>
            </a:r>
            <a:r>
              <a:rPr lang="ru-RU" sz="1700" dirty="0" smtClean="0"/>
              <a:t> </a:t>
            </a:r>
            <a:r>
              <a:rPr lang="ru-RU" sz="1700" dirty="0" err="1" smtClean="0"/>
              <a:t>закінчення</a:t>
            </a:r>
            <a:r>
              <a:rPr lang="ru-RU" sz="1700" dirty="0" smtClean="0"/>
              <a:t> </a:t>
            </a:r>
            <a:r>
              <a:rPr lang="ru-RU" sz="1700" b="1" dirty="0" smtClean="0"/>
              <a:t>-и</a:t>
            </a:r>
            <a:r>
              <a:rPr lang="ru-RU" sz="1700" dirty="0" smtClean="0"/>
              <a:t>: </a:t>
            </a:r>
            <a:r>
              <a:rPr lang="ru-RU" sz="1700" i="1" dirty="0" err="1" smtClean="0"/>
              <a:t>гідности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незалежности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радости,</a:t>
            </a:r>
            <a:r>
              <a:rPr lang="ru-RU" sz="1700" dirty="0" smtClean="0"/>
              <a:t> </a:t>
            </a:r>
            <a:r>
              <a:rPr lang="ru-RU" sz="1700" i="1" dirty="0" smtClean="0"/>
              <a:t>смерти,</a:t>
            </a:r>
            <a:r>
              <a:rPr lang="ru-RU" sz="1700" dirty="0" smtClean="0"/>
              <a:t> </a:t>
            </a:r>
            <a:r>
              <a:rPr lang="ru-RU" sz="1700" i="1" dirty="0" smtClean="0"/>
              <a:t>чести,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хоробрости</a:t>
            </a:r>
            <a:r>
              <a:rPr lang="ru-RU" sz="1700" i="1" dirty="0" smtClean="0"/>
              <a:t>;</a:t>
            </a:r>
            <a:r>
              <a:rPr lang="ru-RU" sz="1700" dirty="0" smtClean="0"/>
              <a:t> </a:t>
            </a:r>
            <a:r>
              <a:rPr lang="ru-RU" sz="1700" i="1" dirty="0" smtClean="0"/>
              <a:t>крови, </a:t>
            </a:r>
            <a:r>
              <a:rPr lang="ru-RU" sz="1700" i="1" dirty="0" err="1" smtClean="0"/>
              <a:t>любови</a:t>
            </a:r>
            <a:r>
              <a:rPr lang="ru-RU" sz="1700" i="1" dirty="0" smtClean="0"/>
              <a:t>, осени, соли, Руси, </a:t>
            </a:r>
            <a:r>
              <a:rPr lang="ru-RU" sz="1700" i="1" dirty="0" err="1" smtClean="0"/>
              <a:t>Білоруси</a:t>
            </a:r>
            <a:r>
              <a:rPr lang="ru-RU" sz="1700" i="1" dirty="0" smtClean="0"/>
              <a:t>.</a:t>
            </a:r>
            <a:endParaRPr lang="ru-RU" sz="1700" dirty="0" smtClean="0"/>
          </a:p>
          <a:p>
            <a:pPr indent="357188" algn="just"/>
            <a:r>
              <a:rPr lang="uk-UA" sz="1700" b="1" dirty="0" smtClean="0">
                <a:solidFill>
                  <a:srgbClr val="FFFF00"/>
                </a:solidFill>
              </a:rPr>
              <a:t>9. </a:t>
            </a:r>
            <a:r>
              <a:rPr lang="ru-RU" sz="1700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слів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іншомовного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походження</a:t>
            </a:r>
            <a:r>
              <a:rPr lang="ru-RU" sz="1700" b="1" dirty="0" smtClean="0">
                <a:solidFill>
                  <a:srgbClr val="FFFF00"/>
                </a:solidFill>
              </a:rPr>
              <a:t>.</a:t>
            </a:r>
            <a:endParaRPr lang="ru-RU" sz="17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uk-UA" sz="1700" b="1" dirty="0" smtClean="0">
                <a:solidFill>
                  <a:schemeClr val="bg1"/>
                </a:solidFill>
              </a:rPr>
              <a:t>а) з</a:t>
            </a:r>
            <a:r>
              <a:rPr lang="ru-RU" sz="1700" b="1" dirty="0" err="1" smtClean="0">
                <a:solidFill>
                  <a:schemeClr val="bg1"/>
                </a:solidFill>
              </a:rPr>
              <a:t>вуки</a:t>
            </a:r>
            <a:r>
              <a:rPr lang="ru-RU" sz="1700" b="1" dirty="0" smtClean="0">
                <a:solidFill>
                  <a:schemeClr val="bg1"/>
                </a:solidFill>
              </a:rPr>
              <a:t> 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], [</a:t>
            </a:r>
            <a:r>
              <a:rPr lang="ru-RU" sz="1700" b="1" dirty="0" err="1" smtClean="0">
                <a:solidFill>
                  <a:schemeClr val="bg1"/>
                </a:solidFill>
              </a:rPr>
              <a:t>h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. </a:t>
            </a:r>
            <a:r>
              <a:rPr lang="ru-RU" sz="1700" dirty="0" smtClean="0"/>
              <a:t>Буквою </a:t>
            </a:r>
            <a:r>
              <a:rPr lang="ru-RU" sz="1700" b="1" dirty="0" err="1" smtClean="0">
                <a:solidFill>
                  <a:schemeClr val="bg1"/>
                </a:solidFill>
              </a:rPr>
              <a:t>ґ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передаємо</a:t>
            </a:r>
            <a:r>
              <a:rPr lang="ru-RU" sz="1700" dirty="0" smtClean="0"/>
              <a:t> звук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у </a:t>
            </a:r>
            <a:r>
              <a:rPr lang="ru-RU" sz="1700" dirty="0" err="1" smtClean="0"/>
              <a:t>давнозапозичених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загальних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назвах</a:t>
            </a:r>
            <a:r>
              <a:rPr lang="ru-RU" sz="1700" dirty="0" smtClean="0"/>
              <a:t>, таких як </a:t>
            </a:r>
            <a:r>
              <a:rPr lang="ru-RU" sz="1700" i="1" dirty="0" err="1" smtClean="0"/>
              <a:t>ґанок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ґатунок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ґвалт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ґрати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ґрунт</a:t>
            </a:r>
            <a:r>
              <a:rPr lang="ru-RU" sz="1700" dirty="0" smtClean="0"/>
              <a:t> і под. та в </a:t>
            </a:r>
            <a:r>
              <a:rPr lang="ru-RU" sz="1700" dirty="0" err="1" smtClean="0"/>
              <a:t>похідних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від</a:t>
            </a:r>
            <a:r>
              <a:rPr lang="ru-RU" sz="1700" dirty="0" smtClean="0"/>
              <a:t> них: </a:t>
            </a:r>
            <a:r>
              <a:rPr lang="ru-RU" sz="1700" i="1" dirty="0" err="1" smtClean="0"/>
              <a:t>ґанковий</a:t>
            </a:r>
            <a:r>
              <a:rPr lang="ru-RU" sz="1700" i="1" dirty="0" smtClean="0"/>
              <a:t>,</a:t>
            </a:r>
            <a:r>
              <a:rPr lang="ru-RU" sz="1700" b="1" dirty="0" smtClean="0"/>
              <a:t> </a:t>
            </a:r>
            <a:r>
              <a:rPr lang="ru-RU" sz="1700" i="1" dirty="0" err="1" smtClean="0"/>
              <a:t>ґратчастий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ґрунтовний</a:t>
            </a:r>
            <a:r>
              <a:rPr lang="ru-RU" sz="1700" i="1" dirty="0" smtClean="0"/>
              <a:t> </a:t>
            </a:r>
            <a:r>
              <a:rPr lang="ru-RU" sz="1700" dirty="0" smtClean="0"/>
              <a:t>і т.</a:t>
            </a:r>
            <a:r>
              <a:rPr lang="ru-RU" sz="1700" i="1" dirty="0" smtClean="0"/>
              <a:t> </a:t>
            </a:r>
            <a:r>
              <a:rPr lang="ru-RU" sz="1700" dirty="0" err="1" smtClean="0"/>
              <a:t>ін</a:t>
            </a:r>
            <a:r>
              <a:rPr lang="ru-RU" sz="1700" dirty="0" smtClean="0"/>
              <a:t>.</a:t>
            </a:r>
          </a:p>
          <a:p>
            <a:pPr indent="357188" algn="just"/>
            <a:r>
              <a:rPr lang="ru-RU" sz="1700" dirty="0" smtClean="0"/>
              <a:t>У </a:t>
            </a:r>
            <a:r>
              <a:rPr lang="ru-RU" sz="1700" dirty="0" err="1" smtClean="0"/>
              <a:t>прізвищах</a:t>
            </a:r>
            <a:r>
              <a:rPr lang="ru-RU" sz="1700" dirty="0" smtClean="0"/>
              <a:t> та </a:t>
            </a:r>
            <a:r>
              <a:rPr lang="ru-RU" sz="1700" dirty="0" err="1" smtClean="0"/>
              <a:t>іменах</a:t>
            </a:r>
            <a:r>
              <a:rPr lang="ru-RU" sz="1700" dirty="0" smtClean="0"/>
              <a:t> людей </a:t>
            </a:r>
            <a:r>
              <a:rPr lang="ru-RU" sz="1700" dirty="0" err="1" smtClean="0"/>
              <a:t>допускається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передавання</a:t>
            </a:r>
            <a:r>
              <a:rPr lang="ru-RU" sz="1700" dirty="0" smtClean="0"/>
              <a:t> звука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/>
              <a:t> </a:t>
            </a:r>
            <a:r>
              <a:rPr lang="ru-RU" sz="1700" dirty="0" err="1" smtClean="0"/>
              <a:t>двома</a:t>
            </a:r>
            <a:r>
              <a:rPr lang="ru-RU" sz="1700" dirty="0" smtClean="0"/>
              <a:t> способами: </a:t>
            </a:r>
          </a:p>
          <a:p>
            <a:pPr indent="357188" algn="just">
              <a:buAutoNum type="arabicParenR"/>
            </a:pPr>
            <a:r>
              <a:rPr lang="ru-RU" sz="1700" dirty="0" smtClean="0"/>
              <a:t>шляхом </a:t>
            </a:r>
            <a:r>
              <a:rPr lang="ru-RU" sz="1700" dirty="0" err="1" smtClean="0"/>
              <a:t>адаптації</a:t>
            </a:r>
            <a:r>
              <a:rPr lang="ru-RU" sz="1700" dirty="0" smtClean="0"/>
              <a:t> до звукового ладу </a:t>
            </a:r>
            <a:r>
              <a:rPr lang="ru-RU" sz="1700" dirty="0" err="1" smtClean="0"/>
              <a:t>української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мови</a:t>
            </a:r>
            <a:r>
              <a:rPr lang="ru-RU" sz="1700" dirty="0" smtClean="0"/>
              <a:t> – буквою </a:t>
            </a:r>
            <a:r>
              <a:rPr lang="ru-RU" sz="1700" b="1" dirty="0" smtClean="0">
                <a:solidFill>
                  <a:schemeClr val="bg1"/>
                </a:solidFill>
              </a:rPr>
              <a:t>г;</a:t>
            </a:r>
            <a:endParaRPr lang="ru-RU" sz="1700" dirty="0" smtClean="0">
              <a:solidFill>
                <a:schemeClr val="bg1"/>
              </a:solidFill>
            </a:endParaRPr>
          </a:p>
          <a:p>
            <a:pPr indent="357188" algn="just">
              <a:buAutoNum type="arabicParenR"/>
            </a:pPr>
            <a:r>
              <a:rPr lang="ru-RU" sz="1700" dirty="0" smtClean="0"/>
              <a:t>шляхом </a:t>
            </a:r>
            <a:r>
              <a:rPr lang="ru-RU" sz="1700" dirty="0" err="1" smtClean="0"/>
              <a:t>імітації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іншомовного</a:t>
            </a:r>
            <a:r>
              <a:rPr lang="ru-RU" sz="1700" dirty="0" smtClean="0"/>
              <a:t>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– буквою </a:t>
            </a:r>
            <a:r>
              <a:rPr lang="ru-RU" sz="1700" b="1" dirty="0" err="1" smtClean="0">
                <a:solidFill>
                  <a:schemeClr val="bg1"/>
                </a:solidFill>
              </a:rPr>
              <a:t>ґ</a:t>
            </a:r>
            <a:r>
              <a:rPr lang="ru-RU" sz="1700" dirty="0" smtClean="0"/>
              <a:t> (</a:t>
            </a:r>
            <a:r>
              <a:rPr lang="ru-RU" sz="1700" i="1" dirty="0" err="1" smtClean="0"/>
              <a:t>Вергілій</a:t>
            </a:r>
            <a:r>
              <a:rPr lang="ru-RU" sz="1700" i="1" dirty="0" smtClean="0"/>
              <a:t>́ –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Верґілій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Гарсія</a:t>
            </a:r>
            <a:r>
              <a:rPr lang="ru-RU" sz="1700" i="1" dirty="0" smtClean="0"/>
              <a:t>́ –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Ґарсія</a:t>
            </a:r>
            <a:r>
              <a:rPr lang="ru-RU" sz="1700" i="1" dirty="0" smtClean="0"/>
              <a:t>́,</a:t>
            </a:r>
            <a:r>
              <a:rPr lang="ru-RU" sz="1700" b="1" dirty="0" smtClean="0"/>
              <a:t> </a:t>
            </a:r>
            <a:r>
              <a:rPr lang="ru-RU" sz="1700" i="1" dirty="0" smtClean="0"/>
              <a:t>Гегель – </a:t>
            </a:r>
            <a:r>
              <a:rPr lang="ru-RU" sz="1700" i="1" dirty="0" err="1" smtClean="0"/>
              <a:t>Геґель</a:t>
            </a:r>
            <a:r>
              <a:rPr lang="ru-RU" sz="1700" i="1" dirty="0" smtClean="0"/>
              <a:t>, Георг – </a:t>
            </a:r>
            <a:r>
              <a:rPr lang="ru-RU" sz="1700" i="1" dirty="0" err="1" smtClean="0"/>
              <a:t>Ґеорґ</a:t>
            </a:r>
            <a:r>
              <a:rPr lang="ru-RU" sz="1700" i="1" dirty="0" smtClean="0"/>
              <a:t>, Гете – </a:t>
            </a:r>
            <a:r>
              <a:rPr lang="ru-RU" sz="1700" i="1" dirty="0" err="1" smtClean="0"/>
              <a:t>Ґете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Гуллівер</a:t>
            </a:r>
            <a:r>
              <a:rPr lang="ru-RU" sz="1700" i="1" dirty="0" smtClean="0"/>
              <a:t> – </a:t>
            </a:r>
            <a:r>
              <a:rPr lang="ru-RU" sz="1700" i="1" dirty="0" err="1" smtClean="0"/>
              <a:t>Ґуллівер</a:t>
            </a:r>
            <a:r>
              <a:rPr lang="ru-RU" sz="1700" i="1" dirty="0" smtClean="0"/>
              <a:t> </a:t>
            </a:r>
            <a:r>
              <a:rPr lang="ru-RU" sz="1700" dirty="0" smtClean="0"/>
              <a:t>і т.</a:t>
            </a:r>
            <a:r>
              <a:rPr lang="ru-RU" sz="1700" i="1" dirty="0" smtClean="0"/>
              <a:t> </a:t>
            </a:r>
            <a:r>
              <a:rPr lang="ru-RU" sz="1700" dirty="0" err="1" smtClean="0"/>
              <a:t>ін</a:t>
            </a:r>
            <a:r>
              <a:rPr lang="ru-RU" sz="1700" dirty="0" smtClean="0"/>
              <a:t>.).</a:t>
            </a:r>
          </a:p>
          <a:p>
            <a:pPr indent="357188" algn="just"/>
            <a:r>
              <a:rPr lang="uk-UA" sz="1700" b="1" dirty="0" smtClean="0">
                <a:solidFill>
                  <a:schemeClr val="bg1"/>
                </a:solidFill>
              </a:rPr>
              <a:t>б) </a:t>
            </a:r>
            <a:r>
              <a:rPr lang="uk-UA" sz="1700" b="1" dirty="0" err="1" smtClean="0">
                <a:solidFill>
                  <a:schemeClr val="bg1"/>
                </a:solidFill>
              </a:rPr>
              <a:t>б</a:t>
            </a:r>
            <a:r>
              <a:rPr lang="ru-RU" sz="1700" b="1" dirty="0" err="1" smtClean="0">
                <a:solidFill>
                  <a:schemeClr val="bg1"/>
                </a:solidFill>
              </a:rPr>
              <a:t>уквосполучення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th</a:t>
            </a:r>
            <a:r>
              <a:rPr lang="ru-RU" sz="1700" b="1" dirty="0" smtClean="0">
                <a:solidFill>
                  <a:schemeClr val="bg1"/>
                </a:solidFill>
              </a:rPr>
              <a:t> у словах </a:t>
            </a:r>
            <a:r>
              <a:rPr lang="ru-RU" sz="1700" b="1" dirty="0" err="1" smtClean="0">
                <a:solidFill>
                  <a:schemeClr val="bg1"/>
                </a:solidFill>
              </a:rPr>
              <a:t>грецького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1700" dirty="0" smtClean="0">
                <a:solidFill>
                  <a:schemeClr val="bg1"/>
                </a:solidFill>
              </a:rPr>
              <a:t>. </a:t>
            </a:r>
            <a:r>
              <a:rPr lang="ru-RU" sz="1700" dirty="0" err="1" smtClean="0"/>
              <a:t>Буквосполучення</a:t>
            </a:r>
            <a:r>
              <a:rPr lang="ru-RU" sz="1700" dirty="0" smtClean="0"/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th</a:t>
            </a:r>
            <a:r>
              <a:rPr lang="ru-RU" sz="1700" dirty="0" smtClean="0"/>
              <a:t> у словах </a:t>
            </a:r>
            <a:r>
              <a:rPr lang="ru-RU" sz="1700" dirty="0" err="1" smtClean="0"/>
              <a:t>грецького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походження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передаємо</a:t>
            </a:r>
            <a:r>
              <a:rPr lang="ru-RU" sz="1700" dirty="0" smtClean="0"/>
              <a:t> </a:t>
            </a:r>
            <a:r>
              <a:rPr lang="ru-RU" sz="1700" dirty="0" err="1" smtClean="0"/>
              <a:t>звичайно</a:t>
            </a:r>
            <a:r>
              <a:rPr lang="ru-RU" sz="1700" dirty="0" smtClean="0"/>
              <a:t> буквою </a:t>
            </a:r>
            <a:r>
              <a:rPr lang="ru-RU" sz="1700" b="1" dirty="0" smtClean="0">
                <a:solidFill>
                  <a:schemeClr val="bg1"/>
                </a:solidFill>
              </a:rPr>
              <a:t>т</a:t>
            </a:r>
            <a:r>
              <a:rPr lang="ru-RU" sz="1700" dirty="0" smtClean="0">
                <a:solidFill>
                  <a:schemeClr val="bg1"/>
                </a:solidFill>
              </a:rPr>
              <a:t>: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антологія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аптека,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бібліотека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театр,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теорія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ортопедія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Прометей,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Текля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Таїсія</a:t>
            </a:r>
            <a:r>
              <a:rPr lang="ru-RU" sz="1700" i="1" dirty="0" smtClean="0"/>
              <a:t>́, Теодор.</a:t>
            </a:r>
            <a:endParaRPr lang="ru-RU" sz="1700" dirty="0" smtClean="0"/>
          </a:p>
          <a:p>
            <a:pPr indent="357188" algn="just"/>
            <a:r>
              <a:rPr lang="uk-UA" sz="1700" dirty="0" smtClean="0"/>
              <a:t>У </a:t>
            </a:r>
            <a:r>
              <a:rPr lang="ru-RU" sz="1700" dirty="0" smtClean="0"/>
              <a:t>словах, </a:t>
            </a:r>
            <a:r>
              <a:rPr lang="ru-RU" sz="1700" dirty="0" err="1" smtClean="0"/>
              <a:t>узвичаєних</a:t>
            </a:r>
            <a:r>
              <a:rPr lang="ru-RU" sz="1700" dirty="0" smtClean="0"/>
              <a:t> в </a:t>
            </a:r>
            <a:r>
              <a:rPr lang="ru-RU" sz="1700" dirty="0" err="1" smtClean="0"/>
              <a:t>українській</a:t>
            </a:r>
            <a:r>
              <a:rPr lang="ru-RU" sz="1700" dirty="0" smtClean="0"/>
              <a:t> </a:t>
            </a:r>
            <a:r>
              <a:rPr lang="ru-RU" sz="1700" dirty="0" err="1" smtClean="0"/>
              <a:t>мові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ф</a:t>
            </a:r>
            <a:r>
              <a:rPr lang="ru-RU" sz="1700" dirty="0" smtClean="0"/>
              <a:t>, </a:t>
            </a:r>
            <a:r>
              <a:rPr lang="ru-RU" sz="1700" dirty="0" err="1" smtClean="0"/>
              <a:t>допускається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орфографічна</a:t>
            </a:r>
            <a:r>
              <a:rPr lang="ru-RU" sz="1700" dirty="0" smtClean="0"/>
              <a:t> </a:t>
            </a:r>
            <a:r>
              <a:rPr lang="ru-RU" sz="1700" dirty="0" err="1" smtClean="0"/>
              <a:t>варіантність</a:t>
            </a:r>
            <a:r>
              <a:rPr lang="ru-RU" sz="1700" dirty="0" smtClean="0"/>
              <a:t> на </a:t>
            </a:r>
            <a:r>
              <a:rPr lang="ru-RU" sz="1700" dirty="0" err="1" smtClean="0"/>
              <a:t>зразок</a:t>
            </a:r>
            <a:r>
              <a:rPr lang="ru-RU" sz="1700" dirty="0" smtClean="0"/>
              <a:t>: </a:t>
            </a:r>
            <a:r>
              <a:rPr lang="ru-RU" sz="1700" i="1" dirty="0" smtClean="0"/>
              <a:t>анафема</a:t>
            </a:r>
            <a:r>
              <a:rPr lang="ru-RU" sz="1700" dirty="0" smtClean="0"/>
              <a:t>́ і </a:t>
            </a:r>
            <a:r>
              <a:rPr lang="ru-RU" sz="1700" i="1" dirty="0" err="1" smtClean="0"/>
              <a:t>анатема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ефір</a:t>
            </a:r>
            <a:r>
              <a:rPr lang="ru-RU" sz="1700" i="1" dirty="0" smtClean="0"/>
              <a:t>́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етер</a:t>
            </a:r>
            <a:r>
              <a:rPr lang="ru-RU" sz="1700" dirty="0" smtClean="0"/>
              <a:t>, </a:t>
            </a:r>
            <a:r>
              <a:rPr lang="ru-RU" sz="1700" i="1" dirty="0" smtClean="0"/>
              <a:t>кафедра</a:t>
            </a:r>
            <a:r>
              <a:rPr lang="ru-RU" sz="1700" dirty="0" smtClean="0"/>
              <a:t> і </a:t>
            </a:r>
            <a:r>
              <a:rPr lang="ru-RU" sz="1700" i="1" dirty="0" err="1" smtClean="0"/>
              <a:t>катедра</a:t>
            </a:r>
            <a:r>
              <a:rPr lang="ru-RU" sz="1700" dirty="0" smtClean="0"/>
              <a:t>, </a:t>
            </a:r>
            <a:r>
              <a:rPr lang="ru-RU" sz="1700" i="1" dirty="0" smtClean="0"/>
              <a:t>логарифм </a:t>
            </a:r>
            <a:r>
              <a:rPr lang="ru-RU" sz="1700" dirty="0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логаритм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міф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міфологія</a:t>
            </a:r>
            <a:r>
              <a:rPr lang="ru-RU" sz="1700" i="1" baseline="-25000" dirty="0" smtClean="0"/>
              <a:t>́ </a:t>
            </a:r>
            <a:r>
              <a:rPr lang="ru-RU" sz="1700" dirty="0" err="1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міт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мітологія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Афіни</a:t>
            </a:r>
            <a:r>
              <a:rPr lang="ru-RU" sz="1700" i="1" dirty="0" smtClean="0"/>
              <a:t>́ </a:t>
            </a:r>
            <a:r>
              <a:rPr lang="ru-RU" sz="1700" dirty="0" err="1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Атени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Борисфен</a:t>
            </a:r>
            <a:r>
              <a:rPr lang="uk-UA" sz="1700" dirty="0" smtClean="0"/>
              <a:t> і </a:t>
            </a:r>
            <a:r>
              <a:rPr lang="ru-RU" sz="1700" i="1" dirty="0" err="1" smtClean="0"/>
              <a:t>Бористен</a:t>
            </a:r>
            <a:r>
              <a:rPr lang="ru-RU" sz="1700" i="1" dirty="0" smtClean="0"/>
              <a:t>, Демосфен </a:t>
            </a:r>
            <a:r>
              <a:rPr lang="ru-RU" sz="1700" dirty="0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Демостен</a:t>
            </a:r>
            <a:r>
              <a:rPr lang="ru-RU" sz="1700" i="1" dirty="0" smtClean="0"/>
              <a:t>, Марфа </a:t>
            </a:r>
            <a:r>
              <a:rPr lang="ru-RU" sz="1700" dirty="0" smtClean="0"/>
              <a:t>і</a:t>
            </a:r>
            <a:r>
              <a:rPr lang="ru-RU" sz="1700" i="1" dirty="0" smtClean="0"/>
              <a:t> Марта </a:t>
            </a:r>
            <a:r>
              <a:rPr lang="ru-RU" sz="1700" dirty="0" smtClean="0"/>
              <a:t>та </a:t>
            </a:r>
            <a:r>
              <a:rPr lang="ru-RU" sz="1700" dirty="0" err="1" smtClean="0"/>
              <a:t>ін</a:t>
            </a:r>
            <a:r>
              <a:rPr lang="ru-RU" sz="1700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904" y="358974"/>
            <a:ext cx="10277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в) з</a:t>
            </a:r>
            <a:r>
              <a:rPr lang="ru-RU" b="1" dirty="0" err="1" smtClean="0">
                <a:solidFill>
                  <a:schemeClr val="bg1"/>
                </a:solidFill>
              </a:rPr>
              <a:t>вук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j</a:t>
            </a:r>
            <a:r>
              <a:rPr lang="ru-RU" b="1" dirty="0" smtClean="0">
                <a:solidFill>
                  <a:schemeClr val="bg1"/>
                </a:solidFill>
              </a:rPr>
              <a:t>]. </a:t>
            </a:r>
            <a:r>
              <a:rPr lang="ru-RU" dirty="0" smtClean="0"/>
              <a:t>Звук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j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b="1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b="1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слова буквою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/>
              <a:t>, а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je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ji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ja</a:t>
            </a:r>
            <a:r>
              <a:rPr lang="ru-RU" b="1" dirty="0" smtClean="0">
                <a:solidFill>
                  <a:schemeClr val="bg1"/>
                </a:solidFill>
              </a:rPr>
              <a:t>] </a:t>
            </a:r>
            <a:r>
              <a:rPr lang="ru-RU" dirty="0" smtClean="0"/>
              <a:t>буквами </a:t>
            </a:r>
            <a:r>
              <a:rPr lang="ru-RU" b="1" dirty="0" err="1" smtClean="0">
                <a:solidFill>
                  <a:schemeClr val="bg1"/>
                </a:solidFill>
              </a:rPr>
              <a:t>є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ї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ю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/>
              <a:t>проєкт</a:t>
            </a:r>
            <a:r>
              <a:rPr lang="ru-RU" b="1" i="1" dirty="0" smtClean="0"/>
              <a:t>́, </a:t>
            </a:r>
            <a:r>
              <a:rPr lang="ru-RU" b="1" i="1" dirty="0" err="1" smtClean="0"/>
              <a:t>проєкція</a:t>
            </a:r>
            <a:r>
              <a:rPr lang="ru-RU" b="1" i="1" dirty="0" smtClean="0"/>
              <a:t>́, </a:t>
            </a:r>
            <a:r>
              <a:rPr lang="ru-RU" i="1" dirty="0" err="1" smtClean="0"/>
              <a:t>ін’єкція</a:t>
            </a:r>
            <a:r>
              <a:rPr lang="ru-RU" i="1" dirty="0" smtClean="0"/>
              <a:t>́,</a:t>
            </a:r>
            <a:r>
              <a:rPr lang="ru-RU" b="1" i="1" dirty="0" smtClean="0"/>
              <a:t> </a:t>
            </a:r>
            <a:r>
              <a:rPr lang="ru-RU" i="1" dirty="0" err="1" smtClean="0"/>
              <a:t>суб’єкт</a:t>
            </a:r>
            <a:r>
              <a:rPr lang="ru-RU" i="1" dirty="0" smtClean="0"/>
              <a:t>́,</a:t>
            </a:r>
            <a:r>
              <a:rPr lang="ru-RU" b="1" i="1" dirty="0" smtClean="0"/>
              <a:t> </a:t>
            </a:r>
            <a:r>
              <a:rPr lang="ru-RU" i="1" dirty="0" err="1" smtClean="0"/>
              <a:t>траєкторія</a:t>
            </a:r>
            <a:r>
              <a:rPr lang="ru-RU" b="1" i="1" dirty="0" smtClean="0"/>
              <a:t> </a:t>
            </a:r>
            <a:r>
              <a:rPr lang="ru-RU" dirty="0" smtClean="0"/>
              <a:t>(лат.</a:t>
            </a:r>
            <a:r>
              <a:rPr lang="ru-RU" b="1" i="1" dirty="0" smtClean="0"/>
              <a:t> </a:t>
            </a:r>
            <a:r>
              <a:rPr lang="ru-RU" dirty="0" err="1" smtClean="0"/>
              <a:t>корінь</a:t>
            </a:r>
            <a:r>
              <a:rPr lang="ru-RU" b="1" i="1" dirty="0" smtClean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ject</a:t>
            </a:r>
            <a:r>
              <a:rPr lang="ru-RU" dirty="0" smtClean="0"/>
              <a:t>-)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фоє</a:t>
            </a:r>
            <a:r>
              <a:rPr lang="ru-RU" i="1" dirty="0" smtClean="0"/>
              <a:t>́, </a:t>
            </a:r>
            <a:r>
              <a:rPr lang="ru-RU" i="1" dirty="0" err="1" smtClean="0"/>
              <a:t>Савоя</a:t>
            </a:r>
            <a:r>
              <a:rPr lang="ru-RU" i="1" dirty="0" smtClean="0"/>
              <a:t>, Гоя, </a:t>
            </a:r>
            <a:r>
              <a:rPr lang="ru-RU" i="1" dirty="0" err="1" smtClean="0"/>
              <a:t>Феєрбах</a:t>
            </a:r>
            <a:r>
              <a:rPr lang="ru-RU" i="1" dirty="0" smtClean="0"/>
              <a:t>, </a:t>
            </a:r>
            <a:r>
              <a:rPr lang="ru-RU" i="1" dirty="0" err="1" smtClean="0"/>
              <a:t>Рамбує</a:t>
            </a:r>
            <a:r>
              <a:rPr lang="ru-RU" i="1" dirty="0" smtClean="0"/>
              <a:t>́, </a:t>
            </a:r>
            <a:r>
              <a:rPr lang="ru-RU" i="1" dirty="0" err="1" smtClean="0"/>
              <a:t>Соєр</a:t>
            </a:r>
            <a:r>
              <a:rPr lang="ru-RU" i="1" dirty="0" smtClean="0"/>
              <a:t>, </a:t>
            </a:r>
            <a:r>
              <a:rPr lang="ru-RU" i="1" dirty="0" err="1" smtClean="0"/>
              <a:t>Хаям</a:t>
            </a:r>
            <a:r>
              <a:rPr lang="ru-RU" i="1" dirty="0" smtClean="0"/>
              <a:t>, </a:t>
            </a:r>
            <a:r>
              <a:rPr lang="ru-RU" i="1" dirty="0" err="1" smtClean="0"/>
              <a:t>буєр</a:t>
            </a:r>
            <a:r>
              <a:rPr lang="ru-RU" i="1" dirty="0" smtClean="0"/>
              <a:t>, </a:t>
            </a:r>
            <a:r>
              <a:rPr lang="ru-RU" i="1" dirty="0" err="1" smtClean="0"/>
              <a:t>конвеєр</a:t>
            </a:r>
            <a:r>
              <a:rPr lang="ru-RU" i="1" dirty="0" smtClean="0"/>
              <a:t>, </a:t>
            </a:r>
            <a:r>
              <a:rPr lang="ru-RU" i="1" dirty="0" err="1" smtClean="0"/>
              <a:t>плеєр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флаєр</a:t>
            </a:r>
            <a:r>
              <a:rPr lang="ru-RU" i="1" dirty="0" smtClean="0"/>
              <a:t>, </a:t>
            </a:r>
            <a:r>
              <a:rPr lang="ru-RU" i="1" dirty="0" err="1" smtClean="0"/>
              <a:t>круїз</a:t>
            </a:r>
            <a:r>
              <a:rPr lang="ru-RU" i="1" dirty="0" smtClean="0"/>
              <a:t>́, плеяда, </a:t>
            </a:r>
            <a:r>
              <a:rPr lang="ru-RU" i="1" dirty="0" err="1" smtClean="0"/>
              <a:t>секвоя</a:t>
            </a:r>
            <a:r>
              <a:rPr lang="ru-RU" i="1" dirty="0" smtClean="0"/>
              <a:t>, фаянс, </a:t>
            </a:r>
            <a:r>
              <a:rPr lang="ru-RU" i="1" dirty="0" err="1" smtClean="0"/>
              <a:t>феєрверк</a:t>
            </a:r>
            <a:r>
              <a:rPr lang="ru-RU" i="1" dirty="0" smtClean="0"/>
              <a:t>, </a:t>
            </a:r>
            <a:r>
              <a:rPr lang="ru-RU" i="1" dirty="0" err="1" smtClean="0"/>
              <a:t>Ісая</a:t>
            </a:r>
            <a:r>
              <a:rPr lang="ru-RU" i="1" dirty="0" smtClean="0"/>
              <a:t>, </a:t>
            </a:r>
            <a:r>
              <a:rPr lang="ru-RU" i="1" dirty="0" err="1" smtClean="0"/>
              <a:t>Йоганн</a:t>
            </a:r>
            <a:r>
              <a:rPr lang="ru-RU" i="1" dirty="0" smtClean="0"/>
              <a:t>, </a:t>
            </a:r>
            <a:r>
              <a:rPr lang="ru-RU" i="1" dirty="0" err="1" smtClean="0"/>
              <a:t>Хеєрдал</a:t>
            </a:r>
            <a:r>
              <a:rPr lang="ru-RU" i="1" dirty="0" smtClean="0"/>
              <a:t>, Юнона.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г) н</a:t>
            </a:r>
            <a:r>
              <a:rPr lang="ru-RU" b="1" dirty="0" err="1" smtClean="0">
                <a:solidFill>
                  <a:schemeClr val="bg1"/>
                </a:solidFill>
              </a:rPr>
              <a:t>еподвоєні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приголосних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ck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англійській</a:t>
            </a:r>
            <a:r>
              <a:rPr lang="ru-RU" dirty="0" smtClean="0"/>
              <a:t>, </a:t>
            </a:r>
            <a:r>
              <a:rPr lang="ru-RU" dirty="0" err="1" smtClean="0"/>
              <a:t>німецькій</a:t>
            </a:r>
            <a:r>
              <a:rPr lang="ru-RU" dirty="0" smtClean="0"/>
              <a:t>, </a:t>
            </a:r>
            <a:r>
              <a:rPr lang="ru-RU" dirty="0" err="1" smtClean="0"/>
              <a:t>шведській</a:t>
            </a:r>
            <a:r>
              <a:rPr lang="ru-RU" dirty="0" smtClean="0"/>
              <a:t> та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звук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</a:t>
            </a:r>
            <a:r>
              <a:rPr lang="ru-RU" dirty="0" err="1" smtClean="0"/>
              <a:t>відтворюємо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буквою </a:t>
            </a:r>
            <a:r>
              <a:rPr lang="ru-RU" b="1" dirty="0" smtClean="0">
                <a:solidFill>
                  <a:schemeClr val="bg1"/>
                </a:solidFill>
              </a:rPr>
              <a:t>к</a:t>
            </a:r>
            <a:r>
              <a:rPr lang="ru-RU" dirty="0" smtClean="0"/>
              <a:t>: </a:t>
            </a:r>
            <a:r>
              <a:rPr lang="ru-RU" i="1" dirty="0" err="1" smtClean="0"/>
              <a:t>Дікенс</a:t>
            </a:r>
            <a:r>
              <a:rPr lang="ru-RU" i="1" dirty="0" smtClean="0"/>
              <a:t>́,</a:t>
            </a:r>
            <a:r>
              <a:rPr lang="ru-RU" dirty="0" smtClean="0"/>
              <a:t> </a:t>
            </a:r>
            <a:r>
              <a:rPr lang="ru-RU" i="1" dirty="0" err="1" smtClean="0"/>
              <a:t>Текерей</a:t>
            </a:r>
            <a:r>
              <a:rPr lang="ru-RU" i="1" dirty="0" smtClean="0"/>
              <a:t>, </a:t>
            </a:r>
            <a:r>
              <a:rPr lang="ru-RU" i="1" dirty="0" err="1" smtClean="0"/>
              <a:t>Дікінсон</a:t>
            </a:r>
            <a:r>
              <a:rPr lang="ru-RU" i="1" dirty="0" smtClean="0"/>
              <a:t>́, Джексон, </a:t>
            </a:r>
            <a:r>
              <a:rPr lang="ru-RU" i="1" dirty="0" err="1" smtClean="0"/>
              <a:t>Букінгем</a:t>
            </a:r>
            <a:r>
              <a:rPr lang="ru-RU" i="1" dirty="0" smtClean="0"/>
              <a:t>, </a:t>
            </a:r>
            <a:r>
              <a:rPr lang="ru-RU" i="1" dirty="0" err="1" smtClean="0"/>
              <a:t>Брюкнер</a:t>
            </a:r>
            <a:r>
              <a:rPr lang="ru-RU" i="1" dirty="0" smtClean="0"/>
              <a:t>, </a:t>
            </a:r>
            <a:r>
              <a:rPr lang="ru-RU" i="1" dirty="0" err="1" smtClean="0"/>
              <a:t>Брокес</a:t>
            </a:r>
            <a:r>
              <a:rPr lang="ru-RU" i="1" dirty="0" smtClean="0"/>
              <a:t>, Ламарк, Шерлок. </a:t>
            </a:r>
            <a:r>
              <a:rPr lang="ru-RU" b="1" dirty="0" err="1" smtClean="0"/>
              <a:t>Примітка</a:t>
            </a:r>
            <a:r>
              <a:rPr lang="ru-RU" b="1" dirty="0" smtClean="0"/>
              <a:t>. </a:t>
            </a:r>
          </a:p>
          <a:p>
            <a:pPr indent="357188" algn="just"/>
            <a:r>
              <a:rPr lang="ru-RU" dirty="0" err="1" smtClean="0"/>
              <a:t>Подвоєння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кк</a:t>
            </a:r>
            <a:r>
              <a:rPr lang="ru-RU" b="1" dirty="0" smtClean="0"/>
              <a:t> </a:t>
            </a:r>
            <a:r>
              <a:rPr lang="ru-RU" dirty="0" err="1" smtClean="0"/>
              <a:t>зберігаємо</a:t>
            </a:r>
            <a:r>
              <a:rPr lang="ru-RU" dirty="0" smtClean="0"/>
              <a:t> у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, де формант </a:t>
            </a:r>
            <a:r>
              <a:rPr lang="ru-RU" b="1" i="1" dirty="0" err="1" smtClean="0">
                <a:solidFill>
                  <a:schemeClr val="bg1"/>
                </a:solidFill>
              </a:rPr>
              <a:t>Mac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Mc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у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за </a:t>
            </a:r>
            <a:r>
              <a:rPr lang="ru-RU" dirty="0" err="1" smtClean="0"/>
              <a:t>традицією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пишемо</a:t>
            </a:r>
            <a:r>
              <a:rPr lang="ru-RU" dirty="0" smtClean="0"/>
              <a:t> як </a:t>
            </a:r>
            <a:r>
              <a:rPr lang="ru-RU" dirty="0" err="1" smtClean="0"/>
              <a:t>одне</a:t>
            </a:r>
            <a:r>
              <a:rPr lang="ru-RU" dirty="0" smtClean="0"/>
              <a:t> слово: </a:t>
            </a:r>
            <a:r>
              <a:rPr lang="ru-RU" i="1" dirty="0" err="1" smtClean="0"/>
              <a:t>Маккартні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Маккензі</a:t>
            </a:r>
            <a:r>
              <a:rPr lang="ru-RU" i="1" dirty="0" smtClean="0"/>
              <a:t>, </a:t>
            </a:r>
            <a:r>
              <a:rPr lang="ru-RU" i="1" dirty="0" err="1" smtClean="0"/>
              <a:t>Маккенна</a:t>
            </a:r>
            <a:r>
              <a:rPr lang="ru-RU" i="1" dirty="0" smtClean="0"/>
              <a:t>, </a:t>
            </a:r>
            <a:r>
              <a:rPr lang="ru-RU" i="1" dirty="0" err="1" smtClean="0"/>
              <a:t>Маккінлі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i="1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такого типу: </a:t>
            </a:r>
            <a:r>
              <a:rPr lang="ru-RU" i="1" dirty="0" smtClean="0"/>
              <a:t>маккартизм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д) г</a:t>
            </a:r>
            <a:r>
              <a:rPr lang="ru-RU" b="1" dirty="0" err="1" smtClean="0">
                <a:solidFill>
                  <a:schemeClr val="bg1"/>
                </a:solidFill>
              </a:rPr>
              <a:t>олосні</a:t>
            </a:r>
            <a:r>
              <a:rPr lang="ru-RU" b="1" dirty="0" smtClean="0">
                <a:solidFill>
                  <a:schemeClr val="bg1"/>
                </a:solidFill>
              </a:rPr>
              <a:t> звуки і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голосних</a:t>
            </a:r>
            <a:r>
              <a:rPr lang="ru-RU" b="1" dirty="0" smtClean="0">
                <a:solidFill>
                  <a:schemeClr val="bg1"/>
                </a:solidFill>
              </a:rPr>
              <a:t> §131. </a:t>
            </a:r>
            <a:r>
              <a:rPr lang="ru-RU" b="1" dirty="0" err="1" smtClean="0">
                <a:solidFill>
                  <a:schemeClr val="bg1"/>
                </a:solidFill>
              </a:rPr>
              <a:t>Буквосполучення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через </a:t>
            </a:r>
            <a:r>
              <a:rPr lang="ru-RU" b="1" dirty="0" smtClean="0">
                <a:solidFill>
                  <a:schemeClr val="bg1"/>
                </a:solidFill>
              </a:rPr>
              <a:t>ау,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оу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i="1" dirty="0" smtClean="0"/>
              <a:t>аутсайдер,</a:t>
            </a:r>
            <a:r>
              <a:rPr lang="ru-RU" dirty="0" smtClean="0"/>
              <a:t> </a:t>
            </a:r>
            <a:r>
              <a:rPr lang="ru-RU" i="1" dirty="0" smtClean="0"/>
              <a:t>гауптвахта,</a:t>
            </a:r>
            <a:r>
              <a:rPr lang="ru-RU" dirty="0" smtClean="0"/>
              <a:t> </a:t>
            </a:r>
            <a:r>
              <a:rPr lang="ru-RU" i="1" dirty="0" err="1" smtClean="0"/>
              <a:t>майзер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smtClean="0"/>
              <a:t>Каунас,</a:t>
            </a:r>
            <a:r>
              <a:rPr lang="ru-RU" dirty="0" smtClean="0"/>
              <a:t> </a:t>
            </a:r>
            <a:r>
              <a:rPr lang="ru-RU" i="1" dirty="0" err="1" smtClean="0"/>
              <a:t>Краузе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Пауль</a:t>
            </a:r>
            <a:r>
              <a:rPr lang="ru-RU" i="1" dirty="0" smtClean="0"/>
              <a:t>.</a:t>
            </a:r>
            <a:r>
              <a:rPr lang="uk-UA" dirty="0" smtClean="0"/>
              <a:t> 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smtClean="0"/>
              <a:t>словах,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ав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автентичний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автобіографія</a:t>
            </a:r>
            <a:r>
              <a:rPr lang="ru-RU" i="1" dirty="0" smtClean="0"/>
              <a:t>, </a:t>
            </a:r>
            <a:r>
              <a:rPr lang="ru-RU" i="1" dirty="0" err="1" smtClean="0"/>
              <a:t>автомобіль</a:t>
            </a:r>
            <a:r>
              <a:rPr lang="ru-RU" i="1" dirty="0" smtClean="0"/>
              <a:t>, автохтон, лавра, Аврора, </a:t>
            </a:r>
            <a:r>
              <a:rPr lang="ru-RU" i="1" dirty="0" err="1" smtClean="0"/>
              <a:t>Мавританія</a:t>
            </a:r>
            <a:r>
              <a:rPr lang="ru-RU" i="1" dirty="0" smtClean="0"/>
              <a:t>, </a:t>
            </a:r>
            <a:r>
              <a:rPr lang="ru-RU" i="1" dirty="0" err="1" smtClean="0"/>
              <a:t>Павло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err="1" smtClean="0"/>
              <a:t>запозиченнях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традицію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шляхом </a:t>
            </a:r>
            <a:r>
              <a:rPr lang="ru-RU" dirty="0" err="1" smtClean="0"/>
              <a:t>транслітерації</a:t>
            </a:r>
            <a:r>
              <a:rPr lang="ru-RU" dirty="0" smtClean="0"/>
              <a:t> як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dirty="0" smtClean="0"/>
              <a:t>,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орфографічні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: </a:t>
            </a:r>
            <a:r>
              <a:rPr lang="ru-RU" i="1" dirty="0" err="1" smtClean="0"/>
              <a:t>аудієнція</a:t>
            </a:r>
            <a:r>
              <a:rPr lang="ru-RU" dirty="0" smtClean="0"/>
              <a:t> і </a:t>
            </a:r>
            <a:r>
              <a:rPr lang="ru-RU" i="1" dirty="0" err="1" smtClean="0"/>
              <a:t>авдієнція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аудиторія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авдиторія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лауреат</a:t>
            </a:r>
            <a:r>
              <a:rPr lang="ru-RU" dirty="0" smtClean="0"/>
              <a:t> і </a:t>
            </a:r>
            <a:r>
              <a:rPr lang="ru-RU" i="1" dirty="0" err="1" smtClean="0"/>
              <a:t>лавреат</a:t>
            </a:r>
            <a:r>
              <a:rPr lang="ru-RU" i="1" dirty="0" smtClean="0"/>
              <a:t>, пауза </a:t>
            </a:r>
            <a:r>
              <a:rPr lang="ru-RU" dirty="0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павза</a:t>
            </a:r>
            <a:r>
              <a:rPr lang="ru-RU" i="1" dirty="0" smtClean="0"/>
              <a:t>, фауна </a:t>
            </a:r>
            <a:r>
              <a:rPr lang="ru-RU" dirty="0" smtClean="0"/>
              <a:t>і</a:t>
            </a:r>
            <a:r>
              <a:rPr lang="ru-RU" i="1" dirty="0" smtClean="0"/>
              <a:t> фавна.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768" y="374904"/>
            <a:ext cx="10021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г) н</a:t>
            </a:r>
            <a:r>
              <a:rPr lang="ru-RU" b="1" dirty="0" err="1" smtClean="0">
                <a:solidFill>
                  <a:schemeClr val="bg1"/>
                </a:solidFill>
              </a:rPr>
              <a:t>еподвоєні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приголосних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ck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англійській</a:t>
            </a:r>
            <a:r>
              <a:rPr lang="ru-RU" dirty="0" smtClean="0"/>
              <a:t>, </a:t>
            </a:r>
            <a:r>
              <a:rPr lang="ru-RU" dirty="0" err="1" smtClean="0"/>
              <a:t>німецькій</a:t>
            </a:r>
            <a:r>
              <a:rPr lang="ru-RU" dirty="0" smtClean="0"/>
              <a:t>, </a:t>
            </a:r>
            <a:r>
              <a:rPr lang="ru-RU" dirty="0" err="1" smtClean="0"/>
              <a:t>шведській</a:t>
            </a:r>
            <a:r>
              <a:rPr lang="ru-RU" dirty="0" smtClean="0"/>
              <a:t> та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звук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/>
              <a:t>відтворюємо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буквою </a:t>
            </a:r>
            <a:r>
              <a:rPr lang="ru-RU" b="1" dirty="0" smtClean="0">
                <a:solidFill>
                  <a:schemeClr val="bg1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Дікенс</a:t>
            </a:r>
            <a:r>
              <a:rPr lang="ru-RU" i="1" dirty="0" smtClean="0"/>
              <a:t>́,</a:t>
            </a:r>
            <a:r>
              <a:rPr lang="ru-RU" dirty="0" smtClean="0"/>
              <a:t> </a:t>
            </a:r>
            <a:r>
              <a:rPr lang="ru-RU" i="1" dirty="0" err="1" smtClean="0"/>
              <a:t>Текерей</a:t>
            </a:r>
            <a:r>
              <a:rPr lang="ru-RU" i="1" dirty="0" smtClean="0"/>
              <a:t>, </a:t>
            </a:r>
            <a:r>
              <a:rPr lang="ru-RU" i="1" dirty="0" err="1" smtClean="0"/>
              <a:t>Дікінсон</a:t>
            </a:r>
            <a:r>
              <a:rPr lang="ru-RU" i="1" dirty="0" smtClean="0"/>
              <a:t>́, Джексон, </a:t>
            </a:r>
            <a:r>
              <a:rPr lang="ru-RU" i="1" dirty="0" err="1" smtClean="0"/>
              <a:t>Букінгем</a:t>
            </a:r>
            <a:r>
              <a:rPr lang="ru-RU" i="1" dirty="0" smtClean="0"/>
              <a:t>, </a:t>
            </a:r>
            <a:r>
              <a:rPr lang="ru-RU" i="1" dirty="0" err="1" smtClean="0"/>
              <a:t>Брюкнер</a:t>
            </a:r>
            <a:r>
              <a:rPr lang="ru-RU" i="1" dirty="0" smtClean="0"/>
              <a:t>, </a:t>
            </a:r>
            <a:r>
              <a:rPr lang="ru-RU" i="1" dirty="0" err="1" smtClean="0"/>
              <a:t>Брокес</a:t>
            </a:r>
            <a:r>
              <a:rPr lang="ru-RU" i="1" dirty="0" smtClean="0"/>
              <a:t>, Ламарк, Шерлок. </a:t>
            </a:r>
          </a:p>
          <a:p>
            <a:pPr indent="357188" algn="just"/>
            <a:r>
              <a:rPr lang="ru-RU" b="1" dirty="0" err="1" smtClean="0">
                <a:solidFill>
                  <a:schemeClr val="bg1"/>
                </a:solidFill>
              </a:rPr>
              <a:t>Примітка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/>
              <a:t> </a:t>
            </a:r>
            <a:r>
              <a:rPr lang="ru-RU" dirty="0" err="1" smtClean="0"/>
              <a:t>Подвоєння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зберігаємо</a:t>
            </a:r>
            <a:r>
              <a:rPr lang="ru-RU" dirty="0" smtClean="0"/>
              <a:t> у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, де формант </a:t>
            </a:r>
            <a:r>
              <a:rPr lang="ru-RU" b="1" i="1" dirty="0" err="1" smtClean="0">
                <a:solidFill>
                  <a:schemeClr val="bg1"/>
                </a:solidFill>
              </a:rPr>
              <a:t>Mac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Mc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у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за </a:t>
            </a:r>
            <a:r>
              <a:rPr lang="ru-RU" dirty="0" err="1" smtClean="0"/>
              <a:t>традицією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пишемо</a:t>
            </a:r>
            <a:r>
              <a:rPr lang="ru-RU" dirty="0" smtClean="0"/>
              <a:t> як </a:t>
            </a:r>
            <a:r>
              <a:rPr lang="ru-RU" dirty="0" err="1" smtClean="0"/>
              <a:t>одне</a:t>
            </a:r>
            <a:r>
              <a:rPr lang="ru-RU" dirty="0" smtClean="0"/>
              <a:t> слово: </a:t>
            </a:r>
            <a:r>
              <a:rPr lang="ru-RU" i="1" dirty="0" err="1" smtClean="0"/>
              <a:t>Маккартні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Маккензі</a:t>
            </a:r>
            <a:r>
              <a:rPr lang="ru-RU" i="1" dirty="0" smtClean="0"/>
              <a:t>, </a:t>
            </a:r>
            <a:r>
              <a:rPr lang="ru-RU" i="1" dirty="0" err="1" smtClean="0"/>
              <a:t>Маккенна</a:t>
            </a:r>
            <a:r>
              <a:rPr lang="ru-RU" i="1" dirty="0" smtClean="0"/>
              <a:t>, </a:t>
            </a:r>
            <a:r>
              <a:rPr lang="ru-RU" i="1" dirty="0" err="1" smtClean="0"/>
              <a:t>Маккінлі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i="1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такого типу: </a:t>
            </a:r>
            <a:r>
              <a:rPr lang="ru-RU" i="1" dirty="0" smtClean="0"/>
              <a:t>маккартизм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д) г</a:t>
            </a:r>
            <a:r>
              <a:rPr lang="ru-RU" b="1" dirty="0" err="1" smtClean="0">
                <a:solidFill>
                  <a:schemeClr val="bg1"/>
                </a:solidFill>
              </a:rPr>
              <a:t>олосні</a:t>
            </a:r>
            <a:r>
              <a:rPr lang="ru-RU" b="1" dirty="0" smtClean="0">
                <a:solidFill>
                  <a:schemeClr val="bg1"/>
                </a:solidFill>
              </a:rPr>
              <a:t> звуки і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голосних</a:t>
            </a:r>
            <a:r>
              <a:rPr lang="ru-RU" b="1" dirty="0" smtClean="0">
                <a:solidFill>
                  <a:schemeClr val="bg1"/>
                </a:solidFill>
              </a:rPr>
              <a:t> §131. </a:t>
            </a:r>
            <a:r>
              <a:rPr lang="ru-RU" b="1" dirty="0" err="1" smtClean="0">
                <a:solidFill>
                  <a:schemeClr val="bg1"/>
                </a:solidFill>
              </a:rPr>
              <a:t>Буквосполучення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через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оу</a:t>
            </a:r>
            <a:r>
              <a:rPr lang="ru-RU" dirty="0" smtClean="0"/>
              <a:t>: </a:t>
            </a:r>
            <a:r>
              <a:rPr lang="ru-RU" i="1" dirty="0" smtClean="0"/>
              <a:t>аутсайдер,</a:t>
            </a:r>
            <a:r>
              <a:rPr lang="ru-RU" dirty="0" smtClean="0"/>
              <a:t> </a:t>
            </a:r>
            <a:r>
              <a:rPr lang="ru-RU" i="1" dirty="0" smtClean="0"/>
              <a:t>гауптвахта,</a:t>
            </a:r>
            <a:r>
              <a:rPr lang="ru-RU" dirty="0" smtClean="0"/>
              <a:t> </a:t>
            </a:r>
            <a:r>
              <a:rPr lang="ru-RU" i="1" dirty="0" err="1" smtClean="0"/>
              <a:t>майзер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smtClean="0"/>
              <a:t>Каунас,</a:t>
            </a:r>
            <a:r>
              <a:rPr lang="ru-RU" dirty="0" smtClean="0"/>
              <a:t> </a:t>
            </a:r>
            <a:r>
              <a:rPr lang="ru-RU" i="1" dirty="0" err="1" smtClean="0"/>
              <a:t>Краузе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Пауль</a:t>
            </a:r>
            <a:r>
              <a:rPr lang="ru-RU" i="1" dirty="0" smtClean="0"/>
              <a:t>.</a:t>
            </a:r>
            <a:r>
              <a:rPr lang="uk-UA" dirty="0" smtClean="0"/>
              <a:t> 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smtClean="0"/>
              <a:t>словах,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ав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автентичний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автобіографія</a:t>
            </a:r>
            <a:r>
              <a:rPr lang="ru-RU" i="1" dirty="0" smtClean="0"/>
              <a:t>, </a:t>
            </a:r>
            <a:r>
              <a:rPr lang="ru-RU" i="1" dirty="0" err="1" smtClean="0"/>
              <a:t>автомобіль</a:t>
            </a:r>
            <a:r>
              <a:rPr lang="ru-RU" i="1" dirty="0" smtClean="0"/>
              <a:t>, автохтон, лавра, Аврора, </a:t>
            </a:r>
            <a:r>
              <a:rPr lang="ru-RU" i="1" dirty="0" err="1" smtClean="0"/>
              <a:t>Мавританія</a:t>
            </a:r>
            <a:r>
              <a:rPr lang="ru-RU" i="1" dirty="0" smtClean="0"/>
              <a:t>, </a:t>
            </a:r>
            <a:r>
              <a:rPr lang="ru-RU" i="1" dirty="0" err="1" smtClean="0"/>
              <a:t>Павло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err="1" smtClean="0"/>
              <a:t>запозиченнях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традицію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шляхом </a:t>
            </a:r>
            <a:r>
              <a:rPr lang="ru-RU" dirty="0" err="1" smtClean="0"/>
              <a:t>транслітерації</a:t>
            </a:r>
            <a:r>
              <a:rPr lang="ru-RU" dirty="0" smtClean="0"/>
              <a:t> як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dirty="0" smtClean="0"/>
              <a:t>,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орфографічні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: </a:t>
            </a:r>
            <a:r>
              <a:rPr lang="ru-RU" i="1" dirty="0" err="1" smtClean="0"/>
              <a:t>аудієнція</a:t>
            </a:r>
            <a:r>
              <a:rPr lang="ru-RU" dirty="0" smtClean="0"/>
              <a:t> і </a:t>
            </a:r>
            <a:r>
              <a:rPr lang="ru-RU" i="1" dirty="0" err="1" smtClean="0"/>
              <a:t>авдієнція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аудиторія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авдиторія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лауреат</a:t>
            </a:r>
            <a:r>
              <a:rPr lang="ru-RU" dirty="0" smtClean="0"/>
              <a:t> і </a:t>
            </a:r>
            <a:r>
              <a:rPr lang="ru-RU" i="1" dirty="0" err="1" smtClean="0"/>
              <a:t>лавреат</a:t>
            </a:r>
            <a:r>
              <a:rPr lang="ru-RU" i="1" dirty="0" smtClean="0"/>
              <a:t>, пауза </a:t>
            </a:r>
            <a:r>
              <a:rPr lang="ru-RU" dirty="0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павза</a:t>
            </a:r>
            <a:r>
              <a:rPr lang="ru-RU" i="1" dirty="0" smtClean="0"/>
              <a:t>, фауна </a:t>
            </a:r>
            <a:r>
              <a:rPr lang="ru-RU" dirty="0" smtClean="0"/>
              <a:t>і</a:t>
            </a:r>
            <a:r>
              <a:rPr lang="ru-RU" i="1" dirty="0" smtClean="0"/>
              <a:t> фавна.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784" y="320040"/>
            <a:ext cx="10085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800" b="1" dirty="0" smtClean="0">
                <a:solidFill>
                  <a:srgbClr val="FFFF00"/>
                </a:solidFill>
              </a:rPr>
              <a:t>1</a:t>
            </a:r>
            <a:r>
              <a:rPr lang="uk-UA" sz="2800" b="1" dirty="0" smtClean="0">
                <a:solidFill>
                  <a:srgbClr val="FFFF00"/>
                </a:solidFill>
              </a:rPr>
              <a:t>0</a:t>
            </a:r>
            <a:r>
              <a:rPr lang="ru-RU" sz="2800" b="1" dirty="0" smtClean="0">
                <a:solidFill>
                  <a:srgbClr val="FFFF00"/>
                </a:solidFill>
              </a:rPr>
              <a:t>. </a:t>
            </a:r>
            <a:r>
              <a:rPr lang="ru-RU" sz="2800" b="1" dirty="0" err="1" smtClean="0">
                <a:solidFill>
                  <a:srgbClr val="FFFF00"/>
                </a:solidFill>
              </a:rPr>
              <a:t>Слов’янські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прізвища</a:t>
            </a:r>
            <a:r>
              <a:rPr lang="ru-RU" sz="2800" b="1" dirty="0" smtClean="0">
                <a:solidFill>
                  <a:srgbClr val="FFFF00"/>
                </a:solidFill>
              </a:rPr>
              <a:t> та </a:t>
            </a:r>
            <a:r>
              <a:rPr lang="ru-RU" sz="2800" b="1" dirty="0" err="1" smtClean="0">
                <a:solidFill>
                  <a:srgbClr val="FFFF00"/>
                </a:solidFill>
              </a:rPr>
              <a:t>імена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endParaRPr lang="ru-RU" sz="28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uk-UA" sz="2800" b="1" dirty="0" smtClean="0">
                <a:solidFill>
                  <a:schemeClr val="bg1"/>
                </a:solidFill>
              </a:rPr>
              <a:t>а) п</a:t>
            </a:r>
            <a:r>
              <a:rPr lang="ru-RU" sz="2800" b="1" dirty="0" err="1" smtClean="0">
                <a:solidFill>
                  <a:schemeClr val="bg1"/>
                </a:solidFill>
              </a:rPr>
              <a:t>різвища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з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прикметниковими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суфіксами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закінченнями</a:t>
            </a:r>
            <a:endParaRPr lang="ru-RU" sz="2800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sz="2800" dirty="0" err="1" smtClean="0"/>
              <a:t>Прикметникові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прізвищ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передаємо</a:t>
            </a:r>
            <a:r>
              <a:rPr lang="ru-RU" sz="2800" dirty="0" smtClean="0"/>
              <a:t> так:</a:t>
            </a:r>
            <a:r>
              <a:rPr lang="uk-UA" sz="2800" dirty="0" smtClean="0"/>
              <a:t> </a:t>
            </a:r>
            <a:endParaRPr lang="ru-RU" sz="2800" dirty="0" smtClean="0"/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ый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Бєлий</a:t>
            </a:r>
            <a:r>
              <a:rPr lang="ru-RU" sz="2800" i="1" dirty="0" smtClean="0"/>
              <a:t>́</a:t>
            </a:r>
            <a:r>
              <a:rPr lang="ru-RU" sz="2800" dirty="0" smtClean="0"/>
              <a:t>);</a:t>
            </a:r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твердого </a:t>
            </a:r>
            <a:r>
              <a:rPr lang="ru-RU" sz="2800" dirty="0" err="1" smtClean="0"/>
              <a:t>приголосного</a:t>
            </a:r>
            <a:r>
              <a:rPr lang="ru-RU" sz="2800" b="1" dirty="0" smtClean="0"/>
              <a:t> </a:t>
            </a:r>
            <a:r>
              <a:rPr lang="ru-RU" sz="2800" dirty="0" smtClean="0"/>
              <a:t>–</a:t>
            </a:r>
            <a:r>
              <a:rPr lang="ru-RU" sz="2800" b="1" dirty="0" smtClean="0"/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Острóвський</a:t>
            </a:r>
            <a:r>
              <a:rPr lang="ru-RU" sz="2800" dirty="0" smtClean="0"/>
              <a:t>),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м’якого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приголосного</a:t>
            </a:r>
            <a:r>
              <a:rPr lang="ru-RU" sz="2800" dirty="0" smtClean="0"/>
              <a:t> – через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ій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Крáйній</a:t>
            </a:r>
            <a:r>
              <a:rPr lang="ru-RU" sz="2800" dirty="0" smtClean="0"/>
              <a:t>);</a:t>
            </a:r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ая</a:t>
            </a:r>
            <a:r>
              <a:rPr lang="ru-RU" sz="2800" b="1" dirty="0" smtClean="0">
                <a:solidFill>
                  <a:schemeClr val="bg1"/>
                </a:solidFill>
              </a:rPr>
              <a:t>, -</a:t>
            </a:r>
            <a:r>
              <a:rPr lang="ru-RU" sz="2800" b="1" dirty="0" err="1" smtClean="0">
                <a:solidFill>
                  <a:schemeClr val="bg1"/>
                </a:solidFill>
              </a:rPr>
              <a:t>яя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-а, -я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Бєла</a:t>
            </a:r>
            <a:r>
              <a:rPr lang="ru-RU" sz="2800" i="1" dirty="0" smtClean="0"/>
              <a:t>́,</a:t>
            </a:r>
            <a:r>
              <a:rPr lang="ru-RU" sz="2800" b="1" dirty="0" smtClean="0"/>
              <a:t> </a:t>
            </a:r>
            <a:r>
              <a:rPr lang="ru-RU" sz="2800" i="1" dirty="0" err="1" smtClean="0"/>
              <a:t>Острóвська</a:t>
            </a:r>
            <a:r>
              <a:rPr lang="ru-RU" sz="2800" i="1" dirty="0" smtClean="0"/>
              <a:t>,</a:t>
            </a:r>
            <a:r>
              <a:rPr lang="ru-RU" sz="2800" b="1" dirty="0" smtClean="0"/>
              <a:t> </a:t>
            </a:r>
            <a:r>
              <a:rPr lang="ru-RU" sz="2800" i="1" dirty="0" err="1" smtClean="0"/>
              <a:t>Крáйня</a:t>
            </a:r>
            <a:r>
              <a:rPr lang="ru-RU" sz="2800" dirty="0" smtClean="0"/>
              <a:t>).</a:t>
            </a:r>
          </a:p>
          <a:p>
            <a:pPr indent="357188" algn="just"/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-ой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/>
              <a:t>передаємо</a:t>
            </a:r>
            <a:r>
              <a:rPr lang="ru-RU" sz="2800" dirty="0" smtClean="0"/>
              <a:t> через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dirty="0" smtClean="0"/>
              <a:t>: </a:t>
            </a:r>
            <a:r>
              <a:rPr lang="ru-RU" sz="2800" i="1" dirty="0" err="1" smtClean="0"/>
              <a:t>Донськúй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Крутúй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Луговськúй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Полевúй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Соловйов-Сєдúй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Босий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Трубецькúй</a:t>
            </a:r>
            <a:r>
              <a:rPr lang="ru-RU" sz="2800" i="1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Толстóй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Толстá</a:t>
            </a:r>
            <a:r>
              <a:rPr lang="ru-RU" sz="2800" i="1" dirty="0" smtClean="0"/>
              <a:t>).</a:t>
            </a:r>
            <a:endParaRPr lang="ru-RU" sz="2800" dirty="0" smtClean="0"/>
          </a:p>
          <a:p>
            <a:pPr indent="357188"/>
            <a:endParaRPr lang="ru-RU" dirty="0" smtClean="0"/>
          </a:p>
          <a:p>
            <a:pPr indent="357188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295028"/>
          </a:xfrm>
        </p:spPr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357188"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Укладання</a:t>
            </a:r>
            <a:r>
              <a:rPr lang="ru-RU" b="1" dirty="0" smtClean="0"/>
              <a:t> </a:t>
            </a:r>
            <a:r>
              <a:rPr lang="ru-RU" b="1" dirty="0" smtClean="0"/>
              <a:t>словника</a:t>
            </a:r>
            <a:r>
              <a:rPr lang="uk-UA" b="1" dirty="0" smtClean="0"/>
              <a:t> ключових термінів Курсу.</a:t>
            </a:r>
            <a:endParaRPr lang="ru-RU" dirty="0" smtClean="0"/>
          </a:p>
          <a:p>
            <a:pPr marL="0" lvl="0" indent="357188"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Запи</a:t>
            </a:r>
            <a:r>
              <a:rPr lang="uk-UA" b="1" dirty="0" err="1" smtClean="0"/>
              <a:t>сати</a:t>
            </a:r>
            <a:r>
              <a:rPr lang="ru-RU" b="1" dirty="0" smtClean="0"/>
              <a:t> слова в </a:t>
            </a:r>
            <a:r>
              <a:rPr lang="ru-RU" b="1" dirty="0" err="1" smtClean="0"/>
              <a:t>алфавітному</a:t>
            </a:r>
            <a:r>
              <a:rPr lang="ru-RU" b="1" dirty="0" smtClean="0"/>
              <a:t> порядку.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незрозумілих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 </a:t>
            </a:r>
            <a:r>
              <a:rPr lang="ru-RU" b="1" dirty="0" err="1" smtClean="0"/>
              <a:t>з’ясу</a:t>
            </a:r>
            <a:r>
              <a:rPr lang="uk-UA" b="1" dirty="0" smtClean="0"/>
              <a:t>вати</a:t>
            </a:r>
            <a:r>
              <a:rPr lang="ru-RU" b="1" dirty="0" smtClean="0"/>
              <a:t> за словником </a:t>
            </a:r>
            <a:r>
              <a:rPr lang="ru-RU" b="1" dirty="0" err="1" smtClean="0"/>
              <a:t>іншомовних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err="1" smtClean="0"/>
              <a:t>Візаві</a:t>
            </a:r>
            <a:r>
              <a:rPr lang="ru-RU" i="1" dirty="0" smtClean="0"/>
              <a:t>, </a:t>
            </a:r>
            <a:r>
              <a:rPr lang="ru-RU" i="1" dirty="0" err="1" smtClean="0"/>
              <a:t>комп’ютер</a:t>
            </a:r>
            <a:r>
              <a:rPr lang="ru-RU" i="1" dirty="0" smtClean="0"/>
              <a:t>, </a:t>
            </a:r>
            <a:r>
              <a:rPr lang="ru-RU" i="1" dirty="0" err="1" smtClean="0"/>
              <a:t>алібі</a:t>
            </a:r>
            <a:r>
              <a:rPr lang="ru-RU" i="1" dirty="0" smtClean="0"/>
              <a:t>, </a:t>
            </a:r>
            <a:r>
              <a:rPr lang="ru-RU" i="1" dirty="0" err="1" smtClean="0"/>
              <a:t>інтелект</a:t>
            </a:r>
            <a:r>
              <a:rPr lang="ru-RU" i="1" dirty="0" smtClean="0"/>
              <a:t>, </a:t>
            </a:r>
            <a:r>
              <a:rPr lang="ru-RU" i="1" dirty="0" err="1" smtClean="0"/>
              <a:t>енклітика</a:t>
            </a:r>
            <a:r>
              <a:rPr lang="ru-RU" i="1" dirty="0" smtClean="0"/>
              <a:t>, смартфон, </a:t>
            </a:r>
            <a:r>
              <a:rPr lang="ru-RU" i="1" dirty="0" err="1" smtClean="0"/>
              <a:t>патронім</a:t>
            </a:r>
            <a:r>
              <a:rPr lang="ru-RU" i="1" dirty="0" smtClean="0"/>
              <a:t>, </a:t>
            </a:r>
            <a:r>
              <a:rPr lang="ru-RU" i="1" dirty="0" err="1" smtClean="0"/>
              <a:t>пейоративний</a:t>
            </a:r>
            <a:r>
              <a:rPr lang="ru-RU" i="1" dirty="0" smtClean="0"/>
              <a:t>, </a:t>
            </a:r>
            <a:r>
              <a:rPr lang="ru-RU" i="1" dirty="0" err="1" smtClean="0"/>
              <a:t>парономазія</a:t>
            </a:r>
            <a:r>
              <a:rPr lang="ru-RU" i="1" dirty="0" smtClean="0"/>
              <a:t>, </a:t>
            </a:r>
            <a:r>
              <a:rPr lang="ru-RU" i="1" dirty="0" err="1" smtClean="0"/>
              <a:t>кінема</a:t>
            </a:r>
            <a:r>
              <a:rPr lang="ru-RU" i="1" dirty="0" smtClean="0"/>
              <a:t>, дебют, ноутбук, </a:t>
            </a:r>
            <a:r>
              <a:rPr lang="ru-RU" i="1" dirty="0" err="1" smtClean="0"/>
              <a:t>аудиторія</a:t>
            </a:r>
            <a:r>
              <a:rPr lang="ru-RU" i="1" dirty="0" smtClean="0"/>
              <a:t>, кагора, шлейф, бакалавр, </a:t>
            </a:r>
            <a:r>
              <a:rPr lang="ru-RU" i="1" dirty="0" err="1" smtClean="0"/>
              <a:t>дистриб’ютор</a:t>
            </a:r>
            <a:r>
              <a:rPr lang="ru-RU" i="1" dirty="0" smtClean="0"/>
              <a:t>, дублет, </a:t>
            </a:r>
            <a:r>
              <a:rPr lang="ru-RU" i="1" dirty="0" err="1" smtClean="0"/>
              <a:t>евфемізми</a:t>
            </a:r>
            <a:r>
              <a:rPr lang="ru-RU" i="1" dirty="0" smtClean="0"/>
              <a:t>, </a:t>
            </a:r>
            <a:r>
              <a:rPr lang="ru-RU" i="1" dirty="0" err="1" smtClean="0"/>
              <a:t>колоквіалізми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903569"/>
          </a:xfrm>
        </p:spPr>
        <p:txBody>
          <a:bodyPr rtlCol="0">
            <a:noAutofit/>
          </a:bodyPr>
          <a:lstStyle/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Ажнюк</a:t>
            </a:r>
            <a:r>
              <a:rPr lang="uk-UA" sz="1150" dirty="0" smtClean="0"/>
              <a:t> Б.М. Національна фразеологія в іншомовному зіставленні. УМЛШ. 1990. № 5. С. 82–87.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Баденкова</a:t>
            </a:r>
            <a:r>
              <a:rPr lang="ru-RU" sz="1150" dirty="0" smtClean="0"/>
              <a:t> В.М., </a:t>
            </a:r>
            <a:r>
              <a:rPr lang="ru-RU" sz="1150" dirty="0" err="1" smtClean="0"/>
              <a:t>Зинякова</a:t>
            </a:r>
            <a:r>
              <a:rPr lang="ru-RU" sz="1150" dirty="0" smtClean="0"/>
              <a:t> А.А.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Акцентологія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Миколаїв</a:t>
            </a:r>
            <a:r>
              <a:rPr lang="ru-RU" sz="1150" dirty="0" smtClean="0"/>
              <a:t>: МНУ, 2017. </a:t>
            </a:r>
            <a:r>
              <a:rPr lang="uk-UA" sz="1150" dirty="0" smtClean="0"/>
              <a:t>284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Бондар О.І., Карпенко Ю.О., </a:t>
            </a:r>
            <a:r>
              <a:rPr lang="ru-RU" sz="1150" dirty="0" err="1" smtClean="0"/>
              <a:t>Микитин-Дружине</a:t>
            </a:r>
            <a:r>
              <a:rPr lang="ru-RU" sz="1150" baseline="-25000" dirty="0" err="1" smtClean="0"/>
              <a:t>́</a:t>
            </a:r>
            <a:r>
              <a:rPr lang="ru-RU" sz="1150" dirty="0" err="1" smtClean="0"/>
              <a:t>ць</a:t>
            </a:r>
            <a:r>
              <a:rPr lang="ru-RU" sz="1150" dirty="0" smtClean="0"/>
              <a:t> М.Л.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К</a:t>
            </a:r>
            <a:r>
              <a:rPr lang="uk-UA" sz="1150" dirty="0" smtClean="0"/>
              <a:t>. </a:t>
            </a:r>
            <a:r>
              <a:rPr lang="ru-RU" sz="1150" dirty="0" smtClean="0"/>
              <a:t>: ВЦ «</a:t>
            </a:r>
            <a:r>
              <a:rPr lang="ru-RU" sz="1150" dirty="0" err="1" smtClean="0"/>
              <a:t>Академія</a:t>
            </a:r>
            <a:r>
              <a:rPr lang="ru-RU" sz="1150" dirty="0" smtClean="0"/>
              <a:t>», 2006.</a:t>
            </a:r>
            <a:r>
              <a:rPr lang="uk-UA" sz="1150" dirty="0" smtClean="0"/>
              <a:t> 368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Грищенко А.П., </a:t>
            </a:r>
            <a:r>
              <a:rPr lang="ru-RU" sz="1150" dirty="0" err="1" smtClean="0"/>
              <a:t>Мацько</a:t>
            </a:r>
            <a:r>
              <a:rPr lang="ru-RU" sz="1150" dirty="0" smtClean="0"/>
              <a:t> Л.І., Плющ М.Я.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3-тє вид., </a:t>
            </a:r>
            <a:r>
              <a:rPr lang="ru-RU" sz="1150" dirty="0" err="1" smtClean="0"/>
              <a:t>допов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</a:t>
            </a:r>
            <a:r>
              <a:rPr lang="ru-RU" sz="1150" dirty="0" err="1" smtClean="0"/>
              <a:t>шк</a:t>
            </a:r>
            <a:r>
              <a:rPr lang="ru-RU" sz="1150" dirty="0" smtClean="0"/>
              <a:t>., 2002. 439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Історія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українського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правопису</a:t>
            </a:r>
            <a:r>
              <a:rPr lang="ru-RU" sz="1150" dirty="0" smtClean="0"/>
              <a:t> ХVІ–XX ст. : </a:t>
            </a:r>
            <a:r>
              <a:rPr lang="ru-RU" sz="1150" dirty="0" err="1" smtClean="0"/>
              <a:t>хрестоматія</a:t>
            </a:r>
            <a:r>
              <a:rPr lang="ru-RU" sz="1150" dirty="0" smtClean="0"/>
              <a:t> / </a:t>
            </a:r>
            <a:r>
              <a:rPr lang="ru-RU" sz="1150" dirty="0" err="1" smtClean="0"/>
              <a:t>упорядники</a:t>
            </a:r>
            <a:r>
              <a:rPr lang="ru-RU" sz="1150" dirty="0" smtClean="0"/>
              <a:t> В.В. </a:t>
            </a:r>
            <a:r>
              <a:rPr lang="ru-RU" sz="1150" dirty="0" err="1" smtClean="0"/>
              <a:t>Німчук</a:t>
            </a:r>
            <a:r>
              <a:rPr lang="ru-RU" sz="1150" dirty="0" smtClean="0"/>
              <a:t>, Н. В. </a:t>
            </a:r>
            <a:r>
              <a:rPr lang="ru-RU" sz="1150" dirty="0" err="1" smtClean="0"/>
              <a:t>Пуряєва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2004. 582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Караман</a:t>
            </a:r>
            <a:r>
              <a:rPr lang="ru-RU" sz="1150" dirty="0" smtClean="0"/>
              <a:t> С.О.,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 О.В., Плющ М.Я.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 / за ред. С.О.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«</a:t>
            </a:r>
            <a:r>
              <a:rPr lang="ru-RU" sz="1150" dirty="0" err="1" smtClean="0"/>
              <a:t>Літера</a:t>
            </a:r>
            <a:r>
              <a:rPr lang="ru-RU" sz="1150" dirty="0" smtClean="0"/>
              <a:t> ЛТД», 2011. 520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Ковтюх</a:t>
            </a:r>
            <a:r>
              <a:rPr lang="ru-RU" sz="1150" dirty="0" smtClean="0"/>
              <a:t> С.Л</a:t>
            </a:r>
            <a:r>
              <a:rPr lang="uk-UA" sz="1150" dirty="0" smtClean="0"/>
              <a:t>.</a:t>
            </a:r>
            <a:r>
              <a:rPr lang="ru-RU" sz="1150" dirty="0" smtClean="0"/>
              <a:t>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(Фонетика.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) : </a:t>
            </a:r>
            <a:r>
              <a:rPr lang="ru-RU" sz="1150" dirty="0" err="1" smtClean="0"/>
              <a:t>навчально-методичний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Кіровоград</a:t>
            </a:r>
            <a:r>
              <a:rPr lang="ru-RU" sz="1150" dirty="0" smtClean="0"/>
              <a:t>, 2014. 291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Кровицька</a:t>
            </a:r>
            <a:r>
              <a:rPr lang="ru-RU" sz="1150" dirty="0" smtClean="0"/>
              <a:t> О.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: </a:t>
            </a:r>
            <a:r>
              <a:rPr lang="ru-RU" sz="1150" dirty="0" err="1" smtClean="0"/>
              <a:t>теорія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і</a:t>
            </a:r>
            <a:r>
              <a:rPr lang="ru-RU" sz="1150" dirty="0" smtClean="0"/>
              <a:t> практика. </a:t>
            </a:r>
            <a:r>
              <a:rPr lang="ru-RU" sz="1150" dirty="0" err="1" smtClean="0"/>
              <a:t>Львів</a:t>
            </a:r>
            <a:r>
              <a:rPr lang="ru-RU" sz="1150" dirty="0" smtClean="0"/>
              <a:t>, 2005. 175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Мойсієнко</a:t>
            </a:r>
            <a:r>
              <a:rPr lang="ru-RU" sz="1150" dirty="0" smtClean="0"/>
              <a:t> А.К., Бас-Кононенко О.В., </a:t>
            </a:r>
            <a:r>
              <a:rPr lang="ru-RU" sz="1150" dirty="0" err="1" smtClean="0"/>
              <a:t>Берковець</a:t>
            </a:r>
            <a:r>
              <a:rPr lang="ru-RU" sz="1150" dirty="0" smtClean="0"/>
              <a:t> В.В.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Фонетика: </a:t>
            </a:r>
            <a:r>
              <a:rPr lang="ru-RU" sz="1150" dirty="0" err="1" smtClean="0"/>
              <a:t>підручник</a:t>
            </a:r>
            <a:r>
              <a:rPr lang="uk-UA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</a:t>
            </a:r>
            <a:r>
              <a:rPr lang="uk-UA" sz="1150" dirty="0" smtClean="0"/>
              <a:t>:</a:t>
            </a:r>
            <a:r>
              <a:rPr lang="ru-RU" sz="1150" dirty="0" smtClean="0"/>
              <a:t> </a:t>
            </a:r>
            <a:r>
              <a:rPr lang="ru-RU" sz="1150" dirty="0" err="1" smtClean="0"/>
              <a:t>Знання</a:t>
            </a:r>
            <a:r>
              <a:rPr lang="ru-RU" sz="1150" dirty="0" smtClean="0"/>
              <a:t>, 2013. 340с.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Пазяк</a:t>
            </a:r>
            <a:r>
              <a:rPr lang="ru-RU" sz="1150" dirty="0" smtClean="0"/>
              <a:t> М. М. </a:t>
            </a:r>
            <a:r>
              <a:rPr lang="ru-RU" sz="1150" dirty="0" err="1" smtClean="0"/>
              <a:t>Українські</a:t>
            </a:r>
            <a:r>
              <a:rPr lang="ru-RU" sz="1150" dirty="0" smtClean="0"/>
              <a:t> </a:t>
            </a:r>
            <a:r>
              <a:rPr lang="ru-RU" sz="1150" dirty="0" err="1" smtClean="0"/>
              <a:t>прислів’я</a:t>
            </a:r>
            <a:r>
              <a:rPr lang="ru-RU" sz="1150" dirty="0" smtClean="0"/>
              <a:t> та </a:t>
            </a:r>
            <a:r>
              <a:rPr lang="ru-RU" sz="1150" dirty="0" err="1" smtClean="0"/>
              <a:t>приказки</a:t>
            </a:r>
            <a:r>
              <a:rPr lang="ru-RU" sz="1150" dirty="0" smtClean="0"/>
              <a:t> : </a:t>
            </a:r>
            <a:r>
              <a:rPr lang="ru-RU" sz="1150" dirty="0" err="1" smtClean="0"/>
              <a:t>проблеми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пареміології</a:t>
            </a:r>
            <a:r>
              <a:rPr lang="ru-RU" sz="1150" dirty="0" smtClean="0"/>
              <a:t> </a:t>
            </a:r>
            <a:r>
              <a:rPr lang="ru-RU" sz="1150" dirty="0" err="1" smtClean="0"/>
              <a:t>та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пареміографії</a:t>
            </a:r>
            <a:r>
              <a:rPr lang="ru-RU" sz="1150" dirty="0" smtClean="0"/>
              <a:t>. К.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1984. 199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smtClean="0"/>
              <a:t>Пасік Н.М. Власні назви в українській фразеології та </a:t>
            </a:r>
            <a:r>
              <a:rPr lang="uk-UA" sz="1150" dirty="0" err="1" smtClean="0"/>
              <a:t>пареміології</a:t>
            </a:r>
            <a:r>
              <a:rPr lang="uk-UA" sz="1150" dirty="0" smtClean="0"/>
              <a:t> : автореф. дис. канд. філол. наук. К., 2000. 18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Сироткін</a:t>
            </a:r>
            <a:r>
              <a:rPr lang="uk-UA" sz="1150" dirty="0" smtClean="0"/>
              <a:t> В.М. Прислів’я та приказки як джерело вивчення етико-правових звичаїв і уявлень українського народу. </a:t>
            </a:r>
            <a:r>
              <a:rPr lang="uk-UA" sz="1150" i="1" dirty="0" smtClean="0"/>
              <a:t>Народна творчість та етнографія</a:t>
            </a:r>
            <a:r>
              <a:rPr lang="uk-UA" sz="1150" dirty="0" smtClean="0"/>
              <a:t>. 1987. № 1. С. 39–42.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Ужченко</a:t>
            </a:r>
            <a:r>
              <a:rPr lang="uk-UA" sz="1150" dirty="0" smtClean="0"/>
              <a:t> В.Д., </a:t>
            </a:r>
            <a:r>
              <a:rPr lang="uk-UA" sz="1150" dirty="0" err="1" smtClean="0"/>
              <a:t>Ужченко</a:t>
            </a:r>
            <a:r>
              <a:rPr lang="uk-UA" sz="1150" dirty="0" smtClean="0"/>
              <a:t> Д.В. Фразеологія сучасної української мови. К. : Знання, 2007. 494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Український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</a:t>
            </a:r>
            <a:r>
              <a:rPr lang="ru-RU" sz="1150" dirty="0" smtClean="0"/>
              <a:t> / НАН </a:t>
            </a:r>
            <a:r>
              <a:rPr lang="ru-RU" sz="1150" dirty="0" err="1" smtClean="0"/>
              <a:t>України</a:t>
            </a:r>
            <a:r>
              <a:rPr lang="ru-RU" sz="1150" dirty="0" smtClean="0"/>
              <a:t>,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мовознавства</a:t>
            </a:r>
            <a:r>
              <a:rPr lang="ru-RU" sz="1150" dirty="0" smtClean="0"/>
              <a:t> </a:t>
            </a:r>
            <a:r>
              <a:rPr lang="ru-RU" sz="1150" dirty="0" err="1" smtClean="0"/>
              <a:t>ім</a:t>
            </a:r>
            <a:r>
              <a:rPr lang="ru-RU" sz="1150" dirty="0" smtClean="0"/>
              <a:t>. О.О. </a:t>
            </a:r>
            <a:r>
              <a:rPr lang="ru-RU" sz="1150" dirty="0" err="1" smtClean="0"/>
              <a:t>Потебні</a:t>
            </a:r>
            <a:r>
              <a:rPr lang="uk-UA" sz="1150" dirty="0" smtClean="0"/>
              <a:t>,</a:t>
            </a:r>
            <a:r>
              <a:rPr lang="ru-RU" sz="1150" dirty="0" smtClean="0"/>
              <a:t>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української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мови</a:t>
            </a:r>
            <a:r>
              <a:rPr lang="uk-UA" sz="1150" dirty="0" smtClean="0"/>
              <a:t>, Український мовно-інформаційний фонд.</a:t>
            </a:r>
            <a:r>
              <a:rPr lang="ru-RU" sz="1150" dirty="0" smtClean="0"/>
              <a:t> К. : </a:t>
            </a:r>
            <a:r>
              <a:rPr lang="uk-UA" sz="1150" dirty="0" smtClean="0"/>
              <a:t>НВП «Видавництво</a:t>
            </a:r>
            <a:r>
              <a:rPr lang="en-US" sz="1150" dirty="0" smtClean="0"/>
              <a:t>“</a:t>
            </a:r>
            <a:r>
              <a:rPr lang="en-US" sz="1150" dirty="0" err="1" smtClean="0"/>
              <a:t>Наукова</a:t>
            </a:r>
            <a:r>
              <a:rPr lang="en-US" sz="1150" dirty="0" smtClean="0"/>
              <a:t> </a:t>
            </a:r>
            <a:r>
              <a:rPr lang="en-US" sz="1150" dirty="0" err="1" smtClean="0"/>
              <a:t>думка</a:t>
            </a:r>
            <a:r>
              <a:rPr lang="en-US" sz="1150" dirty="0" smtClean="0"/>
              <a:t>”</a:t>
            </a:r>
            <a:r>
              <a:rPr lang="uk-UA" sz="1150" dirty="0" smtClean="0"/>
              <a:t> НАН України»</a:t>
            </a:r>
            <a:r>
              <a:rPr lang="ru-RU" sz="1150" dirty="0" smtClean="0"/>
              <a:t>, 20</a:t>
            </a:r>
            <a:r>
              <a:rPr lang="uk-UA" sz="1150" dirty="0" smtClean="0"/>
              <a:t>19</a:t>
            </a:r>
            <a:r>
              <a:rPr lang="ru-RU" sz="1150" dirty="0" smtClean="0"/>
              <a:t>. </a:t>
            </a:r>
            <a:r>
              <a:rPr lang="uk-UA" sz="1150" dirty="0" smtClean="0"/>
              <a:t>393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Широков В.А. </a:t>
            </a:r>
            <a:r>
              <a:rPr lang="ru-RU" sz="1150" dirty="0" err="1" smtClean="0"/>
              <a:t>Феноменологія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лексикографічних</a:t>
            </a:r>
            <a:r>
              <a:rPr lang="ru-RU" sz="1150" dirty="0" smtClean="0"/>
              <a:t> систем</a:t>
            </a:r>
            <a:r>
              <a:rPr lang="uk-UA" sz="1150" dirty="0" smtClean="0"/>
              <a:t> : монографія / НАН України, Український мовно-інформаційний фонд. </a:t>
            </a:r>
            <a:r>
              <a:rPr lang="ru-RU" sz="1150" dirty="0" smtClean="0"/>
              <a:t>К.</a:t>
            </a:r>
            <a:r>
              <a:rPr lang="uk-UA" sz="1150" dirty="0" smtClean="0"/>
              <a:t> : Наукова думка,</a:t>
            </a:r>
            <a:r>
              <a:rPr lang="ru-RU" sz="1150" dirty="0" smtClean="0"/>
              <a:t> 2004.</a:t>
            </a:r>
            <a:r>
              <a:rPr lang="uk-UA" sz="1150" dirty="0" smtClean="0"/>
              <a:t> 327с.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Шкуратяна</a:t>
            </a:r>
            <a:r>
              <a:rPr lang="ru-RU" sz="1150" dirty="0" smtClean="0"/>
              <a:t> Н.Г., Шевчук С.В.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. </a:t>
            </a:r>
            <a:r>
              <a:rPr lang="ru-RU" sz="1150" dirty="0" err="1" smtClean="0"/>
              <a:t>Модульний</a:t>
            </a:r>
            <a:r>
              <a:rPr lang="ru-RU" sz="1150" dirty="0" smtClean="0"/>
              <a:t> курс</a:t>
            </a:r>
            <a:r>
              <a:rPr lang="uk-UA" sz="1150" dirty="0" smtClean="0"/>
              <a:t> </a:t>
            </a:r>
            <a:r>
              <a:rPr lang="ru-RU" sz="1150" dirty="0" smtClean="0"/>
              <a:t>: </a:t>
            </a:r>
            <a:r>
              <a:rPr lang="ru-RU" sz="1150" dirty="0" err="1" smtClean="0"/>
              <a:t>навч</a:t>
            </a:r>
            <a:r>
              <a:rPr lang="uk-UA" sz="1150" dirty="0" err="1" smtClean="0"/>
              <a:t>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</a:t>
            </a:r>
            <a:r>
              <a:rPr lang="uk-UA" sz="1150" dirty="0" smtClean="0"/>
              <a:t>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школа, 2007. 823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Ющук</a:t>
            </a:r>
            <a:r>
              <a:rPr lang="ru-RU" sz="1150" dirty="0" smtClean="0"/>
              <a:t> І.П.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Либідь</a:t>
            </a:r>
            <a:r>
              <a:rPr lang="ru-RU" sz="1150" dirty="0" smtClean="0"/>
              <a:t>, 2003. 640 с.</a:t>
            </a:r>
          </a:p>
          <a:p>
            <a:pPr marL="268288" indent="-268288">
              <a:buFont typeface="+mj-lt"/>
              <a:buAutoNum type="arabicPeriod"/>
            </a:pPr>
            <a:endParaRPr lang="uk-UA" sz="1150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295028"/>
          </a:xfrm>
        </p:spPr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5176" y="2044264"/>
            <a:ext cx="11622023" cy="4548559"/>
          </a:xfrm>
        </p:spPr>
        <p:txBody>
          <a:bodyPr>
            <a:normAutofit fontScale="47500" lnSpcReduction="20000"/>
          </a:bodyPr>
          <a:lstStyle/>
          <a:p>
            <a:pPr marL="0" lvl="0" indent="357188"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Випишіть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тексту слова у три колонки: </a:t>
            </a:r>
            <a:r>
              <a:rPr lang="ru-RU" b="1" dirty="0" smtClean="0"/>
              <a:t>1) </a:t>
            </a:r>
            <a:r>
              <a:rPr lang="ru-RU" b="1" dirty="0" err="1" smtClean="0"/>
              <a:t>звуків</a:t>
            </a:r>
            <a:r>
              <a:rPr lang="ru-RU" b="1" dirty="0" smtClean="0"/>
              <a:t> </a:t>
            </a:r>
            <a:r>
              <a:rPr lang="ru-RU" b="1" dirty="0" err="1" smtClean="0"/>
              <a:t>менше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букв;</a:t>
            </a:r>
            <a:r>
              <a:rPr lang="uk-UA" b="1" dirty="0" smtClean="0"/>
              <a:t> 2) </a:t>
            </a:r>
            <a:r>
              <a:rPr lang="ru-RU" b="1" dirty="0" err="1" smtClean="0"/>
              <a:t>звуків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</a:t>
            </a:r>
            <a:r>
              <a:rPr lang="ru-RU" b="1" dirty="0" err="1" smtClean="0"/>
              <a:t>літер</a:t>
            </a:r>
            <a:r>
              <a:rPr lang="ru-RU" b="1" dirty="0" smtClean="0"/>
              <a:t>; 3) </a:t>
            </a:r>
            <a:r>
              <a:rPr lang="ru-RU" b="1" dirty="0" err="1" smtClean="0"/>
              <a:t>звуків</a:t>
            </a:r>
            <a:r>
              <a:rPr lang="ru-RU" b="1" dirty="0" smtClean="0"/>
              <a:t> і букв </a:t>
            </a:r>
            <a:r>
              <a:rPr lang="ru-RU" b="1" dirty="0" err="1" smtClean="0"/>
              <a:t>однакова</a:t>
            </a:r>
            <a:r>
              <a:rPr lang="ru-RU" b="1" dirty="0" smtClean="0"/>
              <a:t> </a:t>
            </a:r>
            <a:r>
              <a:rPr lang="ru-RU" b="1" dirty="0" err="1" smtClean="0"/>
              <a:t>кількість</a:t>
            </a:r>
            <a:r>
              <a:rPr lang="ru-RU" b="1" dirty="0" smtClean="0"/>
              <a:t>. </a:t>
            </a:r>
            <a:r>
              <a:rPr lang="ru-RU" b="1" dirty="0" err="1" smtClean="0"/>
              <a:t>Поясніть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звуки </a:t>
            </a:r>
            <a:r>
              <a:rPr lang="ru-RU" b="1" dirty="0" err="1" smtClean="0"/>
              <a:t>позначає</a:t>
            </a:r>
            <a:r>
              <a:rPr lang="ru-RU" b="1" dirty="0" smtClean="0"/>
              <a:t> </a:t>
            </a:r>
            <a:r>
              <a:rPr lang="ru-RU" b="1" dirty="0" err="1" smtClean="0"/>
              <a:t>кожна</a:t>
            </a:r>
            <a:r>
              <a:rPr lang="ru-RU" b="1" dirty="0" smtClean="0"/>
              <a:t> </a:t>
            </a:r>
            <a:r>
              <a:rPr lang="ru-RU" b="1" dirty="0" err="1" smtClean="0"/>
              <a:t>літера</a:t>
            </a:r>
            <a:r>
              <a:rPr lang="ru-RU" b="1" dirty="0" smtClean="0"/>
              <a:t> в </a:t>
            </a:r>
            <a:r>
              <a:rPr lang="ru-RU" b="1" dirty="0" err="1" smtClean="0"/>
              <a:t>цих</a:t>
            </a:r>
            <a:r>
              <a:rPr lang="ru-RU" b="1" dirty="0" smtClean="0"/>
              <a:t> словах і як </a:t>
            </a:r>
            <a:r>
              <a:rPr lang="ru-RU" b="1" dirty="0" err="1" smtClean="0"/>
              <a:t>кожний</a:t>
            </a:r>
            <a:r>
              <a:rPr lang="ru-RU" b="1" dirty="0" smtClean="0"/>
              <a:t> звук </a:t>
            </a:r>
            <a:r>
              <a:rPr lang="ru-RU" b="1" dirty="0" err="1" smtClean="0"/>
              <a:t>зображений</a:t>
            </a:r>
            <a:r>
              <a:rPr lang="ru-RU" b="1" dirty="0" smtClean="0"/>
              <a:t> </a:t>
            </a:r>
            <a:r>
              <a:rPr lang="ru-RU" b="1" dirty="0" err="1" smtClean="0"/>
              <a:t>графічно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Поезіє</a:t>
            </a:r>
            <a:r>
              <a:rPr lang="ru-RU" i="1" dirty="0" smtClean="0"/>
              <a:t>! </a:t>
            </a:r>
            <a:r>
              <a:rPr lang="ru-RU" i="1" dirty="0" err="1" smtClean="0"/>
              <a:t>супутнице</a:t>
            </a:r>
            <a:r>
              <a:rPr lang="ru-RU" i="1" dirty="0" smtClean="0"/>
              <a:t> моя!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Ти</a:t>
            </a:r>
            <a:r>
              <a:rPr lang="ru-RU" i="1" dirty="0" smtClean="0"/>
              <a:t> – </a:t>
            </a:r>
            <a:r>
              <a:rPr lang="ru-RU" i="1" dirty="0" err="1" smtClean="0"/>
              <a:t>теплий</a:t>
            </a:r>
            <a:r>
              <a:rPr lang="ru-RU" i="1" dirty="0" smtClean="0"/>
              <a:t>, </a:t>
            </a:r>
            <a:r>
              <a:rPr lang="ru-RU" i="1" dirty="0" err="1" smtClean="0"/>
              <a:t>животворний</a:t>
            </a:r>
            <a:r>
              <a:rPr lang="ru-RU" i="1" dirty="0" smtClean="0"/>
              <a:t> </a:t>
            </a:r>
            <a:r>
              <a:rPr lang="ru-RU" i="1" dirty="0" err="1" smtClean="0"/>
              <a:t>промінь</a:t>
            </a:r>
            <a:r>
              <a:rPr lang="ru-RU" i="1" dirty="0" smtClean="0"/>
              <a:t> </a:t>
            </a:r>
            <a:r>
              <a:rPr lang="ru-RU" i="1" dirty="0" err="1" smtClean="0"/>
              <a:t>сонця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Ти</a:t>
            </a:r>
            <a:r>
              <a:rPr lang="ru-RU" i="1" dirty="0" smtClean="0"/>
              <a:t> – тихий </a:t>
            </a:r>
            <a:r>
              <a:rPr lang="ru-RU" i="1" dirty="0" err="1" smtClean="0"/>
              <a:t>місяць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в </a:t>
            </a:r>
            <a:r>
              <a:rPr lang="ru-RU" i="1" dirty="0" err="1" smtClean="0"/>
              <a:t>тюрмі</a:t>
            </a:r>
            <a:r>
              <a:rPr lang="ru-RU" i="1" dirty="0" smtClean="0"/>
              <a:t> </a:t>
            </a:r>
            <a:r>
              <a:rPr lang="ru-RU" i="1" dirty="0" err="1" smtClean="0"/>
              <a:t>сія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З </a:t>
            </a:r>
            <a:r>
              <a:rPr lang="ru-RU" i="1" dirty="0" err="1" smtClean="0"/>
              <a:t>закуреного</a:t>
            </a:r>
            <a:r>
              <a:rPr lang="ru-RU" i="1" dirty="0" smtClean="0"/>
              <a:t>, темного </a:t>
            </a:r>
            <a:r>
              <a:rPr lang="ru-RU" i="1" dirty="0" err="1" smtClean="0"/>
              <a:t>віконця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Як </a:t>
            </a:r>
            <a:r>
              <a:rPr lang="ru-RU" i="1" dirty="0" err="1" smtClean="0"/>
              <a:t>попадався</a:t>
            </a:r>
            <a:r>
              <a:rPr lang="ru-RU" i="1" dirty="0" smtClean="0"/>
              <a:t> я в </a:t>
            </a:r>
            <a:r>
              <a:rPr lang="ru-RU" i="1" dirty="0" err="1" smtClean="0"/>
              <a:t>буденний</a:t>
            </a:r>
            <a:r>
              <a:rPr lang="ru-RU" i="1" dirty="0" smtClean="0"/>
              <a:t> </a:t>
            </a:r>
            <a:r>
              <a:rPr lang="ru-RU" i="1" dirty="0" err="1" smtClean="0"/>
              <a:t>бруд</a:t>
            </a:r>
            <a:r>
              <a:rPr lang="ru-RU" i="1" dirty="0" smtClean="0"/>
              <a:t>,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Робила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r>
              <a:rPr lang="ru-RU" i="1" dirty="0" smtClean="0"/>
              <a:t> одно </a:t>
            </a:r>
            <a:r>
              <a:rPr lang="ru-RU" i="1" dirty="0" err="1" smtClean="0"/>
              <a:t>з</a:t>
            </a:r>
            <a:r>
              <a:rPr lang="ru-RU" i="1" dirty="0" smtClean="0"/>
              <a:t> великих чуд: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Ховала все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фантастичним</a:t>
            </a:r>
            <a:r>
              <a:rPr lang="ru-RU" i="1" dirty="0" smtClean="0"/>
              <a:t> флером,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Як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сріблястим</a:t>
            </a:r>
            <a:r>
              <a:rPr lang="ru-RU" i="1" dirty="0" smtClean="0"/>
              <a:t>, </a:t>
            </a:r>
            <a:r>
              <a:rPr lang="ru-RU" i="1" dirty="0" err="1" smtClean="0"/>
              <a:t>місячним</a:t>
            </a:r>
            <a:r>
              <a:rPr lang="ru-RU" i="1" dirty="0" smtClean="0"/>
              <a:t> </a:t>
            </a:r>
            <a:r>
              <a:rPr lang="ru-RU" i="1" dirty="0" err="1" smtClean="0"/>
              <a:t>етером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важкі</a:t>
            </a:r>
            <a:r>
              <a:rPr lang="ru-RU" i="1" dirty="0" smtClean="0"/>
              <a:t> </a:t>
            </a:r>
            <a:r>
              <a:rPr lang="ru-RU" i="1" dirty="0" err="1" smtClean="0"/>
              <a:t>хвилини</a:t>
            </a:r>
            <a:r>
              <a:rPr lang="ru-RU" i="1" dirty="0" smtClean="0"/>
              <a:t> </a:t>
            </a:r>
            <a:r>
              <a:rPr lang="ru-RU" i="1" dirty="0" err="1" smtClean="0"/>
              <a:t>скорбі</a:t>
            </a:r>
            <a:r>
              <a:rPr lang="ru-RU" i="1" dirty="0" smtClean="0"/>
              <a:t> та недуг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Я тихо </a:t>
            </a:r>
            <a:r>
              <a:rPr lang="ru-RU" i="1" dirty="0" err="1" smtClean="0"/>
              <a:t>йшов</a:t>
            </a:r>
            <a:r>
              <a:rPr lang="ru-RU" i="1" dirty="0" smtClean="0"/>
              <a:t>, </a:t>
            </a:r>
            <a:r>
              <a:rPr lang="ru-RU" i="1" dirty="0" err="1" smtClean="0"/>
              <a:t>куди</a:t>
            </a:r>
            <a:r>
              <a:rPr lang="ru-RU" i="1" dirty="0" smtClean="0"/>
              <a:t> </a:t>
            </a:r>
            <a:r>
              <a:rPr lang="ru-RU" i="1" dirty="0" err="1" smtClean="0"/>
              <a:t>гляділи</a:t>
            </a:r>
            <a:r>
              <a:rPr lang="ru-RU" i="1" dirty="0" smtClean="0"/>
              <a:t> </a:t>
            </a:r>
            <a:r>
              <a:rPr lang="ru-RU" i="1" dirty="0" err="1" smtClean="0"/>
              <a:t>очі</a:t>
            </a:r>
            <a:r>
              <a:rPr lang="ru-RU" i="1" dirty="0" smtClean="0"/>
              <a:t>,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І </a:t>
            </a:r>
            <a:r>
              <a:rPr lang="ru-RU" i="1" dirty="0" err="1" smtClean="0"/>
              <a:t>слухав</a:t>
            </a:r>
            <a:r>
              <a:rPr lang="ru-RU" i="1" dirty="0" smtClean="0"/>
              <a:t>, як </a:t>
            </a:r>
            <a:r>
              <a:rPr lang="ru-RU" i="1" dirty="0" err="1" smtClean="0"/>
              <a:t>шумить</a:t>
            </a:r>
            <a:r>
              <a:rPr lang="ru-RU" i="1" dirty="0" smtClean="0"/>
              <a:t> </a:t>
            </a:r>
            <a:r>
              <a:rPr lang="ru-RU" i="1" dirty="0" err="1" smtClean="0"/>
              <a:t>діброва-луг</a:t>
            </a:r>
            <a:r>
              <a:rPr lang="ru-RU" i="1" dirty="0" smtClean="0"/>
              <a:t>,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А </a:t>
            </a:r>
            <a:r>
              <a:rPr lang="ru-RU" i="1" dirty="0" err="1" smtClean="0"/>
              <a:t>синє</a:t>
            </a:r>
            <a:r>
              <a:rPr lang="ru-RU" i="1" dirty="0" smtClean="0"/>
              <a:t> море </a:t>
            </a:r>
            <a:r>
              <a:rPr lang="ru-RU" i="1" dirty="0" err="1" smtClean="0"/>
              <a:t>піною</a:t>
            </a:r>
            <a:r>
              <a:rPr lang="ru-RU" i="1" dirty="0" smtClean="0"/>
              <a:t> </a:t>
            </a:r>
            <a:r>
              <a:rPr lang="ru-RU" i="1" dirty="0" err="1" smtClean="0"/>
              <a:t>клекоче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Дивився</a:t>
            </a:r>
            <a:r>
              <a:rPr lang="ru-RU" i="1" dirty="0" smtClean="0"/>
              <a:t> я на низку диких </a:t>
            </a:r>
            <a:r>
              <a:rPr lang="ru-RU" i="1" dirty="0" err="1" smtClean="0"/>
              <a:t>гір</a:t>
            </a:r>
            <a:r>
              <a:rPr lang="ru-RU" i="1" dirty="0" smtClean="0"/>
              <a:t>,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боки </a:t>
            </a:r>
            <a:r>
              <a:rPr lang="ru-RU" i="1" dirty="0" err="1" smtClean="0"/>
              <a:t>обріс</a:t>
            </a:r>
            <a:r>
              <a:rPr lang="ru-RU" i="1" dirty="0" smtClean="0"/>
              <a:t> </a:t>
            </a:r>
            <a:r>
              <a:rPr lang="ru-RU" i="1" dirty="0" err="1" smtClean="0"/>
              <a:t>кудлатий</a:t>
            </a:r>
            <a:r>
              <a:rPr lang="ru-RU" i="1" dirty="0" smtClean="0"/>
              <a:t> </a:t>
            </a:r>
            <a:r>
              <a:rPr lang="ru-RU" i="1" dirty="0" err="1" smtClean="0"/>
              <a:t>бір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На </a:t>
            </a:r>
            <a:r>
              <a:rPr lang="ru-RU" i="1" dirty="0" err="1" smtClean="0"/>
              <a:t>скелях</a:t>
            </a:r>
            <a:r>
              <a:rPr lang="ru-RU" i="1" dirty="0" smtClean="0"/>
              <a:t>, </a:t>
            </a:r>
            <a:r>
              <a:rPr lang="ru-RU" i="1" dirty="0" err="1" smtClean="0"/>
              <a:t>зверху</a:t>
            </a:r>
            <a:r>
              <a:rPr lang="ru-RU" i="1" dirty="0" smtClean="0"/>
              <a:t>, </a:t>
            </a:r>
            <a:r>
              <a:rPr lang="ru-RU" i="1" dirty="0" err="1" smtClean="0"/>
              <a:t>тріпотіли</a:t>
            </a:r>
            <a:r>
              <a:rPr lang="ru-RU" i="1" dirty="0" smtClean="0"/>
              <a:t> хмари…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Ах, душу </a:t>
            </a:r>
            <a:r>
              <a:rPr lang="ru-RU" i="1" dirty="0" err="1" smtClean="0"/>
              <a:t>переймали</a:t>
            </a:r>
            <a:r>
              <a:rPr lang="ru-RU" i="1" dirty="0" smtClean="0"/>
              <a:t> </a:t>
            </a:r>
            <a:r>
              <a:rPr lang="ru-RU" i="1" dirty="0" err="1" smtClean="0"/>
              <a:t>ніжні</a:t>
            </a:r>
            <a:r>
              <a:rPr lang="ru-RU" i="1" dirty="0" smtClean="0"/>
              <a:t> </a:t>
            </a:r>
            <a:r>
              <a:rPr lang="ru-RU" i="1" dirty="0" err="1" smtClean="0"/>
              <a:t>чари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ctr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                                       А</a:t>
            </a:r>
            <a:r>
              <a:rPr lang="ru-RU" i="1" dirty="0" smtClean="0"/>
              <a:t>. </a:t>
            </a:r>
            <a:r>
              <a:rPr lang="ru-RU" i="1" dirty="0" err="1" smtClean="0"/>
              <a:t>Кримський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295028"/>
          </a:xfrm>
        </p:spPr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5176" y="2044264"/>
            <a:ext cx="11622023" cy="4548559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uk-UA" b="1" dirty="0" smtClean="0"/>
              <a:t>4. </a:t>
            </a:r>
            <a:r>
              <a:rPr lang="ru-RU" b="1" dirty="0" err="1" smtClean="0"/>
              <a:t>Назвіть</a:t>
            </a:r>
            <a:r>
              <a:rPr lang="ru-RU" b="1" dirty="0" smtClean="0"/>
              <a:t> </a:t>
            </a:r>
            <a:r>
              <a:rPr lang="ru-RU" b="1" dirty="0" err="1" smtClean="0"/>
              <a:t>звукове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виділених</a:t>
            </a:r>
            <a:r>
              <a:rPr lang="ru-RU" b="1" dirty="0" smtClean="0"/>
              <a:t> </a:t>
            </a:r>
            <a:r>
              <a:rPr lang="ru-RU" b="1" dirty="0" err="1" smtClean="0"/>
              <a:t>літер</a:t>
            </a:r>
            <a:r>
              <a:rPr lang="ru-RU" b="1" dirty="0" smtClean="0"/>
              <a:t>. Слова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різною</a:t>
            </a:r>
            <a:r>
              <a:rPr lang="ru-RU" b="1" dirty="0" smtClean="0"/>
              <a:t> </a:t>
            </a:r>
            <a:r>
              <a:rPr lang="ru-RU" b="1" dirty="0" err="1" smtClean="0"/>
              <a:t>кількістю</a:t>
            </a:r>
            <a:r>
              <a:rPr lang="ru-RU" b="1" dirty="0" smtClean="0"/>
              <a:t> </a:t>
            </a:r>
            <a:r>
              <a:rPr lang="ru-RU" b="1" dirty="0" err="1" smtClean="0"/>
              <a:t>літер</a:t>
            </a:r>
            <a:r>
              <a:rPr lang="ru-RU" b="1" dirty="0" smtClean="0"/>
              <a:t> і </a:t>
            </a:r>
            <a:r>
              <a:rPr lang="ru-RU" b="1" dirty="0" err="1" smtClean="0"/>
              <a:t>звуків</a:t>
            </a:r>
            <a:r>
              <a:rPr lang="ru-RU" b="1" dirty="0" smtClean="0"/>
              <a:t> </a:t>
            </a:r>
            <a:r>
              <a:rPr lang="ru-RU" b="1" dirty="0" err="1" smtClean="0"/>
              <a:t>запишіть</a:t>
            </a:r>
            <a:r>
              <a:rPr lang="ru-RU" b="1" dirty="0" smtClean="0"/>
              <a:t> </a:t>
            </a:r>
            <a:r>
              <a:rPr lang="ru-RU" b="1" dirty="0" err="1" smtClean="0"/>
              <a:t>фонетичною</a:t>
            </a:r>
            <a:r>
              <a:rPr lang="ru-RU" b="1" dirty="0" smtClean="0"/>
              <a:t> </a:t>
            </a:r>
            <a:r>
              <a:rPr lang="ru-RU" b="1" dirty="0" err="1" smtClean="0"/>
              <a:t>транскрипцією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smtClean="0"/>
              <a:t>Ю</a:t>
            </a:r>
            <a:r>
              <a:rPr lang="ru-RU" i="1" dirty="0" smtClean="0"/>
              <a:t>нга,</a:t>
            </a:r>
            <a:r>
              <a:rPr lang="ru-RU" b="1" i="1" dirty="0" smtClean="0"/>
              <a:t> </a:t>
            </a:r>
            <a:r>
              <a:rPr lang="ru-RU" i="1" dirty="0" err="1" smtClean="0"/>
              <a:t>в’</a:t>
            </a:r>
            <a:r>
              <a:rPr lang="ru-RU" b="1" i="1" dirty="0" err="1" smtClean="0"/>
              <a:t>ю</a:t>
            </a:r>
            <a:r>
              <a:rPr lang="ru-RU" i="1" dirty="0" err="1" smtClean="0"/>
              <a:t>н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smtClean="0"/>
              <a:t>л</a:t>
            </a:r>
            <a:r>
              <a:rPr lang="ru-RU" b="1" i="1" dirty="0" smtClean="0"/>
              <a:t>ю</a:t>
            </a:r>
            <a:r>
              <a:rPr lang="ru-RU" i="1" dirty="0" smtClean="0"/>
              <a:t>ди,</a:t>
            </a:r>
            <a:r>
              <a:rPr lang="ru-RU" b="1" i="1" dirty="0" smtClean="0"/>
              <a:t> </a:t>
            </a:r>
            <a:r>
              <a:rPr lang="ru-RU" b="1" i="1" dirty="0" err="1" smtClean="0"/>
              <a:t>я</a:t>
            </a:r>
            <a:r>
              <a:rPr lang="ru-RU" i="1" dirty="0" err="1" smtClean="0"/>
              <a:t>лина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smtClean="0"/>
              <a:t>мо</a:t>
            </a:r>
            <a:r>
              <a:rPr lang="ru-RU" b="1" i="1" dirty="0" smtClean="0"/>
              <a:t>я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err="1" smtClean="0"/>
              <a:t>м’</a:t>
            </a:r>
            <a:r>
              <a:rPr lang="ru-RU" b="1" i="1" dirty="0" err="1" smtClean="0"/>
              <a:t>я</a:t>
            </a:r>
            <a:r>
              <a:rPr lang="ru-RU" i="1" dirty="0" err="1" smtClean="0"/>
              <a:t>та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b="1" i="1" dirty="0" err="1" smtClean="0"/>
              <a:t>є</a:t>
            </a:r>
            <a:r>
              <a:rPr lang="ru-RU" i="1" dirty="0" err="1" smtClean="0"/>
              <a:t>диний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err="1" smtClean="0"/>
              <a:t>тво</a:t>
            </a:r>
            <a:r>
              <a:rPr lang="ru-RU" b="1" i="1" dirty="0" err="1" smtClean="0"/>
              <a:t>є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err="1" smtClean="0"/>
              <a:t>в’</a:t>
            </a:r>
            <a:r>
              <a:rPr lang="ru-RU" b="1" i="1" dirty="0" err="1" smtClean="0"/>
              <a:t>є</a:t>
            </a:r>
            <a:r>
              <a:rPr lang="ru-RU" i="1" dirty="0" err="1" smtClean="0"/>
              <a:t>ться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b="1" i="1" dirty="0" err="1" smtClean="0"/>
              <a:t>ї</a:t>
            </a:r>
            <a:r>
              <a:rPr lang="ru-RU" i="1" dirty="0" err="1" smtClean="0"/>
              <a:t>жакуватий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err="1" smtClean="0"/>
              <a:t>з’</a:t>
            </a:r>
            <a:r>
              <a:rPr lang="ru-RU" b="1" i="1" dirty="0" err="1" smtClean="0"/>
              <a:t>ї</a:t>
            </a:r>
            <a:r>
              <a:rPr lang="ru-RU" i="1" dirty="0" err="1" smtClean="0"/>
              <a:t>здити</a:t>
            </a:r>
            <a:r>
              <a:rPr lang="ru-RU" i="1" dirty="0" smtClean="0"/>
              <a:t>, </a:t>
            </a:r>
            <a:r>
              <a:rPr lang="ru-RU" i="1" dirty="0" err="1" smtClean="0"/>
              <a:t>сво</a:t>
            </a:r>
            <a:r>
              <a:rPr lang="ru-RU" b="1" i="1" dirty="0" err="1" smtClean="0"/>
              <a:t>ї</a:t>
            </a:r>
            <a:r>
              <a:rPr lang="ru-RU" i="1" dirty="0" smtClean="0"/>
              <a:t>, кни</a:t>
            </a:r>
            <a:r>
              <a:rPr lang="ru-RU" b="1" i="1" dirty="0" smtClean="0"/>
              <a:t>ж</a:t>
            </a:r>
            <a:r>
              <a:rPr lang="ru-RU" i="1" dirty="0" smtClean="0"/>
              <a:t>ки, </a:t>
            </a:r>
            <a:r>
              <a:rPr lang="ru-RU" i="1" dirty="0" err="1" smtClean="0"/>
              <a:t>порі</a:t>
            </a:r>
            <a:r>
              <a:rPr lang="ru-RU" b="1" i="1" dirty="0" err="1" smtClean="0"/>
              <a:t>ж</a:t>
            </a:r>
            <a:r>
              <a:rPr lang="ru-RU" i="1" dirty="0" smtClean="0"/>
              <a:t>, </a:t>
            </a:r>
            <a:r>
              <a:rPr lang="ru-RU" i="1" dirty="0" err="1" smtClean="0"/>
              <a:t>ро</a:t>
            </a:r>
            <a:r>
              <a:rPr lang="ru-RU" b="1" i="1" dirty="0" err="1" smtClean="0"/>
              <a:t>з</a:t>
            </a:r>
            <a:r>
              <a:rPr lang="ru-RU" i="1" dirty="0" err="1" smtClean="0"/>
              <a:t>питати</a:t>
            </a:r>
            <a:r>
              <a:rPr lang="ru-RU" i="1" dirty="0" smtClean="0"/>
              <a:t>, </a:t>
            </a:r>
            <a:r>
              <a:rPr lang="ru-RU" i="1" dirty="0" err="1" smtClean="0"/>
              <a:t>бе</a:t>
            </a:r>
            <a:r>
              <a:rPr lang="ru-RU" b="1" i="1" dirty="0" err="1" smtClean="0"/>
              <a:t>з</a:t>
            </a:r>
            <a:r>
              <a:rPr lang="ru-RU" i="1" dirty="0" err="1" smtClean="0"/>
              <a:t>печний</a:t>
            </a:r>
            <a:r>
              <a:rPr lang="ru-RU" i="1" dirty="0" smtClean="0"/>
              <a:t>, </a:t>
            </a:r>
            <a:r>
              <a:rPr lang="ru-RU" i="1" dirty="0" err="1" smtClean="0"/>
              <a:t>си</a:t>
            </a:r>
            <a:r>
              <a:rPr lang="ru-RU" b="1" i="1" dirty="0" err="1" smtClean="0"/>
              <a:t>дж</a:t>
            </a:r>
            <a:r>
              <a:rPr lang="ru-RU" i="1" dirty="0" err="1" smtClean="0"/>
              <a:t>у</a:t>
            </a:r>
            <a:r>
              <a:rPr lang="ru-RU" i="1" dirty="0" smtClean="0"/>
              <a:t>, </a:t>
            </a:r>
            <a:r>
              <a:rPr lang="ru-RU" b="1" i="1" dirty="0" err="1" smtClean="0"/>
              <a:t>дж</a:t>
            </a:r>
            <a:r>
              <a:rPr lang="ru-RU" i="1" dirty="0" err="1" smtClean="0"/>
              <a:t>ура</a:t>
            </a:r>
            <a:r>
              <a:rPr lang="ru-RU" i="1" dirty="0" smtClean="0"/>
              <a:t>, </a:t>
            </a:r>
            <a:r>
              <a:rPr lang="ru-RU" b="1" i="1" dirty="0" err="1" smtClean="0"/>
              <a:t>дз</a:t>
            </a:r>
            <a:r>
              <a:rPr lang="ru-RU" i="1" dirty="0" err="1" smtClean="0"/>
              <a:t>еркало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b="1" i="1" dirty="0" err="1" smtClean="0"/>
              <a:t>дз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b="1" i="1" dirty="0" err="1" smtClean="0"/>
              <a:t>ґ</a:t>
            </a:r>
            <a:r>
              <a:rPr lang="ru-RU" i="1" dirty="0" err="1" smtClean="0"/>
              <a:t>речність</a:t>
            </a:r>
            <a:r>
              <a:rPr lang="ru-RU" i="1" dirty="0" smtClean="0"/>
              <a:t>, </a:t>
            </a:r>
            <a:r>
              <a:rPr lang="ru-RU" i="1" dirty="0" err="1" smtClean="0"/>
              <a:t>дзи</a:t>
            </a:r>
            <a:r>
              <a:rPr lang="ru-RU" b="1" i="1" dirty="0" err="1" smtClean="0"/>
              <a:t>ґ</a:t>
            </a:r>
            <a:r>
              <a:rPr lang="ru-RU" i="1" dirty="0" err="1" smtClean="0"/>
              <a:t>а</a:t>
            </a:r>
            <a:r>
              <a:rPr lang="ru-RU" i="1" dirty="0" smtClean="0"/>
              <a:t>, </a:t>
            </a:r>
            <a:r>
              <a:rPr lang="ru-RU" b="1" i="1" dirty="0" err="1" smtClean="0"/>
              <a:t>ф</a:t>
            </a:r>
            <a:r>
              <a:rPr lang="ru-RU" i="1" dirty="0" err="1" smtClean="0"/>
              <a:t>ейлетон</a:t>
            </a:r>
            <a:r>
              <a:rPr lang="ru-RU" i="1" dirty="0" smtClean="0"/>
              <a:t>, </a:t>
            </a:r>
            <a:r>
              <a:rPr lang="ru-RU" b="1" i="1" dirty="0" err="1" smtClean="0"/>
              <a:t>щ</a:t>
            </a:r>
            <a:r>
              <a:rPr lang="ru-RU" i="1" dirty="0" err="1" smtClean="0"/>
              <a:t>ока</a:t>
            </a:r>
            <a:r>
              <a:rPr lang="ru-RU" i="1" dirty="0" smtClean="0"/>
              <a:t>, пла</a:t>
            </a:r>
            <a:r>
              <a:rPr lang="ru-RU" b="1" i="1" dirty="0" smtClean="0"/>
              <a:t>щ</a:t>
            </a:r>
            <a:r>
              <a:rPr lang="ru-RU" i="1" dirty="0" smtClean="0"/>
              <a:t>, </a:t>
            </a:r>
            <a:r>
              <a:rPr lang="ru-RU" i="1" dirty="0" err="1" smtClean="0"/>
              <a:t>си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ати</a:t>
            </a:r>
            <a:r>
              <a:rPr lang="ru-RU" i="1" dirty="0" smtClean="0"/>
              <a:t>, </a:t>
            </a:r>
            <a:r>
              <a:rPr lang="ru-RU" i="1" dirty="0" err="1" smtClean="0"/>
              <a:t>кру</a:t>
            </a:r>
            <a:r>
              <a:rPr lang="ru-RU" b="1" i="1" dirty="0" err="1" smtClean="0"/>
              <a:t>ч</a:t>
            </a:r>
            <a:r>
              <a:rPr lang="ru-RU" i="1" dirty="0" err="1" smtClean="0"/>
              <a:t>і</a:t>
            </a:r>
            <a:r>
              <a:rPr lang="ru-RU" i="1" dirty="0" smtClean="0"/>
              <a:t>, </a:t>
            </a:r>
            <a:r>
              <a:rPr lang="ru-RU" i="1" dirty="0" err="1" smtClean="0"/>
              <a:t>підда</a:t>
            </a:r>
            <a:r>
              <a:rPr lang="ru-RU" b="1" i="1" dirty="0" err="1" smtClean="0"/>
              <a:t>шш</a:t>
            </a:r>
            <a:r>
              <a:rPr lang="ru-RU" i="1" dirty="0" err="1" smtClean="0"/>
              <a:t>я</a:t>
            </a:r>
            <a:r>
              <a:rPr lang="ru-RU" i="1" dirty="0" smtClean="0"/>
              <a:t>, </a:t>
            </a:r>
            <a:r>
              <a:rPr lang="ru-RU" b="1" i="1" dirty="0" err="1" smtClean="0"/>
              <a:t>ю</a:t>
            </a:r>
            <a:r>
              <a:rPr lang="ru-RU" i="1" dirty="0" err="1" smtClean="0"/>
              <a:t>ни</a:t>
            </a:r>
            <a:r>
              <a:rPr lang="ru-RU" b="1" i="1" dirty="0" err="1" smtClean="0"/>
              <a:t>й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i="1" dirty="0" err="1" smtClean="0"/>
              <a:t>замі</a:t>
            </a:r>
            <a:r>
              <a:rPr lang="ru-RU" b="1" i="1" dirty="0" err="1" smtClean="0"/>
              <a:t>сь</a:t>
            </a:r>
            <a:r>
              <a:rPr lang="ru-RU" i="1" dirty="0" err="1" smtClean="0"/>
              <a:t>кий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uk-UA" b="1" dirty="0" smtClean="0"/>
              <a:t>5. </a:t>
            </a:r>
            <a:r>
              <a:rPr lang="ru-RU" b="1" dirty="0" err="1" smtClean="0"/>
              <a:t>Поясніть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принципи</a:t>
            </a:r>
            <a:r>
              <a:rPr lang="ru-RU" b="1" dirty="0" smtClean="0"/>
              <a:t> </a:t>
            </a:r>
            <a:r>
              <a:rPr lang="ru-RU" b="1" dirty="0" err="1" smtClean="0"/>
              <a:t>правопису</a:t>
            </a:r>
            <a:r>
              <a:rPr lang="ru-RU" b="1" dirty="0" smtClean="0"/>
              <a:t> </a:t>
            </a:r>
            <a:r>
              <a:rPr lang="ru-RU" b="1" dirty="0" err="1" smtClean="0"/>
              <a:t>ілюструють</a:t>
            </a:r>
            <a:r>
              <a:rPr lang="ru-RU" b="1" dirty="0" smtClean="0"/>
              <a:t> </a:t>
            </a:r>
            <a:r>
              <a:rPr lang="ru-RU" b="1" dirty="0" err="1" smtClean="0"/>
              <a:t>подані</a:t>
            </a:r>
            <a:r>
              <a:rPr lang="ru-RU" b="1" dirty="0" smtClean="0"/>
              <a:t> слова.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err="1" smtClean="0"/>
              <a:t>Багатий</a:t>
            </a:r>
            <a:r>
              <a:rPr lang="ru-RU" i="1" dirty="0" smtClean="0"/>
              <a:t>, </a:t>
            </a:r>
            <a:r>
              <a:rPr lang="ru-RU" i="1" dirty="0" err="1" smtClean="0"/>
              <a:t>бій</a:t>
            </a:r>
            <a:r>
              <a:rPr lang="ru-RU" i="1" dirty="0" smtClean="0"/>
              <a:t>, </a:t>
            </a:r>
            <a:r>
              <a:rPr lang="ru-RU" i="1" dirty="0" err="1" smtClean="0"/>
              <a:t>бджола</a:t>
            </a:r>
            <a:r>
              <a:rPr lang="ru-RU" i="1" dirty="0" smtClean="0"/>
              <a:t>, </a:t>
            </a:r>
            <a:r>
              <a:rPr lang="ru-RU" i="1" dirty="0" err="1" smtClean="0"/>
              <a:t>блищали</a:t>
            </a:r>
            <a:r>
              <a:rPr lang="ru-RU" i="1" dirty="0" smtClean="0"/>
              <a:t>, </a:t>
            </a:r>
            <a:r>
              <a:rPr lang="ru-RU" i="1" dirty="0" err="1" smtClean="0"/>
              <a:t>боягузтво</a:t>
            </a:r>
            <a:r>
              <a:rPr lang="ru-RU" i="1" dirty="0" smtClean="0"/>
              <a:t>, весна, </a:t>
            </a:r>
            <a:r>
              <a:rPr lang="ru-RU" i="1" dirty="0" err="1" smtClean="0"/>
              <a:t>віддали</a:t>
            </a:r>
            <a:r>
              <a:rPr lang="ru-RU" i="1" dirty="0" smtClean="0"/>
              <a:t>, </a:t>
            </a:r>
            <a:r>
              <a:rPr lang="ru-RU" i="1" dirty="0" err="1" smtClean="0"/>
              <a:t>гайвороння</a:t>
            </a:r>
            <a:r>
              <a:rPr lang="ru-RU" i="1" dirty="0" smtClean="0"/>
              <a:t>, гиря, </a:t>
            </a:r>
            <a:r>
              <a:rPr lang="ru-RU" i="1" dirty="0" err="1" smtClean="0"/>
              <a:t>додому</a:t>
            </a:r>
            <a:r>
              <a:rPr lang="ru-RU" i="1" dirty="0" smtClean="0"/>
              <a:t>, </a:t>
            </a:r>
            <a:r>
              <a:rPr lang="ru-RU" i="1" dirty="0" err="1" smtClean="0"/>
              <a:t>доньчин</a:t>
            </a:r>
            <a:r>
              <a:rPr lang="ru-RU" i="1" dirty="0" smtClean="0"/>
              <a:t>, </a:t>
            </a:r>
            <a:r>
              <a:rPr lang="ru-RU" i="1" dirty="0" err="1" smtClean="0"/>
              <a:t>жевріти</a:t>
            </a:r>
            <a:r>
              <a:rPr lang="ru-RU" i="1" dirty="0" smtClean="0"/>
              <a:t>, </a:t>
            </a:r>
            <a:r>
              <a:rPr lang="ru-RU" i="1" dirty="0" err="1" smtClean="0"/>
              <a:t>життя</a:t>
            </a:r>
            <a:r>
              <a:rPr lang="ru-RU" i="1" dirty="0" smtClean="0"/>
              <a:t>, </a:t>
            </a:r>
            <a:r>
              <a:rPr lang="ru-RU" i="1" dirty="0" err="1" smtClean="0"/>
              <a:t>жолудь</a:t>
            </a:r>
            <a:r>
              <a:rPr lang="ru-RU" i="1" dirty="0" smtClean="0"/>
              <a:t>, </a:t>
            </a:r>
            <a:r>
              <a:rPr lang="ru-RU" i="1" dirty="0" err="1" smtClean="0"/>
              <a:t>заздрісний</a:t>
            </a:r>
            <a:r>
              <a:rPr lang="ru-RU" i="1" dirty="0" smtClean="0"/>
              <a:t>, </a:t>
            </a:r>
            <a:r>
              <a:rPr lang="ru-RU" i="1" dirty="0" err="1" smtClean="0"/>
              <a:t>зіллям</a:t>
            </a:r>
            <a:r>
              <a:rPr lang="ru-RU" i="1" dirty="0" smtClean="0"/>
              <a:t>, </a:t>
            </a:r>
            <a:r>
              <a:rPr lang="ru-RU" i="1" dirty="0" err="1" smtClean="0"/>
              <a:t>качати</a:t>
            </a:r>
            <a:r>
              <a:rPr lang="ru-RU" i="1" dirty="0" smtClean="0"/>
              <a:t>, </a:t>
            </a:r>
            <a:r>
              <a:rPr lang="ru-RU" i="1" dirty="0" err="1" smtClean="0"/>
              <a:t>кінчик</a:t>
            </a:r>
            <a:r>
              <a:rPr lang="ru-RU" i="1" dirty="0" smtClean="0"/>
              <a:t>, </a:t>
            </a:r>
            <a:r>
              <a:rPr lang="ru-RU" i="1" dirty="0" err="1" smtClean="0"/>
              <a:t>красування</a:t>
            </a:r>
            <a:r>
              <a:rPr lang="ru-RU" i="1" dirty="0" smtClean="0"/>
              <a:t>, </a:t>
            </a:r>
            <a:r>
              <a:rPr lang="ru-RU" i="1" dirty="0" err="1" smtClean="0"/>
              <a:t>кращі</a:t>
            </a:r>
            <a:r>
              <a:rPr lang="ru-RU" i="1" dirty="0" smtClean="0"/>
              <a:t>, </a:t>
            </a:r>
            <a:r>
              <a:rPr lang="ru-RU" i="1" dirty="0" err="1" smtClean="0"/>
              <a:t>леміш</a:t>
            </a:r>
            <a:r>
              <a:rPr lang="ru-RU" i="1" dirty="0" smtClean="0"/>
              <a:t>, лиман, </a:t>
            </a:r>
            <a:r>
              <a:rPr lang="ru-RU" i="1" dirty="0" err="1" smtClean="0"/>
              <a:t>Маланці</a:t>
            </a:r>
            <a:r>
              <a:rPr lang="ru-RU" i="1" dirty="0" smtClean="0"/>
              <a:t>, </a:t>
            </a:r>
            <a:r>
              <a:rPr lang="ru-RU" i="1" dirty="0" err="1" smtClean="0"/>
              <a:t>масний</a:t>
            </a:r>
            <a:r>
              <a:rPr lang="ru-RU" i="1" dirty="0" smtClean="0"/>
              <a:t>, минуться, </a:t>
            </a:r>
            <a:r>
              <a:rPr lang="ru-RU" i="1" dirty="0" err="1" smtClean="0"/>
              <a:t>мірошник</a:t>
            </a:r>
            <a:r>
              <a:rPr lang="ru-RU" i="1" dirty="0" smtClean="0"/>
              <a:t>, </a:t>
            </a:r>
            <a:r>
              <a:rPr lang="ru-RU" i="1" dirty="0" err="1" smtClean="0"/>
              <a:t>надії</a:t>
            </a:r>
            <a:r>
              <a:rPr lang="ru-RU" i="1" dirty="0" smtClean="0"/>
              <a:t>, </a:t>
            </a:r>
            <a:r>
              <a:rPr lang="ru-RU" i="1" dirty="0" err="1" smtClean="0"/>
              <a:t>насіння</a:t>
            </a:r>
            <a:r>
              <a:rPr lang="ru-RU" i="1" dirty="0" smtClean="0"/>
              <a:t>, </a:t>
            </a:r>
            <a:r>
              <a:rPr lang="ru-RU" i="1" dirty="0" err="1" smtClean="0"/>
              <a:t>обличчя</a:t>
            </a:r>
            <a:r>
              <a:rPr lang="ru-RU" i="1" dirty="0" smtClean="0"/>
              <a:t>, ожили, </a:t>
            </a:r>
            <a:r>
              <a:rPr lang="ru-RU" i="1" dirty="0" err="1" smtClean="0"/>
              <a:t>останній</a:t>
            </a:r>
            <a:r>
              <a:rPr lang="ru-RU" i="1" dirty="0" smtClean="0"/>
              <a:t>, </a:t>
            </a:r>
            <a:r>
              <a:rPr lang="ru-RU" i="1" dirty="0" err="1" smtClean="0"/>
              <a:t>півнеба</a:t>
            </a:r>
            <a:r>
              <a:rPr lang="ru-RU" i="1" dirty="0" smtClean="0"/>
              <a:t>, </a:t>
            </a:r>
            <a:r>
              <a:rPr lang="ru-RU" i="1" dirty="0" err="1" smtClean="0"/>
              <a:t>пісний</a:t>
            </a:r>
            <a:r>
              <a:rPr lang="ru-RU" i="1" dirty="0" smtClean="0"/>
              <a:t>, </a:t>
            </a:r>
            <a:r>
              <a:rPr lang="ru-RU" i="1" dirty="0" err="1" smtClean="0"/>
              <a:t>пливли</a:t>
            </a:r>
            <a:r>
              <a:rPr lang="ru-RU" i="1" dirty="0" smtClean="0"/>
              <a:t>, </a:t>
            </a:r>
            <a:r>
              <a:rPr lang="ru-RU" i="1" dirty="0" err="1" smtClean="0"/>
              <a:t>повітря</a:t>
            </a:r>
            <a:r>
              <a:rPr lang="ru-RU" i="1" dirty="0" smtClean="0"/>
              <a:t>, </a:t>
            </a:r>
            <a:r>
              <a:rPr lang="ru-RU" i="1" dirty="0" err="1" smtClean="0"/>
              <a:t>пречистий</a:t>
            </a:r>
            <a:r>
              <a:rPr lang="ru-RU" i="1" dirty="0" smtClean="0"/>
              <a:t>, </a:t>
            </a:r>
            <a:r>
              <a:rPr lang="ru-RU" i="1" dirty="0" err="1" smtClean="0"/>
              <a:t>прийдешній</a:t>
            </a:r>
            <a:r>
              <a:rPr lang="ru-RU" i="1" dirty="0" smtClean="0"/>
              <a:t>, приносив, </a:t>
            </a:r>
            <a:r>
              <a:rPr lang="ru-RU" i="1" dirty="0" err="1" smtClean="0"/>
              <a:t>проте</a:t>
            </a:r>
            <a:r>
              <a:rPr lang="ru-RU" i="1" dirty="0" smtClean="0"/>
              <a:t>, </a:t>
            </a:r>
            <a:r>
              <a:rPr lang="ru-RU" i="1" dirty="0" err="1" smtClean="0"/>
              <a:t>радість</a:t>
            </a:r>
            <a:r>
              <a:rPr lang="ru-RU" i="1" dirty="0" smtClean="0"/>
              <a:t>, </a:t>
            </a:r>
            <a:r>
              <a:rPr lang="ru-RU" i="1" dirty="0" err="1" smtClean="0"/>
              <a:t>ранніми</a:t>
            </a:r>
            <a:r>
              <a:rPr lang="ru-RU" i="1" dirty="0" smtClean="0"/>
              <a:t>, </a:t>
            </a:r>
            <a:r>
              <a:rPr lang="ru-RU" i="1" dirty="0" err="1" smtClean="0"/>
              <a:t>рідко</a:t>
            </a:r>
            <a:r>
              <a:rPr lang="ru-RU" i="1" dirty="0" smtClean="0"/>
              <a:t>, </a:t>
            </a:r>
            <a:r>
              <a:rPr lang="ru-RU" i="1" dirty="0" err="1" smtClean="0"/>
              <a:t>розпитати</a:t>
            </a:r>
            <a:r>
              <a:rPr lang="ru-RU" i="1" dirty="0" smtClean="0"/>
              <a:t>, </a:t>
            </a:r>
            <a:r>
              <a:rPr lang="ru-RU" i="1" dirty="0" err="1" smtClean="0"/>
              <a:t>серце</a:t>
            </a:r>
            <a:r>
              <a:rPr lang="ru-RU" i="1" dirty="0" smtClean="0"/>
              <a:t>, синенький, сказав, сказали, </a:t>
            </a:r>
            <a:r>
              <a:rPr lang="ru-RU" i="1" dirty="0" err="1" smtClean="0"/>
              <a:t>сміється</a:t>
            </a:r>
            <a:r>
              <a:rPr lang="ru-RU" i="1" dirty="0" smtClean="0"/>
              <a:t>, </a:t>
            </a:r>
            <a:r>
              <a:rPr lang="ru-RU" i="1" dirty="0" err="1" smtClean="0"/>
              <a:t>соняшник</a:t>
            </a:r>
            <a:r>
              <a:rPr lang="ru-RU" i="1" dirty="0" smtClean="0"/>
              <a:t>, </a:t>
            </a:r>
            <a:r>
              <a:rPr lang="ru-RU" i="1" dirty="0" err="1" smtClean="0"/>
              <a:t>стрічалась</a:t>
            </a:r>
            <a:r>
              <a:rPr lang="ru-RU" i="1" dirty="0" smtClean="0"/>
              <a:t>, </a:t>
            </a:r>
            <a:r>
              <a:rPr lang="ru-RU" i="1" dirty="0" err="1" smtClean="0"/>
              <a:t>сузір’я</a:t>
            </a:r>
            <a:r>
              <a:rPr lang="ru-RU" i="1" dirty="0" smtClean="0"/>
              <a:t>, </a:t>
            </a:r>
            <a:r>
              <a:rPr lang="ru-RU" i="1" dirty="0" err="1" smtClean="0"/>
              <a:t>тепер</a:t>
            </a:r>
            <a:r>
              <a:rPr lang="ru-RU" i="1" dirty="0" smtClean="0"/>
              <a:t>, </a:t>
            </a:r>
            <a:r>
              <a:rPr lang="ru-RU" i="1" dirty="0" err="1" smtClean="0"/>
              <a:t>тривога</a:t>
            </a:r>
            <a:r>
              <a:rPr lang="ru-RU" i="1" dirty="0" smtClean="0"/>
              <a:t>, </a:t>
            </a:r>
            <a:r>
              <a:rPr lang="ru-RU" i="1" dirty="0" err="1" smtClean="0"/>
              <a:t>торф’яний</a:t>
            </a:r>
            <a:r>
              <a:rPr lang="ru-RU" i="1" dirty="0" smtClean="0"/>
              <a:t>, </a:t>
            </a:r>
            <a:r>
              <a:rPr lang="ru-RU" i="1" dirty="0" err="1" smtClean="0"/>
              <a:t>удень</a:t>
            </a:r>
            <a:r>
              <a:rPr lang="ru-RU" i="1" dirty="0" smtClean="0"/>
              <a:t>, </a:t>
            </a:r>
            <a:r>
              <a:rPr lang="ru-RU" i="1" dirty="0" err="1" smtClean="0"/>
              <a:t>удвох</a:t>
            </a:r>
            <a:r>
              <a:rPr lang="ru-RU" i="1" dirty="0" smtClean="0"/>
              <a:t>, </a:t>
            </a:r>
            <a:r>
              <a:rPr lang="ru-RU" i="1" dirty="0" err="1" smtClean="0"/>
              <a:t>укупі</a:t>
            </a:r>
            <a:r>
              <a:rPr lang="ru-RU" i="1" dirty="0" smtClean="0"/>
              <a:t>, </a:t>
            </a:r>
            <a:r>
              <a:rPr lang="ru-RU" i="1" dirty="0" err="1" smtClean="0"/>
              <a:t>хто</a:t>
            </a:r>
            <a:r>
              <a:rPr lang="ru-RU" i="1" dirty="0" smtClean="0"/>
              <a:t>,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295028"/>
          </a:xfrm>
        </p:spPr>
        <p:txBody>
          <a:bodyPr/>
          <a:lstStyle/>
          <a:p>
            <a:pPr algn="ctr"/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5176" y="2044264"/>
            <a:ext cx="11622023" cy="4548559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uk-UA" sz="2800" b="1" dirty="0" smtClean="0"/>
              <a:t>6. </a:t>
            </a:r>
            <a:r>
              <a:rPr lang="ru-RU" sz="2800" b="1" dirty="0" err="1" smtClean="0"/>
              <a:t>Складіть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наведеними</a:t>
            </a:r>
            <a:r>
              <a:rPr lang="ru-RU" sz="2800" b="1" dirty="0" smtClean="0"/>
              <a:t> словами </a:t>
            </a:r>
            <a:r>
              <a:rPr lang="ru-RU" sz="2800" b="1" dirty="0" err="1" smtClean="0"/>
              <a:t>речення</a:t>
            </a:r>
            <a:r>
              <a:rPr lang="ru-RU" sz="2800" b="1" dirty="0" smtClean="0"/>
              <a:t> і </a:t>
            </a:r>
            <a:r>
              <a:rPr lang="ru-RU" sz="2800" b="1" dirty="0" err="1" smtClean="0"/>
              <a:t>поясніть</a:t>
            </a:r>
            <a:r>
              <a:rPr lang="ru-RU" sz="2800" b="1" dirty="0" smtClean="0"/>
              <a:t>, у </a:t>
            </a:r>
            <a:r>
              <a:rPr lang="ru-RU" sz="2800" b="1" dirty="0" err="1" smtClean="0"/>
              <a:t>яких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випадках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виступають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диференціюючі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написання</a:t>
            </a:r>
            <a:r>
              <a:rPr lang="ru-RU" sz="2800" b="1" dirty="0" smtClean="0"/>
              <a:t>.</a:t>
            </a:r>
            <a:endParaRPr lang="ru-RU" sz="2800" dirty="0" smtClean="0"/>
          </a:p>
          <a:p>
            <a:pPr marL="0" indent="357188" algn="just">
              <a:buNone/>
            </a:pPr>
            <a:r>
              <a:rPr lang="ru-RU" sz="2800" i="1" dirty="0" smtClean="0"/>
              <a:t>За те – </a:t>
            </a:r>
            <a:r>
              <a:rPr lang="ru-RU" sz="2800" i="1" dirty="0" err="1" smtClean="0"/>
              <a:t>зате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Захід</a:t>
            </a:r>
            <a:r>
              <a:rPr lang="ru-RU" sz="2800" i="1" dirty="0" smtClean="0"/>
              <a:t> – </a:t>
            </a:r>
            <a:r>
              <a:rPr lang="ru-RU" sz="2800" i="1" dirty="0" err="1" smtClean="0"/>
              <a:t>захід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Схід</a:t>
            </a:r>
            <a:r>
              <a:rPr lang="ru-RU" sz="2800" i="1" dirty="0" smtClean="0"/>
              <a:t> – </a:t>
            </a:r>
            <a:r>
              <a:rPr lang="ru-RU" sz="2800" i="1" dirty="0" err="1" smtClean="0"/>
              <a:t>схід</a:t>
            </a:r>
            <a:r>
              <a:rPr lang="ru-RU" sz="2800" i="1" dirty="0" smtClean="0"/>
              <a:t>; Земля – </a:t>
            </a:r>
            <a:r>
              <a:rPr lang="ru-RU" sz="2800" i="1" dirty="0" err="1" smtClean="0"/>
              <a:t>земля</a:t>
            </a:r>
            <a:r>
              <a:rPr lang="ru-RU" sz="2800" i="1" dirty="0" smtClean="0"/>
              <a:t>; Вовк – </a:t>
            </a:r>
            <a:r>
              <a:rPr lang="ru-RU" sz="2800" i="1" dirty="0" err="1" smtClean="0"/>
              <a:t>вовк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компанія</a:t>
            </a:r>
            <a:r>
              <a:rPr lang="ru-RU" sz="2800" dirty="0" smtClean="0"/>
              <a:t> </a:t>
            </a:r>
            <a:r>
              <a:rPr lang="ru-RU" sz="2800" i="1" dirty="0" smtClean="0"/>
              <a:t>– </a:t>
            </a:r>
            <a:r>
              <a:rPr lang="ru-RU" sz="2800" i="1" dirty="0" err="1" smtClean="0"/>
              <a:t>кампанія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напам’ять</a:t>
            </a:r>
            <a:r>
              <a:rPr lang="ru-RU" sz="2800" i="1" dirty="0" smtClean="0"/>
              <a:t> – на </a:t>
            </a:r>
            <a:r>
              <a:rPr lang="ru-RU" sz="2800" i="1" dirty="0" err="1" smtClean="0"/>
              <a:t>пам'ять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звечора</a:t>
            </a:r>
            <a:r>
              <a:rPr lang="ru-RU" sz="2800" i="1" dirty="0" smtClean="0"/>
              <a:t> – </a:t>
            </a:r>
            <a:r>
              <a:rPr lang="ru-RU" sz="2800" i="1" dirty="0" err="1" smtClean="0"/>
              <a:t>з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вечора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вгору</a:t>
            </a:r>
            <a:r>
              <a:rPr lang="ru-RU" sz="2800" i="1" dirty="0" smtClean="0"/>
              <a:t> – в гору; по-новому</a:t>
            </a:r>
            <a:r>
              <a:rPr lang="ru-RU" sz="2800" dirty="0" smtClean="0"/>
              <a:t> </a:t>
            </a:r>
            <a:r>
              <a:rPr lang="ru-RU" sz="2800" i="1" dirty="0" smtClean="0"/>
              <a:t>– по новому.</a:t>
            </a:r>
            <a:endParaRPr lang="ru-RU" sz="2800" dirty="0" smtClean="0"/>
          </a:p>
          <a:p>
            <a:pPr marL="0" indent="357188" algn="just"/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FFFF00"/>
                </a:solidFill>
              </a:rPr>
              <a:t>Дякую за увагу!</a:t>
            </a:r>
            <a:endParaRPr lang="uk-UA" sz="72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1</a:t>
            </a:r>
            <a:r>
              <a:rPr lang="uk-UA" sz="4000" b="1" dirty="0" smtClean="0">
                <a:solidFill>
                  <a:schemeClr val="tx1"/>
                </a:solidFill>
              </a:rPr>
              <a:t>.</a:t>
            </a:r>
            <a:r>
              <a:rPr lang="uk-UA" sz="4000" b="1" dirty="0" smtClean="0">
                <a:solidFill>
                  <a:schemeClr val="tx1"/>
                </a:solidFill>
              </a:rPr>
              <a:t>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ранніх</a:t>
            </a:r>
            <a:r>
              <a:rPr lang="ru-RU" dirty="0" smtClean="0"/>
              <a:t> форм </a:t>
            </a:r>
            <a:r>
              <a:rPr lang="ru-RU" dirty="0" err="1" smtClean="0"/>
              <a:t>писемності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піктографічне</a:t>
            </a:r>
            <a:r>
              <a:rPr lang="ru-RU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лат. </a:t>
            </a:r>
            <a:r>
              <a:rPr lang="ru-RU" b="1" i="1" dirty="0" err="1" smtClean="0"/>
              <a:t>pictus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намальований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grapho</a:t>
            </a:r>
            <a:r>
              <a:rPr lang="ru-RU" b="1" i="1" dirty="0" smtClean="0"/>
              <a:t> – пишу) </a:t>
            </a:r>
            <a:r>
              <a:rPr lang="ru-RU" b="1" dirty="0" smtClean="0"/>
              <a:t>письмо, яке </a:t>
            </a:r>
            <a:r>
              <a:rPr lang="ru-RU" b="1" dirty="0" err="1" smtClean="0"/>
              <a:t>передає</a:t>
            </a:r>
            <a:r>
              <a:rPr lang="ru-RU" b="1" dirty="0" smtClean="0"/>
              <a:t> </a:t>
            </a:r>
            <a:r>
              <a:rPr lang="ru-RU" b="1" dirty="0" err="1" smtClean="0"/>
              <a:t>лише</a:t>
            </a:r>
            <a:r>
              <a:rPr lang="ru-RU" b="1" dirty="0" smtClean="0"/>
              <a:t> </a:t>
            </a:r>
            <a:r>
              <a:rPr lang="ru-RU" b="1" dirty="0" err="1" smtClean="0"/>
              <a:t>приблизний</a:t>
            </a:r>
            <a:r>
              <a:rPr lang="ru-RU" b="1" dirty="0" smtClean="0"/>
              <a:t> </a:t>
            </a:r>
            <a:r>
              <a:rPr lang="ru-RU" b="1" dirty="0" err="1" smtClean="0"/>
              <a:t>зміст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через </a:t>
            </a:r>
            <a:r>
              <a:rPr lang="ru-RU" b="1" dirty="0" err="1" smtClean="0"/>
              <a:t>малюнок</a:t>
            </a:r>
            <a:r>
              <a:rPr lang="ru-RU" b="1" dirty="0" smtClean="0"/>
              <a:t>, </a:t>
            </a:r>
            <a:r>
              <a:rPr lang="ru-RU" b="1" dirty="0" err="1" smtClean="0"/>
              <a:t>схеми</a:t>
            </a:r>
            <a:r>
              <a:rPr lang="ru-RU" b="1" dirty="0" smtClean="0"/>
              <a:t>, </a:t>
            </a:r>
            <a:r>
              <a:rPr lang="ru-RU" b="1" dirty="0" err="1" smtClean="0"/>
              <a:t>умовні</a:t>
            </a:r>
            <a:r>
              <a:rPr lang="ru-RU" b="1" dirty="0" smtClean="0"/>
              <a:t> знаки </a:t>
            </a:r>
            <a:r>
              <a:rPr lang="ru-RU" b="1" dirty="0" err="1" smtClean="0"/>
              <a:t>тощо</a:t>
            </a:r>
            <a:r>
              <a:rPr lang="ru-RU" b="1" dirty="0" smtClean="0"/>
              <a:t>, </a:t>
            </a:r>
            <a:r>
              <a:rPr lang="ru-RU" b="1" dirty="0" err="1" smtClean="0"/>
              <a:t>зовсім</a:t>
            </a:r>
            <a:r>
              <a:rPr lang="ru-RU" b="1" dirty="0" smtClean="0"/>
              <a:t> не </a:t>
            </a:r>
            <a:r>
              <a:rPr lang="ru-RU" b="1" dirty="0" err="1" smtClean="0"/>
              <a:t>відтворюючи</a:t>
            </a:r>
            <a:r>
              <a:rPr lang="ru-RU" b="1" dirty="0" smtClean="0"/>
              <a:t> </a:t>
            </a:r>
            <a:r>
              <a:rPr lang="ru-RU" b="1" dirty="0" err="1" smtClean="0"/>
              <a:t>звучання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.</a:t>
            </a:r>
            <a:r>
              <a:rPr lang="ru-RU" dirty="0" smtClean="0"/>
              <a:t> У </a:t>
            </a:r>
            <a:r>
              <a:rPr lang="ru-RU" dirty="0" err="1" smtClean="0"/>
              <a:t>піктограмах</a:t>
            </a:r>
            <a:r>
              <a:rPr lang="ru-RU" dirty="0" smtClean="0"/>
              <a:t> не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слова, як у </a:t>
            </a:r>
            <a:r>
              <a:rPr lang="ru-RU" dirty="0" err="1" smtClean="0"/>
              <a:t>реченні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найдрібніший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же </a:t>
            </a:r>
            <a:r>
              <a:rPr lang="ru-RU" dirty="0" err="1" smtClean="0"/>
              <a:t>викінчений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Ідеографічне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від</a:t>
            </a:r>
            <a:r>
              <a:rPr lang="ru-RU" b="1" dirty="0" smtClean="0"/>
              <a:t> гр. </a:t>
            </a:r>
            <a:r>
              <a:rPr lang="ru-RU" b="1" dirty="0" err="1" smtClean="0"/>
              <a:t>idea</a:t>
            </a:r>
            <a:r>
              <a:rPr lang="ru-RU" b="1" dirty="0" smtClean="0"/>
              <a:t> –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grapho</a:t>
            </a:r>
            <a:r>
              <a:rPr lang="ru-RU" b="1" dirty="0" smtClean="0"/>
              <a:t> – пишу) письмо передавало знаками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абстрактні</a:t>
            </a:r>
            <a:r>
              <a:rPr lang="ru-RU" b="1" dirty="0" smtClean="0"/>
              <a:t>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тобто</a:t>
            </a:r>
            <a:r>
              <a:rPr lang="ru-RU" b="1" dirty="0" smtClean="0"/>
              <a:t> </a:t>
            </a:r>
            <a:r>
              <a:rPr lang="ru-RU" b="1" dirty="0" err="1" smtClean="0"/>
              <a:t>ті</a:t>
            </a:r>
            <a:r>
              <a:rPr lang="ru-RU" b="1" dirty="0" smtClean="0"/>
              <a:t>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не </a:t>
            </a:r>
            <a:r>
              <a:rPr lang="ru-RU" b="1" dirty="0" err="1" smtClean="0"/>
              <a:t>сприймаються</a:t>
            </a:r>
            <a:r>
              <a:rPr lang="ru-RU" b="1" dirty="0" smtClean="0"/>
              <a:t> </a:t>
            </a:r>
            <a:r>
              <a:rPr lang="ru-RU" b="1" dirty="0" err="1" smtClean="0"/>
              <a:t>зором</a:t>
            </a:r>
            <a:r>
              <a:rPr lang="uk-UA" b="1" dirty="0" smtClean="0"/>
              <a:t>, </a:t>
            </a:r>
            <a:r>
              <a:rPr lang="ru-RU" b="1" dirty="0" smtClean="0"/>
              <a:t>тому не </a:t>
            </a:r>
            <a:r>
              <a:rPr lang="ru-RU" b="1" dirty="0" err="1" smtClean="0"/>
              <a:t>можуть</a:t>
            </a:r>
            <a:r>
              <a:rPr lang="ru-RU" b="1" dirty="0" smtClean="0"/>
              <a:t> конкретно </a:t>
            </a:r>
            <a:r>
              <a:rPr lang="ru-RU" b="1" dirty="0" err="1" smtClean="0"/>
              <a:t>відобразитися</a:t>
            </a:r>
            <a:r>
              <a:rPr lang="ru-RU" b="1" dirty="0" smtClean="0"/>
              <a:t> в </a:t>
            </a:r>
            <a:r>
              <a:rPr lang="ru-RU" b="1" dirty="0" err="1" smtClean="0"/>
              <a:t>малюнку</a:t>
            </a:r>
            <a:r>
              <a:rPr lang="ru-RU" b="1" dirty="0" smtClean="0"/>
              <a:t>. </a:t>
            </a:r>
            <a:r>
              <a:rPr lang="ru-RU" dirty="0" err="1" smtClean="0"/>
              <a:t>Ідеографічне</a:t>
            </a:r>
            <a:r>
              <a:rPr lang="ru-RU" dirty="0" smtClean="0"/>
              <a:t> письмо </a:t>
            </a:r>
            <a:r>
              <a:rPr lang="ru-RU" dirty="0" err="1" smtClean="0"/>
              <a:t>передає</a:t>
            </a:r>
            <a:r>
              <a:rPr lang="ru-RU" dirty="0" smtClean="0"/>
              <a:t> не просто думку, а все </a:t>
            </a:r>
            <a:r>
              <a:rPr lang="ru-RU" dirty="0" err="1" smtClean="0"/>
              <a:t>речення</a:t>
            </a:r>
            <a:r>
              <a:rPr lang="ru-RU" dirty="0" smtClean="0"/>
              <a:t> – слово за словом.</a:t>
            </a:r>
          </a:p>
          <a:p>
            <a:pPr marL="0" indent="357188" algn="just">
              <a:buNone/>
            </a:pP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малюнкових</a:t>
            </a:r>
            <a:r>
              <a:rPr lang="ru-RU" dirty="0" smtClean="0"/>
              <a:t> </a:t>
            </a:r>
            <a:r>
              <a:rPr lang="ru-RU" dirty="0" err="1" smtClean="0"/>
              <a:t>ідеограм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ієрогліфи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значки,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віддалено</a:t>
            </a:r>
            <a:r>
              <a:rPr lang="ru-RU" dirty="0" smtClean="0"/>
              <a:t> </a:t>
            </a:r>
            <a:r>
              <a:rPr lang="ru-RU" dirty="0" err="1" smtClean="0"/>
              <a:t>нагадувала</a:t>
            </a:r>
            <a:r>
              <a:rPr lang="ru-RU" dirty="0" smtClean="0"/>
              <a:t> </a:t>
            </a:r>
            <a:r>
              <a:rPr lang="ru-RU" dirty="0" err="1" smtClean="0"/>
              <a:t>обриси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схожість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первісним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Дивовижний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алфавіт</a:t>
            </a:r>
            <a:r>
              <a:rPr lang="ru-RU" dirty="0" smtClean="0"/>
              <a:t>. </a:t>
            </a:r>
            <a:r>
              <a:rPr lang="ru-RU" b="1" dirty="0" err="1" smtClean="0"/>
              <a:t>Перехід</a:t>
            </a:r>
            <a:r>
              <a:rPr lang="ru-RU" b="1" dirty="0" smtClean="0"/>
              <a:t> до </a:t>
            </a:r>
            <a:r>
              <a:rPr lang="ru-RU" b="1" dirty="0" err="1" smtClean="0"/>
              <a:t>звуко-буквеного</a:t>
            </a:r>
            <a:r>
              <a:rPr lang="ru-RU" b="1" dirty="0" smtClean="0"/>
              <a:t> письма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уявити</a:t>
            </a:r>
            <a:r>
              <a:rPr lang="ru-RU" b="1" dirty="0" smtClean="0"/>
              <a:t> як </a:t>
            </a:r>
            <a:r>
              <a:rPr lang="ru-RU" b="1" dirty="0" err="1" smtClean="0"/>
              <a:t>проникнення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в атом </a:t>
            </a:r>
            <a:r>
              <a:rPr lang="ru-RU" b="1" dirty="0" err="1" smtClean="0"/>
              <a:t>мови</a:t>
            </a:r>
            <a:r>
              <a:rPr lang="ru-RU" dirty="0" smtClean="0"/>
              <a:t>. Слова, </a:t>
            </a:r>
            <a:r>
              <a:rPr lang="ru-RU" dirty="0" err="1" smtClean="0"/>
              <a:t>складені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і </a:t>
            </a:r>
            <a:r>
              <a:rPr lang="ru-RU" dirty="0" err="1" smtClean="0"/>
              <a:t>зображені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, стали </a:t>
            </a:r>
            <a:r>
              <a:rPr lang="ru-RU" dirty="0" err="1" smtClean="0"/>
              <a:t>зоровим</a:t>
            </a:r>
            <a:r>
              <a:rPr lang="ru-RU" dirty="0" smtClean="0"/>
              <a:t> образом, </a:t>
            </a:r>
            <a:r>
              <a:rPr lang="ru-RU" dirty="0" err="1" smtClean="0"/>
              <a:t>зоровим</a:t>
            </a:r>
            <a:r>
              <a:rPr lang="ru-RU" dirty="0" smtClean="0"/>
              <a:t> знаком культурного </a:t>
            </a:r>
            <a:r>
              <a:rPr lang="ru-RU" dirty="0" err="1" smtClean="0"/>
              <a:t>розвитку</a:t>
            </a:r>
            <a:r>
              <a:rPr lang="ru-RU" dirty="0" smtClean="0"/>
              <a:t> кожного народу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1</a:t>
            </a:r>
            <a:r>
              <a:rPr lang="uk-UA" sz="4000" b="1" dirty="0" smtClean="0">
                <a:solidFill>
                  <a:schemeClr val="tx1"/>
                </a:solidFill>
              </a:rPr>
              <a:t>.</a:t>
            </a:r>
            <a:r>
              <a:rPr lang="uk-UA" sz="4000" b="1" dirty="0" smtClean="0">
                <a:solidFill>
                  <a:schemeClr val="tx1"/>
                </a:solidFill>
              </a:rPr>
              <a:t>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Слово </a:t>
            </a:r>
            <a:r>
              <a:rPr lang="ru-RU" b="1" i="1" dirty="0" err="1" smtClean="0"/>
              <a:t>графіка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грец</a:t>
            </a:r>
            <a:r>
              <a:rPr lang="ru-RU" b="1" i="1" dirty="0" smtClean="0"/>
              <a:t>. </a:t>
            </a:r>
            <a:r>
              <a:rPr lang="ru-RU" b="1" i="1" dirty="0" err="1" smtClean="0"/>
              <a:t>graphikos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накреслений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писемний</a:t>
            </a:r>
            <a:r>
              <a:rPr lang="ru-RU" b="1" i="1" dirty="0" smtClean="0"/>
              <a:t>)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у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значеннях</a:t>
            </a:r>
            <a:r>
              <a:rPr lang="ru-RU" dirty="0" smtClean="0"/>
              <a:t>:</a:t>
            </a:r>
          </a:p>
          <a:p>
            <a:pPr marL="0" lvl="0" indent="357188" algn="just"/>
            <a:r>
              <a:rPr lang="ru-RU" i="1" dirty="0" smtClean="0"/>
              <a:t>вид </a:t>
            </a:r>
            <a:r>
              <a:rPr lang="ru-RU" i="1" dirty="0" err="1" smtClean="0"/>
              <a:t>образотворчого</a:t>
            </a:r>
            <a:r>
              <a:rPr lang="ru-RU" i="1" dirty="0" smtClean="0"/>
              <a:t> </a:t>
            </a:r>
            <a:r>
              <a:rPr lang="ru-RU" i="1" dirty="0" err="1" smtClean="0"/>
              <a:t>мистецтва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i="1" dirty="0" err="1" smtClean="0"/>
              <a:t>сукупність</a:t>
            </a:r>
            <a:r>
              <a:rPr lang="ru-RU" i="1" dirty="0" smtClean="0"/>
              <a:t> </a:t>
            </a:r>
            <a:r>
              <a:rPr lang="ru-RU" i="1" dirty="0" err="1" smtClean="0"/>
              <a:t>умовних</a:t>
            </a:r>
            <a:r>
              <a:rPr lang="ru-RU" i="1" dirty="0" smtClean="0"/>
              <a:t> </a:t>
            </a:r>
            <a:r>
              <a:rPr lang="ru-RU" i="1" dirty="0" err="1" smtClean="0"/>
              <a:t>знаків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звукова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(</a:t>
            </a:r>
            <a:r>
              <a:rPr lang="ru-RU" dirty="0" err="1" smtClean="0"/>
              <a:t>букви</a:t>
            </a:r>
            <a:r>
              <a:rPr lang="ru-RU" dirty="0" smtClean="0"/>
              <a:t>, апостроф, знаки </a:t>
            </a:r>
            <a:r>
              <a:rPr lang="ru-RU" dirty="0" err="1" smtClean="0"/>
              <a:t>наголосу</a:t>
            </a:r>
            <a:r>
              <a:rPr lang="ru-RU" dirty="0" smtClean="0"/>
              <a:t>, параграф, лапки,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дефіс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pPr marL="0" lvl="0" indent="357188" algn="just"/>
            <a:r>
              <a:rPr lang="ru-RU" i="1" dirty="0" err="1" smtClean="0"/>
              <a:t>розділ</a:t>
            </a:r>
            <a:r>
              <a:rPr lang="ru-RU" i="1" dirty="0" smtClean="0"/>
              <a:t> науки про </a:t>
            </a:r>
            <a:r>
              <a:rPr lang="ru-RU" i="1" dirty="0" err="1" smtClean="0"/>
              <a:t>мову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умовні</a:t>
            </a:r>
            <a:r>
              <a:rPr lang="ru-RU" dirty="0" smtClean="0"/>
              <a:t> знаки, а </a:t>
            </a:r>
            <a:r>
              <a:rPr lang="ru-RU" dirty="0" err="1" smtClean="0"/>
              <a:t>також</a:t>
            </a:r>
            <a:r>
              <a:rPr lang="ru-RU" dirty="0" smtClean="0"/>
              <a:t> система </a:t>
            </a:r>
            <a:r>
              <a:rPr lang="ru-RU" dirty="0" err="1" smtClean="0"/>
              <a:t>співвідношень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буквами </a:t>
            </a:r>
            <a:r>
              <a:rPr lang="ru-RU" dirty="0" err="1" smtClean="0"/>
              <a:t>і</a:t>
            </a:r>
            <a:r>
              <a:rPr lang="ru-RU" dirty="0" smtClean="0"/>
              <a:t> звуками.</a:t>
            </a:r>
          </a:p>
          <a:p>
            <a:pPr marL="0" indent="357188" algn="just">
              <a:buNone/>
            </a:pPr>
            <a:r>
              <a:rPr lang="ru-RU" dirty="0" smtClean="0"/>
              <a:t>Базовою </a:t>
            </a: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письма (</a:t>
            </a:r>
            <a:r>
              <a:rPr lang="ru-RU" dirty="0" err="1" smtClean="0"/>
              <a:t>графіки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smtClean="0"/>
              <a:t>графема</a:t>
            </a:r>
            <a:r>
              <a:rPr lang="ru-RU" b="1" dirty="0" smtClean="0"/>
              <a:t> – </a:t>
            </a:r>
            <a:r>
              <a:rPr lang="ru-RU" b="1" dirty="0" err="1" smtClean="0"/>
              <a:t>мінімальний</a:t>
            </a:r>
            <a:r>
              <a:rPr lang="ru-RU" b="1" dirty="0" smtClean="0"/>
              <a:t> знак, </a:t>
            </a:r>
            <a:r>
              <a:rPr lang="ru-RU" b="1" dirty="0" err="1" smtClean="0"/>
              <a:t>використовуваний</a:t>
            </a:r>
            <a:r>
              <a:rPr lang="ru-RU" b="1" dirty="0" smtClean="0"/>
              <a:t> у </a:t>
            </a:r>
            <a:r>
              <a:rPr lang="ru-RU" b="1" dirty="0" err="1" smtClean="0"/>
              <a:t>писемному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мовленні</a:t>
            </a:r>
            <a:r>
              <a:rPr lang="ru-RU" b="1" dirty="0" smtClean="0"/>
              <a:t> для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фонемою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літерою</a:t>
            </a:r>
            <a:r>
              <a:rPr lang="uk-UA" b="1" dirty="0" smtClean="0"/>
              <a:t>.</a:t>
            </a:r>
            <a:endParaRPr lang="ru-RU" b="1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графіки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357188">
              <a:buAutoNum type="arabicParenR"/>
            </a:pPr>
            <a:r>
              <a:rPr lang="ru-RU" i="1" dirty="0" err="1" smtClean="0"/>
              <a:t>переважно</a:t>
            </a:r>
            <a:r>
              <a:rPr lang="ru-RU" i="1" dirty="0" smtClean="0"/>
              <a:t> </a:t>
            </a:r>
            <a:r>
              <a:rPr lang="ru-RU" i="1" dirty="0" err="1" smtClean="0"/>
              <a:t>більшість</a:t>
            </a:r>
            <a:r>
              <a:rPr lang="ru-RU" i="1" dirty="0" smtClean="0"/>
              <a:t> </a:t>
            </a:r>
            <a:r>
              <a:rPr lang="ru-RU" i="1" dirty="0" err="1" smtClean="0"/>
              <a:t>літер</a:t>
            </a:r>
            <a:r>
              <a:rPr lang="ru-RU" i="1" dirty="0" smtClean="0"/>
              <a:t> </a:t>
            </a:r>
            <a:r>
              <a:rPr lang="ru-RU" i="1" dirty="0" err="1" smtClean="0"/>
              <a:t>позначає</a:t>
            </a:r>
            <a:r>
              <a:rPr lang="ru-RU" i="1" dirty="0" smtClean="0"/>
              <a:t> звук, і до того ж один;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літера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Ь</a:t>
            </a:r>
            <a:r>
              <a:rPr lang="ru-RU" i="1" dirty="0" smtClean="0"/>
              <a:t> звука (</a:t>
            </a:r>
            <a:r>
              <a:rPr lang="ru-RU" i="1" dirty="0" err="1" smtClean="0"/>
              <a:t>фонеми</a:t>
            </a:r>
            <a:r>
              <a:rPr lang="ru-RU" i="1" dirty="0" smtClean="0"/>
              <a:t>) не </a:t>
            </a:r>
            <a:r>
              <a:rPr lang="ru-RU" i="1" dirty="0" err="1" smtClean="0"/>
              <a:t>позначає</a:t>
            </a:r>
            <a:r>
              <a:rPr lang="ru-RU" i="1" dirty="0" smtClean="0"/>
              <a:t>, а </a:t>
            </a:r>
            <a:r>
              <a:rPr lang="ru-RU" i="1" dirty="0" err="1" smtClean="0"/>
              <a:t>передає</a:t>
            </a:r>
            <a:r>
              <a:rPr lang="ru-RU" i="1" dirty="0" smtClean="0"/>
              <a:t> </a:t>
            </a:r>
            <a:r>
              <a:rPr lang="ru-RU" i="1" dirty="0" err="1" smtClean="0"/>
              <a:t>м’якість</a:t>
            </a:r>
            <a:r>
              <a:rPr lang="ru-RU" i="1" dirty="0" smtClean="0"/>
              <a:t> </a:t>
            </a:r>
            <a:r>
              <a:rPr lang="ru-RU" i="1" dirty="0" err="1" smtClean="0"/>
              <a:t>попереднього</a:t>
            </a:r>
            <a:r>
              <a:rPr lang="ru-RU" i="1" dirty="0" smtClean="0"/>
              <a:t> </a:t>
            </a:r>
            <a:r>
              <a:rPr lang="ru-RU" i="1" dirty="0" err="1" smtClean="0"/>
              <a:t>приголосного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літери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Ї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/>
              <a:t>та </a:t>
            </a:r>
            <a:r>
              <a:rPr lang="ru-RU" b="1" i="1" dirty="0" smtClean="0">
                <a:solidFill>
                  <a:srgbClr val="0070C0"/>
                </a:solidFill>
              </a:rPr>
              <a:t>Щ</a:t>
            </a:r>
            <a:r>
              <a:rPr lang="ru-RU" i="1" dirty="0" smtClean="0"/>
              <a:t>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позначають</a:t>
            </a:r>
            <a:r>
              <a:rPr lang="ru-RU" i="1" dirty="0" smtClean="0"/>
              <a:t> по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фонеми</a:t>
            </a:r>
            <a:r>
              <a:rPr lang="ru-RU" i="1" dirty="0" smtClean="0"/>
              <a:t>: </a:t>
            </a:r>
            <a:r>
              <a:rPr lang="ru-RU" i="1" dirty="0" smtClean="0">
                <a:solidFill>
                  <a:srgbClr val="0070C0"/>
                </a:solidFill>
              </a:rPr>
              <a:t>/</a:t>
            </a:r>
            <a:r>
              <a:rPr lang="ru-RU" b="1" i="1" dirty="0" err="1" smtClean="0">
                <a:solidFill>
                  <a:srgbClr val="0070C0"/>
                </a:solidFill>
              </a:rPr>
              <a:t>йі</a:t>
            </a:r>
            <a:r>
              <a:rPr lang="ru-RU" b="1" i="1" dirty="0" smtClean="0">
                <a:solidFill>
                  <a:srgbClr val="0070C0"/>
                </a:solidFill>
              </a:rPr>
              <a:t>/, /</a:t>
            </a:r>
            <a:r>
              <a:rPr lang="ru-RU" b="1" i="1" dirty="0" err="1" smtClean="0">
                <a:solidFill>
                  <a:srgbClr val="0070C0"/>
                </a:solidFill>
              </a:rPr>
              <a:t>шч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smtClean="0"/>
              <a:t>одна фонема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передаватися</a:t>
            </a:r>
            <a:r>
              <a:rPr lang="ru-RU" i="1" dirty="0" smtClean="0"/>
              <a:t> </a:t>
            </a:r>
            <a:r>
              <a:rPr lang="ru-RU" i="1" dirty="0" err="1" smtClean="0"/>
              <a:t>двома</a:t>
            </a:r>
            <a:r>
              <a:rPr lang="ru-RU" i="1" dirty="0" smtClean="0"/>
              <a:t> </a:t>
            </a:r>
            <a:r>
              <a:rPr lang="ru-RU" i="1" dirty="0" err="1" smtClean="0"/>
              <a:t>літерами</a:t>
            </a:r>
            <a:r>
              <a:rPr lang="ru-RU" i="1" dirty="0" smtClean="0"/>
              <a:t>: 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b="1" i="1" dirty="0" err="1" smtClean="0">
                <a:solidFill>
                  <a:srgbClr val="0070C0"/>
                </a:solidFill>
              </a:rPr>
              <a:t>дж</a:t>
            </a:r>
            <a:r>
              <a:rPr lang="ru-RU" b="1" i="1" dirty="0" smtClean="0">
                <a:solidFill>
                  <a:srgbClr val="0070C0"/>
                </a:solidFill>
              </a:rPr>
              <a:t>/, /</a:t>
            </a:r>
            <a:r>
              <a:rPr lang="ru-RU" b="1" i="1" dirty="0" err="1" smtClean="0">
                <a:solidFill>
                  <a:srgbClr val="0070C0"/>
                </a:solidFill>
              </a:rPr>
              <a:t>дз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літери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Я,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Ю,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Є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/>
              <a:t>позначають</a:t>
            </a:r>
            <a:r>
              <a:rPr lang="ru-RU" i="1" dirty="0" smtClean="0"/>
              <a:t> то одну, то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фонеми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lvl="0" indent="357188">
              <a:buNone/>
            </a:pPr>
            <a:endParaRPr lang="ru-RU" dirty="0" smtClean="0"/>
          </a:p>
          <a:p>
            <a:pPr marL="0" lvl="0" indent="357188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служать</a:t>
            </a:r>
            <a:r>
              <a:rPr lang="ru-RU" dirty="0" smtClean="0"/>
              <a:t>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становлять</a:t>
            </a:r>
            <a:r>
              <a:rPr lang="ru-RU" dirty="0" smtClean="0"/>
              <a:t> основу </a:t>
            </a:r>
            <a:r>
              <a:rPr lang="ru-RU" dirty="0" err="1" smtClean="0"/>
              <a:t>графічної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Вони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dirty="0" smtClean="0"/>
              <a:t>:</a:t>
            </a:r>
            <a:r>
              <a:rPr lang="uk-UA" dirty="0" smtClean="0"/>
              <a:t> </a:t>
            </a:r>
            <a:endParaRPr lang="ru-RU" dirty="0" smtClean="0"/>
          </a:p>
          <a:p>
            <a:pPr marL="0" lvl="0" indent="357188"/>
            <a:r>
              <a:rPr lang="ru-RU" i="1" dirty="0" err="1" smtClean="0">
                <a:solidFill>
                  <a:schemeClr val="bg1"/>
                </a:solidFill>
              </a:rPr>
              <a:t>перцептивну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, ми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читаємо</a:t>
            </a:r>
            <a:r>
              <a:rPr lang="ru-RU" dirty="0" smtClean="0"/>
              <a:t> і </a:t>
            </a:r>
            <a:r>
              <a:rPr lang="ru-RU" dirty="0" err="1" smtClean="0"/>
              <a:t>пишемо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ru-RU" i="1" dirty="0" err="1" smtClean="0">
                <a:solidFill>
                  <a:schemeClr val="bg1"/>
                </a:solidFill>
              </a:rPr>
              <a:t>сигніфікативну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значимі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морфеми</a:t>
            </a:r>
            <a:r>
              <a:rPr lang="ru-RU" dirty="0" smtClean="0"/>
              <a:t>, слова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1</a:t>
            </a:r>
            <a:r>
              <a:rPr lang="uk-UA" sz="4000" b="1" dirty="0" smtClean="0">
                <a:solidFill>
                  <a:schemeClr val="tx1"/>
                </a:solidFill>
              </a:rPr>
              <a:t>.</a:t>
            </a:r>
            <a:r>
              <a:rPr lang="uk-UA" sz="4000" b="1" dirty="0" smtClean="0">
                <a:solidFill>
                  <a:schemeClr val="tx1"/>
                </a:solidFill>
              </a:rPr>
              <a:t>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письма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b="1" dirty="0" err="1" smtClean="0"/>
              <a:t>алфавіт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b="1" dirty="0" err="1" smtClean="0"/>
              <a:t>абетка</a:t>
            </a:r>
            <a:r>
              <a:rPr lang="ru-RU" b="1" dirty="0" smtClean="0"/>
              <a:t>, азбука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певному</a:t>
            </a:r>
            <a:r>
              <a:rPr lang="ru-RU" dirty="0" smtClean="0"/>
              <a:t> порядку </a:t>
            </a:r>
            <a:r>
              <a:rPr lang="ru-RU" dirty="0" err="1" smtClean="0"/>
              <a:t>графічні</a:t>
            </a:r>
            <a:r>
              <a:rPr lang="ru-RU" dirty="0" smtClean="0"/>
              <a:t> знаки </a:t>
            </a:r>
            <a:r>
              <a:rPr lang="ru-RU" dirty="0" err="1" smtClean="0"/>
              <a:t>літери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Сучасний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український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алфавіт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видозмінена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давня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слов’янська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азбука, яка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називалася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кирилицею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ж </a:t>
            </a:r>
            <a:r>
              <a:rPr lang="ru-RU" dirty="0" err="1" smtClean="0"/>
              <a:t>слов’яни</a:t>
            </a:r>
            <a:r>
              <a:rPr lang="ru-RU" dirty="0" smtClean="0"/>
              <a:t> (поляки, чехи, словаки)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латиницю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алфавіті</a:t>
            </a:r>
            <a:r>
              <a:rPr lang="ru-RU" dirty="0" smtClean="0"/>
              <a:t> </a:t>
            </a:r>
            <a:r>
              <a:rPr lang="ru-RU" b="1" dirty="0" smtClean="0"/>
              <a:t>33 </a:t>
            </a:r>
            <a:r>
              <a:rPr lang="ru-RU" b="1" dirty="0" err="1" smtClean="0"/>
              <a:t>букви</a:t>
            </a:r>
            <a:r>
              <a:rPr lang="ru-RU" dirty="0" smtClean="0"/>
              <a:t>. </a:t>
            </a:r>
            <a:r>
              <a:rPr lang="uk-UA" dirty="0" smtClean="0"/>
              <a:t>У</a:t>
            </a:r>
            <a:r>
              <a:rPr lang="ru-RU" dirty="0" err="1" smtClean="0"/>
              <a:t>сі</a:t>
            </a:r>
            <a:r>
              <a:rPr lang="ru-RU" dirty="0" smtClean="0"/>
              <a:t> вони,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b="1" dirty="0" smtClean="0"/>
              <a:t>Ь</a:t>
            </a:r>
            <a:r>
              <a:rPr lang="ru-RU" dirty="0" smtClean="0"/>
              <a:t>,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і </a:t>
            </a:r>
            <a:r>
              <a:rPr lang="ru-RU" dirty="0" err="1" smtClean="0"/>
              <a:t>малі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</a:p>
          <a:p>
            <a:pPr marL="0" indent="357188" algn="just">
              <a:buNone/>
            </a:pPr>
            <a:r>
              <a:rPr lang="uk-UA" dirty="0" smtClean="0"/>
              <a:t>В </a:t>
            </a:r>
            <a:r>
              <a:rPr lang="ru-RU" dirty="0" err="1" smtClean="0"/>
              <a:t>алфавіті</a:t>
            </a:r>
            <a:r>
              <a:rPr lang="ru-RU" dirty="0" smtClean="0"/>
              <a:t> порядок букв не </a:t>
            </a:r>
            <a:r>
              <a:rPr lang="ru-RU" dirty="0" err="1" smtClean="0"/>
              <a:t>має</a:t>
            </a:r>
            <a:r>
              <a:rPr lang="ru-RU" dirty="0" smtClean="0"/>
              <a:t> прямого </a:t>
            </a:r>
            <a:r>
              <a:rPr lang="ru-RU" dirty="0" err="1" smtClean="0"/>
              <a:t>відношення</a:t>
            </a:r>
            <a:r>
              <a:rPr lang="ru-RU" dirty="0" smtClean="0"/>
              <a:t> до письма, </a:t>
            </a:r>
            <a:r>
              <a:rPr lang="ru-RU" dirty="0" err="1" smtClean="0"/>
              <a:t>цей</a:t>
            </a:r>
            <a:r>
              <a:rPr lang="ru-RU" dirty="0" smtClean="0"/>
              <a:t> порядок </a:t>
            </a:r>
            <a:r>
              <a:rPr lang="ru-RU" dirty="0" err="1" smtClean="0"/>
              <a:t>традиційний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Кожна</a:t>
            </a:r>
            <a:r>
              <a:rPr lang="ru-RU" dirty="0" smtClean="0"/>
              <a:t> буква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окрема</a:t>
            </a:r>
            <a:r>
              <a:rPr lang="ru-RU" dirty="0" smtClean="0"/>
              <a:t>, не </a:t>
            </a:r>
            <a:r>
              <a:rPr lang="ru-RU" dirty="0" err="1" smtClean="0"/>
              <a:t>залежна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букв </a:t>
            </a:r>
            <a:r>
              <a:rPr lang="ru-RU" dirty="0" err="1" smtClean="0"/>
              <a:t>одиниця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1</a:t>
            </a:r>
            <a:r>
              <a:rPr lang="uk-UA" sz="4000" b="1" dirty="0" smtClean="0">
                <a:solidFill>
                  <a:schemeClr val="tx1"/>
                </a:solidFill>
              </a:rPr>
              <a:t>.</a:t>
            </a:r>
            <a:r>
              <a:rPr lang="uk-UA" sz="4000" b="1" dirty="0" smtClean="0">
                <a:solidFill>
                  <a:schemeClr val="tx1"/>
                </a:solidFill>
              </a:rPr>
              <a:t>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До </a:t>
            </a:r>
            <a:r>
              <a:rPr lang="ru-RU" b="1" dirty="0" err="1" smtClean="0"/>
              <a:t>нелітерних</a:t>
            </a:r>
            <a:r>
              <a:rPr lang="ru-RU" b="1" dirty="0" smtClean="0"/>
              <a:t> </a:t>
            </a:r>
            <a:r>
              <a:rPr lang="ru-RU" b="1" dirty="0" err="1" smtClean="0"/>
              <a:t>графічних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писемної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належать: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апостроф, знак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наголосу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дефіс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розділові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знаки, знаки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параграфів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фонем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алфавіт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b="1" dirty="0" smtClean="0"/>
              <a:t>22 б у к в и 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b="1" dirty="0" smtClean="0"/>
              <a:t>б,</a:t>
            </a:r>
            <a:r>
              <a:rPr lang="ru-RU" dirty="0" smtClean="0"/>
              <a:t> </a:t>
            </a:r>
            <a:r>
              <a:rPr lang="ru-RU" b="1" dirty="0" err="1" smtClean="0"/>
              <a:t>п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в,</a:t>
            </a:r>
            <a:r>
              <a:rPr lang="ru-RU" dirty="0" smtClean="0"/>
              <a:t> </a:t>
            </a:r>
            <a:r>
              <a:rPr lang="ru-RU" b="1" dirty="0" err="1" smtClean="0"/>
              <a:t>ф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м,</a:t>
            </a:r>
            <a:r>
              <a:rPr lang="ru-RU" dirty="0" smtClean="0"/>
              <a:t> </a:t>
            </a:r>
            <a:r>
              <a:rPr lang="ru-RU" b="1" dirty="0" smtClean="0"/>
              <a:t>к,</a:t>
            </a:r>
            <a:r>
              <a:rPr lang="ru-RU" dirty="0" smtClean="0"/>
              <a:t> </a:t>
            </a:r>
            <a:r>
              <a:rPr lang="ru-RU" b="1" dirty="0" err="1" smtClean="0"/>
              <a:t>х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ж,</a:t>
            </a:r>
            <a:r>
              <a:rPr lang="ru-RU" dirty="0" smtClean="0"/>
              <a:t> </a:t>
            </a:r>
            <a:r>
              <a:rPr lang="ru-RU" b="1" dirty="0" smtClean="0"/>
              <a:t>ч,</a:t>
            </a:r>
            <a:r>
              <a:rPr lang="ru-RU" dirty="0" smtClean="0"/>
              <a:t> </a:t>
            </a:r>
            <a:r>
              <a:rPr lang="ru-RU" b="1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по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фонемі</a:t>
            </a:r>
            <a:r>
              <a:rPr lang="ru-RU" dirty="0" smtClean="0"/>
              <a:t>, </a:t>
            </a:r>
            <a:r>
              <a:rPr lang="ru-RU" dirty="0" err="1" smtClean="0"/>
              <a:t>решта</a:t>
            </a:r>
            <a:r>
              <a:rPr lang="ru-RU" dirty="0" smtClean="0"/>
              <a:t> – </a:t>
            </a:r>
            <a:r>
              <a:rPr lang="ru-RU" dirty="0" err="1" smtClean="0"/>
              <a:t>по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Буквою </a:t>
            </a:r>
            <a:r>
              <a:rPr lang="ru-RU" b="1" dirty="0" err="1" smtClean="0"/>
              <a:t>щ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 фонем </a:t>
            </a:r>
            <a:r>
              <a:rPr lang="ru-RU" b="1" dirty="0" smtClean="0"/>
              <a:t>/</a:t>
            </a:r>
            <a:r>
              <a:rPr lang="ru-RU" b="1" i="1" dirty="0" err="1" smtClean="0"/>
              <a:t>ш</a:t>
            </a:r>
            <a:r>
              <a:rPr lang="ru-RU" b="1" dirty="0" smtClean="0"/>
              <a:t>/</a:t>
            </a:r>
            <a:r>
              <a:rPr lang="ru-RU" dirty="0" smtClean="0"/>
              <a:t> і /</a:t>
            </a:r>
            <a:r>
              <a:rPr lang="ru-RU" b="1" dirty="0" smtClean="0"/>
              <a:t>ч/</a:t>
            </a:r>
            <a:r>
              <a:rPr lang="ru-RU" dirty="0" smtClean="0"/>
              <a:t> </a:t>
            </a:r>
            <a:r>
              <a:rPr lang="ru-RU" i="1" dirty="0" smtClean="0"/>
              <a:t>(щавель,</a:t>
            </a:r>
            <a:r>
              <a:rPr lang="ru-RU" dirty="0" smtClean="0"/>
              <a:t> </a:t>
            </a:r>
            <a:r>
              <a:rPr lang="ru-RU" i="1" dirty="0" err="1" smtClean="0"/>
              <a:t>дощ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щедрий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Дзвінкі</a:t>
            </a:r>
            <a:r>
              <a:rPr lang="ru-RU" dirty="0" smtClean="0"/>
              <a:t> </a:t>
            </a:r>
            <a:r>
              <a:rPr lang="ru-RU" dirty="0" err="1" smtClean="0"/>
              <a:t>африкати</a:t>
            </a:r>
            <a:r>
              <a:rPr lang="ru-RU" dirty="0" smtClean="0"/>
              <a:t> </a:t>
            </a:r>
            <a:r>
              <a:rPr lang="ru-RU" b="1" dirty="0" smtClean="0"/>
              <a:t>/</a:t>
            </a:r>
            <a:r>
              <a:rPr lang="ru-RU" b="1" dirty="0" err="1" smtClean="0"/>
              <a:t>дж</a:t>
            </a:r>
            <a:r>
              <a:rPr lang="ru-RU" b="1" dirty="0" smtClean="0"/>
              <a:t>/</a:t>
            </a:r>
            <a:r>
              <a:rPr lang="ru-RU" dirty="0" smtClean="0"/>
              <a:t> і /</a:t>
            </a:r>
            <a:r>
              <a:rPr lang="ru-RU" b="1" dirty="0" err="1" smtClean="0"/>
              <a:t>дз</a:t>
            </a:r>
            <a:r>
              <a:rPr lang="ru-RU" dirty="0" smtClean="0"/>
              <a:t>/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сполученням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букв </a:t>
            </a:r>
            <a:r>
              <a:rPr lang="ru-RU" b="1" dirty="0" err="1" smtClean="0"/>
              <a:t>д+ж</a:t>
            </a:r>
            <a:r>
              <a:rPr lang="ru-RU" dirty="0" smtClean="0"/>
              <a:t>, </a:t>
            </a:r>
            <a:r>
              <a:rPr lang="ru-RU" b="1" dirty="0" err="1" smtClean="0"/>
              <a:t>д+з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джміль</a:t>
            </a:r>
            <a:r>
              <a:rPr lang="ru-RU" i="1" dirty="0" smtClean="0"/>
              <a:t>, раджу, </a:t>
            </a:r>
            <a:r>
              <a:rPr lang="ru-RU" i="1" dirty="0" err="1" smtClean="0"/>
              <a:t>дзвонити</a:t>
            </a:r>
            <a:r>
              <a:rPr lang="ru-RU" i="1" dirty="0" smtClean="0"/>
              <a:t>, </a:t>
            </a:r>
            <a:r>
              <a:rPr lang="ru-RU" i="1" dirty="0" err="1" smtClean="0"/>
              <a:t>дзенькіт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по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,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буквами </a:t>
            </a:r>
            <a:r>
              <a:rPr lang="ru-RU" i="1" dirty="0" smtClean="0"/>
              <a:t>(</a:t>
            </a:r>
            <a:r>
              <a:rPr lang="ru-RU" i="1" dirty="0" err="1" smtClean="0"/>
              <a:t>життя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бадилля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підборіддя</a:t>
            </a:r>
            <a:r>
              <a:rPr lang="ru-RU" i="1" dirty="0" smtClean="0"/>
              <a:t>).</a:t>
            </a:r>
            <a:r>
              <a:rPr lang="ru-RU" dirty="0" smtClean="0"/>
              <a:t> </a:t>
            </a:r>
          </a:p>
          <a:p>
            <a:pPr marL="0" indent="357188" algn="just">
              <a:buNone/>
            </a:pPr>
            <a:r>
              <a:rPr lang="ru-RU" dirty="0" err="1" smtClean="0"/>
              <a:t>Парні</a:t>
            </a:r>
            <a:r>
              <a:rPr lang="ru-RU" dirty="0" smtClean="0"/>
              <a:t> </a:t>
            </a:r>
            <a:r>
              <a:rPr lang="ru-RU" dirty="0" err="1" smtClean="0"/>
              <a:t>дзвінкі</a:t>
            </a:r>
            <a:r>
              <a:rPr lang="ru-RU" dirty="0" smtClean="0"/>
              <a:t> і </a:t>
            </a:r>
            <a:r>
              <a:rPr lang="ru-RU" dirty="0" err="1" smtClean="0"/>
              <a:t>глухі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буквами: </a:t>
            </a:r>
            <a:r>
              <a:rPr lang="ru-RU" b="1" dirty="0" smtClean="0"/>
              <a:t>/б/</a:t>
            </a:r>
            <a:r>
              <a:rPr lang="ru-RU" b="1" i="1" dirty="0" smtClean="0"/>
              <a:t>– </a:t>
            </a:r>
            <a:r>
              <a:rPr lang="ru-RU" b="1" dirty="0" smtClean="0"/>
              <a:t>/</a:t>
            </a:r>
            <a:r>
              <a:rPr lang="ru-RU" b="1" dirty="0" err="1" smtClean="0"/>
              <a:t>п</a:t>
            </a:r>
            <a:r>
              <a:rPr lang="ru-RU" b="1" dirty="0" smtClean="0"/>
              <a:t>/, /г/</a:t>
            </a:r>
            <a:r>
              <a:rPr lang="ru-RU" b="1" i="1" dirty="0" smtClean="0"/>
              <a:t> – </a:t>
            </a:r>
            <a:r>
              <a:rPr lang="ru-RU" b="1" dirty="0" smtClean="0"/>
              <a:t>/</a:t>
            </a:r>
            <a:r>
              <a:rPr lang="ru-RU" b="1" dirty="0" err="1" smtClean="0"/>
              <a:t>х</a:t>
            </a:r>
            <a:r>
              <a:rPr lang="ru-RU" b="1" dirty="0" smtClean="0"/>
              <a:t>/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b="1" dirty="0" smtClean="0"/>
              <a:t>/</a:t>
            </a:r>
            <a:r>
              <a:rPr lang="ru-RU" b="1" dirty="0" err="1" smtClean="0"/>
              <a:t>г</a:t>
            </a:r>
            <a:r>
              <a:rPr lang="ru-RU" b="1" dirty="0" smtClean="0"/>
              <a:t>/ – /к/, /</a:t>
            </a:r>
            <a:r>
              <a:rPr lang="ru-RU" b="1" dirty="0" err="1" smtClean="0"/>
              <a:t>д</a:t>
            </a:r>
            <a:r>
              <a:rPr lang="ru-RU" b="1" i="1" dirty="0" smtClean="0"/>
              <a:t> </a:t>
            </a:r>
            <a:r>
              <a:rPr lang="ru-RU" b="1" dirty="0" smtClean="0"/>
              <a:t>/</a:t>
            </a:r>
            <a:r>
              <a:rPr lang="ru-RU" b="1" i="1" dirty="0" smtClean="0"/>
              <a:t> – </a:t>
            </a:r>
            <a:r>
              <a:rPr lang="ru-RU" b="1" dirty="0" smtClean="0"/>
              <a:t>/т/, /</a:t>
            </a:r>
            <a:r>
              <a:rPr lang="ru-RU" b="1" dirty="0" err="1" smtClean="0"/>
              <a:t>з</a:t>
            </a:r>
            <a:r>
              <a:rPr lang="ru-RU" b="1" dirty="0" smtClean="0"/>
              <a:t>/ – /с/, /ж/ –</a:t>
            </a:r>
            <a:r>
              <a:rPr lang="ru-RU" b="1" i="1" dirty="0" smtClean="0"/>
              <a:t> </a:t>
            </a:r>
            <a:r>
              <a:rPr lang="ru-RU" dirty="0" smtClean="0"/>
              <a:t>/</a:t>
            </a:r>
            <a:r>
              <a:rPr lang="ru-RU" b="1" i="1" dirty="0" err="1" smtClean="0"/>
              <a:t>ш</a:t>
            </a:r>
            <a:r>
              <a:rPr lang="ru-RU" b="1" dirty="0" smtClean="0"/>
              <a:t>/, /</a:t>
            </a:r>
            <a:r>
              <a:rPr lang="ru-RU" b="1" dirty="0" err="1" smtClean="0"/>
              <a:t>дж</a:t>
            </a:r>
            <a:r>
              <a:rPr lang="ru-RU" b="1" dirty="0" smtClean="0"/>
              <a:t>/ – /ч/, /</a:t>
            </a:r>
            <a:r>
              <a:rPr lang="ru-RU" b="1" dirty="0" err="1" smtClean="0"/>
              <a:t>дз</a:t>
            </a:r>
            <a:r>
              <a:rPr lang="ru-RU" b="1" dirty="0" smtClean="0"/>
              <a:t>/ – /</a:t>
            </a:r>
            <a:r>
              <a:rPr lang="ru-RU" b="1" dirty="0" err="1" smtClean="0"/>
              <a:t>ц</a:t>
            </a:r>
            <a:r>
              <a:rPr lang="ru-RU" b="1" dirty="0" smtClean="0"/>
              <a:t>/.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Глуха фонема </a:t>
            </a:r>
            <a:r>
              <a:rPr lang="ru-RU" b="1" dirty="0" smtClean="0"/>
              <a:t>/</a:t>
            </a:r>
            <a:r>
              <a:rPr lang="ru-RU" b="1" i="1" dirty="0" err="1" smtClean="0"/>
              <a:t>ф</a:t>
            </a:r>
            <a:r>
              <a:rPr lang="ru-RU" b="1" dirty="0" smtClean="0"/>
              <a:t>/</a:t>
            </a:r>
            <a:r>
              <a:rPr lang="ru-RU" dirty="0" smtClean="0"/>
              <a:t> </a:t>
            </a:r>
            <a:r>
              <a:rPr lang="ru-RU" dirty="0" err="1" smtClean="0"/>
              <a:t>співвідносної</a:t>
            </a:r>
            <a:r>
              <a:rPr lang="ru-RU" dirty="0" smtClean="0"/>
              <a:t> </a:t>
            </a:r>
            <a:r>
              <a:rPr lang="ru-RU" dirty="0" err="1" smtClean="0"/>
              <a:t>дзвінкої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236305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70C0"/>
                </a:solidFill>
              </a:rPr>
              <a:t>2</a:t>
            </a:r>
            <a:r>
              <a:rPr lang="ru-RU" sz="3100" b="1" dirty="0" smtClean="0">
                <a:solidFill>
                  <a:srgbClr val="0070C0"/>
                </a:solidFill>
              </a:rPr>
              <a:t>.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орфографія</a:t>
            </a:r>
            <a:r>
              <a:rPr lang="ru-RU" sz="3100" b="1" dirty="0" smtClean="0">
                <a:solidFill>
                  <a:srgbClr val="0070C0"/>
                </a:solidFill>
              </a:rPr>
              <a:t> як </a:t>
            </a:r>
            <a:r>
              <a:rPr lang="ru-RU" sz="3100" b="1" dirty="0" err="1" smtClean="0">
                <a:solidFill>
                  <a:srgbClr val="0070C0"/>
                </a:solidFill>
              </a:rPr>
              <a:t>розділ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мовознавства</a:t>
            </a:r>
            <a:r>
              <a:rPr lang="ru-RU" sz="3100" b="1" dirty="0" smtClean="0">
                <a:solidFill>
                  <a:srgbClr val="0070C0"/>
                </a:solidFill>
              </a:rPr>
              <a:t>. </a:t>
            </a:r>
            <a:r>
              <a:rPr lang="ru-RU" sz="3100" b="1" dirty="0" err="1" smtClean="0">
                <a:solidFill>
                  <a:srgbClr val="0070C0"/>
                </a:solidFill>
              </a:rPr>
              <a:t>Принципи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правопису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Орфографія</a:t>
            </a:r>
            <a:r>
              <a:rPr lang="ru-RU" b="1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гр. </a:t>
            </a:r>
            <a:r>
              <a:rPr lang="ru-RU" b="1" i="1" dirty="0" err="1" smtClean="0"/>
              <a:t>orthos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правильний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grapho</a:t>
            </a:r>
            <a:r>
              <a:rPr lang="ru-RU" b="1" i="1" dirty="0" smtClean="0"/>
              <a:t> – пишу)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розділ</a:t>
            </a:r>
            <a:r>
              <a:rPr lang="ru-RU" b="1" dirty="0" smtClean="0"/>
              <a:t> </a:t>
            </a:r>
            <a:r>
              <a:rPr lang="ru-RU" b="1" dirty="0" err="1" smtClean="0"/>
              <a:t>мовознавства</a:t>
            </a:r>
            <a:r>
              <a:rPr lang="ru-RU" b="1" dirty="0" smtClean="0"/>
              <a:t> про </a:t>
            </a:r>
            <a:r>
              <a:rPr lang="ru-RU" b="1" dirty="0" err="1" smtClean="0"/>
              <a:t>мову</a:t>
            </a:r>
            <a:r>
              <a:rPr lang="ru-RU" b="1" dirty="0" smtClean="0"/>
              <a:t> у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писемній</a:t>
            </a:r>
            <a:r>
              <a:rPr lang="ru-RU" b="1" dirty="0" smtClean="0"/>
              <a:t> </a:t>
            </a:r>
            <a:r>
              <a:rPr lang="ru-RU" b="1" dirty="0" err="1" smtClean="0"/>
              <a:t>формі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вивчає</a:t>
            </a:r>
            <a:r>
              <a:rPr lang="ru-RU" b="1" dirty="0" smtClean="0"/>
              <a:t> </a:t>
            </a:r>
            <a:r>
              <a:rPr lang="ru-RU" b="1" dirty="0" err="1" smtClean="0"/>
              <a:t>написання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загальноприйнятих</a:t>
            </a:r>
            <a:r>
              <a:rPr lang="ru-RU" dirty="0" smtClean="0"/>
              <a:t> правил про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і </a:t>
            </a:r>
            <a:r>
              <a:rPr lang="ru-RU" dirty="0" err="1" smtClean="0"/>
              <a:t>одночасно</a:t>
            </a:r>
            <a:r>
              <a:rPr lang="ru-RU" dirty="0" smtClean="0"/>
              <a:t> система </a:t>
            </a:r>
            <a:r>
              <a:rPr lang="ru-RU" dirty="0" err="1" smtClean="0"/>
              <a:t>однотипних</a:t>
            </a:r>
            <a:r>
              <a:rPr lang="ru-RU" dirty="0" smtClean="0"/>
              <a:t> </a:t>
            </a:r>
            <a:r>
              <a:rPr lang="ru-RU" dirty="0" err="1" smtClean="0"/>
              <a:t>написань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систему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нею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певних</a:t>
            </a:r>
            <a:r>
              <a:rPr lang="ru-RU" dirty="0" smtClean="0"/>
              <a:t> принципах,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зумовлюються</a:t>
            </a:r>
            <a:r>
              <a:rPr lang="ru-RU" dirty="0" smtClean="0"/>
              <a:t> </a:t>
            </a:r>
            <a:r>
              <a:rPr lang="ru-RU" dirty="0" err="1" smtClean="0"/>
              <a:t>фонетичною</a:t>
            </a:r>
            <a:r>
              <a:rPr lang="ru-RU" dirty="0" smtClean="0"/>
              <a:t> і </a:t>
            </a:r>
            <a:r>
              <a:rPr lang="ru-RU" dirty="0" err="1" smtClean="0"/>
              <a:t>граматичною</a:t>
            </a:r>
            <a:r>
              <a:rPr lang="ru-RU" dirty="0" smtClean="0"/>
              <a:t> структурою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шляхи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правописної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3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3631</Words>
  <Application>Microsoft Office PowerPoint</Application>
  <PresentationFormat>Произвольный</PresentationFormat>
  <Paragraphs>243</Paragraphs>
  <Slides>33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Берлін</vt:lpstr>
      <vt:lpstr>2_Берлін</vt:lpstr>
      <vt:lpstr>Официальная</vt:lpstr>
      <vt:lpstr>Графіка. Орфографія </vt:lpstr>
      <vt:lpstr>План </vt:lpstr>
      <vt:lpstr>Література до теми: </vt:lpstr>
      <vt:lpstr> 1. Графіка української мови   </vt:lpstr>
      <vt:lpstr> 1. Графіка української мови   </vt:lpstr>
      <vt:lpstr>Особливості української графіки: </vt:lpstr>
      <vt:lpstr> 1. Графіка української мови   </vt:lpstr>
      <vt:lpstr> 1. Графіка української мови   </vt:lpstr>
      <vt:lpstr>2. Українська орфографія як розділ мовознавства. Принципи українського правопису   </vt:lpstr>
      <vt:lpstr>Фонетичний принцип</vt:lpstr>
      <vt:lpstr>Морфологічний принцип</vt:lpstr>
      <vt:lpstr>Історичний або традиційний принцип</vt:lpstr>
      <vt:lpstr>Диференціюючий або смисловий принцип</vt:lpstr>
      <vt:lpstr>3. Історія творення українського правопису   </vt:lpstr>
      <vt:lpstr>1) Перший етап (ХІ–ХVІ ст.)</vt:lpstr>
      <vt:lpstr>2) Другий етап (1619 р. – кінець ХVІІІ ст.)</vt:lpstr>
      <vt:lpstr>3) Третій етап (ХІХ ст.)</vt:lpstr>
      <vt:lpstr>Третій етап (ХІХ ст.)</vt:lpstr>
      <vt:lpstr>4) Четвертий етап (ХХ ст. – наш час)</vt:lpstr>
      <vt:lpstr>Слайд 20</vt:lpstr>
      <vt:lpstr>Слайд 21</vt:lpstr>
      <vt:lpstr> Нова редакція українського правопису 2019 р. Основні зміни  </vt:lpstr>
      <vt:lpstr>Слайд 23</vt:lpstr>
      <vt:lpstr>Слайд 24</vt:lpstr>
      <vt:lpstr>Слайд 25</vt:lpstr>
      <vt:lpstr>Слайд 26</vt:lpstr>
      <vt:lpstr>Слайд 27</vt:lpstr>
      <vt:lpstr>Слайд 28</vt:lpstr>
      <vt:lpstr>Практична частина </vt:lpstr>
      <vt:lpstr>Практична частина </vt:lpstr>
      <vt:lpstr>Практична частина </vt:lpstr>
      <vt:lpstr>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211</cp:revision>
  <dcterms:created xsi:type="dcterms:W3CDTF">2014-04-17T23:07:25Z</dcterms:created>
  <dcterms:modified xsi:type="dcterms:W3CDTF">2023-08-09T21:42:19Z</dcterms:modified>
</cp:coreProperties>
</file>