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78" r:id="rId9"/>
    <p:sldId id="263" r:id="rId10"/>
    <p:sldId id="272" r:id="rId11"/>
    <p:sldId id="265" r:id="rId12"/>
    <p:sldId id="273" r:id="rId13"/>
    <p:sldId id="274" r:id="rId14"/>
    <p:sldId id="276" r:id="rId15"/>
    <p:sldId id="264" r:id="rId16"/>
    <p:sldId id="279" r:id="rId17"/>
    <p:sldId id="280" r:id="rId18"/>
    <p:sldId id="266" r:id="rId19"/>
    <p:sldId id="267" r:id="rId20"/>
    <p:sldId id="268" r:id="rId21"/>
    <p:sldId id="269" r:id="rId22"/>
    <p:sldId id="270" r:id="rId23"/>
    <p:sldId id="281" r:id="rId24"/>
    <p:sldId id="282" r:id="rId25"/>
    <p:sldId id="271" r:id="rId26"/>
    <p:sldId id="283" r:id="rId27"/>
    <p:sldId id="284" r:id="rId28"/>
  </p:sldIdLst>
  <p:sldSz cx="12192000" cy="6858000"/>
  <p:notesSz cx="9942513" cy="6761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7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5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179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B6CD-706B-4BC3-B87A-F84753FE684C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179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4B4CC-32ED-48AE-B20B-9227A1A8A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514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179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C59E3-4445-4D60-94DF-D80F084102D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1638" y="844550"/>
            <a:ext cx="4059237" cy="2282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252" y="3253809"/>
            <a:ext cx="7954010" cy="26622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179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E7EC9-D33A-4B56-BCBF-25BAC0AA8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35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20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98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42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4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64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9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84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302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12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2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7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7292DAE-EB3F-493C-9743-B1480AB1E21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BFC81E0-20E0-40E8-B24B-1C1374799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09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9781" y="82973"/>
            <a:ext cx="4756727" cy="33023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5565" y="914400"/>
            <a:ext cx="7518400" cy="556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345" indent="-347345" algn="ctr" fontAlgn="base"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r>
              <a:rPr lang="uk-UA" sz="32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Лекція  2</a:t>
            </a:r>
          </a:p>
          <a:p>
            <a:pPr marL="347345" indent="-347345" algn="ctr" fontAlgn="base"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endParaRPr lang="uk-UA" sz="32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marL="347345" indent="-347345" algn="ctr" fontAlgn="base"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endParaRPr lang="uk-UA" sz="32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7345" indent="-347345" algn="ctr" fontAlgn="base"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r>
              <a:rPr lang="uk-UA" sz="4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Основи </a:t>
            </a:r>
            <a:r>
              <a:rPr lang="uk-UA" sz="40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нутріціології</a:t>
            </a:r>
            <a:r>
              <a:rPr lang="uk-UA" sz="4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uk-UA" sz="40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нутригеноміки</a:t>
            </a:r>
            <a:r>
              <a:rPr lang="uk-UA" sz="40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. Взаємозв‘язок між поживністю, складом корму і продуктивністю тварин</a:t>
            </a:r>
            <a:endParaRPr lang="ru-RU" sz="40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62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218" y="443192"/>
            <a:ext cx="9180945" cy="604412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218" y="614065"/>
            <a:ext cx="9180945" cy="604412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217" y="230756"/>
            <a:ext cx="9180945" cy="607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936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1200" y="474345"/>
            <a:ext cx="108619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білкову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годівлю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вмісту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азоту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сечовини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молоці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 азотом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сечовини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плазмі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потужний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того,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з’ясувати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надлишо</a:t>
            </a:r>
            <a:r>
              <a:rPr lang="ru-RU" sz="2400" dirty="0" err="1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кормосумішках</a:t>
            </a:r>
            <a:r>
              <a:rPr lang="ru-RU" sz="2400" dirty="0" smtClean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бракує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За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оптимальний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азоту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сечовини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молоці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11,6 до 13,8 мг/100 мл. </a:t>
            </a:r>
          </a:p>
          <a:p>
            <a:r>
              <a:rPr lang="ru-RU" sz="24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Підвищений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азоту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сечовини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сигналізує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те,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неефективно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годуєте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корів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 й про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відтворювальною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здатністю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корів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аміаку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фолікулярній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рідині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 таких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запліднені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яйцеклітини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шансів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стати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повноцінними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життєздатними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ембріонами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годівля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раціоном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високим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умістом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веде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рН у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матці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пригнічувати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ооцитів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ембріону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Надлишок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спричиняє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гормональні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корови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статевого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циклу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зменшується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прогестерону в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плазмі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 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вагітності</a:t>
            </a:r>
            <a:r>
              <a:rPr lang="ru-RU" sz="2400" b="0" i="0" dirty="0" smtClean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979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orage.milkua.info/uploads/news/News_small/technologii/Vandoni_Bilok/Vand_Gr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36" y="830932"/>
            <a:ext cx="7178098" cy="399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00364" y="304954"/>
            <a:ext cx="1120370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Взаємозв'язок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умістом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азоту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сечовини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молоці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днями до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ШО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77455" y="5073272"/>
            <a:ext cx="108342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штату Флорида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ферм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побачили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сирого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протеїну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заплідненості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528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storage.milkua.info/uploads/news/News_small/technologii/Vandoni_Bilok/Vand_Gr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345" y="1520248"/>
            <a:ext cx="6914284" cy="466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11564" y="953762"/>
            <a:ext cx="80264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>
                <a:solidFill>
                  <a:srgbClr val="C00000"/>
                </a:solidFill>
              </a:rPr>
              <a:t>Вплив</a:t>
            </a:r>
            <a:r>
              <a:rPr lang="ru-RU" sz="3200" b="1" dirty="0" smtClean="0">
                <a:solidFill>
                  <a:srgbClr val="C00000"/>
                </a:solidFill>
              </a:rPr>
              <a:t> сирого </a:t>
            </a:r>
            <a:r>
              <a:rPr lang="ru-RU" sz="3200" b="1" dirty="0" err="1" smtClean="0">
                <a:solidFill>
                  <a:srgbClr val="C00000"/>
                </a:solidFill>
              </a:rPr>
              <a:t>протеїну</a:t>
            </a:r>
            <a:r>
              <a:rPr lang="ru-RU" sz="3200" b="1" dirty="0" smtClean="0">
                <a:solidFill>
                  <a:srgbClr val="C00000"/>
                </a:solidFill>
              </a:rPr>
              <a:t> на </a:t>
            </a:r>
            <a:r>
              <a:rPr lang="ru-RU" sz="3200" b="1" dirty="0" err="1" smtClean="0">
                <a:solidFill>
                  <a:srgbClr val="C00000"/>
                </a:solidFill>
              </a:rPr>
              <a:t>плодючість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244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1" y="262719"/>
            <a:ext cx="11406908" cy="627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Надлишок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лізину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(150–200%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норми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викликає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інтоксикацію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депресію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росту, 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зростання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потреби в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аргініні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Надлишок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метіоніну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погіршується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азоту корму,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збільшується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виділення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сечею,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спостерігаються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дегенеративні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зміни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підшлунковій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залозі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нирках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печінці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порушення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обміну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депресія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росту,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підвищується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потреба в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аргінін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гліцин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Незбалансованість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раціонів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за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амінокислотами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порушує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всмоктування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окремих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з них. </a:t>
            </a:r>
            <a:r>
              <a:rPr lang="ru-RU" sz="2800" b="1" dirty="0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Так, </a:t>
            </a:r>
            <a:r>
              <a:rPr lang="ru-RU" sz="2800" b="1" dirty="0" err="1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надлишок</a:t>
            </a:r>
            <a:r>
              <a:rPr lang="ru-RU" sz="2800" b="1" dirty="0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метіоніну</a:t>
            </a:r>
            <a:r>
              <a:rPr lang="ru-RU" sz="2800" b="1" dirty="0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може</a:t>
            </a:r>
            <a:r>
              <a:rPr lang="ru-RU" sz="2800" b="1" dirty="0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гальмувати</a:t>
            </a:r>
            <a:r>
              <a:rPr lang="ru-RU" sz="2800" b="1" dirty="0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всмоктування</a:t>
            </a:r>
            <a:r>
              <a:rPr lang="ru-RU" sz="2800" b="1" dirty="0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лізину</a:t>
            </a:r>
            <a:r>
              <a:rPr lang="ru-RU" sz="2800" b="1" dirty="0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і </a:t>
            </a:r>
            <a:r>
              <a:rPr lang="ru-RU" sz="2800" b="1" dirty="0" err="1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фенілаланіну</a:t>
            </a:r>
            <a:r>
              <a:rPr lang="ru-RU" sz="2800" b="1" dirty="0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і </a:t>
            </a:r>
            <a:r>
              <a:rPr lang="ru-RU" sz="2800" b="1" dirty="0" err="1" smtClean="0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навпаки</a:t>
            </a:r>
            <a:r>
              <a:rPr lang="ru-RU" sz="2800" b="1" dirty="0" smtClean="0">
                <a:solidFill>
                  <a:srgbClr val="66006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ru-RU" sz="2800" dirty="0">
                <a:solidFill>
                  <a:srgbClr val="660066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2800" dirty="0">
                <a:solidFill>
                  <a:srgbClr val="660066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800" spc="33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лізину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свинями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вмісту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раціоні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калію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біосинтезі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участь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вітамінів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В,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вітаміну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sz="28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вітаміну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раціону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підвищує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рослинного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знижує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метіоніні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00206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81212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1964" y="646545"/>
            <a:ext cx="1107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насичення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смакові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насичені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поліненасичені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мононенасичені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 г жиру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калорій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головне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(1г жиру 9,3 кал, 1 г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вуглеводів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4,1)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служать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клітинних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мембран;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синтезу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гормонів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тестостерону;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жовчних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жиророзчинними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обволікають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волокна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імпульсів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еластичність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кровоносних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покривів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незамінних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кислот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(альфа-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лінолева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кислота омега-3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лінолева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кислота омега-6 )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982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6472" y="721014"/>
            <a:ext cx="10945091" cy="5344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11480" algn="just">
              <a:lnSpc>
                <a:spcPct val="90000"/>
              </a:lnSpc>
              <a:spcBef>
                <a:spcPts val="1000"/>
              </a:spcBef>
            </a:pPr>
            <a:r>
              <a:rPr lang="uk-UA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Вуглеводи: 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неструктурні –цукри, крохмаль</a:t>
            </a:r>
          </a:p>
          <a:p>
            <a:pPr lvl="0" indent="411480" algn="just">
              <a:lnSpc>
                <a:spcPct val="90000"/>
              </a:lnSpc>
              <a:spcBef>
                <a:spcPts val="1000"/>
              </a:spcBef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структурні – клітковина.</a:t>
            </a:r>
          </a:p>
          <a:p>
            <a:pPr lvl="0" indent="411480" algn="just">
              <a:lnSpc>
                <a:spcPct val="90000"/>
              </a:lnSpc>
              <a:spcBef>
                <a:spcPts val="1000"/>
              </a:spcBef>
            </a:pPr>
            <a:r>
              <a:rPr lang="uk-UA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Вуглеводи в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організмі тварин вони є резервною речовиною (близько 2 % глікогену).</a:t>
            </a:r>
          </a:p>
          <a:p>
            <a:pPr lvl="0" indent="411480" algn="just">
              <a:lnSpc>
                <a:spcPct val="90000"/>
              </a:lnSpc>
              <a:spcBef>
                <a:spcPts val="1000"/>
              </a:spcBef>
            </a:pPr>
            <a:r>
              <a:rPr lang="uk-UA" sz="2400" dirty="0">
                <a:solidFill>
                  <a:srgbClr val="000000"/>
                </a:solidFill>
                <a:latin typeface="Times New Roman"/>
              </a:rPr>
              <a:t>У тварин, особливо жуйних, вуглеводи забезпечують п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еретравність та використання поживних речовин кормів.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ru-RU" sz="2400" b="1" dirty="0" err="1">
                <a:solidFill>
                  <a:srgbClr val="002060"/>
                </a:solidFill>
                <a:latin typeface="Calibri" panose="020F0502020204030204"/>
              </a:rPr>
              <a:t>Неструктурні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Calibri" panose="020F0502020204030204"/>
              </a:rPr>
              <a:t>вуглеводи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Calibri" panose="020F0502020204030204"/>
              </a:rPr>
              <a:t>протидіють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Calibri" panose="020F0502020204030204"/>
              </a:rPr>
              <a:t>нагромадженню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Calibri" panose="020F0502020204030204"/>
              </a:rPr>
              <a:t>кетонових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Calibri" panose="020F0502020204030204"/>
              </a:rPr>
              <a:t>тіл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 при </a:t>
            </a:r>
            <a:r>
              <a:rPr lang="ru-RU" sz="2400" b="1" dirty="0" err="1">
                <a:solidFill>
                  <a:srgbClr val="002060"/>
                </a:solidFill>
                <a:latin typeface="Calibri" panose="020F0502020204030204"/>
              </a:rPr>
              <a:t>окисленні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Calibri" panose="020F0502020204030204"/>
              </a:rPr>
              <a:t>жирів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. </a:t>
            </a:r>
          </a:p>
          <a:p>
            <a:pPr marR="281305" lvl="0" indent="449580" algn="just">
              <a:lnSpc>
                <a:spcPct val="107000"/>
              </a:lnSpc>
              <a:spcBef>
                <a:spcPts val="1000"/>
              </a:spcBef>
            </a:pP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вуглеводи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похідні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вважаються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біологічно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активними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специфічні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6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81305" lvl="0" indent="449580" algn="just">
              <a:lnSpc>
                <a:spcPct val="107000"/>
              </a:lnSpc>
              <a:spcBef>
                <a:spcPts val="1000"/>
              </a:spcBef>
            </a:pPr>
            <a:r>
              <a:rPr lang="ru-RU" sz="26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гепарин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запобігає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зсіданню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судинах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гіалурінова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кислота –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проникненню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бактерій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клітинну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оболонку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261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5855" y="766618"/>
            <a:ext cx="109728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Низький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рівень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клітковини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в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корів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(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менше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16-18%)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призводить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до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порушень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моторики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передшлунків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і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сортуючої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ролі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сітки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,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зниження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вмісту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жиру в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молоці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через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зменшення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вмісту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оцтової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кислоти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2800" kern="0" dirty="0">
              <a:solidFill>
                <a:srgbClr val="002060"/>
              </a:solidFill>
              <a:latin typeface="Calibri" panose="020F0502020204030204"/>
            </a:endParaRPr>
          </a:p>
          <a:p>
            <a:pPr lvl="0"/>
            <a:r>
              <a:rPr kumimoji="0" lang="uk-UA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Високий вміст цукрів </a:t>
            </a:r>
            <a:r>
              <a:rPr kumimoji="0" lang="uk-UA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–</a:t>
            </a:r>
            <a:r>
              <a:rPr kumimoji="0" lang="uk-UA" sz="2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rPr>
              <a:t> утворення великої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кислоти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рубці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жуйних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вмісту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кетонів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концентрації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цукру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в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крові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.</a:t>
            </a:r>
          </a:p>
          <a:p>
            <a:pPr lvl="0"/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900" b="1" dirty="0">
                <a:solidFill>
                  <a:srgbClr val="C00000"/>
                </a:solidFill>
                <a:latin typeface="Calibri Light" panose="020F0302020204030204"/>
                <a:ea typeface="+mj-ea"/>
                <a:cs typeface="+mj-cs"/>
              </a:rPr>
              <a:t>ри </a:t>
            </a:r>
            <a:r>
              <a:rPr lang="ru-RU" sz="2900" b="1" dirty="0" err="1">
                <a:solidFill>
                  <a:srgbClr val="C00000"/>
                </a:solidFill>
                <a:latin typeface="Calibri Light" panose="020F0302020204030204"/>
                <a:ea typeface="+mj-ea"/>
                <a:cs typeface="+mj-cs"/>
              </a:rPr>
              <a:t>вмісті</a:t>
            </a:r>
            <a:r>
              <a:rPr lang="ru-RU" sz="2900" b="1" dirty="0">
                <a:solidFill>
                  <a:srgbClr val="C00000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ru-RU" sz="2900" b="1" dirty="0" err="1">
                <a:solidFill>
                  <a:srgbClr val="C00000"/>
                </a:solidFill>
                <a:latin typeface="Calibri Light" panose="020F0302020204030204"/>
                <a:ea typeface="+mj-ea"/>
                <a:cs typeface="+mj-cs"/>
              </a:rPr>
              <a:t>глюкози</a:t>
            </a:r>
            <a:r>
              <a:rPr lang="ru-RU" sz="2900" b="1" dirty="0">
                <a:solidFill>
                  <a:srgbClr val="C00000"/>
                </a:solidFill>
                <a:latin typeface="Calibri Light" panose="020F0302020204030204"/>
                <a:ea typeface="+mj-ea"/>
                <a:cs typeface="+mj-cs"/>
              </a:rPr>
              <a:t> в </a:t>
            </a:r>
            <a:r>
              <a:rPr lang="ru-RU" sz="2900" b="1" dirty="0" err="1">
                <a:solidFill>
                  <a:srgbClr val="C00000"/>
                </a:solidFill>
                <a:latin typeface="Calibri Light" panose="020F0302020204030204"/>
                <a:ea typeface="+mj-ea"/>
                <a:cs typeface="+mj-cs"/>
              </a:rPr>
              <a:t>крові</a:t>
            </a:r>
            <a:r>
              <a:rPr lang="ru-RU" sz="2900" b="1" dirty="0">
                <a:solidFill>
                  <a:srgbClr val="C00000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ru-RU" sz="29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ВРХ і </a:t>
            </a:r>
            <a:r>
              <a:rPr lang="ru-RU" sz="29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овець</a:t>
            </a:r>
            <a:r>
              <a:rPr lang="ru-RU" sz="29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на </a:t>
            </a:r>
            <a:r>
              <a:rPr lang="ru-RU" sz="29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рівні</a:t>
            </a:r>
            <a:r>
              <a:rPr lang="ru-RU" sz="29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40–60 мг% , у свиней, коней і </a:t>
            </a:r>
            <a:r>
              <a:rPr lang="ru-RU" sz="29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птиці</a:t>
            </a:r>
            <a:r>
              <a:rPr lang="ru-RU" sz="29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-80–140 мг% </a:t>
            </a:r>
            <a:r>
              <a:rPr lang="ru-RU" sz="29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можна</a:t>
            </a:r>
            <a:r>
              <a:rPr lang="ru-RU" sz="29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ru-RU" sz="29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стверджувати</a:t>
            </a:r>
            <a:r>
              <a:rPr lang="ru-RU" sz="29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про </a:t>
            </a:r>
            <a:r>
              <a:rPr lang="ru-RU" sz="29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нормальне</a:t>
            </a:r>
            <a:r>
              <a:rPr lang="ru-RU" sz="29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(</a:t>
            </a:r>
            <a:r>
              <a:rPr lang="ru-RU" sz="29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достатнє</a:t>
            </a:r>
            <a:r>
              <a:rPr lang="ru-RU" sz="29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) </a:t>
            </a:r>
            <a:r>
              <a:rPr lang="ru-RU" sz="29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забезпечення</a:t>
            </a:r>
            <a:r>
              <a:rPr lang="ru-RU" sz="29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ru-RU" sz="29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тварин</a:t>
            </a:r>
            <a:r>
              <a:rPr lang="ru-RU" sz="29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ru-RU" sz="2900" b="1" dirty="0" err="1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вуглеводами</a:t>
            </a:r>
            <a:r>
              <a:rPr lang="ru-RU" sz="2900" b="1" dirty="0">
                <a:solidFill>
                  <a:srgbClr val="002060"/>
                </a:solidFill>
                <a:latin typeface="Calibri Light" panose="020F0302020204030204"/>
                <a:ea typeface="+mj-ea"/>
                <a:cs typeface="+mj-cs"/>
              </a:rPr>
              <a:t>.</a:t>
            </a:r>
            <a:endParaRPr kumimoji="0" lang="uk-UA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+mj-cs"/>
            </a:endParaRPr>
          </a:p>
          <a:p>
            <a:pPr lvl="0"/>
            <a:endParaRPr lang="uk-UA" sz="3200" kern="0" dirty="0" smtClean="0">
              <a:solidFill>
                <a:prstClr val="black"/>
              </a:solidFill>
              <a:latin typeface="Times New Roman" panose="02020603050405020304" pitchFamily="18" charset="0"/>
              <a:cs typeface="+mj-cs"/>
            </a:endParaRPr>
          </a:p>
          <a:p>
            <a:pPr lvl="0"/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40893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5635" y="609600"/>
            <a:ext cx="1138843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Роль 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мікронутрієнтів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endParaRPr lang="ru-RU" sz="2400" b="1" i="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Мікронутрієнти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засвоєнню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макронутрієнтів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метаболізм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підтримують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У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каталізаторів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реакцію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вступають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збільшують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протікання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Подібну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роль в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біохімічних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реакціях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відіграють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мікронутрієнти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корму. </a:t>
            </a:r>
          </a:p>
          <a:p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міні-дози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для:</a:t>
            </a:r>
          </a:p>
          <a:p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енергетичного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обмінних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протікання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безлічі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хімічних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біохімічних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реакцій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клітин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тканин;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протікання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клітинного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кровотворення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регуляції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тонусу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судин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скоротливості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міокарда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згортання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кислотно-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лужного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електролітного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клітин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окисного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0" i="0" dirty="0">
              <a:solidFill>
                <a:srgbClr val="68686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80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091" y="572655"/>
            <a:ext cx="10871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мікронутрієнти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кормів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в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синтезі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ряду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органічних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сполук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є для них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цеглинками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білки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тканин.</a:t>
            </a:r>
          </a:p>
          <a:p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фосфор входить до складу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фосфоліпідів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жирів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і АТФ (основного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вітаміни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мінерали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в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коферментів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ними є. </a:t>
            </a:r>
          </a:p>
          <a:p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Коферменти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протікання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реакцій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участю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ферментів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400" dirty="0">
              <a:solidFill>
                <a:srgbClr val="6868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Мікронутрієнти</a:t>
            </a:r>
            <a:r>
              <a:rPr lang="uk-UA" sz="2400" dirty="0" smtClean="0">
                <a:solidFill>
                  <a:srgbClr val="6868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діляться на 2 великі групи: </a:t>
            </a:r>
          </a:p>
          <a:p>
            <a:r>
              <a:rPr lang="uk-UA" sz="2400" dirty="0">
                <a:solidFill>
                  <a:srgbClr val="6868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400" b="1" u="sng" dirty="0" smtClean="0">
                <a:solidFill>
                  <a:srgbClr val="6868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вітаміни та вітаміноподібні речовини </a:t>
            </a:r>
            <a:r>
              <a:rPr lang="uk-UA" sz="2400" dirty="0" smtClean="0">
                <a:solidFill>
                  <a:srgbClr val="6868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(органічні сполуки) </a:t>
            </a:r>
          </a:p>
          <a:p>
            <a:pPr marL="342900" indent="-342900">
              <a:buFontTx/>
              <a:buChar char="-"/>
            </a:pPr>
            <a:r>
              <a:rPr lang="uk-UA" sz="2400" b="1" u="sng" dirty="0" smtClean="0">
                <a:solidFill>
                  <a:srgbClr val="6868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мінерали (</a:t>
            </a:r>
            <a:r>
              <a:rPr lang="uk-UA" sz="2400" dirty="0" smtClean="0">
                <a:solidFill>
                  <a:srgbClr val="6868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неорганічні речовини). </a:t>
            </a:r>
          </a:p>
          <a:p>
            <a:r>
              <a:rPr lang="uk-UA" sz="2400" dirty="0" smtClean="0">
                <a:solidFill>
                  <a:srgbClr val="6868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Вітаміни для тварин є замінними і незамінними(</a:t>
            </a:r>
            <a:r>
              <a:rPr lang="uk-UA" sz="2400" dirty="0" err="1" smtClean="0">
                <a:solidFill>
                  <a:srgbClr val="6868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есенціальними</a:t>
            </a:r>
            <a:r>
              <a:rPr lang="uk-UA" sz="2400" dirty="0" smtClean="0">
                <a:solidFill>
                  <a:srgbClr val="6868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086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45800" cy="5823239"/>
          </a:xfrm>
        </p:spPr>
        <p:txBody>
          <a:bodyPr>
            <a:normAutofit fontScale="90000"/>
          </a:bodyPr>
          <a:lstStyle/>
          <a:p>
            <a:pPr lvl="0" indent="449580">
              <a:lnSpc>
                <a:spcPct val="107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0070C0"/>
                </a:solidFill>
              </a:rPr>
              <a:t>		</a:t>
            </a:r>
            <a:r>
              <a:rPr lang="uk-UA" b="1" dirty="0" smtClean="0">
                <a:solidFill>
                  <a:srgbClr val="0070C0"/>
                </a:solidFill>
              </a:rPr>
              <a:t>	План</a:t>
            </a:r>
            <a:r>
              <a:rPr lang="uk-UA" dirty="0" smtClean="0">
                <a:solidFill>
                  <a:srgbClr val="0070C0"/>
                </a:solidFill>
              </a:rPr>
              <a:t/>
            </a:r>
            <a:br>
              <a:rPr lang="uk-UA" dirty="0" smtClean="0">
                <a:solidFill>
                  <a:srgbClr val="0070C0"/>
                </a:solidFill>
              </a:rPr>
            </a:br>
            <a:r>
              <a:rPr lang="uk-UA" dirty="0">
                <a:solidFill>
                  <a:srgbClr val="0070C0"/>
                </a:solidFill>
              </a:rPr>
              <a:t/>
            </a:r>
            <a:br>
              <a:rPr lang="uk-UA" dirty="0">
                <a:solidFill>
                  <a:srgbClr val="0070C0"/>
                </a:solidFill>
              </a:rPr>
            </a:b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1.Нутриціологія та </a:t>
            </a:r>
            <a:r>
              <a:rPr lang="uk-UA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нутрієнти</a:t>
            </a: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корму.</a:t>
            </a:r>
            <a:b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Вплив </a:t>
            </a:r>
            <a:r>
              <a:rPr lang="uk-UA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макронутрієнтів</a:t>
            </a: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обмін речовин і продуктивність тварин.</a:t>
            </a:r>
            <a:b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Роль  </a:t>
            </a:r>
            <a:r>
              <a:rPr lang="uk-UA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мікронутрієнтів</a:t>
            </a: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 організмі тварин</a:t>
            </a:r>
            <a:b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Нутрігеноміка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Перспектива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органічних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мікроелементів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rgbClr val="0070C0"/>
                </a:solidFill>
              </a:rPr>
              <a:t/>
            </a:r>
            <a:br>
              <a:rPr lang="uk-UA" dirty="0" smtClean="0">
                <a:solidFill>
                  <a:srgbClr val="0070C0"/>
                </a:solidFill>
              </a:rPr>
            </a:b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961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1965" y="323273"/>
            <a:ext cx="114900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b="1" dirty="0" err="1">
                <a:solidFill>
                  <a:srgbClr val="C00000"/>
                </a:solidFill>
              </a:rPr>
              <a:t>Вітаміни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поділяються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smtClean="0"/>
              <a:t>на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i="0" dirty="0" err="1" smtClean="0">
                <a:solidFill>
                  <a:srgbClr val="686868"/>
                </a:solidFill>
                <a:effectLst/>
                <a:latin typeface="Lato"/>
              </a:rPr>
              <a:t>водорозчинні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, в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організмі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 не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накопичуються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надлишок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виводиться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 з сечею;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жиророзчинні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краще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засвоюються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 при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вживанні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 з жирами,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можуть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відкладатися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 в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жирових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 тканинах і </a:t>
            </a:r>
            <a:r>
              <a:rPr lang="ru-RU" sz="2400" b="0" i="0" dirty="0" err="1" smtClean="0">
                <a:solidFill>
                  <a:srgbClr val="686868"/>
                </a:solidFill>
                <a:effectLst/>
                <a:latin typeface="Lato"/>
              </a:rPr>
              <a:t>печінці</a:t>
            </a:r>
            <a:r>
              <a:rPr lang="ru-RU" sz="2400" b="0" i="0" dirty="0" smtClean="0">
                <a:solidFill>
                  <a:srgbClr val="686868"/>
                </a:solidFill>
                <a:effectLst/>
                <a:latin typeface="Lato"/>
              </a:rPr>
              <a:t>.</a:t>
            </a:r>
            <a:endParaRPr lang="ru-RU" sz="2400" b="0" i="0" dirty="0">
              <a:solidFill>
                <a:srgbClr val="686868"/>
              </a:solidFill>
              <a:effectLst/>
              <a:latin typeface="Lato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434317"/>
              </p:ext>
            </p:extLst>
          </p:nvPr>
        </p:nvGraphicFramePr>
        <p:xfrm>
          <a:off x="434106" y="2003892"/>
          <a:ext cx="11240658" cy="45435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81021">
                  <a:extLst>
                    <a:ext uri="{9D8B030D-6E8A-4147-A177-3AD203B41FA5}">
                      <a16:colId xmlns:a16="http://schemas.microsoft.com/office/drawing/2014/main" val="52540382"/>
                    </a:ext>
                  </a:extLst>
                </a:gridCol>
                <a:gridCol w="1613840">
                  <a:extLst>
                    <a:ext uri="{9D8B030D-6E8A-4147-A177-3AD203B41FA5}">
                      <a16:colId xmlns:a16="http://schemas.microsoft.com/office/drawing/2014/main" val="3161010684"/>
                    </a:ext>
                  </a:extLst>
                </a:gridCol>
                <a:gridCol w="1493810">
                  <a:extLst>
                    <a:ext uri="{9D8B030D-6E8A-4147-A177-3AD203B41FA5}">
                      <a16:colId xmlns:a16="http://schemas.microsoft.com/office/drawing/2014/main" val="1621147407"/>
                    </a:ext>
                  </a:extLst>
                </a:gridCol>
                <a:gridCol w="6451987">
                  <a:extLst>
                    <a:ext uri="{9D8B030D-6E8A-4147-A177-3AD203B41FA5}">
                      <a16:colId xmlns:a16="http://schemas.microsoft.com/office/drawing/2014/main" val="2800137759"/>
                    </a:ext>
                  </a:extLst>
                </a:gridCol>
              </a:tblGrid>
              <a:tr h="492211">
                <a:tc>
                  <a:txBody>
                    <a:bodyPr/>
                    <a:lstStyle/>
                    <a:p>
                      <a:pPr fontAlgn="t"/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мікро-нутрієнтів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Підгрупа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(вид)</a:t>
                      </a: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Речовина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в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організмі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765907"/>
                  </a:ext>
                </a:extLst>
              </a:tr>
              <a:tr h="756527">
                <a:tc rowSpan="6">
                  <a:txBody>
                    <a:bodyPr/>
                    <a:lstStyle/>
                    <a:p>
                      <a:pPr fontAlgn="t"/>
                      <a:r>
                        <a:rPr lang="ru-RU" sz="1800">
                          <a:effectLst/>
                        </a:rPr>
                        <a:t>вітаміни</a:t>
                      </a: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ru-RU" sz="1800" dirty="0" err="1">
                          <a:effectLst/>
                        </a:rPr>
                        <a:t>водорозчинні</a:t>
                      </a:r>
                      <a:endParaRPr lang="ru-RU" sz="1800" dirty="0">
                        <a:effectLst/>
                      </a:endParaRP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>
                          <a:effectLst/>
                        </a:rPr>
                        <a:t>С</a:t>
                      </a: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>
                          <a:effectLst/>
                        </a:rPr>
                        <a:t>Антиоксидантна </a:t>
                      </a:r>
                      <a:r>
                        <a:rPr lang="ru-RU" sz="1800" dirty="0" err="1">
                          <a:effectLst/>
                        </a:rPr>
                        <a:t>активність</a:t>
                      </a:r>
                      <a:r>
                        <a:rPr lang="ru-RU" sz="1800" dirty="0">
                          <a:effectLst/>
                        </a:rPr>
                        <a:t>, участь в </a:t>
                      </a:r>
                      <a:r>
                        <a:rPr lang="ru-RU" sz="1800" dirty="0" err="1">
                          <a:effectLst/>
                        </a:rPr>
                        <a:t>метаболізмі</a:t>
                      </a:r>
                      <a:r>
                        <a:rPr lang="ru-RU" sz="1800" dirty="0">
                          <a:effectLst/>
                        </a:rPr>
                        <a:t> макро- і </a:t>
                      </a:r>
                      <a:r>
                        <a:rPr lang="ru-RU" sz="1800" dirty="0" err="1">
                          <a:effectLst/>
                        </a:rPr>
                        <a:t>мікроелементів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синтезі</a:t>
                      </a:r>
                      <a:r>
                        <a:rPr lang="ru-RU" sz="1800" dirty="0">
                          <a:effectLst/>
                        </a:rPr>
                        <a:t> ряду </a:t>
                      </a:r>
                      <a:r>
                        <a:rPr lang="ru-RU" sz="1800" dirty="0" err="1">
                          <a:effectLst/>
                        </a:rPr>
                        <a:t>гормонів</a:t>
                      </a:r>
                      <a:r>
                        <a:rPr lang="ru-RU" sz="1800" dirty="0">
                          <a:effectLst/>
                        </a:rPr>
                        <a:t> і </a:t>
                      </a:r>
                      <a:r>
                        <a:rPr lang="ru-RU" sz="1800" dirty="0" err="1">
                          <a:effectLst/>
                        </a:rPr>
                        <a:t>білків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регуляція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секреторних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функцій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згортання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крові</a:t>
                      </a:r>
                      <a:endParaRPr lang="ru-RU" sz="1800" dirty="0">
                        <a:effectLst/>
                      </a:endParaRP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91575"/>
                  </a:ext>
                </a:extLst>
              </a:tr>
              <a:tr h="267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 err="1">
                          <a:effectLst/>
                        </a:rPr>
                        <a:t>Группи</a:t>
                      </a:r>
                      <a:r>
                        <a:rPr lang="ru-RU" sz="1800" dirty="0">
                          <a:effectLst/>
                        </a:rPr>
                        <a:t> В</a:t>
                      </a: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 err="1">
                          <a:effectLst/>
                        </a:rPr>
                        <a:t>Енергетичний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обмін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підтримка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нервової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м’язової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системи</a:t>
                      </a:r>
                      <a:endParaRPr lang="ru-RU" sz="1800" dirty="0">
                        <a:effectLst/>
                      </a:endParaRP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21696"/>
                  </a:ext>
                </a:extLst>
              </a:tr>
              <a:tr h="504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fontAlgn="t"/>
                      <a:r>
                        <a:rPr lang="ru-RU" sz="1800">
                          <a:effectLst/>
                        </a:rPr>
                        <a:t>жиророзчинні</a:t>
                      </a: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>
                          <a:effectLst/>
                        </a:rPr>
                        <a:t>А</a:t>
                      </a: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 err="1">
                          <a:effectLst/>
                        </a:rPr>
                        <a:t>Регуляція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обмінних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процесів</a:t>
                      </a:r>
                      <a:r>
                        <a:rPr lang="ru-RU" sz="1800" dirty="0">
                          <a:effectLst/>
                        </a:rPr>
                        <a:t>, синтезу </a:t>
                      </a:r>
                      <a:r>
                        <a:rPr lang="ru-RU" sz="1800" dirty="0" err="1">
                          <a:effectLst/>
                        </a:rPr>
                        <a:t>білків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підтримка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зору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імунної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системи</a:t>
                      </a:r>
                      <a:endParaRPr lang="ru-RU" sz="1800" dirty="0">
                        <a:effectLst/>
                      </a:endParaRP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820247"/>
                  </a:ext>
                </a:extLst>
              </a:tr>
              <a:tr h="4922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D</a:t>
                      </a: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>
                          <a:effectLst/>
                        </a:rPr>
                        <a:t>Участь в </a:t>
                      </a:r>
                      <a:r>
                        <a:rPr lang="ru-RU" sz="1800" dirty="0" err="1">
                          <a:effectLst/>
                        </a:rPr>
                        <a:t>засвоєнні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кальцію</a:t>
                      </a:r>
                      <a:r>
                        <a:rPr lang="ru-RU" sz="1800" dirty="0">
                          <a:effectLst/>
                        </a:rPr>
                        <a:t>, фосфору, </a:t>
                      </a:r>
                      <a:r>
                        <a:rPr lang="ru-RU" sz="1800" dirty="0" err="1">
                          <a:effectLst/>
                        </a:rPr>
                        <a:t>процесах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клітинного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ділення</a:t>
                      </a:r>
                      <a:r>
                        <a:rPr lang="ru-RU" sz="1800" dirty="0">
                          <a:effectLst/>
                        </a:rPr>
                        <a:t>, синтезу </a:t>
                      </a:r>
                      <a:r>
                        <a:rPr lang="ru-RU" sz="1800" dirty="0" err="1">
                          <a:effectLst/>
                        </a:rPr>
                        <a:t>гормонів</a:t>
                      </a:r>
                      <a:endParaRPr lang="ru-RU" sz="1800" dirty="0">
                        <a:effectLst/>
                      </a:endParaRP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245124"/>
                  </a:ext>
                </a:extLst>
              </a:tr>
              <a:tr h="4922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>
                          <a:effectLst/>
                        </a:rPr>
                        <a:t>Е</a:t>
                      </a: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>
                          <a:effectLst/>
                        </a:rPr>
                        <a:t>Антиоксидантна </a:t>
                      </a:r>
                      <a:r>
                        <a:rPr lang="ru-RU" sz="1800" dirty="0" err="1">
                          <a:effectLst/>
                        </a:rPr>
                        <a:t>активність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регуляція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згортання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крові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клітинного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метаболізму</a:t>
                      </a:r>
                      <a:endParaRPr lang="ru-RU" sz="1800" dirty="0">
                        <a:effectLst/>
                      </a:endParaRP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43009"/>
                  </a:ext>
                </a:extLst>
              </a:tr>
              <a:tr h="939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>
                          <a:effectLst/>
                        </a:rPr>
                        <a:t>К</a:t>
                      </a: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 err="1">
                          <a:effectLst/>
                        </a:rPr>
                        <a:t>Регуляція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згортання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крові</a:t>
                      </a:r>
                      <a:r>
                        <a:rPr lang="ru-RU" sz="1800" dirty="0">
                          <a:effectLst/>
                        </a:rPr>
                        <a:t>, участь в </a:t>
                      </a:r>
                      <a:r>
                        <a:rPr lang="ru-RU" sz="1800" dirty="0" err="1">
                          <a:effectLst/>
                        </a:rPr>
                        <a:t>синтезі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білків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обміні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кальцію</a:t>
                      </a:r>
                      <a:endParaRPr lang="ru-RU" sz="1800" dirty="0">
                        <a:effectLst/>
                      </a:endParaRPr>
                    </a:p>
                  </a:txBody>
                  <a:tcPr marL="21713" marR="21713" marT="26056" marB="26056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879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215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145" y="335248"/>
            <a:ext cx="116193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 </a:t>
            </a:r>
            <a:r>
              <a:rPr lang="ru-RU" b="1" i="0" dirty="0" err="1" smtClean="0">
                <a:solidFill>
                  <a:srgbClr val="0070C0"/>
                </a:solidFill>
                <a:effectLst/>
                <a:latin typeface="Lato"/>
              </a:rPr>
              <a:t>мікроелементи</a:t>
            </a:r>
            <a:r>
              <a:rPr lang="ru-RU" b="1" i="0" dirty="0" smtClean="0">
                <a:solidFill>
                  <a:srgbClr val="0070C0"/>
                </a:solidFill>
                <a:effectLst/>
                <a:latin typeface="Lato"/>
              </a:rPr>
              <a:t>,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вміст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в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організмі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перевищує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0,001%,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добова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потреба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від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200 мг (0,2 г) до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декількох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грамів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i="0" dirty="0" err="1" smtClean="0">
                <a:solidFill>
                  <a:srgbClr val="0070C0"/>
                </a:solidFill>
                <a:effectLst/>
                <a:latin typeface="Lato"/>
              </a:rPr>
              <a:t>мікроелементи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,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або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розсіяні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елементи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,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вміст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в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організмі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менше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0,001%, рекомендована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добова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доза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менше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200 мг, для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багатьох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мікроелементів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обчислюється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 в </a:t>
            </a:r>
            <a:r>
              <a:rPr lang="ru-RU" b="0" i="0" dirty="0" err="1" smtClean="0">
                <a:solidFill>
                  <a:srgbClr val="686868"/>
                </a:solidFill>
                <a:effectLst/>
                <a:latin typeface="Lato"/>
              </a:rPr>
              <a:t>мікрограммах</a:t>
            </a:r>
            <a:r>
              <a:rPr lang="ru-RU" b="0" i="0" dirty="0" smtClean="0">
                <a:solidFill>
                  <a:srgbClr val="686868"/>
                </a:solidFill>
                <a:effectLst/>
                <a:latin typeface="Lato"/>
              </a:rPr>
              <a:t>.</a:t>
            </a:r>
            <a:endParaRPr lang="ru-RU" b="0" i="0" dirty="0">
              <a:solidFill>
                <a:srgbClr val="686868"/>
              </a:solidFill>
              <a:effectLst/>
              <a:latin typeface="Lato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035621"/>
              </p:ext>
            </p:extLst>
          </p:nvPr>
        </p:nvGraphicFramePr>
        <p:xfrm>
          <a:off x="203200" y="1690254"/>
          <a:ext cx="11656290" cy="50238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32428">
                  <a:extLst>
                    <a:ext uri="{9D8B030D-6E8A-4147-A177-3AD203B41FA5}">
                      <a16:colId xmlns:a16="http://schemas.microsoft.com/office/drawing/2014/main" val="1173008377"/>
                    </a:ext>
                  </a:extLst>
                </a:gridCol>
                <a:gridCol w="1213992">
                  <a:extLst>
                    <a:ext uri="{9D8B030D-6E8A-4147-A177-3AD203B41FA5}">
                      <a16:colId xmlns:a16="http://schemas.microsoft.com/office/drawing/2014/main" val="3612313953"/>
                    </a:ext>
                  </a:extLst>
                </a:gridCol>
                <a:gridCol w="845723">
                  <a:extLst>
                    <a:ext uri="{9D8B030D-6E8A-4147-A177-3AD203B41FA5}">
                      <a16:colId xmlns:a16="http://schemas.microsoft.com/office/drawing/2014/main" val="3259962898"/>
                    </a:ext>
                  </a:extLst>
                </a:gridCol>
                <a:gridCol w="8264147">
                  <a:extLst>
                    <a:ext uri="{9D8B030D-6E8A-4147-A177-3AD203B41FA5}">
                      <a16:colId xmlns:a16="http://schemas.microsoft.com/office/drawing/2014/main" val="770113166"/>
                    </a:ext>
                  </a:extLst>
                </a:gridCol>
              </a:tblGrid>
              <a:tr h="509711">
                <a:tc rowSpan="11">
                  <a:txBody>
                    <a:bodyPr/>
                    <a:lstStyle/>
                    <a:p>
                      <a:pPr algn="ctr" fontAlgn="t"/>
                      <a:r>
                        <a:rPr lang="ru-RU" sz="18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мінерали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fontAlgn="t"/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Макро-</a:t>
                      </a:r>
                      <a:r>
                        <a:rPr lang="ru-RU" sz="1800" b="1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елементи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калій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Регуляція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водного, кислотно-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лужного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балансу,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кров’яного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тиску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скорочень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мускулатури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37707"/>
                  </a:ext>
                </a:extLst>
              </a:tr>
              <a:tr h="3547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сірка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Участь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хрящової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сполучної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тканини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ряду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амінокислот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вітамінів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ферментів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353894"/>
                  </a:ext>
                </a:extLst>
              </a:tr>
              <a:tr h="509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фосфор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Регуляція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обмінних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участь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кісткової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тканини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входить до складу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багатьох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органічних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сполук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(АТФ,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фосфатиди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166129"/>
                  </a:ext>
                </a:extLst>
              </a:tr>
              <a:tr h="265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кальцій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Зміцнення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кісткової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тканини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регуляція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згортання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крові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внутрішньоклітинних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217874"/>
                  </a:ext>
                </a:extLst>
              </a:tr>
              <a:tr h="509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магній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Підтримка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нормального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сольового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балансу, участь 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виробленні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АТФ,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білків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протіканні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ферментативних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реакцій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(кофермент)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239354"/>
                  </a:ext>
                </a:extLst>
              </a:tr>
              <a:tr h="345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натрій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Підтримка водно-електролітного балансу, осмотичного тиску крові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20590"/>
                  </a:ext>
                </a:extLst>
              </a:tr>
              <a:tr h="265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fontAlgn="t"/>
                      <a:r>
                        <a:rPr lang="ru-RU" sz="1800" b="1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Мікро-елементи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залізо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Участь в синтезі гемоглобіну крові, каталіз кисневого обміну при диханні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592604"/>
                  </a:ext>
                </a:extLst>
              </a:tr>
              <a:tr h="509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селен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Участь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амінокислоти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селеноцистеїну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виробленні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сперми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нормалізація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щитовидної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залози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холестерину, антиоксидантна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активність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344614"/>
                  </a:ext>
                </a:extLst>
              </a:tr>
              <a:tr h="7535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цинк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Підтримка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нервової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ендокринної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імунної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участь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білків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процесах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регенерації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ранозаживлення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антиоксидантна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активність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підтримання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оптимального кислотно-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лужного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балансу і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цукру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крові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621786"/>
                  </a:ext>
                </a:extLst>
              </a:tr>
              <a:tr h="509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йод</a:t>
                      </a: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Регуляція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щитовидної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залози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метаболізму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гормонів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підтримка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нервової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інтелектуальних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199040"/>
                  </a:ext>
                </a:extLst>
              </a:tr>
              <a:tr h="489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sz="1600" b="1" dirty="0" smtClean="0">
                          <a:effectLst/>
                          <a:latin typeface="+mn-lt"/>
                          <a:cs typeface="+mn-cs"/>
                        </a:rPr>
                        <a:t>кобальт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Забезпечує</a:t>
                      </a:r>
                      <a:r>
                        <a:rPr lang="uk-UA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синтез вітаміну В12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03" marR="9203" marT="11044" marB="1104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948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410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0509" y="563417"/>
            <a:ext cx="10778836" cy="6085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4.Нутрігеноміка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Перспектива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органічних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мікроелементів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Нутрігеноміка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наука,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вивчає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поживних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біологічно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активних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речовин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Сьогодні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кого не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викликає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сумніву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той факт,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нестабільні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включатися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і «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виключатися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порівняти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лампочками,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включена на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потужність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виключені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горять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півсили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Таким чином,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освітленість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кімнати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буде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залежати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кількості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всіх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лампочок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Отже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знати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набір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переданих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батьків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генів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недостатньо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важливіше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знати,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них «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тобто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розуміти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експресію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генів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9580" algn="just">
              <a:lnSpc>
                <a:spcPct val="107000"/>
              </a:lnSpc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експресію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чутливість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приділяється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мікроелементам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мікотоксинам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315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2655" y="738910"/>
            <a:ext cx="112221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Селен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Науково-практичними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селен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неорганічних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експресію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дезактивувати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таким способом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метаболізм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неорганічних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мукозний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шар кишечника, тому велика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неорганічних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виводиться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же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добавок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Селен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експресію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птиці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АТФ,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27030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855" y="501436"/>
            <a:ext cx="11702472" cy="5345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Експериментально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доведено,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підвищена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концентрація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селену 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інкубаційних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яйцях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підвищений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цього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тканинах курчат аж до 2-місячного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віку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А курчата,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вилупилися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яєць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збагачених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цим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мікроелементом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ефективніше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селен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кормів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підтримуючи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тим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самим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підвищену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концентрацію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тканинах.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Органічні</a:t>
            </a:r>
            <a:r>
              <a:rPr lang="ru-RU" sz="20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мінерали</a:t>
            </a:r>
            <a:r>
              <a:rPr lang="ru-RU" sz="20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істотно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знизити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забруднення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довкілля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рахунок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зниження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їхньої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концентрації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посліді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Доведено,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однакової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неорганічних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солей і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органічних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мінералів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менше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мікроелементів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виводиться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послід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другому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Не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менш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важливим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те,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ефективність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мікроелементів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органічних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надає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скоротити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їхні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3–4 рази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збереженням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біологічного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їхня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концентрація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посліді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знижується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яєчному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птахівництві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органічних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мінералів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поліпшити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шкаралупи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яєчна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шкаралупа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складається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95% з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мінералів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на 5%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органічного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матриксу.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Донедавна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органічний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матрикс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залишався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без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уваги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Але 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останні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роки стало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шкаралупа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сутності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біокераміка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міцність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пружна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деформація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залежать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наявності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кальцію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й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розміщення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кристалів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шкаралупи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515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491" y="397163"/>
            <a:ext cx="10317018" cy="43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У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бройлерів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органічні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мінерали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поліпшити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конверсію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корму і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підвищити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кістяка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тушки 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цілому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органічний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цинк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відіграє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визначальну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роль у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синтезі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колагену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низки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важливих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білків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шкіри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курчати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переробки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тушок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відбувається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менше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шкіри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підвищує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бройлерів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першої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категорії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Ще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одна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органічних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мінералів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високої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імунокомпетентності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бройлерів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швидко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ростуть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Наразі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лабораторіях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нутрігеноміки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практики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виявляють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цікавість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шляхів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поліпшення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усмоктування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цинку,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міді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заліза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марганцю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Більшість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сконцентрована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забезпеченні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мікроелементів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негативного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вмісту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кишечника.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999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5164" y="535709"/>
            <a:ext cx="10317018" cy="5210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Нутрігеноміка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по-новому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подивитися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роль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годівлі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підтримці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птиці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молекулярної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генетики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свідчать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те,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птахівництві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майбутнього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зростаючу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роль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відіграватимуть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генної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інженерії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Причому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йдеться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генних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маркерів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молекулярно-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генетичних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селекційній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й про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трансгенезу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тобто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генотипів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прямої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інтеграції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генів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геном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птиці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чином,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нутрігеноміка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відкриває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кормових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композицій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регулювати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важливим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моментом не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поліпшення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продуктивності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сільськогосподарської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птиці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й для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поліпшення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якості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безпечності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м’яса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харчових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яєць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639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247900" y="1838325"/>
            <a:ext cx="6915150" cy="34480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ДЯКУЮ ЗА УВАГУ</a:t>
            </a:r>
            <a:endParaRPr lang="ru-RU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4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99127" y="1219200"/>
            <a:ext cx="97536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				ЛІТЕРАТУРА</a:t>
            </a:r>
          </a:p>
          <a:p>
            <a:pPr indent="450215" algn="just">
              <a:spcAft>
                <a:spcPts val="0"/>
              </a:spcAft>
              <a:tabLst>
                <a:tab pos="457200" algn="l"/>
              </a:tabLst>
            </a:pPr>
            <a:r>
              <a:rPr lang="ru-RU" sz="2400" dirty="0" smtClean="0">
                <a:latin typeface="Times New Roman"/>
                <a:ea typeface="Times New Roman"/>
              </a:rPr>
              <a:t>1.	</a:t>
            </a:r>
            <a:r>
              <a:rPr lang="ru-RU" sz="2400" dirty="0" err="1">
                <a:latin typeface="Times New Roman"/>
                <a:ea typeface="Times New Roman"/>
              </a:rPr>
              <a:t>Довідник</a:t>
            </a:r>
            <a:r>
              <a:rPr lang="ru-RU" sz="2400" dirty="0">
                <a:latin typeface="Times New Roman"/>
                <a:ea typeface="Times New Roman"/>
              </a:rPr>
              <a:t> з </a:t>
            </a:r>
            <a:r>
              <a:rPr lang="ru-RU" sz="2400" dirty="0" err="1">
                <a:latin typeface="Times New Roman"/>
                <a:ea typeface="Times New Roman"/>
              </a:rPr>
              <a:t>повноцінної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годівлі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сільськогосподарських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тварин</a:t>
            </a:r>
            <a:r>
              <a:rPr lang="ru-RU" sz="2400" dirty="0">
                <a:latin typeface="Times New Roman"/>
                <a:ea typeface="Times New Roman"/>
              </a:rPr>
              <a:t>.</a:t>
            </a:r>
            <a:r>
              <a:rPr lang="ru-RU" sz="2400" i="1" dirty="0">
                <a:solidFill>
                  <a:srgbClr val="93C241"/>
                </a:solidFill>
                <a:latin typeface="Arial"/>
                <a:ea typeface="Times New Roman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/>
                <a:ea typeface="Times New Roman"/>
              </a:rPr>
              <a:t>З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а наук. ред. І. І.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Ібатулліна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 і О. М.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Жукорського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. К.: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Аграрна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 наука,  2016. 336с</a:t>
            </a:r>
            <a:endParaRPr lang="ru-RU" sz="24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</a:rPr>
              <a:t>2.	</a:t>
            </a:r>
            <a:r>
              <a:rPr lang="ru-RU" sz="2400" dirty="0" err="1">
                <a:latin typeface="Times New Roman"/>
                <a:ea typeface="Times New Roman"/>
              </a:rPr>
              <a:t>Проваторов</a:t>
            </a:r>
            <a:r>
              <a:rPr lang="ru-RU" sz="2400" dirty="0">
                <a:latin typeface="Times New Roman"/>
                <a:ea typeface="Times New Roman"/>
              </a:rPr>
              <a:t> Г, </a:t>
            </a:r>
            <a:r>
              <a:rPr lang="ru-RU" sz="2400" dirty="0" err="1">
                <a:latin typeface="Times New Roman"/>
                <a:ea typeface="Times New Roman"/>
              </a:rPr>
              <a:t>Проваторова</a:t>
            </a:r>
            <a:r>
              <a:rPr lang="ru-RU" sz="2400" dirty="0">
                <a:latin typeface="Times New Roman"/>
                <a:ea typeface="Times New Roman"/>
              </a:rPr>
              <a:t> В. </a:t>
            </a:r>
            <a:r>
              <a:rPr lang="ru-RU" sz="2400" dirty="0" err="1">
                <a:latin typeface="Times New Roman"/>
                <a:ea typeface="Times New Roman"/>
              </a:rPr>
              <a:t>Годівля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сільськогосподарських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тварин</a:t>
            </a:r>
            <a:r>
              <a:rPr lang="ru-RU" sz="2400" dirty="0">
                <a:latin typeface="Times New Roman"/>
                <a:ea typeface="Times New Roman"/>
              </a:rPr>
              <a:t>. </a:t>
            </a:r>
            <a:r>
              <a:rPr lang="ru-RU" sz="2400" dirty="0" err="1">
                <a:latin typeface="Times New Roman"/>
                <a:ea typeface="Times New Roman"/>
              </a:rPr>
              <a:t>Підручник</a:t>
            </a:r>
            <a:r>
              <a:rPr lang="ru-RU" sz="2400" dirty="0">
                <a:latin typeface="Times New Roman"/>
                <a:ea typeface="Times New Roman"/>
              </a:rPr>
              <a:t>.  </a:t>
            </a:r>
            <a:r>
              <a:rPr lang="ru-RU" sz="2400" dirty="0" err="1">
                <a:latin typeface="Times New Roman"/>
                <a:ea typeface="Times New Roman"/>
              </a:rPr>
              <a:t>Суми</a:t>
            </a:r>
            <a:r>
              <a:rPr lang="ru-RU" sz="2400" dirty="0">
                <a:latin typeface="Times New Roman"/>
                <a:ea typeface="Times New Roman"/>
              </a:rPr>
              <a:t> : </a:t>
            </a:r>
            <a:r>
              <a:rPr lang="ru-RU" sz="2400" dirty="0" err="1">
                <a:latin typeface="Times New Roman"/>
                <a:ea typeface="Times New Roman"/>
              </a:rPr>
              <a:t>Університетська</a:t>
            </a:r>
            <a:r>
              <a:rPr lang="ru-RU" sz="2400" dirty="0">
                <a:latin typeface="Times New Roman"/>
                <a:ea typeface="Times New Roman"/>
              </a:rPr>
              <a:t> книга, 2019. 510с.</a:t>
            </a:r>
          </a:p>
          <a:p>
            <a:r>
              <a:rPr lang="ru-RU" sz="2400" i="1" dirty="0" smtClean="0"/>
              <a:t>3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Гігієна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основами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нутриціології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За ред. В.І.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Ципріяна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К.,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1999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OECD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Economic cooperation and Development). Draft guidance document on reproductive toxicity testing and assessment. – Paris: OECD, 2004. – 68 p.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92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6545" y="471053"/>
            <a:ext cx="10861964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НУТРИЦІОЛОГІЯ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пізньолат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nutritio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пожива +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слово)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інтегративна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поживні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продуктах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роль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solidFill>
                  <a:srgbClr val="0070C0"/>
                </a:solidFill>
              </a:rPr>
              <a:t>	</a:t>
            </a:r>
          </a:p>
          <a:p>
            <a:r>
              <a:rPr lang="uk-UA" sz="2800" b="1" dirty="0">
                <a:solidFill>
                  <a:srgbClr val="0070C0"/>
                </a:solidFill>
              </a:rPr>
              <a:t>	</a:t>
            </a:r>
            <a:r>
              <a:rPr lang="uk-UA" sz="2800" b="1" dirty="0" smtClean="0">
                <a:solidFill>
                  <a:srgbClr val="C00000"/>
                </a:solidFill>
              </a:rPr>
              <a:t>Загальна </a:t>
            </a:r>
            <a:r>
              <a:rPr lang="uk-UA" sz="2800" b="1" dirty="0" err="1" smtClean="0">
                <a:solidFill>
                  <a:srgbClr val="C00000"/>
                </a:solidFill>
              </a:rPr>
              <a:t>нутриціологія</a:t>
            </a:r>
            <a:r>
              <a:rPr lang="uk-UA" sz="2800" b="1" dirty="0" smtClean="0">
                <a:solidFill>
                  <a:srgbClr val="C00000"/>
                </a:solidFill>
              </a:rPr>
              <a:t> </a:t>
            </a:r>
            <a:r>
              <a:rPr lang="uk-UA" sz="2800" dirty="0" smtClean="0">
                <a:solidFill>
                  <a:srgbClr val="0070C0"/>
                </a:solidFill>
              </a:rPr>
              <a:t>— </a:t>
            </a:r>
            <a:r>
              <a:rPr lang="uk-UA" sz="2800" dirty="0" smtClean="0">
                <a:solidFill>
                  <a:srgbClr val="002060"/>
                </a:solidFill>
              </a:rPr>
              <a:t>розділ науки про живлення тварин, що включає в себе інформацію про кормові засоби (</a:t>
            </a:r>
            <a:r>
              <a:rPr lang="uk-UA" sz="2800" dirty="0" err="1" smtClean="0">
                <a:solidFill>
                  <a:srgbClr val="002060"/>
                </a:solidFill>
              </a:rPr>
              <a:t>нутрієнти</a:t>
            </a:r>
            <a:r>
              <a:rPr lang="uk-UA" sz="2800" dirty="0" smtClean="0">
                <a:solidFill>
                  <a:srgbClr val="002060"/>
                </a:solidFill>
              </a:rPr>
              <a:t>), відомості про кількість поживних речовин у продуктах та про метаболізм (вітамінний, жировий, білковий і т. д.).</a:t>
            </a:r>
          </a:p>
          <a:p>
            <a:endParaRPr lang="uk-UA" sz="2800" dirty="0" smtClean="0">
              <a:solidFill>
                <a:srgbClr val="0070C0"/>
              </a:solidFill>
            </a:endParaRPr>
          </a:p>
          <a:p>
            <a:r>
              <a:rPr lang="uk-UA" sz="2800" dirty="0" smtClean="0">
                <a:solidFill>
                  <a:srgbClr val="0070C0"/>
                </a:solidFill>
              </a:rPr>
              <a:t>	</a:t>
            </a:r>
            <a:r>
              <a:rPr lang="uk-UA" sz="2800" b="1" dirty="0" smtClean="0">
                <a:solidFill>
                  <a:srgbClr val="C00000"/>
                </a:solidFill>
              </a:rPr>
              <a:t>Практична </a:t>
            </a:r>
            <a:r>
              <a:rPr lang="uk-UA" sz="2800" b="1" dirty="0" err="1" smtClean="0">
                <a:solidFill>
                  <a:srgbClr val="C00000"/>
                </a:solidFill>
              </a:rPr>
              <a:t>нутриціологія</a:t>
            </a:r>
            <a:r>
              <a:rPr lang="uk-UA" sz="2800" b="1" dirty="0" smtClean="0">
                <a:solidFill>
                  <a:srgbClr val="C00000"/>
                </a:solidFill>
              </a:rPr>
              <a:t> </a:t>
            </a:r>
            <a:r>
              <a:rPr lang="uk-UA" sz="2800" dirty="0" smtClean="0">
                <a:solidFill>
                  <a:srgbClr val="0070C0"/>
                </a:solidFill>
              </a:rPr>
              <a:t>—</a:t>
            </a:r>
            <a:r>
              <a:rPr lang="uk-UA" sz="2800" dirty="0" smtClean="0">
                <a:solidFill>
                  <a:srgbClr val="002060"/>
                </a:solidFill>
              </a:rPr>
              <a:t>вивчає проблеми харчування, розвиток різних видів захворювань через неповноцінне і незбалансоване харчування.</a:t>
            </a:r>
            <a:endParaRPr lang="uk-UA" sz="2800" dirty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uk-UA" sz="2800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2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436" y="341745"/>
            <a:ext cx="11471563" cy="666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Nutrients </a:t>
            </a:r>
            <a:r>
              <a:rPr lang="uk-UA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пер. </a:t>
            </a:r>
            <a:r>
              <a:rPr lang="uk-UA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англійської) </a:t>
            </a:r>
            <a:r>
              <a:rPr lang="en-US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поживні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rgbClr val="3A345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Нутрієнти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хімічні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живим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організмам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нормальної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словами,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повноцінного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клітин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тканин</a:t>
            </a:r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плоду,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нутрієнтів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Макронутрієнти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великих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кількостях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вуглеводи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служать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будівельним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Мікронутрієнти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кількостях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ростом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Сюди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ряд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мінеральних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endParaRPr lang="ru-RU" sz="28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03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2946" y="1089892"/>
            <a:ext cx="1049251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Нутрієнти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бувають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замінні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незамінні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есенціальні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ru-RU" sz="28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Замінні</a:t>
            </a:r>
            <a:r>
              <a:rPr lang="ru-RU" sz="28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нутрієнти</a:t>
            </a:r>
            <a:r>
              <a:rPr lang="ru-RU" sz="28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синтезуватися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мікробіоти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передшлунків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жуйних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кишечника у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моногастричних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вітаміни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вітаміноподібні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28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амінокислоти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мікробний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білок</a:t>
            </a:r>
            <a:r>
              <a:rPr lang="ru-RU" sz="28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ЛЖК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	</a:t>
            </a:r>
            <a:r>
              <a:rPr lang="ru-RU" sz="28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Ессенціальні</a:t>
            </a:r>
            <a:r>
              <a:rPr lang="ru-RU" sz="28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нутрієнти</a:t>
            </a:r>
            <a:r>
              <a:rPr lang="ru-RU" sz="28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Дефіцит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раціоні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список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незамінних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нутрієнтів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увійшли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амінокислот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вітамінів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жирних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 і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мінеральних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b="0" i="0" dirty="0" smtClean="0">
                <a:solidFill>
                  <a:srgbClr val="3A3451"/>
                </a:solidFill>
                <a:effectLst/>
                <a:latin typeface="Montserrat"/>
              </a:rPr>
              <a:t> </a:t>
            </a:r>
          </a:p>
          <a:p>
            <a:r>
              <a:rPr lang="ru-RU" sz="2800" b="1" i="0" dirty="0" err="1" smtClean="0">
                <a:solidFill>
                  <a:srgbClr val="3A3451"/>
                </a:solidFill>
                <a:effectLst/>
                <a:latin typeface="Montserrat"/>
              </a:rPr>
              <a:t>Розглянемо</a:t>
            </a:r>
            <a:r>
              <a:rPr lang="ru-RU" sz="2800" b="1" i="0" dirty="0" smtClean="0">
                <a:solidFill>
                  <a:srgbClr val="3A3451"/>
                </a:solidFill>
                <a:effectLst/>
                <a:latin typeface="Montserrat"/>
              </a:rPr>
              <a:t> </a:t>
            </a:r>
            <a:r>
              <a:rPr lang="ru-RU" sz="2800" b="1" i="0" dirty="0" err="1" smtClean="0">
                <a:solidFill>
                  <a:srgbClr val="3A3451"/>
                </a:solidFill>
                <a:effectLst/>
                <a:latin typeface="Montserrat"/>
              </a:rPr>
              <a:t>більш</a:t>
            </a:r>
            <a:r>
              <a:rPr lang="ru-RU" sz="2800" b="1" i="0" dirty="0" smtClean="0">
                <a:solidFill>
                  <a:srgbClr val="3A3451"/>
                </a:solidFill>
                <a:effectLst/>
                <a:latin typeface="Montserrat"/>
              </a:rPr>
              <a:t> </a:t>
            </a:r>
            <a:r>
              <a:rPr lang="ru-RU" sz="2800" b="1" i="0" dirty="0" err="1" smtClean="0">
                <a:solidFill>
                  <a:srgbClr val="3A3451"/>
                </a:solidFill>
                <a:effectLst/>
                <a:latin typeface="Montserrat"/>
              </a:rPr>
              <a:t>докладно</a:t>
            </a:r>
            <a:r>
              <a:rPr lang="ru-RU" sz="2800" b="1" i="0" dirty="0" smtClean="0">
                <a:solidFill>
                  <a:srgbClr val="3A3451"/>
                </a:solidFill>
                <a:effectLst/>
                <a:latin typeface="Montserrat"/>
              </a:rPr>
              <a:t> </a:t>
            </a:r>
            <a:r>
              <a:rPr lang="ru-RU" sz="2800" b="1" i="0" dirty="0" err="1" smtClean="0">
                <a:solidFill>
                  <a:srgbClr val="3A3451"/>
                </a:solidFill>
                <a:effectLst/>
                <a:latin typeface="Montserrat"/>
              </a:rPr>
              <a:t>основні</a:t>
            </a:r>
            <a:r>
              <a:rPr lang="ru-RU" sz="2800" b="1" i="0" dirty="0" smtClean="0">
                <a:solidFill>
                  <a:srgbClr val="3A3451"/>
                </a:solidFill>
                <a:effectLst/>
                <a:latin typeface="Montserrat"/>
              </a:rPr>
              <a:t> </a:t>
            </a:r>
            <a:r>
              <a:rPr lang="ru-RU" sz="2800" b="1" i="0" dirty="0" err="1" smtClean="0">
                <a:solidFill>
                  <a:srgbClr val="3A3451"/>
                </a:solidFill>
                <a:effectLst/>
                <a:latin typeface="Montserrat"/>
              </a:rPr>
              <a:t>нутрієнти</a:t>
            </a:r>
            <a:r>
              <a:rPr lang="ru-RU" sz="2800" b="0" i="0" dirty="0" smtClean="0">
                <a:solidFill>
                  <a:srgbClr val="3A3451"/>
                </a:solidFill>
                <a:effectLst/>
                <a:latin typeface="Montserrat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02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1273" y="424873"/>
            <a:ext cx="110559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макронутрієнтів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обмінні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Білки</a:t>
            </a:r>
            <a:r>
              <a:rPr lang="ru-RU" sz="2400" b="1" i="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ключовий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нутрієнт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пошкоджених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клітин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тканин. </a:t>
            </a:r>
          </a:p>
          <a:p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м’язів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підтримують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нормі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імунної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біохімічні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гормонів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ферментів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нейромедіаторів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переносниками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вітамінів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Білки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амінокислот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з’єднаних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ланцюжок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травному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тракті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ланцюжки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розщеплюються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амінокислоти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надходять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кров і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направляються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кормах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протеїну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 в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протеїні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кількіть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розщеплюваних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нерозщеплюваних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фракцій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solidFill>
                  <a:srgbClr val="3A3451"/>
                </a:solidFill>
                <a:latin typeface="Montserrat"/>
              </a:rPr>
              <a:t>	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в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протеїні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виду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фізіологічного</a:t>
            </a:r>
            <a:r>
              <a:rPr lang="ru-RU" sz="2400" b="0" i="0" dirty="0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стану, </a:t>
            </a:r>
            <a:r>
              <a:rPr lang="ru-RU" sz="2400" b="0" i="0" dirty="0" err="1" smtClean="0">
                <a:solidFill>
                  <a:srgbClr val="3A34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виконаної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породи,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статевого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sz="2400" dirty="0" smtClean="0">
                <a:solidFill>
                  <a:srgbClr val="3A3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91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31314"/>
            <a:ext cx="10515600" cy="883337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dirty="0" err="1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адлишок</a:t>
            </a:r>
            <a:r>
              <a:rPr lang="ru-RU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протеїну</a:t>
            </a:r>
            <a:r>
              <a:rPr lang="ru-RU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4095" y="1214651"/>
            <a:ext cx="11389658" cy="4874999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негативно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позначається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стані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здоров'я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відтворенні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довголітті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веде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зниження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засвоєння</a:t>
            </a:r>
            <a:r>
              <a:rPr lang="ru-RU" sz="3200" b="1" spc="-4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вітамінів</a:t>
            </a:r>
            <a:r>
              <a:rPr lang="ru-RU" sz="3200" b="1" spc="-6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А,</a:t>
            </a:r>
            <a:r>
              <a:rPr lang="ru-RU" sz="3200" b="1" spc="-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С,</a:t>
            </a:r>
            <a:r>
              <a:rPr lang="ru-RU" sz="3200" b="1" spc="-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групи</a:t>
            </a:r>
            <a:r>
              <a:rPr lang="ru-RU" sz="3200" b="1" spc="-4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</a:t>
            </a:r>
            <a:r>
              <a:rPr lang="ru-RU" sz="3200" b="1" spc="-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сприяє</a:t>
            </a:r>
            <a:r>
              <a:rPr lang="ru-RU" sz="3200" b="1" spc="-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виникненню</a:t>
            </a:r>
            <a:r>
              <a:rPr lang="ru-RU" sz="3200" b="1" spc="-5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таких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захворювань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кетози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високопродуктивних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корів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 концентратному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типі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годівлі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3200" b="1" spc="-4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подагра</a:t>
            </a:r>
            <a:r>
              <a:rPr lang="ru-RU" sz="3200" b="1" spc="-3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(у</a:t>
            </a:r>
            <a:r>
              <a:rPr lang="ru-RU" sz="3200" b="1" spc="-4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птахівництві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3200" b="1" spc="-3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3200" b="1" spc="-1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накопичення</a:t>
            </a:r>
            <a:r>
              <a:rPr lang="ru-RU" sz="3200" b="1" spc="-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сечової</a:t>
            </a:r>
            <a:r>
              <a:rPr lang="ru-RU" sz="3200" b="1" spc="-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кислоти</a:t>
            </a:r>
            <a:r>
              <a:rPr lang="ru-RU" sz="3200" b="1" spc="-2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3200" b="1" spc="-3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крові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3200" b="1" spc="-2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органах і тканинах, особливо при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надходженні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кормами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надмірної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кількості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тваринних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білків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Велику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небезпеку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тварин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являє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надлишок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нітратів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нітритів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входять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складу</a:t>
            </a:r>
            <a:r>
              <a:rPr lang="ru-RU" sz="3200" b="1" spc="-3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амідів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53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6763" y="692727"/>
            <a:ext cx="94765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 надлишку протеїну в раціонах корів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055" y="1523724"/>
            <a:ext cx="11277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корм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надлишок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багатим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мікробів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рубця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утворюється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надлишок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аміаку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аміак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знешкоджується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надмірних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завдає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шкоду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корови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азотних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сполук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виводиться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 сечу.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Підвищений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сечовини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молоці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30 мг/100 мл) є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індикатором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тому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надмірної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білків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вирахували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оптимальна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сирого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протеїну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корова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використовуватиме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спожитий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азот, становить 15,5−16,5% СР.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сирого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протеїну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15,1%,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зменшувалося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сухої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азоту.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сирого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протеїну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збільшили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16,7 до 18,4%,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вчені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ріст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азоту з сечею. При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молоці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збільшувались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19570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</TotalTime>
  <Words>982</Words>
  <Application>Microsoft Office PowerPoint</Application>
  <PresentationFormat>Широкоэкранный</PresentationFormat>
  <Paragraphs>167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Corbel</vt:lpstr>
      <vt:lpstr>Lato</vt:lpstr>
      <vt:lpstr>Montserrat</vt:lpstr>
      <vt:lpstr>Times New Roman</vt:lpstr>
      <vt:lpstr>Wingdings</vt:lpstr>
      <vt:lpstr>Базис</vt:lpstr>
      <vt:lpstr>Презентация PowerPoint</vt:lpstr>
      <vt:lpstr>   План  1.Нутриціологія та нутрієнти корму. 2. Вплив макронутрієнтів на обмін речовин і продуктивність тварин. 3. Роль  мікронутрієнтів  в організмі тварин 4. Нутрігеноміка. Перспектива органічних мікроелементів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Надлишок протеїну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32</cp:revision>
  <cp:lastPrinted>2023-03-06T13:49:28Z</cp:lastPrinted>
  <dcterms:created xsi:type="dcterms:W3CDTF">2022-08-04T17:01:30Z</dcterms:created>
  <dcterms:modified xsi:type="dcterms:W3CDTF">2023-03-06T13:49:46Z</dcterms:modified>
</cp:coreProperties>
</file>