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9" r:id="rId13"/>
    <p:sldId id="268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6" r:id="rId25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7EE5F-3332-45B1-9A9B-7A89B6E0EC41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C8AFC-08B6-47E8-A0F8-206574913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08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6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2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64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5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04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0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25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0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6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9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6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7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1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0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9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2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96EC2-9FF1-4119-8CBB-CB57B499ABC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22E192-311B-44CD-8CFB-FB7C5B99C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7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деловой презентации (59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5127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8764" y="1194981"/>
            <a:ext cx="107603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Лекція</a:t>
            </a:r>
            <a:r>
              <a:rPr lang="ru-RU" sz="2400" b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Напрями генетичного покращення продуктивності тварин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endParaRPr lang="uk-UA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Роль і місце селекційної роботи в підвищенні продуктивності тварин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Успадковуваність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молочної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напрями її генетичного поліпшення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Селекційно-генетичні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свиней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їх успадкування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селекційні ознаки </a:t>
            </a:r>
            <a:r>
              <a:rPr lang="uk-UA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їх успадкування.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генетичних маркерів продуктивності тварин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algn="just"/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53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383" y="637309"/>
            <a:ext cx="11102108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Для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потенціалу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свиней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взаємозв’язки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шляхом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обчислення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кореляції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регресії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дає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змогу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обмеженою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тому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враховується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відборі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свиней,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селекційний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диференціал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величиною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популяції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племінної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Тому 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практичній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племінній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прагнуть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декількома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досягаючи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максимального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стежать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цільових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Відомо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відтворювальної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свиней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успадковуються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слабо і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залежать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зовнішнього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відгодівельні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свиней, а особливо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м’ясні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спадковими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факторами. Тому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успіху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покращенні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відтворювальних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якостей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свиней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досягти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шляхом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регулювання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умов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зовнішнього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годівлі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повноцінності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умов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утримання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низькими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коефіцієнтами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мінливості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2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5017" y="665019"/>
            <a:ext cx="10797309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Одним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популяційно-генетичних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значною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мірою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прогнозувати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свиней 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селекційному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є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успадковуваності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За величиною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3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високим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рівнем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²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40%): жива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проміри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туші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хребців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забійний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вихід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товщина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шпику, величина і форма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окосту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вихід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сала,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щільність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колір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м’яса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вихід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м’ясних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середнім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рівнем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²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(20-40%):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забійних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кондицій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середньодобовий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приріст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кормів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гнізда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відлученні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низьким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рівнем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²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20%):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багатоплідність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поросят при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відлученні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Загальновизнано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туші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спадковістю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успадковуваності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3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725"/>
            <a:ext cx="12278408" cy="70318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098137"/>
              </p:ext>
            </p:extLst>
          </p:nvPr>
        </p:nvGraphicFramePr>
        <p:xfrm>
          <a:off x="2974110" y="80248"/>
          <a:ext cx="7897822" cy="7290816"/>
        </p:xfrm>
        <a:graphic>
          <a:graphicData uri="http://schemas.openxmlformats.org/drawingml/2006/table">
            <a:tbl>
              <a:tblPr firstRow="1" firstCol="1" bandRow="1"/>
              <a:tblGrid>
                <a:gridCol w="5175319">
                  <a:extLst>
                    <a:ext uri="{9D8B030D-6E8A-4147-A177-3AD203B41FA5}">
                      <a16:colId xmlns:a16="http://schemas.microsoft.com/office/drawing/2014/main" val="1840426674"/>
                    </a:ext>
                  </a:extLst>
                </a:gridCol>
                <a:gridCol w="671299">
                  <a:extLst>
                    <a:ext uri="{9D8B030D-6E8A-4147-A177-3AD203B41FA5}">
                      <a16:colId xmlns:a16="http://schemas.microsoft.com/office/drawing/2014/main" val="2087452025"/>
                    </a:ext>
                  </a:extLst>
                </a:gridCol>
                <a:gridCol w="462624">
                  <a:extLst>
                    <a:ext uri="{9D8B030D-6E8A-4147-A177-3AD203B41FA5}">
                      <a16:colId xmlns:a16="http://schemas.microsoft.com/office/drawing/2014/main" val="3023891090"/>
                    </a:ext>
                  </a:extLst>
                </a:gridCol>
                <a:gridCol w="1588580">
                  <a:extLst>
                    <a:ext uri="{9D8B030D-6E8A-4147-A177-3AD203B41FA5}">
                      <a16:colId xmlns:a16="http://schemas.microsoft.com/office/drawing/2014/main" val="64391195"/>
                    </a:ext>
                  </a:extLst>
                </a:gridCol>
              </a:tblGrid>
              <a:tr h="22901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Коефіцієнт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успадковуваності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продуктивних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385314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 </a:t>
                      </a:r>
                      <a:r>
                        <a:rPr lang="ru-RU" sz="2000" i="1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85452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Низькоуспадковувані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981518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народжених поросят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- 0,19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567907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поросят при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відлученні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- 0,19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952518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Середньоуспадковувані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270975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поросят при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відлученні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- 0,30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45253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кормів продукцією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- 0,60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813018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Використано корму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- 0,60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035028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Товщина шпику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012467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Середньодобовий приріст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234903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Високоуспадковувані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060983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Добовий приріст м'ясних частин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808105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Довжина тулуба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181282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Довжина туші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057567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 "м'язового вічка"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- 0,55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421642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Вміст м'яса в туші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190695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Окіст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- 0,50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307995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30556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5" y="4580536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8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9527" y="1120676"/>
            <a:ext cx="1067723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корелятивні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Кореляції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входять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однієї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морфологічної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фізіологічної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подібну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спрямованість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позитивний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зв’язок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існує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поросят при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народженні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відлученні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досить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фенотипічна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негативна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кореляція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середньодобовим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приростом і оплатою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кормів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Тому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зменшення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кормів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1 кг приросту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живої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досягнути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селекцією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інтенсивності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росту.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фенотипічних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кореляцій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дозволяє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правильно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розробити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свиней, 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прогнозувати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результативність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	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свиней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поліпшення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м’ясних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якостей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викликає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 свиней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три синдрома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синдром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злоякісної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гіпертермії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(MHS), синдром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(PSS –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Porcine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Stress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Syndrome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і синдром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блідого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м’якого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ексудативного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м’яса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(PSE).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Чутливість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синдрому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злоякісної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гіпертермії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виявляють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галотанового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теста.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Чутливість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галотану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контролюється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аутосомним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рецесивним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геном,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пенетрантність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50-100%.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ген є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рецесивним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стресостійкості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свиней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м’яса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проявляє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адитивну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вмісту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пісного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м’яса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туші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3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2109" y="785091"/>
            <a:ext cx="10621818" cy="5016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4.Основні селекційні ознаки </a:t>
            </a:r>
            <a:r>
              <a:rPr lang="uk-UA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їх успадкування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Основними селекційними ознаками, що безпосередньо визначають споживчу та економічну цінність одержаної продукції та, які включено в систему генетичного поліпшення методами селекції у вівчарстві, вважають тип вовнового покриву, настриг вовни, довжину і товщину волокон, типи завитків каракулю, живу масу, надій молока за лактацію, відтворну здатність.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селекційні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якісні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До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належать: настриг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вихід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чистої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товщина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волокон, густота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плодючість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жива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якісних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остаточне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систему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переробки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реалізаційну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вартість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масть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смушкових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порід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забарвлення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форма і тип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завитків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переважній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більшості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порід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чорне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забарвлення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домітантним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формами.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Винятком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 уже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згадувалося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є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домінування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сірого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забарвлення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ширазі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самаркандського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типу над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чорним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58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2109" y="785091"/>
            <a:ext cx="10621818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якісних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належать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хімічні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гістологічна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будова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механічні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геометричні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прядильність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звалювання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елементарних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волокон, пучки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вовнових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волокон (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штапельні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косиці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жиропіт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домішки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вовнового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покриву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колір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жива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настриг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немитої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чистої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вихід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чистої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проміри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діаметри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волокон,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скороспілість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Вказані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належать до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господарсько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корисних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властивостей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селекційна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робота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удосконалення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повинна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грунтуватися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знаннях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спадкових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закономірностей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багатьох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якісних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успадкування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пояснюється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моногенним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характером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успадкування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Так, 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переважної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більшості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порід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чорне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забарвлення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кольором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є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домінантним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Винятком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лише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домінуючий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сірого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забарвлення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ширазі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самаркандського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типу над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чорним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каракульських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1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2109" y="785091"/>
            <a:ext cx="10621818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У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спадкування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сірого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чорного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забарвлення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каракульських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Ген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сірого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забарвлення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каракулю (С) є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домінантним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чорного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забарвлення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(с). Для гена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сірого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забарвлення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плейотропна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в гомозиготному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обумовлює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сіре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забарвлення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ягнят, але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пізніше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переведенні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годівлю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грубими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кормами вони гинуть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хронічної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темпанії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через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травної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Крім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для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каракульських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характерний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широкий спектр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забарвлення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смушків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пояснюється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взаємодією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неалельних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полігенним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типом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успадкування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Тому у межах одного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кольору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бути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низка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відтінків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поєднуються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волокна з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різною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пігментацією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Іншою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генетичною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особливістю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успадкування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комолості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рогатості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вівцематок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баранів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Домінування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цієї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залежить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комолість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домінує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самок, 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рогатість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навпаки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– 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самців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тип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успадкування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коли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по-різному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проявляється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самців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самок, 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локалізовані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аутосомах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домінуванням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пов’язаним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статтю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8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849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2109" y="785091"/>
            <a:ext cx="10621818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Крім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названих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до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якісних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належать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аномалії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нараховується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90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найменувань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аномалій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належать до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дефектів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м’язо-кісткової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травлення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серцево-судинної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нервової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дефекти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досить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часто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успадковуються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аутосомним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рецесивним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типом і в гомозиготному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викликають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загибель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особини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Успадкування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складне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явище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важливі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настриг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молочність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плодючість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будовою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багатьох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тканин і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Складність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успадкування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пояснюється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неможливістю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розмежування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категорії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розрізнялися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значимістю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Вони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утворюють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безперервний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ряд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мінливості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пояснити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особливостями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генетичної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впливом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зовнішнього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743" y="4570743"/>
            <a:ext cx="4390969" cy="22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52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1818" y="1012953"/>
            <a:ext cx="10621818" cy="4462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Чим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успадковуваності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ефективнішим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відбір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цією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ознакою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селекційних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неоднаковий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вовнової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2 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межах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0,20 до 0,38;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відгодівельні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м’ясні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2 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межах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0,30 до 0,35.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враховувати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оцінці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племінної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прогнозуванні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відтворювальної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низький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ступінь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успадковуваності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(0,1).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зумовлені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породою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овець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індивідуальними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особливостями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географічнокліматичними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умовами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факторами.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12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2109" y="785091"/>
            <a:ext cx="10621818" cy="55707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складанні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селекційних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удосконалення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продуктивних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стад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враховують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кореляції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окремими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господарськи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корисними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	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Одночасний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відбір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важливими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позитивно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корелюючими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собою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господарськи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корисними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цілому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обумовлює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швидкий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успіх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ніж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селекція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кожною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ознакою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окремо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чистої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позитивно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корелює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живою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масою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товщиною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волокон,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довжиною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густотою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Зворотний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зв’язок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спостерігають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довжиною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густотою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вовни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поперечним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зрізом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волокон і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кількістю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фолікулів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1 см² 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шкіри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344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4183" y="720436"/>
            <a:ext cx="10631054" cy="5509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solidFill>
                  <a:srgbClr val="C00000"/>
                </a:solidFill>
              </a:rPr>
              <a:t>Література</a:t>
            </a:r>
            <a:endParaRPr lang="ru-RU" sz="4400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Костенко С.О.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ВНАУ.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2010. № 5 (45). С. 36-41.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Мельник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Ю.Ф.Селекція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К. 2008  445с.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Мельник Ю. Ф.,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Буркат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П., Шаран П. І.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Вісник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науки. 2006. №10. С. 47-51.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Підпала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 В.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2006. 277 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97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2109" y="785091"/>
            <a:ext cx="10621818" cy="4924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Використання генетичних маркерів продуктивності тварин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Під </a:t>
            </a: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генетичним маркером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ми розуміємо будь-який біологічний носій інформації, що дає можливість відрізнити один індивідуум (або клітину, вірус) від іншого на основі поліморфної системи. Оскільки передача і реалізація спадкової інформації є фундаментальним базисом біологічного різноманіття, генетичні маркери можна класифікувати за рівнем генетичної структури (ДНК-, РНК-, </a:t>
            </a:r>
            <a:r>
              <a:rPr lang="uk-UA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цитогенетичні</a:t>
            </a: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білкові маркери).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першими з молекулярно-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маркерів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</a:t>
            </a:r>
            <a:r>
              <a:rPr lang="ru-RU" sz="2000" spc="-2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селекції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розведенні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імуногенетичні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маркери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поліморфні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білки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Поліморфізм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білків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крові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молока,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м’язів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сперми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ферментів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зумовлений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неоднаковою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будовою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ферменту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білка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особин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До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часу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походження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Дослідження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генами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господарсько-цінні ознаки у тварин, на рівні ДНК, а саме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алельних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варіантів генів, 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ранньому віці, і, навіть, ще до народження тварини.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8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408" y="70911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9818" y="189474"/>
            <a:ext cx="1062181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Табл.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генотипів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господарсько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корисні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52473"/>
              </p:ext>
            </p:extLst>
          </p:nvPr>
        </p:nvGraphicFramePr>
        <p:xfrm>
          <a:off x="270832" y="1139034"/>
          <a:ext cx="11560950" cy="55651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60208">
                  <a:extLst>
                    <a:ext uri="{9D8B030D-6E8A-4147-A177-3AD203B41FA5}">
                      <a16:colId xmlns:a16="http://schemas.microsoft.com/office/drawing/2014/main" val="1840469745"/>
                    </a:ext>
                  </a:extLst>
                </a:gridCol>
                <a:gridCol w="1449254">
                  <a:extLst>
                    <a:ext uri="{9D8B030D-6E8A-4147-A177-3AD203B41FA5}">
                      <a16:colId xmlns:a16="http://schemas.microsoft.com/office/drawing/2014/main" val="2007682574"/>
                    </a:ext>
                  </a:extLst>
                </a:gridCol>
                <a:gridCol w="2427186">
                  <a:extLst>
                    <a:ext uri="{9D8B030D-6E8A-4147-A177-3AD203B41FA5}">
                      <a16:colId xmlns:a16="http://schemas.microsoft.com/office/drawing/2014/main" val="4239506975"/>
                    </a:ext>
                  </a:extLst>
                </a:gridCol>
                <a:gridCol w="3124302">
                  <a:extLst>
                    <a:ext uri="{9D8B030D-6E8A-4147-A177-3AD203B41FA5}">
                      <a16:colId xmlns:a16="http://schemas.microsoft.com/office/drawing/2014/main" val="3292658810"/>
                    </a:ext>
                  </a:extLst>
                </a:gridCol>
              </a:tblGrid>
              <a:tr h="235207">
                <a:tc>
                  <a:txBody>
                    <a:bodyPr/>
                    <a:lstStyle/>
                    <a:p>
                      <a:pPr marL="622935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Ген,</a:t>
                      </a:r>
                      <a:r>
                        <a:rPr lang="uk-UA" sz="1600" b="1" i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локалізація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Алелі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861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генотип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0980" marR="205740" algn="ctr">
                        <a:spcAft>
                          <a:spcPts val="0"/>
                        </a:spcAft>
                      </a:pP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Вплив бажаного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0980" marR="205105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генотипу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86975"/>
                  </a:ext>
                </a:extLst>
              </a:tr>
              <a:tr h="352811">
                <a:tc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Пролактин-рецептор(</a:t>
                      </a:r>
                      <a:r>
                        <a:rPr lang="uk-UA" sz="16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PRLR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uk-UA" sz="1600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SSC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uk-UA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(q2.2–2.3)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А, 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A+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(домінантний)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185420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Підвищення</a:t>
                      </a:r>
                      <a:r>
                        <a:rPr lang="uk-UA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репродуктивних</a:t>
                      </a:r>
                      <a:r>
                        <a:rPr lang="uk-UA" sz="16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якостей</a:t>
                      </a:r>
                      <a:r>
                        <a:rPr lang="uk-UA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свиноматки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065497"/>
                  </a:ext>
                </a:extLst>
              </a:tr>
              <a:tr h="352811">
                <a:tc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Естроген-рецептор</a:t>
                      </a:r>
                      <a:r>
                        <a:rPr lang="uk-UA" sz="16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ESR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uk-UA" sz="1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SSC</a:t>
                      </a:r>
                      <a:r>
                        <a:rPr lang="uk-UA" sz="1600" i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1(p2.5-p2.4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А, </a:t>
                      </a:r>
                      <a:r>
                        <a:rPr lang="uk-UA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(С</a:t>
                      </a: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6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+(домінантний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uk-UA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D+)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276370"/>
                  </a:ext>
                </a:extLst>
              </a:tr>
              <a:tr h="352811">
                <a:tc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Фолікулостимулюючий</a:t>
                      </a:r>
                      <a:r>
                        <a:rPr lang="uk-UA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гормон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β(</a:t>
                      </a:r>
                      <a:r>
                        <a:rPr lang="uk-UA" sz="1600" b="1" i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FSHB</a:t>
                      </a:r>
                      <a:r>
                        <a:rPr lang="uk-UA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uk-UA" sz="16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SSC</a:t>
                      </a:r>
                      <a:r>
                        <a:rPr lang="uk-UA" sz="1600" i="1" spc="-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6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(p1.6--&gt;p1.2)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А, 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</a:t>
                      </a:r>
                      <a:r>
                        <a:rPr lang="uk-UA" sz="1600" i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(рецесивний)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423835"/>
                  </a:ext>
                </a:extLst>
              </a:tr>
              <a:tr h="352811">
                <a:tc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Фукозилтрансфераза</a:t>
                      </a:r>
                      <a:r>
                        <a:rPr lang="uk-UA" sz="16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FUT1</a:t>
                      </a:r>
                      <a:r>
                        <a:rPr lang="uk-UA" sz="1600" b="1" i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SSC</a:t>
                      </a:r>
                      <a:r>
                        <a:rPr lang="uk-UA" sz="1600" i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A,</a:t>
                      </a:r>
                      <a:r>
                        <a:rPr lang="uk-UA" sz="1600" i="1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</a:t>
                      </a:r>
                      <a:r>
                        <a:rPr lang="uk-UA" sz="1600" i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рецесивний)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120" marR="158115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Резистентність до </a:t>
                      </a: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uk-UA" sz="1600" i="1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сoli</a:t>
                      </a:r>
                      <a:r>
                        <a:rPr lang="uk-UA" sz="1600" i="1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(колібактеріозу)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54566"/>
                  </a:ext>
                </a:extLst>
              </a:tr>
              <a:tr h="235207">
                <a:tc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Муцін (</a:t>
                      </a: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MUC4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4),</a:t>
                      </a:r>
                      <a:r>
                        <a:rPr lang="uk-UA" sz="1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SSC</a:t>
                      </a:r>
                      <a:r>
                        <a:rPr lang="uk-UA" sz="1600" i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uk-UA" sz="16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(q41)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А, 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uk-UA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AA (</a:t>
                      </a:r>
                      <a:r>
                        <a:rPr lang="uk-UA" sz="1600" i="1" spc="-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рецесивний)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67139"/>
                  </a:ext>
                </a:extLst>
              </a:tr>
              <a:tr h="823226"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560070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Меланокортин4-рецептор</a:t>
                      </a:r>
                      <a:r>
                        <a:rPr lang="uk-UA" sz="16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M4CR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PRUM</a:t>
                      </a:r>
                      <a:r>
                        <a:rPr lang="uk-UA" sz="1600" i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uk-UA" sz="16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SSC</a:t>
                      </a:r>
                      <a:r>
                        <a:rPr lang="uk-UA" sz="1600" i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217170">
                        <a:spcAft>
                          <a:spcPts val="0"/>
                        </a:spcAft>
                      </a:pP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А, В</a:t>
                      </a:r>
                      <a:r>
                        <a:rPr lang="uk-UA" sz="16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(M,</a:t>
                      </a:r>
                      <a:r>
                        <a:rPr lang="uk-UA" sz="1600" i="1" spc="-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49530">
                        <a:spcAft>
                          <a:spcPts val="0"/>
                        </a:spcAft>
                      </a:pPr>
                      <a:r>
                        <a:rPr lang="uk-UA" sz="16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(Asp298,</a:t>
                      </a:r>
                      <a:r>
                        <a:rPr lang="uk-UA" sz="16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Asn298)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</a:t>
                      </a:r>
                      <a:r>
                        <a:rPr lang="uk-UA" sz="1600" i="1" spc="-1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(PP)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6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Asn298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(рецесивний)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85090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Покращення апетиту,</a:t>
                      </a:r>
                      <a:r>
                        <a:rPr lang="uk-UA" sz="16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пришвидшення</a:t>
                      </a:r>
                      <a:r>
                        <a:rPr lang="uk-UA" sz="16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приросту</a:t>
                      </a:r>
                      <a:r>
                        <a:rPr lang="uk-UA" sz="16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живої</a:t>
                      </a:r>
                      <a:r>
                        <a:rPr lang="uk-UA" sz="16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маси, відкладання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жиру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910993"/>
                  </a:ext>
                </a:extLst>
              </a:tr>
              <a:tr h="352811"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Міогенін фактор</a:t>
                      </a:r>
                      <a:r>
                        <a:rPr lang="uk-UA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MYF4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А, 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</a:t>
                      </a:r>
                      <a:r>
                        <a:rPr lang="uk-UA" sz="1600" i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(рецесивний)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409575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 ваги</a:t>
                      </a:r>
                      <a:r>
                        <a:rPr lang="uk-UA" sz="16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spc="-28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spc="-3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новонароджених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поросят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171100"/>
                  </a:ext>
                </a:extLst>
              </a:tr>
              <a:tr h="352811">
                <a:tc>
                  <a:txBody>
                    <a:bodyPr/>
                    <a:lstStyle/>
                    <a:p>
                      <a:pPr marL="71120" marR="45148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Фактор,</a:t>
                      </a:r>
                      <a:r>
                        <a:rPr lang="uk-UA" sz="16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 детермінує</a:t>
                      </a:r>
                      <a:r>
                        <a:rPr lang="uk-UA" sz="16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ріст</a:t>
                      </a:r>
                      <a:r>
                        <a:rPr lang="uk-UA" sz="16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міобластів</a:t>
                      </a:r>
                      <a:r>
                        <a:rPr lang="uk-UA" sz="16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MyoD1</a:t>
                      </a: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А, 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АА, АВ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139700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показників приросту</a:t>
                      </a:r>
                      <a:r>
                        <a:rPr lang="uk-UA" sz="16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383889"/>
                  </a:ext>
                </a:extLst>
              </a:tr>
              <a:tr h="588019">
                <a:tc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Протоонкоген</a:t>
                      </a:r>
                      <a:r>
                        <a:rPr lang="uk-UA" sz="16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C-MYC,</a:t>
                      </a:r>
                      <a:r>
                        <a:rPr lang="uk-UA" sz="1600" b="1" i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міогенез-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327660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адипогенез-, фолікулогенез-</a:t>
                      </a:r>
                      <a:r>
                        <a:rPr lang="uk-UA" sz="16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фактор),</a:t>
                      </a:r>
                      <a:r>
                        <a:rPr lang="uk-UA" sz="16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SSC4</a:t>
                      </a:r>
                      <a:r>
                        <a:rPr lang="uk-UA" sz="1600" i="1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(р13-14)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А, 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АА</a:t>
                      </a:r>
                      <a:r>
                        <a:rPr lang="uk-UA" sz="1600" i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(рецесивний)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90805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 приросту</a:t>
                      </a:r>
                      <a:r>
                        <a:rPr lang="uk-UA" sz="16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маси</a:t>
                      </a:r>
                      <a:r>
                        <a:rPr lang="uk-UA" sz="16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тварин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739712"/>
                  </a:ext>
                </a:extLst>
              </a:tr>
              <a:tr h="352811">
                <a:tc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Рианодин-рецептор</a:t>
                      </a:r>
                      <a:r>
                        <a:rPr lang="uk-UA" sz="16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RYR,</a:t>
                      </a:r>
                      <a:r>
                        <a:rPr lang="uk-UA" sz="1600" b="1" i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CRC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600" i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SSC</a:t>
                      </a:r>
                      <a:r>
                        <a:rPr lang="uk-UA" sz="1600" i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(6q1.2)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N,</a:t>
                      </a:r>
                      <a:r>
                        <a:rPr lang="uk-UA" sz="1600" i="1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uk-UA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N+</a:t>
                      </a: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(домінантний)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Відсутність</a:t>
                      </a:r>
                      <a:r>
                        <a:rPr lang="uk-UA" sz="16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стрес-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чутливості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115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080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7378" y="406400"/>
            <a:ext cx="1064654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12775">
              <a:spcBef>
                <a:spcPts val="940"/>
              </a:spcBef>
              <a:spcAft>
                <a:spcPts val="0"/>
              </a:spcAft>
            </a:pPr>
            <a:r>
              <a:rPr lang="uk-UA" sz="2400" i="1" spc="-11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5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uk-UA" sz="2400" b="1" spc="-1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5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генів</a:t>
            </a:r>
            <a:r>
              <a:rPr lang="uk-UA" sz="2400" b="1" spc="-125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35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b="1" spc="-105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55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молочну</a:t>
            </a:r>
            <a:r>
              <a:rPr lang="uk-UA" sz="2400" b="1" spc="-12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6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продуктивність</a:t>
            </a:r>
            <a:r>
              <a:rPr lang="uk-UA" sz="2400" b="1" spc="-11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6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великої</a:t>
            </a:r>
            <a:r>
              <a:rPr lang="uk-UA" sz="2400" b="1" spc="-12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5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рогатої</a:t>
            </a:r>
            <a:r>
              <a:rPr lang="uk-UA" sz="2400" b="1" spc="-9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55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худоби</a:t>
            </a:r>
            <a:r>
              <a:rPr lang="uk-UA" sz="2400" b="1" spc="-17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942792"/>
              </p:ext>
            </p:extLst>
          </p:nvPr>
        </p:nvGraphicFramePr>
        <p:xfrm>
          <a:off x="1514764" y="1113097"/>
          <a:ext cx="10123054" cy="5552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95808">
                  <a:extLst>
                    <a:ext uri="{9D8B030D-6E8A-4147-A177-3AD203B41FA5}">
                      <a16:colId xmlns:a16="http://schemas.microsoft.com/office/drawing/2014/main" val="1957215581"/>
                    </a:ext>
                  </a:extLst>
                </a:gridCol>
                <a:gridCol w="1444981">
                  <a:extLst>
                    <a:ext uri="{9D8B030D-6E8A-4147-A177-3AD203B41FA5}">
                      <a16:colId xmlns:a16="http://schemas.microsoft.com/office/drawing/2014/main" val="2936305420"/>
                    </a:ext>
                  </a:extLst>
                </a:gridCol>
                <a:gridCol w="1615493">
                  <a:extLst>
                    <a:ext uri="{9D8B030D-6E8A-4147-A177-3AD203B41FA5}">
                      <a16:colId xmlns:a16="http://schemas.microsoft.com/office/drawing/2014/main" val="3275738029"/>
                    </a:ext>
                  </a:extLst>
                </a:gridCol>
                <a:gridCol w="5066772">
                  <a:extLst>
                    <a:ext uri="{9D8B030D-6E8A-4147-A177-3AD203B41FA5}">
                      <a16:colId xmlns:a16="http://schemas.microsoft.com/office/drawing/2014/main" val="1679623644"/>
                    </a:ext>
                  </a:extLst>
                </a:gridCol>
              </a:tblGrid>
              <a:tr h="159213">
                <a:tc>
                  <a:txBody>
                    <a:bodyPr/>
                    <a:lstStyle/>
                    <a:p>
                      <a:pPr marL="196215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Ген,</a:t>
                      </a:r>
                      <a:r>
                        <a:rPr lang="uk-UA" sz="1400" b="1" i="1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локалізація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7660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Алелі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7429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spc="-5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Бажаний </a:t>
                      </a:r>
                      <a:r>
                        <a:rPr lang="uk-UA" sz="1400" b="1" i="1" spc="-28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0">
                        <a:spcBef>
                          <a:spcPts val="675"/>
                        </a:spcBef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Вплив</a:t>
                      </a:r>
                      <a:r>
                        <a:rPr lang="uk-UA" sz="1400" b="1" i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бажаного</a:t>
                      </a:r>
                      <a:r>
                        <a:rPr lang="uk-UA" sz="1400" b="1" i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генотипу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89836"/>
                  </a:ext>
                </a:extLst>
              </a:tr>
              <a:tr h="554789">
                <a:tc>
                  <a:txBody>
                    <a:bodyPr/>
                    <a:lstStyle/>
                    <a:p>
                      <a:pPr marL="71120" marR="2101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Капа-казеїн</a:t>
                      </a:r>
                      <a:r>
                        <a:rPr lang="uk-UA" sz="14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(kapa-</a:t>
                      </a:r>
                      <a:r>
                        <a:rPr lang="uk-UA" sz="14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CN,</a:t>
                      </a:r>
                      <a:r>
                        <a:rPr lang="uk-UA" sz="14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CSN3 ),</a:t>
                      </a:r>
                      <a:r>
                        <a:rPr lang="uk-UA" sz="14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А, 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154940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більшій вміст білку та жиру в молоці,</a:t>
                      </a:r>
                      <a:r>
                        <a:rPr lang="uk-UA" sz="1400" spc="-2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кращі показники часу сичужного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звертання та щільності сиру, хоча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тварини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uk-UA" sz="14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генотипом</a:t>
                      </a:r>
                      <a:r>
                        <a:rPr lang="uk-UA" sz="1400" spc="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АА</a:t>
                      </a:r>
                      <a:r>
                        <a:rPr lang="uk-UA" sz="14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мають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кращі показники</a:t>
                      </a:r>
                      <a:r>
                        <a:rPr lang="uk-UA" sz="1400" spc="-3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надоїв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243165"/>
                  </a:ext>
                </a:extLst>
              </a:tr>
              <a:tr h="651877">
                <a:tc>
                  <a:txBody>
                    <a:bodyPr/>
                    <a:lstStyle/>
                    <a:p>
                      <a:pPr marL="71120" marR="13970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uk-UA" sz="14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Бета-лактоглобулін</a:t>
                      </a:r>
                      <a:r>
                        <a:rPr lang="uk-UA" sz="14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40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лактоглобулін,</a:t>
                      </a:r>
                      <a:r>
                        <a:rPr lang="uk-UA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BLG),</a:t>
                      </a:r>
                      <a:r>
                        <a:rPr lang="uk-UA" sz="1400" spc="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09855"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А, В-найбільш</a:t>
                      </a:r>
                      <a:r>
                        <a:rPr lang="uk-UA" sz="1400" i="1" spc="-2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розповсюдь-</a:t>
                      </a:r>
                      <a:r>
                        <a:rPr lang="uk-UA" sz="14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жені</a:t>
                      </a:r>
                      <a:r>
                        <a:rPr lang="uk-UA" sz="1400" i="1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uk-UA" sz="1400" i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uk-UA" sz="1400" i="1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алель-них варіантів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173355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більші концентрації жиру та білку в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молоці (алель </a:t>
                      </a: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вважається більш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цінним, хоча тварини з генотипом </a:t>
                      </a:r>
                      <a:r>
                        <a:rPr lang="uk-UA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АА</a:t>
                      </a:r>
                      <a:r>
                        <a:rPr lang="uk-UA" sz="1400" i="1" spc="-2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дають більші</a:t>
                      </a:r>
                      <a:r>
                        <a:rPr lang="uk-UA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надої</a:t>
                      </a:r>
                      <a:r>
                        <a:rPr lang="uk-UA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молока</a:t>
                      </a:r>
                      <a:r>
                        <a:rPr lang="uk-UA" sz="14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вихід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білку)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90415"/>
                  </a:ext>
                </a:extLst>
              </a:tr>
              <a:tr h="429962">
                <a:tc>
                  <a:txBody>
                    <a:bodyPr/>
                    <a:lstStyle/>
                    <a:p>
                      <a:pPr marL="7112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Гормон</a:t>
                      </a:r>
                      <a:r>
                        <a:rPr lang="uk-UA" sz="14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росту</a:t>
                      </a:r>
                      <a:r>
                        <a:rPr lang="uk-UA" sz="14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(GH)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L,V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9842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жирність</a:t>
                      </a:r>
                      <a:r>
                        <a:rPr lang="uk-UA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молока,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lang="uk-UA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енергії</a:t>
                      </a:r>
                      <a:r>
                        <a:rPr lang="uk-UA" sz="1400" spc="-2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рівні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цілого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організму,</a:t>
                      </a:r>
                      <a:r>
                        <a:rPr lang="uk-UA" sz="14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сприяє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стимульованому</a:t>
                      </a:r>
                      <a:r>
                        <a:rPr lang="uk-UA" sz="14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інсуліном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ліпогенезу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81536"/>
                  </a:ext>
                </a:extLst>
              </a:tr>
              <a:tr h="651877">
                <a:tc>
                  <a:txBody>
                    <a:bodyPr/>
                    <a:lstStyle/>
                    <a:p>
                      <a:pPr marL="71120" marR="53340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Гіпофіз-</a:t>
                      </a:r>
                      <a:r>
                        <a:rPr lang="uk-UA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специфічний фактор</a:t>
                      </a:r>
                      <a:r>
                        <a:rPr lang="uk-UA" sz="14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транскрипції Pit-</a:t>
                      </a:r>
                      <a:r>
                        <a:rPr lang="uk-UA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1/GHF1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А, 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91440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збільшує</a:t>
                      </a: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надій,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вихід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жиру</a:t>
                      </a:r>
                      <a:r>
                        <a:rPr lang="uk-UA" sz="1400" spc="-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протеїну</a:t>
                      </a:r>
                      <a:r>
                        <a:rPr lang="uk-UA" sz="1400" spc="-2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регулює гормону росту, пролактин,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стимульовані щитовидною залозою β-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гени в соматотропних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лактотропних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>
                        <a:lnSpc>
                          <a:spcPts val="119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тиротропних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типах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клітин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594749"/>
                  </a:ext>
                </a:extLst>
              </a:tr>
              <a:tr h="516647">
                <a:tc>
                  <a:txBody>
                    <a:bodyPr/>
                    <a:lstStyle/>
                    <a:p>
                      <a:pPr marL="7112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Пролактин,</a:t>
                      </a:r>
                      <a:r>
                        <a:rPr lang="uk-UA" sz="14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А,</a:t>
                      </a:r>
                      <a:r>
                        <a:rPr lang="uk-UA" sz="1400" i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В(G)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uk-UA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800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збільшує надій, вміст та вихід жиру і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протеїну</a:t>
                      </a:r>
                      <a:r>
                        <a:rPr lang="uk-UA" sz="14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молоці,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впливає</a:t>
                      </a:r>
                      <a:r>
                        <a:rPr lang="uk-UA" sz="14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 marR="21018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молочних</a:t>
                      </a:r>
                      <a:r>
                        <a:rPr lang="uk-UA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залоз,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виділення</a:t>
                      </a:r>
                      <a:r>
                        <a:rPr lang="uk-UA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молока</a:t>
                      </a: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1400" spc="-2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експресія</a:t>
                      </a: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генів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молочних білків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565475"/>
                  </a:ext>
                </a:extLst>
              </a:tr>
              <a:tr h="360613">
                <a:tc>
                  <a:txBody>
                    <a:bodyPr/>
                    <a:lstStyle/>
                    <a:p>
                      <a:pPr marL="7112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Лептин</a:t>
                      </a:r>
                      <a:r>
                        <a:rPr lang="uk-UA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(LEP)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А,</a:t>
                      </a:r>
                      <a:r>
                        <a:rPr lang="uk-UA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В,</a:t>
                      </a:r>
                      <a:r>
                        <a:rPr lang="uk-UA" sz="14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673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впливає на формування жирових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відкладень</a:t>
                      </a:r>
                      <a:r>
                        <a:rPr lang="uk-UA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продуктивність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перший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лактації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830362"/>
                  </a:ext>
                </a:extLst>
              </a:tr>
              <a:tr h="818314">
                <a:tc rowSpan="2">
                  <a:txBody>
                    <a:bodyPr/>
                    <a:lstStyle/>
                    <a:p>
                      <a:pPr marL="71120" marR="85725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</a:t>
                      </a:r>
                      <a:r>
                        <a:rPr lang="uk-UA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ацетил-СоА-</a:t>
                      </a:r>
                      <a:r>
                        <a:rPr lang="uk-UA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диацилгліцеролацет</a:t>
                      </a:r>
                      <a:r>
                        <a:rPr lang="uk-UA" sz="14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илтрансферази</a:t>
                      </a:r>
                      <a:r>
                        <a:rPr lang="uk-UA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(ДГАТ, ЕС2.3.1.20)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A,</a:t>
                      </a:r>
                      <a:r>
                        <a:rPr lang="uk-UA" sz="1400" i="1" spc="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91440">
                        <a:spcAft>
                          <a:spcPts val="0"/>
                        </a:spcAft>
                      </a:pPr>
                      <a:r>
                        <a:rPr lang="uk-UA" sz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діє на клітинний </a:t>
                      </a:r>
                      <a:r>
                        <a:rPr lang="uk-UA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метаболізм ліпідів:</a:t>
                      </a:r>
                      <a:r>
                        <a:rPr lang="uk-UA" sz="14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шлункову </a:t>
                      </a:r>
                      <a:r>
                        <a:rPr lang="uk-UA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адсорбція, збирання</a:t>
                      </a:r>
                      <a:r>
                        <a:rPr lang="uk-UA" sz="14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ліпопротеїдів, </a:t>
                      </a:r>
                      <a:r>
                        <a:rPr lang="uk-UA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жирових</a:t>
                      </a:r>
                      <a:r>
                        <a:rPr lang="uk-UA" sz="14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4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відкладень</a:t>
                      </a:r>
                      <a:r>
                        <a:rPr lang="uk-UA" sz="1400" spc="-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1400" spc="-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лактації:</a:t>
                      </a:r>
                      <a:r>
                        <a:rPr lang="uk-UA" sz="1400" spc="-1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400" spc="-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4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аланіновий</a:t>
                      </a:r>
                      <a:r>
                        <a:rPr lang="uk-UA" sz="1400" spc="-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варіант</a:t>
                      </a:r>
                      <a:r>
                        <a:rPr lang="uk-UA" sz="1400" spc="-26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алеля</a:t>
                      </a:r>
                      <a:r>
                        <a:rPr lang="uk-UA" sz="1400" spc="-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відповідає</a:t>
                      </a:r>
                      <a:r>
                        <a:rPr lang="uk-UA" sz="14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uk-UA" sz="1400" spc="-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</a:t>
                      </a:r>
                      <a:r>
                        <a:rPr lang="uk-UA" sz="1400" spc="-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виходу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r>
                        <a:rPr lang="uk-UA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протеїну</a:t>
                      </a:r>
                      <a:r>
                        <a:rPr lang="uk-UA" sz="1400" spc="-1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1400" spc="-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4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зменшення</a:t>
                      </a:r>
                      <a:r>
                        <a:rPr lang="uk-UA" sz="1400" spc="-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жиру</a:t>
                      </a:r>
                      <a:r>
                        <a:rPr lang="uk-UA" sz="1400" spc="-1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uk-UA" sz="1400" spc="-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spc="-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молоці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165306"/>
                  </a:ext>
                </a:extLst>
              </a:tr>
              <a:tr h="208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лізиновий</a:t>
                      </a:r>
                      <a:r>
                        <a:rPr lang="uk-UA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варіант</a:t>
                      </a:r>
                      <a:r>
                        <a:rPr lang="uk-UA" sz="14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алеля</a:t>
                      </a: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відповідає за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215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</a:t>
                      </a: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вмісту</a:t>
                      </a:r>
                      <a:r>
                        <a:rPr lang="uk-UA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жиру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74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6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964" y="406400"/>
            <a:ext cx="11369963" cy="6001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60680" algn="just">
              <a:spcBef>
                <a:spcPts val="450"/>
              </a:spcBef>
              <a:spcAft>
                <a:spcPts val="0"/>
              </a:spcAft>
            </a:pPr>
            <a:r>
              <a:rPr lang="uk-UA" sz="2400" i="1" spc="-11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стосується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м’ясної продуктивності,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вивченим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гену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міостатину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(MSTN)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мутації в якому призводять до появи подвійної мускулатури  та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гормону</a:t>
            </a:r>
            <a:r>
              <a:rPr lang="uk-UA" sz="2400" spc="-16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росту.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680" algn="just">
              <a:spcBef>
                <a:spcPts val="15"/>
              </a:spcBef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Доцільними у використанні прогнозу м’ясної продуктивності є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цитогенетичні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маркери. Так, було встановлено, що у плідників ВРХ частота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поліплоїдних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клітин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периферійної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крові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корелює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швидкістю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набору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маси.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найдено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позитивний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кореляційний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зв'язок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кількістю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поліплоїдних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клітин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крові та конституцією і екстер’єром у бугаїв (r=+0,51), тобто підвищена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поліплоїдних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клітин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позитивний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зв'язок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масою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плідників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м‘ясного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напрямку</a:t>
            </a:r>
            <a:r>
              <a:rPr lang="uk-UA" sz="2400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uk-UA" sz="2400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680" algn="just">
              <a:spcAft>
                <a:spcPts val="0"/>
              </a:spcAf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Деякі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цитогенетичні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показники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свідчити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плідність тварин. Кореляційний аналіз між частотою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клітин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хромосомними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абераціями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показниками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спермопродуктивності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дозволив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виявити,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бугаїв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чорно-рябої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голштинської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породи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спостерігається</a:t>
            </a:r>
            <a:r>
              <a:rPr lang="uk-UA" sz="2400" spc="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зворотній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зв'язок з відсотком запліднення (r=-0,6153 (0,99 &gt;P&gt;0,95), r=-0,6024 (0,99 &gt;P&gt;0,95)).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чином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тісний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зв'язок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рівнем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соматичного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мутагенезу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відсотком</a:t>
            </a:r>
            <a:r>
              <a:rPr lang="uk-UA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запліднення</a:t>
            </a:r>
            <a:r>
              <a:rPr lang="uk-UA" sz="24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(сперматогенезом</a:t>
            </a:r>
            <a:r>
              <a:rPr lang="uk-UA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зокрема та</a:t>
            </a:r>
            <a:r>
              <a:rPr lang="uk-UA" sz="24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гаметогенезом</a:t>
            </a:r>
            <a:r>
              <a:rPr lang="uk-UA" sz="24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взагалі).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8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797" y="1307601"/>
            <a:ext cx="8911687" cy="128089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ДЯКУЮ ЗА УВАГУ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574" y="3318019"/>
            <a:ext cx="6246560" cy="320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9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849"/>
            <a:ext cx="12278408" cy="69378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745" y="840508"/>
            <a:ext cx="1119447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+mj-lt"/>
              <a:buAutoNum type="arabicPeriod"/>
            </a:pPr>
            <a:r>
              <a:rPr lang="uk-UA" sz="28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 і місце селекційної роботи в підвищенні продуктивності тварин </a:t>
            </a:r>
          </a:p>
          <a:p>
            <a:pPr lvl="0"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За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допомогою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досягнуто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успіхів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виведенні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високопродуктивних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поліпшенні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існуючих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поліпшення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здійснюється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завдяки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племінним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стадам. У них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створюються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високоцінні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нагромадження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бажаних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шляхом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цілеспрямованого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відбору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підбору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подальшого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масового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розмноження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них потомства 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стадах. На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племінних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заводах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одержують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високоцінних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самців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самок,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них потомства.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малоплідному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тваринництві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скотарстві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поліпшення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стад, 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знаходиться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95-98 %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поголів’я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породи,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відбуваються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масового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штучного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осіменіння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спермою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бугаїв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поліпшувачів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виведених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племзаводах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9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655" y="1025236"/>
            <a:ext cx="114161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досягти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генетичного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поліпшення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товарних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стад,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оцінених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плідників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використовуючи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відповідні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підбору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одержують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нове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покоління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потомків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високим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рівнем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селекційних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селекційних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обумовило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досягнення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значних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сільськогосподарських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американськими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селекціонерами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створена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спеціалізована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молочна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порода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худоби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голштинська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Вона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високий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генетичний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потенціал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надій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8-9 тис. кг. молока).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корів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лактації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отримують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понад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тис.кг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молока.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Відомою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рекордисткою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Бічер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Арлінда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Елен (США),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рік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дворазовому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доїнні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одержали 25247 кг молока.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7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2109" y="738910"/>
            <a:ext cx="96150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Успадковуваність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молочної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 напрями її генетичного поліпшення</a:t>
            </a:r>
          </a:p>
          <a:p>
            <a:pPr algn="just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генетиці кількісних ознак молочної худоби найважливіше значення має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 </a:t>
            </a:r>
            <a:r>
              <a:rPr lang="uk-UA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успадковуваності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 від ступеня 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успадковуваності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господарськи корисні ознаки поділяють 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</a:p>
          <a:p>
            <a:r>
              <a:rPr lang="uk-UA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високоуспадковувані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(довжина дійок, основні проміри тіла, знежирена суха речовина молока), </a:t>
            </a:r>
          </a:p>
          <a:p>
            <a:r>
              <a:rPr lang="uk-UA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середньоуспадковуван</a:t>
            </a:r>
            <a:r>
              <a:rPr lang="uk-UA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(вміст жиру і білка в молоці, жива маса, швидкість доїння, кількість молока в передніх частках вим’я, ефективність використання корму, середньодобовий приріст), </a:t>
            </a:r>
          </a:p>
          <a:p>
            <a:r>
              <a:rPr lang="uk-UA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низькоуспадковувані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 відтворювальної здатності корів, величина надою молока).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768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61724"/>
              </p:ext>
            </p:extLst>
          </p:nvPr>
        </p:nvGraphicFramePr>
        <p:xfrm>
          <a:off x="1246911" y="743526"/>
          <a:ext cx="11062184" cy="6056482"/>
        </p:xfrm>
        <a:graphic>
          <a:graphicData uri="http://schemas.openxmlformats.org/drawingml/2006/table">
            <a:tbl>
              <a:tblPr firstRow="1" firstCol="1" bandRow="1"/>
              <a:tblGrid>
                <a:gridCol w="3487683">
                  <a:extLst>
                    <a:ext uri="{9D8B030D-6E8A-4147-A177-3AD203B41FA5}">
                      <a16:colId xmlns:a16="http://schemas.microsoft.com/office/drawing/2014/main" val="932122047"/>
                    </a:ext>
                  </a:extLst>
                </a:gridCol>
                <a:gridCol w="260096">
                  <a:extLst>
                    <a:ext uri="{9D8B030D-6E8A-4147-A177-3AD203B41FA5}">
                      <a16:colId xmlns:a16="http://schemas.microsoft.com/office/drawing/2014/main" val="1397051893"/>
                    </a:ext>
                  </a:extLst>
                </a:gridCol>
                <a:gridCol w="494889">
                  <a:extLst>
                    <a:ext uri="{9D8B030D-6E8A-4147-A177-3AD203B41FA5}">
                      <a16:colId xmlns:a16="http://schemas.microsoft.com/office/drawing/2014/main" val="405975445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3531386050"/>
                    </a:ext>
                  </a:extLst>
                </a:gridCol>
                <a:gridCol w="2599792">
                  <a:extLst>
                    <a:ext uri="{9D8B030D-6E8A-4147-A177-3AD203B41FA5}">
                      <a16:colId xmlns:a16="http://schemas.microsoft.com/office/drawing/2014/main" val="1866152638"/>
                    </a:ext>
                  </a:extLst>
                </a:gridCol>
                <a:gridCol w="66423">
                  <a:extLst>
                    <a:ext uri="{9D8B030D-6E8A-4147-A177-3AD203B41FA5}">
                      <a16:colId xmlns:a16="http://schemas.microsoft.com/office/drawing/2014/main" val="196641689"/>
                    </a:ext>
                  </a:extLst>
                </a:gridCol>
                <a:gridCol w="58851">
                  <a:extLst>
                    <a:ext uri="{9D8B030D-6E8A-4147-A177-3AD203B41FA5}">
                      <a16:colId xmlns:a16="http://schemas.microsoft.com/office/drawing/2014/main" val="26235001"/>
                    </a:ext>
                  </a:extLst>
                </a:gridCol>
                <a:gridCol w="4069050">
                  <a:extLst>
                    <a:ext uri="{9D8B030D-6E8A-4147-A177-3AD203B41FA5}">
                      <a16:colId xmlns:a16="http://schemas.microsoft.com/office/drawing/2014/main" val="2305150737"/>
                    </a:ext>
                  </a:extLst>
                </a:gridCol>
              </a:tblGrid>
              <a:tr h="342098">
                <a:tc gridSpan="8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568615"/>
                  </a:ext>
                </a:extLst>
              </a:tr>
              <a:tr h="1140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41567"/>
                  </a:ext>
                </a:extLst>
              </a:tr>
              <a:tr h="114033"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Коефіцієнт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успадковуваності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872152"/>
                  </a:ext>
                </a:extLst>
              </a:tr>
              <a:tr h="11403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193628"/>
                  </a:ext>
                </a:extLst>
              </a:tr>
              <a:tr h="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747185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Надій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молока за першу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лактацію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0,2- 0,3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428574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Вміст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жиру і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білка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молоці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0,4- 0,5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274308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Знежирена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суха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речовина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0,5- 0,6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083170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Жива маса телят: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58124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народженні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0,2- 0,5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578318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 18-місячному віці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0,3- 0,7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820100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дорослих корів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0,2- 0,4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623086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 проміри тіла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0,3- 0,7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828355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вим'я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0,1- 0,2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840238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Довжина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дійок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0,4- 0,9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062019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Швидкість молоковіддачі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0,3- 0,5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85214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Тривалість доїння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0,2- 0,5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869948"/>
                  </a:ext>
                </a:extLst>
              </a:tr>
              <a:tr h="22806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молока в передніх частках вим'я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0,3- 0,5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304612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Тривалість міжоотельного періоду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0,01- 0,05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224434"/>
                  </a:ext>
                </a:extLst>
              </a:tr>
              <a:tr h="22806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Заплідненість корів після першого осіменіння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0,01- 0,11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869635"/>
                  </a:ext>
                </a:extLst>
              </a:tr>
              <a:tr h="22806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осіменінь на одне запліднення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0,0 - 0,03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171156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Плодючість корів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0,05- 0,15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678053"/>
                  </a:ext>
                </a:extLst>
              </a:tr>
              <a:tr h="22806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об'єм еякуляту бугаїв-плідників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0,2- 0,3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855434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Середньодобовий приріст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0,4- 0,6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540136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Забійний вихід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0,3- 0,7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172499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Ефективність використання корму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0,3- 0,4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457427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 м'язового вічка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0,5- 0,7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25526"/>
                  </a:ext>
                </a:extLst>
              </a:tr>
              <a:tr h="11403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Вміст жиру в м'ясі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0,7- 0,8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74163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7018" y="341745"/>
            <a:ext cx="11702473" cy="8394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успадковуваності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корисних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рогатої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худоби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В.С.Коновалова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1998</a:t>
            </a:r>
            <a:r>
              <a:rPr lang="ru-RU" sz="2400" dirty="0" smtClean="0"/>
              <a:t>)</a:t>
            </a:r>
          </a:p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274" y="4202546"/>
            <a:ext cx="3477875" cy="22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1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090" y="1080655"/>
            <a:ext cx="111390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надій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високий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ступінь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мінливості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низький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рівень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успадковуваності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значною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мірою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піддається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інбридингу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міжпородному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схрещуванні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зумовлюють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здебільшого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адитивні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тому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найчастіше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проявляється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проміжний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успадкування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вміст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жиру та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білка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молоці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низький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ступінь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мінливості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середній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ступінь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успадковуваності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Тому на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молока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впливає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інбридинг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	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контролюються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адитивними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так і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неадитивними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генами.</a:t>
            </a:r>
          </a:p>
          <a:p>
            <a:pPr algn="just">
              <a:spcAft>
                <a:spcPts val="0"/>
              </a:spcAft>
            </a:pP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відтворювальної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здатності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корів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заплідненість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міжотельний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 на 99%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зумовлені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впливом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тому вони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високомінливі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дуже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низький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ступінь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успадковуваності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(0,01-0,15), негативно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реагують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інбридинг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проявляється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інбредна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депресія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Зважаючи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відтворювальної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бути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поліпшені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основному за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покращення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умов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годівлі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утримання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лікування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дотримання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вимог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штучного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осіменіння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1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" y="942109"/>
            <a:ext cx="11573163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сновними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методами </a:t>
            </a: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генетичного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поліпшення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молочної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повинне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бути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чистопородне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внутрішньопородне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розведення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відбір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підбір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лініях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родинах,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оцінка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відбір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бугаїв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потомством.</a:t>
            </a:r>
          </a:p>
          <a:p>
            <a:pPr algn="just">
              <a:spcAft>
                <a:spcPts val="0"/>
              </a:spcAft>
            </a:pP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Нині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селекцію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молочної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худоби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впроваджено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генетико-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статистичні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моделі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оцінки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племінної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цінності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корекцією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генетичних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факторів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Генетичні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селекційних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індексів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комплексом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господарськи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корисних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різними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джерелами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власна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продуктивність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фенотип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батьків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побічних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родичів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потомства), при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оцінці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результатів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селекції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прогнозування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генетичного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прогресу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популяції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3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04" y="-39925"/>
            <a:ext cx="12278408" cy="6937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981" y="689789"/>
            <a:ext cx="11296073" cy="6001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Селекційно-генетичні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параметри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свиней</a:t>
            </a: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їх успадкування 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При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генетичному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свинарстві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біометричні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застосовуються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математичної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статистики,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отримали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генетико-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Для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генетичної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характеристики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кількісних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середнє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 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 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стандартне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відхилення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(σ ),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варіансу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(σ </a:t>
            </a:r>
            <a:r>
              <a:rPr lang="ru-RU" sz="2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),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мінливості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CV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кореляції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повторюваності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успадковуваності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4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Продуктивність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свиней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обумовлена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багатьма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ознаками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своєю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біологічною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природою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представляють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дві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великі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морфологічну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фізіологічну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першої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форму і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будову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окремих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так і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всього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екстер’єру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конституцію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м’ясні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забійні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Фізіологічні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дають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змогу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судити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окремі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організму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запліднюваність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багатоплідність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крупноплідність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молочність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життєздатність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молодняку,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енергію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росту,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тваринами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корму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245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1245</Words>
  <Application>Microsoft Office PowerPoint</Application>
  <PresentationFormat>Широкоэкранный</PresentationFormat>
  <Paragraphs>350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Symbol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</cp:revision>
  <dcterms:created xsi:type="dcterms:W3CDTF">2022-08-18T17:43:07Z</dcterms:created>
  <dcterms:modified xsi:type="dcterms:W3CDTF">2023-02-08T08:25:04Z</dcterms:modified>
</cp:coreProperties>
</file>