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6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6" r:id="rId3"/>
    <p:sldMasterId id="2147483672" r:id="rId4"/>
    <p:sldMasterId id="2147483678" r:id="rId5"/>
    <p:sldMasterId id="2147483684" r:id="rId6"/>
    <p:sldMasterId id="2147483690" r:id="rId7"/>
  </p:sldMasterIdLst>
  <p:sldIdLst>
    <p:sldId id="256" r:id="rId8"/>
    <p:sldId id="257" r:id="rId9"/>
    <p:sldId id="258" r:id="rId10"/>
    <p:sldId id="273" r:id="rId11"/>
    <p:sldId id="259" r:id="rId12"/>
    <p:sldId id="260" r:id="rId13"/>
    <p:sldId id="265" r:id="rId14"/>
    <p:sldId id="266" r:id="rId15"/>
    <p:sldId id="271" r:id="rId16"/>
    <p:sldId id="272" r:id="rId17"/>
    <p:sldId id="267" r:id="rId18"/>
    <p:sldId id="268" r:id="rId19"/>
    <p:sldId id="270" r:id="rId20"/>
    <p:sldId id="269" r:id="rId21"/>
    <p:sldId id="262" r:id="rId22"/>
    <p:sldId id="263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01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C65D-59B9-4C62-8765-67E04835800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4C500-81CB-45F9-A545-58DB5C090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218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C65D-59B9-4C62-8765-67E04835800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4C500-81CB-45F9-A545-58DB5C090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16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C65D-59B9-4C62-8765-67E04835800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4C500-81CB-45F9-A545-58DB5C090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517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5638" y="426161"/>
            <a:ext cx="8332723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9044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4832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3677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2872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2732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5638" y="426161"/>
            <a:ext cx="8332723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9150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8630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658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C65D-59B9-4C62-8765-67E04835800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4C500-81CB-45F9-A545-58DB5C090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7944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3870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50171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5638" y="426161"/>
            <a:ext cx="8332723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25364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63211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14048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68546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2938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5638" y="426161"/>
            <a:ext cx="8332723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0083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81317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2694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C65D-59B9-4C62-8765-67E04835800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4C500-81CB-45F9-A545-58DB5C090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2277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43208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42164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5638" y="426161"/>
            <a:ext cx="8332723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32041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86871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92405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75126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96870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5638" y="426161"/>
            <a:ext cx="8332723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88426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49182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079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C65D-59B9-4C62-8765-67E04835800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4C500-81CB-45F9-A545-58DB5C090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0190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9136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018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C65D-59B9-4C62-8765-67E04835800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4C500-81CB-45F9-A545-58DB5C090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10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C65D-59B9-4C62-8765-67E04835800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4C500-81CB-45F9-A545-58DB5C090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399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C65D-59B9-4C62-8765-67E04835800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4C500-81CB-45F9-A545-58DB5C090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241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C65D-59B9-4C62-8765-67E04835800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4C500-81CB-45F9-A545-58DB5C090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18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C65D-59B9-4C62-8765-67E04835800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4C500-81CB-45F9-A545-58DB5C090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9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6C65D-59B9-4C62-8765-67E04835800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4C500-81CB-45F9-A545-58DB5C090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46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94864" y="182702"/>
            <a:ext cx="3954271" cy="512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0850" y="1778000"/>
            <a:ext cx="8477250" cy="3883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064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94864" y="182702"/>
            <a:ext cx="3954271" cy="512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0850" y="1778000"/>
            <a:ext cx="8477250" cy="3883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270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94864" y="182702"/>
            <a:ext cx="3954271" cy="512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0850" y="1778000"/>
            <a:ext cx="8477250" cy="3883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756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94864" y="182702"/>
            <a:ext cx="3954271" cy="512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0850" y="1778000"/>
            <a:ext cx="8477250" cy="3883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434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94864" y="182702"/>
            <a:ext cx="3954271" cy="512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0850" y="1778000"/>
            <a:ext cx="8477250" cy="3883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39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94864" y="182702"/>
            <a:ext cx="3954271" cy="512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0850" y="1778000"/>
            <a:ext cx="8477250" cy="3883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096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62064" y="1780420"/>
            <a:ext cx="9750618" cy="24314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ПРАКТИЧНЕ ЗАНЯТТЯ №10</a:t>
            </a:r>
          </a:p>
          <a:p>
            <a:endParaRPr lang="uk-UA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44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 оцінки м’ясної продуктивності </a:t>
            </a:r>
          </a:p>
          <a:p>
            <a:pPr algn="ctr"/>
            <a:r>
              <a:rPr lang="uk-UA" sz="44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тварин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6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7538" y="199523"/>
            <a:ext cx="1102555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i="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Відгодівельні</a:t>
            </a:r>
            <a:r>
              <a:rPr lang="ru-RU" sz="2400" b="1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i="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м’ясні</a:t>
            </a:r>
            <a:r>
              <a:rPr lang="ru-RU" sz="2400" b="1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400" b="1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свиней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методом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контрольної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відгодівлі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оцінюючи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вік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живої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маси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100 кг (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оптимальний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180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витрату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кормів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1 кг приросту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(3,8-4,2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кормових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одиниць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товщину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шпику на </a:t>
            </a:r>
            <a:r>
              <a:rPr lang="ru-RU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6-7-го </a:t>
            </a:r>
            <a:r>
              <a:rPr lang="ru-RU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грудних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хребців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(28-35 см);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довжину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туші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(90 см і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м’ясних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якостей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оцінюють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i="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репродуктивні</a:t>
            </a:r>
            <a:r>
              <a:rPr lang="ru-RU" sz="2400" b="1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400" b="1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свиноматки,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важливе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відборі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багатоплідність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живих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поросят при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народженні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великоплідність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жива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маса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поросяти при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народженні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молочність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маса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гнізда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поросят на 21-й день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народження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маса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гнізда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поросят в 2-місячному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віці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поросят –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середня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жива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маса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поросяти у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віці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45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60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виживання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діловий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поросят –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відсоток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поросят,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вирощених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відлучення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%.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134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152400"/>
            <a:ext cx="11201400" cy="6286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Харчова</a:t>
            </a:r>
            <a:r>
              <a:rPr kumimoji="0" lang="uk-UA" sz="2700" b="0" i="0" u="none" strike="noStrike" kern="1200" cap="none" spc="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м’яса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зумовлена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морфологічним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хімічним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складом.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uk-UA" sz="2700" b="0" i="0" u="none" strike="noStrike" kern="1200" cap="none" spc="5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kumimoji="0" lang="uk-UA" sz="2700" b="0" i="0" u="none" strike="noStrike" kern="1200" cap="none" spc="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морфологічним</a:t>
            </a:r>
            <a:r>
              <a:rPr kumimoji="0" lang="uk-UA" sz="2700" b="1" i="1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складом</a:t>
            </a:r>
            <a:r>
              <a:rPr kumimoji="0" lang="uk-UA" sz="2700" b="1" i="1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туші</a:t>
            </a:r>
            <a:r>
              <a:rPr kumimoji="0" lang="uk-UA" sz="2700" b="1" i="1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розуміти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масою)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тканин: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м’язової,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жирової,</a:t>
            </a:r>
            <a:r>
              <a:rPr kumimoji="0" lang="uk-UA" sz="2700" b="0" i="0" u="none" strike="noStrike" kern="1200" cap="none" spc="-3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сполучної і кісткової. </a:t>
            </a:r>
            <a:endParaRPr kumimoji="0" lang="uk-UA" sz="2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співвідношення тканин впливають порода,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стать, вік, вгодованість, характер відгодівлі та інші фактори. </a:t>
            </a:r>
            <a:endParaRPr kumimoji="0" lang="uk-UA" sz="2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М’ясо</a:t>
            </a:r>
            <a:r>
              <a:rPr kumimoji="0" lang="uk-UA" sz="2700" b="0" i="0" u="none" strike="noStrike" kern="1200" cap="none" spc="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дорослих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грубоволокнисте,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темно-червоного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кольору</a:t>
            </a:r>
            <a:r>
              <a:rPr kumimoji="0" lang="uk-UA" sz="2700" b="0" i="0" u="none" strike="noStrike" kern="1200" cap="none" spc="-3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порівняно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м’ясом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молодняку.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М’ясо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старих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бугаїв-плідників</a:t>
            </a:r>
            <a:r>
              <a:rPr kumimoji="0" lang="uk-UA" sz="2700" b="0" i="0" u="none" strike="noStrike" kern="1200" cap="none" spc="4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порівняно</a:t>
            </a:r>
            <a:r>
              <a:rPr kumimoji="0" lang="uk-UA" sz="2700" b="0" i="0" u="none" strike="noStrike" kern="1200" cap="none" spc="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сухе</a:t>
            </a:r>
            <a:r>
              <a:rPr kumimoji="0" lang="uk-UA" sz="2700" b="0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kumimoji="0" lang="uk-UA" sz="2700" b="0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жорстке,</a:t>
            </a:r>
            <a:r>
              <a:rPr kumimoji="0" lang="uk-UA" sz="2700" b="0" i="0" u="none" strike="noStrike" kern="1200" cap="none" spc="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</a:t>
            </a:r>
            <a:r>
              <a:rPr kumimoji="0" lang="uk-UA" sz="2700" b="0" i="0" u="none" strike="noStrike" kern="1200" cap="none" spc="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</a:t>
            </a:r>
            <a:r>
              <a:rPr kumimoji="0" lang="uk-UA" sz="2700" b="0" i="0" u="none" strike="noStrike" kern="1200" cap="none" spc="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kumimoji="0" lang="uk-UA" sz="2700" b="0" i="0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добре</a:t>
            </a:r>
            <a:r>
              <a:rPr kumimoji="0" lang="uk-UA" sz="2700" b="0" i="0" u="none" strike="noStrike" kern="1200" cap="none" spc="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розвинену сполучну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тканину.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uk-UA" sz="2700" b="0" i="0" u="none" strike="noStrike" kern="1200" cap="none" spc="5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kumimoji="0" lang="uk-UA" sz="2700" b="0" i="0" u="none" strike="noStrike" kern="1200" cap="none" spc="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м’язів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м’ясних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порід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характерна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мармуровість,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волокна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помірної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величини,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міжм’язова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сполучна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тканина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розвинена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слабо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часто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заповнена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жиром.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kumimoji="0" lang="uk-UA" sz="2700" b="0" i="0" u="none" strike="noStrike" kern="1200" cap="none" spc="-3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м’ясо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прекрасними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кулінарними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властивостями</a:t>
            </a:r>
            <a:r>
              <a:rPr kumimoji="0" lang="uk-UA" sz="27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kumimoji="0" lang="uk-UA" sz="2700" b="0" i="0" u="none" strike="noStrike" kern="1200" cap="none" spc="-3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kumimoji="0" lang="uk-UA" sz="27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засвоюється.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7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578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1677" y="0"/>
            <a:ext cx="11154508" cy="6419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66" marR="5080" lvl="0">
              <a:lnSpc>
                <a:spcPct val="150100"/>
              </a:lnSpc>
              <a:tabLst>
                <a:tab pos="469900" algn="l"/>
                <a:tab pos="470534" algn="l"/>
              </a:tabLs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 </a:t>
            </a:r>
            <a:r>
              <a:rPr lang="ru-RU" sz="32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оцінці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мясної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м’ясності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32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індекс</a:t>
            </a:r>
            <a:r>
              <a:rPr lang="ru-RU" sz="32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м’ясності</a:t>
            </a:r>
            <a:r>
              <a:rPr lang="ru-RU" sz="32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індекс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Грегорі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12066" marR="5080" lvl="0" algn="ctr">
              <a:lnSpc>
                <a:spcPct val="150100"/>
              </a:lnSpc>
              <a:tabLst>
                <a:tab pos="469900" algn="l"/>
                <a:tab pos="470534" algn="l"/>
              </a:tabLst>
            </a:pP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100 ·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напівобхват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заду, см / </a:t>
            </a:r>
            <a:r>
              <a:rPr lang="ru-RU" sz="32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висота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холці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см ) .</a:t>
            </a:r>
          </a:p>
          <a:p>
            <a:pPr marL="12066" marR="5080" lvl="0">
              <a:lnSpc>
                <a:spcPct val="150100"/>
              </a:lnSpc>
              <a:tabLst>
                <a:tab pos="469900" algn="l"/>
                <a:tab pos="470534" algn="l"/>
              </a:tabLst>
            </a:pPr>
            <a:r>
              <a:rPr kumimoji="0" lang="uk-UA" sz="2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Коефіцієнт</a:t>
            </a:r>
            <a:r>
              <a:rPr kumimoji="0" lang="uk-UA" sz="2800" b="1" i="1" u="none" strike="noStrike" kern="1200" cap="none" spc="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м’ясності</a:t>
            </a:r>
            <a:r>
              <a:rPr kumimoji="0" lang="uk-UA" sz="2800" b="1" i="1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показує</a:t>
            </a:r>
            <a:r>
              <a:rPr kumimoji="0" lang="uk-UA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kumimoji="0" lang="uk-UA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kumimoji="0" lang="uk-UA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масою</a:t>
            </a:r>
            <a:r>
              <a:rPr kumimoji="0" lang="uk-UA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м’якотної</a:t>
            </a:r>
            <a:r>
              <a:rPr kumimoji="0" lang="uk-UA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kumimoji="0" lang="uk-UA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туші</a:t>
            </a:r>
            <a:r>
              <a:rPr kumimoji="0" lang="uk-UA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kumimoji="0" lang="uk-UA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масою</a:t>
            </a:r>
            <a:r>
              <a:rPr kumimoji="0" lang="uk-UA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кісток</a:t>
            </a:r>
            <a:r>
              <a:rPr kumimoji="0" lang="uk-UA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(кількість</a:t>
            </a:r>
            <a:r>
              <a:rPr kumimoji="0" lang="uk-UA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м’якоті</a:t>
            </a:r>
            <a:r>
              <a:rPr kumimoji="0" lang="uk-UA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kumimoji="0" lang="uk-UA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uk-UA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кг</a:t>
            </a:r>
            <a:r>
              <a:rPr kumimoji="0" lang="uk-UA" sz="2800" b="0" i="0" u="none" strike="noStrike" kern="1200" cap="none" spc="-3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кісток).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9900" marR="5080" lvl="0" indent="-457834" algn="l" defTabSz="914400" rtl="0" eaLnBrk="1" fontAlgn="auto" latinLnBrk="0" hangingPunct="1">
              <a:lnSpc>
                <a:spcPct val="150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Microsoft Sans Serif"/>
              <a:buChar char="•"/>
              <a:tabLst>
                <a:tab pos="469900" algn="l"/>
                <a:tab pos="470534" algn="l"/>
              </a:tabLst>
              <a:defRPr/>
            </a:pPr>
            <a:r>
              <a:rPr kumimoji="0" lang="ru-RU" sz="2800" b="0" i="0" u="none" strike="noStrike" kern="1200" cap="none" spc="-1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Найбільш</a:t>
            </a:r>
            <a:r>
              <a:rPr kumimoji="0" lang="ru-RU" sz="2800" b="0" i="0" u="none" strike="noStrike" kern="1200" cap="none" spc="2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ru-RU" sz="280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цінною</a:t>
            </a:r>
            <a:r>
              <a:rPr kumimoji="0" lang="ru-RU" sz="2800" b="0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ru-RU" sz="280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вважається</a:t>
            </a:r>
            <a:r>
              <a:rPr kumimoji="0" lang="ru-RU" sz="2800" b="0" i="0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ru-RU" sz="28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туша</a:t>
            </a:r>
            <a:r>
              <a:rPr kumimoji="0" lang="ru-RU" sz="2800" b="0" i="0" u="none" strike="noStrike" kern="1200" cap="none" spc="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ru-RU" sz="28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із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ru-RU" sz="28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співвідношенням</a:t>
            </a:r>
            <a:r>
              <a:rPr kumimoji="0" lang="ru-RU" sz="2800" b="0" i="0" u="none" strike="noStrike" kern="1200" cap="none" spc="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ru-RU" sz="2800" b="0" i="0" u="none" strike="noStrike" kern="1200" cap="none" spc="-3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м'якоті</a:t>
            </a:r>
            <a:r>
              <a:rPr kumimoji="0" lang="ru-RU" sz="28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ru-RU" sz="2800" b="0" i="0" u="none" strike="noStrike" kern="1200" cap="none" spc="-7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ru-RU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і</a:t>
            </a:r>
            <a:r>
              <a:rPr kumimoji="0" lang="ru-RU" sz="2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ru-RU" sz="2800" b="0" i="0" u="none" strike="noStrike" kern="1200" cap="none" spc="-1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кісток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ru-RU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4-4,5: 1.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cs typeface="Times New Roman"/>
            </a:endParaRPr>
          </a:p>
          <a:p>
            <a:pPr marL="469900" marR="563880" lvl="0" indent="-457834" algn="l" defTabSz="914400" rtl="0" eaLnBrk="1" fontAlgn="auto" latinLnBrk="0" hangingPunct="1">
              <a:lnSpc>
                <a:spcPts val="5760"/>
              </a:lnSpc>
              <a:spcBef>
                <a:spcPts val="310"/>
              </a:spcBef>
              <a:spcAft>
                <a:spcPts val="0"/>
              </a:spcAft>
              <a:buClrTx/>
              <a:buSzTx/>
              <a:buFont typeface="Microsoft Sans Serif"/>
              <a:buChar char="•"/>
              <a:tabLst>
                <a:tab pos="469900" algn="l"/>
                <a:tab pos="470534" algn="l"/>
              </a:tabLst>
              <a:defRPr/>
            </a:pPr>
            <a:r>
              <a:rPr lang="ru-RU" sz="2800" spc="-5" dirty="0" err="1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kumimoji="0" lang="ru-RU" sz="2800" b="0" i="0" u="none" strike="noStrike" kern="1200" cap="none" spc="-5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міст</a:t>
            </a:r>
            <a:r>
              <a:rPr kumimoji="0" lang="ru-RU" sz="2800" b="0" i="0" u="none" strike="noStrike" kern="1200" cap="none" spc="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ru-RU" sz="280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м'язової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ru-RU" sz="2800" b="0" i="0" u="none" strike="noStrike" kern="1200" cap="none" spc="-1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тканини</a:t>
            </a:r>
            <a:r>
              <a:rPr kumimoji="0" lang="ru-RU" sz="2800" b="0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ru-RU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в</a:t>
            </a:r>
            <a:r>
              <a:rPr kumimoji="0" lang="ru-RU" sz="28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ru-RU" sz="2800" b="0" i="0" u="none" strike="noStrike" kern="1200" cap="none" spc="-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туші</a:t>
            </a:r>
            <a:r>
              <a:rPr kumimoji="0" lang="ru-RU" sz="2800" b="0" i="0" u="none" strike="noStrike" kern="1200" cap="none" spc="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ru-RU" sz="2800" b="0" i="0" u="none" strike="noStrike" kern="1200" cap="none" spc="-3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коливається</a:t>
            </a:r>
            <a:r>
              <a:rPr kumimoji="0" lang="ru-RU" sz="2800" b="0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ru-RU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в межах</a:t>
            </a:r>
            <a:r>
              <a:rPr kumimoji="0" lang="ru-RU" sz="2800" b="0" i="0" u="none" strike="noStrike" kern="1200" cap="none" spc="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ru-RU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50-70%, </a:t>
            </a:r>
            <a:r>
              <a:rPr kumimoji="0" lang="ru-RU" sz="2800" b="0" i="0" u="none" strike="noStrike" kern="1200" cap="none" spc="-7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ru-RU" sz="2800" b="0" i="0" u="none" strike="noStrike" kern="1200" cap="none" spc="-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кісткової</a:t>
            </a:r>
            <a:r>
              <a:rPr kumimoji="0" lang="ru-RU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ru-RU" sz="2800" b="0" i="0" u="none" strike="noStrike" kern="1200" cap="none" spc="-1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тканини</a:t>
            </a:r>
            <a:r>
              <a:rPr kumimoji="0" lang="ru-RU" sz="2800" b="0" i="0" u="none" strike="noStrike" kern="1200" cap="none" spc="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ru-RU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14-30%,</a:t>
            </a:r>
            <a:r>
              <a:rPr kumimoji="0" lang="ru-RU" sz="28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ru-RU" sz="2800" b="0" i="0" u="none" strike="noStrike" kern="1200" cap="none" spc="-1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сполучної</a:t>
            </a:r>
            <a:r>
              <a:rPr kumimoji="0" lang="ru-RU" sz="2800" b="0" i="0" u="none" strike="noStrike" kern="1200" cap="none" spc="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ru-RU" sz="2800" b="0" i="0" u="none" strike="noStrike" kern="1200" cap="none" spc="-1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тканини</a:t>
            </a:r>
            <a:r>
              <a:rPr kumimoji="0" lang="ru-RU" sz="2800" b="0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ru-RU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10-15%.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91670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780984"/>
              </p:ext>
            </p:extLst>
          </p:nvPr>
        </p:nvGraphicFramePr>
        <p:xfrm>
          <a:off x="1181100" y="1705974"/>
          <a:ext cx="9601199" cy="408609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31684">
                  <a:extLst>
                    <a:ext uri="{9D8B030D-6E8A-4147-A177-3AD203B41FA5}">
                      <a16:colId xmlns:a16="http://schemas.microsoft.com/office/drawing/2014/main" val="1612471399"/>
                    </a:ext>
                  </a:extLst>
                </a:gridCol>
                <a:gridCol w="958402">
                  <a:extLst>
                    <a:ext uri="{9D8B030D-6E8A-4147-A177-3AD203B41FA5}">
                      <a16:colId xmlns:a16="http://schemas.microsoft.com/office/drawing/2014/main" val="2552501450"/>
                    </a:ext>
                  </a:extLst>
                </a:gridCol>
                <a:gridCol w="1217756">
                  <a:extLst>
                    <a:ext uri="{9D8B030D-6E8A-4147-A177-3AD203B41FA5}">
                      <a16:colId xmlns:a16="http://schemas.microsoft.com/office/drawing/2014/main" val="2555848046"/>
                    </a:ext>
                  </a:extLst>
                </a:gridCol>
                <a:gridCol w="1217756">
                  <a:extLst>
                    <a:ext uri="{9D8B030D-6E8A-4147-A177-3AD203B41FA5}">
                      <a16:colId xmlns:a16="http://schemas.microsoft.com/office/drawing/2014/main" val="1729150676"/>
                    </a:ext>
                  </a:extLst>
                </a:gridCol>
                <a:gridCol w="1094090">
                  <a:extLst>
                    <a:ext uri="{9D8B030D-6E8A-4147-A177-3AD203B41FA5}">
                      <a16:colId xmlns:a16="http://schemas.microsoft.com/office/drawing/2014/main" val="4211848970"/>
                    </a:ext>
                  </a:extLst>
                </a:gridCol>
                <a:gridCol w="1094090">
                  <a:extLst>
                    <a:ext uri="{9D8B030D-6E8A-4147-A177-3AD203B41FA5}">
                      <a16:colId xmlns:a16="http://schemas.microsoft.com/office/drawing/2014/main" val="1372109256"/>
                    </a:ext>
                  </a:extLst>
                </a:gridCol>
                <a:gridCol w="1095807">
                  <a:extLst>
                    <a:ext uri="{9D8B030D-6E8A-4147-A177-3AD203B41FA5}">
                      <a16:colId xmlns:a16="http://schemas.microsoft.com/office/drawing/2014/main" val="3912646665"/>
                    </a:ext>
                  </a:extLst>
                </a:gridCol>
                <a:gridCol w="1095807">
                  <a:extLst>
                    <a:ext uri="{9D8B030D-6E8A-4147-A177-3AD203B41FA5}">
                      <a16:colId xmlns:a16="http://schemas.microsoft.com/office/drawing/2014/main" val="2721014925"/>
                    </a:ext>
                  </a:extLst>
                </a:gridCol>
                <a:gridCol w="1095807">
                  <a:extLst>
                    <a:ext uri="{9D8B030D-6E8A-4147-A177-3AD203B41FA5}">
                      <a16:colId xmlns:a16="http://schemas.microsoft.com/office/drawing/2014/main" val="419145333"/>
                    </a:ext>
                  </a:extLst>
                </a:gridCol>
              </a:tblGrid>
              <a:tr h="258067">
                <a:tc rowSpan="2"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 marR="197485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Вік, міс.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638175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Телиці молочних порід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788035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Телиці</a:t>
                      </a:r>
                      <a:r>
                        <a:rPr lang="uk-UA" sz="16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м’ясних порід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679960"/>
                  </a:ext>
                </a:extLst>
              </a:tr>
              <a:tr h="1401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510" marR="10160"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жива</a:t>
                      </a:r>
                      <a:r>
                        <a:rPr lang="uk-UA" sz="1600" spc="-2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маса,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3970" marR="1016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1620" marR="6350" indent="-175260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абсолют-</a:t>
                      </a:r>
                      <a:r>
                        <a:rPr lang="uk-UA" sz="1600" spc="-29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175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приріст,</a:t>
                      </a:r>
                      <a:r>
                        <a:rPr lang="uk-UA" sz="16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marR="113030" indent="-44450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середньо-</a:t>
                      </a:r>
                      <a:r>
                        <a:rPr lang="uk-UA" sz="1600" spc="-2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добовий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3525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приріст, г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64770"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відносний</a:t>
                      </a:r>
                      <a:r>
                        <a:rPr lang="uk-UA" sz="1600" spc="-2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приріст,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4140" marR="93345"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жива</a:t>
                      </a:r>
                      <a:r>
                        <a:rPr lang="uk-UA" sz="1600" spc="-2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маса,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01600" marR="93345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0670" marR="86360" indent="-173990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абсолют-</a:t>
                      </a:r>
                      <a:r>
                        <a:rPr lang="uk-UA" sz="1600" spc="-2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890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приріст, г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0485" marR="85725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середньо-</a:t>
                      </a:r>
                      <a:r>
                        <a:rPr lang="uk-UA" sz="1600" spc="-29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добовий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048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приріст, г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59055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відносний</a:t>
                      </a:r>
                      <a:r>
                        <a:rPr lang="uk-UA" sz="1600" spc="-2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приріст,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230306"/>
                  </a:ext>
                </a:extLst>
              </a:tr>
              <a:tr h="833755">
                <a:tc>
                  <a:txBody>
                    <a:bodyPr/>
                    <a:lstStyle/>
                    <a:p>
                      <a:pPr marL="24130" marR="118110">
                        <a:lnSpc>
                          <a:spcPts val="13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</a:t>
                      </a:r>
                      <a:r>
                        <a:rPr lang="uk-UA" sz="16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народ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127186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30480" indent="-13906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885" marR="9398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171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885" marR="9398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629462"/>
                  </a:ext>
                </a:extLst>
              </a:tr>
              <a:tr h="333502"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280688"/>
                  </a:ext>
                </a:extLst>
              </a:tr>
              <a:tr h="333502"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775959"/>
                  </a:ext>
                </a:extLst>
              </a:tr>
              <a:tr h="333502"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561699"/>
                  </a:ext>
                </a:extLst>
              </a:tr>
              <a:tr h="333502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4054851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81000" y="378023"/>
            <a:ext cx="11201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</a:t>
            </a:r>
            <a:r>
              <a:rPr kumimoji="0" lang="uk-UA" altLang="ru-RU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kumimoji="0" lang="uk-UA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Визначити абсолютний, відносний та середньодобовий прирости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бичків різних порід від народження до 18-місячного віку.</a:t>
            </a: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450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947150" y="1224259"/>
          <a:ext cx="10482849" cy="499199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274906">
                  <a:extLst>
                    <a:ext uri="{9D8B030D-6E8A-4147-A177-3AD203B41FA5}">
                      <a16:colId xmlns:a16="http://schemas.microsoft.com/office/drawing/2014/main" val="2113865953"/>
                    </a:ext>
                  </a:extLst>
                </a:gridCol>
                <a:gridCol w="1189254">
                  <a:extLst>
                    <a:ext uri="{9D8B030D-6E8A-4147-A177-3AD203B41FA5}">
                      <a16:colId xmlns:a16="http://schemas.microsoft.com/office/drawing/2014/main" val="2742963158"/>
                    </a:ext>
                  </a:extLst>
                </a:gridCol>
                <a:gridCol w="1184005">
                  <a:extLst>
                    <a:ext uri="{9D8B030D-6E8A-4147-A177-3AD203B41FA5}">
                      <a16:colId xmlns:a16="http://schemas.microsoft.com/office/drawing/2014/main" val="2463958970"/>
                    </a:ext>
                  </a:extLst>
                </a:gridCol>
                <a:gridCol w="1217594">
                  <a:extLst>
                    <a:ext uri="{9D8B030D-6E8A-4147-A177-3AD203B41FA5}">
                      <a16:colId xmlns:a16="http://schemas.microsoft.com/office/drawing/2014/main" val="1279968821"/>
                    </a:ext>
                  </a:extLst>
                </a:gridCol>
                <a:gridCol w="1217594">
                  <a:extLst>
                    <a:ext uri="{9D8B030D-6E8A-4147-A177-3AD203B41FA5}">
                      <a16:colId xmlns:a16="http://schemas.microsoft.com/office/drawing/2014/main" val="1284094270"/>
                    </a:ext>
                  </a:extLst>
                </a:gridCol>
                <a:gridCol w="1199748">
                  <a:extLst>
                    <a:ext uri="{9D8B030D-6E8A-4147-A177-3AD203B41FA5}">
                      <a16:colId xmlns:a16="http://schemas.microsoft.com/office/drawing/2014/main" val="685191009"/>
                    </a:ext>
                  </a:extLst>
                </a:gridCol>
                <a:gridCol w="1199748">
                  <a:extLst>
                    <a:ext uri="{9D8B030D-6E8A-4147-A177-3AD203B41FA5}">
                      <a16:colId xmlns:a16="http://schemas.microsoft.com/office/drawing/2014/main" val="896428954"/>
                    </a:ext>
                  </a:extLst>
                </a:gridCol>
              </a:tblGrid>
              <a:tr h="297517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010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1950085" marR="1943100" indent="-603885" algn="ctr">
                        <a:lnSpc>
                          <a:spcPct val="107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Порода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179817"/>
                  </a:ext>
                </a:extLst>
              </a:tr>
              <a:tr h="3835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26695">
                        <a:lnSpc>
                          <a:spcPct val="107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Симентальська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8620">
                        <a:lnSpc>
                          <a:spcPct val="107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Чорно-ряба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81610">
                        <a:lnSpc>
                          <a:spcPct val="107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Червона</a:t>
                      </a:r>
                      <a:r>
                        <a:rPr lang="uk-UA" sz="16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степова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40029"/>
                  </a:ext>
                </a:extLst>
              </a:tr>
              <a:tr h="3268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2235" algn="ctr">
                        <a:lnSpc>
                          <a:spcPct val="107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бугайці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6205" algn="ctr">
                        <a:lnSpc>
                          <a:spcPct val="107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телиці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 algn="ctr">
                        <a:lnSpc>
                          <a:spcPct val="107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бугайці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0" algn="ctr">
                        <a:lnSpc>
                          <a:spcPct val="107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телиці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995" algn="ctr">
                        <a:lnSpc>
                          <a:spcPct val="107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бугайці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1765">
                        <a:lnSpc>
                          <a:spcPct val="107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телиці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619330"/>
                  </a:ext>
                </a:extLst>
              </a:tr>
              <a:tr h="386315"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Передзабійна</a:t>
                      </a:r>
                      <a:r>
                        <a:rPr lang="uk-UA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маса,</a:t>
                      </a:r>
                      <a:r>
                        <a:rPr lang="uk-UA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235" algn="ctr">
                        <a:lnSpc>
                          <a:spcPct val="107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387,2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935" algn="ctr">
                        <a:lnSpc>
                          <a:spcPct val="107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329,3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 algn="ctr">
                        <a:lnSpc>
                          <a:spcPct val="107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379,5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algn="ctr">
                        <a:lnSpc>
                          <a:spcPct val="107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313,3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995" algn="ctr">
                        <a:lnSpc>
                          <a:spcPct val="107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330,9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7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309,7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113810"/>
                  </a:ext>
                </a:extLst>
              </a:tr>
              <a:tr h="386315"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Маса</a:t>
                      </a:r>
                      <a:r>
                        <a:rPr lang="uk-UA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туші,</a:t>
                      </a:r>
                      <a:r>
                        <a:rPr lang="uk-UA" sz="16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235" algn="ctr">
                        <a:lnSpc>
                          <a:spcPct val="107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223,8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935" algn="ctr">
                        <a:lnSpc>
                          <a:spcPct val="107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190,2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 algn="ctr">
                        <a:lnSpc>
                          <a:spcPct val="107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218,2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algn="ctr">
                        <a:lnSpc>
                          <a:spcPct val="107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174,6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995" algn="ctr">
                        <a:lnSpc>
                          <a:spcPct val="107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182,0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7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169,6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9383978"/>
                  </a:ext>
                </a:extLst>
              </a:tr>
              <a:tr h="504406">
                <a:tc>
                  <a:txBody>
                    <a:bodyPr/>
                    <a:lstStyle/>
                    <a:p>
                      <a:pPr marL="2540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Маса</a:t>
                      </a:r>
                      <a:r>
                        <a:rPr lang="uk-UA" sz="1600" spc="-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внутрішнього</a:t>
                      </a:r>
                      <a:r>
                        <a:rPr lang="uk-UA" sz="16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сала,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540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235" algn="ctr">
                        <a:lnSpc>
                          <a:spcPct val="107000"/>
                        </a:lnSpc>
                        <a:spcBef>
                          <a:spcPts val="65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935" algn="ctr">
                        <a:lnSpc>
                          <a:spcPct val="107000"/>
                        </a:lnSpc>
                        <a:spcBef>
                          <a:spcPts val="65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 algn="ctr">
                        <a:lnSpc>
                          <a:spcPct val="107000"/>
                        </a:lnSpc>
                        <a:spcBef>
                          <a:spcPts val="65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algn="ctr">
                        <a:lnSpc>
                          <a:spcPct val="107000"/>
                        </a:lnSpc>
                        <a:spcBef>
                          <a:spcPts val="65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995" algn="ctr">
                        <a:lnSpc>
                          <a:spcPct val="107000"/>
                        </a:lnSpc>
                        <a:spcBef>
                          <a:spcPts val="65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060">
                        <a:lnSpc>
                          <a:spcPct val="107000"/>
                        </a:lnSpc>
                        <a:spcBef>
                          <a:spcPts val="655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886854"/>
                  </a:ext>
                </a:extLst>
              </a:tr>
              <a:tr h="251745">
                <a:tc>
                  <a:txBody>
                    <a:bodyPr/>
                    <a:lstStyle/>
                    <a:p>
                      <a:pPr marL="2540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Вихід</a:t>
                      </a:r>
                      <a:r>
                        <a:rPr lang="uk-UA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туші,</a:t>
                      </a:r>
                      <a:r>
                        <a:rPr lang="uk-UA" sz="16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843009"/>
                  </a:ext>
                </a:extLst>
              </a:tr>
              <a:tr h="507153">
                <a:tc>
                  <a:txBody>
                    <a:bodyPr/>
                    <a:lstStyle/>
                    <a:p>
                      <a:pPr marL="2540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Вихід</a:t>
                      </a:r>
                      <a:r>
                        <a:rPr lang="uk-UA" sz="16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внутрішнього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540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сала,</a:t>
                      </a:r>
                      <a:r>
                        <a:rPr lang="uk-UA" sz="16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1389444"/>
                  </a:ext>
                </a:extLst>
              </a:tr>
              <a:tr h="251745">
                <a:tc>
                  <a:txBody>
                    <a:bodyPr/>
                    <a:lstStyle/>
                    <a:p>
                      <a:pPr marL="2540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Забійний</a:t>
                      </a:r>
                      <a:r>
                        <a:rPr lang="uk-UA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вихід, 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288264"/>
                  </a:ext>
                </a:extLst>
              </a:tr>
              <a:tr h="335050">
                <a:tc gridSpan="7"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Морфологічний</a:t>
                      </a:r>
                      <a:r>
                        <a:rPr lang="uk-UA" sz="1600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</a:t>
                      </a:r>
                      <a:r>
                        <a:rPr lang="uk-UA" sz="1600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туші</a:t>
                      </a:r>
                      <a:r>
                        <a:rPr lang="uk-UA" sz="1600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худоби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828731"/>
                  </a:ext>
                </a:extLst>
              </a:tr>
              <a:tr h="280124">
                <a:tc>
                  <a:txBody>
                    <a:bodyPr/>
                    <a:lstStyle/>
                    <a:p>
                      <a:pPr marL="25400">
                        <a:lnSpc>
                          <a:spcPts val="132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м’якоть,</a:t>
                      </a:r>
                      <a:r>
                        <a:rPr lang="uk-UA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235" algn="ctr">
                        <a:lnSpc>
                          <a:spcPts val="132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935" algn="ctr">
                        <a:lnSpc>
                          <a:spcPts val="132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 algn="ctr">
                        <a:lnSpc>
                          <a:spcPts val="132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0" algn="ctr">
                        <a:lnSpc>
                          <a:spcPts val="132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995" algn="ctr">
                        <a:lnSpc>
                          <a:spcPts val="132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3205">
                        <a:lnSpc>
                          <a:spcPts val="132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5061583"/>
                  </a:ext>
                </a:extLst>
              </a:tr>
              <a:tr h="251745">
                <a:tc>
                  <a:txBody>
                    <a:bodyPr/>
                    <a:lstStyle/>
                    <a:p>
                      <a:pPr marL="207010" marR="61595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725263"/>
                  </a:ext>
                </a:extLst>
              </a:tr>
              <a:tr h="280124">
                <a:tc>
                  <a:txBody>
                    <a:bodyPr/>
                    <a:lstStyle/>
                    <a:p>
                      <a:pPr marL="25400">
                        <a:lnSpc>
                          <a:spcPts val="132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кістки,</a:t>
                      </a:r>
                      <a:r>
                        <a:rPr lang="uk-UA" sz="16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235" algn="ctr">
                        <a:lnSpc>
                          <a:spcPts val="132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935" algn="ctr">
                        <a:lnSpc>
                          <a:spcPts val="132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 algn="ctr">
                        <a:lnSpc>
                          <a:spcPts val="132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0" algn="ctr">
                        <a:lnSpc>
                          <a:spcPts val="132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995" algn="ctr">
                        <a:lnSpc>
                          <a:spcPts val="132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3205">
                        <a:lnSpc>
                          <a:spcPts val="132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85243"/>
                  </a:ext>
                </a:extLst>
              </a:tr>
              <a:tr h="251745">
                <a:tc>
                  <a:txBody>
                    <a:bodyPr/>
                    <a:lstStyle/>
                    <a:p>
                      <a:pPr marL="207010" marR="61595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0705331"/>
                  </a:ext>
                </a:extLst>
              </a:tr>
              <a:tr h="253576">
                <a:tc>
                  <a:txBody>
                    <a:bodyPr/>
                    <a:lstStyle/>
                    <a:p>
                      <a:pPr marL="25400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</a:t>
                      </a:r>
                      <a:r>
                        <a:rPr lang="uk-UA" sz="16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м’ясності, кг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3900245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371710"/>
            <a:ext cx="10972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</a:t>
            </a:r>
            <a:r>
              <a:rPr kumimoji="0" lang="uk-UA" altLang="ru-RU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kumimoji="0" lang="uk-UA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Визначити </a:t>
            </a:r>
            <a:r>
              <a:rPr kumimoji="0" lang="uk-UA" alt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післязабійні</a:t>
            </a:r>
            <a:r>
              <a:rPr kumimoji="0" lang="uk-UA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показники </a:t>
            </a:r>
            <a:r>
              <a:rPr kumimoji="0" lang="uk-UA" alt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мясної</a:t>
            </a:r>
            <a:r>
              <a:rPr kumimoji="0" lang="uk-UA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продуктивності молодняку ВРХ різних порід</a:t>
            </a:r>
            <a:endParaRPr kumimoji="0" lang="uk-UA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737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3622" y="387047"/>
            <a:ext cx="11029950" cy="6231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18034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Контрольні питання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Pts val="1400"/>
              <a:buFont typeface="Times New Roman" panose="02020603050405020304" pitchFamily="18" charset="0"/>
              <a:buAutoNum type="arabicPeriod"/>
              <a:tabLst/>
              <a:defRPr/>
            </a:pPr>
            <a:r>
              <a:rPr kumimoji="0" 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 обліку м'ясної продуктивності сільськогосподарських</a:t>
            </a:r>
            <a:r>
              <a:rPr kumimoji="0" lang="uk-UA" sz="32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тварин</a:t>
            </a:r>
            <a:r>
              <a:rPr kumimoji="0" 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Pts val="1400"/>
              <a:buFont typeface="Times New Roman" panose="02020603050405020304" pitchFamily="18" charset="0"/>
              <a:buAutoNum type="arabicPeriod"/>
              <a:tabLst/>
              <a:defRPr/>
            </a:pPr>
            <a:r>
              <a:rPr kumimoji="0" 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Показники прижиттєвої оцінки м’ясної продуктивності.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Times New Roman" panose="02020603050405020304" pitchFamily="18" charset="0"/>
              <a:buAutoNum type="arabicPeriod"/>
              <a:tabLst/>
              <a:defRPr/>
            </a:pPr>
            <a:r>
              <a:rPr kumimoji="0" 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Показники оцінки м’ясної продуктивності після забою тварин .</a:t>
            </a: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Times New Roman" panose="02020603050405020304" pitchFamily="18" charset="0"/>
              <a:buAutoNum type="arabicPeriod"/>
              <a:tabLst/>
              <a:defRPr/>
            </a:pPr>
            <a:r>
              <a:rPr lang="uk-UA" sz="3200" kern="0" noProof="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Як визначається абсолютний, середньодобовий і відносний прирости тварин.</a:t>
            </a: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Times New Roman" panose="02020603050405020304" pitchFamily="18" charset="0"/>
              <a:buAutoNum type="arabicPeriod"/>
              <a:tabLst/>
              <a:defRPr/>
            </a:pPr>
            <a:r>
              <a:rPr kumimoji="0" lang="uk-UA" sz="32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rPr>
              <a:t>Як</a:t>
            </a:r>
            <a:r>
              <a:rPr kumimoji="0" lang="uk-UA" sz="3200" b="0" i="0" u="none" strike="noStrike" kern="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rPr>
              <a:t> визначається забійна маса свиней і птиці?</a:t>
            </a: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Times New Roman" panose="02020603050405020304" pitchFamily="18" charset="0"/>
              <a:buAutoNum type="arabicPeriod"/>
              <a:tabLst/>
              <a:defRPr/>
            </a:pPr>
            <a:r>
              <a:rPr lang="uk-UA" sz="3200" kern="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Відгодівельні показники </a:t>
            </a:r>
            <a:r>
              <a:rPr lang="uk-UA" sz="3200" kern="0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мясної</a:t>
            </a:r>
            <a:r>
              <a:rPr lang="uk-UA" sz="3200" kern="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продуктивності свиней, що визначаються методом контрольної відгодівлі?</a:t>
            </a:r>
            <a:endParaRPr kumimoji="0" lang="uk-UA" sz="3200" b="0" i="0" u="none" strike="noStrike" kern="0" cap="none" spc="0" normalizeH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Times New Roman" panose="02020603050405020304" pitchFamily="18" charset="0"/>
              <a:buAutoNum type="arabicPeriod"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4900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4738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2688" y="537104"/>
            <a:ext cx="11649456" cy="5138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91440" lvl="0">
              <a:spcBef>
                <a:spcPts val="100"/>
              </a:spcBef>
            </a:pPr>
            <a:r>
              <a:rPr lang="ru-RU" sz="2400" b="1" i="1" dirty="0">
                <a:solidFill>
                  <a:srgbClr val="C00000"/>
                </a:solidFill>
                <a:latin typeface="Times New Roman"/>
                <a:cs typeface="Times New Roman"/>
              </a:rPr>
              <a:t>До</a:t>
            </a:r>
            <a:r>
              <a:rPr lang="ru-RU" sz="2400" b="1" i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2400" b="1" i="1" spc="-5" dirty="0" err="1">
                <a:solidFill>
                  <a:srgbClr val="C00000"/>
                </a:solidFill>
                <a:latin typeface="Times New Roman"/>
                <a:cs typeface="Times New Roman"/>
              </a:rPr>
              <a:t>основних</a:t>
            </a:r>
            <a:r>
              <a:rPr lang="ru-RU" sz="2400" b="1" i="1" spc="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2400" b="1" i="1" spc="-10" dirty="0" err="1">
                <a:solidFill>
                  <a:srgbClr val="C00000"/>
                </a:solidFill>
                <a:latin typeface="Times New Roman"/>
                <a:cs typeface="Times New Roman"/>
              </a:rPr>
              <a:t>показників</a:t>
            </a:r>
            <a:r>
              <a:rPr lang="ru-RU" sz="2400" b="1" i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2400" b="1" i="1" spc="-20" dirty="0" err="1">
                <a:solidFill>
                  <a:srgbClr val="C00000"/>
                </a:solidFill>
                <a:latin typeface="Times New Roman"/>
                <a:cs typeface="Times New Roman"/>
              </a:rPr>
              <a:t>обліку</a:t>
            </a:r>
            <a:r>
              <a:rPr lang="ru-RU" sz="2400" b="1" i="1" spc="-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2400" b="1" i="1" spc="-5" dirty="0" err="1">
                <a:solidFill>
                  <a:srgbClr val="C00000"/>
                </a:solidFill>
                <a:latin typeface="Times New Roman"/>
                <a:cs typeface="Times New Roman"/>
              </a:rPr>
              <a:t>м'ясної</a:t>
            </a:r>
            <a:r>
              <a:rPr lang="ru-RU" sz="2400" b="1" i="1" spc="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2400" b="1" i="1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продуктивності</a:t>
            </a:r>
            <a:r>
              <a:rPr lang="ru-RU" sz="2400" b="1" i="1" spc="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2400" b="1" i="1" spc="-5" dirty="0" err="1">
                <a:solidFill>
                  <a:srgbClr val="C00000"/>
                </a:solidFill>
                <a:latin typeface="Times New Roman"/>
                <a:cs typeface="Times New Roman"/>
              </a:rPr>
              <a:t>відносяться</a:t>
            </a:r>
            <a:r>
              <a:rPr lang="ru-RU" sz="2400" b="1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: </a:t>
            </a:r>
          </a:p>
          <a:p>
            <a:pPr marL="12700" marR="91440" lvl="0">
              <a:spcBef>
                <a:spcPts val="100"/>
              </a:spcBef>
            </a:pPr>
            <a:r>
              <a:rPr lang="ru-RU" sz="2400" i="1" spc="-7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400" i="1" spc="-735" dirty="0" smtClean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за</a:t>
            </a:r>
            <a:r>
              <a:rPr lang="ru-RU" sz="2400" b="1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400" b="1" spc="-20" dirty="0" err="1">
                <a:solidFill>
                  <a:prstClr val="black"/>
                </a:solidFill>
                <a:latin typeface="Times New Roman"/>
                <a:cs typeface="Times New Roman"/>
              </a:rPr>
              <a:t>життя</a:t>
            </a:r>
            <a:r>
              <a:rPr lang="ru-RU" sz="2400" b="1" spc="-20" dirty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lang="ru-RU" sz="2400" b="1" spc="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</a:p>
          <a:p>
            <a:pPr marL="355600" marR="91440" lvl="0" indent="-342900">
              <a:spcBef>
                <a:spcPts val="100"/>
              </a:spcBef>
              <a:buFont typeface="Wingdings" panose="05000000000000000000" pitchFamily="2" charset="2"/>
              <a:buChar char="q"/>
            </a:pPr>
            <a:r>
              <a:rPr lang="ru-RU" sz="2400" spc="-20" dirty="0" smtClean="0">
                <a:solidFill>
                  <a:prstClr val="black"/>
                </a:solidFill>
                <a:latin typeface="Times New Roman"/>
                <a:cs typeface="Times New Roman"/>
              </a:rPr>
              <a:t>жива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400" spc="-5" dirty="0" err="1">
                <a:solidFill>
                  <a:prstClr val="black"/>
                </a:solidFill>
                <a:latin typeface="Times New Roman"/>
                <a:cs typeface="Times New Roman"/>
              </a:rPr>
              <a:t>маса</a:t>
            </a:r>
            <a:r>
              <a:rPr lang="ru-RU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lang="ru-RU" sz="2400" spc="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endParaRPr lang="ru-RU" sz="2400" spc="5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91440" lvl="0" indent="-342900">
              <a:spcBef>
                <a:spcPts val="100"/>
              </a:spcBef>
              <a:buFont typeface="Wingdings" panose="05000000000000000000" pitchFamily="2" charset="2"/>
              <a:buChar char="q"/>
            </a:pPr>
            <a:r>
              <a:rPr lang="ru-RU" sz="2400" spc="5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прирости</a:t>
            </a:r>
            <a:r>
              <a:rPr lang="ru-RU" sz="2400" spc="-3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400" spc="-10" dirty="0">
                <a:solidFill>
                  <a:prstClr val="black"/>
                </a:solidFill>
                <a:latin typeface="Times New Roman"/>
                <a:cs typeface="Times New Roman"/>
              </a:rPr>
              <a:t>(</a:t>
            </a:r>
            <a:r>
              <a:rPr lang="ru-RU" sz="2400" spc="-10" dirty="0" err="1">
                <a:solidFill>
                  <a:prstClr val="black"/>
                </a:solidFill>
                <a:latin typeface="Times New Roman"/>
                <a:cs typeface="Times New Roman"/>
              </a:rPr>
              <a:t>абсолютний</a:t>
            </a:r>
            <a:r>
              <a:rPr lang="ru-RU" sz="2400" spc="-10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lang="ru-RU" sz="24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400" spc="-5" dirty="0" err="1">
                <a:solidFill>
                  <a:prstClr val="black"/>
                </a:solidFill>
                <a:latin typeface="Times New Roman"/>
                <a:cs typeface="Times New Roman"/>
              </a:rPr>
              <a:t>середньодобовий</a:t>
            </a:r>
            <a:r>
              <a:rPr lang="ru-RU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a:r>
              <a:rPr lang="ru-RU" sz="24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400" spc="5" dirty="0" err="1">
                <a:solidFill>
                  <a:prstClr val="black"/>
                </a:solidFill>
                <a:latin typeface="Times New Roman"/>
                <a:cs typeface="Times New Roman"/>
              </a:rPr>
              <a:t>відносний</a:t>
            </a:r>
            <a:r>
              <a:rPr lang="ru-RU" sz="2400" spc="5" dirty="0">
                <a:solidFill>
                  <a:prstClr val="black"/>
                </a:solidFill>
                <a:latin typeface="Times New Roman"/>
                <a:cs typeface="Times New Roman"/>
              </a:rPr>
              <a:t>), </a:t>
            </a:r>
            <a:endParaRPr lang="ru-RU" sz="2400" spc="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91440" lvl="0" indent="-342900">
              <a:spcBef>
                <a:spcPts val="100"/>
              </a:spcBef>
              <a:buFont typeface="Wingdings" panose="05000000000000000000" pitchFamily="2" charset="2"/>
              <a:buChar char="q"/>
            </a:pPr>
            <a:r>
              <a:rPr lang="ru-RU" sz="2400" spc="-2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вгодованість</a:t>
            </a:r>
            <a:r>
              <a:rPr lang="ru-RU" sz="2400" spc="-20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lang="ru-RU" sz="2400" spc="-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endParaRPr lang="ru-RU" sz="2400" spc="-3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91440" lvl="0" indent="-342900">
              <a:spcBef>
                <a:spcPts val="100"/>
              </a:spcBef>
              <a:buFont typeface="Wingdings" panose="05000000000000000000" pitchFamily="2" charset="2"/>
              <a:buChar char="q"/>
            </a:pPr>
            <a:r>
              <a:rPr lang="ru-RU" sz="2400" spc="-5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витрати</a:t>
            </a:r>
            <a:r>
              <a:rPr lang="ru-RU" sz="2400" spc="-5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400" spc="-35" dirty="0">
                <a:solidFill>
                  <a:prstClr val="black"/>
                </a:solidFill>
                <a:latin typeface="Times New Roman"/>
                <a:cs typeface="Times New Roman"/>
              </a:rPr>
              <a:t>корму;</a:t>
            </a:r>
            <a:endParaRPr lang="ru-RU" sz="2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0" algn="just">
              <a:lnSpc>
                <a:spcPct val="107000"/>
              </a:lnSpc>
            </a:pPr>
            <a:r>
              <a:rPr lang="ru-RU" sz="2400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lang="ru-RU" sz="2400" b="1" spc="-5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після</a:t>
            </a:r>
            <a:r>
              <a:rPr lang="ru-RU" sz="2400" b="1" spc="2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забою</a:t>
            </a:r>
            <a:r>
              <a:rPr lang="ru-RU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lang="ru-RU" sz="2400" spc="-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endParaRPr lang="ru-RU" sz="2400" spc="-5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ru-RU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маса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туші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ru-RU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забійна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маса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spc="5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ru-RU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забійний</a:t>
            </a:r>
            <a:r>
              <a:rPr lang="ru-RU" sz="2400" spc="5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spc="5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ru-RU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морфологічний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сортовий</a:t>
            </a:r>
            <a:r>
              <a:rPr lang="ru-RU" sz="24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хімічний</a:t>
            </a:r>
            <a:r>
              <a:rPr lang="ru-RU" sz="24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</a:t>
            </a:r>
            <a:r>
              <a:rPr lang="ru-RU" sz="24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туші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spc="5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ru-RU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смакові</a:t>
            </a:r>
            <a:r>
              <a:rPr lang="ru-RU" sz="2400" spc="-1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endParaRPr lang="ru-RU" sz="2400" spc="1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ru-RU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калорійність</a:t>
            </a:r>
            <a:r>
              <a:rPr lang="ru-RU" sz="2400" spc="5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м’яса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968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0664" y="647846"/>
            <a:ext cx="8119872" cy="5573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40335" lvl="0"/>
            <a:r>
              <a:rPr lang="ru-RU" sz="2400" b="1" i="1" spc="-5" dirty="0" err="1">
                <a:solidFill>
                  <a:srgbClr val="C00000"/>
                </a:solidFill>
                <a:latin typeface="Times New Roman"/>
                <a:cs typeface="Times New Roman"/>
              </a:rPr>
              <a:t>Прижиттєву</a:t>
            </a:r>
            <a:r>
              <a:rPr lang="ru-RU" sz="2400" b="1" i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/>
                <a:cs typeface="Times New Roman"/>
              </a:rPr>
              <a:t>оцінку</a:t>
            </a:r>
            <a:r>
              <a:rPr lang="ru-RU" sz="2400" b="1" i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2400" i="1" spc="-10" dirty="0" err="1">
                <a:solidFill>
                  <a:prstClr val="black"/>
                </a:solidFill>
                <a:latin typeface="Times New Roman"/>
                <a:cs typeface="Times New Roman"/>
              </a:rPr>
              <a:t>здійснюють</a:t>
            </a:r>
            <a:r>
              <a:rPr lang="ru-RU" sz="2400" i="1" spc="-10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lang="ru-RU" sz="2400" i="1" spc="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400" i="1" spc="-20" dirty="0" err="1">
                <a:solidFill>
                  <a:prstClr val="black"/>
                </a:solidFill>
                <a:latin typeface="Times New Roman"/>
                <a:cs typeface="Times New Roman"/>
              </a:rPr>
              <a:t>насамперед</a:t>
            </a:r>
            <a:r>
              <a:rPr lang="ru-RU" sz="2400" i="1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400" i="1" spc="-35" dirty="0">
                <a:solidFill>
                  <a:prstClr val="black"/>
                </a:solidFill>
                <a:latin typeface="Times New Roman"/>
                <a:cs typeface="Times New Roman"/>
              </a:rPr>
              <a:t>шляхом</a:t>
            </a:r>
            <a:r>
              <a:rPr lang="ru-RU" sz="2400" i="1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400" i="1" spc="-5" dirty="0" err="1">
                <a:solidFill>
                  <a:prstClr val="black"/>
                </a:solidFill>
                <a:latin typeface="Times New Roman"/>
                <a:cs typeface="Times New Roman"/>
              </a:rPr>
              <a:t>періодичного</a:t>
            </a:r>
            <a:r>
              <a:rPr lang="ru-RU" sz="2400" i="1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400" i="1" spc="-7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400" i="1" spc="-10" dirty="0" err="1">
                <a:solidFill>
                  <a:prstClr val="black"/>
                </a:solidFill>
                <a:latin typeface="Times New Roman"/>
                <a:cs typeface="Times New Roman"/>
              </a:rPr>
              <a:t>зважування</a:t>
            </a:r>
            <a:r>
              <a:rPr lang="ru-RU" sz="2400" i="1" spc="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400" i="1" spc="-5" dirty="0" err="1">
                <a:solidFill>
                  <a:prstClr val="black"/>
                </a:solidFill>
                <a:latin typeface="Times New Roman"/>
                <a:cs typeface="Times New Roman"/>
              </a:rPr>
              <a:t>тварини</a:t>
            </a:r>
            <a:r>
              <a:rPr lang="ru-RU" sz="2400" i="1" spc="-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 lang="ru-RU" sz="2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0" algn="just">
              <a:lnSpc>
                <a:spcPct val="107000"/>
              </a:lnSpc>
            </a:pPr>
            <a:r>
              <a:rPr lang="ru-RU" sz="2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Зважування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проводять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періоди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при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народженні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(на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другий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день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після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народження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при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постановці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вирощування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дорощування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відгодівлю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Tx/>
              <a:buChar char="-"/>
            </a:pPr>
            <a:r>
              <a:rPr lang="ru-RU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щомісяця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(по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потребі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контрольних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всіх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нарахування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заробітної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плати та </a:t>
            </a: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Tx/>
              <a:buChar char="-"/>
            </a:pPr>
            <a:r>
              <a:rPr lang="ru-RU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складання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звітів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перед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забоєм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передзабійна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маса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b="1" i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встановлюється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зважуванням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після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24-годинної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голодної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витримки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але з доступом </a:t>
            </a: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води, а в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останні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три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години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утримують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 води). 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2417" y="614668"/>
            <a:ext cx="2343150" cy="19526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4582" y="3160394"/>
            <a:ext cx="4026500" cy="209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028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4561" y="564610"/>
            <a:ext cx="1079109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живу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промірів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Трухановського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за формулою: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ЖМ = 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ДТ 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 ОГЛ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  К,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100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де: ПДТ – пряма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довжина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тулуба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середини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холки до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хвоста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рухомого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хребця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стрічкою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см;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ОГЛ – обхват грудей за лопатками, см;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поправочний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 – для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худоби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порід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2,25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комбінованих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2,5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м’ясних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порід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худоби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вищесередньої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вгодованості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розрахунках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живу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5-10%,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нижчесередньої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зменшують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5-10%. </a:t>
            </a: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пряма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довжина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тулуба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м’ясної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140 см, обхват грудей за лопатками – 160 см,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вгодованість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вищесередня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жива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становитиме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(140 х160 :100) х2,5 = 448кг. </a:t>
            </a: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збільшуємо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10%. </a:t>
            </a:r>
          </a:p>
          <a:p>
            <a:r>
              <a:rPr lang="ru-RU" sz="2000" dirty="0" err="1" smtClean="0"/>
              <a:t>Отже</a:t>
            </a:r>
            <a:r>
              <a:rPr lang="ru-RU" sz="2000" dirty="0" smtClean="0"/>
              <a:t>, жива </a:t>
            </a:r>
            <a:r>
              <a:rPr lang="ru-RU" sz="2000" dirty="0" err="1" smtClean="0"/>
              <a:t>маса</a:t>
            </a:r>
            <a:r>
              <a:rPr lang="ru-RU" sz="2000" dirty="0" smtClean="0"/>
              <a:t> </a:t>
            </a:r>
            <a:r>
              <a:rPr lang="ru-RU" sz="2000" dirty="0" err="1" smtClean="0"/>
              <a:t>корови</a:t>
            </a:r>
            <a:r>
              <a:rPr lang="ru-RU" sz="2000" dirty="0" smtClean="0"/>
              <a:t> становить 492,8 кг.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874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496" y="457200"/>
            <a:ext cx="10049256" cy="5778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результатами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зважування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характеристики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інтенсивного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росту,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визначають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абсолютний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середньодобовий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відносний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прирости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живої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маси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Абсолютний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приріст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визначають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формулою: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085340" lvl="0"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uk-UA" sz="24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uk-UA" sz="2400" baseline="-25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4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2400" spc="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uk-UA" sz="24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sz="24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60985" lvl="0" algn="just">
              <a:lnSpc>
                <a:spcPct val="107000"/>
              </a:lnSpc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де: А – абсолютний приріст; </a:t>
            </a:r>
            <a:endParaRPr lang="uk-UA" sz="24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60985" lvl="0" algn="just">
              <a:lnSpc>
                <a:spcPct val="107000"/>
              </a:lnSpc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uk-UA" sz="24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жива маса на початок</a:t>
            </a:r>
            <a:r>
              <a:rPr lang="uk-UA" sz="24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періоду; </a:t>
            </a:r>
            <a:endParaRPr lang="uk-UA" sz="24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60985" lvl="0" algn="just">
              <a:lnSpc>
                <a:spcPct val="107000"/>
              </a:lnSpc>
            </a:pPr>
            <a:r>
              <a:rPr lang="uk-UA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uk-UA" sz="2400" baseline="-25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400" spc="-15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жива маса</a:t>
            </a:r>
            <a:r>
              <a:rPr lang="uk-UA" sz="24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кінці</a:t>
            </a:r>
            <a:r>
              <a:rPr lang="uk-UA" sz="24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періоду.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44170" lvl="0" algn="just">
              <a:lnSpc>
                <a:spcPct val="107000"/>
              </a:lnSpc>
            </a:pPr>
            <a:r>
              <a:rPr lang="uk-UA" sz="24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Середньодобовий приріст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визначають за формулою:</a:t>
            </a:r>
            <a:r>
              <a:rPr lang="uk-UA" sz="2400" spc="-38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44170" lvl="0" algn="just">
              <a:lnSpc>
                <a:spcPct val="107000"/>
              </a:lnSpc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uk-UA" sz="2400" spc="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sz="24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t,         </a:t>
            </a:r>
            <a:endParaRPr lang="uk-UA" sz="24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44170" lvl="0" algn="just">
              <a:lnSpc>
                <a:spcPct val="107000"/>
              </a:lnSpc>
            </a:pPr>
            <a:r>
              <a:rPr lang="uk-UA" sz="2400" spc="-5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uk-UA" sz="24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uk-UA" sz="24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uk-UA" sz="2400" baseline="-25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400" spc="1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W</a:t>
            </a:r>
            <a:r>
              <a:rPr lang="uk-UA" sz="24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4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sz="24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4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60350" lvl="0" algn="just">
              <a:lnSpc>
                <a:spcPct val="107000"/>
              </a:lnSpc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де:</a:t>
            </a:r>
            <a:r>
              <a:rPr lang="uk-UA" sz="24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–середньодобовий</a:t>
            </a:r>
            <a:r>
              <a:rPr lang="uk-UA" sz="24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приріст;</a:t>
            </a:r>
            <a:r>
              <a:rPr lang="uk-UA" sz="24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400" spc="5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60350" lvl="0" algn="just">
              <a:lnSpc>
                <a:spcPct val="107000"/>
              </a:lnSpc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spc="5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2400" spc="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абсолютний</a:t>
            </a:r>
            <a:r>
              <a:rPr lang="uk-UA" sz="24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приріст</a:t>
            </a:r>
            <a:r>
              <a:rPr lang="uk-UA" sz="24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uk-UA" sz="24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uk-UA" sz="24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проміжок</a:t>
            </a:r>
            <a:r>
              <a:rPr lang="uk-UA" sz="24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часу;</a:t>
            </a:r>
            <a:r>
              <a:rPr lang="uk-UA" sz="24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400" spc="5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60350" lvl="0" algn="just">
              <a:lnSpc>
                <a:spcPct val="107000"/>
              </a:lnSpc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400" spc="5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24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час,</a:t>
            </a:r>
            <a:r>
              <a:rPr lang="uk-UA" sz="24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uk-UA" sz="24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uk-UA" sz="24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uk-UA" sz="24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середньодобовий</a:t>
            </a:r>
            <a:r>
              <a:rPr lang="uk-UA" sz="24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приріст.</a:t>
            </a:r>
          </a:p>
        </p:txBody>
      </p:sp>
    </p:spTree>
    <p:extLst>
      <p:ext uri="{BB962C8B-B14F-4D97-AF65-F5344CB8AC3E}">
        <p14:creationId xmlns:p14="http://schemas.microsoft.com/office/powerpoint/2010/main" val="3102474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9536" y="905256"/>
            <a:ext cx="10524744" cy="4024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264160" lvl="0" indent="0" algn="just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Відносним приростом </a:t>
            </a:r>
            <a:r>
              <a:rPr kumimoji="0" lang="uk-U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називають величину приросту тварини за</a:t>
            </a:r>
            <a:r>
              <a:rPr kumimoji="0" lang="uk-UA" sz="2400" b="0" i="0" u="none" strike="noStrike" kern="0" cap="none" spc="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контрольний період, виражений у відсотках від величини живої маси на</a:t>
            </a:r>
            <a:r>
              <a:rPr kumimoji="0" lang="uk-UA" sz="2400" b="0" i="0" u="none" strike="noStrike" kern="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початок контрольного періоду</a:t>
            </a:r>
            <a:r>
              <a:rPr kumimoji="0" lang="uk-UA" sz="2400" b="0" i="0" u="none" strike="noStrike" kern="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визначають</a:t>
            </a:r>
            <a:r>
              <a:rPr kumimoji="0" lang="uk-UA" sz="2400" b="0" i="0" u="none" strike="noStrike" kern="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формулою: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2483485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uk-UA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kumimoji="0" lang="uk-UA" sz="2400" b="0" i="0" u="none" strike="noStrike" kern="0" cap="none" spc="0" normalizeH="0" baseline="-25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uk-UA" sz="2400" b="0" i="0" u="none" strike="noStrike" kern="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uk-UA" sz="2400" b="0" i="0" u="none" strike="noStrike" kern="0" cap="none" spc="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kumimoji="0" lang="uk-UA" sz="2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=</a:t>
            </a:r>
            <a:r>
              <a:rPr kumimoji="0" lang="uk-UA" sz="24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————— ×</a:t>
            </a:r>
            <a:r>
              <a:rPr kumimoji="0" lang="uk-UA" sz="2400" b="0" i="0" u="none" strike="noStrike" kern="0" cap="none" spc="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2483485" lvl="0" indent="44958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W</a:t>
            </a:r>
            <a:r>
              <a:rPr kumimoji="0" lang="uk-UA" sz="2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260350" lvl="0" indent="0" algn="just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Оплату кормів приростом </a:t>
            </a:r>
            <a:r>
              <a:rPr kumimoji="0" lang="uk-U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визначають діленням абсолютного приросту її живої маси на кількість кормів (у Обмінній енергії, </a:t>
            </a:r>
            <a:r>
              <a:rPr kumimoji="0" lang="uk-UA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МДж</a:t>
            </a:r>
            <a:r>
              <a:rPr kumimoji="0" lang="uk-U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кормових одиницях), що використані 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73637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304800"/>
            <a:ext cx="11506200" cy="172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 </a:t>
            </a:r>
            <a:r>
              <a:rPr kumimoji="0" lang="uk-UA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вгодованістю </a:t>
            </a:r>
            <a:r>
              <a:rPr kumimoji="0" lang="uk-U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розуміють ступінь розвитку м'язової тканини і </a:t>
            </a:r>
            <a:r>
              <a:rPr kumimoji="0" lang="uk-UA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відкладень</a:t>
            </a:r>
            <a:r>
              <a:rPr kumimoji="0" lang="uk-U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підшкірного сала. Визначають її шляхом окомірної оцінки форм тулуба, а також за ступенем розвитку м’язів і товщини підшкірного сала на різних частинах тіла – прощупуванням. Розвиток м’язів визначають за загальною округлістю тулуба, виповненістю стегон, щільністю м’язової тканини при промацуванні, а також наскільки сильно виділяються </a:t>
            </a:r>
            <a:r>
              <a:rPr kumimoji="0" lang="uk-UA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кутоподібні</a:t>
            </a:r>
            <a:r>
              <a:rPr kumimoji="0" lang="uk-U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форми тулуба.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438400"/>
            <a:ext cx="5715000" cy="32766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38200" y="6125948"/>
            <a:ext cx="53322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Основні ділянки </a:t>
            </a:r>
            <a:r>
              <a:rPr kumimoji="0" lang="uk-UA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прощупування </a:t>
            </a:r>
            <a:r>
              <a:rPr kumimoji="0" lang="uk-U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тварин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4793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304800"/>
            <a:ext cx="11353800" cy="64754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Туша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це тіло забитої тварини без голови, шкіри, внутрішніх</a:t>
            </a:r>
            <a:r>
              <a:rPr kumimoji="0" lang="uk-UA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органів, внутрішнього сала і кінцівок (передніх – по зап’ястний, а</a:t>
            </a:r>
            <a:r>
              <a:rPr kumimoji="0" lang="uk-UA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задніх – по скакальний суглоби). </a:t>
            </a:r>
            <a:endParaRPr kumimoji="0" lang="uk-UA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Маса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склад туші зумовлюються</a:t>
            </a:r>
            <a:r>
              <a:rPr kumimoji="0" lang="uk-UA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віком,</a:t>
            </a:r>
            <a:r>
              <a:rPr kumimoji="0" lang="uk-UA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породою,</a:t>
            </a:r>
            <a:r>
              <a:rPr kumimoji="0" lang="uk-UA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вгодованістю,</a:t>
            </a:r>
            <a:r>
              <a:rPr kumimoji="0" lang="uk-UA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  <a:r>
              <a:rPr kumimoji="0" lang="uk-UA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kumimoji="0" lang="uk-UA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типом</a:t>
            </a:r>
            <a:r>
              <a:rPr kumimoji="0" lang="uk-UA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годівлі,</a:t>
            </a:r>
            <a:r>
              <a:rPr kumimoji="0" lang="uk-UA" sz="2800" b="0" i="0" u="none" strike="noStrike" kern="1200" cap="none" spc="40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статтю</a:t>
            </a:r>
            <a:r>
              <a:rPr kumimoji="0" lang="uk-UA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тварини.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Забійна</a:t>
            </a:r>
            <a:r>
              <a:rPr kumimoji="0" lang="uk-UA" sz="2800" b="1" i="1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маса</a:t>
            </a:r>
            <a:r>
              <a:rPr kumimoji="0" lang="uk-UA" sz="2800" b="1" i="1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uk-UA" sz="2800" b="0" i="0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kumimoji="0" lang="uk-UA" sz="2800" b="0" i="0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маса</a:t>
            </a:r>
            <a:r>
              <a:rPr kumimoji="0" lang="uk-UA" sz="2800" b="0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туші</a:t>
            </a:r>
            <a:r>
              <a:rPr kumimoji="0" lang="uk-UA" sz="2800" b="0" i="0" u="none" strike="noStrike" kern="1200" cap="none" spc="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kumimoji="0" lang="uk-UA" sz="2800" b="0" i="0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kumimoji="0" lang="uk-UA" sz="2800" b="0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сала.</a:t>
            </a:r>
            <a:r>
              <a:rPr kumimoji="0" lang="uk-UA" sz="2800" b="0" i="0" u="none" strike="noStrike" kern="1200" cap="none" spc="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Забійний</a:t>
            </a:r>
            <a:r>
              <a:rPr kumimoji="0" lang="uk-UA" sz="2800" b="1" i="1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це відношення забійної маси до </a:t>
            </a:r>
            <a:r>
              <a:rPr kumimoji="0" lang="uk-UA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передзабійної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живої маси тварини</a:t>
            </a:r>
            <a:r>
              <a:rPr kumimoji="0" lang="uk-UA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після 24-годинної голодної витримки, виражене у відсотках.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Добре</a:t>
            </a:r>
            <a:r>
              <a:rPr kumimoji="0" lang="uk-UA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відгодовані тварини м’ясних порід мають забійний вихід на рівні 60-</a:t>
            </a:r>
            <a:r>
              <a:rPr kumimoji="0" lang="uk-UA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65 %</a:t>
            </a:r>
            <a:r>
              <a:rPr kumimoji="0" lang="uk-UA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(у</a:t>
            </a:r>
            <a:r>
              <a:rPr kumimoji="0" lang="uk-UA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молодняка</a:t>
            </a:r>
            <a:r>
              <a:rPr kumimoji="0" lang="uk-UA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досягає</a:t>
            </a:r>
            <a:r>
              <a:rPr kumimoji="0" lang="uk-UA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72</a:t>
            </a:r>
            <a:r>
              <a:rPr kumimoji="0" lang="uk-UA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%),</a:t>
            </a:r>
            <a:r>
              <a:rPr kumimoji="0" lang="uk-UA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kumimoji="0" lang="uk-UA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молочних</a:t>
            </a:r>
            <a:r>
              <a:rPr kumimoji="0" lang="uk-UA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uk-UA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50-55</a:t>
            </a:r>
            <a:r>
              <a:rPr kumimoji="0" lang="uk-UA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440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8746" y="606670"/>
            <a:ext cx="1124536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ru-RU" sz="2400" b="1" i="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Забійна</a:t>
            </a:r>
            <a:r>
              <a:rPr lang="ru-RU" sz="2400" b="1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маса</a:t>
            </a:r>
            <a:r>
              <a:rPr lang="ru-RU" sz="2400" b="1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1" i="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sz="2400" b="1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400" b="1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400" b="1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по-різному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забійною</a:t>
            </a:r>
            <a:r>
              <a:rPr lang="ru-RU" sz="2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масою</a:t>
            </a:r>
            <a:r>
              <a:rPr lang="ru-RU" sz="2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великої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рогатої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худоби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овець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розуміють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масу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знекровленої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туші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голови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ніг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(по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зап’ястний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скакальний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суглоб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шкури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хвоста,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(але з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внутрішнім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жиром). 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У 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свинарстві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забійною</a:t>
            </a:r>
            <a:r>
              <a:rPr lang="ru-RU" sz="24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масою</a:t>
            </a:r>
            <a:r>
              <a:rPr lang="ru-RU" sz="24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масу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знекровленої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туші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головою, шкурою,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внутрішнім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салом, але без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ніг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(по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скакальний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зап’ястний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суглоби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i="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Забійна</a:t>
            </a:r>
            <a:r>
              <a:rPr lang="ru-RU" sz="24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маса</a:t>
            </a:r>
            <a:r>
              <a:rPr lang="ru-RU" sz="24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птиці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2400" b="1" i="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непотрошеної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маса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знекровленої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общипаної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тушки з головою, ногами,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внутрішніми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органами;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напівпотрошеної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маса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тушки без кишечника; </a:t>
            </a:r>
          </a:p>
          <a:p>
            <a:pPr algn="just"/>
            <a:r>
              <a:rPr lang="ru-RU" sz="2400" b="1" i="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потрошеної</a:t>
            </a:r>
            <a:r>
              <a:rPr lang="ru-RU" sz="24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маса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знекровленої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общипаної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тушки, без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голови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ніг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передплеснового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суглоба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забійною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масою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птиці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розуміють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масу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тушки разом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їстівними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внутрішніми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органами і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внутрішнім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салом.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3690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914</Words>
  <Application>Microsoft Office PowerPoint</Application>
  <PresentationFormat>Широкоэкранный</PresentationFormat>
  <Paragraphs>272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16</vt:i4>
      </vt:variant>
    </vt:vector>
  </HeadingPairs>
  <TitlesOfParts>
    <vt:vector size="29" baseType="lpstr">
      <vt:lpstr>Arial</vt:lpstr>
      <vt:lpstr>Calibri</vt:lpstr>
      <vt:lpstr>Calibri Light</vt:lpstr>
      <vt:lpstr>Microsoft Sans Serif</vt:lpstr>
      <vt:lpstr>Times New Roman</vt:lpstr>
      <vt:lpstr>Wingdings</vt:lpstr>
      <vt:lpstr>Тема Office</vt:lpstr>
      <vt:lpstr>Office Theme</vt:lpstr>
      <vt:lpstr>1_Office Theme</vt:lpstr>
      <vt:lpstr>2_Office Theme</vt:lpstr>
      <vt:lpstr>3_Office Theme</vt:lpstr>
      <vt:lpstr>4_Office Theme</vt:lpstr>
      <vt:lpstr>5_Office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10</cp:revision>
  <dcterms:created xsi:type="dcterms:W3CDTF">2023-02-12T17:12:41Z</dcterms:created>
  <dcterms:modified xsi:type="dcterms:W3CDTF">2023-04-07T14:29:10Z</dcterms:modified>
</cp:coreProperties>
</file>