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74" r:id="rId3"/>
    <p:sldId id="257" r:id="rId4"/>
    <p:sldId id="266" r:id="rId5"/>
    <p:sldId id="258" r:id="rId6"/>
    <p:sldId id="271" r:id="rId7"/>
    <p:sldId id="259" r:id="rId8"/>
    <p:sldId id="272" r:id="rId9"/>
    <p:sldId id="260" r:id="rId10"/>
    <p:sldId id="273" r:id="rId11"/>
    <p:sldId id="261" r:id="rId12"/>
    <p:sldId id="263" r:id="rId13"/>
    <p:sldId id="264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 varScale="1">
        <p:scale>
          <a:sx n="83" d="100"/>
          <a:sy n="83" d="100"/>
        </p:scale>
        <p:origin x="124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32FD9-D1F7-42C2-942F-5129AEA84BC3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D630-DC9D-41CD-A38F-54E567E0D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0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F%D1%80%D0%B5%D0%BA%D0%BE%D1%81" TargetMode="External"/><Relationship Id="rId3" Type="http://schemas.openxmlformats.org/officeDocument/2006/relationships/hyperlink" Target="https://uk.wikipedia.org/wiki/%D0%90%D0%B7%D0%B5%D1%80%D0%B1%D0%B0%D0%B9%D0%B4%D0%B6%D0%B0%D0%BD%D1%81%D1%8C%D0%BA%D0%B8%D0%B9_%D0%B3%D1%96%D1%80%D1%81%D1%8C%D0%BA%D0%B8%D0%B9_%D0%BC%D0%B5%D1%80%D0%B8%D0%BD%D0%BE%D1%81" TargetMode="External"/><Relationship Id="rId7" Type="http://schemas.openxmlformats.org/officeDocument/2006/relationships/hyperlink" Target="https://uk.wikipedia.org/wiki/%D0%9A%D0%B0%D0%BC%D0%B5%D1%80%D1%83%D0%BD%D1%81%D1%8C%D0%BA%D0%B0_%D0%B2%D1%96%D0%B2%D1%86%D1%8F" TargetMode="External"/><Relationship Id="rId2" Type="http://schemas.openxmlformats.org/officeDocument/2006/relationships/hyperlink" Target="https://uk.wikipedia.org/wiki/%D0%90%D0%B2%D1%81%D1%82%D1%80%D0%B0%D0%BB%D1%96%D0%B9%D1%81%D1%8C%D0%BA%D0%B8%D0%B9_%D0%BC%D0%B5%D1%80%D0%B8%D0%BD%D0%BE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E%D1%80%D0%BF%D0%B5%D1%80_(%D0%B2%D1%96%D0%B2%D1%86%D1%8F)" TargetMode="External"/><Relationship Id="rId5" Type="http://schemas.openxmlformats.org/officeDocument/2006/relationships/hyperlink" Target="https://uk.wikipedia.org/wiki/%D0%90%D0%BB%D1%82%D0%B0%D0%B9%D1%81%D1%8C%D0%BA%D0%B0_%D0%B2%D1%96%D0%B2%D1%86%D1%8F" TargetMode="External"/><Relationship Id="rId10" Type="http://schemas.openxmlformats.org/officeDocument/2006/relationships/hyperlink" Target="https://uk.wikipedia.org/wiki/%D0%92%D0%BE%D0%BB%D0%BE%D1%81%D1%8C%D0%BA%D0%B0_%D0%B2%D1%96%D0%B2%D1%86%D1%8F" TargetMode="External"/><Relationship Id="rId4" Type="http://schemas.openxmlformats.org/officeDocument/2006/relationships/hyperlink" Target="https://uk.wikipedia.org/wiki/%D0%90%D1%81%D0%BA%D0%B0%D0%BD%D1%96%D0%B9%D1%81%D1%8C%D0%BA%D0%B0_%D1%82%D0%BE%D0%BD%D0%BA%D0%BE%D1%80%D1%83%D0%BD%D0%BD%D0%B0_%D0%B2%D1%96%D0%B2%D1%86%D1%8F" TargetMode="External"/><Relationship Id="rId9" Type="http://schemas.openxmlformats.org/officeDocument/2006/relationships/hyperlink" Target="https://uk.wikipedia.org/wiki/Daman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B%D0%B0%D1%81_(%D0%B1%D1%96%D0%BE%D0%BB%D0%BE%D0%B3%D1%96%D1%8F)" TargetMode="External"/><Relationship Id="rId13" Type="http://schemas.openxmlformats.org/officeDocument/2006/relationships/hyperlink" Target="https://uk.wikipedia.org/wiki/%D0%91%D0%B8%D0%BA%D0%BE%D0%B2%D1%96" TargetMode="External"/><Relationship Id="rId18" Type="http://schemas.openxmlformats.org/officeDocument/2006/relationships/hyperlink" Target="https://uk.wikipedia.org/wiki/%D0%92%D0%B8%D0%B4" TargetMode="External"/><Relationship Id="rId3" Type="http://schemas.openxmlformats.org/officeDocument/2006/relationships/hyperlink" Target="https://uk.wikipedia.org/wiki/%D0%AF%D0%B4%D0%B5%D1%80%D0%BD%D1%96" TargetMode="External"/><Relationship Id="rId7" Type="http://schemas.openxmlformats.org/officeDocument/2006/relationships/hyperlink" Target="https://uk.wikipedia.org/wiki/%D0%A5%D0%BE%D1%80%D0%B4%D0%BE%D0%B2%D1%96" TargetMode="External"/><Relationship Id="rId12" Type="http://schemas.openxmlformats.org/officeDocument/2006/relationships/hyperlink" Target="https://uk.wikipedia.org/wiki/%D0%A0%D0%BE%D0%B4%D0%B8%D0%BD%D0%B0_(%D0%B1%D1%96%D0%BE%D0%BB%D0%BE%D0%B3%D1%96%D1%8F)" TargetMode="External"/><Relationship Id="rId17" Type="http://schemas.openxmlformats.org/officeDocument/2006/relationships/hyperlink" Target="https://uk.wikipedia.org/wiki/%D0%91%D0%B0%D1%80%D0%B0%D0%BD_(%D1%80%D1%96%D0%B4)" TargetMode="External"/><Relationship Id="rId2" Type="http://schemas.openxmlformats.org/officeDocument/2006/relationships/hyperlink" Target="https://uk.wikipedia.org/wiki/%D0%94%D0%BE%D0%BC%D0%B5%D0%BD_(%D0%B1%D1%96%D0%BE%D0%BB%D0%BE%D0%B3%D1%96%D1%8F)" TargetMode="External"/><Relationship Id="rId16" Type="http://schemas.openxmlformats.org/officeDocument/2006/relationships/hyperlink" Target="https://uk.wikipedia.org/wiki/%D0%A0%D1%96%D0%B4_(%D0%B1%D1%96%D0%BE%D0%BB%D0%BE%D0%B3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0%B8%D0%BF_(%D1%82%D0%B0%D0%BA%D1%81%D0%BE%D0%BD%D0%BE%D0%BC%D1%96%D1%87%D0%BD%D0%B0_%D0%BA%D0%B0%D1%82%D0%B5%D0%B3%D0%BE%D1%80%D1%96%D1%8F)" TargetMode="External"/><Relationship Id="rId11" Type="http://schemas.openxmlformats.org/officeDocument/2006/relationships/hyperlink" Target="https://uk.wikipedia.org/wiki/%D0%9E%D0%BB%D0%B5%D0%BD%D0%B5%D0%BF%D0%BE%D0%B4%D1%96%D0%B1%D0%BD%D1%96" TargetMode="External"/><Relationship Id="rId5" Type="http://schemas.openxmlformats.org/officeDocument/2006/relationships/hyperlink" Target="https://uk.wikipedia.org/wiki/%D0%A2%D0%B2%D0%B0%D1%80%D0%B8%D0%BD%D0%B8" TargetMode="External"/><Relationship Id="rId15" Type="http://schemas.openxmlformats.org/officeDocument/2006/relationships/hyperlink" Target="https://uk.wikipedia.org/wiki/%D0%9A%D0%BE%D0%B7%D0%BB%D0%BE%D0%B2%D1%96" TargetMode="External"/><Relationship Id="rId10" Type="http://schemas.openxmlformats.org/officeDocument/2006/relationships/hyperlink" Target="https://uk.wikipedia.org/wiki/%D0%A0%D1%8F%D0%B4_(%D0%B1%D1%96%D0%BE%D0%BB%D0%BE%D0%B3%D1%96%D1%8F)" TargetMode="External"/><Relationship Id="rId19" Type="http://schemas.openxmlformats.org/officeDocument/2006/relationships/image" Target="../media/image3.jpg"/><Relationship Id="rId4" Type="http://schemas.openxmlformats.org/officeDocument/2006/relationships/hyperlink" Target="https://uk.wikipedia.org/wiki/%D0%A6%D0%B0%D1%80%D1%81%D1%82%D0%B2%D0%BE_(%D0%B1%D1%96%D0%BE%D0%BB%D0%BE%D0%B3%D1%96%D1%8F)" TargetMode="External"/><Relationship Id="rId9" Type="http://schemas.openxmlformats.org/officeDocument/2006/relationships/hyperlink" Target="https://uk.wikipedia.org/wiki/%D0%A1%D1%81%D0%B0%D0%B2%D1%86%D1%96" TargetMode="External"/><Relationship Id="rId14" Type="http://schemas.openxmlformats.org/officeDocument/2006/relationships/hyperlink" Target="https://uk.wikipedia.org/wiki/%D0%9F%D1%96%D0%B4%D1%80%D0%BE%D0%B4%D0%B8%D0%BD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443264"/>
            <a:ext cx="3309803" cy="2238446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Біологічні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основи формування вовнової продуктивності овець. Хімічний склад вовни та кератину.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52233"/>
            <a:ext cx="3888432" cy="55820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33365" y="1052736"/>
            <a:ext cx="3313355" cy="20162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Прак</a:t>
            </a:r>
            <a:r>
              <a:rPr lang="uk-UA" sz="4400" b="1" dirty="0" err="1" smtClean="0">
                <a:latin typeface="Times New Roman" pitchFamily="18" charset="0"/>
                <a:cs typeface="Times New Roman" pitchFamily="18" charset="0"/>
              </a:rPr>
              <a:t>тичне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заняття №8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85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6" y="232591"/>
            <a:ext cx="3810000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7" y="234582"/>
            <a:ext cx="3533849" cy="4248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0" y="2359138"/>
            <a:ext cx="3525332" cy="264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42790"/>
            <a:ext cx="4543302" cy="29206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201905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Живуть</a:t>
            </a:r>
            <a:r>
              <a:rPr lang="ru-RU" sz="1600" dirty="0"/>
              <a:t> у </a:t>
            </a:r>
            <a:r>
              <a:rPr lang="ru-RU" sz="1600" dirty="0" err="1"/>
              <a:t>високогірних</a:t>
            </a:r>
            <a:r>
              <a:rPr lang="ru-RU" sz="1600" dirty="0"/>
              <a:t> районах </a:t>
            </a:r>
            <a:r>
              <a:rPr lang="ru-RU" sz="1600" b="1" dirty="0"/>
              <a:t>Тянь-Шаню, </a:t>
            </a:r>
            <a:r>
              <a:rPr lang="ru-RU" sz="1600" b="1" dirty="0" err="1"/>
              <a:t>Гімала­їв</a:t>
            </a:r>
            <a:r>
              <a:rPr lang="ru-RU" sz="1600" b="1" dirty="0"/>
              <a:t>, </a:t>
            </a:r>
            <a:r>
              <a:rPr lang="ru-RU" sz="1600" b="1" dirty="0" err="1"/>
              <a:t>Паміру</a:t>
            </a:r>
            <a:r>
              <a:rPr lang="ru-RU" sz="1600" b="1" dirty="0"/>
              <a:t>, Алатау, Тибету, Алтаю </a:t>
            </a:r>
            <a:r>
              <a:rPr lang="ru-RU" sz="1600" dirty="0"/>
              <a:t>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середньоазійськихгірських</a:t>
            </a:r>
            <a:r>
              <a:rPr lang="ru-RU" sz="1600" dirty="0"/>
              <a:t> </a:t>
            </a:r>
            <a:r>
              <a:rPr lang="ru-RU" sz="1600" dirty="0" err="1"/>
              <a:t>масивів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98923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434" y="0"/>
            <a:ext cx="4590434" cy="6741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	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Основа </a:t>
            </a:r>
            <a:r>
              <a:rPr lang="ru-RU" b="1" dirty="0">
                <a:solidFill>
                  <a:schemeClr val="tx1"/>
                </a:solidFill>
              </a:rPr>
              <a:t>генофонду </a:t>
            </a:r>
            <a:r>
              <a:rPr lang="ru-RU" b="1" dirty="0" err="1">
                <a:solidFill>
                  <a:schemeClr val="tx1"/>
                </a:solidFill>
              </a:rPr>
              <a:t>сучасних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овець</a:t>
            </a:r>
            <a:r>
              <a:rPr lang="ru-RU" b="1" dirty="0">
                <a:solidFill>
                  <a:schemeClr val="tx1"/>
                </a:solidFill>
              </a:rPr>
              <a:t> є не </a:t>
            </a:r>
            <a:r>
              <a:rPr lang="ru-RU" b="1" dirty="0" err="1">
                <a:solidFill>
                  <a:schemeClr val="tx1"/>
                </a:solidFill>
              </a:rPr>
              <a:t>тільки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спадщиною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означених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вище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трьох</a:t>
            </a:r>
            <a:r>
              <a:rPr lang="ru-RU" b="1" dirty="0">
                <a:solidFill>
                  <a:schemeClr val="tx1"/>
                </a:solidFill>
              </a:rPr>
              <a:t> диких форм. З </a:t>
            </a:r>
            <a:r>
              <a:rPr lang="ru-RU" b="1" dirty="0" err="1">
                <a:solidFill>
                  <a:schemeClr val="tx1"/>
                </a:solidFill>
              </a:rPr>
              <a:t>великої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різноманітності</a:t>
            </a:r>
            <a:r>
              <a:rPr lang="ru-RU" b="1" dirty="0">
                <a:solidFill>
                  <a:schemeClr val="tx1"/>
                </a:solidFill>
              </a:rPr>
              <a:t> форм диких </a:t>
            </a:r>
            <a:r>
              <a:rPr lang="ru-RU" b="1" dirty="0" err="1">
                <a:solidFill>
                  <a:schemeClr val="tx1"/>
                </a:solidFill>
              </a:rPr>
              <a:t>баранів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жили і </a:t>
            </a:r>
            <a:r>
              <a:rPr lang="ru-RU" b="1" dirty="0" err="1">
                <a:solidFill>
                  <a:schemeClr val="tx1"/>
                </a:solidFill>
              </a:rPr>
              <a:t>живуть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території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Євразійсько­го</a:t>
            </a:r>
            <a:r>
              <a:rPr lang="ru-RU" b="1" dirty="0">
                <a:solidFill>
                  <a:schemeClr val="tx1"/>
                </a:solidFill>
              </a:rPr>
              <a:t> континенту, </a:t>
            </a:r>
            <a:r>
              <a:rPr lang="ru-RU" b="1" dirty="0" err="1">
                <a:solidFill>
                  <a:schemeClr val="tx1"/>
                </a:solidFill>
              </a:rPr>
              <a:t>майже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є </a:t>
            </a:r>
            <a:r>
              <a:rPr lang="ru-RU" b="1" dirty="0" err="1">
                <a:solidFill>
                  <a:schemeClr val="tx1"/>
                </a:solidFill>
              </a:rPr>
              <a:t>тією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іншою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мірою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нащадками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сво­го</a:t>
            </a:r>
            <a:r>
              <a:rPr lang="ru-RU" b="1" dirty="0">
                <a:solidFill>
                  <a:schemeClr val="tx1"/>
                </a:solidFill>
              </a:rPr>
              <a:t> часу взяли участь у </a:t>
            </a:r>
            <a:r>
              <a:rPr lang="ru-RU" b="1" dirty="0" err="1">
                <a:solidFill>
                  <a:schemeClr val="tx1"/>
                </a:solidFill>
              </a:rPr>
              <a:t>збагаченні</a:t>
            </a:r>
            <a:r>
              <a:rPr lang="ru-RU" b="1" dirty="0">
                <a:solidFill>
                  <a:schemeClr val="tx1"/>
                </a:solidFill>
              </a:rPr>
              <a:t> генофонду </a:t>
            </a:r>
            <a:r>
              <a:rPr lang="ru-RU" b="1" dirty="0" err="1">
                <a:solidFill>
                  <a:schemeClr val="tx1"/>
                </a:solidFill>
              </a:rPr>
              <a:t>сучасних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порід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свій­ських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овець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	Великий </a:t>
            </a:r>
            <a:r>
              <a:rPr lang="ru-RU" b="1" dirty="0" err="1">
                <a:solidFill>
                  <a:schemeClr val="tx1"/>
                </a:solidFill>
              </a:rPr>
              <a:t>практичний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інтерес</a:t>
            </a:r>
            <a:r>
              <a:rPr lang="ru-RU" b="1" dirty="0">
                <a:solidFill>
                  <a:schemeClr val="tx1"/>
                </a:solidFill>
              </a:rPr>
              <a:t> у наш час </a:t>
            </a:r>
            <a:r>
              <a:rPr lang="ru-RU" b="1" dirty="0" err="1">
                <a:solidFill>
                  <a:schemeClr val="tx1"/>
                </a:solidFill>
              </a:rPr>
              <a:t>мають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праці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вчених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схрещування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свійських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овець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сніжними</a:t>
            </a:r>
            <a:r>
              <a:rPr lang="ru-RU" b="1" dirty="0">
                <a:solidFill>
                  <a:schemeClr val="tx1"/>
                </a:solidFill>
              </a:rPr>
              <a:t> баранами (</a:t>
            </a:r>
            <a:r>
              <a:rPr lang="ru-RU" b="1" dirty="0" err="1" smtClean="0">
                <a:solidFill>
                  <a:schemeClr val="tx1"/>
                </a:solidFill>
              </a:rPr>
              <a:t>товстороги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які</a:t>
            </a:r>
            <a:r>
              <a:rPr lang="ru-RU" b="1" dirty="0">
                <a:solidFill>
                  <a:schemeClr val="tx1"/>
                </a:solidFill>
              </a:rPr>
              <a:t> добре </a:t>
            </a:r>
            <a:r>
              <a:rPr lang="ru-RU" b="1" dirty="0" err="1">
                <a:solidFill>
                  <a:schemeClr val="tx1"/>
                </a:solidFill>
              </a:rPr>
              <a:t>пристосовані</a:t>
            </a:r>
            <a:r>
              <a:rPr lang="ru-RU" b="1" dirty="0">
                <a:solidFill>
                  <a:schemeClr val="tx1"/>
                </a:solidFill>
              </a:rPr>
              <a:t> до </a:t>
            </a:r>
            <a:r>
              <a:rPr lang="ru-RU" b="1" dirty="0" err="1">
                <a:solidFill>
                  <a:schemeClr val="tx1"/>
                </a:solidFill>
              </a:rPr>
              <a:t>екологічних</a:t>
            </a:r>
            <a:r>
              <a:rPr lang="ru-RU" b="1" dirty="0">
                <a:solidFill>
                  <a:schemeClr val="tx1"/>
                </a:solidFill>
              </a:rPr>
              <a:t> умов </a:t>
            </a:r>
            <a:r>
              <a:rPr lang="ru-RU" b="1" dirty="0" err="1">
                <a:solidFill>
                  <a:schemeClr val="tx1"/>
                </a:solidFill>
              </a:rPr>
              <a:t>північних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регі­онів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дасть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змогу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створити</a:t>
            </a:r>
            <a:r>
              <a:rPr lang="ru-RU" b="1" dirty="0">
                <a:solidFill>
                  <a:schemeClr val="tx1"/>
                </a:solidFill>
              </a:rPr>
              <a:t> породи </a:t>
            </a:r>
            <a:r>
              <a:rPr lang="ru-RU" b="1" dirty="0" err="1">
                <a:solidFill>
                  <a:schemeClr val="tx1"/>
                </a:solidFill>
              </a:rPr>
              <a:t>овець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прида­тних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використання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величезних</a:t>
            </a:r>
            <a:r>
              <a:rPr lang="ru-RU" b="1" dirty="0">
                <a:solidFill>
                  <a:schemeClr val="tx1"/>
                </a:solidFill>
              </a:rPr>
              <a:t> просторах </a:t>
            </a:r>
            <a:r>
              <a:rPr lang="ru-RU" b="1" dirty="0" err="1">
                <a:solidFill>
                  <a:schemeClr val="tx1"/>
                </a:solidFill>
              </a:rPr>
              <a:t>із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суворими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кліматичними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умовами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Півночі</a:t>
            </a:r>
            <a:r>
              <a:rPr lang="ru-RU" b="1" dirty="0">
                <a:solidFill>
                  <a:schemeClr val="tx1"/>
                </a:solidFill>
              </a:rPr>
              <a:t> і </a:t>
            </a:r>
            <a:r>
              <a:rPr lang="ru-RU" b="1" dirty="0" err="1">
                <a:solidFill>
                  <a:schemeClr val="tx1"/>
                </a:solidFill>
              </a:rPr>
              <a:t>Сибіру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62" y="2276872"/>
            <a:ext cx="4572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693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464614" cy="74515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Ареал поширення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63284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err="1" smtClean="0"/>
              <a:t>Відтак</a:t>
            </a:r>
            <a:r>
              <a:rPr lang="ru-RU" sz="1600" dirty="0" smtClean="0"/>
              <a:t> районами </a:t>
            </a:r>
            <a:r>
              <a:rPr lang="ru-RU" sz="1600" dirty="0" err="1" smtClean="0"/>
              <a:t>первинної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доместикації</a:t>
            </a:r>
            <a:r>
              <a:rPr lang="ru-RU" sz="1600" dirty="0" smtClean="0"/>
              <a:t> диких </a:t>
            </a:r>
            <a:r>
              <a:rPr lang="ru-RU" sz="1600" dirty="0" err="1" smtClean="0"/>
              <a:t>баранів</a:t>
            </a:r>
            <a:r>
              <a:rPr lang="ru-RU" sz="1600" dirty="0" smtClean="0"/>
              <a:t> і </a:t>
            </a:r>
            <a:r>
              <a:rPr lang="ru-RU" sz="1600" dirty="0" err="1" smtClean="0"/>
              <a:t>роз­витку</a:t>
            </a:r>
            <a:r>
              <a:rPr lang="ru-RU" sz="1600" dirty="0" smtClean="0"/>
              <a:t> культурного </a:t>
            </a:r>
            <a:r>
              <a:rPr lang="ru-RU" sz="1600" dirty="0" err="1" smtClean="0"/>
              <a:t>вівчарства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вважати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Південну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Європу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Пе­редню</a:t>
            </a:r>
            <a:r>
              <a:rPr lang="ru-RU" sz="1600" b="1" dirty="0" smtClean="0"/>
              <a:t> та Малу </a:t>
            </a:r>
            <a:r>
              <a:rPr lang="ru-RU" sz="1600" b="1" dirty="0" err="1" smtClean="0"/>
              <a:t>Азію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близько</a:t>
            </a:r>
            <a:r>
              <a:rPr lang="ru-RU" sz="1600" b="1" dirty="0" smtClean="0"/>
              <a:t> 8 тис. </a:t>
            </a:r>
            <a:r>
              <a:rPr lang="ru-RU" sz="1600" b="1" dirty="0" err="1" smtClean="0"/>
              <a:t>років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н.е</a:t>
            </a:r>
            <a:r>
              <a:rPr lang="ru-RU" sz="1600" b="1" dirty="0" smtClean="0"/>
              <a:t>. в </a:t>
            </a:r>
            <a:r>
              <a:rPr lang="ru-RU" sz="1600" b="1" dirty="0" err="1" smtClean="0"/>
              <a:t>період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неоліту</a:t>
            </a:r>
            <a:r>
              <a:rPr lang="ru-RU" sz="1600" b="1" dirty="0" smtClean="0"/>
              <a:t>.  </a:t>
            </a:r>
            <a:r>
              <a:rPr lang="ru-RU" sz="1600" dirty="0" err="1" smtClean="0"/>
              <a:t>Ця</a:t>
            </a:r>
            <a:r>
              <a:rPr lang="ru-RU" sz="1600" dirty="0" smtClean="0"/>
              <a:t> думка </a:t>
            </a:r>
            <a:r>
              <a:rPr lang="ru-RU" sz="1600" dirty="0" err="1" smtClean="0"/>
              <a:t>підтверджується</a:t>
            </a:r>
            <a:r>
              <a:rPr lang="ru-RU" sz="1600" dirty="0" smtClean="0"/>
              <a:t> і </a:t>
            </a:r>
            <a:r>
              <a:rPr lang="ru-RU" sz="1600" dirty="0" err="1" smtClean="0"/>
              <a:t>тим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культу­рні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вівці</a:t>
            </a:r>
            <a:r>
              <a:rPr lang="ru-RU" sz="1600" dirty="0" smtClean="0"/>
              <a:t> з </a:t>
            </a:r>
            <a:r>
              <a:rPr lang="ru-RU" sz="1600" dirty="0" err="1" smtClean="0"/>
              <a:t>однорідним</a:t>
            </a:r>
            <a:r>
              <a:rPr lang="ru-RU" sz="1600" dirty="0" smtClean="0"/>
              <a:t> руном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створені</a:t>
            </a:r>
            <a:r>
              <a:rPr lang="ru-RU" sz="1600" dirty="0" smtClean="0"/>
              <a:t> у </a:t>
            </a:r>
            <a:r>
              <a:rPr lang="ru-RU" sz="1600" dirty="0" err="1" smtClean="0"/>
              <a:t>давніх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цивілізаціях</a:t>
            </a:r>
            <a:r>
              <a:rPr lang="ru-RU" sz="1600" dirty="0" smtClean="0"/>
              <a:t>,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збігаються</a:t>
            </a:r>
            <a:r>
              <a:rPr lang="ru-RU" sz="1600" dirty="0" smtClean="0"/>
              <a:t> з ареалом </a:t>
            </a:r>
            <a:r>
              <a:rPr lang="ru-RU" sz="1600" dirty="0" err="1" smtClean="0"/>
              <a:t>поширення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муфло­нів</a:t>
            </a:r>
            <a:r>
              <a:rPr lang="ru-RU" sz="1600" dirty="0" smtClean="0"/>
              <a:t>.</a:t>
            </a:r>
          </a:p>
          <a:p>
            <a:r>
              <a:rPr lang="ru-RU" sz="1600" b="1" dirty="0" smtClean="0"/>
              <a:t>П.М. Кулешов </a:t>
            </a:r>
            <a:r>
              <a:rPr lang="ru-RU" sz="1600" dirty="0" smtClean="0"/>
              <a:t>(1925) </a:t>
            </a:r>
            <a:r>
              <a:rPr lang="ru-RU" sz="1600" dirty="0" err="1" smtClean="0"/>
              <a:t>зазначав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вірогідно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довго­хвоста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вівця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виведена</a:t>
            </a:r>
            <a:r>
              <a:rPr lang="ru-RU" sz="1600" dirty="0" smtClean="0"/>
              <a:t> в </a:t>
            </a:r>
            <a:r>
              <a:rPr lang="ru-RU" sz="1600" dirty="0" err="1" smtClean="0"/>
              <a:t>Сирії</a:t>
            </a:r>
            <a:r>
              <a:rPr lang="ru-RU" sz="1600" dirty="0" smtClean="0"/>
              <a:t>, </a:t>
            </a:r>
            <a:r>
              <a:rPr lang="ru-RU" sz="1600" dirty="0" err="1" smtClean="0"/>
              <a:t>Вірменії</a:t>
            </a:r>
            <a:r>
              <a:rPr lang="ru-RU" sz="1600" dirty="0" smtClean="0"/>
              <a:t> і </a:t>
            </a:r>
            <a:r>
              <a:rPr lang="ru-RU" sz="1600" dirty="0" err="1" smtClean="0"/>
              <a:t>Персії</a:t>
            </a:r>
            <a:r>
              <a:rPr lang="ru-RU" sz="1600" dirty="0" smtClean="0"/>
              <a:t> і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культурні</a:t>
            </a:r>
            <a:r>
              <a:rPr lang="ru-RU" sz="1600" dirty="0" smtClean="0"/>
              <a:t> породи </a:t>
            </a:r>
            <a:r>
              <a:rPr lang="ru-RU" sz="1600" dirty="0" err="1" smtClean="0"/>
              <a:t>Азії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Європи</a:t>
            </a:r>
            <a:r>
              <a:rPr lang="ru-RU" sz="1600" dirty="0" smtClean="0"/>
              <a:t>, в тому </a:t>
            </a:r>
            <a:r>
              <a:rPr lang="ru-RU" sz="1600" dirty="0" err="1" smtClean="0"/>
              <a:t>числі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мериноси</a:t>
            </a:r>
            <a:r>
              <a:rPr lang="ru-RU" sz="1600" dirty="0" smtClean="0"/>
              <a:t> </a:t>
            </a:r>
            <a:r>
              <a:rPr lang="ru-RU" sz="1600" dirty="0" err="1" smtClean="0"/>
              <a:t>цигайсь­кі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сирійської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вівці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Відомий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походження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тварин</a:t>
            </a:r>
            <a:r>
              <a:rPr lang="ru-RU" sz="1600" dirty="0" smtClean="0"/>
              <a:t> </a:t>
            </a:r>
            <a:r>
              <a:rPr lang="ru-RU" sz="1600" b="1" dirty="0" smtClean="0"/>
              <a:t>С.М. </a:t>
            </a:r>
            <a:r>
              <a:rPr lang="ru-RU" sz="1600" b="1" dirty="0" err="1" smtClean="0"/>
              <a:t>Боголюбський</a:t>
            </a:r>
            <a:r>
              <a:rPr lang="ru-RU" sz="1600" b="1" dirty="0" smtClean="0"/>
              <a:t> </a:t>
            </a:r>
            <a:r>
              <a:rPr lang="ru-RU" sz="1600" dirty="0" smtClean="0"/>
              <a:t>(1959) писав,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доцигайських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овець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відбува­лося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Західної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Азії</a:t>
            </a:r>
            <a:r>
              <a:rPr lang="ru-RU" sz="1600" dirty="0" smtClean="0"/>
              <a:t>, Кавказу, на </a:t>
            </a:r>
            <a:r>
              <a:rPr lang="ru-RU" sz="1600" dirty="0" err="1" smtClean="0"/>
              <a:t>південь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Арара­ту, у </a:t>
            </a:r>
            <a:r>
              <a:rPr lang="ru-RU" sz="1600" dirty="0" err="1" smtClean="0"/>
              <a:t>верхів’ях</a:t>
            </a:r>
            <a:r>
              <a:rPr lang="ru-RU" sz="1600" dirty="0" smtClean="0"/>
              <a:t> Тигру, </a:t>
            </a:r>
            <a:r>
              <a:rPr lang="ru-RU" sz="1600" dirty="0" err="1" smtClean="0"/>
              <a:t>Євфрату</a:t>
            </a:r>
            <a:r>
              <a:rPr lang="ru-RU" sz="1600" dirty="0" smtClean="0"/>
              <a:t> і </a:t>
            </a:r>
            <a:r>
              <a:rPr lang="ru-RU" sz="1600" dirty="0" err="1" smtClean="0"/>
              <a:t>далі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південний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захід</a:t>
            </a:r>
            <a:r>
              <a:rPr lang="ru-RU" sz="1600" dirty="0" smtClean="0"/>
              <a:t> у межах </a:t>
            </a:r>
            <a:r>
              <a:rPr lang="ru-RU" sz="1600" dirty="0" err="1" smtClean="0"/>
              <a:t>Месопотамії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Західного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Ірану</a:t>
            </a:r>
            <a:r>
              <a:rPr lang="ru-RU" sz="1600" dirty="0" smtClean="0"/>
              <a:t>.</a:t>
            </a:r>
          </a:p>
          <a:p>
            <a:pPr marL="68580" indent="0">
              <a:buNone/>
            </a:pPr>
            <a:endParaRPr lang="ru-RU" sz="1600" dirty="0" smtClean="0"/>
          </a:p>
          <a:p>
            <a:pPr marL="68580" indent="0">
              <a:buNone/>
            </a:pPr>
            <a:r>
              <a:rPr lang="ru-RU" sz="1600" dirty="0" smtClean="0"/>
              <a:t>	На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розкопках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Давнього</a:t>
            </a:r>
            <a:r>
              <a:rPr lang="ru-RU" sz="1600" dirty="0" smtClean="0"/>
              <a:t> Вави­лону, Урарту є </a:t>
            </a:r>
            <a:r>
              <a:rPr lang="ru-RU" sz="1600" dirty="0" err="1" smtClean="0"/>
              <a:t>зображення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овець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довгою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хвилястою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вовною</a:t>
            </a:r>
            <a:r>
              <a:rPr lang="ru-RU" sz="1600" dirty="0" smtClean="0"/>
              <a:t>.</a:t>
            </a:r>
          </a:p>
          <a:p>
            <a:pPr marL="6858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Існують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наукові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гіпотези</a:t>
            </a:r>
            <a:r>
              <a:rPr lang="ru-RU" sz="1600" dirty="0" smtClean="0"/>
              <a:t> 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овець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одомаш­нення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в </a:t>
            </a:r>
            <a:r>
              <a:rPr lang="ru-RU" sz="1600" b="1" dirty="0" err="1" smtClean="0"/>
              <a:t>Україні</a:t>
            </a:r>
            <a:r>
              <a:rPr lang="ru-RU" sz="1600" dirty="0" smtClean="0"/>
              <a:t> (</a:t>
            </a:r>
            <a:r>
              <a:rPr lang="ru-RU" sz="1600" dirty="0" err="1" smtClean="0"/>
              <a:t>Крим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Причорномор’я</a:t>
            </a:r>
            <a:r>
              <a:rPr lang="ru-RU" sz="1600" dirty="0" smtClean="0"/>
              <a:t>, </a:t>
            </a:r>
            <a:r>
              <a:rPr lang="ru-RU" sz="1600" dirty="0" err="1" smtClean="0"/>
              <a:t>регіони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Трипільської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).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018854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5976782" cy="817160"/>
          </a:xfrm>
        </p:spPr>
        <p:txBody>
          <a:bodyPr/>
          <a:lstStyle/>
          <a:p>
            <a:r>
              <a:rPr lang="uk-UA" dirty="0" smtClean="0"/>
              <a:t>Ознаки доместикації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184576"/>
          </a:xfrm>
        </p:spPr>
        <p:txBody>
          <a:bodyPr>
            <a:norm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err="1" smtClean="0"/>
              <a:t>Поведінка</a:t>
            </a:r>
            <a:r>
              <a:rPr lang="ru-RU" sz="1600" b="1" dirty="0" smtClean="0"/>
              <a:t> </a:t>
            </a:r>
            <a:r>
              <a:rPr lang="ru-RU" sz="1600" b="1" dirty="0" err="1"/>
              <a:t>овець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r>
              <a:rPr lang="ru-RU" sz="1600" dirty="0" smtClean="0"/>
              <a:t>У </a:t>
            </a:r>
            <a:r>
              <a:rPr lang="ru-RU" sz="1600" dirty="0" err="1"/>
              <a:t>тварин</a:t>
            </a:r>
            <a:r>
              <a:rPr lang="ru-RU" sz="1600" dirty="0"/>
              <a:t>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err="1" smtClean="0"/>
              <a:t>збільшилася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багатоплідність</a:t>
            </a:r>
            <a:endParaRPr lang="ru-RU" sz="1600" dirty="0"/>
          </a:p>
          <a:p>
            <a:r>
              <a:rPr lang="ru-RU" sz="1600" b="1" dirty="0" err="1"/>
              <a:t>Забарвлення</a:t>
            </a:r>
            <a:r>
              <a:rPr lang="ru-RU" sz="1600" b="1" dirty="0"/>
              <a:t> </a:t>
            </a:r>
            <a:r>
              <a:rPr lang="ru-RU" sz="1600" b="1" dirty="0" err="1"/>
              <a:t>вовни</a:t>
            </a:r>
            <a:r>
              <a:rPr lang="ru-RU" sz="1600" b="1" dirty="0"/>
              <a:t>. </a:t>
            </a:r>
            <a:endParaRPr lang="ru-RU" sz="1600" b="1" dirty="0" smtClean="0"/>
          </a:p>
          <a:p>
            <a:r>
              <a:rPr lang="ru-RU" sz="1600" b="1" dirty="0" err="1" smtClean="0"/>
              <a:t>Типи</a:t>
            </a:r>
            <a:r>
              <a:rPr lang="ru-RU" sz="1600" b="1" dirty="0" smtClean="0"/>
              <a:t> </a:t>
            </a:r>
            <a:r>
              <a:rPr lang="ru-RU" sz="1600" b="1" dirty="0" err="1"/>
              <a:t>хвостів</a:t>
            </a:r>
            <a:r>
              <a:rPr lang="ru-RU" sz="1600" b="1" dirty="0"/>
              <a:t> у </a:t>
            </a:r>
            <a:r>
              <a:rPr lang="ru-RU" sz="1600" b="1" dirty="0" err="1"/>
              <a:t>овець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b="1" dirty="0" err="1" smtClean="0"/>
              <a:t>Роги</a:t>
            </a:r>
            <a:r>
              <a:rPr lang="ru-RU" sz="1600" b="1" dirty="0" smtClean="0"/>
              <a:t> </a:t>
            </a:r>
            <a:r>
              <a:rPr lang="ru-RU" sz="1600" b="1" dirty="0" err="1"/>
              <a:t>овець</a:t>
            </a:r>
            <a:r>
              <a:rPr lang="ru-RU" sz="1600" dirty="0"/>
              <a:t>. </a:t>
            </a:r>
          </a:p>
          <a:p>
            <a:r>
              <a:rPr lang="ru-RU" sz="1600" dirty="0"/>
              <a:t>Великих </a:t>
            </a:r>
            <a:r>
              <a:rPr lang="ru-RU" sz="1600" dirty="0" err="1"/>
              <a:t>змін</a:t>
            </a:r>
            <a:r>
              <a:rPr lang="ru-RU" sz="1600" dirty="0"/>
              <a:t>, </a:t>
            </a:r>
            <a:r>
              <a:rPr lang="ru-RU" sz="1600" dirty="0" err="1"/>
              <a:t>починаючи</a:t>
            </a:r>
            <a:r>
              <a:rPr lang="ru-RU" sz="1600" dirty="0"/>
              <a:t> з утробного </a:t>
            </a:r>
            <a:r>
              <a:rPr lang="ru-RU" sz="1600" dirty="0" err="1"/>
              <a:t>розвитку</a:t>
            </a:r>
            <a:r>
              <a:rPr lang="ru-RU" sz="1600" dirty="0"/>
              <a:t>, </a:t>
            </a:r>
            <a:r>
              <a:rPr lang="ru-RU" sz="1600" dirty="0" err="1"/>
              <a:t>зазнали</a:t>
            </a:r>
            <a:r>
              <a:rPr lang="ru-RU" sz="1600" dirty="0"/>
              <a:t> </a:t>
            </a:r>
            <a:r>
              <a:rPr lang="ru-RU" sz="1600" b="1" dirty="0" err="1"/>
              <a:t>внут­рішні</a:t>
            </a:r>
            <a:r>
              <a:rPr lang="ru-RU" sz="1600" b="1" dirty="0"/>
              <a:t> </a:t>
            </a:r>
            <a:r>
              <a:rPr lang="ru-RU" sz="1600" b="1" dirty="0" err="1"/>
              <a:t>органи</a:t>
            </a:r>
            <a:r>
              <a:rPr lang="ru-RU" sz="1600" b="1" dirty="0"/>
              <a:t> </a:t>
            </a:r>
            <a:r>
              <a:rPr lang="ru-RU" sz="1600" b="1" dirty="0" err="1"/>
              <a:t>овець</a:t>
            </a:r>
            <a:r>
              <a:rPr lang="ru-RU" sz="1600" dirty="0"/>
              <a:t> — </a:t>
            </a:r>
            <a:r>
              <a:rPr lang="ru-RU" sz="1600" dirty="0" err="1"/>
              <a:t>серце</a:t>
            </a:r>
            <a:r>
              <a:rPr lang="ru-RU" sz="1600" dirty="0"/>
              <a:t>, </a:t>
            </a:r>
            <a:r>
              <a:rPr lang="ru-RU" sz="1600" dirty="0" err="1"/>
              <a:t>легені</a:t>
            </a:r>
            <a:r>
              <a:rPr lang="ru-RU" sz="1600" dirty="0"/>
              <a:t>, </a:t>
            </a:r>
            <a:r>
              <a:rPr lang="ru-RU" sz="1600" dirty="0" err="1"/>
              <a:t>головний</a:t>
            </a:r>
            <a:r>
              <a:rPr lang="ru-RU" sz="1600" dirty="0"/>
              <a:t> </a:t>
            </a:r>
            <a:r>
              <a:rPr lang="ru-RU" sz="1600" dirty="0" err="1"/>
              <a:t>мозок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 smtClean="0"/>
              <a:t>.</a:t>
            </a:r>
            <a:endParaRPr lang="ru-RU" sz="1600" dirty="0"/>
          </a:p>
          <a:p>
            <a:pPr marL="68580" indent="0">
              <a:buNone/>
            </a:pPr>
            <a:r>
              <a:rPr lang="ru-RU" sz="1600" dirty="0" err="1"/>
              <a:t>Дія</a:t>
            </a:r>
            <a:r>
              <a:rPr lang="ru-RU" sz="1600" dirty="0"/>
              <a:t> </a:t>
            </a:r>
            <a:r>
              <a:rPr lang="ru-RU" sz="1600" dirty="0" err="1"/>
              <a:t>доместикаційних</a:t>
            </a:r>
            <a:r>
              <a:rPr lang="ru-RU" sz="1600" dirty="0"/>
              <a:t> </a:t>
            </a:r>
            <a:r>
              <a:rPr lang="ru-RU" sz="1600" dirty="0" err="1"/>
              <a:t>факторів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певного</a:t>
            </a:r>
            <a:r>
              <a:rPr lang="ru-RU" sz="1600" dirty="0"/>
              <a:t> часу (</a:t>
            </a:r>
            <a:r>
              <a:rPr lang="ru-RU" sz="1600" dirty="0" err="1"/>
              <a:t>поліп­шення</a:t>
            </a:r>
            <a:r>
              <a:rPr lang="ru-RU" sz="1600" dirty="0"/>
              <a:t> умов </a:t>
            </a:r>
            <a:r>
              <a:rPr lang="ru-RU" sz="1600" dirty="0" err="1"/>
              <a:t>утримання</a:t>
            </a:r>
            <a:r>
              <a:rPr lang="ru-RU" sz="1600" dirty="0"/>
              <a:t>, </a:t>
            </a:r>
            <a:r>
              <a:rPr lang="ru-RU" sz="1600" dirty="0" err="1"/>
              <a:t>інтенсифікація</a:t>
            </a:r>
            <a:r>
              <a:rPr lang="ru-RU" sz="1600" dirty="0"/>
              <a:t> </a:t>
            </a:r>
            <a:r>
              <a:rPr lang="ru-RU" sz="1600" dirty="0" err="1"/>
              <a:t>годівлі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 разом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за­стосуванням</a:t>
            </a:r>
            <a:r>
              <a:rPr lang="ru-RU" sz="1600" dirty="0"/>
              <a:t> </a:t>
            </a:r>
            <a:r>
              <a:rPr lang="ru-RU" sz="1600" dirty="0" err="1"/>
              <a:t>міжпородного</a:t>
            </a:r>
            <a:r>
              <a:rPr lang="ru-RU" sz="1600" dirty="0"/>
              <a:t> </a:t>
            </a:r>
            <a:r>
              <a:rPr lang="ru-RU" sz="1600" dirty="0" err="1"/>
              <a:t>схрещування</a:t>
            </a:r>
            <a:r>
              <a:rPr lang="ru-RU" sz="1600" dirty="0"/>
              <a:t>, добору і </a:t>
            </a:r>
            <a:r>
              <a:rPr lang="ru-RU" sz="1600" dirty="0" err="1"/>
              <a:t>підбору</a:t>
            </a:r>
            <a:r>
              <a:rPr lang="ru-RU" sz="1600" dirty="0"/>
              <a:t> та </a:t>
            </a:r>
            <a:r>
              <a:rPr lang="ru-RU" sz="1600" dirty="0" err="1"/>
              <a:t>від­повідної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 </a:t>
            </a:r>
            <a:r>
              <a:rPr lang="ru-RU" sz="1600" dirty="0" err="1"/>
              <a:t>вирощування</a:t>
            </a:r>
            <a:r>
              <a:rPr lang="ru-RU" sz="1600" dirty="0"/>
              <a:t> молодняку </a:t>
            </a:r>
            <a:r>
              <a:rPr lang="ru-RU" sz="1600" dirty="0" err="1"/>
              <a:t>зумовили</a:t>
            </a:r>
            <a:r>
              <a:rPr lang="ru-RU" sz="1600" dirty="0"/>
              <a:t> </a:t>
            </a:r>
            <a:r>
              <a:rPr lang="ru-RU" sz="1600" dirty="0" err="1"/>
              <a:t>глибокі</a:t>
            </a:r>
            <a:r>
              <a:rPr lang="ru-RU" sz="1600" dirty="0"/>
              <a:t> </a:t>
            </a:r>
            <a:r>
              <a:rPr lang="ru-RU" sz="1600" dirty="0" err="1"/>
              <a:t>змі­ни</a:t>
            </a:r>
            <a:r>
              <a:rPr lang="ru-RU" sz="1600" dirty="0"/>
              <a:t> у </a:t>
            </a:r>
            <a:r>
              <a:rPr lang="ru-RU" sz="1600" dirty="0" err="1"/>
              <a:t>здатності</a:t>
            </a:r>
            <a:r>
              <a:rPr lang="ru-RU" sz="1600" dirty="0"/>
              <a:t> до росту, </a:t>
            </a:r>
            <a:r>
              <a:rPr lang="ru-RU" sz="1600" dirty="0" err="1"/>
              <a:t>розвитку</a:t>
            </a:r>
            <a:r>
              <a:rPr lang="ru-RU" sz="1600" dirty="0"/>
              <a:t> та </a:t>
            </a:r>
            <a:r>
              <a:rPr lang="ru-RU" sz="1600" dirty="0" err="1"/>
              <a:t>багатоплідності</a:t>
            </a:r>
            <a:r>
              <a:rPr lang="ru-RU" sz="1600" dirty="0"/>
              <a:t> </a:t>
            </a:r>
            <a:r>
              <a:rPr lang="ru-RU" sz="1600" dirty="0" err="1"/>
              <a:t>аборигенних</a:t>
            </a:r>
            <a:r>
              <a:rPr lang="ru-RU" sz="1600" dirty="0"/>
              <a:t> </a:t>
            </a:r>
            <a:r>
              <a:rPr lang="ru-RU" sz="1600" dirty="0" err="1"/>
              <a:t>овець</a:t>
            </a:r>
            <a:r>
              <a:rPr lang="ru-RU" sz="1600" dirty="0"/>
              <a:t>, дала </a:t>
            </a:r>
            <a:r>
              <a:rPr lang="ru-RU" sz="1600" dirty="0" err="1"/>
              <a:t>змогу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сучасні</a:t>
            </a:r>
            <a:r>
              <a:rPr lang="ru-RU" sz="1600" dirty="0"/>
              <a:t> породи </a:t>
            </a:r>
            <a:r>
              <a:rPr lang="ru-RU" sz="1600" dirty="0" err="1"/>
              <a:t>овець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напрямів</a:t>
            </a:r>
            <a:r>
              <a:rPr lang="ru-RU" sz="1600" dirty="0"/>
              <a:t> </a:t>
            </a:r>
            <a:r>
              <a:rPr lang="ru-RU" sz="1600" dirty="0" err="1"/>
              <a:t>продуктивності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16611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960558" cy="10081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Свійська вівця.</a:t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5868652" cy="302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/>
              <a:t>	</a:t>
            </a:r>
            <a:r>
              <a:rPr lang="ru-RU" sz="1400" dirty="0" err="1" smtClean="0"/>
              <a:t>Свійська</a:t>
            </a:r>
            <a:r>
              <a:rPr lang="ru-RU" sz="1400" dirty="0" smtClean="0"/>
              <a:t> </a:t>
            </a:r>
            <a:r>
              <a:rPr lang="ru-RU" sz="1400" dirty="0" err="1"/>
              <a:t>вівця</a:t>
            </a:r>
            <a:r>
              <a:rPr lang="ru-RU" sz="1400" dirty="0"/>
              <a:t> — </a:t>
            </a:r>
            <a:r>
              <a:rPr lang="ru-RU" sz="1400" dirty="0" err="1"/>
              <a:t>парнокопитна</a:t>
            </a:r>
            <a:r>
              <a:rPr lang="ru-RU" sz="1400" dirty="0"/>
              <a:t> </a:t>
            </a:r>
            <a:r>
              <a:rPr lang="ru-RU" sz="1400" dirty="0" err="1"/>
              <a:t>жуйна</a:t>
            </a:r>
            <a:r>
              <a:rPr lang="ru-RU" sz="1400" dirty="0"/>
              <a:t> </a:t>
            </a:r>
            <a:r>
              <a:rPr lang="ru-RU" sz="1400" dirty="0" err="1"/>
              <a:t>тварина</a:t>
            </a:r>
            <a:r>
              <a:rPr lang="ru-RU" sz="1400" dirty="0"/>
              <a:t>, яка легко </a:t>
            </a:r>
            <a:r>
              <a:rPr lang="ru-RU" sz="1400" dirty="0" err="1"/>
              <a:t>впізнається</a:t>
            </a:r>
            <a:r>
              <a:rPr lang="ru-RU" sz="1400" dirty="0"/>
              <a:t> за </a:t>
            </a:r>
            <a:r>
              <a:rPr lang="ru-RU" sz="1400" dirty="0" err="1"/>
              <a:t>спірально-розгалуженими</a:t>
            </a:r>
            <a:r>
              <a:rPr lang="ru-RU" sz="1400" dirty="0"/>
              <a:t> рогами </a:t>
            </a:r>
            <a:r>
              <a:rPr lang="ru-RU" sz="1400" dirty="0" err="1"/>
              <a:t>самців</a:t>
            </a:r>
            <a:r>
              <a:rPr lang="ru-RU" sz="1400" dirty="0"/>
              <a:t> і кучерявою шерстю. У диких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видів</a:t>
            </a:r>
            <a:r>
              <a:rPr lang="ru-RU" sz="1400" dirty="0"/>
              <a:t> </a:t>
            </a:r>
            <a:r>
              <a:rPr lang="ru-RU" sz="1400" dirty="0" err="1"/>
              <a:t>баранів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у </a:t>
            </a:r>
            <a:r>
              <a:rPr lang="ru-RU" sz="1400" dirty="0" err="1"/>
              <a:t>предків</a:t>
            </a:r>
            <a:r>
              <a:rPr lang="ru-RU" sz="1400" dirty="0"/>
              <a:t> </a:t>
            </a:r>
            <a:r>
              <a:rPr lang="ru-RU" sz="1400" dirty="0" err="1"/>
              <a:t>самої</a:t>
            </a:r>
            <a:r>
              <a:rPr lang="ru-RU" sz="1400" dirty="0"/>
              <a:t> </a:t>
            </a:r>
            <a:r>
              <a:rPr lang="ru-RU" sz="1400" dirty="0" err="1"/>
              <a:t>вівці</a:t>
            </a:r>
            <a:r>
              <a:rPr lang="ru-RU" sz="1400" dirty="0"/>
              <a:t>, шерсть не </a:t>
            </a:r>
            <a:r>
              <a:rPr lang="ru-RU" sz="1400" dirty="0" err="1"/>
              <a:t>скручується</a:t>
            </a:r>
            <a:r>
              <a:rPr lang="ru-RU" sz="1400" dirty="0"/>
              <a:t> </a:t>
            </a:r>
            <a:r>
              <a:rPr lang="ru-RU" sz="1400" dirty="0" err="1"/>
              <a:t>кільцями</a:t>
            </a:r>
            <a:r>
              <a:rPr lang="ru-RU" sz="1400" dirty="0"/>
              <a:t>, а </a:t>
            </a:r>
            <a:r>
              <a:rPr lang="ru-RU" sz="1400" dirty="0" err="1"/>
              <a:t>хвіст</a:t>
            </a:r>
            <a:r>
              <a:rPr lang="ru-RU" sz="1400" dirty="0"/>
              <a:t> </a:t>
            </a:r>
            <a:r>
              <a:rPr lang="ru-RU" sz="1400" dirty="0" err="1"/>
              <a:t>значно</a:t>
            </a:r>
            <a:r>
              <a:rPr lang="ru-RU" sz="1400" dirty="0"/>
              <a:t> </a:t>
            </a:r>
            <a:r>
              <a:rPr lang="ru-RU" sz="1400" dirty="0" err="1"/>
              <a:t>коротший</a:t>
            </a:r>
            <a:r>
              <a:rPr lang="ru-RU" sz="1400" dirty="0"/>
              <a:t>. У </a:t>
            </a:r>
            <a:r>
              <a:rPr lang="ru-RU" sz="1400" dirty="0" err="1"/>
              <a:t>деяких</a:t>
            </a:r>
            <a:r>
              <a:rPr lang="ru-RU" sz="1400" dirty="0"/>
              <a:t> </a:t>
            </a:r>
            <a:r>
              <a:rPr lang="ru-RU" sz="1400" dirty="0" err="1"/>
              <a:t>примітивних</a:t>
            </a:r>
            <a:r>
              <a:rPr lang="ru-RU" sz="1400" dirty="0"/>
              <a:t> </a:t>
            </a:r>
            <a:r>
              <a:rPr lang="ru-RU" sz="1400" dirty="0" err="1"/>
              <a:t>порід</a:t>
            </a:r>
            <a:r>
              <a:rPr lang="ru-RU" sz="1400" dirty="0"/>
              <a:t> </a:t>
            </a:r>
            <a:r>
              <a:rPr lang="ru-RU" sz="1400" dirty="0" err="1"/>
              <a:t>овець</a:t>
            </a:r>
            <a:r>
              <a:rPr lang="ru-RU" sz="1400" dirty="0"/>
              <a:t> </a:t>
            </a:r>
            <a:r>
              <a:rPr lang="ru-RU" sz="1400" dirty="0" err="1"/>
              <a:t>хвіст</a:t>
            </a:r>
            <a:r>
              <a:rPr lang="ru-RU" sz="1400" dirty="0"/>
              <a:t> </a:t>
            </a:r>
            <a:r>
              <a:rPr lang="ru-RU" sz="1400" dirty="0" err="1"/>
              <a:t>також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бути невеликого </a:t>
            </a:r>
            <a:r>
              <a:rPr lang="ru-RU" sz="1400" dirty="0" err="1"/>
              <a:t>розміру</a:t>
            </a:r>
            <a:r>
              <a:rPr lang="ru-RU" sz="1400" dirty="0"/>
              <a:t>, </a:t>
            </a:r>
            <a:r>
              <a:rPr lang="ru-RU" sz="1400" dirty="0" err="1"/>
              <a:t>проте</a:t>
            </a:r>
            <a:r>
              <a:rPr lang="ru-RU" sz="1400" dirty="0"/>
              <a:t> </a:t>
            </a:r>
            <a:r>
              <a:rPr lang="ru-RU" sz="1400" dirty="0" err="1"/>
              <a:t>довгі</a:t>
            </a:r>
            <a:r>
              <a:rPr lang="ru-RU" sz="1400" dirty="0"/>
              <a:t> </a:t>
            </a:r>
            <a:r>
              <a:rPr lang="ru-RU" sz="1400" dirty="0" err="1"/>
              <a:t>хвости</a:t>
            </a:r>
            <a:r>
              <a:rPr lang="ru-RU" sz="1400" dirty="0"/>
              <a:t>, так само як і </a:t>
            </a:r>
            <a:r>
              <a:rPr lang="ru-RU" sz="1400" dirty="0" err="1"/>
              <a:t>білий</a:t>
            </a:r>
            <a:r>
              <a:rPr lang="ru-RU" sz="1400" dirty="0"/>
              <a:t> </a:t>
            </a:r>
            <a:r>
              <a:rPr lang="ru-RU" sz="1400" dirty="0" err="1"/>
              <a:t>колір</a:t>
            </a:r>
            <a:r>
              <a:rPr lang="ru-RU" sz="1400" dirty="0"/>
              <a:t> </a:t>
            </a:r>
            <a:r>
              <a:rPr lang="ru-RU" sz="1400" dirty="0" err="1"/>
              <a:t>шерсті</a:t>
            </a:r>
            <a:r>
              <a:rPr lang="ru-RU" sz="1400" dirty="0"/>
              <a:t>, </a:t>
            </a:r>
            <a:r>
              <a:rPr lang="ru-RU" sz="1400" dirty="0" err="1"/>
              <a:t>з'явилися</a:t>
            </a:r>
            <a:r>
              <a:rPr lang="ru-RU" sz="1400" dirty="0"/>
              <a:t> у </a:t>
            </a:r>
            <a:r>
              <a:rPr lang="ru-RU" sz="1400" dirty="0" err="1"/>
              <a:t>тварин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на </a:t>
            </a:r>
            <a:r>
              <a:rPr lang="ru-RU" sz="1400" dirty="0" err="1"/>
              <a:t>ранній</a:t>
            </a:r>
            <a:r>
              <a:rPr lang="ru-RU" sz="1400" dirty="0"/>
              <a:t> </a:t>
            </a:r>
            <a:r>
              <a:rPr lang="ru-RU" sz="1400" dirty="0" err="1"/>
              <a:t>стадії</a:t>
            </a:r>
            <a:r>
              <a:rPr lang="ru-RU" sz="1400" dirty="0"/>
              <a:t> </a:t>
            </a:r>
            <a:r>
              <a:rPr lang="ru-RU" sz="1400" dirty="0" err="1"/>
              <a:t>приручення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	Ноги </a:t>
            </a:r>
            <a:r>
              <a:rPr lang="ru-RU" sz="1400" dirty="0" err="1"/>
              <a:t>сильні</a:t>
            </a:r>
            <a:r>
              <a:rPr lang="ru-RU" sz="1400" dirty="0"/>
              <a:t>, добре </a:t>
            </a:r>
            <a:r>
              <a:rPr lang="ru-RU" sz="1400" dirty="0" err="1"/>
              <a:t>пристосовані</a:t>
            </a:r>
            <a:r>
              <a:rPr lang="ru-RU" sz="1400" dirty="0"/>
              <a:t> для </a:t>
            </a:r>
            <a:r>
              <a:rPr lang="ru-RU" sz="1400" dirty="0" err="1"/>
              <a:t>дальніх</a:t>
            </a:r>
            <a:r>
              <a:rPr lang="ru-RU" sz="1400" dirty="0"/>
              <a:t> </a:t>
            </a:r>
            <a:r>
              <a:rPr lang="ru-RU" sz="1400" dirty="0" err="1"/>
              <a:t>переходів</a:t>
            </a:r>
            <a:r>
              <a:rPr lang="ru-RU" sz="1400" dirty="0"/>
              <a:t> гористою </a:t>
            </a:r>
            <a:r>
              <a:rPr lang="ru-RU" sz="1400" dirty="0" err="1"/>
              <a:t>місцевістю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/>
              <a:t>Писок у </a:t>
            </a:r>
            <a:r>
              <a:rPr lang="ru-RU" sz="1400" dirty="0" err="1"/>
              <a:t>нижній</a:t>
            </a:r>
            <a:r>
              <a:rPr lang="ru-RU" sz="1400" dirty="0"/>
              <a:t> </a:t>
            </a:r>
            <a:r>
              <a:rPr lang="ru-RU" sz="1400" dirty="0" err="1"/>
              <a:t>частині</a:t>
            </a:r>
            <a:r>
              <a:rPr lang="ru-RU" sz="1400" dirty="0"/>
              <a:t> </a:t>
            </a:r>
            <a:r>
              <a:rPr lang="ru-RU" sz="1400" dirty="0" err="1"/>
              <a:t>загострений</a:t>
            </a:r>
            <a:r>
              <a:rPr lang="ru-RU" sz="1400" dirty="0"/>
              <a:t>,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прямий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іноді</a:t>
            </a:r>
            <a:r>
              <a:rPr lang="ru-RU" sz="1400" dirty="0"/>
              <a:t> </a:t>
            </a:r>
            <a:r>
              <a:rPr lang="ru-RU" sz="1400" dirty="0" err="1"/>
              <a:t>горбоносий</a:t>
            </a:r>
            <a:r>
              <a:rPr lang="ru-RU" sz="1400" dirty="0"/>
              <a:t> </a:t>
            </a:r>
            <a:r>
              <a:rPr lang="ru-RU" sz="1400" dirty="0" err="1"/>
              <a:t>профіль</a:t>
            </a:r>
            <a:r>
              <a:rPr lang="ru-RU" sz="1400" dirty="0"/>
              <a:t>, </a:t>
            </a:r>
            <a:r>
              <a:rPr lang="ru-RU" sz="1400" dirty="0" err="1"/>
              <a:t>майже</a:t>
            </a:r>
            <a:r>
              <a:rPr lang="ru-RU" sz="1400" dirty="0"/>
              <a:t> </a:t>
            </a:r>
            <a:r>
              <a:rPr lang="ru-RU" sz="1400" dirty="0" err="1" smtClean="0"/>
              <a:t>повністю</a:t>
            </a:r>
            <a:r>
              <a:rPr lang="ru-RU" sz="1400" dirty="0"/>
              <a:t> </a:t>
            </a:r>
            <a:r>
              <a:rPr lang="ru-RU" sz="1400" dirty="0" err="1" smtClean="0"/>
              <a:t>покритий</a:t>
            </a:r>
            <a:r>
              <a:rPr lang="ru-RU" sz="1400" dirty="0" smtClean="0"/>
              <a:t> </a:t>
            </a:r>
            <a:r>
              <a:rPr lang="ru-RU" sz="1400" dirty="0"/>
              <a:t>тонкою </a:t>
            </a:r>
            <a:r>
              <a:rPr lang="ru-RU" sz="1400" dirty="0" smtClean="0"/>
              <a:t>шерстю.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17032"/>
            <a:ext cx="590465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547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518457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err="1"/>
              <a:t>Метричні</a:t>
            </a:r>
            <a:r>
              <a:rPr lang="ru-RU" sz="1600" b="1" dirty="0"/>
              <a:t> </a:t>
            </a:r>
            <a:r>
              <a:rPr lang="ru-RU" sz="1600" b="1" dirty="0" err="1"/>
              <a:t>показники</a:t>
            </a:r>
            <a:endParaRPr lang="ru-RU" sz="1600" b="1" dirty="0"/>
          </a:p>
          <a:p>
            <a:pPr marL="0" indent="0">
              <a:buNone/>
            </a:pPr>
            <a:r>
              <a:rPr lang="ru-RU" sz="1600" dirty="0" err="1"/>
              <a:t>Розмір</a:t>
            </a:r>
            <a:r>
              <a:rPr lang="ru-RU" sz="1600" dirty="0"/>
              <a:t> і вага </a:t>
            </a:r>
            <a:r>
              <a:rPr lang="ru-RU" sz="1600" i="1" dirty="0" err="1"/>
              <a:t>свійських</a:t>
            </a:r>
            <a:r>
              <a:rPr lang="ru-RU" sz="1600" i="1" dirty="0"/>
              <a:t> </a:t>
            </a:r>
            <a:r>
              <a:rPr lang="ru-RU" sz="1600" i="1" dirty="0" err="1"/>
              <a:t>овець</a:t>
            </a:r>
            <a:r>
              <a:rPr lang="ru-RU" sz="1600" dirty="0"/>
              <a:t> </a:t>
            </a:r>
            <a:r>
              <a:rPr lang="ru-RU" sz="1600" dirty="0" err="1"/>
              <a:t>коливаються</a:t>
            </a:r>
            <a:r>
              <a:rPr lang="ru-RU" sz="1600" dirty="0"/>
              <a:t> </a:t>
            </a:r>
            <a:r>
              <a:rPr lang="ru-RU" sz="1600" dirty="0" err="1"/>
              <a:t>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породи.  </a:t>
            </a:r>
            <a:r>
              <a:rPr lang="ru-RU" sz="1600" dirty="0" err="1"/>
              <a:t>Дорослі</a:t>
            </a:r>
            <a:r>
              <a:rPr lang="ru-RU" sz="1600" dirty="0"/>
              <a:t> самки </a:t>
            </a:r>
            <a:r>
              <a:rPr lang="ru-RU" sz="1600" dirty="0" err="1"/>
              <a:t>зазвичай</a:t>
            </a:r>
            <a:r>
              <a:rPr lang="ru-RU" sz="1600" dirty="0"/>
              <a:t> </a:t>
            </a:r>
            <a:r>
              <a:rPr lang="ru-RU" sz="1600" dirty="0" err="1"/>
              <a:t>важать</a:t>
            </a:r>
            <a:r>
              <a:rPr lang="ru-RU" sz="1600" dirty="0"/>
              <a:t> 45-100 кг, </a:t>
            </a:r>
            <a:r>
              <a:rPr lang="ru-RU" sz="1600" dirty="0" err="1"/>
              <a:t>тоді</a:t>
            </a:r>
            <a:r>
              <a:rPr lang="ru-RU" sz="1600" dirty="0"/>
              <a:t> як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великі</a:t>
            </a:r>
            <a:r>
              <a:rPr lang="ru-RU" sz="1600" dirty="0"/>
              <a:t> </a:t>
            </a:r>
            <a:r>
              <a:rPr lang="ru-RU" sz="1600" dirty="0" err="1"/>
              <a:t>самці</a:t>
            </a:r>
            <a:r>
              <a:rPr lang="ru-RU" sz="1600" dirty="0"/>
              <a:t> 70-160 кг</a:t>
            </a:r>
            <a:r>
              <a:rPr lang="ru-RU" sz="1600" dirty="0" smtClean="0"/>
              <a:t>.</a:t>
            </a:r>
            <a:r>
              <a:rPr lang="ru-RU" sz="1600" baseline="30000" dirty="0" smtClean="0"/>
              <a:t>[</a:t>
            </a:r>
            <a:r>
              <a:rPr lang="ru-RU" sz="1600" dirty="0" smtClean="0"/>
              <a:t>Рекордна </a:t>
            </a:r>
            <a:r>
              <a:rPr lang="ru-RU" sz="1600" dirty="0"/>
              <a:t>вага барана (</a:t>
            </a:r>
            <a:r>
              <a:rPr lang="ru-RU" sz="1600" dirty="0" err="1"/>
              <a:t>сафолкської</a:t>
            </a:r>
            <a:r>
              <a:rPr lang="ru-RU" sz="1600" dirty="0"/>
              <a:t> породи) </a:t>
            </a:r>
            <a:r>
              <a:rPr lang="ru-RU" sz="1600" dirty="0" err="1"/>
              <a:t>досягла</a:t>
            </a:r>
            <a:r>
              <a:rPr lang="ru-RU" sz="1600" dirty="0"/>
              <a:t> 247,2 кг</a:t>
            </a:r>
            <a:r>
              <a:rPr lang="ru-RU" sz="1600" dirty="0" smtClean="0"/>
              <a:t>.</a:t>
            </a:r>
            <a:r>
              <a:rPr lang="ru-RU" sz="1600" dirty="0"/>
              <a:t> У </a:t>
            </a:r>
            <a:r>
              <a:rPr lang="ru-RU" sz="1600" dirty="0" err="1"/>
              <a:t>цілому</a:t>
            </a:r>
            <a:r>
              <a:rPr lang="ru-RU" sz="1600" dirty="0"/>
              <a:t> </a:t>
            </a:r>
            <a:r>
              <a:rPr lang="ru-RU" sz="1600" dirty="0" err="1"/>
              <a:t>висота</a:t>
            </a:r>
            <a:r>
              <a:rPr lang="ru-RU" sz="1600" dirty="0"/>
              <a:t> в загривку у </a:t>
            </a:r>
            <a:r>
              <a:rPr lang="ru-RU" sz="1600" dirty="0" err="1"/>
              <a:t>тварин</a:t>
            </a:r>
            <a:r>
              <a:rPr lang="ru-RU" sz="1600" dirty="0"/>
              <a:t> становить 55-100 см, а </a:t>
            </a:r>
            <a:r>
              <a:rPr lang="ru-RU" sz="1600" dirty="0" err="1"/>
              <a:t>довжина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 — 60-110 </a:t>
            </a:r>
            <a:r>
              <a:rPr lang="ru-RU" sz="1600" dirty="0" smtClean="0"/>
              <a:t>см</a:t>
            </a:r>
            <a:endParaRPr lang="ru-RU" sz="1600" dirty="0"/>
          </a:p>
          <a:p>
            <a:pPr marL="68580" indent="0">
              <a:buNone/>
            </a:pPr>
            <a:r>
              <a:rPr lang="ru-RU" sz="1600" dirty="0" smtClean="0"/>
              <a:t>За </a:t>
            </a:r>
            <a:r>
              <a:rPr lang="ru-RU" sz="1600" dirty="0" err="1"/>
              <a:t>будовою</a:t>
            </a:r>
            <a:r>
              <a:rPr lang="ru-RU" sz="1600" dirty="0"/>
              <a:t> черепа </a:t>
            </a:r>
            <a:r>
              <a:rPr lang="ru-RU" sz="1600" dirty="0" err="1"/>
              <a:t>домашні</a:t>
            </a:r>
            <a:r>
              <a:rPr lang="ru-RU" sz="1600" dirty="0"/>
              <a:t> </a:t>
            </a:r>
            <a:r>
              <a:rPr lang="ru-RU" sz="1600" dirty="0" err="1"/>
              <a:t>вівці</a:t>
            </a:r>
            <a:r>
              <a:rPr lang="ru-RU" sz="1600" dirty="0"/>
              <a:t> </a:t>
            </a:r>
            <a:r>
              <a:rPr lang="ru-RU" sz="1600" dirty="0" err="1"/>
              <a:t>відрізняються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диких </a:t>
            </a:r>
            <a:r>
              <a:rPr lang="ru-RU" sz="1600" dirty="0" err="1"/>
              <a:t>родичів</a:t>
            </a:r>
            <a:r>
              <a:rPr lang="ru-RU" sz="1600" dirty="0"/>
              <a:t> </a:t>
            </a:r>
            <a:r>
              <a:rPr lang="ru-RU" sz="1600" dirty="0" err="1"/>
              <a:t>вужчими</a:t>
            </a:r>
            <a:r>
              <a:rPr lang="ru-RU" sz="1600" dirty="0"/>
              <a:t> </a:t>
            </a:r>
            <a:r>
              <a:rPr lang="ru-RU" sz="1600" dirty="0" err="1"/>
              <a:t>очницями</a:t>
            </a:r>
            <a:r>
              <a:rPr lang="ru-RU" sz="1600" dirty="0"/>
              <a:t> і </a:t>
            </a:r>
            <a:r>
              <a:rPr lang="ru-RU" sz="1600" dirty="0" err="1"/>
              <a:t>меншим</a:t>
            </a:r>
            <a:r>
              <a:rPr lang="ru-RU" sz="1600" dirty="0"/>
              <a:t> </a:t>
            </a:r>
            <a:r>
              <a:rPr lang="ru-RU" sz="1600" dirty="0" err="1"/>
              <a:t>розміром</a:t>
            </a:r>
            <a:r>
              <a:rPr lang="ru-RU" sz="1600" dirty="0"/>
              <a:t> </a:t>
            </a:r>
            <a:r>
              <a:rPr lang="ru-RU" sz="1600" dirty="0" err="1"/>
              <a:t>мозку</a:t>
            </a:r>
            <a:r>
              <a:rPr lang="ru-RU" sz="1600" dirty="0" smtClean="0"/>
              <a:t>.</a:t>
            </a:r>
            <a:endParaRPr lang="ru-RU" sz="1600" dirty="0"/>
          </a:p>
          <a:p>
            <a:pPr marL="68580" indent="0">
              <a:buNone/>
            </a:pPr>
            <a:r>
              <a:rPr lang="ru-RU" sz="1600" dirty="0" smtClean="0"/>
              <a:t>	У </a:t>
            </a:r>
            <a:r>
              <a:rPr lang="ru-RU" sz="1600" dirty="0" err="1"/>
              <a:t>дорослих</a:t>
            </a:r>
            <a:r>
              <a:rPr lang="ru-RU" sz="1600" dirty="0"/>
              <a:t> </a:t>
            </a:r>
            <a:r>
              <a:rPr lang="ru-RU" sz="1600" dirty="0" err="1"/>
              <a:t>овець</a:t>
            </a:r>
            <a:r>
              <a:rPr lang="ru-RU" sz="1600" dirty="0"/>
              <a:t> є </a:t>
            </a:r>
            <a:r>
              <a:rPr lang="ru-RU" sz="1600" b="1" dirty="0"/>
              <a:t>32 </a:t>
            </a:r>
            <a:r>
              <a:rPr lang="ru-RU" sz="1600" b="1" dirty="0" err="1" smtClean="0"/>
              <a:t>зуби</a:t>
            </a:r>
            <a:r>
              <a:rPr lang="ru-RU" sz="1600" b="1" dirty="0" smtClean="0"/>
              <a:t>.</a:t>
            </a:r>
            <a:r>
              <a:rPr lang="ru-RU" sz="1600" b="1" dirty="0"/>
              <a:t> </a:t>
            </a:r>
          </a:p>
          <a:p>
            <a:pPr marL="68580" indent="0">
              <a:buNone/>
            </a:pPr>
            <a:r>
              <a:rPr lang="ru-RU" sz="1600" dirty="0" smtClean="0"/>
              <a:t>	Як </a:t>
            </a:r>
            <a:r>
              <a:rPr lang="ru-RU" sz="1600" dirty="0"/>
              <a:t>правило, у </a:t>
            </a:r>
            <a:r>
              <a:rPr lang="ru-RU" sz="1600" dirty="0" err="1"/>
              <a:t>овець</a:t>
            </a:r>
            <a:r>
              <a:rPr lang="ru-RU" sz="1600" dirty="0"/>
              <a:t> добре </a:t>
            </a:r>
            <a:r>
              <a:rPr lang="ru-RU" sz="1600" dirty="0" err="1"/>
              <a:t>розвинені</a:t>
            </a:r>
            <a:r>
              <a:rPr lang="ru-RU" sz="1600" dirty="0"/>
              <a:t> </a:t>
            </a:r>
            <a:r>
              <a:rPr lang="ru-RU" sz="1600" dirty="0" err="1"/>
              <a:t>роги</a:t>
            </a:r>
            <a:r>
              <a:rPr lang="ru-RU" sz="1600" dirty="0"/>
              <a:t> (два, але </a:t>
            </a:r>
            <a:r>
              <a:rPr lang="ru-RU" sz="1600" dirty="0" err="1"/>
              <a:t>іноді</a:t>
            </a:r>
            <a:r>
              <a:rPr lang="ru-RU" sz="1600" dirty="0"/>
              <a:t> </a:t>
            </a:r>
            <a:r>
              <a:rPr lang="ru-RU" sz="1600" dirty="0" err="1"/>
              <a:t>чотири</a:t>
            </a:r>
            <a:r>
              <a:rPr lang="ru-RU" sz="1600" dirty="0"/>
              <a:t> і </a:t>
            </a:r>
            <a:r>
              <a:rPr lang="ru-RU" sz="1600" dirty="0" err="1"/>
              <a:t>більше</a:t>
            </a:r>
            <a:r>
              <a:rPr lang="ru-RU" sz="1600" dirty="0"/>
              <a:t>), але в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і не бути </a:t>
            </a:r>
            <a:r>
              <a:rPr lang="ru-RU" sz="1600" dirty="0" err="1"/>
              <a:t>зовсім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вони є </a:t>
            </a:r>
            <a:r>
              <a:rPr lang="ru-RU" sz="1600" dirty="0" err="1"/>
              <a:t>тільки</a:t>
            </a:r>
            <a:r>
              <a:rPr lang="ru-RU" sz="1600" dirty="0"/>
              <a:t> в </a:t>
            </a:r>
            <a:r>
              <a:rPr lang="ru-RU" sz="1600" dirty="0" err="1"/>
              <a:t>самців</a:t>
            </a:r>
            <a:r>
              <a:rPr lang="ru-RU" sz="1600" dirty="0" smtClean="0"/>
              <a:t>.</a:t>
            </a:r>
            <a:r>
              <a:rPr lang="ru-RU" sz="1600" baseline="30000" dirty="0" smtClean="0"/>
              <a:t>[</a:t>
            </a:r>
            <a:r>
              <a:rPr lang="ru-RU" sz="1600" baseline="30000" dirty="0"/>
              <a:t> </a:t>
            </a:r>
            <a:r>
              <a:rPr lang="ru-RU" sz="1600" dirty="0" smtClean="0"/>
              <a:t>У </a:t>
            </a:r>
            <a:r>
              <a:rPr lang="ru-RU" sz="1600" dirty="0" err="1"/>
              <a:t>самців</a:t>
            </a:r>
            <a:r>
              <a:rPr lang="ru-RU" sz="1600" dirty="0"/>
              <a:t> </a:t>
            </a:r>
            <a:r>
              <a:rPr lang="ru-RU" sz="1600" dirty="0" err="1"/>
              <a:t>більшості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 </a:t>
            </a:r>
            <a:r>
              <a:rPr lang="ru-RU" sz="1600" dirty="0" err="1"/>
              <a:t>роги</a:t>
            </a:r>
            <a:r>
              <a:rPr lang="ru-RU" sz="1600" dirty="0"/>
              <a:t> добре </a:t>
            </a:r>
            <a:r>
              <a:rPr lang="ru-RU" sz="1600" dirty="0" err="1"/>
              <a:t>розвинені</a:t>
            </a:r>
            <a:r>
              <a:rPr lang="ru-RU" sz="1600" dirty="0"/>
              <a:t>, </a:t>
            </a:r>
            <a:r>
              <a:rPr lang="ru-RU" sz="1600" dirty="0" err="1"/>
              <a:t>спірально</a:t>
            </a:r>
            <a:r>
              <a:rPr lang="ru-RU" sz="1600" dirty="0"/>
              <a:t> </a:t>
            </a:r>
            <a:r>
              <a:rPr lang="ru-RU" sz="1600" dirty="0" err="1"/>
              <a:t>закручені</a:t>
            </a:r>
            <a:r>
              <a:rPr lang="ru-RU" sz="1600" dirty="0"/>
              <a:t> з </a:t>
            </a:r>
            <a:r>
              <a:rPr lang="ru-RU" sz="1600" dirty="0" err="1"/>
              <a:t>закінченнями</a:t>
            </a:r>
            <a:r>
              <a:rPr lang="ru-RU" sz="1600" dirty="0"/>
              <a:t> </a:t>
            </a:r>
            <a:r>
              <a:rPr lang="ru-RU" sz="1600" dirty="0" err="1"/>
              <a:t>назовні</a:t>
            </a:r>
            <a:r>
              <a:rPr lang="ru-RU" sz="1600" dirty="0"/>
              <a:t>, і </a:t>
            </a:r>
            <a:r>
              <a:rPr lang="ru-RU" sz="1600" dirty="0" err="1"/>
              <a:t>поперечними</a:t>
            </a:r>
            <a:r>
              <a:rPr lang="ru-RU" sz="1600" dirty="0"/>
              <a:t> горбиками. У самок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ріжки</a:t>
            </a:r>
            <a:r>
              <a:rPr lang="ru-RU" sz="1600" dirty="0"/>
              <a:t> невеликого </a:t>
            </a:r>
            <a:r>
              <a:rPr lang="ru-RU" sz="1600" dirty="0" err="1"/>
              <a:t>розміру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41" y="1052736"/>
            <a:ext cx="33337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911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848872" cy="4392488"/>
          </a:xfrm>
        </p:spPr>
        <p:txBody>
          <a:bodyPr>
            <a:normAutofit/>
          </a:bodyPr>
          <a:lstStyle/>
          <a:p>
            <a:r>
              <a:rPr lang="ru-RU" sz="1400" b="1" dirty="0" err="1" smtClean="0"/>
              <a:t>Масті</a:t>
            </a:r>
            <a:r>
              <a:rPr lang="ru-RU" sz="1400" b="1" dirty="0" smtClean="0"/>
              <a:t>, шерсть</a:t>
            </a:r>
            <a:endParaRPr lang="ru-RU" sz="1400" dirty="0" smtClean="0"/>
          </a:p>
          <a:p>
            <a:pPr marL="68580" indent="0">
              <a:buNone/>
            </a:pPr>
            <a:r>
              <a:rPr lang="ru-RU" sz="1400" dirty="0" err="1" smtClean="0"/>
              <a:t>Навіть</a:t>
            </a:r>
            <a:r>
              <a:rPr lang="ru-RU" sz="1400" dirty="0" smtClean="0"/>
              <a:t> шерсть </a:t>
            </a:r>
            <a:r>
              <a:rPr lang="ru-RU" sz="1400" dirty="0" err="1" smtClean="0"/>
              <a:t>вівці</a:t>
            </a:r>
            <a:r>
              <a:rPr lang="ru-RU" sz="1400" dirty="0" smtClean="0"/>
              <a:t> </a:t>
            </a:r>
            <a:r>
              <a:rPr lang="ru-RU" sz="1400" dirty="0" err="1" smtClean="0"/>
              <a:t>згодом</a:t>
            </a:r>
            <a:r>
              <a:rPr lang="ru-RU" sz="1400" dirty="0" smtClean="0"/>
              <a:t> </a:t>
            </a:r>
            <a:r>
              <a:rPr lang="ru-RU" sz="1400" dirty="0" err="1" smtClean="0"/>
              <a:t>змінилася</a:t>
            </a:r>
            <a:r>
              <a:rPr lang="ru-RU" sz="1400" dirty="0" smtClean="0"/>
              <a:t>. Масть </a:t>
            </a:r>
            <a:r>
              <a:rPr lang="ru-RU" sz="1400" dirty="0" err="1" smtClean="0"/>
              <a:t>різна</a:t>
            </a:r>
            <a:r>
              <a:rPr lang="ru-RU" sz="1400" dirty="0" smtClean="0"/>
              <a:t> в </a:t>
            </a:r>
            <a:r>
              <a:rPr lang="ru-RU" sz="1400" dirty="0" err="1" smtClean="0"/>
              <a:t>залежності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породи —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молочно-</a:t>
            </a:r>
            <a:r>
              <a:rPr lang="ru-RU" sz="1400" dirty="0" err="1" smtClean="0"/>
              <a:t>білої</a:t>
            </a:r>
            <a:r>
              <a:rPr lang="ru-RU" sz="1400" dirty="0" smtClean="0"/>
              <a:t> до темно-</a:t>
            </a:r>
            <a:r>
              <a:rPr lang="ru-RU" sz="1400" dirty="0" err="1" smtClean="0"/>
              <a:t>бурої</a:t>
            </a:r>
            <a:r>
              <a:rPr lang="ru-RU" sz="1400" dirty="0" smtClean="0"/>
              <a:t> і </a:t>
            </a:r>
            <a:r>
              <a:rPr lang="ru-RU" sz="1400" dirty="0" err="1" smtClean="0"/>
              <a:t>чорної</a:t>
            </a:r>
            <a:r>
              <a:rPr lang="ru-RU" sz="1400" dirty="0" smtClean="0"/>
              <a:t>, </a:t>
            </a:r>
            <a:r>
              <a:rPr lang="ru-RU" sz="1400" dirty="0" err="1" smtClean="0"/>
              <a:t>бувають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плямисті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строкаті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вівці</a:t>
            </a:r>
            <a:r>
              <a:rPr lang="ru-RU" sz="1400" dirty="0" smtClean="0"/>
              <a:t>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мастей.</a:t>
            </a:r>
            <a:r>
              <a:rPr lang="ru-RU" sz="1400" baseline="30000" dirty="0" smtClean="0"/>
              <a:t>  </a:t>
            </a:r>
            <a:r>
              <a:rPr lang="ru-RU" sz="1400" dirty="0" err="1" smtClean="0"/>
              <a:t>Вівці</a:t>
            </a:r>
            <a:r>
              <a:rPr lang="ru-RU" sz="1400" dirty="0" smtClean="0"/>
              <a:t> з тонкою шерстю </a:t>
            </a:r>
            <a:r>
              <a:rPr lang="ru-RU" sz="1400" dirty="0" err="1" smtClean="0"/>
              <a:t>зазвичай</a:t>
            </a:r>
            <a:r>
              <a:rPr lang="ru-RU" sz="1400" dirty="0" smtClean="0"/>
              <a:t> </a:t>
            </a:r>
            <a:r>
              <a:rPr lang="ru-RU" sz="1400" dirty="0" err="1" smtClean="0"/>
              <a:t>білі</a:t>
            </a:r>
            <a:r>
              <a:rPr lang="ru-RU" sz="1400" dirty="0" smtClean="0"/>
              <a:t>. </a:t>
            </a:r>
          </a:p>
          <a:p>
            <a:pPr marL="68580" indent="0">
              <a:buNone/>
            </a:pPr>
            <a:r>
              <a:rPr lang="ru-RU" sz="1400" dirty="0" smtClean="0"/>
              <a:t>	У </a:t>
            </a:r>
            <a:r>
              <a:rPr lang="ru-RU" sz="1400" dirty="0" err="1" smtClean="0"/>
              <a:t>тонкорунних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овець</a:t>
            </a:r>
            <a:r>
              <a:rPr lang="ru-RU" sz="1400" dirty="0" smtClean="0"/>
              <a:t> шерсть </a:t>
            </a:r>
            <a:r>
              <a:rPr lang="ru-RU" sz="1400" dirty="0" err="1" smtClean="0"/>
              <a:t>складається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лише</a:t>
            </a:r>
            <a:r>
              <a:rPr lang="ru-RU" sz="1400" dirty="0" smtClean="0"/>
              <a:t> з </a:t>
            </a:r>
            <a:r>
              <a:rPr lang="ru-RU" sz="1400" dirty="0" err="1" smtClean="0"/>
              <a:t>першого</a:t>
            </a:r>
            <a:r>
              <a:rPr lang="ru-RU" sz="1400" dirty="0" smtClean="0"/>
              <a:t> шару. </a:t>
            </a:r>
            <a:r>
              <a:rPr lang="ru-RU" sz="1400" dirty="0" err="1" smtClean="0"/>
              <a:t>Довжина</a:t>
            </a:r>
            <a:r>
              <a:rPr lang="ru-RU" sz="1400" dirty="0" smtClean="0"/>
              <a:t> волокон становить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5-9 см у </a:t>
            </a:r>
            <a:r>
              <a:rPr lang="ru-RU" sz="1400" dirty="0" err="1" smtClean="0"/>
              <a:t>тонкорунних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порід</a:t>
            </a:r>
            <a:r>
              <a:rPr lang="ru-RU" sz="1400" dirty="0" smtClean="0"/>
              <a:t> і до 10-15 см у </a:t>
            </a:r>
            <a:r>
              <a:rPr lang="ru-RU" sz="1400" dirty="0" err="1" smtClean="0"/>
              <a:t>грубошерстних</a:t>
            </a:r>
            <a:r>
              <a:rPr lang="ru-RU" sz="1400" dirty="0" smtClean="0"/>
              <a:t>.</a:t>
            </a:r>
            <a:r>
              <a:rPr lang="ru-RU" sz="1400" baseline="30000" dirty="0" smtClean="0"/>
              <a:t> 	</a:t>
            </a:r>
            <a:r>
              <a:rPr lang="ru-RU" sz="1400" dirty="0" err="1" smtClean="0"/>
              <a:t>Рекордний</a:t>
            </a:r>
            <a:r>
              <a:rPr lang="ru-RU" sz="1400" dirty="0" smtClean="0"/>
              <a:t> настриг </a:t>
            </a:r>
            <a:r>
              <a:rPr lang="ru-RU" sz="1400" dirty="0" err="1" smtClean="0"/>
              <a:t>вовни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одного барана в 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склав</a:t>
            </a:r>
            <a:r>
              <a:rPr lang="ru-RU" sz="1400" dirty="0" smtClean="0"/>
              <a:t> 31,7 </a:t>
            </a:r>
            <a:r>
              <a:rPr lang="ru-RU" sz="1400" dirty="0" err="1" smtClean="0"/>
              <a:t>кілограми</a:t>
            </a:r>
            <a:r>
              <a:rPr lang="ru-RU" sz="1400" dirty="0" smtClean="0"/>
              <a:t> за </a:t>
            </a:r>
            <a:r>
              <a:rPr lang="ru-RU" sz="1400" dirty="0" err="1" smtClean="0"/>
              <a:t>рік</a:t>
            </a:r>
            <a:r>
              <a:rPr lang="ru-RU" sz="1400" dirty="0" smtClean="0"/>
              <a:t> ( «</a:t>
            </a:r>
            <a:r>
              <a:rPr lang="ru-RU" sz="1400" dirty="0" err="1" smtClean="0"/>
              <a:t>Червоний</a:t>
            </a:r>
            <a:r>
              <a:rPr lang="ru-RU" sz="1400" dirty="0" smtClean="0"/>
              <a:t> чабан» </a:t>
            </a:r>
            <a:r>
              <a:rPr lang="ru-RU" sz="1400" dirty="0" err="1" smtClean="0"/>
              <a:t>Херсонської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області</a:t>
            </a:r>
            <a:r>
              <a:rPr lang="ru-RU" sz="1400" dirty="0" smtClean="0"/>
              <a:t>; баран </a:t>
            </a:r>
            <a:r>
              <a:rPr lang="ru-RU" sz="1400" dirty="0" err="1" smtClean="0"/>
              <a:t>важив</a:t>
            </a:r>
            <a:r>
              <a:rPr lang="ru-RU" sz="1400" dirty="0" smtClean="0"/>
              <a:t> 130 </a:t>
            </a:r>
            <a:r>
              <a:rPr lang="ru-RU" sz="1400" dirty="0" err="1" smtClean="0"/>
              <a:t>кілограм</a:t>
            </a:r>
            <a:r>
              <a:rPr lang="ru-RU" sz="1400" dirty="0" smtClean="0"/>
              <a:t>). 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домоглися</a:t>
            </a:r>
            <a:r>
              <a:rPr lang="ru-RU" sz="1400" dirty="0" smtClean="0"/>
              <a:t> штучно, в </a:t>
            </a:r>
            <a:r>
              <a:rPr lang="ru-RU" sz="1400" dirty="0" err="1" smtClean="0"/>
              <a:t>процесі</a:t>
            </a:r>
            <a:r>
              <a:rPr lang="ru-RU" sz="1400" dirty="0" smtClean="0"/>
              <a:t> </a:t>
            </a:r>
            <a:r>
              <a:rPr lang="ru-RU" sz="1400" dirty="0" err="1" smtClean="0"/>
              <a:t>тривалого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відбору</a:t>
            </a:r>
            <a:r>
              <a:rPr lang="ru-RU" sz="1400" dirty="0" smtClean="0"/>
              <a:t>, особливого </a:t>
            </a:r>
            <a:r>
              <a:rPr lang="ru-RU" sz="1400" dirty="0" err="1" smtClean="0"/>
              <a:t>харчування</a:t>
            </a:r>
            <a:r>
              <a:rPr lang="ru-RU" sz="1400" dirty="0" smtClean="0"/>
              <a:t> і </a:t>
            </a:r>
            <a:r>
              <a:rPr lang="ru-RU" sz="1400" dirty="0" err="1" smtClean="0"/>
              <a:t>утримання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овець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4104456" cy="3078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06" y="2924944"/>
            <a:ext cx="465457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hlinkClick r:id="rId2" tooltip="Австралійський меринос"/>
              </a:rPr>
              <a:t>Австралійський</a:t>
            </a:r>
            <a:r>
              <a:rPr lang="ru-RU" sz="2000" dirty="0">
                <a:hlinkClick r:id="rId2" tooltip="Австралійський меринос"/>
              </a:rPr>
              <a:t> меринос</a:t>
            </a:r>
            <a:endParaRPr lang="ru-RU" sz="2000" dirty="0"/>
          </a:p>
          <a:p>
            <a:r>
              <a:rPr lang="ru-RU" sz="2000" dirty="0" err="1">
                <a:hlinkClick r:id="rId3" tooltip="Азербайджанський гірський меринос"/>
              </a:rPr>
              <a:t>Азербайджанський</a:t>
            </a:r>
            <a:r>
              <a:rPr lang="ru-RU" sz="2000" dirty="0">
                <a:hlinkClick r:id="rId3" tooltip="Азербайджанський гірський меринос"/>
              </a:rPr>
              <a:t> </a:t>
            </a:r>
            <a:r>
              <a:rPr lang="ru-RU" sz="2000" dirty="0" err="1">
                <a:hlinkClick r:id="rId3" tooltip="Азербайджанський гірський меринос"/>
              </a:rPr>
              <a:t>гірський</a:t>
            </a:r>
            <a:r>
              <a:rPr lang="ru-RU" sz="2000" dirty="0">
                <a:hlinkClick r:id="rId3" tooltip="Азербайджанський гірський меринос"/>
              </a:rPr>
              <a:t> меринос</a:t>
            </a:r>
            <a:endParaRPr lang="ru-RU" sz="2000" dirty="0"/>
          </a:p>
          <a:p>
            <a:r>
              <a:rPr lang="ru-RU" sz="2000" dirty="0" err="1">
                <a:hlinkClick r:id="rId4" tooltip="Асканійська тонкорунна вівця"/>
              </a:rPr>
              <a:t>Асканійська</a:t>
            </a:r>
            <a:r>
              <a:rPr lang="ru-RU" sz="2000" dirty="0">
                <a:hlinkClick r:id="rId4" tooltip="Асканійська тонкорунна вівця"/>
              </a:rPr>
              <a:t> тонкорунна </a:t>
            </a:r>
            <a:r>
              <a:rPr lang="ru-RU" sz="2000" dirty="0" err="1">
                <a:hlinkClick r:id="rId4" tooltip="Асканійська тонкорунна вівця"/>
              </a:rPr>
              <a:t>вівця</a:t>
            </a:r>
            <a:endParaRPr lang="ru-RU" sz="2000" dirty="0"/>
          </a:p>
          <a:p>
            <a:r>
              <a:rPr lang="ru-RU" sz="2000" dirty="0" err="1">
                <a:hlinkClick r:id="rId5" tooltip="Алтайська вівця"/>
              </a:rPr>
              <a:t>Алтайська</a:t>
            </a:r>
            <a:r>
              <a:rPr lang="ru-RU" sz="2000" dirty="0">
                <a:hlinkClick r:id="rId5" tooltip="Алтайська вівця"/>
              </a:rPr>
              <a:t> </a:t>
            </a:r>
            <a:r>
              <a:rPr lang="ru-RU" sz="2000" dirty="0" err="1">
                <a:hlinkClick r:id="rId5" tooltip="Алтайська вівця"/>
              </a:rPr>
              <a:t>вівця</a:t>
            </a:r>
            <a:endParaRPr lang="ru-RU" sz="2000" dirty="0"/>
          </a:p>
          <a:p>
            <a:r>
              <a:rPr lang="ru-RU" sz="2000" dirty="0" err="1">
                <a:hlinkClick r:id="rId6" tooltip="Дорпер (вівця)"/>
              </a:rPr>
              <a:t>Дорпер</a:t>
            </a:r>
            <a:r>
              <a:rPr lang="ru-RU" sz="2000" dirty="0">
                <a:hlinkClick r:id="rId6" tooltip="Дорпер (вівця)"/>
              </a:rPr>
              <a:t> (</a:t>
            </a:r>
            <a:r>
              <a:rPr lang="ru-RU" sz="2000" dirty="0" err="1">
                <a:hlinkClick r:id="rId6" tooltip="Дорпер (вівця)"/>
              </a:rPr>
              <a:t>вівця</a:t>
            </a:r>
            <a:r>
              <a:rPr lang="ru-RU" sz="2000" dirty="0">
                <a:hlinkClick r:id="rId6" tooltip="Дорпер (вівця)"/>
              </a:rPr>
              <a:t>)</a:t>
            </a:r>
            <a:endParaRPr lang="ru-RU" sz="2000" dirty="0"/>
          </a:p>
          <a:p>
            <a:r>
              <a:rPr lang="ru-RU" sz="2000" dirty="0" err="1">
                <a:hlinkClick r:id="rId7" tooltip="Камерунська вівця"/>
              </a:rPr>
              <a:t>Камерунська</a:t>
            </a:r>
            <a:r>
              <a:rPr lang="ru-RU" sz="2000" dirty="0">
                <a:hlinkClick r:id="rId7" tooltip="Камерунська вівця"/>
              </a:rPr>
              <a:t> </a:t>
            </a:r>
            <a:r>
              <a:rPr lang="ru-RU" sz="2000" dirty="0" err="1">
                <a:hlinkClick r:id="rId7" tooltip="Камерунська вівця"/>
              </a:rPr>
              <a:t>вівця</a:t>
            </a:r>
            <a:endParaRPr lang="ru-RU" sz="2000" dirty="0"/>
          </a:p>
          <a:p>
            <a:r>
              <a:rPr lang="ru-RU" sz="2000" dirty="0">
                <a:hlinkClick r:id="rId8" tooltip="Прекос"/>
              </a:rPr>
              <a:t>Прекос</a:t>
            </a:r>
            <a:endParaRPr lang="ru-RU" sz="2000" dirty="0"/>
          </a:p>
          <a:p>
            <a:r>
              <a:rPr lang="en-US" sz="2000" dirty="0" err="1">
                <a:hlinkClick r:id="rId9" tooltip="Damani"/>
              </a:rPr>
              <a:t>Damani</a:t>
            </a:r>
            <a:endParaRPr lang="en-US" sz="2000" dirty="0"/>
          </a:p>
          <a:p>
            <a:r>
              <a:rPr lang="ru-RU" sz="2000" dirty="0" err="1">
                <a:hlinkClick r:id="rId10" tooltip="Волоська вівця"/>
              </a:rPr>
              <a:t>Волоська</a:t>
            </a:r>
            <a:r>
              <a:rPr lang="ru-RU" sz="2000" dirty="0">
                <a:hlinkClick r:id="rId10" tooltip="Волоська вівця"/>
              </a:rPr>
              <a:t> </a:t>
            </a:r>
            <a:r>
              <a:rPr lang="ru-RU" sz="2000" dirty="0" err="1">
                <a:hlinkClick r:id="rId10" tooltip="Волоська вівця"/>
              </a:rPr>
              <a:t>вівця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9432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9"/>
            <a:ext cx="6777317" cy="4032448"/>
          </a:xfrm>
        </p:spPr>
        <p:txBody>
          <a:bodyPr/>
          <a:lstStyle/>
          <a:p>
            <a:r>
              <a:rPr lang="uk-UA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заняття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Вивчити хімічний </a:t>
            </a:r>
            <a:r>
              <a:rPr lang="uk-UA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 вовни та кератину.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0909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4491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/>
              <a:t>Вівця</a:t>
            </a:r>
            <a:r>
              <a:rPr lang="ru-RU" sz="1600" dirty="0" smtClean="0"/>
              <a:t> </a:t>
            </a:r>
            <a:r>
              <a:rPr lang="ru-RU" sz="1600" dirty="0"/>
              <a:t>є </a:t>
            </a:r>
            <a:r>
              <a:rPr lang="ru-RU" sz="1600" b="1" dirty="0" err="1"/>
              <a:t>однією</a:t>
            </a:r>
            <a:r>
              <a:rPr lang="ru-RU" sz="1600" b="1" dirty="0"/>
              <a:t> з перших </a:t>
            </a:r>
            <a:r>
              <a:rPr lang="ru-RU" sz="1600" b="1" dirty="0" err="1"/>
              <a:t>тварин</a:t>
            </a:r>
            <a:r>
              <a:rPr lang="ru-RU" sz="1600" dirty="0"/>
              <a:t>, яку </a:t>
            </a:r>
            <a:r>
              <a:rPr lang="ru-RU" sz="1600" dirty="0" err="1"/>
              <a:t>людина</a:t>
            </a:r>
            <a:r>
              <a:rPr lang="ru-RU" sz="1600" dirty="0"/>
              <a:t> приручила й одомашнила. </a:t>
            </a:r>
            <a:r>
              <a:rPr lang="ru-RU" sz="1600" dirty="0" smtClean="0"/>
              <a:t> У </a:t>
            </a:r>
            <a:r>
              <a:rPr lang="ru-RU" sz="1600" dirty="0" err="1"/>
              <a:t>навколишній</a:t>
            </a:r>
            <a:r>
              <a:rPr lang="ru-RU" sz="1600" dirty="0"/>
              <a:t> </a:t>
            </a:r>
            <a:r>
              <a:rPr lang="ru-RU" sz="1600" dirty="0" err="1"/>
              <a:t>природі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диких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овець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і </a:t>
            </a:r>
            <a:r>
              <a:rPr lang="ru-RU" sz="1600" dirty="0" err="1"/>
              <a:t>тепер</a:t>
            </a:r>
            <a:r>
              <a:rPr lang="ru-RU" sz="1600" dirty="0"/>
              <a:t> </a:t>
            </a:r>
            <a:r>
              <a:rPr lang="ru-RU" sz="1600" dirty="0" err="1"/>
              <a:t>поширені</a:t>
            </a:r>
            <a:r>
              <a:rPr lang="ru-RU" sz="1600" dirty="0"/>
              <a:t> в </a:t>
            </a:r>
            <a:r>
              <a:rPr lang="ru-RU" sz="1600" dirty="0" err="1"/>
              <a:t>Європі</a:t>
            </a:r>
            <a:r>
              <a:rPr lang="ru-RU" sz="1600" dirty="0"/>
              <a:t>, </a:t>
            </a:r>
            <a:r>
              <a:rPr lang="ru-RU" sz="1600" dirty="0" err="1"/>
              <a:t>Азії</a:t>
            </a:r>
            <a:r>
              <a:rPr lang="ru-RU" sz="1600" dirty="0"/>
              <a:t> та </a:t>
            </a:r>
            <a:r>
              <a:rPr lang="ru-RU" sz="1600" dirty="0" err="1"/>
              <a:t>Північній</a:t>
            </a:r>
            <a:r>
              <a:rPr lang="ru-RU" sz="1600" dirty="0"/>
              <a:t> </a:t>
            </a:r>
            <a:r>
              <a:rPr lang="ru-RU" sz="1600" dirty="0" err="1"/>
              <a:t>Америці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	</a:t>
            </a:r>
            <a:r>
              <a:rPr lang="ru-RU" sz="1600" dirty="0" smtClean="0"/>
              <a:t>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археологічних</a:t>
            </a:r>
            <a:r>
              <a:rPr lang="ru-RU" sz="1600" dirty="0"/>
              <a:t>, </a:t>
            </a:r>
            <a:r>
              <a:rPr lang="ru-RU" sz="1600" dirty="0" err="1"/>
              <a:t>антропологічних</a:t>
            </a:r>
            <a:r>
              <a:rPr lang="ru-RU" sz="1600" dirty="0"/>
              <a:t>, </a:t>
            </a:r>
            <a:r>
              <a:rPr lang="ru-RU" sz="1600" dirty="0" err="1"/>
              <a:t>зоологічних</a:t>
            </a:r>
            <a:r>
              <a:rPr lang="ru-RU" sz="1600" dirty="0"/>
              <a:t> та </a:t>
            </a:r>
            <a:r>
              <a:rPr lang="ru-RU" sz="1600" dirty="0" err="1"/>
              <a:t>морфо­логічних</a:t>
            </a:r>
            <a:r>
              <a:rPr lang="ru-RU" sz="1600" dirty="0"/>
              <a:t> </a:t>
            </a:r>
            <a:r>
              <a:rPr lang="ru-RU" sz="1600" dirty="0" err="1"/>
              <a:t>досліджень</a:t>
            </a:r>
            <a:r>
              <a:rPr lang="ru-RU" sz="1600" dirty="0"/>
              <a:t>, </a:t>
            </a:r>
            <a:r>
              <a:rPr lang="ru-RU" sz="1600" dirty="0" err="1"/>
              <a:t>порівняльного</a:t>
            </a:r>
            <a:r>
              <a:rPr lang="ru-RU" sz="1600" dirty="0"/>
              <a:t> </a:t>
            </a: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особливо­стей</a:t>
            </a:r>
            <a:r>
              <a:rPr lang="ru-RU" sz="1600" dirty="0"/>
              <a:t> диких і </a:t>
            </a:r>
            <a:r>
              <a:rPr lang="ru-RU" sz="1600" dirty="0" err="1"/>
              <a:t>свійських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дослідників</a:t>
            </a:r>
            <a:r>
              <a:rPr lang="ru-RU" sz="1600" dirty="0"/>
              <a:t> </a:t>
            </a:r>
            <a:r>
              <a:rPr lang="ru-RU" sz="1600" b="1" dirty="0"/>
              <a:t>(К. </a:t>
            </a:r>
            <a:r>
              <a:rPr lang="ru-RU" sz="1600" b="1" dirty="0" err="1"/>
              <a:t>Келлер</a:t>
            </a:r>
            <a:r>
              <a:rPr lang="ru-RU" sz="1600" b="1" dirty="0"/>
              <a:t>, А. </a:t>
            </a:r>
            <a:r>
              <a:rPr lang="ru-RU" sz="1600" b="1" dirty="0" err="1"/>
              <a:t>Нерінг</a:t>
            </a:r>
            <a:r>
              <a:rPr lang="ru-RU" sz="1600" b="1" dirty="0"/>
              <a:t>, Л. </a:t>
            </a:r>
            <a:r>
              <a:rPr lang="ru-RU" sz="1600" b="1" dirty="0" err="1"/>
              <a:t>Адамець</a:t>
            </a:r>
            <a:r>
              <a:rPr lang="ru-RU" sz="1600" b="1" dirty="0"/>
              <a:t>, П.М. Кулешов, Є.А. Богданов, М.Ф. </a:t>
            </a:r>
            <a:r>
              <a:rPr lang="ru-RU" sz="1600" b="1" dirty="0" err="1"/>
              <a:t>Іва­нов</a:t>
            </a:r>
            <a:r>
              <a:rPr lang="ru-RU" sz="1600" b="1" dirty="0"/>
              <a:t>, С.М. </a:t>
            </a:r>
            <a:r>
              <a:rPr lang="ru-RU" sz="1600" b="1" dirty="0" err="1"/>
              <a:t>Боголюбський</a:t>
            </a:r>
            <a:r>
              <a:rPr lang="ru-RU" sz="1600" b="1" dirty="0"/>
              <a:t>, В.І. </a:t>
            </a:r>
            <a:r>
              <a:rPr lang="ru-RU" sz="1600" b="1" dirty="0" err="1"/>
              <a:t>Цалкін</a:t>
            </a:r>
            <a:r>
              <a:rPr lang="ru-RU" sz="1600" b="1" dirty="0"/>
              <a:t> </a:t>
            </a:r>
            <a:r>
              <a:rPr lang="ru-RU" sz="1600" dirty="0"/>
              <a:t>та </a:t>
            </a:r>
            <a:r>
              <a:rPr lang="ru-RU" sz="1600" dirty="0" err="1"/>
              <a:t>ін</a:t>
            </a:r>
            <a:r>
              <a:rPr lang="ru-RU" sz="1600" dirty="0"/>
              <a:t>.) </a:t>
            </a:r>
            <a:r>
              <a:rPr lang="ru-RU" sz="1600" dirty="0" smtClean="0"/>
              <a:t> </a:t>
            </a:r>
            <a:r>
              <a:rPr lang="ru-RU" sz="1600" dirty="0" err="1" smtClean="0"/>
              <a:t>дійшли</a:t>
            </a:r>
            <a:r>
              <a:rPr lang="ru-RU" sz="1600" dirty="0" smtClean="0"/>
              <a:t> </a:t>
            </a:r>
            <a:r>
              <a:rPr lang="ru-RU" sz="1600" dirty="0" err="1"/>
              <a:t>висновку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одомашнення</a:t>
            </a:r>
            <a:r>
              <a:rPr lang="ru-RU" sz="1600" dirty="0"/>
              <a:t> </a:t>
            </a:r>
            <a:r>
              <a:rPr lang="ru-RU" sz="1600" dirty="0" err="1"/>
              <a:t>овець</a:t>
            </a:r>
            <a:r>
              <a:rPr lang="ru-RU" sz="1600" dirty="0"/>
              <a:t> </a:t>
            </a:r>
            <a:r>
              <a:rPr lang="ru-RU" sz="1600" dirty="0" err="1"/>
              <a:t>здійснювалося</a:t>
            </a:r>
            <a:r>
              <a:rPr lang="ru-RU" sz="1600" dirty="0"/>
              <a:t> в </a:t>
            </a:r>
            <a:r>
              <a:rPr lang="ru-RU" sz="1600" dirty="0" err="1"/>
              <a:t>різних</a:t>
            </a:r>
            <a:r>
              <a:rPr lang="ru-RU" sz="1600" dirty="0"/>
              <a:t> районах </a:t>
            </a:r>
            <a:r>
              <a:rPr lang="ru-RU" sz="1600" dirty="0" err="1"/>
              <a:t>планети</a:t>
            </a:r>
            <a:r>
              <a:rPr lang="ru-RU" sz="1600" dirty="0"/>
              <a:t> — </a:t>
            </a:r>
            <a:r>
              <a:rPr lang="ru-RU" sz="1600" dirty="0" err="1"/>
              <a:t>Південній</a:t>
            </a:r>
            <a:r>
              <a:rPr lang="ru-RU" sz="1600" dirty="0"/>
              <a:t> </a:t>
            </a:r>
            <a:r>
              <a:rPr lang="ru-RU" sz="1600" dirty="0" err="1"/>
              <a:t>Європі</a:t>
            </a:r>
            <a:r>
              <a:rPr lang="ru-RU" sz="1600" dirty="0"/>
              <a:t>, </a:t>
            </a:r>
            <a:r>
              <a:rPr lang="ru-RU" sz="1600" dirty="0" err="1"/>
              <a:t>Передній</a:t>
            </a:r>
            <a:r>
              <a:rPr lang="ru-RU" sz="1600" dirty="0"/>
              <a:t> </a:t>
            </a:r>
            <a:r>
              <a:rPr lang="ru-RU" sz="1600" dirty="0" err="1"/>
              <a:t>Азії</a:t>
            </a:r>
            <a:r>
              <a:rPr lang="ru-RU" sz="1600" dirty="0"/>
              <a:t>, </a:t>
            </a:r>
            <a:r>
              <a:rPr lang="ru-RU" sz="1600" dirty="0" err="1"/>
              <a:t>Північній</a:t>
            </a:r>
            <a:r>
              <a:rPr lang="ru-RU" sz="1600" dirty="0"/>
              <a:t> </a:t>
            </a:r>
            <a:r>
              <a:rPr lang="ru-RU" sz="1600" dirty="0" err="1"/>
              <a:t>Африці</a:t>
            </a:r>
            <a:r>
              <a:rPr lang="ru-RU" sz="1600" dirty="0"/>
              <a:t>, </a:t>
            </a:r>
            <a:r>
              <a:rPr lang="ru-RU" sz="1600" dirty="0" err="1"/>
              <a:t>Малій</a:t>
            </a:r>
            <a:r>
              <a:rPr lang="ru-RU" sz="1600" dirty="0"/>
              <a:t> </a:t>
            </a:r>
            <a:r>
              <a:rPr lang="ru-RU" sz="1600" dirty="0" err="1"/>
              <a:t>Азії</a:t>
            </a:r>
            <a:r>
              <a:rPr lang="ru-RU" sz="1600" dirty="0"/>
              <a:t>, </a:t>
            </a:r>
            <a:r>
              <a:rPr lang="ru-RU" sz="1600" dirty="0" err="1"/>
              <a:t>Середній</a:t>
            </a:r>
            <a:r>
              <a:rPr lang="ru-RU" sz="1600" dirty="0"/>
              <a:t> і </a:t>
            </a:r>
            <a:r>
              <a:rPr lang="ru-RU" sz="1600" dirty="0" err="1"/>
              <a:t>Центральній</a:t>
            </a:r>
            <a:r>
              <a:rPr lang="ru-RU" sz="1600" dirty="0"/>
              <a:t> </a:t>
            </a:r>
            <a:r>
              <a:rPr lang="ru-RU" sz="1600" dirty="0" err="1"/>
              <a:t>Азії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 smtClean="0"/>
              <a:t>Існує</a:t>
            </a:r>
            <a:r>
              <a:rPr lang="ru-RU" sz="1600" dirty="0" smtClean="0"/>
              <a:t> </a:t>
            </a:r>
            <a:r>
              <a:rPr lang="ru-RU" sz="1600" dirty="0"/>
              <a:t>думка,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 одомашни­ла 3 </a:t>
            </a:r>
            <a:r>
              <a:rPr lang="ru-RU" sz="1600" dirty="0" err="1"/>
              <a:t>види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раси</a:t>
            </a:r>
            <a:r>
              <a:rPr lang="ru-RU" sz="1600" dirty="0"/>
              <a:t>, диких </a:t>
            </a:r>
            <a:r>
              <a:rPr lang="ru-RU" sz="1600" dirty="0" err="1"/>
              <a:t>баранів</a:t>
            </a:r>
            <a:r>
              <a:rPr lang="ru-RU" sz="1600" dirty="0"/>
              <a:t> — </a:t>
            </a:r>
            <a:r>
              <a:rPr lang="ru-RU" sz="1600" dirty="0" err="1"/>
              <a:t>муфлонів</a:t>
            </a:r>
            <a:r>
              <a:rPr lang="ru-RU" sz="1600" dirty="0"/>
              <a:t>, </a:t>
            </a:r>
            <a:r>
              <a:rPr lang="ru-RU" sz="1600" dirty="0" err="1" smtClean="0"/>
              <a:t>аркарів</a:t>
            </a:r>
            <a:r>
              <a:rPr lang="ru-RU" sz="1600" dirty="0" smtClean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 smtClean="0"/>
              <a:t>уріалів</a:t>
            </a:r>
            <a:r>
              <a:rPr lang="ru-RU" sz="1600" dirty="0"/>
              <a:t>, </a:t>
            </a:r>
            <a:r>
              <a:rPr lang="ru-RU" sz="1600" dirty="0" err="1" smtClean="0"/>
              <a:t>архарів</a:t>
            </a:r>
            <a:r>
              <a:rPr lang="ru-RU" sz="1600" dirty="0" smtClean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аргалів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стверджується</a:t>
            </a:r>
            <a:r>
              <a:rPr lang="ru-RU" sz="1600" dirty="0"/>
              <a:t> </a:t>
            </a:r>
            <a:r>
              <a:rPr lang="ru-RU" sz="1600" dirty="0" err="1"/>
              <a:t>поліцентризм</a:t>
            </a:r>
            <a:r>
              <a:rPr lang="ru-RU" sz="1600" dirty="0"/>
              <a:t> </a:t>
            </a:r>
            <a:r>
              <a:rPr lang="ru-RU" sz="1600" dirty="0" err="1"/>
              <a:t>одо­машнення</a:t>
            </a:r>
            <a:r>
              <a:rPr lang="ru-RU" sz="1600" dirty="0"/>
              <a:t> </a:t>
            </a:r>
            <a:r>
              <a:rPr lang="ru-RU" sz="1600" dirty="0" err="1" smtClean="0"/>
              <a:t>овець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63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24744" cy="1143000"/>
          </a:xfrm>
        </p:spPr>
        <p:txBody>
          <a:bodyPr/>
          <a:lstStyle/>
          <a:p>
            <a:r>
              <a:rPr lang="uk-UA" b="1" dirty="0" smtClean="0"/>
              <a:t>Біологічна класифікація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224521"/>
              </p:ext>
            </p:extLst>
          </p:nvPr>
        </p:nvGraphicFramePr>
        <p:xfrm>
          <a:off x="683568" y="1772816"/>
          <a:ext cx="3384376" cy="4471488"/>
        </p:xfrm>
        <a:graphic>
          <a:graphicData uri="http://schemas.openxmlformats.org/drawingml/2006/table">
            <a:tbl>
              <a:tblPr/>
              <a:tblGrid>
                <a:gridCol w="169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228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tooltip="Домен (біологія)"/>
                        </a:rPr>
                        <a:t>Домен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tooltip="Ядерні"/>
                        </a:rPr>
                        <a:t>Ядерні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Eukaryota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en-US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Царство (біологія)"/>
                        </a:rPr>
                        <a:t>Царство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Тварини"/>
                        </a:rPr>
                        <a:t>Тварини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Animalia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en-US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Тип (таксономічна категорія)"/>
                        </a:rPr>
                        <a:t>Тип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Хордові"/>
                        </a:rPr>
                        <a:t>Хордові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Chordata)</a:t>
                      </a:r>
                      <a:b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Клас (біологія)"/>
                        </a:rPr>
                        <a:t>Клас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Ссавці"/>
                        </a:rPr>
                        <a:t>Ссавці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Mammalia)</a:t>
                      </a:r>
                      <a:b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981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Ряд (біологія)"/>
                        </a:rPr>
                        <a:t>Ряд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tooltip="Оленеподібні"/>
                        </a:rPr>
                        <a:t>Оленеподібні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Cerviformes)</a:t>
                      </a:r>
                      <a:b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tooltip="Родина (біологія)"/>
                        </a:rPr>
                        <a:t>Родина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tooltip="Бикові"/>
                        </a:rPr>
                        <a:t>Бикові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Bovidae)</a:t>
                      </a:r>
                      <a:b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tooltip="Підродина"/>
                        </a:rPr>
                        <a:t>Підродина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tooltip="Козлові"/>
                        </a:rPr>
                        <a:t>Козлові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Caprinae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en-US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473"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tooltip="Рід (біологія)"/>
                        </a:rPr>
                        <a:t>Рід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tooltip="Баран (рід)"/>
                        </a:rPr>
                        <a:t>Баран</a:t>
                      </a:r>
                      <a:r>
                        <a:rPr lang="ru-RU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i="1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Ovis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en-US" sz="1400" u="non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400" u="non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228">
                <a:tc>
                  <a:txBody>
                    <a:bodyPr/>
                    <a:lstStyle/>
                    <a:p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tooltip="Вид"/>
                        </a:rPr>
                        <a:t>Вид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Баран </a:t>
                      </a:r>
                      <a:r>
                        <a:rPr lang="ru-RU" sz="1400" b="1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свійський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lang="en-US" sz="1400" i="1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Ovis</a:t>
                      </a:r>
                      <a:r>
                        <a:rPr lang="en-US" sz="1400" i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u="non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aries</a:t>
                      </a:r>
                      <a:r>
                        <a:rPr lang="en-US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40" marR="9540" marT="9540" marB="954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320480" cy="2710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3769" y="4544949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ru-RU" dirty="0" err="1"/>
              <a:t>Свійські</a:t>
            </a:r>
            <a:r>
              <a:rPr lang="ru-RU" dirty="0"/>
              <a:t> </a:t>
            </a:r>
            <a:r>
              <a:rPr lang="ru-RU" dirty="0" err="1"/>
              <a:t>вівці</a:t>
            </a:r>
            <a:r>
              <a:rPr lang="ru-RU" dirty="0"/>
              <a:t>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диких.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два </a:t>
            </a:r>
            <a:r>
              <a:rPr lang="ru-RU" dirty="0" err="1"/>
              <a:t>види</a:t>
            </a:r>
            <a:r>
              <a:rPr lang="ru-RU" dirty="0"/>
              <a:t> — 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барани</a:t>
            </a:r>
            <a:r>
              <a:rPr lang="ru-RU" dirty="0"/>
              <a:t> і </a:t>
            </a:r>
            <a:r>
              <a:rPr lang="ru-RU" dirty="0" err="1"/>
              <a:t>товстороги</a:t>
            </a:r>
            <a:r>
              <a:rPr lang="ru-RU" dirty="0"/>
              <a:t>. </a:t>
            </a:r>
          </a:p>
          <a:p>
            <a:pPr marL="68580" indent="0">
              <a:buNone/>
            </a:pP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барани</a:t>
            </a:r>
            <a:r>
              <a:rPr lang="ru-RU" dirty="0"/>
              <a:t> </a:t>
            </a:r>
            <a:r>
              <a:rPr lang="ru-RU" dirty="0" err="1"/>
              <a:t>поділя­ються</a:t>
            </a:r>
            <a:r>
              <a:rPr lang="ru-RU" dirty="0"/>
              <a:t> на </a:t>
            </a:r>
            <a:r>
              <a:rPr lang="ru-RU" dirty="0" err="1" smtClean="0"/>
              <a:t>муфлоно</a:t>
            </a:r>
            <a:r>
              <a:rPr lang="ru-RU" dirty="0" smtClean="0"/>
              <a:t> - </a:t>
            </a:r>
            <a:r>
              <a:rPr lang="ru-RU" dirty="0"/>
              <a:t>та </a:t>
            </a:r>
            <a:r>
              <a:rPr lang="ru-RU" dirty="0" err="1"/>
              <a:t>аргаліподібні</a:t>
            </a:r>
            <a:r>
              <a:rPr lang="ru-RU" dirty="0"/>
              <a:t> </a:t>
            </a:r>
            <a:r>
              <a:rPr lang="ru-RU" dirty="0" err="1"/>
              <a:t>підвиди</a:t>
            </a:r>
            <a:r>
              <a:rPr lang="ru-RU" dirty="0"/>
              <a:t>, </a:t>
            </a:r>
            <a:r>
              <a:rPr lang="ru-RU" dirty="0" err="1"/>
              <a:t>товстороги</a:t>
            </a:r>
            <a:r>
              <a:rPr lang="ru-RU" dirty="0"/>
              <a:t> — на </a:t>
            </a:r>
            <a:r>
              <a:rPr lang="ru-RU" dirty="0" err="1"/>
              <a:t>азі­атські</a:t>
            </a:r>
            <a:r>
              <a:rPr lang="ru-RU" dirty="0"/>
              <a:t> та </a:t>
            </a:r>
            <a:r>
              <a:rPr lang="ru-RU" dirty="0" err="1"/>
              <a:t>північноамериканські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115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9816"/>
            <a:ext cx="4752528" cy="4949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Перші предки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052736"/>
            <a:ext cx="548295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u="sng" dirty="0" err="1" smtClean="0"/>
              <a:t>Щодо</a:t>
            </a:r>
            <a:r>
              <a:rPr lang="ru-RU" sz="1400" u="sng" dirty="0" smtClean="0"/>
              <a:t> </a:t>
            </a:r>
            <a:r>
              <a:rPr lang="ru-RU" sz="1400" u="sng" dirty="0" err="1"/>
              <a:t>походження</a:t>
            </a:r>
            <a:r>
              <a:rPr lang="ru-RU" sz="1400" u="sng" dirty="0"/>
              <a:t> </a:t>
            </a:r>
            <a:r>
              <a:rPr lang="ru-RU" sz="1400" u="sng" dirty="0" err="1"/>
              <a:t>свійських</a:t>
            </a:r>
            <a:r>
              <a:rPr lang="ru-RU" sz="1400" u="sng" dirty="0"/>
              <a:t> </a:t>
            </a:r>
            <a:r>
              <a:rPr lang="ru-RU" sz="1400" u="sng" dirty="0" err="1"/>
              <a:t>овець</a:t>
            </a:r>
            <a:r>
              <a:rPr lang="ru-RU" sz="1400" u="sng" dirty="0"/>
              <a:t> </a:t>
            </a:r>
            <a:r>
              <a:rPr lang="ru-RU" sz="1400" u="sng" dirty="0" err="1"/>
              <a:t>єдиної</a:t>
            </a:r>
            <a:r>
              <a:rPr lang="ru-RU" sz="1400" u="sng" dirty="0"/>
              <a:t> думки не </a:t>
            </a:r>
            <a:r>
              <a:rPr lang="ru-RU" sz="1400" u="sng" dirty="0" err="1"/>
              <a:t>існує</a:t>
            </a:r>
            <a:r>
              <a:rPr lang="ru-RU" sz="1400" u="sng" dirty="0"/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	За </a:t>
            </a:r>
            <a:r>
              <a:rPr lang="ru-RU" sz="1400" dirty="0"/>
              <a:t>результатами </a:t>
            </a:r>
            <a:r>
              <a:rPr lang="ru-RU" sz="1400" dirty="0" err="1"/>
              <a:t>досліджень</a:t>
            </a:r>
            <a:r>
              <a:rPr lang="ru-RU" sz="1400" dirty="0"/>
              <a:t> і </a:t>
            </a:r>
            <a:r>
              <a:rPr lang="ru-RU" sz="1400" dirty="0" err="1"/>
              <a:t>висновками</a:t>
            </a:r>
            <a:r>
              <a:rPr lang="ru-RU" sz="1400" dirty="0"/>
              <a:t> </a:t>
            </a:r>
            <a:r>
              <a:rPr lang="ru-RU" sz="1400" dirty="0" err="1"/>
              <a:t>вчених</a:t>
            </a:r>
            <a:r>
              <a:rPr lang="ru-RU" sz="1400" dirty="0"/>
              <a:t>, </a:t>
            </a:r>
            <a:r>
              <a:rPr lang="ru-RU" sz="1400" dirty="0" err="1"/>
              <a:t>найближчими</a:t>
            </a:r>
            <a:r>
              <a:rPr lang="ru-RU" sz="1400" dirty="0"/>
              <a:t> родичами </a:t>
            </a:r>
            <a:r>
              <a:rPr lang="ru-RU" sz="1400" dirty="0" err="1"/>
              <a:t>свійських</a:t>
            </a:r>
            <a:r>
              <a:rPr lang="ru-RU" sz="1400" dirty="0"/>
              <a:t> </a:t>
            </a:r>
            <a:r>
              <a:rPr lang="ru-RU" sz="1400" dirty="0" err="1"/>
              <a:t>овець</a:t>
            </a:r>
            <a:r>
              <a:rPr lang="ru-RU" sz="1400" dirty="0"/>
              <a:t> є </a:t>
            </a:r>
            <a:r>
              <a:rPr lang="ru-RU" sz="1400" b="1" dirty="0" err="1"/>
              <a:t>муфлони</a:t>
            </a:r>
            <a:r>
              <a:rPr lang="ru-RU" sz="1400" b="1" dirty="0"/>
              <a:t>, </a:t>
            </a:r>
            <a:r>
              <a:rPr lang="ru-RU" sz="1400" b="1" dirty="0" err="1"/>
              <a:t>архари</a:t>
            </a:r>
            <a:r>
              <a:rPr lang="ru-RU" sz="1400" b="1" dirty="0"/>
              <a:t>, </a:t>
            </a:r>
            <a:r>
              <a:rPr lang="ru-RU" sz="1400" b="1" dirty="0" err="1"/>
              <a:t>аргалі</a:t>
            </a:r>
            <a:r>
              <a:rPr lang="ru-RU" sz="1400" b="1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й </a:t>
            </a:r>
            <a:r>
              <a:rPr lang="ru-RU" sz="1400" dirty="0" err="1"/>
              <a:t>нині</a:t>
            </a:r>
            <a:r>
              <a:rPr lang="ru-RU" sz="1400" dirty="0"/>
              <a:t> </a:t>
            </a:r>
            <a:r>
              <a:rPr lang="ru-RU" sz="1400" dirty="0" err="1"/>
              <a:t>трапляються</a:t>
            </a:r>
            <a:r>
              <a:rPr lang="ru-RU" sz="1400" dirty="0"/>
              <a:t> в дикому </a:t>
            </a:r>
            <a:r>
              <a:rPr lang="ru-RU" sz="1400" dirty="0" err="1"/>
              <a:t>стані</a:t>
            </a:r>
            <a:r>
              <a:rPr lang="ru-RU" sz="1400" dirty="0"/>
              <a:t>.</a:t>
            </a:r>
          </a:p>
          <a:p>
            <a:pPr marL="0" indent="0" algn="ctr">
              <a:buNone/>
            </a:pPr>
            <a:r>
              <a:rPr lang="ru-RU" sz="1400" b="1" dirty="0" err="1"/>
              <a:t>Європейський</a:t>
            </a:r>
            <a:r>
              <a:rPr lang="ru-RU" sz="1400" b="1" dirty="0"/>
              <a:t> муфлон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Муфлон </a:t>
            </a:r>
            <a:r>
              <a:rPr lang="ru-RU" sz="1400" dirty="0" err="1"/>
              <a:t>вибирає</a:t>
            </a:r>
            <a:r>
              <a:rPr lang="ru-RU" sz="1400" dirty="0"/>
              <a:t>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високі</a:t>
            </a:r>
            <a:r>
              <a:rPr lang="ru-RU" sz="1400" dirty="0"/>
              <a:t>, </a:t>
            </a:r>
            <a:r>
              <a:rPr lang="ru-RU" sz="1400" dirty="0" err="1"/>
              <a:t>скелясті</a:t>
            </a:r>
            <a:r>
              <a:rPr lang="ru-RU" sz="1400" dirty="0"/>
              <a:t> </a:t>
            </a:r>
            <a:r>
              <a:rPr lang="ru-RU" sz="1400" dirty="0" err="1"/>
              <a:t>гірські</a:t>
            </a:r>
            <a:r>
              <a:rPr lang="ru-RU" sz="1400" dirty="0"/>
              <a:t> </a:t>
            </a:r>
            <a:r>
              <a:rPr lang="ru-RU" sz="1400" dirty="0" err="1"/>
              <a:t>вершини</a:t>
            </a:r>
            <a:r>
              <a:rPr lang="ru-RU" sz="1400" dirty="0"/>
              <a:t> і </a:t>
            </a:r>
            <a:r>
              <a:rPr lang="ru-RU" sz="1400" dirty="0" err="1"/>
              <a:t>робить</a:t>
            </a:r>
            <a:r>
              <a:rPr lang="ru-RU" sz="1400" dirty="0"/>
              <a:t> стоянки на </a:t>
            </a:r>
            <a:r>
              <a:rPr lang="ru-RU" sz="1400" dirty="0" err="1"/>
              <a:t>крутих</a:t>
            </a:r>
            <a:r>
              <a:rPr lang="ru-RU" sz="1400" dirty="0"/>
              <a:t>, </a:t>
            </a:r>
            <a:r>
              <a:rPr lang="ru-RU" sz="1400" dirty="0" err="1"/>
              <a:t>недоступних</a:t>
            </a:r>
            <a:r>
              <a:rPr lang="ru-RU" sz="1400" dirty="0"/>
              <a:t> </a:t>
            </a:r>
            <a:r>
              <a:rPr lang="ru-RU" sz="1400" dirty="0" err="1"/>
              <a:t>скелях</a:t>
            </a:r>
            <a:r>
              <a:rPr lang="ru-RU" sz="1400" dirty="0"/>
              <a:t>. </a:t>
            </a:r>
            <a:r>
              <a:rPr lang="ru-RU" sz="1400" dirty="0" err="1"/>
              <a:t>Роги</a:t>
            </a:r>
            <a:r>
              <a:rPr lang="ru-RU" sz="1400" dirty="0"/>
              <a:t> в </a:t>
            </a:r>
            <a:r>
              <a:rPr lang="ru-RU" sz="1400" dirty="0" err="1"/>
              <a:t>нього</a:t>
            </a:r>
            <a:r>
              <a:rPr lang="ru-RU" sz="1400" dirty="0"/>
              <a:t> не </a:t>
            </a:r>
            <a:r>
              <a:rPr lang="ru-RU" sz="1400" dirty="0" err="1"/>
              <a:t>утворюють</a:t>
            </a:r>
            <a:r>
              <a:rPr lang="ru-RU" sz="1400" dirty="0"/>
              <a:t> </a:t>
            </a:r>
            <a:r>
              <a:rPr lang="ru-RU" sz="1400" dirty="0" err="1"/>
              <a:t>повної</a:t>
            </a:r>
            <a:r>
              <a:rPr lang="ru-RU" sz="1400" dirty="0"/>
              <a:t> </a:t>
            </a:r>
            <a:r>
              <a:rPr lang="ru-RU" sz="1400" dirty="0" err="1"/>
              <a:t>спіралі</a:t>
            </a:r>
            <a:r>
              <a:rPr lang="ru-RU" sz="1400" dirty="0"/>
              <a:t>, а </a:t>
            </a:r>
            <a:r>
              <a:rPr lang="ru-RU" sz="1400" dirty="0" err="1"/>
              <a:t>кінці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темного </a:t>
            </a:r>
            <a:r>
              <a:rPr lang="ru-RU" sz="1400" dirty="0" err="1"/>
              <a:t>кольору</a:t>
            </a:r>
            <a:r>
              <a:rPr lang="ru-RU" sz="1400" dirty="0"/>
              <a:t> і </a:t>
            </a:r>
            <a:r>
              <a:rPr lang="ru-RU" sz="1400" dirty="0" err="1"/>
              <a:t>спрямовані</a:t>
            </a:r>
            <a:r>
              <a:rPr lang="ru-RU" sz="1400" dirty="0"/>
              <a:t> </a:t>
            </a:r>
            <a:r>
              <a:rPr lang="ru-RU" sz="1400" dirty="0" err="1"/>
              <a:t>всередину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невеликі</a:t>
            </a:r>
            <a:r>
              <a:rPr lang="ru-RU" sz="1400" dirty="0"/>
              <a:t> і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рухливі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err="1" smtClean="0"/>
              <a:t>Вов­новий</a:t>
            </a:r>
            <a:r>
              <a:rPr lang="ru-RU" sz="1400" dirty="0" smtClean="0"/>
              <a:t> </a:t>
            </a:r>
            <a:r>
              <a:rPr lang="ru-RU" sz="1400" dirty="0" err="1"/>
              <a:t>покрив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рудувато</a:t>
            </a:r>
            <a:r>
              <a:rPr lang="ru-RU" sz="1400" dirty="0"/>
              <a:t>-бурого </a:t>
            </a:r>
            <a:r>
              <a:rPr lang="ru-RU" sz="1400" dirty="0" err="1"/>
              <a:t>кольору</a:t>
            </a:r>
            <a:r>
              <a:rPr lang="ru-RU" sz="1400" dirty="0"/>
              <a:t>, </a:t>
            </a:r>
            <a:r>
              <a:rPr lang="ru-RU" sz="1400" dirty="0" err="1"/>
              <a:t>складається</a:t>
            </a:r>
            <a:r>
              <a:rPr lang="ru-RU" sz="1400" dirty="0"/>
              <a:t> з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гру­бої</a:t>
            </a:r>
            <a:r>
              <a:rPr lang="ru-RU" sz="1400" dirty="0"/>
              <a:t> </a:t>
            </a:r>
            <a:r>
              <a:rPr lang="ru-RU" sz="1400" dirty="0" err="1"/>
              <a:t>ості</a:t>
            </a:r>
            <a:r>
              <a:rPr lang="ru-RU" sz="1400" dirty="0"/>
              <a:t> й тонкого короткого пуху. При </a:t>
            </a:r>
            <a:r>
              <a:rPr lang="ru-RU" sz="1400" dirty="0" err="1"/>
              <a:t>схрещуванні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свійськими</a:t>
            </a:r>
            <a:r>
              <a:rPr lang="ru-RU" sz="1400" dirty="0"/>
              <a:t> </a:t>
            </a:r>
            <a:r>
              <a:rPr lang="ru-RU" sz="1400" dirty="0" err="1"/>
              <a:t>вівцями</a:t>
            </a:r>
            <a:r>
              <a:rPr lang="ru-RU" sz="1400" dirty="0"/>
              <a:t>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порід</a:t>
            </a:r>
            <a:r>
              <a:rPr lang="ru-RU" sz="1400" dirty="0"/>
              <a:t> </a:t>
            </a:r>
            <a:r>
              <a:rPr lang="ru-RU" sz="1400" dirty="0" err="1"/>
              <a:t>дають</a:t>
            </a:r>
            <a:r>
              <a:rPr lang="ru-RU" sz="1400" dirty="0"/>
              <a:t> </a:t>
            </a:r>
            <a:r>
              <a:rPr lang="ru-RU" sz="1400" dirty="0" err="1"/>
              <a:t>плодючий</a:t>
            </a:r>
            <a:r>
              <a:rPr lang="ru-RU" sz="1400" dirty="0"/>
              <a:t> </a:t>
            </a:r>
            <a:r>
              <a:rPr lang="ru-RU" sz="1400" dirty="0" err="1"/>
              <a:t>приплід</a:t>
            </a:r>
            <a:r>
              <a:rPr lang="ru-RU" sz="1400" dirty="0"/>
              <a:t>. </a:t>
            </a:r>
            <a:r>
              <a:rPr lang="ru-RU" sz="1400" b="1" dirty="0" err="1"/>
              <a:t>Вважається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/>
              <a:t>муфлонів</a:t>
            </a:r>
            <a:r>
              <a:rPr lang="ru-RU" sz="1400" b="1" dirty="0"/>
              <a:t> </a:t>
            </a:r>
            <a:r>
              <a:rPr lang="ru-RU" sz="1400" b="1" dirty="0" err="1"/>
              <a:t>походять</a:t>
            </a:r>
            <a:r>
              <a:rPr lang="ru-RU" sz="1400" b="1" dirty="0"/>
              <a:t> </a:t>
            </a:r>
            <a:r>
              <a:rPr lang="ru-RU" sz="1400" b="1" dirty="0" err="1"/>
              <a:t>короткохудохвості</a:t>
            </a:r>
            <a:r>
              <a:rPr lang="ru-RU" sz="1400" b="1" dirty="0"/>
              <a:t> </a:t>
            </a:r>
            <a:r>
              <a:rPr lang="ru-RU" sz="1400" b="1" dirty="0" err="1"/>
              <a:t>вівці</a:t>
            </a:r>
            <a:r>
              <a:rPr lang="ru-RU" sz="1400" b="1" dirty="0"/>
              <a:t> типу </a:t>
            </a:r>
            <a:r>
              <a:rPr lang="ru-RU" sz="1400" b="1" dirty="0" err="1"/>
              <a:t>сучасних</a:t>
            </a:r>
            <a:r>
              <a:rPr lang="ru-RU" sz="1400" b="1" dirty="0"/>
              <a:t> </a:t>
            </a:r>
            <a:r>
              <a:rPr lang="ru-RU" sz="1400" b="1" dirty="0" err="1" smtClean="0"/>
              <a:t>маршевих</a:t>
            </a:r>
            <a:r>
              <a:rPr lang="ru-RU" sz="1400" b="1" dirty="0" smtClean="0"/>
              <a:t> </a:t>
            </a:r>
            <a:r>
              <a:rPr lang="ru-RU" sz="1400" b="1" dirty="0"/>
              <a:t>та </a:t>
            </a:r>
            <a:r>
              <a:rPr lang="ru-RU" sz="1400" b="1" dirty="0" err="1"/>
              <a:t>північних</a:t>
            </a:r>
            <a:r>
              <a:rPr lang="ru-RU" sz="1400" b="1" dirty="0"/>
              <a:t> </a:t>
            </a:r>
            <a:r>
              <a:rPr lang="ru-RU" sz="1400" b="1" dirty="0" err="1"/>
              <a:t>короткохвостих</a:t>
            </a:r>
            <a:r>
              <a:rPr lang="ru-RU" sz="1400" b="1" dirty="0"/>
              <a:t>.</a:t>
            </a: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0" y="1546030"/>
            <a:ext cx="2749396" cy="216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460" y="3693337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Європейський</a:t>
            </a:r>
            <a:r>
              <a:rPr lang="ru-RU" sz="1600" b="1" dirty="0"/>
              <a:t> муфлон</a:t>
            </a:r>
          </a:p>
        </p:txBody>
      </p:sp>
    </p:spTree>
    <p:extLst>
      <p:ext uri="{BB962C8B-B14F-4D97-AF65-F5344CB8AC3E}">
        <p14:creationId xmlns:p14="http://schemas.microsoft.com/office/powerpoint/2010/main" val="2634486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09" y="252805"/>
            <a:ext cx="2582594" cy="32228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633697"/>
            <a:ext cx="4608512" cy="2841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68" y="2784946"/>
            <a:ext cx="2918724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92" y="3068960"/>
            <a:ext cx="3886516" cy="298937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834796" y="2132856"/>
            <a:ext cx="1313268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57641" y="2071134"/>
            <a:ext cx="576064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651942">
            <a:off x="5368186" y="5275555"/>
            <a:ext cx="919938" cy="1152128"/>
          </a:xfrm>
          <a:prstGeom prst="upArrow">
            <a:avLst>
              <a:gd name="adj1" fmla="val 50000"/>
              <a:gd name="adj2" fmla="val 680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004048" y="1484784"/>
            <a:ext cx="3024336" cy="171071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364088" y="3861048"/>
            <a:ext cx="2520280" cy="1990571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043608" y="1985743"/>
            <a:ext cx="1152128" cy="798281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39552" y="5319674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єдиний</a:t>
            </a:r>
            <a:r>
              <a:rPr lang="ru-RU" b="1" dirty="0"/>
              <a:t> </a:t>
            </a:r>
            <a:r>
              <a:rPr lang="ru-RU" b="1" dirty="0" err="1"/>
              <a:t>представник</a:t>
            </a:r>
            <a:r>
              <a:rPr lang="ru-RU" b="1" dirty="0"/>
              <a:t> диких </a:t>
            </a:r>
            <a:r>
              <a:rPr lang="ru-RU" b="1" dirty="0" err="1"/>
              <a:t>баранів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мешкають</a:t>
            </a:r>
            <a:r>
              <a:rPr lang="ru-RU" b="1" dirty="0"/>
              <a:t> у </a:t>
            </a:r>
            <a:r>
              <a:rPr lang="ru-RU" b="1" dirty="0" err="1"/>
              <a:t>Європі</a:t>
            </a:r>
            <a:r>
              <a:rPr lang="ru-RU" b="1" dirty="0"/>
              <a:t> — на </a:t>
            </a:r>
            <a:r>
              <a:rPr lang="ru-RU" b="1" dirty="0" err="1"/>
              <a:t>островх</a:t>
            </a:r>
            <a:r>
              <a:rPr lang="ru-RU" b="1" dirty="0"/>
              <a:t> </a:t>
            </a:r>
            <a:r>
              <a:rPr lang="ru-RU" b="1" dirty="0" err="1"/>
              <a:t>Середземно-го</a:t>
            </a:r>
            <a:r>
              <a:rPr lang="ru-RU" b="1" dirty="0"/>
              <a:t> моря (Корсика і </a:t>
            </a:r>
            <a:r>
              <a:rPr lang="ru-RU" b="1" dirty="0" err="1"/>
              <a:t>Сардинія</a:t>
            </a:r>
            <a:r>
              <a:rPr lang="ru-RU" b="1" dirty="0"/>
              <a:t>), у </a:t>
            </a:r>
            <a:r>
              <a:rPr lang="ru-RU" b="1" dirty="0" err="1"/>
              <a:t>гірських</a:t>
            </a:r>
            <a:r>
              <a:rPr lang="ru-RU" b="1" dirty="0"/>
              <a:t> </a:t>
            </a:r>
            <a:r>
              <a:rPr lang="ru-RU" b="1" dirty="0" err="1"/>
              <a:t>арайонах</a:t>
            </a:r>
            <a:r>
              <a:rPr lang="ru-RU" b="1" dirty="0"/>
              <a:t> </a:t>
            </a:r>
            <a:r>
              <a:rPr lang="ru-RU" b="1" dirty="0" err="1"/>
              <a:t>Ірану</a:t>
            </a:r>
            <a:r>
              <a:rPr lang="ru-RU" b="1" dirty="0"/>
              <a:t>, </a:t>
            </a:r>
            <a:r>
              <a:rPr lang="ru-RU" b="1" dirty="0" err="1"/>
              <a:t>Туреччи­ни</a:t>
            </a:r>
            <a:r>
              <a:rPr lang="ru-RU" b="1" dirty="0"/>
              <a:t>, </a:t>
            </a:r>
            <a:r>
              <a:rPr lang="ru-RU" b="1" dirty="0" err="1"/>
              <a:t>Закавказзя</a:t>
            </a:r>
            <a:r>
              <a:rPr lang="ru-RU" b="1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259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486" y="1052736"/>
            <a:ext cx="4907938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600" dirty="0" smtClean="0"/>
              <a:t>	</a:t>
            </a:r>
            <a:r>
              <a:rPr lang="ru-RU" sz="2000" b="1" dirty="0" err="1" smtClean="0"/>
              <a:t>Аркар</a:t>
            </a:r>
            <a:r>
              <a:rPr lang="ru-RU" sz="2000" b="1" dirty="0"/>
              <a:t>,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аркал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68580" indent="0">
              <a:buNone/>
            </a:pPr>
            <a:endParaRPr lang="ru-RU" sz="1600" dirty="0" smtClean="0"/>
          </a:p>
          <a:p>
            <a:pPr marL="68580" indent="0">
              <a:buNone/>
            </a:pPr>
            <a:r>
              <a:rPr lang="ru-RU" sz="1600" dirty="0"/>
              <a:t>	</a:t>
            </a:r>
            <a:r>
              <a:rPr lang="ru-RU" sz="1600" dirty="0" err="1" smtClean="0"/>
              <a:t>Більший</a:t>
            </a:r>
            <a:r>
              <a:rPr lang="ru-RU" sz="1600" dirty="0" smtClean="0"/>
              <a:t> </a:t>
            </a:r>
            <a:r>
              <a:rPr lang="ru-RU" sz="1600" dirty="0"/>
              <a:t>за муфлона. </a:t>
            </a:r>
            <a:r>
              <a:rPr lang="ru-RU" sz="1600" dirty="0" err="1"/>
              <a:t>Роги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</a:t>
            </a:r>
            <a:r>
              <a:rPr lang="ru-RU" sz="1600" dirty="0" err="1"/>
              <a:t>основи</a:t>
            </a:r>
            <a:r>
              <a:rPr lang="ru-RU" sz="1600" dirty="0"/>
              <a:t> </a:t>
            </a:r>
            <a:r>
              <a:rPr lang="ru-RU" sz="1600" dirty="0" err="1"/>
              <a:t>розходяться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у </a:t>
            </a:r>
            <a:r>
              <a:rPr lang="ru-RU" sz="1600" dirty="0" err="1"/>
              <a:t>муфлонів</a:t>
            </a:r>
            <a:r>
              <a:rPr lang="ru-RU" sz="1600" dirty="0"/>
              <a:t>. </a:t>
            </a:r>
            <a:r>
              <a:rPr lang="ru-RU" sz="1600" dirty="0" err="1"/>
              <a:t>Живе</a:t>
            </a:r>
            <a:r>
              <a:rPr lang="ru-RU" sz="1600" dirty="0"/>
              <a:t> в горах, на </a:t>
            </a:r>
            <a:r>
              <a:rPr lang="ru-RU" sz="1600" dirty="0" err="1"/>
              <a:t>рівнині</a:t>
            </a:r>
            <a:r>
              <a:rPr lang="ru-RU" sz="1600" dirty="0"/>
              <a:t> і в степах, </a:t>
            </a:r>
            <a:r>
              <a:rPr lang="ru-RU" sz="1600" dirty="0" err="1"/>
              <a:t>утворює</a:t>
            </a:r>
            <a:r>
              <a:rPr lang="ru-RU" sz="1600" dirty="0"/>
              <a:t> стада </a:t>
            </a:r>
            <a:r>
              <a:rPr lang="ru-RU" sz="1600" dirty="0" err="1"/>
              <a:t>із</a:t>
            </a:r>
            <a:r>
              <a:rPr lang="ru-RU" sz="1600" dirty="0"/>
              <a:t> 60 — 200 </a:t>
            </a:r>
            <a:r>
              <a:rPr lang="ru-RU" sz="1600" dirty="0" err="1"/>
              <a:t>голів</a:t>
            </a:r>
            <a:r>
              <a:rPr lang="ru-RU" sz="1600" dirty="0"/>
              <a:t>. </a:t>
            </a:r>
            <a:r>
              <a:rPr lang="ru-RU" sz="1600" dirty="0" err="1"/>
              <a:t>Існує</a:t>
            </a:r>
            <a:r>
              <a:rPr lang="ru-RU" sz="1600" dirty="0"/>
              <a:t>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різновидів</a:t>
            </a:r>
            <a:r>
              <a:rPr lang="ru-RU" sz="1600" dirty="0"/>
              <a:t> </a:t>
            </a:r>
            <a:r>
              <a:rPr lang="ru-RU" sz="1600" dirty="0" err="1"/>
              <a:t>аркара</a:t>
            </a:r>
            <a:r>
              <a:rPr lang="ru-RU" sz="1600" dirty="0"/>
              <a:t>, з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близький</a:t>
            </a:r>
            <a:r>
              <a:rPr lang="ru-RU" sz="1600" dirty="0"/>
              <a:t> до </a:t>
            </a:r>
            <a:r>
              <a:rPr lang="ru-RU" sz="1600" dirty="0" err="1"/>
              <a:t>дов­гохвостих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 </a:t>
            </a:r>
            <a:r>
              <a:rPr lang="ru-RU" sz="1600" dirty="0" err="1"/>
              <a:t>овець</a:t>
            </a:r>
            <a:r>
              <a:rPr lang="ru-RU" sz="1600" dirty="0"/>
              <a:t> тип,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живе</a:t>
            </a:r>
            <a:r>
              <a:rPr lang="ru-RU" sz="1600" dirty="0"/>
              <a:t> у межах </a:t>
            </a:r>
            <a:r>
              <a:rPr lang="ru-RU" sz="1600" b="1" dirty="0" err="1"/>
              <a:t>Ельбруса</a:t>
            </a:r>
            <a:r>
              <a:rPr lang="ru-RU" sz="1600" dirty="0"/>
              <a:t> та в </a:t>
            </a:r>
            <a:r>
              <a:rPr lang="ru-RU" sz="1600" b="1" dirty="0" err="1"/>
              <a:t>Ірані</a:t>
            </a:r>
            <a:r>
              <a:rPr lang="ru-RU" sz="1600" b="1" dirty="0"/>
              <a:t>.</a:t>
            </a:r>
            <a:r>
              <a:rPr lang="ru-RU" sz="1600" dirty="0"/>
              <a:t> </a:t>
            </a:r>
            <a:r>
              <a:rPr lang="ru-RU" sz="1600" dirty="0" err="1"/>
              <a:t>Аркар</a:t>
            </a:r>
            <a:r>
              <a:rPr lang="ru-RU" sz="1600" dirty="0"/>
              <a:t>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при­плід</a:t>
            </a:r>
            <a:r>
              <a:rPr lang="ru-RU" sz="1600" dirty="0"/>
              <a:t> при </a:t>
            </a:r>
            <a:r>
              <a:rPr lang="ru-RU" sz="1600" dirty="0" err="1"/>
              <a:t>спарюванні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свійськими</a:t>
            </a:r>
            <a:r>
              <a:rPr lang="ru-RU" sz="1600" dirty="0"/>
              <a:t> </a:t>
            </a:r>
            <a:r>
              <a:rPr lang="ru-RU" sz="1600" dirty="0" err="1"/>
              <a:t>вівцями</a:t>
            </a:r>
            <a:r>
              <a:rPr lang="ru-RU" sz="1600" dirty="0"/>
              <a:t>. </a:t>
            </a:r>
            <a:r>
              <a:rPr lang="ru-RU" sz="1600" b="1" dirty="0" err="1"/>
              <a:t>Арка­ра</a:t>
            </a:r>
            <a:r>
              <a:rPr lang="ru-RU" sz="1600" b="1" dirty="0"/>
              <a:t> </a:t>
            </a:r>
            <a:r>
              <a:rPr lang="ru-RU" sz="1600" b="1" dirty="0" err="1"/>
              <a:t>визнають</a:t>
            </a:r>
            <a:r>
              <a:rPr lang="ru-RU" sz="1600" b="1" dirty="0"/>
              <a:t> родоначаль­ником </a:t>
            </a:r>
            <a:r>
              <a:rPr lang="ru-RU" sz="1600" b="1" dirty="0" err="1"/>
              <a:t>довгохвостих</a:t>
            </a:r>
            <a:r>
              <a:rPr lang="ru-RU" sz="1600" b="1" dirty="0"/>
              <a:t> і </a:t>
            </a:r>
            <a:r>
              <a:rPr lang="ru-RU" sz="1600" b="1" dirty="0" err="1"/>
              <a:t>жир­нохвостих</a:t>
            </a:r>
            <a:r>
              <a:rPr lang="ru-RU" sz="1600" b="1" dirty="0"/>
              <a:t> </a:t>
            </a:r>
            <a:r>
              <a:rPr lang="ru-RU" sz="1600" b="1" dirty="0" err="1"/>
              <a:t>овець</a:t>
            </a:r>
            <a:r>
              <a:rPr lang="ru-RU" sz="16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94093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7644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286250" cy="310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457575" cy="2386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0" y="3717032"/>
            <a:ext cx="3960440" cy="2808312"/>
          </a:xfrm>
          <a:prstGeom prst="rect">
            <a:avLst/>
          </a:prstGeom>
        </p:spPr>
      </p:pic>
      <p:sp>
        <p:nvSpPr>
          <p:cNvPr id="10" name="Стрелка вверх 9"/>
          <p:cNvSpPr/>
          <p:nvPr/>
        </p:nvSpPr>
        <p:spPr>
          <a:xfrm rot="13865026">
            <a:off x="6273955" y="1315706"/>
            <a:ext cx="651615" cy="144705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865040" y="4941168"/>
            <a:ext cx="1701952" cy="7200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ые фигурные скобки 11"/>
          <p:cNvSpPr/>
          <p:nvPr/>
        </p:nvSpPr>
        <p:spPr>
          <a:xfrm>
            <a:off x="2123728" y="980728"/>
            <a:ext cx="2016224" cy="2057102"/>
          </a:xfrm>
          <a:prstGeom prst="bracePair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2769296">
            <a:off x="930689" y="2587248"/>
            <a:ext cx="1008112" cy="191355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593827" y="2435622"/>
            <a:ext cx="850976" cy="62324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92908" y="4437112"/>
            <a:ext cx="2249363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832142" y="4570332"/>
            <a:ext cx="2700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Ареал </a:t>
            </a:r>
            <a:r>
              <a:rPr lang="ru-RU" dirty="0" err="1"/>
              <a:t>поширення</a:t>
            </a:r>
            <a:r>
              <a:rPr lang="ru-RU" dirty="0"/>
              <a:t> —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b="1" dirty="0" err="1"/>
              <a:t>Каспій­ським</a:t>
            </a:r>
            <a:r>
              <a:rPr lang="ru-RU" b="1" dirty="0"/>
              <a:t> і </a:t>
            </a:r>
            <a:r>
              <a:rPr lang="ru-RU" b="1" dirty="0" err="1"/>
              <a:t>Аральським</a:t>
            </a:r>
            <a:r>
              <a:rPr lang="ru-RU" b="1" dirty="0"/>
              <a:t> морями</a:t>
            </a:r>
            <a:r>
              <a:rPr lang="ru-RU" dirty="0"/>
              <a:t>, на </a:t>
            </a:r>
            <a:r>
              <a:rPr lang="ru-RU" b="1" dirty="0" err="1"/>
              <a:t>Усть-Урте</a:t>
            </a:r>
            <a:r>
              <a:rPr lang="ru-RU" b="1" dirty="0"/>
              <a:t> </a:t>
            </a:r>
            <a:r>
              <a:rPr lang="ru-RU" dirty="0"/>
              <a:t>і по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кам’янистих</a:t>
            </a:r>
            <a:r>
              <a:rPr lang="ru-RU" dirty="0"/>
              <a:t> </a:t>
            </a:r>
            <a:r>
              <a:rPr lang="ru-RU" dirty="0" err="1"/>
              <a:t>скелях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6867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528392" cy="36004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3928" y="908720"/>
            <a:ext cx="4680520" cy="5544616"/>
          </a:xfrm>
        </p:spPr>
        <p:txBody>
          <a:bodyPr>
            <a:normAutofit fontScale="55000" lnSpcReduction="20000"/>
          </a:bodyPr>
          <a:lstStyle/>
          <a:p>
            <a:pPr marL="68580" indent="0" algn="ctr">
              <a:buNone/>
            </a:pPr>
            <a:r>
              <a:rPr lang="ru-RU" sz="3200" b="1" dirty="0" err="1"/>
              <a:t>Аргалі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marL="68580" indent="0" algn="ctr">
              <a:buNone/>
            </a:pPr>
            <a:endParaRPr lang="ru-RU" sz="4500" b="1" dirty="0"/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sz="3300" dirty="0" err="1"/>
              <a:t>Це</a:t>
            </a:r>
            <a:r>
              <a:rPr lang="ru-RU" sz="3300" dirty="0"/>
              <a:t> </a:t>
            </a:r>
            <a:r>
              <a:rPr lang="ru-RU" sz="3300" dirty="0" err="1"/>
              <a:t>найбільші</a:t>
            </a:r>
            <a:r>
              <a:rPr lang="ru-RU" sz="3300" dirty="0"/>
              <a:t> </a:t>
            </a:r>
            <a:r>
              <a:rPr lang="ru-RU" sz="3300" dirty="0" err="1"/>
              <a:t>дикі</a:t>
            </a:r>
            <a:r>
              <a:rPr lang="ru-RU" sz="3300" dirty="0"/>
              <a:t> </a:t>
            </a:r>
            <a:r>
              <a:rPr lang="ru-RU" sz="3300" dirty="0" err="1"/>
              <a:t>вівці</a:t>
            </a:r>
            <a:r>
              <a:rPr lang="ru-RU" sz="3300" dirty="0"/>
              <a:t>: жива </a:t>
            </a:r>
            <a:r>
              <a:rPr lang="ru-RU" sz="3300" dirty="0" err="1"/>
              <a:t>маса</a:t>
            </a:r>
            <a:r>
              <a:rPr lang="ru-RU" sz="3300" dirty="0"/>
              <a:t> </a:t>
            </a:r>
            <a:r>
              <a:rPr lang="ru-RU" sz="3300" dirty="0" err="1"/>
              <a:t>баранів</a:t>
            </a:r>
            <a:r>
              <a:rPr lang="ru-RU" sz="3300" dirty="0"/>
              <a:t> </a:t>
            </a:r>
            <a:r>
              <a:rPr lang="ru-RU" sz="3300" dirty="0" err="1"/>
              <a:t>сягає</a:t>
            </a:r>
            <a:r>
              <a:rPr lang="ru-RU" sz="3300" dirty="0"/>
              <a:t> 240 кг, </a:t>
            </a:r>
            <a:r>
              <a:rPr lang="ru-RU" sz="3300" dirty="0" err="1"/>
              <a:t>висота</a:t>
            </a:r>
            <a:r>
              <a:rPr lang="ru-RU" sz="3300" dirty="0"/>
              <a:t> 125 см. Череп у </a:t>
            </a:r>
            <a:r>
              <a:rPr lang="ru-RU" sz="3300" dirty="0" err="1"/>
              <a:t>ді­лянці</a:t>
            </a:r>
            <a:r>
              <a:rPr lang="ru-RU" sz="3300" dirty="0"/>
              <a:t> </a:t>
            </a:r>
            <a:r>
              <a:rPr lang="ru-RU" sz="3300" dirty="0" err="1"/>
              <a:t>лоба</a:t>
            </a:r>
            <a:r>
              <a:rPr lang="ru-RU" sz="3300" dirty="0"/>
              <a:t> сильно </a:t>
            </a:r>
            <a:r>
              <a:rPr lang="ru-RU" sz="3300" dirty="0" err="1"/>
              <a:t>розши­рений</a:t>
            </a:r>
            <a:r>
              <a:rPr lang="ru-RU" sz="3300" dirty="0"/>
              <a:t>, а в </a:t>
            </a:r>
            <a:r>
              <a:rPr lang="ru-RU" sz="3300" dirty="0" err="1"/>
              <a:t>передній</a:t>
            </a:r>
            <a:r>
              <a:rPr lang="ru-RU" sz="3300" dirty="0"/>
              <a:t> </a:t>
            </a:r>
            <a:r>
              <a:rPr lang="ru-RU" sz="3300" dirty="0" err="1"/>
              <a:t>части­ні</a:t>
            </a:r>
            <a:r>
              <a:rPr lang="ru-RU" sz="3300" dirty="0"/>
              <a:t> </a:t>
            </a:r>
            <a:r>
              <a:rPr lang="ru-RU" sz="3300" dirty="0" err="1"/>
              <a:t>дуже</a:t>
            </a:r>
            <a:r>
              <a:rPr lang="ru-RU" sz="3300" dirty="0"/>
              <a:t> вдавлений. </a:t>
            </a:r>
            <a:r>
              <a:rPr lang="ru-RU" sz="3300" dirty="0" err="1"/>
              <a:t>Роги</a:t>
            </a:r>
            <a:r>
              <a:rPr lang="ru-RU" sz="3300" dirty="0"/>
              <a:t> </a:t>
            </a:r>
            <a:r>
              <a:rPr lang="ru-RU" sz="3300" dirty="0" err="1"/>
              <a:t>мають</a:t>
            </a:r>
            <a:r>
              <a:rPr lang="ru-RU" sz="3300" dirty="0"/>
              <a:t> </a:t>
            </a:r>
            <a:r>
              <a:rPr lang="ru-RU" sz="3300" dirty="0" err="1"/>
              <a:t>тригранну</a:t>
            </a:r>
            <a:r>
              <a:rPr lang="ru-RU" sz="3300" dirty="0"/>
              <a:t> форму, сильно </a:t>
            </a:r>
            <a:r>
              <a:rPr lang="ru-RU" sz="3300" dirty="0" err="1"/>
              <a:t>розвинені</a:t>
            </a:r>
            <a:r>
              <a:rPr lang="ru-RU" sz="3300" dirty="0"/>
              <a:t> і </a:t>
            </a:r>
            <a:r>
              <a:rPr lang="ru-RU" sz="3300" dirty="0" err="1"/>
              <a:t>масивні</a:t>
            </a:r>
            <a:r>
              <a:rPr lang="ru-RU" sz="3300" dirty="0"/>
              <a:t> </a:t>
            </a:r>
            <a:r>
              <a:rPr lang="ru-RU" sz="3300" dirty="0" err="1"/>
              <a:t>біля</a:t>
            </a:r>
            <a:r>
              <a:rPr lang="ru-RU" sz="3300" dirty="0"/>
              <a:t> </a:t>
            </a:r>
            <a:r>
              <a:rPr lang="ru-RU" sz="3300" dirty="0" err="1"/>
              <a:t>основи</a:t>
            </a:r>
            <a:r>
              <a:rPr lang="ru-RU" sz="3300" dirty="0"/>
              <a:t>, </a:t>
            </a:r>
            <a:r>
              <a:rPr lang="ru-RU" sz="3300" dirty="0" err="1"/>
              <a:t>утворюють</a:t>
            </a:r>
            <a:r>
              <a:rPr lang="ru-RU" sz="3300" dirty="0"/>
              <a:t> </a:t>
            </a:r>
            <a:r>
              <a:rPr lang="ru-RU" sz="3300" dirty="0" err="1"/>
              <a:t>повну</a:t>
            </a:r>
            <a:r>
              <a:rPr lang="ru-RU" sz="3300" dirty="0"/>
              <a:t> </a:t>
            </a:r>
            <a:r>
              <a:rPr lang="ru-RU" sz="3300" dirty="0" err="1"/>
              <a:t>спіраль</a:t>
            </a:r>
            <a:r>
              <a:rPr lang="ru-RU" sz="3300" dirty="0"/>
              <a:t> і </a:t>
            </a:r>
            <a:r>
              <a:rPr lang="ru-RU" sz="3300" dirty="0" err="1"/>
              <a:t>кінцями</a:t>
            </a:r>
            <a:r>
              <a:rPr lang="ru-RU" sz="3300" dirty="0"/>
              <a:t> </a:t>
            </a:r>
            <a:r>
              <a:rPr lang="ru-RU" sz="3300" dirty="0" err="1"/>
              <a:t>спрямовані</a:t>
            </a:r>
            <a:r>
              <a:rPr lang="ru-RU" sz="3300" dirty="0"/>
              <a:t> </a:t>
            </a:r>
            <a:r>
              <a:rPr lang="ru-RU" sz="3300" dirty="0" err="1"/>
              <a:t>назовні</a:t>
            </a:r>
            <a:r>
              <a:rPr lang="ru-RU" sz="3300" dirty="0"/>
              <a:t>. </a:t>
            </a:r>
            <a:r>
              <a:rPr lang="ru-RU" sz="3300" dirty="0" smtClean="0"/>
              <a:t> </a:t>
            </a:r>
            <a:r>
              <a:rPr lang="ru-RU" sz="3300" dirty="0" err="1"/>
              <a:t>Вовновий</a:t>
            </a:r>
            <a:r>
              <a:rPr lang="ru-RU" sz="3300" dirty="0"/>
              <a:t> </a:t>
            </a:r>
            <a:r>
              <a:rPr lang="ru-RU" sz="3300" dirty="0" err="1"/>
              <a:t>по­крив</a:t>
            </a:r>
            <a:r>
              <a:rPr lang="ru-RU" sz="3300" dirty="0"/>
              <a:t> </a:t>
            </a:r>
            <a:r>
              <a:rPr lang="ru-RU" sz="3300" dirty="0" err="1"/>
              <a:t>складається</a:t>
            </a:r>
            <a:r>
              <a:rPr lang="ru-RU" sz="3300" dirty="0"/>
              <a:t> </a:t>
            </a:r>
            <a:r>
              <a:rPr lang="ru-RU" sz="3300" dirty="0" err="1"/>
              <a:t>із</a:t>
            </a:r>
            <a:r>
              <a:rPr lang="ru-RU" sz="3300" dirty="0"/>
              <a:t> </a:t>
            </a:r>
            <a:r>
              <a:rPr lang="ru-RU" sz="3300" dirty="0" err="1"/>
              <a:t>грубої</a:t>
            </a:r>
            <a:r>
              <a:rPr lang="ru-RU" sz="3300" dirty="0"/>
              <a:t> </a:t>
            </a:r>
            <a:r>
              <a:rPr lang="ru-RU" sz="3300" dirty="0" err="1"/>
              <a:t>ості</a:t>
            </a:r>
            <a:r>
              <a:rPr lang="ru-RU" sz="3300" dirty="0"/>
              <a:t> й пуху. </a:t>
            </a:r>
            <a:r>
              <a:rPr lang="ru-RU" sz="3300" dirty="0" err="1"/>
              <a:t>Ходять</a:t>
            </a:r>
            <a:r>
              <a:rPr lang="ru-RU" sz="3300" dirty="0"/>
              <a:t> </a:t>
            </a:r>
            <a:r>
              <a:rPr lang="ru-RU" sz="3300" dirty="0" err="1"/>
              <a:t>аргалі</a:t>
            </a:r>
            <a:r>
              <a:rPr lang="ru-RU" sz="3300" dirty="0"/>
              <a:t> стадами </a:t>
            </a:r>
            <a:r>
              <a:rPr lang="ru-RU" sz="3300" dirty="0" err="1"/>
              <a:t>із</a:t>
            </a:r>
            <a:r>
              <a:rPr lang="ru-RU" sz="3300" dirty="0"/>
              <a:t> 5 — 30 </a:t>
            </a:r>
            <a:r>
              <a:rPr lang="ru-RU" sz="3300" dirty="0" err="1"/>
              <a:t>голів</a:t>
            </a:r>
            <a:r>
              <a:rPr lang="ru-RU" sz="3300" dirty="0"/>
              <a:t>. </a:t>
            </a:r>
            <a:endParaRPr lang="ru-RU" sz="3300" dirty="0" smtClean="0"/>
          </a:p>
          <a:p>
            <a:pPr marL="68580" indent="0">
              <a:buNone/>
            </a:pPr>
            <a:r>
              <a:rPr lang="ru-RU" sz="3300" dirty="0"/>
              <a:t>	</a:t>
            </a:r>
            <a:r>
              <a:rPr lang="ru-RU" sz="3300" dirty="0" err="1" smtClean="0"/>
              <a:t>Під­видом</a:t>
            </a:r>
            <a:r>
              <a:rPr lang="ru-RU" sz="3300" dirty="0" smtClean="0"/>
              <a:t> </a:t>
            </a:r>
            <a:r>
              <a:rPr lang="ru-RU" sz="3300" dirty="0"/>
              <a:t>є </a:t>
            </a:r>
            <a:r>
              <a:rPr lang="ru-RU" sz="3300" dirty="0" err="1"/>
              <a:t>архари</a:t>
            </a:r>
            <a:r>
              <a:rPr lang="ru-RU" sz="3300" dirty="0"/>
              <a:t>. </a:t>
            </a:r>
            <a:r>
              <a:rPr lang="ru-RU" sz="3300" dirty="0" err="1"/>
              <a:t>По­місі</a:t>
            </a:r>
            <a:r>
              <a:rPr lang="ru-RU" sz="3300" dirty="0"/>
              <a:t> </a:t>
            </a:r>
            <a:r>
              <a:rPr lang="ru-RU" sz="3300" dirty="0" err="1"/>
              <a:t>архарів</a:t>
            </a:r>
            <a:r>
              <a:rPr lang="ru-RU" sz="3300" dirty="0"/>
              <a:t> </a:t>
            </a:r>
            <a:r>
              <a:rPr lang="ru-RU" sz="3300" dirty="0" err="1"/>
              <a:t>із</a:t>
            </a:r>
            <a:r>
              <a:rPr lang="ru-RU" sz="3300" dirty="0"/>
              <a:t> </a:t>
            </a:r>
            <a:r>
              <a:rPr lang="ru-RU" sz="3300" dirty="0" err="1"/>
              <a:t>свійсь­кими</a:t>
            </a:r>
            <a:r>
              <a:rPr lang="ru-RU" sz="3300" dirty="0"/>
              <a:t> </a:t>
            </a:r>
            <a:r>
              <a:rPr lang="ru-RU" sz="3300" dirty="0" err="1"/>
              <a:t>вівцями</a:t>
            </a:r>
            <a:r>
              <a:rPr lang="ru-RU" sz="3300" dirty="0"/>
              <a:t> </a:t>
            </a:r>
            <a:r>
              <a:rPr lang="ru-RU" sz="3300" dirty="0" err="1"/>
              <a:t>дають</a:t>
            </a:r>
            <a:r>
              <a:rPr lang="ru-RU" sz="3300" dirty="0"/>
              <a:t> </a:t>
            </a:r>
            <a:r>
              <a:rPr lang="ru-RU" sz="3300" dirty="0" err="1"/>
              <a:t>плодюче</a:t>
            </a:r>
            <a:r>
              <a:rPr lang="ru-RU" sz="3300" dirty="0"/>
              <a:t> потомство, яке </a:t>
            </a:r>
            <a:r>
              <a:rPr lang="ru-RU" sz="3300" dirty="0" err="1"/>
              <a:t>було</a:t>
            </a:r>
            <a:r>
              <a:rPr lang="ru-RU" sz="3300" dirty="0"/>
              <a:t> </a:t>
            </a:r>
            <a:r>
              <a:rPr lang="ru-RU" sz="3300" dirty="0" err="1"/>
              <a:t>використане</a:t>
            </a:r>
            <a:r>
              <a:rPr lang="ru-RU" sz="3300" dirty="0"/>
              <a:t> при </a:t>
            </a:r>
            <a:r>
              <a:rPr lang="ru-RU" sz="3300" dirty="0" err="1"/>
              <a:t>виведенні</a:t>
            </a:r>
            <a:r>
              <a:rPr lang="ru-RU" sz="3300" dirty="0"/>
              <a:t> породи </a:t>
            </a:r>
            <a:r>
              <a:rPr lang="ru-RU" sz="3300" dirty="0" err="1"/>
              <a:t>казахський</a:t>
            </a:r>
            <a:r>
              <a:rPr lang="ru-RU" sz="3300" dirty="0"/>
              <a:t> архароме­ринос. </a:t>
            </a:r>
            <a:r>
              <a:rPr lang="ru-RU" sz="3300" b="1" dirty="0"/>
              <a:t>На думку </a:t>
            </a:r>
            <a:r>
              <a:rPr lang="ru-RU" sz="3300" b="1" dirty="0" err="1"/>
              <a:t>де­яких</a:t>
            </a:r>
            <a:r>
              <a:rPr lang="ru-RU" sz="3300" b="1" dirty="0"/>
              <a:t> </a:t>
            </a:r>
            <a:r>
              <a:rPr lang="ru-RU" sz="3300" b="1" dirty="0" err="1"/>
              <a:t>учених</a:t>
            </a:r>
            <a:r>
              <a:rPr lang="ru-RU" sz="3300" b="1" dirty="0"/>
              <a:t>, </a:t>
            </a:r>
            <a:r>
              <a:rPr lang="ru-RU" sz="3300" b="1" dirty="0" err="1"/>
              <a:t>від</a:t>
            </a:r>
            <a:r>
              <a:rPr lang="ru-RU" sz="3300" b="1" dirty="0"/>
              <a:t> </a:t>
            </a:r>
            <a:r>
              <a:rPr lang="ru-RU" sz="3300" b="1" dirty="0" err="1" smtClean="0"/>
              <a:t>аргалі</a:t>
            </a:r>
            <a:r>
              <a:rPr lang="ru-RU" sz="3300" b="1" dirty="0" smtClean="0"/>
              <a:t> </a:t>
            </a:r>
            <a:r>
              <a:rPr lang="ru-RU" sz="3300" b="1" dirty="0" err="1"/>
              <a:t>походять</a:t>
            </a:r>
            <a:r>
              <a:rPr lang="ru-RU" sz="3300" b="1" dirty="0"/>
              <a:t> </a:t>
            </a:r>
            <a:r>
              <a:rPr lang="ru-RU" sz="3300" b="1" dirty="0" err="1"/>
              <a:t>кур­дючні</a:t>
            </a:r>
            <a:r>
              <a:rPr lang="ru-RU" sz="3300" b="1" dirty="0"/>
              <a:t> </a:t>
            </a:r>
            <a:r>
              <a:rPr lang="ru-RU" sz="3300" b="1" dirty="0" err="1"/>
              <a:t>вівці</a:t>
            </a:r>
            <a:r>
              <a:rPr lang="ru-RU" sz="33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52855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200</TotalTime>
  <Words>532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Century Gothic</vt:lpstr>
      <vt:lpstr>Times New Roman</vt:lpstr>
      <vt:lpstr>Wingdings 2</vt:lpstr>
      <vt:lpstr>Остин</vt:lpstr>
      <vt:lpstr>Практичне заняття №8</vt:lpstr>
      <vt:lpstr>Презентация PowerPoint</vt:lpstr>
      <vt:lpstr>Презентация PowerPoint</vt:lpstr>
      <vt:lpstr>Біологічна класифікація</vt:lpstr>
      <vt:lpstr>Перші предки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Ареал поширення</vt:lpstr>
      <vt:lpstr>Ознаки доместикації</vt:lpstr>
      <vt:lpstr> Свійська вівця.  </vt:lpstr>
      <vt:lpstr>Презентация PowerPoint</vt:lpstr>
      <vt:lpstr>Презентация PowerPoint</vt:lpstr>
      <vt:lpstr>Породи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Вівці</dc:title>
  <dc:creator>Администратор</dc:creator>
  <cp:lastModifiedBy>Пользователь Windows</cp:lastModifiedBy>
  <cp:revision>21</cp:revision>
  <dcterms:created xsi:type="dcterms:W3CDTF">2019-10-28T14:33:00Z</dcterms:created>
  <dcterms:modified xsi:type="dcterms:W3CDTF">2022-10-10T07:17:22Z</dcterms:modified>
</cp:coreProperties>
</file>