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2" r:id="rId7"/>
    <p:sldId id="260" r:id="rId8"/>
    <p:sldId id="261" r:id="rId9"/>
    <p:sldId id="263" r:id="rId10"/>
    <p:sldId id="264" r:id="rId11"/>
    <p:sldId id="268" r:id="rId12"/>
    <p:sldId id="267" r:id="rId13"/>
    <p:sldId id="265"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5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674642"/>
          </a:xfrm>
        </p:spPr>
        <p:txBody>
          <a:bodyPr>
            <a:normAutofit fontScale="90000"/>
          </a:bodyPr>
          <a:lstStyle/>
          <a:p>
            <a:pPr lvl="0">
              <a:lnSpc>
                <a:spcPct val="150000"/>
              </a:lnSpc>
              <a:spcBef>
                <a:spcPts val="0"/>
              </a:spcBef>
              <a:tabLst>
                <a:tab pos="304800" algn="l"/>
              </a:tabLst>
            </a:pPr>
            <a:r>
              <a:rPr lang="ru-RU" sz="2800" b="1" i="1" dirty="0" err="1">
                <a:solidFill>
                  <a:srgbClr val="002060"/>
                </a:solidFill>
                <a:latin typeface="Times New Roman"/>
                <a:ea typeface="Times New Roman"/>
                <a:cs typeface="Times New Roman"/>
              </a:rPr>
              <a:t>Пра</a:t>
            </a:r>
            <a:r>
              <a:rPr lang="uk-UA" sz="2800" b="1" i="1" dirty="0" err="1">
                <a:solidFill>
                  <a:srgbClr val="002060"/>
                </a:solidFill>
                <a:latin typeface="Times New Roman"/>
                <a:ea typeface="Times New Roman"/>
                <a:cs typeface="Times New Roman"/>
              </a:rPr>
              <a:t>ктична</a:t>
            </a:r>
            <a:r>
              <a:rPr lang="uk-UA" sz="2800" b="1" i="1" dirty="0">
                <a:solidFill>
                  <a:srgbClr val="002060"/>
                </a:solidFill>
                <a:latin typeface="Times New Roman"/>
                <a:ea typeface="Times New Roman"/>
                <a:cs typeface="Times New Roman"/>
              </a:rPr>
              <a:t> робота </a:t>
            </a:r>
            <a:r>
              <a:rPr lang="uk-UA" sz="2800" b="1" i="1" dirty="0" smtClean="0">
                <a:solidFill>
                  <a:srgbClr val="002060"/>
                </a:solidFill>
                <a:latin typeface="Times New Roman"/>
                <a:ea typeface="Times New Roman"/>
                <a:cs typeface="Times New Roman"/>
              </a:rPr>
              <a:t>№13</a:t>
            </a:r>
            <a:br>
              <a:rPr lang="uk-UA" sz="2800" b="1" i="1" dirty="0" smtClean="0">
                <a:solidFill>
                  <a:srgbClr val="002060"/>
                </a:solidFill>
                <a:latin typeface="Times New Roman"/>
                <a:ea typeface="Times New Roman"/>
                <a:cs typeface="Times New Roman"/>
              </a:rPr>
            </a:br>
            <a:r>
              <a:rPr lang="ru-RU" sz="2800" dirty="0">
                <a:solidFill>
                  <a:srgbClr val="002060"/>
                </a:solidFill>
                <a:ea typeface="Calibri"/>
                <a:cs typeface="Times New Roman"/>
              </a:rPr>
              <a:t/>
            </a:r>
            <a:br>
              <a:rPr lang="ru-RU" sz="2800" dirty="0">
                <a:solidFill>
                  <a:srgbClr val="002060"/>
                </a:solidFill>
                <a:ea typeface="Calibri"/>
                <a:cs typeface="Times New Roman"/>
              </a:rPr>
            </a:br>
            <a:r>
              <a:rPr lang="uk-UA" sz="3200" b="1" dirty="0">
                <a:solidFill>
                  <a:srgbClr val="7030A0"/>
                </a:solidFill>
                <a:latin typeface="Times New Roman" panose="02020603050405020304" pitchFamily="18" charset="0"/>
                <a:ea typeface="Times New Roman" panose="02020603050405020304" pitchFamily="18" charset="0"/>
                <a:cs typeface="+mn-cs"/>
              </a:rPr>
              <a:t>Визначення </a:t>
            </a:r>
            <a:r>
              <a:rPr lang="uk-UA" sz="3200" b="1" dirty="0" err="1">
                <a:solidFill>
                  <a:srgbClr val="7030A0"/>
                </a:solidFill>
                <a:latin typeface="Times New Roman" panose="02020603050405020304" pitchFamily="18" charset="0"/>
                <a:ea typeface="Times New Roman" panose="02020603050405020304" pitchFamily="18" charset="0"/>
                <a:cs typeface="+mn-cs"/>
              </a:rPr>
              <a:t>діастазної</a:t>
            </a:r>
            <a:r>
              <a:rPr lang="uk-UA" sz="3200" b="1" dirty="0">
                <a:solidFill>
                  <a:srgbClr val="7030A0"/>
                </a:solidFill>
                <a:latin typeface="Times New Roman" panose="02020603050405020304" pitchFamily="18" charset="0"/>
                <a:ea typeface="Times New Roman" panose="02020603050405020304" pitchFamily="18" charset="0"/>
                <a:cs typeface="+mn-cs"/>
              </a:rPr>
              <a:t> активності та </a:t>
            </a:r>
            <a:br>
              <a:rPr lang="uk-UA" sz="3200" b="1" dirty="0">
                <a:solidFill>
                  <a:srgbClr val="7030A0"/>
                </a:solidFill>
                <a:latin typeface="Times New Roman" panose="02020603050405020304" pitchFamily="18" charset="0"/>
                <a:ea typeface="Times New Roman" panose="02020603050405020304" pitchFamily="18" charset="0"/>
                <a:cs typeface="+mn-cs"/>
              </a:rPr>
            </a:br>
            <a:r>
              <a:rPr lang="uk-UA" sz="3200" b="1" dirty="0">
                <a:solidFill>
                  <a:srgbClr val="7030A0"/>
                </a:solidFill>
                <a:latin typeface="Times New Roman" panose="02020603050405020304" pitchFamily="18" charset="0"/>
                <a:ea typeface="Times New Roman" panose="02020603050405020304" pitchFamily="18" charset="0"/>
                <a:cs typeface="+mn-cs"/>
              </a:rPr>
              <a:t>фальсифікуючих домішок меду</a:t>
            </a:r>
            <a:r>
              <a:rPr lang="ru-RU" sz="3200" dirty="0">
                <a:solidFill>
                  <a:srgbClr val="7030A0"/>
                </a:solidFill>
                <a:latin typeface="Times New Roman" panose="02020603050405020304" pitchFamily="18" charset="0"/>
                <a:ea typeface="Times New Roman" panose="02020603050405020304" pitchFamily="18" charset="0"/>
                <a:cs typeface="+mn-cs"/>
              </a:rPr>
              <a:t/>
            </a:r>
            <a:br>
              <a:rPr lang="ru-RU" sz="3200" dirty="0">
                <a:solidFill>
                  <a:srgbClr val="7030A0"/>
                </a:solidFill>
                <a:latin typeface="Times New Roman" panose="02020603050405020304" pitchFamily="18" charset="0"/>
                <a:ea typeface="Times New Roman" panose="02020603050405020304" pitchFamily="18" charset="0"/>
                <a:cs typeface="+mn-cs"/>
              </a:rPr>
            </a:br>
            <a:r>
              <a:rPr lang="uk-UA" sz="2800" b="1" dirty="0">
                <a:solidFill>
                  <a:srgbClr val="7030A0"/>
                </a:solidFill>
                <a:latin typeface="Times New Roman"/>
                <a:ea typeface="Times New Roman"/>
                <a:cs typeface="Times New Roman"/>
              </a:rPr>
              <a:t/>
            </a:r>
            <a:br>
              <a:rPr lang="uk-UA" sz="2800" b="1" dirty="0">
                <a:solidFill>
                  <a:srgbClr val="7030A0"/>
                </a:solidFill>
                <a:latin typeface="Times New Roman"/>
                <a:ea typeface="Times New Roman"/>
                <a:cs typeface="Times New Roman"/>
              </a:rPr>
            </a:br>
            <a:r>
              <a:rPr lang="uk-UA" sz="2800" b="1" dirty="0" smtClean="0">
                <a:solidFill>
                  <a:schemeClr val="tx1">
                    <a:lumMod val="95000"/>
                    <a:lumOff val="5000"/>
                  </a:schemeClr>
                </a:solidFill>
                <a:latin typeface="Times New Roman"/>
                <a:ea typeface="Times New Roman"/>
                <a:cs typeface="Times New Roman"/>
              </a:rPr>
              <a:t/>
            </a:r>
            <a:br>
              <a:rPr lang="uk-UA" sz="2800" b="1" dirty="0" smtClean="0">
                <a:solidFill>
                  <a:schemeClr val="tx1">
                    <a:lumMod val="95000"/>
                    <a:lumOff val="5000"/>
                  </a:schemeClr>
                </a:solidFill>
                <a:latin typeface="Times New Roman"/>
                <a:ea typeface="Times New Roman"/>
                <a:cs typeface="Times New Roman"/>
              </a:rPr>
            </a:br>
            <a:r>
              <a:rPr lang="uk-UA" sz="2800" b="1" dirty="0" smtClean="0">
                <a:solidFill>
                  <a:schemeClr val="tx1">
                    <a:lumMod val="95000"/>
                    <a:lumOff val="5000"/>
                  </a:schemeClr>
                </a:solidFill>
                <a:latin typeface="Times New Roman"/>
                <a:ea typeface="Times New Roman"/>
                <a:cs typeface="Times New Roman"/>
              </a:rPr>
              <a:t/>
            </a:r>
            <a:br>
              <a:rPr lang="uk-UA" sz="2800" b="1" dirty="0" smtClean="0">
                <a:solidFill>
                  <a:schemeClr val="tx1">
                    <a:lumMod val="95000"/>
                    <a:lumOff val="5000"/>
                  </a:schemeClr>
                </a:solidFill>
                <a:latin typeface="Times New Roman"/>
                <a:ea typeface="Times New Roman"/>
                <a:cs typeface="Times New Roman"/>
              </a:rPr>
            </a:br>
            <a:r>
              <a:rPr lang="ru-RU" sz="2800" b="1" dirty="0">
                <a:solidFill>
                  <a:schemeClr val="tx1">
                    <a:lumMod val="95000"/>
                    <a:lumOff val="5000"/>
                  </a:schemeClr>
                </a:solidFill>
                <a:ea typeface="Calibri"/>
                <a:cs typeface="Times New Roman"/>
              </a:rPr>
              <a:t/>
            </a:r>
            <a:br>
              <a:rPr lang="ru-RU" sz="2800" b="1" dirty="0">
                <a:solidFill>
                  <a:schemeClr val="tx1">
                    <a:lumMod val="95000"/>
                    <a:lumOff val="5000"/>
                  </a:schemeClr>
                </a:solidFill>
                <a:ea typeface="Calibri"/>
                <a:cs typeface="Times New Roman"/>
              </a:rPr>
            </a:br>
            <a:endParaRPr lang="ru-RU" sz="2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284984"/>
            <a:ext cx="4680520" cy="2967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45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032" y="260647"/>
            <a:ext cx="8712968" cy="5808421"/>
          </a:xfrm>
        </p:spPr>
        <p:txBody>
          <a:bodyPr>
            <a:normAutofit fontScale="90000"/>
          </a:bodyPr>
          <a:lstStyle/>
          <a:p>
            <a:pPr algn="l"/>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Визначення</a:t>
            </a: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b="1" dirty="0" err="1">
                <a:solidFill>
                  <a:srgbClr val="C00000"/>
                </a:solidFill>
                <a:latin typeface="Times New Roman" panose="02020603050405020304" pitchFamily="18" charset="0"/>
                <a:cs typeface="Times New Roman" panose="02020603050405020304" pitchFamily="18" charset="0"/>
              </a:rPr>
              <a:t>фальсифікікуючих</a:t>
            </a:r>
            <a:r>
              <a:rPr lang="ru-RU" sz="2800" b="1" dirty="0">
                <a:solidFill>
                  <a:srgbClr val="C00000"/>
                </a:solidFill>
                <a:latin typeface="Times New Roman" panose="02020603050405020304" pitchFamily="18" charset="0"/>
                <a:cs typeface="Times New Roman" panose="02020603050405020304" pitchFamily="18" charset="0"/>
              </a:rPr>
              <a:t> </a:t>
            </a:r>
            <a:r>
              <a:rPr lang="ru-RU" sz="2800" b="1" dirty="0" err="1" smtClean="0">
                <a:solidFill>
                  <a:srgbClr val="C00000"/>
                </a:solidFill>
                <a:latin typeface="Times New Roman" panose="02020603050405020304" pitchFamily="18" charset="0"/>
                <a:cs typeface="Times New Roman" panose="02020603050405020304" pitchFamily="18" charset="0"/>
              </a:rPr>
              <a:t>домішок</a:t>
            </a:r>
            <a:r>
              <a:rPr lang="ru-RU" sz="2800" b="1" dirty="0" smtClean="0">
                <a:solidFill>
                  <a:srgbClr val="C00000"/>
                </a:solidFill>
                <a:latin typeface="Times New Roman" panose="02020603050405020304" pitchFamily="18" charset="0"/>
                <a:cs typeface="Times New Roman" panose="02020603050405020304" pitchFamily="18" charset="0"/>
              </a:rPr>
              <a:t/>
            </a:r>
            <a:br>
              <a:rPr lang="ru-RU" sz="2800" b="1" dirty="0" smtClean="0">
                <a:solidFill>
                  <a:srgbClr val="C00000"/>
                </a:solidFill>
                <a:latin typeface="Times New Roman" panose="02020603050405020304" pitchFamily="18" charset="0"/>
                <a:cs typeface="Times New Roman" panose="02020603050405020304" pitchFamily="18" charset="0"/>
              </a:rPr>
            </a:br>
            <a:r>
              <a:rPr lang="ru-RU" sz="2800" b="1" dirty="0">
                <a:solidFill>
                  <a:srgbClr val="C00000"/>
                </a:solidFill>
                <a:latin typeface="Times New Roman" panose="02020603050405020304" pitchFamily="18" charset="0"/>
                <a:cs typeface="Times New Roman" panose="02020603050405020304" pitchFamily="18" charset="0"/>
              </a:rPr>
              <a:t/>
            </a:r>
            <a:br>
              <a:rPr lang="ru-RU" sz="2800" b="1" dirty="0">
                <a:solidFill>
                  <a:srgbClr val="C00000"/>
                </a:solidFill>
                <a:latin typeface="Times New Roman" panose="02020603050405020304" pitchFamily="18" charset="0"/>
                <a:cs typeface="Times New Roman" panose="02020603050405020304" pitchFamily="18" charset="0"/>
              </a:rPr>
            </a:br>
            <a:r>
              <a:rPr lang="ru-RU" sz="2800" b="1" dirty="0" smtClean="0">
                <a:solidFill>
                  <a:srgbClr val="C00000"/>
                </a:solidFill>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1</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експертизи</a:t>
            </a:r>
            <a:r>
              <a:rPr lang="ru-RU" sz="2800" dirty="0">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крохмальної</a:t>
            </a:r>
            <a:r>
              <a:rPr lang="ru-RU" sz="2800" b="1" dirty="0">
                <a:solidFill>
                  <a:srgbClr val="0070C0"/>
                </a:solidFill>
                <a:latin typeface="Times New Roman" panose="02020603050405020304" pitchFamily="18" charset="0"/>
                <a:cs typeface="Times New Roman" panose="02020603050405020304" pitchFamily="18" charset="0"/>
              </a:rPr>
              <a:t> </a:t>
            </a:r>
            <a:r>
              <a:rPr lang="ru-RU" sz="2800" b="1" dirty="0" err="1">
                <a:solidFill>
                  <a:srgbClr val="0070C0"/>
                </a:solidFill>
                <a:latin typeface="Times New Roman" panose="02020603050405020304" pitchFamily="18" charset="0"/>
                <a:cs typeface="Times New Roman" panose="02020603050405020304" pitchFamily="18" charset="0"/>
              </a:rPr>
              <a:t>фальсифікації</a:t>
            </a:r>
            <a:r>
              <a:rPr lang="ru-RU" sz="2800" b="1" dirty="0">
                <a:solidFill>
                  <a:srgbClr val="0070C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у  </a:t>
            </a:r>
            <a:r>
              <a:rPr lang="ru-RU" sz="2800" dirty="0" err="1">
                <a:latin typeface="Times New Roman" panose="02020603050405020304" pitchFamily="18" charset="0"/>
                <a:cs typeface="Times New Roman" panose="02020603050405020304" pitchFamily="18" charset="0"/>
              </a:rPr>
              <a:t>ємкість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кладуть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близько</a:t>
            </a:r>
            <a:r>
              <a:rPr lang="ru-RU" sz="2800" dirty="0">
                <a:latin typeface="Times New Roman" panose="02020603050405020304" pitchFamily="18" charset="0"/>
                <a:cs typeface="Times New Roman" panose="02020603050405020304" pitchFamily="18" charset="0"/>
              </a:rPr>
              <a:t> 10 г. меду, </a:t>
            </a:r>
            <a:r>
              <a:rPr lang="ru-RU" sz="2800" dirty="0" err="1">
                <a:latin typeface="Times New Roman" panose="02020603050405020304" pitchFamily="18" charset="0"/>
                <a:cs typeface="Times New Roman" panose="02020603050405020304" pitchFamily="18" charset="0"/>
              </a:rPr>
              <a:t>заливають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гарячою</a:t>
            </a:r>
            <a:r>
              <a:rPr lang="ru-RU" sz="2800" dirty="0">
                <a:latin typeface="Times New Roman" panose="02020603050405020304" pitchFamily="18" charset="0"/>
                <a:cs typeface="Times New Roman" panose="02020603050405020304" pitchFamily="18" charset="0"/>
              </a:rPr>
              <a:t> водою, </a:t>
            </a:r>
            <a:r>
              <a:rPr lang="ru-RU" sz="2800" dirty="0" err="1">
                <a:latin typeface="Times New Roman" panose="02020603050405020304" pitchFamily="18" charset="0"/>
                <a:cs typeface="Times New Roman" panose="02020603050405020304" pitchFamily="18" charset="0"/>
              </a:rPr>
              <a:t>розмішують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охолоджують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після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додають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туди</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кілька</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крапель</a:t>
            </a:r>
            <a:r>
              <a:rPr lang="ru-RU" sz="2800" dirty="0">
                <a:latin typeface="Times New Roman" panose="02020603050405020304" pitchFamily="18" charset="0"/>
                <a:cs typeface="Times New Roman" panose="02020603050405020304" pitchFamily="18" charset="0"/>
              </a:rPr>
              <a:t> йоду.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err="1" smtClean="0">
                <a:latin typeface="Times New Roman" panose="02020603050405020304" pitchFamily="18" charset="0"/>
                <a:cs typeface="Times New Roman" panose="02020603050405020304" pitchFamily="18" charset="0"/>
              </a:rPr>
              <a:t>Якщо</a:t>
            </a:r>
            <a:r>
              <a:rPr lang="ru-RU" sz="2800" dirty="0" smtClean="0">
                <a:latin typeface="Times New Roman" panose="02020603050405020304" pitchFamily="18" charset="0"/>
                <a:cs typeface="Times New Roman" panose="02020603050405020304" pitchFamily="18" charset="0"/>
              </a:rPr>
              <a:t> склад</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посиніє,то</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у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мед </a:t>
            </a:r>
            <a:r>
              <a:rPr lang="ru-RU" sz="2800" dirty="0" err="1">
                <a:latin typeface="Times New Roman" panose="02020603050405020304" pitchFamily="18" charset="0"/>
                <a:cs typeface="Times New Roman" panose="02020603050405020304" pitchFamily="18" charset="0"/>
              </a:rPr>
              <a:t>доданий</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err="1" smtClean="0">
                <a:latin typeface="Times New Roman" panose="02020603050405020304" pitchFamily="18" charset="0"/>
                <a:cs typeface="Times New Roman" panose="02020603050405020304" pitchFamily="18" charset="0"/>
              </a:rPr>
              <a:t>крохмаль</a:t>
            </a:r>
            <a:r>
              <a:rPr lang="ru-RU" sz="2800" dirty="0" smtClean="0">
                <a:latin typeface="Times New Roman" panose="02020603050405020304" pitchFamily="18" charset="0"/>
                <a:cs typeface="Times New Roman" panose="02020603050405020304" pitchFamily="18" charset="0"/>
              </a:rPr>
              <a:t>.</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20888"/>
            <a:ext cx="6048672" cy="4042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63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fontScale="90000"/>
          </a:bodyPr>
          <a:lstStyle/>
          <a:p>
            <a:r>
              <a:rPr lang="ru-RU" sz="2800" dirty="0">
                <a:solidFill>
                  <a:prstClr val="black"/>
                </a:solidFill>
                <a:latin typeface="Times New Roman" panose="02020603050405020304" pitchFamily="18" charset="0"/>
                <a:cs typeface="Times New Roman" panose="02020603050405020304" pitchFamily="18" charset="0"/>
              </a:rPr>
              <a:t/>
            </a:r>
            <a:br>
              <a:rPr lang="ru-RU" sz="2800" dirty="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	</a:t>
            </a:r>
            <a:r>
              <a:rPr lang="ru-RU" sz="3100" dirty="0">
                <a:solidFill>
                  <a:prstClr val="black"/>
                </a:solidFill>
                <a:latin typeface="Times New Roman" panose="02020603050405020304" pitchFamily="18" charset="0"/>
                <a:cs typeface="Times New Roman" panose="02020603050405020304" pitchFamily="18" charset="0"/>
              </a:rPr>
              <a:t>2. </a:t>
            </a:r>
            <a:r>
              <a:rPr lang="ru-RU" sz="3100" b="1" dirty="0" err="1">
                <a:solidFill>
                  <a:srgbClr val="642F04"/>
                </a:solidFill>
                <a:latin typeface="Times New Roman" panose="02020603050405020304" pitchFamily="18" charset="0"/>
                <a:cs typeface="Times New Roman" panose="02020603050405020304" pitchFamily="18" charset="0"/>
              </a:rPr>
              <a:t>Додавання</a:t>
            </a:r>
            <a:r>
              <a:rPr lang="ru-RU" sz="3100" b="1" dirty="0">
                <a:solidFill>
                  <a:srgbClr val="642F04"/>
                </a:solidFill>
                <a:latin typeface="Times New Roman" panose="02020603050405020304" pitchFamily="18" charset="0"/>
                <a:cs typeface="Times New Roman" panose="02020603050405020304" pitchFamily="18" charset="0"/>
              </a:rPr>
              <a:t> </a:t>
            </a:r>
            <a:r>
              <a:rPr lang="ru-RU" sz="3100" b="1" dirty="0" err="1">
                <a:solidFill>
                  <a:srgbClr val="642F04"/>
                </a:solidFill>
                <a:latin typeface="Times New Roman" panose="02020603050405020304" pitchFamily="18" charset="0"/>
                <a:cs typeface="Times New Roman" panose="02020603050405020304" pitchFamily="18" charset="0"/>
              </a:rPr>
              <a:t>крохмальної</a:t>
            </a:r>
            <a:r>
              <a:rPr lang="ru-RU" sz="3100" b="1" dirty="0">
                <a:solidFill>
                  <a:srgbClr val="642F04"/>
                </a:solidFill>
                <a:latin typeface="Times New Roman" panose="02020603050405020304" pitchFamily="18" charset="0"/>
                <a:cs typeface="Times New Roman" panose="02020603050405020304" pitchFamily="18" charset="0"/>
              </a:rPr>
              <a:t> патоки </a:t>
            </a:r>
            <a:r>
              <a:rPr lang="ru-RU" sz="3100" dirty="0" err="1">
                <a:solidFill>
                  <a:prstClr val="black"/>
                </a:solidFill>
                <a:latin typeface="Times New Roman" panose="02020603050405020304" pitchFamily="18" charset="0"/>
                <a:cs typeface="Times New Roman" panose="02020603050405020304" pitchFamily="18" charset="0"/>
              </a:rPr>
              <a:t>можна</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визначити</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також</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нашатирним</a:t>
            </a:r>
            <a:r>
              <a:rPr lang="ru-RU" sz="3100" dirty="0">
                <a:solidFill>
                  <a:prstClr val="black"/>
                </a:solidFill>
                <a:latin typeface="Times New Roman" panose="02020603050405020304" pitchFamily="18" charset="0"/>
                <a:cs typeface="Times New Roman" panose="02020603050405020304" pitchFamily="18" charset="0"/>
              </a:rPr>
              <a:t> спиртом, </a:t>
            </a:r>
            <a:r>
              <a:rPr lang="ru-RU" sz="3100" dirty="0" err="1">
                <a:solidFill>
                  <a:prstClr val="black"/>
                </a:solidFill>
                <a:latin typeface="Times New Roman" panose="02020603050405020304" pitchFamily="18" charset="0"/>
                <a:cs typeface="Times New Roman" panose="02020603050405020304" pitchFamily="18" charset="0"/>
              </a:rPr>
              <a:t>який</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додають</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краплями</a:t>
            </a:r>
            <a:r>
              <a:rPr lang="ru-RU" sz="3100" dirty="0">
                <a:solidFill>
                  <a:prstClr val="black"/>
                </a:solidFill>
                <a:latin typeface="Times New Roman" panose="02020603050405020304" pitchFamily="18" charset="0"/>
                <a:cs typeface="Times New Roman" panose="02020603050405020304" pitchFamily="18" charset="0"/>
              </a:rPr>
              <a:t> до </a:t>
            </a:r>
            <a:r>
              <a:rPr lang="ru-RU" sz="3100" dirty="0" err="1">
                <a:solidFill>
                  <a:prstClr val="black"/>
                </a:solidFill>
                <a:latin typeface="Times New Roman" panose="02020603050405020304" pitchFamily="18" charset="0"/>
                <a:cs typeface="Times New Roman" panose="02020603050405020304" pitchFamily="18" charset="0"/>
              </a:rPr>
              <a:t>проби</a:t>
            </a:r>
            <a:r>
              <a:rPr lang="ru-RU" sz="3100" dirty="0">
                <a:solidFill>
                  <a:prstClr val="black"/>
                </a:solidFill>
                <a:latin typeface="Times New Roman" panose="02020603050405020304" pitchFamily="18" charset="0"/>
                <a:cs typeface="Times New Roman" panose="02020603050405020304" pitchFamily="18" charset="0"/>
              </a:rPr>
              <a:t> меду, </a:t>
            </a:r>
            <a:r>
              <a:rPr lang="ru-RU" sz="3100" dirty="0" err="1">
                <a:solidFill>
                  <a:prstClr val="black"/>
                </a:solidFill>
                <a:latin typeface="Times New Roman" panose="02020603050405020304" pitchFamily="18" charset="0"/>
                <a:cs typeface="Times New Roman" panose="02020603050405020304" pitchFamily="18" charset="0"/>
              </a:rPr>
              <a:t>попередньо</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розчиненого</a:t>
            </a:r>
            <a:r>
              <a:rPr lang="ru-RU" sz="3100" dirty="0">
                <a:solidFill>
                  <a:prstClr val="black"/>
                </a:solidFill>
                <a:latin typeface="Times New Roman" panose="02020603050405020304" pitchFamily="18" charset="0"/>
                <a:cs typeface="Times New Roman" panose="02020603050405020304" pitchFamily="18" charset="0"/>
              </a:rPr>
              <a:t> в </a:t>
            </a:r>
            <a:r>
              <a:rPr lang="ru-RU" sz="3100" dirty="0" err="1">
                <a:solidFill>
                  <a:prstClr val="black"/>
                </a:solidFill>
                <a:latin typeface="Times New Roman" panose="02020603050405020304" pitchFamily="18" charset="0"/>
                <a:cs typeface="Times New Roman" panose="02020603050405020304" pitchFamily="18" charset="0"/>
              </a:rPr>
              <a:t>дистильованій</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воді</a:t>
            </a:r>
            <a:r>
              <a:rPr lang="ru-RU" sz="3100" dirty="0">
                <a:solidFill>
                  <a:prstClr val="black"/>
                </a:solidFill>
                <a:latin typeface="Times New Roman" panose="02020603050405020304" pitchFamily="18" charset="0"/>
                <a:cs typeface="Times New Roman" panose="02020603050405020304" pitchFamily="18" charset="0"/>
              </a:rPr>
              <a:t> ( 1:2). </a:t>
            </a:r>
            <a:r>
              <a:rPr lang="ru-RU" sz="3100" dirty="0" err="1">
                <a:solidFill>
                  <a:prstClr val="black"/>
                </a:solidFill>
                <a:latin typeface="Times New Roman" panose="02020603050405020304" pitchFamily="18" charset="0"/>
                <a:cs typeface="Times New Roman" panose="02020603050405020304" pitchFamily="18" charset="0"/>
              </a:rPr>
              <a:t>Розчин</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забарвлюється</a:t>
            </a:r>
            <a:r>
              <a:rPr lang="ru-RU" sz="3100" dirty="0">
                <a:solidFill>
                  <a:prstClr val="black"/>
                </a:solidFill>
                <a:latin typeface="Times New Roman" panose="02020603050405020304" pitchFamily="18" charset="0"/>
                <a:cs typeface="Times New Roman" panose="02020603050405020304" pitchFamily="18" charset="0"/>
              </a:rPr>
              <a:t> в </a:t>
            </a:r>
            <a:r>
              <a:rPr lang="ru-RU" sz="3100" dirty="0" err="1">
                <a:solidFill>
                  <a:prstClr val="black"/>
                </a:solidFill>
                <a:latin typeface="Times New Roman" panose="02020603050405020304" pitchFamily="18" charset="0"/>
                <a:cs typeface="Times New Roman" panose="02020603050405020304" pitchFamily="18" charset="0"/>
              </a:rPr>
              <a:t>білий</a:t>
            </a:r>
            <a:r>
              <a:rPr lang="ru-RU" sz="3100" dirty="0">
                <a:solidFill>
                  <a:prstClr val="black"/>
                </a:solidFill>
                <a:latin typeface="Times New Roman" panose="02020603050405020304" pitchFamily="18" charset="0"/>
                <a:cs typeface="Times New Roman" panose="02020603050405020304" pitchFamily="18" charset="0"/>
              </a:rPr>
              <a:t> </a:t>
            </a:r>
            <a:r>
              <a:rPr lang="ru-RU" sz="3100" dirty="0" err="1">
                <a:solidFill>
                  <a:prstClr val="black"/>
                </a:solidFill>
                <a:latin typeface="Times New Roman" panose="02020603050405020304" pitchFamily="18" charset="0"/>
                <a:cs typeface="Times New Roman" panose="02020603050405020304" pitchFamily="18" charset="0"/>
              </a:rPr>
              <a:t>колір</a:t>
            </a:r>
            <a:r>
              <a:rPr lang="ru-RU" sz="3100" dirty="0">
                <a:solidFill>
                  <a:prstClr val="black"/>
                </a:solidFill>
                <a:latin typeface="Times New Roman" panose="02020603050405020304" pitchFamily="18" charset="0"/>
                <a:cs typeface="Times New Roman" panose="02020603050405020304" pitchFamily="18" charset="0"/>
              </a:rPr>
              <a:t> з бурим </a:t>
            </a:r>
            <a:r>
              <a:rPr lang="ru-RU" sz="3100" dirty="0" err="1">
                <a:solidFill>
                  <a:prstClr val="black"/>
                </a:solidFill>
                <a:latin typeface="Times New Roman" panose="02020603050405020304" pitchFamily="18" charset="0"/>
                <a:cs typeface="Times New Roman" panose="02020603050405020304" pitchFamily="18" charset="0"/>
              </a:rPr>
              <a:t>осадом</a:t>
            </a:r>
            <a:r>
              <a:rPr lang="ru-RU" sz="3100" dirty="0" smtClean="0">
                <a:solidFill>
                  <a:prstClr val="black"/>
                </a:solidFill>
                <a:latin typeface="Times New Roman" panose="02020603050405020304" pitchFamily="18" charset="0"/>
                <a:cs typeface="Times New Roman" panose="02020603050405020304" pitchFamily="18" charset="0"/>
              </a:rPr>
              <a:t>.</a:t>
            </a:r>
            <a:br>
              <a:rPr lang="ru-RU" sz="3100" dirty="0" smtClean="0">
                <a:solidFill>
                  <a:prstClr val="black"/>
                </a:solidFill>
                <a:latin typeface="Times New Roman" panose="02020603050405020304" pitchFamily="18" charset="0"/>
                <a:cs typeface="Times New Roman" panose="02020603050405020304" pitchFamily="18" charset="0"/>
              </a:rPr>
            </a:br>
            <a:r>
              <a:rPr lang="ru-RU" sz="2800" dirty="0" smtClean="0">
                <a:solidFill>
                  <a:prstClr val="black"/>
                </a:solidFill>
                <a:latin typeface="Times New Roman" panose="02020603050405020304" pitchFamily="18" charset="0"/>
                <a:cs typeface="Times New Roman" panose="02020603050405020304" pitchFamily="18" charset="0"/>
              </a:rPr>
              <a:t/>
            </a:r>
            <a:br>
              <a:rPr lang="ru-RU" sz="2800" dirty="0" smtClean="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
            </a:r>
            <a:br>
              <a:rPr lang="ru-RU" sz="2800" dirty="0">
                <a:solidFill>
                  <a:prstClr val="black"/>
                </a:solidFill>
                <a:latin typeface="Times New Roman" panose="02020603050405020304" pitchFamily="18" charset="0"/>
                <a:cs typeface="Times New Roman" panose="02020603050405020304" pitchFamily="18" charset="0"/>
              </a:rPr>
            </a:br>
            <a:r>
              <a:rPr lang="ru-RU" sz="2800" dirty="0" smtClean="0">
                <a:solidFill>
                  <a:prstClr val="black"/>
                </a:solidFill>
                <a:latin typeface="Times New Roman" panose="02020603050405020304" pitchFamily="18" charset="0"/>
                <a:cs typeface="Times New Roman" panose="02020603050405020304" pitchFamily="18" charset="0"/>
              </a:rPr>
              <a:t/>
            </a:r>
            <a:br>
              <a:rPr lang="ru-RU" sz="2800" dirty="0" smtClean="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
            </a:r>
            <a:br>
              <a:rPr lang="ru-RU" sz="2800" dirty="0">
                <a:solidFill>
                  <a:prstClr val="black"/>
                </a:solidFill>
                <a:latin typeface="Times New Roman" panose="02020603050405020304" pitchFamily="18" charset="0"/>
                <a:cs typeface="Times New Roman" panose="02020603050405020304" pitchFamily="18" charset="0"/>
              </a:rPr>
            </a:br>
            <a:r>
              <a:rPr lang="ru-RU" sz="2800" dirty="0" smtClean="0">
                <a:solidFill>
                  <a:prstClr val="black"/>
                </a:solidFill>
                <a:latin typeface="Times New Roman" panose="02020603050405020304" pitchFamily="18" charset="0"/>
                <a:cs typeface="Times New Roman" panose="02020603050405020304" pitchFamily="18" charset="0"/>
              </a:rPr>
              <a:t/>
            </a:r>
            <a:br>
              <a:rPr lang="ru-RU" sz="2800" dirty="0" smtClean="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
            </a:r>
            <a:br>
              <a:rPr lang="ru-RU" sz="2800" dirty="0">
                <a:solidFill>
                  <a:prstClr val="black"/>
                </a:solidFill>
                <a:latin typeface="Times New Roman" panose="02020603050405020304" pitchFamily="18" charset="0"/>
                <a:cs typeface="Times New Roman" panose="02020603050405020304" pitchFamily="18" charset="0"/>
              </a:rPr>
            </a:br>
            <a:r>
              <a:rPr lang="ru-RU" sz="2800" dirty="0" smtClean="0">
                <a:solidFill>
                  <a:prstClr val="black"/>
                </a:solidFill>
                <a:latin typeface="Times New Roman" panose="02020603050405020304" pitchFamily="18" charset="0"/>
                <a:cs typeface="Times New Roman" panose="02020603050405020304" pitchFamily="18" charset="0"/>
              </a:rPr>
              <a:t/>
            </a:r>
            <a:br>
              <a:rPr lang="ru-RU" sz="2800" dirty="0" smtClean="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
            </a:r>
            <a:br>
              <a:rPr lang="ru-RU" sz="2800" dirty="0">
                <a:solidFill>
                  <a:prstClr val="black"/>
                </a:solidFill>
                <a:latin typeface="Times New Roman" panose="02020603050405020304" pitchFamily="18" charset="0"/>
                <a:cs typeface="Times New Roman" panose="02020603050405020304" pitchFamily="18" charset="0"/>
              </a:rPr>
            </a:br>
            <a:r>
              <a:rPr lang="ru-RU" sz="2800" dirty="0">
                <a:solidFill>
                  <a:prstClr val="black"/>
                </a:solidFill>
                <a:latin typeface="Times New Roman" panose="02020603050405020304" pitchFamily="18" charset="0"/>
                <a:cs typeface="Times New Roman" panose="02020603050405020304" pitchFamily="18" charset="0"/>
              </a:rPr>
              <a:t>	</a:t>
            </a:r>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8189" y="3370523"/>
            <a:ext cx="3168352"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87" y="3068960"/>
            <a:ext cx="5298601" cy="315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08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lstStyle/>
          <a:p>
            <a:r>
              <a:rPr lang="ru-RU" sz="2500" dirty="0" smtClean="0">
                <a:solidFill>
                  <a:prstClr val="black"/>
                </a:solidFill>
                <a:latin typeface="Times New Roman" panose="02020603050405020304" pitchFamily="18" charset="0"/>
                <a:cs typeface="Times New Roman" panose="02020603050405020304" pitchFamily="18" charset="0"/>
              </a:rPr>
              <a:t>.</a:t>
            </a:r>
            <a:br>
              <a:rPr lang="ru-RU" sz="2500" dirty="0" smtClean="0">
                <a:solidFill>
                  <a:prstClr val="black"/>
                </a:solidFill>
                <a:latin typeface="Times New Roman" panose="02020603050405020304" pitchFamily="18" charset="0"/>
                <a:cs typeface="Times New Roman" panose="02020603050405020304" pitchFamily="18" charset="0"/>
              </a:rPr>
            </a:br>
            <a:r>
              <a:rPr lang="ru-RU" sz="2500" dirty="0">
                <a:solidFill>
                  <a:prstClr val="black"/>
                </a:solidFill>
                <a:latin typeface="Times New Roman" panose="02020603050405020304" pitchFamily="18" charset="0"/>
                <a:cs typeface="Times New Roman" panose="02020603050405020304" pitchFamily="18" charset="0"/>
              </a:rPr>
              <a:t/>
            </a:r>
            <a:br>
              <a:rPr lang="ru-RU" sz="2500" dirty="0">
                <a:solidFill>
                  <a:prstClr val="black"/>
                </a:solidFill>
                <a:latin typeface="Times New Roman" panose="02020603050405020304" pitchFamily="18" charset="0"/>
                <a:cs typeface="Times New Roman" panose="02020603050405020304" pitchFamily="18" charset="0"/>
              </a:rPr>
            </a:br>
            <a:r>
              <a:rPr lang="ru-RU" sz="2500" dirty="0" smtClean="0">
                <a:solidFill>
                  <a:prstClr val="black"/>
                </a:solidFill>
                <a:latin typeface="Times New Roman" panose="02020603050405020304" pitchFamily="18" charset="0"/>
                <a:cs typeface="Times New Roman" panose="02020603050405020304" pitchFamily="18" charset="0"/>
              </a:rPr>
              <a:t/>
            </a:r>
            <a:br>
              <a:rPr lang="ru-RU" sz="2500" dirty="0" smtClean="0">
                <a:solidFill>
                  <a:prstClr val="black"/>
                </a:solidFill>
                <a:latin typeface="Times New Roman" panose="02020603050405020304" pitchFamily="18" charset="0"/>
                <a:cs typeface="Times New Roman" panose="02020603050405020304" pitchFamily="18" charset="0"/>
              </a:rPr>
            </a:br>
            <a:r>
              <a:rPr lang="ru-RU" sz="2500" dirty="0">
                <a:solidFill>
                  <a:prstClr val="black"/>
                </a:solidFill>
                <a:latin typeface="Times New Roman" panose="02020603050405020304" pitchFamily="18" charset="0"/>
                <a:cs typeface="Times New Roman" panose="02020603050405020304" pitchFamily="18" charset="0"/>
              </a:rPr>
              <a:t/>
            </a:r>
            <a:br>
              <a:rPr lang="ru-RU" sz="2500" dirty="0">
                <a:solidFill>
                  <a:prstClr val="black"/>
                </a:solidFill>
                <a:latin typeface="Times New Roman" panose="02020603050405020304" pitchFamily="18" charset="0"/>
                <a:cs typeface="Times New Roman" panose="02020603050405020304" pitchFamily="18" charset="0"/>
              </a:rPr>
            </a:br>
            <a:r>
              <a:rPr lang="ru-RU" sz="2500" dirty="0" smtClean="0">
                <a:solidFill>
                  <a:prstClr val="black"/>
                </a:solidFill>
                <a:latin typeface="Times New Roman" panose="02020603050405020304" pitchFamily="18" charset="0"/>
                <a:cs typeface="Times New Roman" panose="02020603050405020304" pitchFamily="18" charset="0"/>
              </a:rPr>
              <a:t/>
            </a:r>
            <a:br>
              <a:rPr lang="ru-RU" sz="2500" dirty="0" smtClean="0">
                <a:solidFill>
                  <a:prstClr val="black"/>
                </a:solidFill>
                <a:latin typeface="Times New Roman" panose="02020603050405020304" pitchFamily="18" charset="0"/>
                <a:cs typeface="Times New Roman" panose="02020603050405020304" pitchFamily="18" charset="0"/>
              </a:rPr>
            </a:br>
            <a:r>
              <a:rPr lang="ru-RU" sz="2500" dirty="0" smtClean="0">
                <a:solidFill>
                  <a:prstClr val="black"/>
                </a:solidFill>
                <a:latin typeface="Times New Roman" panose="02020603050405020304" pitchFamily="18" charset="0"/>
                <a:cs typeface="Times New Roman" panose="02020603050405020304" pitchFamily="18" charset="0"/>
              </a:rPr>
              <a:t/>
            </a:r>
            <a:br>
              <a:rPr lang="ru-RU" sz="2500" dirty="0" smtClean="0">
                <a:solidFill>
                  <a:prstClr val="black"/>
                </a:solidFill>
                <a:latin typeface="Times New Roman" panose="02020603050405020304" pitchFamily="18" charset="0"/>
                <a:cs typeface="Times New Roman" panose="02020603050405020304" pitchFamily="18" charset="0"/>
              </a:rPr>
            </a:br>
            <a:r>
              <a:rPr lang="ru-RU" sz="2500" dirty="0">
                <a:solidFill>
                  <a:prstClr val="black"/>
                </a:solidFill>
                <a:latin typeface="Times New Roman" panose="02020603050405020304" pitchFamily="18" charset="0"/>
                <a:cs typeface="Times New Roman" panose="02020603050405020304" pitchFamily="18" charset="0"/>
              </a:rPr>
              <a:t/>
            </a:r>
            <a:br>
              <a:rPr lang="ru-RU" sz="2500" dirty="0">
                <a:solidFill>
                  <a:prstClr val="black"/>
                </a:solidFill>
                <a:latin typeface="Times New Roman" panose="02020603050405020304" pitchFamily="18" charset="0"/>
                <a:cs typeface="Times New Roman" panose="02020603050405020304" pitchFamily="18" charset="0"/>
              </a:rPr>
            </a:br>
            <a:r>
              <a:rPr lang="ru-RU" sz="2500" dirty="0" smtClean="0">
                <a:solidFill>
                  <a:prstClr val="black"/>
                </a:solidFill>
                <a:latin typeface="Times New Roman" panose="02020603050405020304" pitchFamily="18" charset="0"/>
                <a:cs typeface="Times New Roman" panose="02020603050405020304" pitchFamily="18" charset="0"/>
              </a:rPr>
              <a:t/>
            </a:r>
            <a:br>
              <a:rPr lang="ru-RU" sz="2500" dirty="0" smtClean="0">
                <a:solidFill>
                  <a:prstClr val="black"/>
                </a:solidFill>
                <a:latin typeface="Times New Roman" panose="02020603050405020304" pitchFamily="18" charset="0"/>
                <a:cs typeface="Times New Roman" panose="02020603050405020304" pitchFamily="18" charset="0"/>
              </a:rPr>
            </a:br>
            <a:r>
              <a:rPr lang="ru-RU" sz="2500" dirty="0" smtClean="0">
                <a:solidFill>
                  <a:prstClr val="black"/>
                </a:solidFill>
                <a:latin typeface="Times New Roman" panose="02020603050405020304" pitchFamily="18" charset="0"/>
                <a:cs typeface="Times New Roman" panose="02020603050405020304" pitchFamily="18" charset="0"/>
              </a:rPr>
              <a:t/>
            </a:r>
            <a:br>
              <a:rPr lang="ru-RU" sz="2500" dirty="0" smtClean="0">
                <a:solidFill>
                  <a:prstClr val="black"/>
                </a:solidFill>
                <a:latin typeface="Times New Roman" panose="02020603050405020304" pitchFamily="18" charset="0"/>
                <a:cs typeface="Times New Roman" panose="02020603050405020304" pitchFamily="18" charset="0"/>
              </a:rPr>
            </a:br>
            <a:endParaRPr lang="ru-RU" dirty="0"/>
          </a:p>
        </p:txBody>
      </p:sp>
      <p:sp>
        <p:nvSpPr>
          <p:cNvPr id="3" name="Прямоугольник 2"/>
          <p:cNvSpPr/>
          <p:nvPr/>
        </p:nvSpPr>
        <p:spPr>
          <a:xfrm>
            <a:off x="755577" y="548680"/>
            <a:ext cx="7896788" cy="27363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err="1">
                <a:solidFill>
                  <a:srgbClr val="C00000"/>
                </a:solidFill>
                <a:latin typeface="Times New Roman" panose="02020603050405020304" pitchFamily="18" charset="0"/>
                <a:cs typeface="Times New Roman" panose="02020603050405020304" pitchFamily="18" charset="0"/>
              </a:rPr>
              <a:t>Домішки</a:t>
            </a:r>
            <a:r>
              <a:rPr lang="ru-RU" sz="2500" b="1" dirty="0">
                <a:solidFill>
                  <a:srgbClr val="C00000"/>
                </a:solidFill>
                <a:latin typeface="Times New Roman" panose="02020603050405020304" pitchFamily="18" charset="0"/>
                <a:cs typeface="Times New Roman" panose="02020603050405020304" pitchFamily="18" charset="0"/>
              </a:rPr>
              <a:t> </a:t>
            </a:r>
            <a:r>
              <a:rPr lang="ru-RU" sz="2500" b="1" dirty="0" err="1">
                <a:solidFill>
                  <a:srgbClr val="C00000"/>
                </a:solidFill>
                <a:latin typeface="Times New Roman" panose="02020603050405020304" pitchFamily="18" charset="0"/>
                <a:cs typeface="Times New Roman" panose="02020603050405020304" pitchFamily="18" charset="0"/>
              </a:rPr>
              <a:t>крейди</a:t>
            </a:r>
            <a:r>
              <a:rPr lang="ru-RU" sz="2500" b="1" dirty="0">
                <a:solidFill>
                  <a:srgbClr val="C00000"/>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можна</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виявити</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додаючи</a:t>
            </a:r>
            <a:r>
              <a:rPr lang="ru-RU" sz="2500" dirty="0">
                <a:solidFill>
                  <a:prstClr val="black"/>
                </a:solidFill>
                <a:latin typeface="Times New Roman" panose="02020603050405020304" pitchFamily="18" charset="0"/>
                <a:cs typeface="Times New Roman" panose="02020603050405020304" pitchFamily="18" charset="0"/>
              </a:rPr>
              <a:t>  до меду, </a:t>
            </a:r>
            <a:r>
              <a:rPr lang="ru-RU" sz="2500" dirty="0" err="1">
                <a:solidFill>
                  <a:prstClr val="black"/>
                </a:solidFill>
                <a:latin typeface="Times New Roman" panose="02020603050405020304" pitchFamily="18" charset="0"/>
                <a:cs typeface="Times New Roman" panose="02020603050405020304" pitchFamily="18" charset="0"/>
              </a:rPr>
              <a:t>розбавленого</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дистильованою</a:t>
            </a:r>
            <a:r>
              <a:rPr lang="ru-RU" sz="2500" dirty="0">
                <a:solidFill>
                  <a:prstClr val="black"/>
                </a:solidFill>
                <a:latin typeface="Times New Roman" panose="02020603050405020304" pitchFamily="18" charset="0"/>
                <a:cs typeface="Times New Roman" panose="02020603050405020304" pitchFamily="18" charset="0"/>
              </a:rPr>
              <a:t> водою, </a:t>
            </a:r>
            <a:r>
              <a:rPr lang="ru-RU" sz="2500" dirty="0" err="1">
                <a:solidFill>
                  <a:prstClr val="black"/>
                </a:solidFill>
                <a:latin typeface="Times New Roman" panose="02020603050405020304" pitchFamily="18" charset="0"/>
                <a:cs typeface="Times New Roman" panose="02020603050405020304" pitchFamily="18" charset="0"/>
              </a:rPr>
              <a:t>кілька</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крапель</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оцтової</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кислоти</a:t>
            </a:r>
            <a:r>
              <a:rPr lang="ru-RU" sz="2500" dirty="0">
                <a:solidFill>
                  <a:prstClr val="black"/>
                </a:solidFill>
                <a:latin typeface="Times New Roman" panose="02020603050405020304" pitchFamily="18" charset="0"/>
                <a:cs typeface="Times New Roman" panose="02020603050405020304" pitchFamily="18" charset="0"/>
              </a:rPr>
              <a:t>. При </a:t>
            </a:r>
            <a:r>
              <a:rPr lang="ru-RU" sz="2500" dirty="0" err="1">
                <a:solidFill>
                  <a:prstClr val="black"/>
                </a:solidFill>
                <a:latin typeface="Times New Roman" panose="02020603050405020304" pitchFamily="18" charset="0"/>
                <a:cs typeface="Times New Roman" panose="02020603050405020304" pitchFamily="18" charset="0"/>
              </a:rPr>
              <a:t>наявності</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крейди</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відбувається</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скипання</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суміші</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внаслідок</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виділення</a:t>
            </a:r>
            <a:r>
              <a:rPr lang="ru-RU" sz="2500" dirty="0">
                <a:solidFill>
                  <a:prstClr val="black"/>
                </a:solidFill>
                <a:latin typeface="Times New Roman" panose="02020603050405020304" pitchFamily="18" charset="0"/>
                <a:cs typeface="Times New Roman" panose="02020603050405020304" pitchFamily="18" charset="0"/>
              </a:rPr>
              <a:t> </a:t>
            </a:r>
            <a:r>
              <a:rPr lang="ru-RU" sz="2500" dirty="0" err="1">
                <a:solidFill>
                  <a:prstClr val="black"/>
                </a:solidFill>
                <a:latin typeface="Times New Roman" panose="02020603050405020304" pitchFamily="18" charset="0"/>
                <a:cs typeface="Times New Roman" panose="02020603050405020304" pitchFamily="18" charset="0"/>
              </a:rPr>
              <a:t>вуглекислого</a:t>
            </a:r>
            <a:r>
              <a:rPr lang="ru-RU" sz="2500" dirty="0">
                <a:solidFill>
                  <a:prstClr val="black"/>
                </a:solidFill>
                <a:latin typeface="Times New Roman" panose="02020603050405020304" pitchFamily="18" charset="0"/>
                <a:cs typeface="Times New Roman" panose="02020603050405020304" pitchFamily="18" charset="0"/>
              </a:rPr>
              <a:t> газу.</a:t>
            </a:r>
            <a:br>
              <a:rPr lang="ru-RU" sz="2500" dirty="0">
                <a:solidFill>
                  <a:prstClr val="black"/>
                </a:solidFill>
                <a:latin typeface="Times New Roman" panose="02020603050405020304" pitchFamily="18" charset="0"/>
                <a:cs typeface="Times New Roman" panose="02020603050405020304" pitchFamily="18" charset="0"/>
              </a:rPr>
            </a:br>
            <a:r>
              <a:rPr lang="ru-RU" sz="2500" dirty="0">
                <a:solidFill>
                  <a:prstClr val="black"/>
                </a:solidFill>
                <a:latin typeface="Times New Roman" panose="02020603050405020304" pitchFamily="18" charset="0"/>
                <a:cs typeface="Times New Roman" panose="02020603050405020304" pitchFamily="18" charset="0"/>
              </a:rPr>
              <a:t/>
            </a:r>
            <a:br>
              <a:rPr lang="ru-RU" sz="2500" dirty="0">
                <a:solidFill>
                  <a:prstClr val="black"/>
                </a:solidFill>
                <a:latin typeface="Times New Roman" panose="02020603050405020304" pitchFamily="18" charset="0"/>
                <a:cs typeface="Times New Roman" panose="02020603050405020304" pitchFamily="18" charset="0"/>
              </a:rPr>
            </a:br>
            <a:endParaRPr lang="ru-RU"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5924"/>
            <a:ext cx="366036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571" y="3425924"/>
            <a:ext cx="4824536" cy="331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894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6309320"/>
          </a:xfrm>
        </p:spPr>
        <p:txBody>
          <a:bodyPr>
            <a:normAutofit fontScale="90000"/>
          </a:bodyPr>
          <a:lstStyle/>
          <a:p>
            <a:pPr algn="l"/>
            <a:r>
              <a:rPr lang="ru-RU" sz="2400" dirty="0" smtClean="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4</a:t>
            </a:r>
            <a:r>
              <a:rPr lang="ru-RU" sz="2800"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Для </a:t>
            </a:r>
            <a:r>
              <a:rPr lang="ru-RU" sz="2800" u="sng" dirty="0" err="1">
                <a:latin typeface="Times New Roman" panose="02020603050405020304" pitchFamily="18" charset="0"/>
                <a:cs typeface="Times New Roman" panose="02020603050405020304" pitchFamily="18" charset="0"/>
              </a:rPr>
              <a:t>визначення</a:t>
            </a:r>
            <a:r>
              <a:rPr lang="ru-RU" sz="2800" u="sng" dirty="0">
                <a:latin typeface="Times New Roman" panose="02020603050405020304" pitchFamily="18" charset="0"/>
                <a:cs typeface="Times New Roman" panose="02020603050405020304" pitchFamily="18" charset="0"/>
              </a:rPr>
              <a:t> </a:t>
            </a:r>
            <a:r>
              <a:rPr lang="ru-RU" sz="2800" dirty="0">
                <a:solidFill>
                  <a:srgbClr val="C00000"/>
                </a:solidFill>
                <a:latin typeface="Times New Roman" panose="02020603050405020304" pitchFamily="18" charset="0"/>
                <a:cs typeface="Times New Roman" panose="02020603050405020304" pitchFamily="18" charset="0"/>
              </a:rPr>
              <a:t>добавки в мед </a:t>
            </a:r>
            <a:r>
              <a:rPr lang="ru-RU" sz="2800" dirty="0" err="1">
                <a:solidFill>
                  <a:srgbClr val="C00000"/>
                </a:solidFill>
                <a:latin typeface="Times New Roman" panose="02020603050405020304" pitchFamily="18" charset="0"/>
                <a:cs typeface="Times New Roman" panose="02020603050405020304" pitchFamily="18" charset="0"/>
              </a:rPr>
              <a:t>сахарози</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ru-RU" sz="2800" dirty="0" err="1">
                <a:latin typeface="Times New Roman" panose="02020603050405020304" pitchFamily="18" charset="0"/>
                <a:cs typeface="Times New Roman" panose="02020603050405020304" pitchFamily="18" charset="0"/>
              </a:rPr>
              <a:t>цукру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розчининяють</a:t>
            </a:r>
            <a:r>
              <a:rPr lang="ru-RU" sz="2800" dirty="0">
                <a:latin typeface="Times New Roman" panose="02020603050405020304" pitchFamily="18" charset="0"/>
                <a:cs typeface="Times New Roman" panose="02020603050405020304" pitchFamily="18" charset="0"/>
              </a:rPr>
              <a:t> мед у </a:t>
            </a:r>
            <a:r>
              <a:rPr lang="ru-RU" sz="2800" dirty="0" err="1">
                <a:latin typeface="Times New Roman" panose="02020603050405020304" pitchFamily="18" charset="0"/>
                <a:cs typeface="Times New Roman" panose="02020603050405020304" pitchFamily="18" charset="0"/>
              </a:rPr>
              <a:t>гарячій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дистильованій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воді</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співвідношенні</a:t>
            </a:r>
            <a:r>
              <a:rPr lang="ru-RU" sz="2800" dirty="0">
                <a:latin typeface="Times New Roman" panose="02020603050405020304" pitchFamily="18" charset="0"/>
                <a:cs typeface="Times New Roman" panose="02020603050405020304" pitchFamily="18" charset="0"/>
              </a:rPr>
              <a:t> 1:2 до </a:t>
            </a:r>
            <a:r>
              <a:rPr lang="ru-RU" sz="2800" dirty="0" err="1">
                <a:latin typeface="Times New Roman" panose="02020603050405020304" pitchFamily="18" charset="0"/>
                <a:cs typeface="Times New Roman" panose="02020603050405020304" pitchFamily="18" charset="0"/>
              </a:rPr>
              <a:t>отримання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легкотекучого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досить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рідкого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розчину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Виявляють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механічні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домішки</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розчин</a:t>
            </a:r>
            <a:r>
              <a:rPr lang="ru-RU" sz="2800" dirty="0">
                <a:latin typeface="Times New Roman" panose="02020603050405020304" pitchFamily="18" charset="0"/>
                <a:cs typeface="Times New Roman" panose="02020603050405020304" pitchFamily="18" charset="0"/>
              </a:rPr>
              <a:t> натурального меду (без </a:t>
            </a:r>
            <a:r>
              <a:rPr lang="ru-RU" sz="2800" dirty="0" err="1">
                <a:latin typeface="Times New Roman" panose="02020603050405020304" pitchFamily="18" charset="0"/>
                <a:cs typeface="Times New Roman" panose="02020603050405020304" pitchFamily="18" charset="0"/>
              </a:rPr>
              <a:t>нерозчинних</a:t>
            </a:r>
            <a:r>
              <a:rPr lang="ru-RU" sz="2800" dirty="0">
                <a:latin typeface="Times New Roman" panose="02020603050405020304" pitchFamily="18" charset="0"/>
                <a:cs typeface="Times New Roman" panose="02020603050405020304" pitchFamily="18" charset="0"/>
              </a:rPr>
              <a:t> добавок) </a:t>
            </a:r>
            <a:r>
              <a:rPr lang="ru-RU" sz="2800" dirty="0" err="1">
                <a:latin typeface="Times New Roman" panose="02020603050405020304" pitchFamily="18" charset="0"/>
                <a:cs typeface="Times New Roman" panose="02020603050405020304" pitchFamily="18" charset="0"/>
              </a:rPr>
              <a:t>обов'язково</a:t>
            </a:r>
            <a:r>
              <a:rPr lang="ru-RU" sz="2800" dirty="0">
                <a:latin typeface="Times New Roman" panose="02020603050405020304" pitchFamily="18" charset="0"/>
                <a:cs typeface="Times New Roman" panose="02020603050405020304" pitchFamily="18" charset="0"/>
              </a:rPr>
              <a:t> буде </a:t>
            </a:r>
            <a:r>
              <a:rPr lang="ru-RU" sz="2800" dirty="0" err="1">
                <a:latin typeface="Times New Roman" panose="02020603050405020304" pitchFamily="18" charset="0"/>
                <a:cs typeface="Times New Roman" panose="02020603050405020304" pitchFamily="18" charset="0"/>
              </a:rPr>
              <a:t>прозорим</a:t>
            </a:r>
            <a:r>
              <a:rPr lang="ru-RU" sz="2800" dirty="0">
                <a:latin typeface="Times New Roman" panose="02020603050405020304" pitchFamily="18" charset="0"/>
                <a:cs typeface="Times New Roman" panose="02020603050405020304" pitchFamily="18" charset="0"/>
              </a:rPr>
              <a:t>, без осаду і без </a:t>
            </a:r>
            <a:r>
              <a:rPr lang="ru-RU" sz="2800" dirty="0" err="1">
                <a:latin typeface="Times New Roman" panose="02020603050405020304" pitchFamily="18" charset="0"/>
                <a:cs typeface="Times New Roman" panose="02020603050405020304" pitchFamily="18" charset="0"/>
              </a:rPr>
              <a:t>сторонніх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домішок</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поверхні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Потім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акуратно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додаєм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кілька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крапель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розчину</a:t>
            </a:r>
            <a:r>
              <a:rPr lang="ru-RU" sz="2800" dirty="0">
                <a:latin typeface="Times New Roman" panose="02020603050405020304" pitchFamily="18" charset="0"/>
                <a:cs typeface="Times New Roman" panose="02020603050405020304" pitchFamily="18" charset="0"/>
              </a:rPr>
              <a:t> азотнокислого </a:t>
            </a:r>
            <a:r>
              <a:rPr lang="ru-RU" sz="2800" dirty="0" err="1">
                <a:latin typeface="Times New Roman" panose="02020603050405020304" pitchFamily="18" charset="0"/>
                <a:cs typeface="Times New Roman" panose="02020603050405020304" pitchFamily="18" charset="0"/>
              </a:rPr>
              <a:t>срібла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спостерігаючи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реакцію</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Якщо</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мед </a:t>
            </a:r>
            <a:r>
              <a:rPr lang="ru-RU" sz="2800" dirty="0" err="1">
                <a:latin typeface="Times New Roman" panose="02020603050405020304" pitchFamily="18" charset="0"/>
                <a:cs typeface="Times New Roman" panose="02020603050405020304" pitchFamily="18" charset="0"/>
              </a:rPr>
              <a:t>доданий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цукор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навколо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крапель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відразу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почнеться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чітко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помітне</a:t>
            </a:r>
            <a:r>
              <a:rPr lang="ru-RU" sz="2800" dirty="0">
                <a:latin typeface="Times New Roman" panose="02020603050405020304" pitchFamily="18" charset="0"/>
                <a:cs typeface="Times New Roman" panose="02020603050405020304" pitchFamily="18" charset="0"/>
              </a:rPr>
              <a:t> </a:t>
            </a:r>
            <a:r>
              <a:rPr lang="ru-RU" sz="2800" b="1" i="1" dirty="0" err="1">
                <a:solidFill>
                  <a:srgbClr val="C00000"/>
                </a:solidFill>
                <a:latin typeface="Times New Roman" panose="02020603050405020304" pitchFamily="18" charset="0"/>
                <a:cs typeface="Times New Roman" panose="02020603050405020304" pitchFamily="18" charset="0"/>
              </a:rPr>
              <a:t>білясте</a:t>
            </a:r>
            <a:r>
              <a:rPr lang="ru-RU" sz="2800" b="1" i="1" dirty="0">
                <a:solidFill>
                  <a:srgbClr val="C00000"/>
                </a:solidFill>
                <a:latin typeface="Times New Roman" panose="02020603050405020304" pitchFamily="18" charset="0"/>
                <a:cs typeface="Times New Roman" panose="02020603050405020304" pitchFamily="18" charset="0"/>
              </a:rPr>
              <a:t> </a:t>
            </a:r>
            <a:r>
              <a:rPr lang="ru-RU" sz="2800" b="1" i="1" dirty="0" err="1">
                <a:solidFill>
                  <a:srgbClr val="C00000"/>
                </a:solidFill>
                <a:latin typeface="Times New Roman" panose="02020603050405020304" pitchFamily="18" charset="0"/>
                <a:cs typeface="Times New Roman" panose="02020603050405020304" pitchFamily="18" charset="0"/>
              </a:rPr>
              <a:t>помутніння</a:t>
            </a:r>
            <a:r>
              <a:rPr lang="ru-RU" sz="2800" dirty="0" smtClean="0">
                <a:latin typeface="Times New Roman" panose="02020603050405020304" pitchFamily="18" charset="0"/>
                <a:cs typeface="Times New Roman" panose="02020603050405020304" pitchFamily="18" charset="0"/>
              </a:rPr>
              <a:t>.</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b="1" i="1" dirty="0" err="1" smtClean="0">
                <a:latin typeface="Times New Roman" panose="02020603050405020304" pitchFamily="18" charset="0"/>
                <a:cs typeface="Times New Roman" panose="02020603050405020304" pitchFamily="18" charset="0"/>
              </a:rPr>
              <a:t>Завдання</a:t>
            </a:r>
            <a:r>
              <a:rPr lang="ru-RU" sz="2800" b="1" i="1" dirty="0" smtClean="0">
                <a:latin typeface="Times New Roman" panose="02020603050405020304" pitchFamily="18" charset="0"/>
                <a:cs typeface="Times New Roman" panose="02020603050405020304" pitchFamily="18" charset="0"/>
              </a:rPr>
              <a:t> 1. </a:t>
            </a:r>
            <a:r>
              <a:rPr lang="ru-RU" sz="2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Переглянути</a:t>
            </a: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відеофільм</a:t>
            </a: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ru-RU" sz="2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Перевірка</a:t>
            </a: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натуральності</a:t>
            </a: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 меду  в </a:t>
            </a:r>
            <a:r>
              <a:rPr lang="ru-RU" sz="2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домашніх</a:t>
            </a: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ru-RU" sz="2800" b="1" dirty="0" err="1" smtClean="0">
                <a:solidFill>
                  <a:schemeClr val="tx1">
                    <a:lumMod val="85000"/>
                    <a:lumOff val="15000"/>
                  </a:schemeClr>
                </a:solidFill>
                <a:latin typeface="Times New Roman" panose="02020603050405020304" pitchFamily="18" charset="0"/>
                <a:cs typeface="Times New Roman" panose="02020603050405020304" pitchFamily="18" charset="0"/>
              </a:rPr>
              <a:t>умовах</a:t>
            </a:r>
            <a:r>
              <a:rPr lang="ru-RU" sz="2800" b="1" dirty="0" smtClean="0">
                <a:solidFill>
                  <a:schemeClr val="tx1">
                    <a:lumMod val="85000"/>
                    <a:lumOff val="15000"/>
                  </a:schemeClr>
                </a:solidFill>
                <a:latin typeface="Times New Roman" panose="02020603050405020304" pitchFamily="18" charset="0"/>
                <a:cs typeface="Times New Roman" panose="02020603050405020304" pitchFamily="18" charset="0"/>
              </a:rPr>
              <a:t> » </a:t>
            </a:r>
            <a:r>
              <a:rPr lang="en-US" sz="2800" u="sng" dirty="0">
                <a:solidFill>
                  <a:srgbClr val="002060"/>
                </a:solidFill>
                <a:latin typeface="Times New Roman" panose="02020603050405020304" pitchFamily="18" charset="0"/>
                <a:cs typeface="Times New Roman" panose="02020603050405020304" pitchFamily="18" charset="0"/>
              </a:rPr>
              <a:t>https://</a:t>
            </a:r>
            <a:r>
              <a:rPr lang="en-US" sz="2800" u="sng" dirty="0" smtClean="0">
                <a:solidFill>
                  <a:srgbClr val="002060"/>
                </a:solidFill>
                <a:latin typeface="Times New Roman" panose="02020603050405020304" pitchFamily="18" charset="0"/>
                <a:cs typeface="Times New Roman" panose="02020603050405020304" pitchFamily="18" charset="0"/>
              </a:rPr>
              <a:t>www.youtube.com/watch?time_continue=32&amp;v=BSTNvXPpJkY&amp;feature=emb_title</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3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90666"/>
          </a:xfrm>
        </p:spPr>
        <p:txBody>
          <a:bodyPr>
            <a:normAutofit/>
          </a:bodyPr>
          <a:lstStyle/>
          <a:p>
            <a:pPr algn="l">
              <a:lnSpc>
                <a:spcPct val="115000"/>
              </a:lnSpc>
              <a:tabLst>
                <a:tab pos="304800" algn="l"/>
              </a:tabLst>
            </a:pPr>
            <a:r>
              <a:rPr lang="uk-UA" sz="2800" i="1" dirty="0" smtClean="0">
                <a:latin typeface="Times New Roman"/>
                <a:ea typeface="Times New Roman"/>
                <a:cs typeface="Times New Roman"/>
              </a:rPr>
              <a:t>          </a:t>
            </a:r>
            <a:r>
              <a:rPr lang="uk-UA" sz="2800" b="1" i="1" dirty="0" smtClean="0">
                <a:solidFill>
                  <a:srgbClr val="C00000"/>
                </a:solidFill>
                <a:latin typeface="Times New Roman"/>
                <a:ea typeface="Times New Roman"/>
                <a:cs typeface="Times New Roman"/>
              </a:rPr>
              <a:t>Контрольні питання</a:t>
            </a:r>
            <a:r>
              <a:rPr lang="en-US" sz="2800" b="1" i="1" dirty="0" smtClean="0">
                <a:solidFill>
                  <a:srgbClr val="C00000"/>
                </a:solidFill>
                <a:latin typeface="Times New Roman"/>
                <a:ea typeface="Times New Roman"/>
                <a:cs typeface="Times New Roman"/>
              </a:rPr>
              <a:t/>
            </a:r>
            <a:br>
              <a:rPr lang="en-US" sz="2800" b="1" i="1" dirty="0" smtClean="0">
                <a:solidFill>
                  <a:srgbClr val="C00000"/>
                </a:solidFill>
                <a:latin typeface="Times New Roman"/>
                <a:ea typeface="Times New Roman"/>
                <a:cs typeface="Times New Roman"/>
              </a:rPr>
            </a:br>
            <a:r>
              <a:rPr lang="uk-UA" sz="2800" i="1" dirty="0" smtClean="0">
                <a:latin typeface="Times New Roman"/>
                <a:ea typeface="Times New Roman"/>
                <a:cs typeface="Times New Roman"/>
              </a:rPr>
              <a:t/>
            </a:r>
            <a:br>
              <a:rPr lang="uk-UA" sz="2800" i="1" dirty="0" smtClean="0">
                <a:latin typeface="Times New Roman"/>
                <a:ea typeface="Times New Roman"/>
                <a:cs typeface="Times New Roman"/>
              </a:rPr>
            </a:br>
            <a:r>
              <a:rPr lang="uk-UA" sz="2800" i="1" dirty="0" smtClean="0">
                <a:latin typeface="Times New Roman"/>
                <a:ea typeface="Times New Roman"/>
                <a:cs typeface="Times New Roman"/>
              </a:rPr>
              <a:t>1. </a:t>
            </a:r>
            <a:r>
              <a:rPr lang="uk-UA" sz="2800" dirty="0" smtClean="0">
                <a:latin typeface="Times New Roman"/>
                <a:ea typeface="Times New Roman"/>
                <a:cs typeface="Times New Roman"/>
              </a:rPr>
              <a:t>Як </a:t>
            </a:r>
            <a:r>
              <a:rPr lang="uk-UA" sz="2800" dirty="0">
                <a:latin typeface="Times New Roman"/>
                <a:ea typeface="Times New Roman"/>
                <a:cs typeface="Times New Roman"/>
              </a:rPr>
              <a:t>класифікують </a:t>
            </a:r>
            <a:r>
              <a:rPr lang="uk-UA" sz="2800" dirty="0" smtClean="0">
                <a:latin typeface="Times New Roman"/>
                <a:ea typeface="Times New Roman"/>
                <a:cs typeface="Times New Roman"/>
              </a:rPr>
              <a:t>мед?</a:t>
            </a:r>
            <a:br>
              <a:rPr lang="uk-UA" sz="2800" dirty="0" smtClean="0">
                <a:latin typeface="Times New Roman"/>
                <a:ea typeface="Times New Roman"/>
                <a:cs typeface="Times New Roman"/>
              </a:rPr>
            </a:br>
            <a:r>
              <a:rPr lang="uk-UA" sz="2800" dirty="0" smtClean="0">
                <a:latin typeface="Times New Roman"/>
                <a:ea typeface="Times New Roman"/>
                <a:cs typeface="Times New Roman"/>
              </a:rPr>
              <a:t>2. Який </a:t>
            </a:r>
            <a:r>
              <a:rPr lang="uk-UA" sz="2800" dirty="0">
                <a:latin typeface="Times New Roman"/>
                <a:ea typeface="Times New Roman"/>
                <a:cs typeface="Times New Roman"/>
              </a:rPr>
              <a:t>хімічний склад меду?</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3. </a:t>
            </a:r>
            <a:r>
              <a:rPr lang="uk-UA" sz="2800" dirty="0" smtClean="0">
                <a:latin typeface="Times New Roman"/>
                <a:ea typeface="Times New Roman"/>
                <a:cs typeface="Times New Roman"/>
              </a:rPr>
              <a:t>Як </a:t>
            </a:r>
            <a:r>
              <a:rPr lang="uk-UA" sz="2800" dirty="0">
                <a:latin typeface="Times New Roman"/>
                <a:ea typeface="Times New Roman"/>
                <a:cs typeface="Times New Roman"/>
              </a:rPr>
              <a:t>визначити діастаз не число меду?</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4. </a:t>
            </a:r>
            <a:r>
              <a:rPr lang="uk-UA" sz="2800" dirty="0" smtClean="0">
                <a:latin typeface="Times New Roman"/>
                <a:ea typeface="Times New Roman"/>
                <a:cs typeface="Times New Roman"/>
              </a:rPr>
              <a:t>Яким </a:t>
            </a:r>
            <a:r>
              <a:rPr lang="uk-UA" sz="2800" dirty="0">
                <a:latin typeface="Times New Roman"/>
                <a:ea typeface="Times New Roman"/>
                <a:cs typeface="Times New Roman"/>
              </a:rPr>
              <a:t>способом визначають зольність меду?</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5. </a:t>
            </a:r>
            <a:r>
              <a:rPr lang="uk-UA" sz="2800" dirty="0" smtClean="0">
                <a:latin typeface="Times New Roman"/>
                <a:ea typeface="Times New Roman"/>
                <a:cs typeface="Times New Roman"/>
              </a:rPr>
              <a:t>Як </a:t>
            </a:r>
            <a:r>
              <a:rPr lang="uk-UA" sz="2800" dirty="0">
                <a:latin typeface="Times New Roman"/>
                <a:ea typeface="Times New Roman"/>
                <a:cs typeface="Times New Roman"/>
              </a:rPr>
              <a:t>визначити кислотність меду?</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6. </a:t>
            </a:r>
            <a:r>
              <a:rPr lang="uk-UA" sz="2800" dirty="0" smtClean="0">
                <a:latin typeface="Times New Roman"/>
                <a:ea typeface="Times New Roman"/>
                <a:cs typeface="Times New Roman"/>
              </a:rPr>
              <a:t>Як </a:t>
            </a:r>
            <a:r>
              <a:rPr lang="uk-UA" sz="2800" dirty="0">
                <a:latin typeface="Times New Roman"/>
                <a:ea typeface="Times New Roman"/>
                <a:cs typeface="Times New Roman"/>
              </a:rPr>
              <a:t>стимулювати медову продуктивність бджіл?</a:t>
            </a:r>
            <a:r>
              <a:rPr lang="ru-RU" sz="2800" dirty="0">
                <a:ea typeface="Calibri"/>
                <a:cs typeface="Times New Roman"/>
              </a:rPr>
              <a:t/>
            </a:r>
            <a:br>
              <a:rPr lang="ru-RU" sz="2800" dirty="0">
                <a:ea typeface="Calibri"/>
                <a:cs typeface="Times New Roman"/>
              </a:rPr>
            </a:br>
            <a:r>
              <a:rPr lang="ru-RU" sz="2800" dirty="0" smtClean="0">
                <a:ea typeface="Calibri"/>
                <a:cs typeface="Times New Roman"/>
              </a:rPr>
              <a:t>7. </a:t>
            </a:r>
            <a:r>
              <a:rPr lang="uk-UA" sz="2800" dirty="0" smtClean="0">
                <a:latin typeface="Times New Roman"/>
                <a:ea typeface="Times New Roman"/>
                <a:cs typeface="Times New Roman"/>
              </a:rPr>
              <a:t>Як </a:t>
            </a:r>
            <a:r>
              <a:rPr lang="uk-UA" sz="2800" dirty="0">
                <a:latin typeface="Times New Roman"/>
                <a:ea typeface="Times New Roman"/>
                <a:cs typeface="Times New Roman"/>
              </a:rPr>
              <a:t>визначити фальсифікацію меду?</a:t>
            </a:r>
            <a:r>
              <a:rPr lang="ru-RU" sz="2800" dirty="0">
                <a:ea typeface="Calibri"/>
                <a:cs typeface="Times New Roman"/>
              </a:rPr>
              <a:t/>
            </a:r>
            <a:br>
              <a:rPr lang="ru-RU" sz="2800" dirty="0">
                <a:ea typeface="Calibri"/>
                <a:cs typeface="Times New Roman"/>
              </a:rPr>
            </a:br>
            <a:endParaRPr lang="ru-RU"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32656"/>
            <a:ext cx="3316287"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82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3370386"/>
          </a:xfrm>
        </p:spPr>
        <p:txBody>
          <a:bodyPr>
            <a:normAutofit fontScale="90000"/>
          </a:bodyPr>
          <a:lstStyle/>
          <a:p>
            <a:pPr>
              <a:lnSpc>
                <a:spcPct val="150000"/>
              </a:lnSpc>
            </a:pPr>
            <a:r>
              <a:rPr lang="uk-UA" sz="2800" i="1" dirty="0">
                <a:solidFill>
                  <a:prstClr val="black"/>
                </a:solidFill>
                <a:latin typeface="Times New Roman"/>
                <a:ea typeface="Times New Roman"/>
                <a:cs typeface="Times New Roman"/>
              </a:rPr>
              <a:t>	</a:t>
            </a:r>
            <a:r>
              <a:rPr lang="uk-UA" sz="2800" b="1" i="1" u="sng" dirty="0">
                <a:solidFill>
                  <a:srgbClr val="C00000"/>
                </a:solidFill>
                <a:latin typeface="Times New Roman"/>
                <a:ea typeface="Times New Roman"/>
                <a:cs typeface="Times New Roman"/>
              </a:rPr>
              <a:t>Мета заняття</a:t>
            </a:r>
            <a:r>
              <a:rPr lang="uk-UA" sz="2800" i="1" dirty="0">
                <a:solidFill>
                  <a:prstClr val="black"/>
                </a:solidFill>
                <a:latin typeface="Times New Roman"/>
                <a:ea typeface="Times New Roman"/>
                <a:cs typeface="Times New Roman"/>
              </a:rPr>
              <a:t>.</a:t>
            </a:r>
            <a:r>
              <a:rPr lang="uk-UA" sz="2800" dirty="0">
                <a:solidFill>
                  <a:prstClr val="black"/>
                </a:solidFill>
                <a:latin typeface="Times New Roman"/>
                <a:ea typeface="Times New Roman"/>
                <a:cs typeface="Times New Roman"/>
              </a:rPr>
              <a:t> </a:t>
            </a:r>
            <a:r>
              <a:rPr lang="uk-UA" sz="2800" b="1" dirty="0">
                <a:solidFill>
                  <a:prstClr val="black">
                    <a:lumMod val="95000"/>
                    <a:lumOff val="5000"/>
                  </a:prstClr>
                </a:solidFill>
                <a:latin typeface="Times New Roman"/>
                <a:ea typeface="Times New Roman"/>
                <a:cs typeface="Times New Roman"/>
              </a:rPr>
              <a:t>Вивчити хімічний склад меду. Навчитися визначати якісні показники меду та відрізняти фальсифікований продукт від натурального.</a:t>
            </a:r>
            <a:r>
              <a:rPr lang="uk-UA" sz="2500" b="1" dirty="0">
                <a:solidFill>
                  <a:prstClr val="black">
                    <a:lumMod val="95000"/>
                    <a:lumOff val="5000"/>
                  </a:prstClr>
                </a:solidFill>
                <a:latin typeface="Times New Roman"/>
                <a:ea typeface="Times New Roman"/>
                <a:cs typeface="Times New Roman"/>
              </a:rPr>
              <a:t/>
            </a:r>
            <a:br>
              <a:rPr lang="uk-UA" sz="2500" b="1" dirty="0">
                <a:solidFill>
                  <a:prstClr val="black">
                    <a:lumMod val="95000"/>
                    <a:lumOff val="5000"/>
                  </a:prstClr>
                </a:solidFill>
                <a:latin typeface="Times New Roman"/>
                <a:ea typeface="Times New Roman"/>
                <a:cs typeface="Times New Roman"/>
              </a:rPr>
            </a:br>
            <a:endParaRPr lang="ru-RU" dirty="0"/>
          </a:p>
        </p:txBody>
      </p:sp>
    </p:spTree>
    <p:extLst>
      <p:ext uri="{BB962C8B-B14F-4D97-AF65-F5344CB8AC3E}">
        <p14:creationId xmlns:p14="http://schemas.microsoft.com/office/powerpoint/2010/main" val="132565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6583362"/>
          </a:xfrm>
        </p:spPr>
        <p:txBody>
          <a:bodyPr>
            <a:normAutofit fontScale="90000"/>
          </a:bodyPr>
          <a:lstStyle/>
          <a:p>
            <a:pPr algn="l"/>
            <a:r>
              <a:rPr lang="ru-RU" sz="3600" b="1" dirty="0" smtClean="0">
                <a:solidFill>
                  <a:srgbClr val="C00000"/>
                </a:solidFill>
                <a:latin typeface="Times New Roman" panose="02020603050405020304" pitchFamily="18" charset="0"/>
                <a:cs typeface="Times New Roman" panose="02020603050405020304" pitchFamily="18" charset="0"/>
              </a:rPr>
              <a:t>	Мед </a:t>
            </a:r>
            <a:r>
              <a:rPr lang="ru-RU" sz="3600"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рідина</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сиропоподібної</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консистенції</a:t>
            </a:r>
            <a:r>
              <a:rPr lang="ru-RU" sz="3600" i="1" dirty="0">
                <a:latin typeface="Times New Roman" panose="02020603050405020304" pitchFamily="18" charset="0"/>
                <a:cs typeface="Times New Roman" panose="02020603050405020304" pitchFamily="18" charset="0"/>
              </a:rPr>
              <a:t>, яку </a:t>
            </a:r>
            <a:r>
              <a:rPr lang="ru-RU" sz="3600" i="1" dirty="0" err="1">
                <a:latin typeface="Times New Roman" panose="02020603050405020304" pitchFamily="18" charset="0"/>
                <a:cs typeface="Times New Roman" panose="02020603050405020304" pitchFamily="18" charset="0"/>
              </a:rPr>
              <a:t>виробляють</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бджоли</a:t>
            </a:r>
            <a:r>
              <a:rPr lang="ru-RU" sz="3600" i="1" dirty="0">
                <a:latin typeface="Times New Roman" panose="02020603050405020304" pitchFamily="18" charset="0"/>
                <a:cs typeface="Times New Roman" panose="02020603050405020304" pitchFamily="18" charset="0"/>
              </a:rPr>
              <a:t> з нектару, </a:t>
            </a:r>
            <a:r>
              <a:rPr lang="ru-RU" sz="3600" i="1" dirty="0" err="1">
                <a:latin typeface="Times New Roman" panose="02020603050405020304" pitchFamily="18" charset="0"/>
                <a:cs typeface="Times New Roman" panose="02020603050405020304" pitchFamily="18" charset="0"/>
              </a:rPr>
              <a:t>паді</a:t>
            </a:r>
            <a:r>
              <a:rPr lang="ru-RU" sz="3600" i="1" dirty="0">
                <a:latin typeface="Times New Roman" panose="02020603050405020304" pitchFamily="18" charset="0"/>
                <a:cs typeface="Times New Roman" panose="02020603050405020304" pitchFamily="18" charset="0"/>
              </a:rPr>
              <a:t> та </a:t>
            </a:r>
            <a:r>
              <a:rPr lang="ru-RU" sz="3600" i="1" dirty="0" err="1">
                <a:latin typeface="Times New Roman" panose="02020603050405020304" pitchFamily="18" charset="0"/>
                <a:cs typeface="Times New Roman" panose="02020603050405020304" pitchFamily="18" charset="0"/>
              </a:rPr>
              <a:t>інших</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солодких</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виділень</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медоносних</a:t>
            </a:r>
            <a:r>
              <a:rPr lang="ru-RU" sz="3600" i="1" dirty="0">
                <a:latin typeface="Times New Roman" panose="02020603050405020304" pitchFamily="18" charset="0"/>
                <a:cs typeface="Times New Roman" panose="02020603050405020304" pitchFamily="18" charset="0"/>
              </a:rPr>
              <a:t> </a:t>
            </a:r>
            <a:r>
              <a:rPr lang="ru-RU" sz="3600" i="1" dirty="0" err="1">
                <a:latin typeface="Times New Roman" panose="02020603050405020304" pitchFamily="18" charset="0"/>
                <a:cs typeface="Times New Roman" panose="02020603050405020304" pitchFamily="18" charset="0"/>
              </a:rPr>
              <a:t>рослин</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t>
            </a:r>
            <a:r>
              <a:rPr lang="ru-RU" sz="3600" b="1" dirty="0" err="1" smtClean="0">
                <a:solidFill>
                  <a:srgbClr val="C00000"/>
                </a:solidFill>
                <a:latin typeface="Times New Roman" panose="02020603050405020304" pitchFamily="18" charset="0"/>
                <a:cs typeface="Times New Roman" panose="02020603050405020304" pitchFamily="18" charset="0"/>
              </a:rPr>
              <a:t>Хімічний</a:t>
            </a:r>
            <a:r>
              <a:rPr lang="ru-RU" sz="3600" b="1" dirty="0" smtClean="0">
                <a:solidFill>
                  <a:srgbClr val="C00000"/>
                </a:solidFill>
                <a:latin typeface="Times New Roman" panose="02020603050405020304" pitchFamily="18" charset="0"/>
                <a:cs typeface="Times New Roman" panose="02020603050405020304" pitchFamily="18" charset="0"/>
              </a:rPr>
              <a:t> </a:t>
            </a:r>
            <a:r>
              <a:rPr lang="ru-RU" sz="3600" b="1" dirty="0">
                <a:solidFill>
                  <a:srgbClr val="C00000"/>
                </a:solidFill>
                <a:latin typeface="Times New Roman" panose="02020603050405020304" pitchFamily="18" charset="0"/>
                <a:cs typeface="Times New Roman" panose="02020603050405020304" pitchFamily="18" charset="0"/>
              </a:rPr>
              <a:t>склад </a:t>
            </a:r>
            <a:r>
              <a:rPr lang="ru-RU" sz="3600" b="1" dirty="0" err="1" smtClean="0">
                <a:solidFill>
                  <a:srgbClr val="C00000"/>
                </a:solidFill>
                <a:latin typeface="Times New Roman" panose="02020603050405020304" pitchFamily="18" charset="0"/>
                <a:cs typeface="Times New Roman" panose="02020603050405020304" pitchFamily="18" charset="0"/>
              </a:rPr>
              <a:t>квіткового</a:t>
            </a:r>
            <a:r>
              <a:rPr lang="ru-RU" sz="3600" b="1" dirty="0" smtClean="0">
                <a:solidFill>
                  <a:srgbClr val="C00000"/>
                </a:solidFill>
                <a:latin typeface="Times New Roman" panose="02020603050405020304" pitchFamily="18" charset="0"/>
                <a:cs typeface="Times New Roman" panose="02020603050405020304" pitchFamily="18" charset="0"/>
              </a:rPr>
              <a:t> меду</a:t>
            </a:r>
            <a:r>
              <a:rPr lang="ru-RU" sz="3600" b="1" dirty="0">
                <a:solidFill>
                  <a:srgbClr val="C00000"/>
                </a:solidFill>
                <a:latin typeface="Times New Roman" panose="02020603050405020304" pitchFamily="18" charset="0"/>
                <a:cs typeface="Times New Roman" panose="02020603050405020304" pitchFamily="18" charset="0"/>
              </a:rPr>
              <a:t>: </a:t>
            </a:r>
            <a:r>
              <a:rPr lang="en-US" sz="3600" b="1" dirty="0" smtClean="0">
                <a:solidFill>
                  <a:srgbClr val="C00000"/>
                </a:solidFill>
                <a:latin typeface="Times New Roman" panose="02020603050405020304" pitchFamily="18" charset="0"/>
                <a:cs typeface="Times New Roman" panose="02020603050405020304" pitchFamily="18" charset="0"/>
              </a:rPr>
              <a:t/>
            </a:r>
            <a:br>
              <a:rPr lang="en-US" sz="3600" b="1" dirty="0" smtClean="0">
                <a:solidFill>
                  <a:srgbClr val="C00000"/>
                </a:solidFill>
                <a:latin typeface="Times New Roman" panose="02020603050405020304" pitchFamily="18" charset="0"/>
                <a:cs typeface="Times New Roman" panose="02020603050405020304" pitchFamily="18" charset="0"/>
              </a:rPr>
            </a:br>
            <a:r>
              <a:rPr lang="uk-UA" sz="3100" b="1" dirty="0" smtClean="0">
                <a:solidFill>
                  <a:srgbClr val="C00000"/>
                </a:solidFill>
                <a:latin typeface="Times New Roman" panose="02020603050405020304" pitchFamily="18" charset="0"/>
                <a:cs typeface="Times New Roman" panose="02020603050405020304" pitchFamily="18" charset="0"/>
              </a:rPr>
              <a:t>     -  </a:t>
            </a:r>
            <a:r>
              <a:rPr lang="ru-RU" sz="3100" dirty="0" smtClean="0">
                <a:latin typeface="Times New Roman" panose="02020603050405020304" pitchFamily="18" charset="0"/>
                <a:cs typeface="Times New Roman" panose="02020603050405020304" pitchFamily="18" charset="0"/>
              </a:rPr>
              <a:t>вода 16-20 </a:t>
            </a:r>
            <a:r>
              <a:rPr lang="ru-RU"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 </a:t>
            </a:r>
            <a:r>
              <a:rPr lang="uk-UA" sz="3100" dirty="0" err="1" smtClean="0">
                <a:latin typeface="Times New Roman" panose="02020603050405020304" pitchFamily="18" charset="0"/>
                <a:cs typeface="Times New Roman" panose="02020603050405020304" pitchFamily="18" charset="0"/>
              </a:rPr>
              <a:t>цукри</a:t>
            </a:r>
            <a:r>
              <a:rPr lang="uk-UA" sz="3100" dirty="0" smtClean="0">
                <a:latin typeface="Times New Roman" panose="02020603050405020304" pitchFamily="18" charset="0"/>
                <a:cs typeface="Times New Roman" panose="02020603050405020304" pitchFamily="18" charset="0"/>
              </a:rPr>
              <a:t> -75%;</a:t>
            </a:r>
            <a:br>
              <a:rPr lang="uk-UA" sz="3100" dirty="0" smtClean="0">
                <a:latin typeface="Times New Roman" panose="02020603050405020304" pitchFamily="18" charset="0"/>
                <a:cs typeface="Times New Roman" panose="02020603050405020304" pitchFamily="18" charset="0"/>
              </a:rPr>
            </a:br>
            <a:r>
              <a:rPr lang="uk-UA" sz="3100" dirty="0" smtClean="0">
                <a:latin typeface="Times New Roman" panose="02020603050405020304" pitchFamily="18" charset="0"/>
                <a:cs typeface="Times New Roman" panose="02020603050405020304" pitchFamily="18" charset="0"/>
              </a:rPr>
              <a:t>      - глюкоза -36 %, </a:t>
            </a:r>
            <a:br>
              <a:rPr lang="uk-UA"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 фруктоза </a:t>
            </a:r>
            <a:r>
              <a:rPr lang="ru-RU" sz="3100" dirty="0" smtClean="0">
                <a:latin typeface="Times New Roman" panose="02020603050405020304" pitchFamily="18" charset="0"/>
                <a:cs typeface="Times New Roman" panose="02020603050405020304" pitchFamily="18" charset="0"/>
              </a:rPr>
              <a:t>– 37% ,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uk-UA" sz="3100" dirty="0">
                <a:latin typeface="Times New Roman" panose="02020603050405020304" pitchFamily="18" charset="0"/>
                <a:cs typeface="Times New Roman" panose="02020603050405020304" pitchFamily="18" charset="0"/>
              </a:rPr>
              <a:t> </a:t>
            </a:r>
            <a:r>
              <a:rPr lang="uk-UA" sz="3100" dirty="0" smtClean="0">
                <a:latin typeface="Times New Roman" panose="02020603050405020304" pitchFamily="18" charset="0"/>
                <a:cs typeface="Times New Roman" panose="02020603050405020304" pitchFamily="18" charset="0"/>
              </a:rPr>
              <a:t>    - </a:t>
            </a:r>
            <a:r>
              <a:rPr lang="ru-RU" sz="3100" dirty="0" smtClean="0">
                <a:latin typeface="Times New Roman" panose="02020603050405020304" pitchFamily="18" charset="0"/>
                <a:cs typeface="Times New Roman" panose="02020603050405020304" pitchFamily="18" charset="0"/>
              </a:rPr>
              <a:t>сахароза </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1,5 </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 </a:t>
            </a:r>
            <a:r>
              <a:rPr lang="ru-RU" sz="3100" dirty="0" err="1" smtClean="0">
                <a:latin typeface="Times New Roman" panose="02020603050405020304" pitchFamily="18" charset="0"/>
                <a:cs typeface="Times New Roman" panose="02020603050405020304" pitchFamily="18" charset="0"/>
              </a:rPr>
              <a:t>декстрини</a:t>
            </a: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4,5%,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 </a:t>
            </a:r>
            <a:r>
              <a:rPr lang="ru-RU" sz="3100" dirty="0" err="1" smtClean="0">
                <a:latin typeface="Times New Roman" panose="02020603050405020304" pitchFamily="18" charset="0"/>
                <a:cs typeface="Times New Roman" panose="02020603050405020304" pitchFamily="18" charset="0"/>
              </a:rPr>
              <a:t>азотисті</a:t>
            </a:r>
            <a:r>
              <a:rPr lang="ru-RU" sz="3100" dirty="0" smtClean="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сполуки</a:t>
            </a:r>
            <a:r>
              <a:rPr lang="ru-RU" sz="3100" dirty="0" smtClean="0">
                <a:latin typeface="Times New Roman" panose="02020603050405020304" pitchFamily="18" charset="0"/>
                <a:cs typeface="Times New Roman" panose="02020603050405020304" pitchFamily="18" charset="0"/>
              </a:rPr>
              <a:t> </a:t>
            </a:r>
            <a:r>
              <a:rPr lang="ru-RU" sz="3100" dirty="0">
                <a:latin typeface="Times New Roman" panose="02020603050405020304" pitchFamily="18" charset="0"/>
                <a:cs typeface="Times New Roman" panose="02020603050405020304" pitchFamily="18" charset="0"/>
              </a:rPr>
              <a:t>- 0,3-0,4%;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 </a:t>
            </a:r>
            <a:r>
              <a:rPr lang="ru-RU" sz="3100" dirty="0" err="1" smtClean="0">
                <a:latin typeface="Times New Roman" panose="02020603050405020304" pitchFamily="18" charset="0"/>
                <a:cs typeface="Times New Roman" panose="02020603050405020304" pitchFamily="18" charset="0"/>
              </a:rPr>
              <a:t>органічні</a:t>
            </a:r>
            <a:r>
              <a:rPr lang="ru-RU" sz="3100" dirty="0" smtClean="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кислоти</a:t>
            </a:r>
            <a:r>
              <a:rPr lang="ru-RU" sz="3100" dirty="0">
                <a:latin typeface="Times New Roman" panose="02020603050405020304" pitchFamily="18" charset="0"/>
                <a:cs typeface="Times New Roman" panose="02020603050405020304" pitchFamily="18" charset="0"/>
              </a:rPr>
              <a:t> – 0,07 %,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smtClean="0">
                <a:latin typeface="Times New Roman" panose="02020603050405020304" pitchFamily="18" charset="0"/>
                <a:cs typeface="Times New Roman" panose="02020603050405020304" pitchFamily="18" charset="0"/>
              </a:rPr>
              <a:t>     - </a:t>
            </a:r>
            <a:r>
              <a:rPr lang="ru-RU" sz="3100" dirty="0" err="1" smtClean="0">
                <a:latin typeface="Times New Roman" panose="02020603050405020304" pitchFamily="18" charset="0"/>
                <a:cs typeface="Times New Roman" panose="02020603050405020304" pitchFamily="18" charset="0"/>
              </a:rPr>
              <a:t>мінеральні</a:t>
            </a:r>
            <a:r>
              <a:rPr lang="ru-RU" sz="3100" dirty="0" smtClean="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речовини</a:t>
            </a:r>
            <a:r>
              <a:rPr lang="ru-RU" sz="3100" dirty="0">
                <a:latin typeface="Times New Roman" panose="02020603050405020304" pitchFamily="18" charset="0"/>
                <a:cs typeface="Times New Roman" panose="02020603050405020304" pitchFamily="18" charset="0"/>
              </a:rPr>
              <a:t> – </a:t>
            </a:r>
            <a:r>
              <a:rPr lang="ru-RU" sz="3100" dirty="0" smtClean="0">
                <a:latin typeface="Times New Roman" panose="02020603050405020304" pitchFamily="18" charset="0"/>
                <a:cs typeface="Times New Roman" panose="02020603050405020304" pitchFamily="18" charset="0"/>
              </a:rPr>
              <a:t>0,01-0,02%.</a:t>
            </a:r>
            <a:r>
              <a:rPr lang="ru-RU" dirty="0"/>
              <a:t/>
            </a:r>
            <a:br>
              <a:rPr lang="ru-RU" dirty="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852936"/>
            <a:ext cx="3528392"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108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74642"/>
          </a:xfrm>
        </p:spPr>
        <p:txBody>
          <a:bodyPr>
            <a:normAutofit/>
          </a:bodyPr>
          <a:lstStyle/>
          <a:p>
            <a:pPr algn="l"/>
            <a:r>
              <a:rPr lang="ru-RU"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err="1" smtClean="0">
                <a:solidFill>
                  <a:srgbClr val="C00000"/>
                </a:solidFill>
                <a:latin typeface="Times New Roman" panose="02020603050405020304" pitchFamily="18" charset="0"/>
                <a:cs typeface="Times New Roman" panose="02020603050405020304" pitchFamily="18" charset="0"/>
              </a:rPr>
              <a:t>Якість</a:t>
            </a:r>
            <a:r>
              <a:rPr lang="ru-RU"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a:solidFill>
                  <a:srgbClr val="C00000"/>
                </a:solidFill>
                <a:latin typeface="Times New Roman" panose="02020603050405020304" pitchFamily="18" charset="0"/>
                <a:cs typeface="Times New Roman" panose="02020603050405020304" pitchFamily="18" charset="0"/>
              </a:rPr>
              <a:t>та </a:t>
            </a:r>
            <a:r>
              <a:rPr lang="ru-RU" sz="2800" b="1" i="1" dirty="0" err="1">
                <a:solidFill>
                  <a:srgbClr val="C00000"/>
                </a:solidFill>
                <a:latin typeface="Times New Roman" panose="02020603050405020304" pitchFamily="18" charset="0"/>
                <a:cs typeface="Times New Roman" panose="02020603050405020304" pitchFamily="18" charset="0"/>
              </a:rPr>
              <a:t>зрілість</a:t>
            </a:r>
            <a:r>
              <a:rPr lang="ru-RU" sz="2800" b="1" i="1" dirty="0">
                <a:solidFill>
                  <a:srgbClr val="C00000"/>
                </a:solidFill>
                <a:latin typeface="Times New Roman" panose="02020603050405020304" pitchFamily="18" charset="0"/>
                <a:cs typeface="Times New Roman" panose="02020603050405020304" pitchFamily="18" charset="0"/>
              </a:rPr>
              <a:t> меду </a:t>
            </a:r>
            <a:r>
              <a:rPr lang="ru-RU" sz="2800" dirty="0" err="1">
                <a:latin typeface="Times New Roman" panose="02020603050405020304" pitchFamily="18" charset="0"/>
                <a:cs typeface="Times New Roman" panose="02020603050405020304" pitchFamily="18" charset="0"/>
              </a:rPr>
              <a:t>визначають</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органолептичними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показниками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колір</a:t>
            </a:r>
            <a:r>
              <a:rPr lang="ru-RU" sz="2800" dirty="0">
                <a:latin typeface="Times New Roman" panose="02020603050405020304" pitchFamily="18" charset="0"/>
                <a:cs typeface="Times New Roman" panose="02020603050405020304" pitchFamily="18" charset="0"/>
              </a:rPr>
              <a:t>, аромат, смак, </a:t>
            </a:r>
            <a:r>
              <a:rPr lang="ru-RU" sz="2800" dirty="0" err="1">
                <a:latin typeface="Times New Roman" panose="02020603050405020304" pitchFamily="18" charset="0"/>
                <a:cs typeface="Times New Roman" panose="02020603050405020304" pitchFamily="18" charset="0"/>
              </a:rPr>
              <a:t>консистенція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вмістом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сухої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речовини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діастазним</a:t>
            </a:r>
            <a:r>
              <a:rPr lang="ru-RU" sz="2800" dirty="0">
                <a:latin typeface="Times New Roman" panose="02020603050405020304" pitchFamily="18" charset="0"/>
                <a:cs typeface="Times New Roman" panose="02020603050405020304" pitchFamily="18" charset="0"/>
              </a:rPr>
              <a:t> числом, </a:t>
            </a:r>
            <a:r>
              <a:rPr lang="ru-RU" sz="2800" dirty="0" err="1">
                <a:latin typeface="Times New Roman" panose="02020603050405020304" pitchFamily="18" charset="0"/>
                <a:cs typeface="Times New Roman" panose="02020603050405020304" pitchFamily="18" charset="0"/>
              </a:rPr>
              <a:t>кислотністю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зольністю</a:t>
            </a:r>
            <a:r>
              <a:rPr lang="ru-RU" sz="2800" dirty="0">
                <a:latin typeface="Times New Roman" panose="02020603050405020304" pitchFamily="18" charset="0"/>
                <a:cs typeface="Times New Roman" panose="02020603050405020304" pitchFamily="18" charset="0"/>
              </a:rPr>
              <a:t> та за </a:t>
            </a:r>
            <a:r>
              <a:rPr lang="ru-RU" sz="2800" dirty="0" err="1">
                <a:latin typeface="Times New Roman" panose="02020603050405020304" pitchFamily="18" charset="0"/>
                <a:cs typeface="Times New Roman" panose="02020603050405020304" pitchFamily="18" charset="0"/>
              </a:rPr>
              <a:t>наявністю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домішок</a:t>
            </a:r>
            <a:r>
              <a:rPr lang="ru-RU" sz="2800" dirty="0">
                <a:latin typeface="Times New Roman" panose="02020603050405020304" pitchFamily="18" charset="0"/>
                <a:cs typeface="Times New Roman" panose="02020603050405020304" pitchFamily="18" charset="0"/>
              </a:rPr>
              <a:t>.</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r>
              <a:rPr lang="ru-RU" sz="2800" b="1" dirty="0" err="1">
                <a:solidFill>
                  <a:srgbClr val="C00000"/>
                </a:solidFill>
                <a:latin typeface="Times New Roman" panose="02020603050405020304" pitchFamily="18" charset="0"/>
                <a:cs typeface="Times New Roman" panose="02020603050405020304" pitchFamily="18" charset="0"/>
              </a:rPr>
              <a:t>Діастазне</a:t>
            </a:r>
            <a:r>
              <a:rPr lang="ru-RU" sz="2800" b="1" dirty="0">
                <a:solidFill>
                  <a:srgbClr val="C00000"/>
                </a:solidFill>
                <a:latin typeface="Times New Roman" panose="02020603050405020304" pitchFamily="18" charset="0"/>
                <a:cs typeface="Times New Roman" panose="02020603050405020304" pitchFamily="18" charset="0"/>
              </a:rPr>
              <a:t> число </a:t>
            </a:r>
            <a:r>
              <a:rPr lang="ru-RU" sz="2800" dirty="0" err="1">
                <a:latin typeface="Times New Roman" panose="02020603050405020304" pitchFamily="18" charset="0"/>
                <a:cs typeface="Times New Roman" panose="02020603050405020304" pitchFamily="18" charset="0"/>
              </a:rPr>
              <a:t>характеризує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розщеплення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крохмалю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інуліну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декстринів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інших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полісахаридів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незрілого</a:t>
            </a:r>
            <a:r>
              <a:rPr lang="ru-RU" sz="2800" dirty="0">
                <a:latin typeface="Times New Roman" panose="02020603050405020304" pitchFamily="18" charset="0"/>
                <a:cs typeface="Times New Roman" panose="02020603050405020304" pitchFamily="18" charset="0"/>
              </a:rPr>
              <a:t> меду </a:t>
            </a:r>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впливом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ферментів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слинного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походження</a:t>
            </a:r>
            <a:r>
              <a:rPr lang="ru-RU" sz="2800" dirty="0">
                <a:latin typeface="Times New Roman" panose="02020603050405020304" pitchFamily="18" charset="0"/>
                <a:cs typeface="Times New Roman" panose="02020603050405020304" pitchFamily="18" charset="0"/>
              </a:rPr>
              <a:t>)  </a:t>
            </a:r>
            <a:r>
              <a:rPr lang="el-GR" sz="2800" dirty="0">
                <a:latin typeface="Times New Roman" panose="02020603050405020304" pitchFamily="18" charset="0"/>
                <a:cs typeface="Times New Roman" panose="02020603050405020304" pitchFamily="18" charset="0"/>
              </a:rPr>
              <a:t>α, β-</a:t>
            </a:r>
            <a:r>
              <a:rPr lang="ru-RU" sz="2800" dirty="0" err="1">
                <a:latin typeface="Times New Roman" panose="02020603050405020304" pitchFamily="18" charset="0"/>
                <a:cs typeface="Times New Roman" panose="02020603050405020304" pitchFamily="18" charset="0"/>
              </a:rPr>
              <a:t>амілаз</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разі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нагрівання</a:t>
            </a:r>
            <a:r>
              <a:rPr lang="ru-RU" sz="2800" dirty="0">
                <a:latin typeface="Times New Roman" panose="02020603050405020304" pitchFamily="18" charset="0"/>
                <a:cs typeface="Times New Roman" panose="02020603050405020304" pitchFamily="18" charset="0"/>
              </a:rPr>
              <a:t> меду </a:t>
            </a:r>
            <a:r>
              <a:rPr lang="ru-RU" sz="2800" dirty="0" err="1">
                <a:latin typeface="Times New Roman" panose="02020603050405020304" pitchFamily="18" charset="0"/>
                <a:cs typeface="Times New Roman" panose="02020603050405020304" pitchFamily="18" charset="0"/>
              </a:rPr>
              <a:t>вище</a:t>
            </a:r>
            <a:r>
              <a:rPr lang="ru-RU" sz="2800" dirty="0">
                <a:latin typeface="Times New Roman" panose="02020603050405020304" pitchFamily="18" charset="0"/>
                <a:cs typeface="Times New Roman" panose="02020603050405020304" pitchFamily="18" charset="0"/>
              </a:rPr>
              <a:t> 50 </a:t>
            </a:r>
            <a:r>
              <a:rPr lang="en-US" sz="2800" dirty="0">
                <a:latin typeface="Times New Roman" panose="02020603050405020304" pitchFamily="18" charset="0"/>
                <a:cs typeface="Times New Roman" panose="02020603050405020304" pitchFamily="18" charset="0"/>
              </a:rPr>
              <a:t>º </a:t>
            </a:r>
            <a:r>
              <a:rPr lang="ru-RU" sz="2800" dirty="0">
                <a:latin typeface="Times New Roman" panose="02020603050405020304" pitchFamily="18" charset="0"/>
                <a:cs typeface="Times New Roman" panose="02020603050405020304" pitchFamily="18" charset="0"/>
              </a:rPr>
              <a:t>С і </a:t>
            </a:r>
            <a:r>
              <a:rPr lang="ru-RU" sz="2800" dirty="0" err="1">
                <a:latin typeface="Times New Roman" panose="02020603050405020304" pitchFamily="18" charset="0"/>
                <a:cs typeface="Times New Roman" panose="02020603050405020304" pitchFamily="18" charset="0"/>
              </a:rPr>
              <a:t>тривалого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зберігання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понад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діастаза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частково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повністю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інактивується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Фальсифікація</a:t>
            </a:r>
            <a:r>
              <a:rPr lang="ru-RU" sz="2800" dirty="0">
                <a:latin typeface="Times New Roman" panose="02020603050405020304" pitchFamily="18" charset="0"/>
                <a:cs typeface="Times New Roman" panose="02020603050405020304" pitchFamily="18" charset="0"/>
              </a:rPr>
              <a:t> меду </a:t>
            </a:r>
            <a:r>
              <a:rPr lang="ru-RU" sz="2800" dirty="0" err="1">
                <a:latin typeface="Times New Roman" panose="02020603050405020304" pitchFamily="18" charset="0"/>
                <a:cs typeface="Times New Roman" panose="02020603050405020304" pitchFamily="18" charset="0"/>
              </a:rPr>
              <a:t>також</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призводить</a:t>
            </a:r>
            <a:r>
              <a:rPr lang="ru-RU" sz="2800" dirty="0">
                <a:latin typeface="Times New Roman" panose="02020603050405020304" pitchFamily="18" charset="0"/>
                <a:cs typeface="Times New Roman" panose="02020603050405020304" pitchFamily="18" charset="0"/>
              </a:rPr>
              <a:t> до </a:t>
            </a:r>
            <a:r>
              <a:rPr lang="ru-RU" sz="2800" dirty="0" err="1">
                <a:latin typeface="Times New Roman" panose="02020603050405020304" pitchFamily="18" charset="0"/>
                <a:cs typeface="Times New Roman" panose="02020603050405020304" pitchFamily="18" charset="0"/>
              </a:rPr>
              <a:t>послаблення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активності</a:t>
            </a:r>
            <a:r>
              <a:rPr lang="ru-RU" sz="2800" dirty="0">
                <a:latin typeface="Times New Roman" panose="02020603050405020304" pitchFamily="18" charset="0"/>
                <a:cs typeface="Times New Roman" panose="02020603050405020304" pitchFamily="18" charset="0"/>
              </a:rPr>
              <a:t> ферменту.</a:t>
            </a:r>
          </a:p>
        </p:txBody>
      </p:sp>
    </p:spTree>
    <p:extLst>
      <p:ext uri="{BB962C8B-B14F-4D97-AF65-F5344CB8AC3E}">
        <p14:creationId xmlns:p14="http://schemas.microsoft.com/office/powerpoint/2010/main" val="29623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fontScale="90000"/>
          </a:bodyPr>
          <a:lstStyle/>
          <a:p>
            <a:pPr algn="l"/>
            <a:r>
              <a:rPr lang="ru-RU" sz="2800" b="1" i="1" dirty="0" smtClean="0">
                <a:solidFill>
                  <a:srgbClr val="C00000"/>
                </a:solidFill>
                <a:latin typeface="Times New Roman" panose="02020603050405020304" pitchFamily="18" charset="0"/>
                <a:cs typeface="Times New Roman" panose="02020603050405020304" pitchFamily="18" charset="0"/>
              </a:rPr>
              <a:t>	</a:t>
            </a:r>
            <a:r>
              <a:rPr lang="ru-RU" sz="3100" b="1" i="1" dirty="0" err="1" smtClean="0">
                <a:solidFill>
                  <a:srgbClr val="C00000"/>
                </a:solidFill>
                <a:latin typeface="Times New Roman" panose="02020603050405020304" pitchFamily="18" charset="0"/>
                <a:cs typeface="Times New Roman" panose="02020603050405020304" pitchFamily="18" charset="0"/>
              </a:rPr>
              <a:t>Діастазне</a:t>
            </a:r>
            <a:r>
              <a:rPr lang="ru-RU" sz="3100" b="1" i="1" dirty="0" smtClean="0">
                <a:solidFill>
                  <a:srgbClr val="C00000"/>
                </a:solidFill>
                <a:latin typeface="Times New Roman" panose="02020603050405020304" pitchFamily="18" charset="0"/>
                <a:cs typeface="Times New Roman" panose="02020603050405020304" pitchFamily="18" charset="0"/>
              </a:rPr>
              <a:t> </a:t>
            </a:r>
            <a:r>
              <a:rPr lang="ru-RU" sz="3100" b="1" i="1" dirty="0">
                <a:solidFill>
                  <a:srgbClr val="C00000"/>
                </a:solidFill>
                <a:latin typeface="Times New Roman" panose="02020603050405020304" pitchFamily="18" charset="0"/>
                <a:cs typeface="Times New Roman" panose="02020603050405020304" pitchFamily="18" charset="0"/>
              </a:rPr>
              <a:t>число </a:t>
            </a:r>
            <a:r>
              <a:rPr lang="ru-RU" sz="3100" dirty="0" err="1">
                <a:solidFill>
                  <a:schemeClr val="tx2">
                    <a:lumMod val="50000"/>
                  </a:schemeClr>
                </a:solidFill>
                <a:latin typeface="Times New Roman" panose="02020603050405020304" pitchFamily="18" charset="0"/>
                <a:cs typeface="Times New Roman" panose="02020603050405020304" pitchFamily="18" charset="0"/>
              </a:rPr>
              <a:t>в</a:t>
            </a:r>
            <a:r>
              <a:rPr lang="ru-RU" sz="3100" u="sng" dirty="0" err="1">
                <a:solidFill>
                  <a:schemeClr val="tx2">
                    <a:lumMod val="50000"/>
                  </a:schemeClr>
                </a:solidFill>
                <a:latin typeface="Times New Roman" panose="02020603050405020304" pitchFamily="18" charset="0"/>
                <a:cs typeface="Times New Roman" panose="02020603050405020304" pitchFamily="18" charset="0"/>
              </a:rPr>
              <a:t>изначається</a:t>
            </a:r>
            <a:r>
              <a:rPr lang="ru-RU" sz="3100" u="sng"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кількістю</a:t>
            </a:r>
            <a:r>
              <a:rPr lang="ru-RU" sz="3100" dirty="0">
                <a:latin typeface="Times New Roman" panose="02020603050405020304" pitchFamily="18" charset="0"/>
                <a:cs typeface="Times New Roman" panose="02020603050405020304" pitchFamily="18" charset="0"/>
              </a:rPr>
              <a:t>         1 % - </a:t>
            </a:r>
            <a:r>
              <a:rPr lang="ru-RU" sz="3100" dirty="0" err="1">
                <a:latin typeface="Times New Roman" panose="02020603050405020304" pitchFamily="18" charset="0"/>
                <a:cs typeface="Times New Roman" panose="02020603050405020304" pitchFamily="18" charset="0"/>
              </a:rPr>
              <a:t>го</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розчину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крохмалю</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який</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розщеплюється</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діастазою</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амілазою</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що</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міститься</a:t>
            </a:r>
            <a:r>
              <a:rPr lang="ru-RU" sz="3100" dirty="0">
                <a:latin typeface="Times New Roman" panose="02020603050405020304" pitchFamily="18" charset="0"/>
                <a:cs typeface="Times New Roman" panose="02020603050405020304" pitchFamily="18" charset="0"/>
              </a:rPr>
              <a:t> в 1 г меду ( в </a:t>
            </a:r>
            <a:r>
              <a:rPr lang="ru-RU" sz="3100" dirty="0" err="1">
                <a:latin typeface="Times New Roman" panose="02020603050405020304" pitchFamily="18" charset="0"/>
                <a:cs typeface="Times New Roman" panose="02020603050405020304" pitchFamily="18" charset="0"/>
              </a:rPr>
              <a:t>перерахунку</a:t>
            </a:r>
            <a:r>
              <a:rPr lang="ru-RU" sz="3100" dirty="0">
                <a:latin typeface="Times New Roman" panose="02020603050405020304" pitchFamily="18" charset="0"/>
                <a:cs typeface="Times New Roman" panose="02020603050405020304" pitchFamily="18" charset="0"/>
              </a:rPr>
              <a:t> на </a:t>
            </a:r>
            <a:r>
              <a:rPr lang="ru-RU" sz="3100" dirty="0" err="1">
                <a:latin typeface="Times New Roman" panose="02020603050405020304" pitchFamily="18" charset="0"/>
                <a:cs typeface="Times New Roman" panose="02020603050405020304" pitchFamily="18" charset="0"/>
              </a:rPr>
              <a:t>суху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речовину</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протягом</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години</a:t>
            </a:r>
            <a:r>
              <a:rPr lang="ru-RU" sz="3100" dirty="0">
                <a:latin typeface="Times New Roman" panose="02020603050405020304" pitchFamily="18" charset="0"/>
                <a:cs typeface="Times New Roman" panose="02020603050405020304" pitchFamily="18" charset="0"/>
              </a:rPr>
              <a:t> за </a:t>
            </a:r>
            <a:r>
              <a:rPr lang="ru-RU" sz="3100" dirty="0" err="1">
                <a:latin typeface="Times New Roman" panose="02020603050405020304" pitchFamily="18" charset="0"/>
                <a:cs typeface="Times New Roman" panose="02020603050405020304" pitchFamily="18" charset="0"/>
              </a:rPr>
              <a:t>температури</a:t>
            </a:r>
            <a:r>
              <a:rPr lang="ru-RU" sz="3100" dirty="0">
                <a:latin typeface="Times New Roman" panose="02020603050405020304" pitchFamily="18" charset="0"/>
                <a:cs typeface="Times New Roman" panose="02020603050405020304" pitchFamily="18" charset="0"/>
              </a:rPr>
              <a:t> 40+1° С  до </a:t>
            </a:r>
            <a:r>
              <a:rPr lang="ru-RU" sz="3100" dirty="0" err="1">
                <a:latin typeface="Times New Roman" panose="02020603050405020304" pitchFamily="18" charset="0"/>
                <a:cs typeface="Times New Roman" panose="02020603050405020304" pitchFamily="18" charset="0"/>
              </a:rPr>
              <a:t>речовин</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що</a:t>
            </a:r>
            <a:r>
              <a:rPr lang="ru-RU" sz="3100" dirty="0">
                <a:latin typeface="Times New Roman" panose="02020603050405020304" pitchFamily="18" charset="0"/>
                <a:cs typeface="Times New Roman" panose="02020603050405020304" pitchFamily="18" charset="0"/>
              </a:rPr>
              <a:t> не </a:t>
            </a:r>
            <a:r>
              <a:rPr lang="ru-RU" sz="3100" dirty="0" err="1">
                <a:latin typeface="Times New Roman" panose="02020603050405020304" pitchFamily="18" charset="0"/>
                <a:cs typeface="Times New Roman" panose="02020603050405020304" pitchFamily="18" charset="0"/>
              </a:rPr>
              <a:t>забарвлюються</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розчином</a:t>
            </a:r>
            <a:r>
              <a:rPr lang="ru-RU" sz="3100" dirty="0">
                <a:latin typeface="Times New Roman" panose="02020603050405020304" pitchFamily="18" charset="0"/>
                <a:cs typeface="Times New Roman" panose="02020603050405020304" pitchFamily="18" charset="0"/>
              </a:rPr>
              <a:t> йоду (</a:t>
            </a:r>
            <a:r>
              <a:rPr lang="ru-RU" sz="3100" dirty="0" err="1">
                <a:latin typeface="Times New Roman" panose="02020603050405020304" pitchFamily="18" charset="0"/>
                <a:cs typeface="Times New Roman" panose="02020603050405020304" pitchFamily="18" charset="0"/>
              </a:rPr>
              <a:t>еритродекстрини</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мальтозодекстрини</a:t>
            </a:r>
            <a:r>
              <a:rPr lang="ru-RU" sz="3100" dirty="0">
                <a:latin typeface="Times New Roman" panose="02020603050405020304" pitchFamily="18" charset="0"/>
                <a:cs typeface="Times New Roman" panose="02020603050405020304" pitchFamily="18" charset="0"/>
              </a:rPr>
              <a:t>, мальтоза). </a:t>
            </a:r>
            <a:r>
              <a:rPr lang="ru-RU" sz="3100" dirty="0" smtClean="0">
                <a:latin typeface="Times New Roman" panose="02020603050405020304" pitchFamily="18" charset="0"/>
                <a:cs typeface="Times New Roman" panose="02020603050405020304" pitchFamily="18" charset="0"/>
              </a:rPr>
              <a:t/>
            </a:r>
            <a:br>
              <a:rPr lang="ru-RU" sz="3100" dirty="0" smtClean="0">
                <a:latin typeface="Times New Roman" panose="02020603050405020304" pitchFamily="18" charset="0"/>
                <a:cs typeface="Times New Roman" panose="02020603050405020304" pitchFamily="18" charset="0"/>
              </a:rPr>
            </a:br>
            <a:r>
              <a:rPr lang="ru-RU" sz="3100" dirty="0">
                <a:latin typeface="Times New Roman" panose="02020603050405020304" pitchFamily="18" charset="0"/>
                <a:cs typeface="Times New Roman" panose="02020603050405020304" pitchFamily="18" charset="0"/>
              </a:rPr>
              <a:t>	</a:t>
            </a:r>
            <a:r>
              <a:rPr lang="ru-RU" sz="3100" dirty="0" err="1" smtClean="0">
                <a:latin typeface="Times New Roman" panose="02020603050405020304" pitchFamily="18" charset="0"/>
                <a:cs typeface="Times New Roman" panose="02020603050405020304" pitchFamily="18" charset="0"/>
              </a:rPr>
              <a:t>Після</a:t>
            </a:r>
            <a:r>
              <a:rPr lang="ru-RU" sz="3100" dirty="0" smtClean="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двохдобового</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дозрівання</a:t>
            </a:r>
            <a:r>
              <a:rPr lang="ru-RU" sz="3100" dirty="0">
                <a:latin typeface="Times New Roman" panose="02020603050405020304" pitchFamily="18" charset="0"/>
                <a:cs typeface="Times New Roman" panose="02020603050405020304" pitchFamily="18" charset="0"/>
              </a:rPr>
              <a:t> меду </a:t>
            </a:r>
            <a:r>
              <a:rPr lang="ru-RU" sz="3100" dirty="0" err="1">
                <a:latin typeface="Times New Roman" panose="02020603050405020304" pitchFamily="18" charset="0"/>
                <a:cs typeface="Times New Roman" panose="02020603050405020304" pitchFamily="18" charset="0"/>
              </a:rPr>
              <a:t>його</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діастазне</a:t>
            </a:r>
            <a:r>
              <a:rPr lang="ru-RU" sz="3100" dirty="0">
                <a:latin typeface="Times New Roman" panose="02020603050405020304" pitchFamily="18" charset="0"/>
                <a:cs typeface="Times New Roman" panose="02020603050405020304" pitchFamily="18" charset="0"/>
              </a:rPr>
              <a:t> число становить 5,6 + 0,4, 4-добового – 7,4 + 0,2, 8-добового – 12 + 0,7. </a:t>
            </a:r>
            <a:r>
              <a:rPr lang="ru-RU" sz="3100" dirty="0" err="1">
                <a:latin typeface="Times New Roman" panose="02020603050405020304" pitchFamily="18" charset="0"/>
                <a:cs typeface="Times New Roman" panose="02020603050405020304" pitchFamily="18" charset="0"/>
              </a:rPr>
              <a:t>Ці</a:t>
            </a:r>
            <a:r>
              <a:rPr lang="ru-RU" sz="3100" dirty="0">
                <a:latin typeface="Times New Roman" panose="02020603050405020304" pitchFamily="18" charset="0"/>
                <a:cs typeface="Times New Roman" panose="02020603050405020304" pitchFamily="18" charset="0"/>
              </a:rPr>
              <a:t> числа </a:t>
            </a:r>
            <a:r>
              <a:rPr lang="ru-RU" sz="3100" dirty="0" err="1">
                <a:latin typeface="Times New Roman" panose="02020603050405020304" pitchFamily="18" charset="0"/>
                <a:cs typeface="Times New Roman" panose="02020603050405020304" pitchFamily="18" charset="0"/>
              </a:rPr>
              <a:t>називаються</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одиницями</a:t>
            </a:r>
            <a:r>
              <a:rPr lang="ru-RU" sz="3100" dirty="0">
                <a:latin typeface="Times New Roman" panose="02020603050405020304" pitchFamily="18" charset="0"/>
                <a:cs typeface="Times New Roman" panose="02020603050405020304" pitchFamily="18" charset="0"/>
              </a:rPr>
              <a:t> Готе </a:t>
            </a:r>
            <a:r>
              <a:rPr lang="ru-RU" sz="3100" dirty="0" smtClean="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Діастазне</a:t>
            </a:r>
            <a:r>
              <a:rPr lang="ru-RU" sz="3100" dirty="0">
                <a:latin typeface="Times New Roman" panose="02020603050405020304" pitchFamily="18" charset="0"/>
                <a:cs typeface="Times New Roman" panose="02020603050405020304" pitchFamily="18" charset="0"/>
              </a:rPr>
              <a:t> число </a:t>
            </a:r>
            <a:r>
              <a:rPr lang="ru-RU" sz="3100" dirty="0" err="1">
                <a:latin typeface="Times New Roman" panose="02020603050405020304" pitchFamily="18" charset="0"/>
                <a:cs typeface="Times New Roman" panose="02020603050405020304" pitchFamily="18" charset="0"/>
              </a:rPr>
              <a:t>дозрілих</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вітчизняних</a:t>
            </a:r>
            <a:r>
              <a:rPr lang="ru-RU" sz="3100" dirty="0">
                <a:latin typeface="Times New Roman" panose="02020603050405020304" pitchFamily="18" charset="0"/>
                <a:cs typeface="Times New Roman" panose="02020603050405020304" pitchFamily="18" charset="0"/>
              </a:rPr>
              <a:t> </a:t>
            </a:r>
            <a:r>
              <a:rPr lang="ru-RU" sz="3100" dirty="0" err="1">
                <a:latin typeface="Times New Roman" panose="02020603050405020304" pitchFamily="18" charset="0"/>
                <a:cs typeface="Times New Roman" panose="02020603050405020304" pitchFamily="18" charset="0"/>
              </a:rPr>
              <a:t>медів</a:t>
            </a:r>
            <a:r>
              <a:rPr lang="ru-RU" sz="3100" dirty="0">
                <a:latin typeface="Times New Roman" panose="02020603050405020304" pitchFamily="18" charset="0"/>
                <a:cs typeface="Times New Roman" panose="02020603050405020304" pitchFamily="18" charset="0"/>
              </a:rPr>
              <a:t> становить в </a:t>
            </a:r>
            <a:r>
              <a:rPr lang="ru-RU" sz="3100" dirty="0" err="1">
                <a:latin typeface="Times New Roman" panose="02020603050405020304" pitchFamily="18" charset="0"/>
                <a:cs typeface="Times New Roman" panose="02020603050405020304" pitchFamily="18" charset="0"/>
              </a:rPr>
              <a:t>середньому</a:t>
            </a:r>
            <a:r>
              <a:rPr lang="ru-RU" sz="3100" dirty="0">
                <a:latin typeface="Times New Roman" panose="02020603050405020304" pitchFamily="18" charset="0"/>
                <a:cs typeface="Times New Roman" panose="02020603050405020304" pitchFamily="18" charset="0"/>
              </a:rPr>
              <a:t> 7,1 </a:t>
            </a:r>
            <a:r>
              <a:rPr lang="ru-RU" sz="3100" dirty="0" err="1">
                <a:latin typeface="Times New Roman" panose="02020603050405020304" pitchFamily="18" charset="0"/>
                <a:cs typeface="Times New Roman" panose="02020603050405020304" pitchFamily="18" charset="0"/>
              </a:rPr>
              <a:t>одиниць</a:t>
            </a:r>
            <a:r>
              <a:rPr lang="ru-RU" sz="3100" dirty="0">
                <a:latin typeface="Times New Roman" panose="02020603050405020304" pitchFamily="18" charset="0"/>
                <a:cs typeface="Times New Roman" panose="02020603050405020304" pitchFamily="18" charset="0"/>
              </a:rPr>
              <a:t> Готе.</a:t>
            </a:r>
          </a:p>
        </p:txBody>
      </p:sp>
    </p:spTree>
    <p:extLst>
      <p:ext uri="{BB962C8B-B14F-4D97-AF65-F5344CB8AC3E}">
        <p14:creationId xmlns:p14="http://schemas.microsoft.com/office/powerpoint/2010/main" val="43465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algn="l"/>
            <a:r>
              <a:rPr lang="uk-UA" sz="2400" dirty="0" smtClean="0">
                <a:latin typeface="Times New Roman"/>
                <a:ea typeface="Times New Roman"/>
              </a:rPr>
              <a:t>	</a:t>
            </a:r>
            <a:r>
              <a:rPr lang="uk-UA" sz="2400" b="1" dirty="0" smtClean="0">
                <a:solidFill>
                  <a:srgbClr val="002060"/>
                </a:solidFill>
                <a:latin typeface="Times New Roman"/>
                <a:ea typeface="Times New Roman"/>
              </a:rPr>
              <a:t>Для </a:t>
            </a:r>
            <a:r>
              <a:rPr lang="uk-UA" sz="2400" b="1" dirty="0">
                <a:solidFill>
                  <a:srgbClr val="002060"/>
                </a:solidFill>
                <a:latin typeface="Times New Roman"/>
                <a:ea typeface="Times New Roman"/>
              </a:rPr>
              <a:t>визначення </a:t>
            </a:r>
            <a:r>
              <a:rPr lang="uk-UA" sz="2400" b="1" dirty="0" err="1">
                <a:solidFill>
                  <a:srgbClr val="C00000"/>
                </a:solidFill>
                <a:latin typeface="Times New Roman"/>
                <a:ea typeface="Times New Roman"/>
              </a:rPr>
              <a:t>діастазного</a:t>
            </a:r>
            <a:r>
              <a:rPr lang="uk-UA" sz="2400" b="1" dirty="0">
                <a:solidFill>
                  <a:srgbClr val="C00000"/>
                </a:solidFill>
                <a:latin typeface="Times New Roman"/>
                <a:ea typeface="Times New Roman"/>
              </a:rPr>
              <a:t> числа </a:t>
            </a:r>
            <a:r>
              <a:rPr lang="uk-UA" sz="2400" dirty="0">
                <a:latin typeface="Times New Roman"/>
                <a:ea typeface="Times New Roman"/>
              </a:rPr>
              <a:t>в 11 пробірок розливають 10% розчин меду та інші компоненти, наведені в таблиці </a:t>
            </a:r>
            <a:r>
              <a:rPr lang="uk-UA" sz="2400" dirty="0" smtClean="0">
                <a:latin typeface="Times New Roman"/>
                <a:ea typeface="Times New Roman"/>
              </a:rPr>
              <a:t>1 </a:t>
            </a:r>
            <a:r>
              <a:rPr lang="uk-UA" sz="2400" dirty="0">
                <a:latin typeface="Times New Roman"/>
                <a:ea typeface="Times New Roman"/>
              </a:rPr>
              <a:t>(для приготування 10%-ного розчину меду 10 г меду із вмістом вологи 20% розчиняють у 70 мл теплої (30-40 ºС) дистильованої води, ретельно перемішують і після повного розчинення охолоджують до 15 º С (табл. </a:t>
            </a:r>
            <a:r>
              <a:rPr lang="uk-UA" sz="2400" dirty="0" smtClean="0">
                <a:latin typeface="Times New Roman"/>
                <a:ea typeface="Times New Roman"/>
              </a:rPr>
              <a:t>1). </a:t>
            </a:r>
            <a:br>
              <a:rPr lang="uk-UA" sz="2400" dirty="0" smtClean="0">
                <a:latin typeface="Times New Roman"/>
                <a:ea typeface="Times New Roman"/>
              </a:rPr>
            </a:br>
            <a:r>
              <a:rPr lang="uk-UA" sz="2400" b="1" dirty="0" smtClean="0">
                <a:solidFill>
                  <a:srgbClr val="002060"/>
                </a:solidFill>
                <a:latin typeface="Times New Roman"/>
                <a:ea typeface="Times New Roman"/>
              </a:rPr>
              <a:t>                Схема визначення </a:t>
            </a:r>
            <a:r>
              <a:rPr lang="uk-UA" sz="2400" b="1" dirty="0" err="1" smtClean="0">
                <a:solidFill>
                  <a:srgbClr val="002060"/>
                </a:solidFill>
                <a:latin typeface="Times New Roman"/>
                <a:ea typeface="Times New Roman"/>
              </a:rPr>
              <a:t>діастазного</a:t>
            </a:r>
            <a:r>
              <a:rPr lang="uk-UA" sz="2400" b="1" dirty="0" smtClean="0">
                <a:solidFill>
                  <a:srgbClr val="002060"/>
                </a:solidFill>
                <a:latin typeface="Times New Roman"/>
                <a:ea typeface="Times New Roman"/>
              </a:rPr>
              <a:t> числа меду</a:t>
            </a:r>
            <a:br>
              <a:rPr lang="uk-UA" sz="2400" b="1" dirty="0" smtClean="0">
                <a:solidFill>
                  <a:srgbClr val="002060"/>
                </a:solidFill>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r>
            <a:br>
              <a:rPr lang="uk-UA" sz="2400" dirty="0">
                <a:latin typeface="Times New Roman"/>
                <a:ea typeface="Times New Roman"/>
              </a:rPr>
            </a:br>
            <a:r>
              <a:rPr lang="uk-UA" sz="2400" dirty="0" smtClean="0">
                <a:latin typeface="Times New Roman"/>
                <a:ea typeface="Times New Roman"/>
              </a:rPr>
              <a:t/>
            </a:r>
            <a:br>
              <a:rPr lang="uk-UA" sz="2400" dirty="0" smtClean="0">
                <a:latin typeface="Times New Roman"/>
                <a:ea typeface="Times New Roman"/>
              </a:rPr>
            </a:br>
            <a:endParaRPr lang="ru-RU" sz="2400"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351522137"/>
              </p:ext>
            </p:extLst>
          </p:nvPr>
        </p:nvGraphicFramePr>
        <p:xfrm>
          <a:off x="467540" y="2852937"/>
          <a:ext cx="8208916" cy="3704626"/>
        </p:xfrm>
        <a:graphic>
          <a:graphicData uri="http://schemas.openxmlformats.org/drawingml/2006/table">
            <a:tbl>
              <a:tblPr/>
              <a:tblGrid>
                <a:gridCol w="2160377">
                  <a:extLst>
                    <a:ext uri="{9D8B030D-6E8A-4147-A177-3AD203B41FA5}">
                      <a16:colId xmlns:a16="http://schemas.microsoft.com/office/drawing/2014/main" val="20000"/>
                    </a:ext>
                  </a:extLst>
                </a:gridCol>
                <a:gridCol w="550456">
                  <a:extLst>
                    <a:ext uri="{9D8B030D-6E8A-4147-A177-3AD203B41FA5}">
                      <a16:colId xmlns:a16="http://schemas.microsoft.com/office/drawing/2014/main" val="20001"/>
                    </a:ext>
                  </a:extLst>
                </a:gridCol>
                <a:gridCol w="550456">
                  <a:extLst>
                    <a:ext uri="{9D8B030D-6E8A-4147-A177-3AD203B41FA5}">
                      <a16:colId xmlns:a16="http://schemas.microsoft.com/office/drawing/2014/main" val="20002"/>
                    </a:ext>
                  </a:extLst>
                </a:gridCol>
                <a:gridCol w="551751">
                  <a:extLst>
                    <a:ext uri="{9D8B030D-6E8A-4147-A177-3AD203B41FA5}">
                      <a16:colId xmlns:a16="http://schemas.microsoft.com/office/drawing/2014/main" val="20003"/>
                    </a:ext>
                  </a:extLst>
                </a:gridCol>
                <a:gridCol w="551751">
                  <a:extLst>
                    <a:ext uri="{9D8B030D-6E8A-4147-A177-3AD203B41FA5}">
                      <a16:colId xmlns:a16="http://schemas.microsoft.com/office/drawing/2014/main" val="20004"/>
                    </a:ext>
                  </a:extLst>
                </a:gridCol>
                <a:gridCol w="550456">
                  <a:extLst>
                    <a:ext uri="{9D8B030D-6E8A-4147-A177-3AD203B41FA5}">
                      <a16:colId xmlns:a16="http://schemas.microsoft.com/office/drawing/2014/main" val="20005"/>
                    </a:ext>
                  </a:extLst>
                </a:gridCol>
                <a:gridCol w="550456">
                  <a:extLst>
                    <a:ext uri="{9D8B030D-6E8A-4147-A177-3AD203B41FA5}">
                      <a16:colId xmlns:a16="http://schemas.microsoft.com/office/drawing/2014/main" val="20006"/>
                    </a:ext>
                  </a:extLst>
                </a:gridCol>
                <a:gridCol w="551751">
                  <a:extLst>
                    <a:ext uri="{9D8B030D-6E8A-4147-A177-3AD203B41FA5}">
                      <a16:colId xmlns:a16="http://schemas.microsoft.com/office/drawing/2014/main" val="20007"/>
                    </a:ext>
                  </a:extLst>
                </a:gridCol>
                <a:gridCol w="551751">
                  <a:extLst>
                    <a:ext uri="{9D8B030D-6E8A-4147-A177-3AD203B41FA5}">
                      <a16:colId xmlns:a16="http://schemas.microsoft.com/office/drawing/2014/main" val="20008"/>
                    </a:ext>
                  </a:extLst>
                </a:gridCol>
                <a:gridCol w="550456">
                  <a:extLst>
                    <a:ext uri="{9D8B030D-6E8A-4147-A177-3AD203B41FA5}">
                      <a16:colId xmlns:a16="http://schemas.microsoft.com/office/drawing/2014/main" val="20009"/>
                    </a:ext>
                  </a:extLst>
                </a:gridCol>
                <a:gridCol w="550456">
                  <a:extLst>
                    <a:ext uri="{9D8B030D-6E8A-4147-A177-3AD203B41FA5}">
                      <a16:colId xmlns:a16="http://schemas.microsoft.com/office/drawing/2014/main" val="20010"/>
                    </a:ext>
                  </a:extLst>
                </a:gridCol>
                <a:gridCol w="538799">
                  <a:extLst>
                    <a:ext uri="{9D8B030D-6E8A-4147-A177-3AD203B41FA5}">
                      <a16:colId xmlns:a16="http://schemas.microsoft.com/office/drawing/2014/main" val="20011"/>
                    </a:ext>
                  </a:extLst>
                </a:gridCol>
              </a:tblGrid>
              <a:tr h="267550">
                <a:tc rowSpan="2">
                  <a:txBody>
                    <a:bodyPr/>
                    <a:lstStyle/>
                    <a:p>
                      <a:pPr algn="ctr">
                        <a:lnSpc>
                          <a:spcPct val="115000"/>
                        </a:lnSpc>
                        <a:spcAft>
                          <a:spcPts val="0"/>
                        </a:spcAft>
                        <a:tabLst>
                          <a:tab pos="304800" algn="l"/>
                        </a:tabLst>
                      </a:pPr>
                      <a:r>
                        <a:rPr lang="uk-UA" sz="1400" b="1" dirty="0">
                          <a:effectLst/>
                          <a:latin typeface="Times New Roman"/>
                          <a:ea typeface="Times New Roman"/>
                          <a:cs typeface="Times New Roman"/>
                        </a:rPr>
                        <a:t> </a:t>
                      </a:r>
                      <a:endParaRPr lang="ru-RU" sz="1400" b="1" dirty="0">
                        <a:effectLst/>
                        <a:latin typeface="Calibri"/>
                        <a:ea typeface="Calibri"/>
                        <a:cs typeface="Times New Roman"/>
                      </a:endParaRPr>
                    </a:p>
                    <a:p>
                      <a:pPr algn="ctr">
                        <a:lnSpc>
                          <a:spcPct val="115000"/>
                        </a:lnSpc>
                        <a:spcAft>
                          <a:spcPts val="0"/>
                        </a:spcAft>
                        <a:tabLst>
                          <a:tab pos="304800" algn="l"/>
                        </a:tabLst>
                      </a:pPr>
                      <a:r>
                        <a:rPr lang="uk-UA" sz="1400" b="1" dirty="0">
                          <a:effectLst/>
                          <a:latin typeface="Times New Roman"/>
                          <a:ea typeface="Times New Roman"/>
                          <a:cs typeface="Times New Roman"/>
                        </a:rPr>
                        <a:t>Компонент</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algn="ctr">
                        <a:lnSpc>
                          <a:spcPct val="115000"/>
                        </a:lnSpc>
                        <a:spcAft>
                          <a:spcPts val="0"/>
                        </a:spcAft>
                        <a:tabLst>
                          <a:tab pos="304800" algn="l"/>
                        </a:tabLst>
                      </a:pPr>
                      <a:r>
                        <a:rPr lang="uk-UA" sz="1400" b="1">
                          <a:effectLst/>
                          <a:latin typeface="Times New Roman"/>
                          <a:ea typeface="Times New Roman"/>
                          <a:cs typeface="Times New Roman"/>
                        </a:rPr>
                        <a:t>Номер пробірки</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5744">
                <a:tc vMerge="1">
                  <a:txBody>
                    <a:bodyPr/>
                    <a:lstStyle/>
                    <a:p>
                      <a:endParaRPr lang="ru-RU"/>
                    </a:p>
                  </a:txBody>
                  <a:tcPr/>
                </a:tc>
                <a:tc>
                  <a:txBody>
                    <a:bodyPr/>
                    <a:lstStyle/>
                    <a:p>
                      <a:pPr algn="just">
                        <a:lnSpc>
                          <a:spcPct val="115000"/>
                        </a:lnSpc>
                        <a:spcAft>
                          <a:spcPts val="0"/>
                        </a:spcAft>
                        <a:tabLst>
                          <a:tab pos="304800" algn="l"/>
                        </a:tabLst>
                      </a:pPr>
                      <a:r>
                        <a:rPr lang="uk-UA" sz="1400" b="1" dirty="0">
                          <a:effectLst/>
                          <a:latin typeface="Times New Roman"/>
                          <a:ea typeface="Times New Roman"/>
                          <a:cs typeface="Times New Roman"/>
                        </a:rPr>
                        <a:t>1</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dirty="0">
                          <a:effectLst/>
                          <a:latin typeface="Times New Roman"/>
                          <a:ea typeface="Times New Roman"/>
                          <a:cs typeface="Times New Roman"/>
                        </a:rPr>
                        <a:t>2</a:t>
                      </a:r>
                      <a:endParaRPr lang="ru-RU" sz="1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3</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4</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5</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6</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7</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8</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9</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10</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04800" algn="l"/>
                        </a:tabLst>
                      </a:pPr>
                      <a:r>
                        <a:rPr lang="uk-UA" sz="1400" b="1">
                          <a:effectLst/>
                          <a:latin typeface="Times New Roman"/>
                          <a:ea typeface="Times New Roman"/>
                          <a:cs typeface="Times New Roman"/>
                        </a:rPr>
                        <a:t>11</a:t>
                      </a:r>
                      <a:endParaRPr lang="ru-RU" sz="14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7616">
                <a:tc>
                  <a:txBody>
                    <a:bodyPr/>
                    <a:lstStyle/>
                    <a:p>
                      <a:pPr algn="just">
                        <a:lnSpc>
                          <a:spcPct val="115000"/>
                        </a:lnSpc>
                        <a:spcAft>
                          <a:spcPts val="0"/>
                        </a:spcAft>
                        <a:tabLst>
                          <a:tab pos="304800" algn="l"/>
                        </a:tabLst>
                      </a:pPr>
                      <a:r>
                        <a:rPr lang="uk-UA" sz="1600" b="1" dirty="0">
                          <a:effectLst/>
                          <a:latin typeface="Times New Roman"/>
                          <a:ea typeface="Times New Roman"/>
                          <a:cs typeface="Times New Roman"/>
                        </a:rPr>
                        <a:t>10%-й розчин меду, </a:t>
                      </a:r>
                      <a:r>
                        <a:rPr lang="uk-UA" sz="1600" b="1" dirty="0" err="1">
                          <a:effectLst/>
                          <a:latin typeface="Times New Roman"/>
                          <a:ea typeface="Times New Roman"/>
                          <a:cs typeface="Times New Roman"/>
                        </a:rPr>
                        <a:t>мл</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1,0</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1,3</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1,7</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2,1</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2,8</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3,6</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4,6</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6,0</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7,7</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11,1</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15,0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7616">
                <a:tc>
                  <a:txBody>
                    <a:bodyPr/>
                    <a:lstStyle/>
                    <a:p>
                      <a:pPr algn="just">
                        <a:lnSpc>
                          <a:spcPct val="115000"/>
                        </a:lnSpc>
                        <a:spcAft>
                          <a:spcPts val="0"/>
                        </a:spcAft>
                        <a:tabLst>
                          <a:tab pos="304800" algn="l"/>
                        </a:tabLst>
                      </a:pPr>
                      <a:r>
                        <a:rPr lang="uk-UA" sz="1600" b="1" dirty="0">
                          <a:effectLst/>
                          <a:latin typeface="Times New Roman"/>
                          <a:ea typeface="Times New Roman"/>
                          <a:cs typeface="Times New Roman"/>
                        </a:rPr>
                        <a:t>Дистильована вода</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9,0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8,7</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8,3</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7,9</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7,2</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6,4</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5,4</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4,0</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2,3</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7616">
                <a:tc>
                  <a:txBody>
                    <a:bodyPr/>
                    <a:lstStyle/>
                    <a:p>
                      <a:pPr algn="l">
                        <a:lnSpc>
                          <a:spcPct val="115000"/>
                        </a:lnSpc>
                        <a:spcAft>
                          <a:spcPts val="0"/>
                        </a:spcAft>
                        <a:tabLst>
                          <a:tab pos="304800" algn="l"/>
                        </a:tabLst>
                      </a:pPr>
                      <a:r>
                        <a:rPr lang="uk-UA" sz="1600" b="1" dirty="0">
                          <a:effectLst/>
                          <a:latin typeface="Times New Roman"/>
                          <a:ea typeface="Times New Roman"/>
                          <a:cs typeface="Times New Roman"/>
                        </a:rPr>
                        <a:t>0,58%-</a:t>
                      </a:r>
                      <a:r>
                        <a:rPr lang="uk-UA" sz="1600" b="1" dirty="0" smtClean="0">
                          <a:effectLst/>
                          <a:latin typeface="Times New Roman"/>
                          <a:ea typeface="Times New Roman"/>
                          <a:cs typeface="Times New Roman"/>
                        </a:rPr>
                        <a:t>й розчин </a:t>
                      </a:r>
                      <a:r>
                        <a:rPr lang="uk-UA" sz="1600" b="1" dirty="0">
                          <a:effectLst/>
                          <a:latin typeface="Times New Roman"/>
                          <a:ea typeface="Times New Roman"/>
                          <a:cs typeface="Times New Roman"/>
                        </a:rPr>
                        <a:t>кухонної солі</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0,5</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0,5</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0,5</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7616">
                <a:tc>
                  <a:txBody>
                    <a:bodyPr/>
                    <a:lstStyle/>
                    <a:p>
                      <a:pPr algn="just">
                        <a:lnSpc>
                          <a:spcPct val="115000"/>
                        </a:lnSpc>
                        <a:spcAft>
                          <a:spcPts val="0"/>
                        </a:spcAft>
                        <a:tabLst>
                          <a:tab pos="304800" algn="l"/>
                        </a:tabLst>
                      </a:pPr>
                      <a:r>
                        <a:rPr lang="uk-UA" sz="1600" b="1" dirty="0">
                          <a:effectLst/>
                          <a:latin typeface="Times New Roman"/>
                          <a:ea typeface="Times New Roman"/>
                          <a:cs typeface="Times New Roman"/>
                        </a:rPr>
                        <a:t>1%-й розчин крохмалю</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5,0</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7616">
                <a:tc>
                  <a:txBody>
                    <a:bodyPr/>
                    <a:lstStyle/>
                    <a:p>
                      <a:pPr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algn="just">
                        <a:lnSpc>
                          <a:spcPct val="115000"/>
                        </a:lnSpc>
                        <a:spcAft>
                          <a:spcPts val="0"/>
                        </a:spcAft>
                        <a:tabLst>
                          <a:tab pos="304800" algn="l"/>
                        </a:tabLst>
                      </a:pPr>
                      <a:r>
                        <a:rPr lang="uk-UA" sz="1600" b="1" dirty="0" err="1">
                          <a:effectLst/>
                          <a:latin typeface="Times New Roman"/>
                          <a:ea typeface="Times New Roman"/>
                          <a:cs typeface="Times New Roman"/>
                        </a:rPr>
                        <a:t>Діастазне</a:t>
                      </a:r>
                      <a:r>
                        <a:rPr lang="uk-UA" sz="1600" b="1" dirty="0">
                          <a:effectLst/>
                          <a:latin typeface="Times New Roman"/>
                          <a:ea typeface="Times New Roman"/>
                          <a:cs typeface="Times New Roman"/>
                        </a:rPr>
                        <a:t> число</a:t>
                      </a:r>
                      <a:endParaRPr lang="ru-RU" sz="1600" b="1" dirty="0">
                        <a:effectLst/>
                        <a:latin typeface="Calibri"/>
                        <a:ea typeface="Calibri"/>
                        <a:cs typeface="Times New Roman"/>
                      </a:endParaRPr>
                    </a:p>
                    <a:p>
                      <a:pPr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50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38</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29,4</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23,8</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17,9</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13,9</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spc="-100">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spc="-100">
                          <a:effectLst/>
                          <a:latin typeface="Times New Roman"/>
                          <a:ea typeface="Times New Roman"/>
                          <a:cs typeface="Times New Roman"/>
                        </a:rPr>
                        <a:t>10,9</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8,0</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6,5</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a:effectLst/>
                          <a:latin typeface="Times New Roman"/>
                          <a:ea typeface="Times New Roman"/>
                          <a:cs typeface="Times New Roman"/>
                        </a:rPr>
                        <a:t> </a:t>
                      </a:r>
                      <a:endParaRPr lang="ru-RU" sz="1600" b="1">
                        <a:effectLst/>
                        <a:latin typeface="Calibri"/>
                        <a:ea typeface="Calibri"/>
                        <a:cs typeface="Times New Roman"/>
                      </a:endParaRPr>
                    </a:p>
                    <a:p>
                      <a:pPr indent="-38100" algn="just">
                        <a:lnSpc>
                          <a:spcPct val="115000"/>
                        </a:lnSpc>
                        <a:spcAft>
                          <a:spcPts val="0"/>
                        </a:spcAft>
                        <a:tabLst>
                          <a:tab pos="304800" algn="l"/>
                        </a:tabLst>
                      </a:pPr>
                      <a:r>
                        <a:rPr lang="uk-UA" sz="1600" b="1">
                          <a:effectLst/>
                          <a:latin typeface="Times New Roman"/>
                          <a:ea typeface="Times New Roman"/>
                          <a:cs typeface="Times New Roman"/>
                        </a:rPr>
                        <a:t>4,4</a:t>
                      </a:r>
                      <a:endParaRPr lang="ru-RU"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8100" algn="just">
                        <a:lnSpc>
                          <a:spcPct val="115000"/>
                        </a:lnSpc>
                        <a:spcAft>
                          <a:spcPts val="0"/>
                        </a:spcAft>
                        <a:tabLst>
                          <a:tab pos="304800" algn="l"/>
                        </a:tabLst>
                      </a:pPr>
                      <a:r>
                        <a:rPr lang="uk-UA" sz="1600" b="1" dirty="0">
                          <a:effectLst/>
                          <a:latin typeface="Times New Roman"/>
                          <a:ea typeface="Times New Roman"/>
                          <a:cs typeface="Times New Roman"/>
                        </a:rPr>
                        <a:t> </a:t>
                      </a:r>
                      <a:endParaRPr lang="ru-RU" sz="1600" b="1" dirty="0">
                        <a:effectLst/>
                        <a:latin typeface="Calibri"/>
                        <a:ea typeface="Calibri"/>
                        <a:cs typeface="Times New Roman"/>
                      </a:endParaRPr>
                    </a:p>
                    <a:p>
                      <a:pPr indent="-38100" algn="just">
                        <a:lnSpc>
                          <a:spcPct val="115000"/>
                        </a:lnSpc>
                        <a:spcAft>
                          <a:spcPts val="0"/>
                        </a:spcAft>
                        <a:tabLst>
                          <a:tab pos="304800" algn="l"/>
                        </a:tabLst>
                      </a:pPr>
                      <a:r>
                        <a:rPr lang="uk-UA" sz="1600" b="1" dirty="0">
                          <a:effectLst/>
                          <a:latin typeface="Times New Roman"/>
                          <a:ea typeface="Times New Roman"/>
                          <a:cs typeface="Times New Roman"/>
                        </a:rPr>
                        <a:t>3,3</a:t>
                      </a:r>
                      <a:endParaRPr lang="ru-RU"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1766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5818658"/>
          </a:xfrm>
        </p:spPr>
        <p:txBody>
          <a:bodyPr>
            <a:normAutofit fontScale="90000"/>
          </a:bodyPr>
          <a:lstStyle/>
          <a:p>
            <a:pPr algn="l"/>
            <a:r>
              <a:rPr lang="ru-RU" sz="2800" dirty="0" smtClean="0">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ХІД АНАЛІЗУ</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1. </a:t>
            </a:r>
            <a:r>
              <a:rPr lang="ru-RU" sz="2800" dirty="0" err="1" smtClean="0">
                <a:latin typeface="Times New Roman" panose="02020603050405020304" pitchFamily="18" charset="0"/>
                <a:cs typeface="Times New Roman" panose="02020603050405020304" pitchFamily="18" charset="0"/>
              </a:rPr>
              <a:t>Пробірки</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закривають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гумовими</a:t>
            </a:r>
            <a:r>
              <a:rPr lang="ru-RU" sz="2800" dirty="0">
                <a:latin typeface="Times New Roman" panose="02020603050405020304" pitchFamily="18" charset="0"/>
                <a:cs typeface="Times New Roman" panose="02020603050405020304" pitchFamily="18" charset="0"/>
              </a:rPr>
              <a:t> пробками </a:t>
            </a:r>
            <a:r>
              <a:rPr lang="ru-RU" sz="2800" dirty="0" err="1">
                <a:latin typeface="Times New Roman" panose="02020603050405020304" pitchFamily="18" charset="0"/>
                <a:cs typeface="Times New Roman" panose="02020603050405020304" pitchFamily="18" charset="0"/>
              </a:rPr>
              <a:t>ретельно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перемішують</a:t>
            </a:r>
            <a:r>
              <a:rPr lang="ru-RU" sz="2800" dirty="0">
                <a:latin typeface="Times New Roman" panose="02020603050405020304" pitchFamily="18" charset="0"/>
                <a:cs typeface="Times New Roman" panose="02020603050405020304" pitchFamily="18" charset="0"/>
              </a:rPr>
              <a:t> і </a:t>
            </a:r>
            <a:r>
              <a:rPr lang="ru-RU" sz="2800" dirty="0" err="1" smtClean="0">
                <a:latin typeface="Times New Roman" panose="02020603050405020304" pitchFamily="18" charset="0"/>
                <a:cs typeface="Times New Roman" panose="02020603050405020304" pitchFamily="18" charset="0"/>
              </a:rPr>
              <a:t>поміщають</a:t>
            </a:r>
            <a:r>
              <a:rPr lang="ru-RU" sz="2800" dirty="0" smtClean="0">
                <a:latin typeface="Times New Roman" panose="02020603050405020304" pitchFamily="18" charset="0"/>
                <a:cs typeface="Times New Roman" panose="02020603050405020304" pitchFamily="18" charset="0"/>
              </a:rPr>
              <a:t> на 1 год. у </a:t>
            </a:r>
            <a:r>
              <a:rPr lang="ru-RU" sz="2800" dirty="0" err="1">
                <a:latin typeface="Times New Roman" panose="02020603050405020304" pitchFamily="18" charset="0"/>
                <a:cs typeface="Times New Roman" panose="02020603050405020304" pitchFamily="18" charset="0"/>
              </a:rPr>
              <a:t>водяну</a:t>
            </a:r>
            <a:r>
              <a:rPr lang="ru-RU" sz="2800" dirty="0">
                <a:latin typeface="Times New Roman" panose="02020603050405020304" pitchFamily="18" charset="0"/>
                <a:cs typeface="Times New Roman" panose="02020603050405020304" pitchFamily="18" charset="0"/>
              </a:rPr>
              <a:t> баню на </a:t>
            </a:r>
            <a:r>
              <a:rPr lang="ru-RU" sz="2800" dirty="0" smtClean="0">
                <a:latin typeface="Times New Roman" panose="02020603050405020304" pitchFamily="18" charset="0"/>
                <a:cs typeface="Times New Roman" panose="02020603050405020304" pitchFamily="18" charset="0"/>
              </a:rPr>
              <a:t>при </a:t>
            </a:r>
            <a:r>
              <a:rPr lang="ru-RU" sz="2800" dirty="0" err="1">
                <a:latin typeface="Times New Roman" panose="02020603050405020304" pitchFamily="18" charset="0"/>
                <a:cs typeface="Times New Roman" panose="02020603050405020304" pitchFamily="18" charset="0"/>
              </a:rPr>
              <a:t>температурі</a:t>
            </a:r>
            <a:r>
              <a:rPr lang="ru-RU" sz="2800" dirty="0">
                <a:latin typeface="Times New Roman" panose="02020603050405020304" pitchFamily="18" charset="0"/>
                <a:cs typeface="Times New Roman" panose="02020603050405020304" pitchFamily="18" charset="0"/>
              </a:rPr>
              <a:t> 40 +1° С.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2. </a:t>
            </a:r>
            <a:r>
              <a:rPr lang="ru-RU" sz="2800" dirty="0" err="1" smtClean="0">
                <a:latin typeface="Times New Roman" panose="02020603050405020304" pitchFamily="18" charset="0"/>
                <a:cs typeface="Times New Roman" panose="02020603050405020304" pitchFamily="18" charset="0"/>
              </a:rPr>
              <a:t>Потім</a:t>
            </a:r>
            <a:r>
              <a:rPr lang="ru-RU" sz="2800"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виймають</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охолоджують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струменем</a:t>
            </a:r>
            <a:r>
              <a:rPr lang="ru-RU" sz="2800" dirty="0">
                <a:latin typeface="Times New Roman" panose="02020603050405020304" pitchFamily="18" charset="0"/>
                <a:cs typeface="Times New Roman" panose="02020603050405020304" pitchFamily="18" charset="0"/>
              </a:rPr>
              <a:t> води до </a:t>
            </a:r>
            <a:r>
              <a:rPr lang="ru-RU" sz="2800" dirty="0" err="1">
                <a:latin typeface="Times New Roman" panose="02020603050405020304" pitchFamily="18" charset="0"/>
                <a:cs typeface="Times New Roman" panose="02020603050405020304" pitchFamily="18" charset="0"/>
              </a:rPr>
              <a:t>кімнатної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температури</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кожну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додають</a:t>
            </a:r>
            <a:r>
              <a:rPr lang="ru-RU" sz="2800" dirty="0">
                <a:latin typeface="Times New Roman" panose="02020603050405020304" pitchFamily="18" charset="0"/>
                <a:cs typeface="Times New Roman" panose="02020603050405020304" pitchFamily="18" charset="0"/>
              </a:rPr>
              <a:t> по </a:t>
            </a:r>
            <a:r>
              <a:rPr lang="ru-RU" sz="2800" dirty="0" err="1">
                <a:latin typeface="Times New Roman" panose="02020603050405020304" pitchFamily="18" charset="0"/>
                <a:cs typeface="Times New Roman" panose="02020603050405020304" pitchFamily="18" charset="0"/>
              </a:rPr>
              <a:t>одній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краплі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розчину</a:t>
            </a:r>
            <a:r>
              <a:rPr lang="ru-RU" sz="2800" dirty="0">
                <a:latin typeface="Times New Roman" panose="02020603050405020304" pitchFamily="18" charset="0"/>
                <a:cs typeface="Times New Roman" panose="02020603050405020304" pitchFamily="18" charset="0"/>
              </a:rPr>
              <a:t> йоду (0,5 г йоду)  1 г йодиду </a:t>
            </a:r>
            <a:r>
              <a:rPr lang="ru-RU" sz="2800" dirty="0" err="1">
                <a:latin typeface="Times New Roman" panose="02020603050405020304" pitchFamily="18" charset="0"/>
                <a:cs typeface="Times New Roman" panose="02020603050405020304" pitchFamily="18" charset="0"/>
              </a:rPr>
              <a:t>калію</a:t>
            </a:r>
            <a:r>
              <a:rPr lang="ru-RU" sz="2800" dirty="0">
                <a:latin typeface="Times New Roman" panose="02020603050405020304" pitchFamily="18" charset="0"/>
                <a:cs typeface="Times New Roman" panose="02020603050405020304" pitchFamily="18" charset="0"/>
              </a:rPr>
              <a:t> в 100 мл </a:t>
            </a:r>
            <a:r>
              <a:rPr lang="ru-RU" sz="2800" dirty="0" err="1">
                <a:latin typeface="Times New Roman" panose="02020603050405020304" pitchFamily="18" charset="0"/>
                <a:cs typeface="Times New Roman" panose="02020603050405020304" pitchFamily="18" charset="0"/>
              </a:rPr>
              <a:t>дистильованої</a:t>
            </a:r>
            <a:r>
              <a:rPr lang="ru-RU" sz="2800" dirty="0">
                <a:latin typeface="Times New Roman" panose="02020603050405020304" pitchFamily="18" charset="0"/>
                <a:cs typeface="Times New Roman" panose="02020603050405020304" pitchFamily="18" charset="0"/>
              </a:rPr>
              <a:t> води). </a:t>
            </a:r>
            <a:r>
              <a:rPr lang="ru-RU" sz="2800" dirty="0" smtClean="0">
                <a:latin typeface="Times New Roman" panose="02020603050405020304" pitchFamily="18" charset="0"/>
                <a:cs typeface="Times New Roman" panose="02020603050405020304" pitchFamily="18" charset="0"/>
              </a:rPr>
              <a:t/>
            </a:r>
            <a:br>
              <a:rPr lang="ru-RU" sz="2800" dirty="0" smtClean="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У </a:t>
            </a:r>
            <a:r>
              <a:rPr lang="ru-RU" sz="2800" dirty="0" err="1">
                <a:latin typeface="Times New Roman" panose="02020603050405020304" pitchFamily="18" charset="0"/>
                <a:cs typeface="Times New Roman" panose="02020603050405020304" pitchFamily="18" charset="0"/>
              </a:rPr>
              <a:t>пробірках</a:t>
            </a:r>
            <a:r>
              <a:rPr lang="ru-RU" sz="2800" dirty="0">
                <a:latin typeface="Times New Roman" panose="02020603050405020304" pitchFamily="18" charset="0"/>
                <a:cs typeface="Times New Roman" panose="02020603050405020304" pitchFamily="18" charset="0"/>
              </a:rPr>
              <a:t>, де </a:t>
            </a:r>
            <a:r>
              <a:rPr lang="ru-RU" sz="2800" dirty="0" err="1">
                <a:latin typeface="Times New Roman" panose="02020603050405020304" pitchFamily="18" charset="0"/>
                <a:cs typeface="Times New Roman" panose="02020603050405020304" pitchFamily="18" charset="0"/>
              </a:rPr>
              <a:t>крохмаль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залишився</a:t>
            </a: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розкладеним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з’явиться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синє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забарвлення</a:t>
            </a:r>
            <a:r>
              <a:rPr lang="ru-RU" sz="2800" dirty="0">
                <a:latin typeface="Times New Roman" panose="02020603050405020304" pitchFamily="18" charset="0"/>
                <a:cs typeface="Times New Roman" panose="02020603050405020304" pitchFamily="18" charset="0"/>
              </a:rPr>
              <a:t>, за </a:t>
            </a:r>
            <a:r>
              <a:rPr lang="ru-RU" sz="2800" dirty="0" err="1">
                <a:latin typeface="Times New Roman" panose="02020603050405020304" pitchFamily="18" charset="0"/>
                <a:cs typeface="Times New Roman" panose="02020603050405020304" pitchFamily="18" charset="0"/>
              </a:rPr>
              <a:t>відсутності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крохмалю</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темнувате</a:t>
            </a:r>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частковим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розщепленням</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фіолетове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забарвлення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Остання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слабкозабарвлена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пробірка</a:t>
            </a:r>
            <a:r>
              <a:rPr lang="ru-RU" sz="2800" dirty="0">
                <a:latin typeface="Times New Roman" panose="02020603050405020304" pitchFamily="18" charset="0"/>
                <a:cs typeface="Times New Roman" panose="02020603050405020304" pitchFamily="18" charset="0"/>
              </a:rPr>
              <a:t> перед рядом </a:t>
            </a:r>
            <a:r>
              <a:rPr lang="ru-RU" sz="2800" dirty="0" err="1">
                <a:latin typeface="Times New Roman" panose="02020603050405020304" pitchFamily="18" charset="0"/>
                <a:cs typeface="Times New Roman" panose="02020603050405020304" pitchFamily="18" charset="0"/>
              </a:rPr>
              <a:t>знебарвлених</a:t>
            </a:r>
            <a:r>
              <a:rPr lang="ru-RU" sz="2800" dirty="0">
                <a:latin typeface="Times New Roman" panose="02020603050405020304" pitchFamily="18" charset="0"/>
                <a:cs typeface="Times New Roman" panose="02020603050405020304" pitchFamily="18" charset="0"/>
              </a:rPr>
              <a:t> ( з </a:t>
            </a:r>
            <a:r>
              <a:rPr lang="ru-RU" sz="2800" dirty="0" err="1">
                <a:latin typeface="Times New Roman" panose="02020603050405020304" pitchFamily="18" charset="0"/>
                <a:cs typeface="Times New Roman" panose="02020603050405020304" pitchFamily="18" charset="0"/>
              </a:rPr>
              <a:t>жовтуватим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відтінком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відповідає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діастазній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активності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досліджуваного</a:t>
            </a:r>
            <a:r>
              <a:rPr lang="ru-RU" sz="2800" dirty="0">
                <a:latin typeface="Times New Roman" panose="02020603050405020304" pitchFamily="18" charset="0"/>
                <a:cs typeface="Times New Roman" panose="02020603050405020304" pitchFamily="18" charset="0"/>
              </a:rPr>
              <a:t> меду</a:t>
            </a: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73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322714"/>
          </a:xfrm>
        </p:spPr>
        <p:txBody>
          <a:bodyPr>
            <a:normAutofit/>
          </a:bodyPr>
          <a:lstStyle/>
          <a:p>
            <a:pPr algn="l"/>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err="1" smtClean="0">
                <a:solidFill>
                  <a:srgbClr val="C00000"/>
                </a:solidFill>
                <a:latin typeface="Times New Roman" panose="02020603050405020304" pitchFamily="18" charset="0"/>
                <a:cs typeface="Times New Roman" panose="02020603050405020304" pitchFamily="18" charset="0"/>
              </a:rPr>
              <a:t>Кислотність</a:t>
            </a:r>
            <a:r>
              <a:rPr lang="ru-RU" sz="2400" b="1" dirty="0" smtClean="0">
                <a:solidFill>
                  <a:srgbClr val="C00000"/>
                </a:solidFill>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меду </a:t>
            </a:r>
            <a:r>
              <a:rPr lang="ru-RU" sz="2400" dirty="0" err="1">
                <a:latin typeface="Times New Roman" panose="02020603050405020304" pitchFamily="18" charset="0"/>
                <a:cs typeface="Times New Roman" panose="02020603050405020304" pitchFamily="18" charset="0"/>
              </a:rPr>
              <a:t>характеризує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наявність</a:t>
            </a:r>
            <a:r>
              <a:rPr lang="ru-RU" sz="2400" dirty="0">
                <a:latin typeface="Times New Roman" panose="02020603050405020304" pitchFamily="18" charset="0"/>
                <a:cs typeface="Times New Roman" panose="02020603050405020304" pitchFamily="18" charset="0"/>
              </a:rPr>
              <a:t> у </a:t>
            </a:r>
            <a:r>
              <a:rPr lang="ru-RU" sz="2400" dirty="0" err="1" smtClean="0">
                <a:latin typeface="Times New Roman" panose="02020603050405020304" pitchFamily="18" charset="0"/>
                <a:cs typeface="Times New Roman" panose="02020603050405020304" pitchFamily="18" charset="0"/>
              </a:rPr>
              <a:t>його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складі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кислот корму, </a:t>
            </a:r>
            <a:r>
              <a:rPr lang="ru-RU" sz="2400" dirty="0" err="1">
                <a:latin typeface="Times New Roman" panose="02020603050405020304" pitchFamily="18" charset="0"/>
                <a:cs typeface="Times New Roman" panose="02020603050405020304" pitchFamily="18" charset="0"/>
              </a:rPr>
              <a:t>бродіння</a:t>
            </a:r>
            <a:r>
              <a:rPr lang="ru-RU" sz="2400" dirty="0">
                <a:latin typeface="Times New Roman" panose="02020603050405020304" pitchFamily="18" charset="0"/>
                <a:cs typeface="Times New Roman" panose="02020603050405020304" pitchFamily="18" charset="0"/>
              </a:rPr>
              <a:t> і </a:t>
            </a:r>
            <a:r>
              <a:rPr lang="ru-RU" sz="2400" dirty="0" err="1">
                <a:latin typeface="Times New Roman" panose="02020603050405020304" pitchFamily="18" charset="0"/>
                <a:cs typeface="Times New Roman" panose="02020603050405020304" pitchFamily="18" charset="0"/>
              </a:rPr>
              <a:t>дозрівання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яблучної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лимонної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мурашиної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молочної</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щавелевої</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та </a:t>
            </a:r>
            <a:r>
              <a:rPr lang="ru-RU" sz="2400" dirty="0" err="1" smtClean="0">
                <a:latin typeface="Times New Roman" panose="02020603050405020304" pitchFamily="18" charset="0"/>
                <a:cs typeface="Times New Roman" panose="02020603050405020304" pitchFamily="18" charset="0"/>
              </a:rPr>
              <a:t>інш</a:t>
            </a:r>
            <a:r>
              <a:rPr lang="ru-RU" sz="2400" dirty="0" smtClean="0">
                <a:latin typeface="Times New Roman" panose="02020603050405020304" pitchFamily="18" charset="0"/>
                <a:cs typeface="Times New Roman" panose="02020603050405020304" pitchFamily="18" charset="0"/>
              </a:rPr>
              <a:t>.).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Кислотність</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меду </a:t>
            </a:r>
            <a:r>
              <a:rPr lang="ru-RU" sz="2400" dirty="0" err="1">
                <a:latin typeface="Times New Roman" panose="02020603050405020304" pitchFamily="18" charset="0"/>
                <a:cs typeface="Times New Roman" panose="02020603050405020304" pitchFamily="18" charset="0"/>
              </a:rPr>
              <a:t>виражають</a:t>
            </a:r>
            <a:r>
              <a:rPr lang="ru-RU" sz="2400" dirty="0">
                <a:latin typeface="Times New Roman" panose="02020603050405020304" pitchFamily="18" charset="0"/>
                <a:cs typeface="Times New Roman" panose="02020603050405020304" pitchFamily="18" charset="0"/>
              </a:rPr>
              <a:t> градусами – </a:t>
            </a:r>
            <a:r>
              <a:rPr lang="ru-RU" sz="2400" dirty="0" err="1">
                <a:latin typeface="Times New Roman" panose="02020603050405020304" pitchFamily="18" charset="0"/>
                <a:cs typeface="Times New Roman" panose="02020603050405020304" pitchFamily="18" charset="0"/>
              </a:rPr>
              <a:t>кількість</a:t>
            </a:r>
            <a:r>
              <a:rPr lang="ru-RU" sz="2400" dirty="0">
                <a:latin typeface="Times New Roman" panose="02020603050405020304" pitchFamily="18" charset="0"/>
                <a:cs typeface="Times New Roman" panose="02020603050405020304" pitchFamily="18" charset="0"/>
              </a:rPr>
              <a:t> 0,1 н </a:t>
            </a:r>
            <a:r>
              <a:rPr lang="ru-RU" sz="2400" dirty="0" err="1">
                <a:latin typeface="Times New Roman" panose="02020603050405020304" pitchFamily="18" charset="0"/>
                <a:cs typeface="Times New Roman" panose="02020603050405020304" pitchFamily="18" charset="0"/>
              </a:rPr>
              <a:t>розчину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їдкого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натрію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витраченого</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титрування</a:t>
            </a:r>
            <a:r>
              <a:rPr lang="ru-RU" sz="2400" dirty="0">
                <a:latin typeface="Times New Roman" panose="02020603050405020304" pitchFamily="18" charset="0"/>
                <a:cs typeface="Times New Roman" panose="02020603050405020304" pitchFamily="18" charset="0"/>
              </a:rPr>
              <a:t> 100 мл             10% - </a:t>
            </a:r>
            <a:r>
              <a:rPr lang="ru-RU" sz="2400" dirty="0" err="1">
                <a:latin typeface="Times New Roman" panose="02020603050405020304" pitchFamily="18" charset="0"/>
                <a:cs typeface="Times New Roman" panose="02020603050405020304" pitchFamily="18" charset="0"/>
              </a:rPr>
              <a:t>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розчину</a:t>
            </a:r>
            <a:r>
              <a:rPr lang="ru-RU" sz="2400" dirty="0">
                <a:latin typeface="Times New Roman" panose="02020603050405020304" pitchFamily="18" charset="0"/>
                <a:cs typeface="Times New Roman" panose="02020603050405020304" pitchFamily="18" charset="0"/>
              </a:rPr>
              <a:t> меду при </a:t>
            </a:r>
            <a:r>
              <a:rPr lang="ru-RU" sz="2400" dirty="0" err="1">
                <a:latin typeface="Times New Roman" panose="02020603050405020304" pitchFamily="18" charset="0"/>
                <a:cs typeface="Times New Roman" panose="02020603050405020304" pitchFamily="18" charset="0"/>
              </a:rPr>
              <a:t>індикаторі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фенолфталеїні</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Титрують</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двічі</a:t>
            </a:r>
            <a:r>
              <a:rPr lang="ru-RU" sz="2400" dirty="0">
                <a:latin typeface="Times New Roman" panose="02020603050405020304" pitchFamily="18" charset="0"/>
                <a:cs typeface="Times New Roman" panose="02020603050405020304" pitchFamily="18" charset="0"/>
              </a:rPr>
              <a:t> до </a:t>
            </a:r>
            <a:r>
              <a:rPr lang="ru-RU" sz="2400" dirty="0" err="1">
                <a:latin typeface="Times New Roman" panose="02020603050405020304" pitchFamily="18" charset="0"/>
                <a:cs typeface="Times New Roman" panose="02020603050405020304" pitchFamily="18" charset="0"/>
              </a:rPr>
              <a:t>слабко-рожевого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забарвлення</a:t>
            </a:r>
            <a:r>
              <a:rPr lang="ru-RU" sz="2400" dirty="0">
                <a:latin typeface="Times New Roman" panose="02020603050405020304" pitchFamily="18" charset="0"/>
                <a:cs typeface="Times New Roman" panose="02020603050405020304" pitchFamily="18" charset="0"/>
              </a:rPr>
              <a:t>, яке не </a:t>
            </a:r>
            <a:r>
              <a:rPr lang="ru-RU" sz="2400" dirty="0" err="1">
                <a:latin typeface="Times New Roman" panose="02020603050405020304" pitchFamily="18" charset="0"/>
                <a:cs typeface="Times New Roman" panose="02020603050405020304" pitchFamily="18" charset="0"/>
              </a:rPr>
              <a:t>зникає</a:t>
            </a:r>
            <a:r>
              <a:rPr lang="ru-RU" sz="2400" dirty="0">
                <a:latin typeface="Times New Roman" panose="02020603050405020304" pitchFamily="18" charset="0"/>
                <a:cs typeface="Times New Roman" panose="02020603050405020304" pitchFamily="18" charset="0"/>
              </a:rPr>
              <a:t> 10 с. </a:t>
            </a:r>
            <a:r>
              <a:rPr lang="ru-RU" sz="2400" dirty="0" err="1">
                <a:latin typeface="Times New Roman" panose="02020603050405020304" pitchFamily="18" charset="0"/>
                <a:cs typeface="Times New Roman" panose="02020603050405020304" pitchFamily="18" charset="0"/>
              </a:rPr>
              <a:t>Розходження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результатів</a:t>
            </a:r>
            <a:r>
              <a:rPr lang="ru-RU" sz="2400" dirty="0">
                <a:latin typeface="Times New Roman" panose="02020603050405020304" pitchFamily="18" charset="0"/>
                <a:cs typeface="Times New Roman" panose="02020603050405020304" pitchFamily="18" charset="0"/>
              </a:rPr>
              <a:t> не повинно </a:t>
            </a:r>
            <a:r>
              <a:rPr lang="ru-RU" sz="2400" dirty="0" err="1">
                <a:latin typeface="Times New Roman" panose="02020603050405020304" pitchFamily="18" charset="0"/>
                <a:cs typeface="Times New Roman" panose="02020603050405020304" pitchFamily="18" charset="0"/>
              </a:rPr>
              <a:t>перевищувати</a:t>
            </a:r>
            <a:r>
              <a:rPr lang="ru-RU" sz="2400" dirty="0">
                <a:latin typeface="Times New Roman" panose="02020603050405020304" pitchFamily="18" charset="0"/>
                <a:cs typeface="Times New Roman" panose="02020603050405020304" pitchFamily="18" charset="0"/>
              </a:rPr>
              <a:t> + 0,05.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Збільшений</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вміст</a:t>
            </a:r>
            <a:r>
              <a:rPr lang="ru-RU" sz="2400" dirty="0">
                <a:latin typeface="Times New Roman" panose="02020603050405020304" pitchFamily="18" charset="0"/>
                <a:cs typeface="Times New Roman" panose="02020603050405020304" pitchFamily="18" charset="0"/>
              </a:rPr>
              <a:t> кислот – </a:t>
            </a:r>
            <a:r>
              <a:rPr lang="ru-RU" sz="2400" dirty="0" err="1">
                <a:latin typeface="Times New Roman" panose="02020603050405020304" pitchFamily="18" charset="0"/>
                <a:cs typeface="Times New Roman" panose="02020603050405020304" pitchFamily="18" charset="0"/>
              </a:rPr>
              <a:t>показник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скисання</a:t>
            </a:r>
            <a:r>
              <a:rPr lang="ru-RU" sz="2400" dirty="0">
                <a:latin typeface="Times New Roman" panose="02020603050405020304" pitchFamily="18" charset="0"/>
                <a:cs typeface="Times New Roman" panose="02020603050405020304" pitchFamily="18" charset="0"/>
              </a:rPr>
              <a:t> меду і </a:t>
            </a:r>
            <a:r>
              <a:rPr lang="ru-RU" sz="2400" dirty="0" err="1">
                <a:latin typeface="Times New Roman" panose="02020603050405020304" pitchFamily="18" charset="0"/>
                <a:cs typeface="Times New Roman" panose="02020603050405020304" pitchFamily="18" charset="0"/>
              </a:rPr>
              <a:t>накопичення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оцтової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штучної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інверсії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сахарози</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присутності</a:t>
            </a:r>
            <a:r>
              <a:rPr lang="ru-RU" sz="2400" dirty="0">
                <a:latin typeface="Times New Roman" panose="02020603050405020304" pitchFamily="18" charset="0"/>
                <a:cs typeface="Times New Roman" panose="02020603050405020304" pitchFamily="18" charset="0"/>
              </a:rPr>
              <a:t> кислот (</a:t>
            </a:r>
            <a:r>
              <a:rPr lang="ru-RU" sz="2400" dirty="0" err="1">
                <a:latin typeface="Times New Roman" panose="02020603050405020304" pitchFamily="18" charset="0"/>
                <a:cs typeface="Times New Roman" panose="02020603050405020304" pitchFamily="18" charset="0"/>
              </a:rPr>
              <a:t>штучний</a:t>
            </a:r>
            <a:r>
              <a:rPr lang="ru-RU" sz="2400" dirty="0">
                <a:latin typeface="Times New Roman" panose="02020603050405020304" pitchFamily="18" charset="0"/>
                <a:cs typeface="Times New Roman" panose="02020603050405020304" pitchFamily="18" charset="0"/>
              </a:rPr>
              <a:t> мед).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Знижена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кислотність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виникає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внаслідок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фальсифікації</a:t>
            </a:r>
            <a:r>
              <a:rPr lang="ru-RU" sz="2400" dirty="0">
                <a:latin typeface="Times New Roman" panose="02020603050405020304" pitchFamily="18" charset="0"/>
                <a:cs typeface="Times New Roman" panose="02020603050405020304" pitchFamily="18" charset="0"/>
              </a:rPr>
              <a:t> меду  </a:t>
            </a:r>
            <a:r>
              <a:rPr lang="ru-RU" sz="2400" dirty="0" err="1">
                <a:latin typeface="Times New Roman" panose="02020603050405020304" pitchFamily="18" charset="0"/>
                <a:cs typeface="Times New Roman" panose="02020603050405020304" pitchFamily="18" charset="0"/>
              </a:rPr>
              <a:t>цукровим</a:t>
            </a:r>
            <a:r>
              <a:rPr lang="ru-RU" sz="2400" dirty="0">
                <a:latin typeface="Times New Roman" panose="02020603050405020304" pitchFamily="18" charset="0"/>
                <a:cs typeface="Times New Roman" panose="02020603050405020304" pitchFamily="18" charset="0"/>
              </a:rPr>
              <a:t> сиропом, </a:t>
            </a:r>
            <a:r>
              <a:rPr lang="ru-RU" sz="2400" dirty="0" err="1">
                <a:latin typeface="Times New Roman" panose="02020603050405020304" pitchFamily="18" charset="0"/>
                <a:cs typeface="Times New Roman" panose="02020603050405020304" pitchFamily="18" charset="0"/>
              </a:rPr>
              <a:t>крохмалем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або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переробки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бджолами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цукрового</a:t>
            </a:r>
            <a:r>
              <a:rPr lang="ru-RU" sz="2400" dirty="0">
                <a:latin typeface="Times New Roman" panose="02020603050405020304" pitchFamily="18" charset="0"/>
                <a:cs typeface="Times New Roman" panose="02020603050405020304" pitchFamily="18" charset="0"/>
              </a:rPr>
              <a:t> сиропу (</a:t>
            </a:r>
            <a:r>
              <a:rPr lang="ru-RU" sz="2400" dirty="0" err="1">
                <a:latin typeface="Times New Roman" panose="02020603050405020304" pitchFamily="18" charset="0"/>
                <a:cs typeface="Times New Roman" panose="02020603050405020304" pitchFamily="18" charset="0"/>
              </a:rPr>
              <a:t>цукровий</a:t>
            </a:r>
            <a:r>
              <a:rPr lang="ru-RU" sz="2400" dirty="0">
                <a:latin typeface="Times New Roman" panose="02020603050405020304" pitchFamily="18" charset="0"/>
                <a:cs typeface="Times New Roman" panose="02020603050405020304" pitchFamily="18" charset="0"/>
              </a:rPr>
              <a:t> мед).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Активна </a:t>
            </a:r>
            <a:r>
              <a:rPr lang="ru-RU" sz="2400" dirty="0" err="1">
                <a:latin typeface="Times New Roman" panose="02020603050405020304" pitchFamily="18" charset="0"/>
                <a:cs typeface="Times New Roman" panose="02020603050405020304" pitchFamily="18" charset="0"/>
              </a:rPr>
              <a:t>кислотність</a:t>
            </a:r>
            <a:r>
              <a:rPr lang="ru-RU" sz="2400" dirty="0">
                <a:latin typeface="Times New Roman" panose="02020603050405020304" pitchFamily="18" charset="0"/>
                <a:cs typeface="Times New Roman" panose="02020603050405020304" pitchFamily="18" charset="0"/>
              </a:rPr>
              <a:t> меду ( рН) в </a:t>
            </a:r>
            <a:r>
              <a:rPr lang="ru-RU" sz="2400" dirty="0" err="1">
                <a:latin typeface="Times New Roman" panose="02020603050405020304" pitchFamily="18" charset="0"/>
                <a:cs typeface="Times New Roman" panose="02020603050405020304" pitchFamily="18" charset="0"/>
              </a:rPr>
              <a:t>середньому</a:t>
            </a:r>
            <a:r>
              <a:rPr lang="ru-RU" sz="2400" dirty="0">
                <a:latin typeface="Times New Roman" panose="02020603050405020304" pitchFamily="18" charset="0"/>
                <a:cs typeface="Times New Roman" panose="02020603050405020304" pitchFamily="18" charset="0"/>
              </a:rPr>
              <a:t> становить 3,78 з </a:t>
            </a:r>
            <a:r>
              <a:rPr lang="ru-RU" sz="2400" dirty="0" err="1">
                <a:latin typeface="Times New Roman" panose="02020603050405020304" pitchFamily="18" charset="0"/>
                <a:cs typeface="Times New Roman" panose="02020603050405020304" pitchFamily="18" charset="0"/>
              </a:rPr>
              <a:t>коливаннями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3,26 до 4,36.</a:t>
            </a:r>
          </a:p>
        </p:txBody>
      </p:sp>
    </p:spTree>
    <p:extLst>
      <p:ext uri="{BB962C8B-B14F-4D97-AF65-F5344CB8AC3E}">
        <p14:creationId xmlns:p14="http://schemas.microsoft.com/office/powerpoint/2010/main" val="202009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030" y="340259"/>
            <a:ext cx="8229600" cy="6178698"/>
          </a:xfrm>
        </p:spPr>
        <p:txBody>
          <a:bodyPr>
            <a:normAutofit/>
          </a:bodyPr>
          <a:lstStyle/>
          <a:p>
            <a:pPr algn="l"/>
            <a:r>
              <a:rPr lang="uk-UA" sz="2400" b="1" i="1" dirty="0" smtClean="0">
                <a:solidFill>
                  <a:srgbClr val="C00000"/>
                </a:solidFill>
                <a:latin typeface="Times New Roman"/>
                <a:ea typeface="Times New Roman"/>
              </a:rPr>
              <a:t>	Зольність </a:t>
            </a:r>
            <a:r>
              <a:rPr lang="uk-UA" sz="2400" b="1" i="1" dirty="0">
                <a:solidFill>
                  <a:srgbClr val="C00000"/>
                </a:solidFill>
                <a:latin typeface="Times New Roman"/>
                <a:ea typeface="Times New Roman"/>
              </a:rPr>
              <a:t>меду</a:t>
            </a:r>
            <a:r>
              <a:rPr lang="uk-UA" sz="2400" b="1" dirty="0">
                <a:solidFill>
                  <a:srgbClr val="C00000"/>
                </a:solidFill>
                <a:latin typeface="Times New Roman"/>
                <a:ea typeface="Times New Roman"/>
              </a:rPr>
              <a:t> </a:t>
            </a:r>
            <a:r>
              <a:rPr lang="uk-UA" sz="2400" dirty="0">
                <a:latin typeface="Times New Roman"/>
                <a:ea typeface="Times New Roman"/>
              </a:rPr>
              <a:t>– вміст мінеральних речовин в 100 г меду після його спалювання (5-10г меду спалюють до почорніння на електроплитці, потім пробу прожарюють 1 годину при 600 º С у муфельній печі , охолоджують, зважують) . </a:t>
            </a: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t>
            </a:r>
            <a:r>
              <a:rPr lang="uk-UA" sz="2400" dirty="0" smtClean="0">
                <a:latin typeface="Times New Roman"/>
                <a:ea typeface="Times New Roman"/>
              </a:rPr>
              <a:t>Кількість </a:t>
            </a:r>
            <a:r>
              <a:rPr lang="uk-UA" sz="2400" dirty="0">
                <a:latin typeface="Times New Roman"/>
                <a:ea typeface="Times New Roman"/>
              </a:rPr>
              <a:t>мінеральних речовин у складі меду коливається в широких межах – від 0,006 до 3,45 % ( в середньому 0,27).  </a:t>
            </a: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t>
            </a:r>
            <a:r>
              <a:rPr lang="uk-UA" sz="2400" dirty="0" smtClean="0">
                <a:latin typeface="Times New Roman"/>
                <a:ea typeface="Times New Roman"/>
              </a:rPr>
              <a:t>Різні </a:t>
            </a:r>
            <a:r>
              <a:rPr lang="uk-UA" sz="2400" dirty="0" err="1">
                <a:latin typeface="Times New Roman"/>
                <a:ea typeface="Times New Roman"/>
              </a:rPr>
              <a:t>меди</a:t>
            </a:r>
            <a:r>
              <a:rPr lang="uk-UA" sz="2400" dirty="0">
                <a:latin typeface="Times New Roman"/>
                <a:ea typeface="Times New Roman"/>
              </a:rPr>
              <a:t> різняться між собою кількістю в них окремих </a:t>
            </a:r>
            <a:r>
              <a:rPr lang="uk-UA" sz="2400" dirty="0" err="1">
                <a:latin typeface="Times New Roman"/>
                <a:ea typeface="Times New Roman"/>
              </a:rPr>
              <a:t>макро</a:t>
            </a:r>
            <a:r>
              <a:rPr lang="uk-UA" sz="2400" dirty="0">
                <a:latin typeface="Times New Roman"/>
                <a:ea typeface="Times New Roman"/>
              </a:rPr>
              <a:t> – і </a:t>
            </a:r>
            <a:r>
              <a:rPr lang="uk-UA" sz="2400" dirty="0" smtClean="0">
                <a:latin typeface="Times New Roman"/>
                <a:ea typeface="Times New Roman"/>
              </a:rPr>
              <a:t>мікроелементів:. </a:t>
            </a:r>
            <a:br>
              <a:rPr lang="uk-UA" sz="2400" dirty="0" smtClean="0">
                <a:latin typeface="Times New Roman"/>
                <a:ea typeface="Times New Roman"/>
              </a:rPr>
            </a:br>
            <a:r>
              <a:rPr lang="uk-UA" sz="2400" dirty="0">
                <a:latin typeface="Times New Roman"/>
                <a:ea typeface="Times New Roman"/>
              </a:rPr>
              <a:t>	</a:t>
            </a:r>
            <a:r>
              <a:rPr lang="uk-UA" sz="2400" dirty="0" smtClean="0">
                <a:latin typeface="Times New Roman"/>
                <a:ea typeface="Times New Roman"/>
              </a:rPr>
              <a:t>- </a:t>
            </a:r>
            <a:r>
              <a:rPr lang="uk-UA" sz="2400" b="1" dirty="0" smtClean="0">
                <a:solidFill>
                  <a:srgbClr val="C00000"/>
                </a:solidFill>
                <a:latin typeface="Times New Roman"/>
                <a:ea typeface="Times New Roman"/>
              </a:rPr>
              <a:t>квіткові</a:t>
            </a:r>
            <a:r>
              <a:rPr lang="uk-UA" sz="2400" dirty="0" smtClean="0">
                <a:latin typeface="Times New Roman"/>
                <a:ea typeface="Times New Roman"/>
              </a:rPr>
              <a:t> </a:t>
            </a:r>
            <a:r>
              <a:rPr lang="uk-UA" sz="2400" dirty="0" err="1" smtClean="0">
                <a:latin typeface="Times New Roman"/>
                <a:ea typeface="Times New Roman"/>
              </a:rPr>
              <a:t>меди</a:t>
            </a:r>
            <a:r>
              <a:rPr lang="uk-UA" sz="2400" dirty="0" smtClean="0">
                <a:latin typeface="Times New Roman"/>
                <a:ea typeface="Times New Roman"/>
              </a:rPr>
              <a:t> - 0,07-0,14% золи</a:t>
            </a:r>
            <a:br>
              <a:rPr lang="uk-UA" sz="2400" dirty="0" smtClean="0">
                <a:latin typeface="Times New Roman"/>
                <a:ea typeface="Times New Roman"/>
              </a:rPr>
            </a:br>
            <a:r>
              <a:rPr lang="uk-UA" sz="2400" dirty="0" smtClean="0">
                <a:latin typeface="Times New Roman"/>
                <a:ea typeface="Times New Roman"/>
              </a:rPr>
              <a:t>            - </a:t>
            </a:r>
            <a:r>
              <a:rPr lang="uk-UA" sz="2400" b="1" dirty="0" smtClean="0">
                <a:solidFill>
                  <a:srgbClr val="642F04"/>
                </a:solidFill>
                <a:latin typeface="Times New Roman"/>
                <a:ea typeface="Times New Roman"/>
              </a:rPr>
              <a:t>квітково-падеві</a:t>
            </a:r>
            <a:r>
              <a:rPr lang="uk-UA" sz="2400" dirty="0" smtClean="0">
                <a:latin typeface="Times New Roman"/>
                <a:ea typeface="Times New Roman"/>
              </a:rPr>
              <a:t> – 0,14-0,28%</a:t>
            </a:r>
            <a:r>
              <a:rPr lang="en-US" sz="2400" dirty="0" smtClean="0">
                <a:latin typeface="Times New Roman"/>
                <a:ea typeface="Times New Roman"/>
              </a:rPr>
              <a:t>   </a:t>
            </a:r>
            <a:r>
              <a:rPr lang="uk-UA" sz="2400" dirty="0" smtClean="0">
                <a:latin typeface="Times New Roman"/>
                <a:ea typeface="Times New Roman"/>
              </a:rPr>
              <a:t/>
            </a:r>
            <a:br>
              <a:rPr lang="uk-UA" sz="2400" dirty="0" smtClean="0">
                <a:latin typeface="Times New Roman"/>
                <a:ea typeface="Times New Roman"/>
              </a:rPr>
            </a:br>
            <a:r>
              <a:rPr lang="uk-UA" sz="2400" dirty="0">
                <a:latin typeface="Times New Roman"/>
                <a:ea typeface="Times New Roman"/>
              </a:rPr>
              <a:t> </a:t>
            </a:r>
            <a:r>
              <a:rPr lang="uk-UA" sz="2400" dirty="0" smtClean="0">
                <a:latin typeface="Times New Roman"/>
                <a:ea typeface="Times New Roman"/>
              </a:rPr>
              <a:t>           - </a:t>
            </a:r>
            <a:r>
              <a:rPr lang="uk-UA" sz="2400" b="1" dirty="0" smtClean="0">
                <a:solidFill>
                  <a:schemeClr val="tx1">
                    <a:lumMod val="95000"/>
                    <a:lumOff val="5000"/>
                  </a:schemeClr>
                </a:solidFill>
                <a:latin typeface="Times New Roman"/>
                <a:ea typeface="Times New Roman"/>
              </a:rPr>
              <a:t>падеві </a:t>
            </a:r>
            <a:r>
              <a:rPr lang="uk-UA" sz="2400" dirty="0" smtClean="0">
                <a:latin typeface="Times New Roman"/>
                <a:ea typeface="Times New Roman"/>
              </a:rPr>
              <a:t>– більше 0,28%</a:t>
            </a:r>
            <a:br>
              <a:rPr lang="uk-UA" sz="2400" dirty="0" smtClean="0">
                <a:latin typeface="Times New Roman"/>
                <a:ea typeface="Times New Roman"/>
              </a:rPr>
            </a:br>
            <a:r>
              <a:rPr lang="uk-UA" sz="2400" dirty="0">
                <a:latin typeface="Times New Roman"/>
                <a:ea typeface="Times New Roman"/>
              </a:rPr>
              <a:t> </a:t>
            </a:r>
            <a:r>
              <a:rPr lang="uk-UA" sz="2400" dirty="0" smtClean="0">
                <a:latin typeface="Times New Roman"/>
                <a:ea typeface="Times New Roman"/>
              </a:rPr>
              <a:t>           - </a:t>
            </a:r>
            <a:r>
              <a:rPr lang="uk-UA" sz="2400" b="1" dirty="0" smtClean="0">
                <a:solidFill>
                  <a:srgbClr val="0070C0"/>
                </a:solidFill>
                <a:latin typeface="Times New Roman"/>
                <a:ea typeface="Times New Roman"/>
              </a:rPr>
              <a:t>цукрові</a:t>
            </a:r>
            <a:r>
              <a:rPr lang="uk-UA" sz="2400" dirty="0" smtClean="0">
                <a:latin typeface="Times New Roman"/>
                <a:ea typeface="Times New Roman"/>
              </a:rPr>
              <a:t> – 0-0,07%.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0966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73</Words>
  <Application>Microsoft Office PowerPoint</Application>
  <PresentationFormat>Экран (4:3)</PresentationFormat>
  <Paragraphs>146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Практична робота №13  Визначення діастазної активності та  фальсифікуючих домішок меду     </vt:lpstr>
      <vt:lpstr> Мета заняття. Вивчити хімічний склад меду. Навчитися визначати якісні показники меду та відрізняти фальсифікований продукт від натурального. </vt:lpstr>
      <vt:lpstr> Мед – рідина сиропоподібної консистенції, яку виробляють бджоли з нектару, паді та інших солодких виділень медоносних рослин.  Хімічний склад квіткового меду:       -  вода 16-20 %,       - цукри -75%;       - глюкоза -36 %,        - фруктоза – 37% ,       - сахароза – 1,5 %,       - декстрини  – 4,5%,       - азотисті сполуки - 0,3-0,4%;       - органічні кислоти – 0,07 %,       - мінеральні речовини – 0,01-0,02%. </vt:lpstr>
      <vt:lpstr> Якість та зрілість меду визначають за органолептичними показниками (колір, аромат, смак, консистенція), вмістом сухої речовини, діастазним числом, кислотністю, зольністю та за наявністю домішок.  Діастазне число характеризує розщеплення крохмалю, інуліну, декстринів та інших полісахаридів незрілого меду під впливом його ферментів (слинного походження)  α, β-амілаз. В разі нагрівання меду вище 50 º С і тривалого зберігання (понад рік) діастаза частково або повністю інактивується. Фальсифікація меду також призводить до послаблення активності ферменту.</vt:lpstr>
      <vt:lpstr> Діастазне число визначається кількістю         1 % - го розчину  крохмалю, який розщеплюється діастазою (амілазою), що міститься в 1 г меду ( в перерахунку на суху речовину) протягом години за температури 40+1° С  до речовин, що не забарвлюються  розчином йоду (еритродекстрини, мальтозодекстрини, мальтоза).   Після двохдобового дозрівання меду його діастазне число становить 5,6 + 0,4, 4-добового – 7,4 + 0,2, 8-добового – 12 + 0,7. Ці числа називаються одиницями Готе . Діастазне число дозрілих вітчизняних медів становить в середньому 7,1 одиниць Готе.</vt:lpstr>
      <vt:lpstr> Для визначення діастазного числа в 11 пробірок розливають 10% розчин меду та інші компоненти, наведені в таблиці 1 (для приготування 10%-ного розчину меду 10 г меду із вмістом вологи 20% розчиняють у 70 мл теплої (30-40 ºС) дистильованої води, ретельно перемішують і після повного розчинення охолоджують до 15 º С (табл. 1).                  Схема визначення діастазного числа меду           </vt:lpstr>
      <vt:lpstr> ХІД АНАЛІЗУ 1. Пробірки закривають гумовими пробками ретельно перемішують і поміщають на 1 год. у водяну баню на при температурі 40 +1° С.  2. Потім їх виймають і охолоджують під струменем води до кімнатної температури, в кожну додають по одній краплі розчину йоду (0,5 г йоду)  1 г йодиду калію в 100 мл дистильованої води).   У пробірках, де крохмаль залишився не розкладеним, з’явиться синє забарвлення, за відсутності крохмалю – темнувате, з частковим розщепленням – фіолетове забарвлення. Остання слабкозабарвлена пробірка перед рядом знебарвлених ( з жовтуватим відтінком) відповідає діастазній активності досліджуваного меду. </vt:lpstr>
      <vt:lpstr> Кислотність меду характеризує наявність у його складі  кислот корму, бродіння і дозрівання (яблучної, лимонної, мурашиної, молочної, щавелевої та інш.).    Кислотність меду виражають градусами – кількість 0,1 н розчину їдкого натрію, витраченого на титрування 100 мл             10% - го розчину меду при індикаторі фенолфталеїні.   Титрують двічі до слабко-рожевого забарвлення, яке не зникає 10 с. Розходження результатів не повинно перевищувати + 0,05.   Збільшений вміст кислот – показник скисання меду і накопичення оцтової кислоти або штучної інверсії сахарози в присутності кислот (штучний мед).   Знижена кислотність виникає внаслідок фальсифікації меду  цукровим сиропом, крохмалем або переробки бджолами цукрового сиропу (цукровий мед).   Активна кислотність меду ( рН) в середньому становить 3,78 з коливаннями від 3,26 до 4,36.</vt:lpstr>
      <vt:lpstr> Зольність меду – вміст мінеральних речовин в 100 г меду після його спалювання (5-10г меду спалюють до почорніння на електроплитці, потім пробу прожарюють 1 годину при 600 º С у муфельній печі , охолоджують, зважують) .   Кількість мінеральних речовин у складі меду коливається в широких межах – від 0,006 до 3,45 % ( в середньому 0,27).    Різні меди різняться між собою кількістю в них окремих макро – і мікроелементів:.   - квіткові меди - 0,07-0,14% золи             - квітково-падеві – 0,14-0,28%                - падеві – більше 0,28%             - цукрові – 0-0,07%. </vt:lpstr>
      <vt:lpstr>                                  Визначення фальсифікікуючих домішок   1. Для експертизи крохмальної фальсифікації у  ємкість кладуть близько 10 г. меду, заливають гарячою водою, розмішують, охолоджують, після чого додають туди кілька крапель йоду.  Якщо склад  посиніє,то у  мед доданий  крохмаль.        </vt:lpstr>
      <vt:lpstr>  2. Додавання крохмальної патоки можна визначити також нашатирним спиртом, який додають краплями до проби меду, попередньо розчиненого в дистильованій воді ( 1:2). Розчин забарвлюється в білий колір з бурим осадом.          </vt:lpstr>
      <vt:lpstr>.         </vt:lpstr>
      <vt:lpstr> 4. Для визначення добавки в мед сахарози (цукру) розчининяють мед у гарячій дистильованій воді  у співвідношенні 1:2 до отримання легкотекучого (досить рідкого) розчину. Виявляють механічні домішки –  розчин натурального меду (без нерозчинних добавок) обов'язково буде прозорим, без осаду і без сторонніх домішок на поверхні. Потім акуратно додаєм туди кілька крапель розчину азотнокислого срібла, спостерігаючи реакцію.   Якщо в мед доданий цукор, навколо крапель відразу почнеться чітко помітне білясте помутніння.  Завдання 1. Переглянути відеофільм « Перевірка натуральності меду  в домашніх умовах » https://www.youtube.com/watch?time_continue=32&amp;v=BSTNvXPpJkY&amp;feature=emb_title  </vt:lpstr>
      <vt:lpstr>          Контрольні питання  1. Як класифікують мед? 2. Який хімічний склад меду? 3. Як визначити діастаз не число меду? 4. Яким способом визначають зольність меду? 5. Як визначити кислотність меду? 6. Як стимулювати медову продуктивність бджіл? 7. Як визначити фальсифікацію меду?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Практична робота 7   МЕТОДИ КОНТРОЛЮ ЯКОСТІ МЕДУ   Мета заняття. Вивчити хімічний склад меду. Навчитися визначати якісні показники меду та відрізняти фальсифікований продукт від натурального. </dc:title>
  <dc:creator>Admin</dc:creator>
  <cp:lastModifiedBy>Пользователь Windows</cp:lastModifiedBy>
  <cp:revision>17</cp:revision>
  <dcterms:created xsi:type="dcterms:W3CDTF">2020-04-23T09:48:09Z</dcterms:created>
  <dcterms:modified xsi:type="dcterms:W3CDTF">2023-02-16T18:24:46Z</dcterms:modified>
</cp:coreProperties>
</file>