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3" r:id="rId13"/>
    <p:sldId id="264" r:id="rId14"/>
    <p:sldId id="269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4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64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B6D64-F12E-47A1-A19D-29D41E5FFBE1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E7049-DFF9-45C5-BDC1-C8D2AE55E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7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E7049-DFF9-45C5-BDC1-C8D2AE55EB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0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424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76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0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2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3319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9826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6505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5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9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56558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0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AEFB0C-B8D4-4101-BC48-514DA862574A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75A833-0500-47E5-888C-60661FC7967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126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7876" y="1665387"/>
            <a:ext cx="927735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spc="-6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 14</a:t>
            </a:r>
          </a:p>
          <a:p>
            <a:pPr algn="ctr"/>
            <a:endParaRPr lang="uk-UA" sz="4000" b="1" spc="-6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4000" b="1" spc="-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spc="-6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Тема:</a:t>
            </a:r>
          </a:p>
          <a:p>
            <a:pPr algn="ctr"/>
            <a:r>
              <a:rPr lang="uk-UA" sz="5400" b="1" spc="-60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Біологія </a:t>
            </a:r>
            <a:r>
              <a:rPr lang="uk-UA" sz="5400" b="1" spc="-60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продуктивності </a:t>
            </a:r>
            <a:r>
              <a:rPr lang="uk-UA" sz="5400" b="1" spc="-60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риб</a:t>
            </a:r>
            <a:endParaRPr lang="ru-RU" sz="5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3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9675" y="1181100"/>
            <a:ext cx="10515600" cy="498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0335" indent="44958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Експрес-метод визначення зрілості ікри осетрових риб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М.Ф.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Вернидуб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осетрових,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ікринок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знебарвлювати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метиленового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синього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свіжий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метиленового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синього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(одна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краплина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0,05%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метиленового синього на 10 мл профільтрованої річкової води) і наповнюють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ним доверху пробірку. Потім в бюкс поміщають 1 см</a:t>
            </a:r>
            <a:r>
              <a:rPr lang="uk-UA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ікри і доливають 5 мл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отриманого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розчину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метиленового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синього,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щільно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закривають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струшують: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33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Char char="•"/>
              <a:tabLst>
                <a:tab pos="962660" algn="l"/>
              </a:tabLst>
            </a:pP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ікра</a:t>
            </a:r>
            <a:r>
              <a:rPr lang="uk-UA" sz="2000" i="1" spc="-1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незріла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метиленового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синього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знебарвлюється;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81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Char char="•"/>
              <a:tabLst>
                <a:tab pos="91694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зріла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доброякісна</a:t>
            </a:r>
            <a:r>
              <a:rPr lang="uk-UA" sz="2000" i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ікра -</a:t>
            </a:r>
            <a:r>
              <a:rPr lang="uk-UA" sz="2000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знебарвлюється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80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Char char="•"/>
              <a:tabLst>
                <a:tab pos="929005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ікра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перезріла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 знебарвлюється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sz="2000" spc="-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2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uk-UA" sz="2000" spc="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</a:pP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000" i="1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ікра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uk-UA" sz="2000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перезріла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i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розчин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знебарвлюється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3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398562"/>
            <a:ext cx="9401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якості статевих продуктів самців риб.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187054" y="7077930"/>
            <a:ext cx="686725" cy="31720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32428" y="851344"/>
            <a:ext cx="104683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Об'єм </a:t>
            </a:r>
            <a:r>
              <a:rPr kumimoji="0" lang="uk-UA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еякулята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одноразово продукується самцями риб та концентрація сперматозоїдів в 1 мм</a:t>
            </a:r>
            <a:r>
              <a:rPr kumimoji="0" lang="uk-UA" altLang="ru-RU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сперми </a:t>
            </a:r>
            <a:r>
              <a:rPr lang="uk-UA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(за Р. </a:t>
            </a:r>
            <a:r>
              <a:rPr lang="uk-UA" altLang="ru-RU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В. </a:t>
            </a:r>
            <a:r>
              <a:rPr lang="uk-UA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Козаковим та А. Н. Образцовим)</a:t>
            </a:r>
            <a:endParaRPr lang="uk-UA" altLang="ru-RU" sz="2800" dirty="0">
              <a:latin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09383"/>
              </p:ext>
            </p:extLst>
          </p:nvPr>
        </p:nvGraphicFramePr>
        <p:xfrm>
          <a:off x="944218" y="1689653"/>
          <a:ext cx="9909312" cy="47926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67571">
                  <a:extLst>
                    <a:ext uri="{9D8B030D-6E8A-4147-A177-3AD203B41FA5}">
                      <a16:colId xmlns:a16="http://schemas.microsoft.com/office/drawing/2014/main" val="3585109242"/>
                    </a:ext>
                  </a:extLst>
                </a:gridCol>
                <a:gridCol w="1226363">
                  <a:extLst>
                    <a:ext uri="{9D8B030D-6E8A-4147-A177-3AD203B41FA5}">
                      <a16:colId xmlns:a16="http://schemas.microsoft.com/office/drawing/2014/main" val="164897583"/>
                    </a:ext>
                  </a:extLst>
                </a:gridCol>
                <a:gridCol w="1541683">
                  <a:extLst>
                    <a:ext uri="{9D8B030D-6E8A-4147-A177-3AD203B41FA5}">
                      <a16:colId xmlns:a16="http://schemas.microsoft.com/office/drawing/2014/main" val="2206810619"/>
                    </a:ext>
                  </a:extLst>
                </a:gridCol>
                <a:gridCol w="1315245">
                  <a:extLst>
                    <a:ext uri="{9D8B030D-6E8A-4147-A177-3AD203B41FA5}">
                      <a16:colId xmlns:a16="http://schemas.microsoft.com/office/drawing/2014/main" val="4066534645"/>
                    </a:ext>
                  </a:extLst>
                </a:gridCol>
                <a:gridCol w="1280328">
                  <a:extLst>
                    <a:ext uri="{9D8B030D-6E8A-4147-A177-3AD203B41FA5}">
                      <a16:colId xmlns:a16="http://schemas.microsoft.com/office/drawing/2014/main" val="3282872003"/>
                    </a:ext>
                  </a:extLst>
                </a:gridCol>
                <a:gridCol w="1291967">
                  <a:extLst>
                    <a:ext uri="{9D8B030D-6E8A-4147-A177-3AD203B41FA5}">
                      <a16:colId xmlns:a16="http://schemas.microsoft.com/office/drawing/2014/main" val="1074568196"/>
                    </a:ext>
                  </a:extLst>
                </a:gridCol>
                <a:gridCol w="1186155">
                  <a:extLst>
                    <a:ext uri="{9D8B030D-6E8A-4147-A177-3AD203B41FA5}">
                      <a16:colId xmlns:a16="http://schemas.microsoft.com/office/drawing/2014/main" val="262026656"/>
                    </a:ext>
                  </a:extLst>
                </a:gridCol>
              </a:tblGrid>
              <a:tr h="752894">
                <a:tc>
                  <a:txBody>
                    <a:bodyPr/>
                    <a:lstStyle/>
                    <a:p>
                      <a:pPr marR="1155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риби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Міні-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260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мальний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мальний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4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Міні-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412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мальний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мальний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684701"/>
                  </a:ext>
                </a:extLst>
              </a:tr>
              <a:tr h="719174">
                <a:tc>
                  <a:txBody>
                    <a:bodyPr/>
                    <a:lstStyle/>
                    <a:p>
                      <a:pPr marR="1149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Осетер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168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російський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8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166,80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241769"/>
                  </a:ext>
                </a:extLst>
              </a:tr>
              <a:tr h="719174">
                <a:tc>
                  <a:txBody>
                    <a:bodyPr/>
                    <a:lstStyle/>
                    <a:p>
                      <a:pPr marR="1149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Лосось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18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атлантичний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46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616411"/>
                  </a:ext>
                </a:extLst>
              </a:tr>
              <a:tr h="375667">
                <a:tc>
                  <a:txBody>
                    <a:bodyPr/>
                    <a:lstStyle/>
                    <a:p>
                      <a:pPr marR="1123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Кета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32,40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46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920095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R="1155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Горбуша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21,70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29,04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46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225847"/>
                  </a:ext>
                </a:extLst>
              </a:tr>
              <a:tr h="719174">
                <a:tc>
                  <a:txBody>
                    <a:bodyPr/>
                    <a:lstStyle/>
                    <a:p>
                      <a:pPr marR="1143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Райдужна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162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форель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163870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R="1130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Сиг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425783"/>
                  </a:ext>
                </a:extLst>
              </a:tr>
              <a:tr h="374889">
                <a:tc>
                  <a:txBody>
                    <a:bodyPr/>
                    <a:lstStyle/>
                    <a:p>
                      <a:pPr marR="1155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Пелядь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12,16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075411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R="1162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Муксун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01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456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072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017619"/>
              </p:ext>
            </p:extLst>
          </p:nvPr>
        </p:nvGraphicFramePr>
        <p:xfrm>
          <a:off x="1190332" y="2152332"/>
          <a:ext cx="10448927" cy="44577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95736">
                  <a:extLst>
                    <a:ext uri="{9D8B030D-6E8A-4147-A177-3AD203B41FA5}">
                      <a16:colId xmlns:a16="http://schemas.microsoft.com/office/drawing/2014/main" val="3639964120"/>
                    </a:ext>
                  </a:extLst>
                </a:gridCol>
                <a:gridCol w="2176995">
                  <a:extLst>
                    <a:ext uri="{9D8B030D-6E8A-4147-A177-3AD203B41FA5}">
                      <a16:colId xmlns:a16="http://schemas.microsoft.com/office/drawing/2014/main" val="3420075705"/>
                    </a:ext>
                  </a:extLst>
                </a:gridCol>
                <a:gridCol w="2588098">
                  <a:extLst>
                    <a:ext uri="{9D8B030D-6E8A-4147-A177-3AD203B41FA5}">
                      <a16:colId xmlns:a16="http://schemas.microsoft.com/office/drawing/2014/main" val="2126900796"/>
                    </a:ext>
                  </a:extLst>
                </a:gridCol>
                <a:gridCol w="2588098">
                  <a:extLst>
                    <a:ext uri="{9D8B030D-6E8A-4147-A177-3AD203B41FA5}">
                      <a16:colId xmlns:a16="http://schemas.microsoft.com/office/drawing/2014/main" val="3267991581"/>
                    </a:ext>
                  </a:extLst>
                </a:gridCol>
              </a:tblGrid>
              <a:tr h="230782">
                <a:tc rowSpan="2"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риб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129540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</a:t>
                      </a:r>
                      <a:r>
                        <a:rPr lang="uk-UA" sz="2000" spc="-3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води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°С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Тривалість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активності,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18869"/>
                  </a:ext>
                </a:extLst>
              </a:tr>
              <a:tr h="461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3431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256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Поступального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6129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руху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912886"/>
                  </a:ext>
                </a:extLst>
              </a:tr>
              <a:tr h="287494">
                <a:tc>
                  <a:txBody>
                    <a:bodyPr/>
                    <a:lstStyle/>
                    <a:p>
                      <a:pPr marR="10223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Російський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осетер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6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17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5-9,5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748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2000" spc="-1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2000" spc="-2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2000" spc="-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000" spc="-2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2000" spc="-20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2000" spc="-2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2000" spc="1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514190"/>
                  </a:ext>
                </a:extLst>
              </a:tr>
              <a:tr h="230782">
                <a:tc>
                  <a:txBody>
                    <a:bodyPr/>
                    <a:lstStyle/>
                    <a:p>
                      <a:pPr marR="10160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Стерлядь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04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11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482485"/>
                  </a:ext>
                </a:extLst>
              </a:tr>
              <a:tr h="286306">
                <a:tc>
                  <a:txBody>
                    <a:bodyPr/>
                    <a:lstStyle/>
                    <a:p>
                      <a:pPr marR="1047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Атлантичний</a:t>
                      </a:r>
                      <a:r>
                        <a:rPr lang="uk-UA" sz="20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лосось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131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spc="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uk-UA" sz="2000" spc="-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000" spc="-2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spc="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uk-UA" sz="2000" spc="-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082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spc="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uk-UA" sz="2000" spc="-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000" spc="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spc="9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uk-UA" sz="2000" spc="29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002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683596"/>
                  </a:ext>
                </a:extLst>
              </a:tr>
              <a:tr h="286306">
                <a:tc>
                  <a:txBody>
                    <a:bodyPr/>
                    <a:lstStyle/>
                    <a:p>
                      <a:pPr marR="10350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Горбуша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6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368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uk-UA" sz="2000" spc="-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000" spc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002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80758"/>
                  </a:ext>
                </a:extLst>
              </a:tr>
              <a:tr h="287494">
                <a:tc>
                  <a:txBody>
                    <a:bodyPr/>
                    <a:lstStyle/>
                    <a:p>
                      <a:pPr marR="10287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Райдужна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форель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131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2,5 -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304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002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727114"/>
                  </a:ext>
                </a:extLst>
              </a:tr>
              <a:tr h="285713">
                <a:tc>
                  <a:txBody>
                    <a:bodyPr/>
                    <a:lstStyle/>
                    <a:p>
                      <a:pPr marR="10414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Муксун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131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2,5 -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002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189989"/>
                  </a:ext>
                </a:extLst>
              </a:tr>
              <a:tr h="287494">
                <a:tc>
                  <a:txBody>
                    <a:bodyPr/>
                    <a:lstStyle/>
                    <a:p>
                      <a:pPr marR="10287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Пелядь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04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304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uk-UA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хв.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792106"/>
                  </a:ext>
                </a:extLst>
              </a:tr>
              <a:tr h="286306">
                <a:tc>
                  <a:txBody>
                    <a:bodyPr/>
                    <a:lstStyle/>
                    <a:p>
                      <a:pPr marR="1047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Щука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6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368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spc="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uk-UA" sz="2000" spc="-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2000" spc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r>
                        <a:rPr lang="uk-UA" sz="20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002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70 -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066261"/>
                  </a:ext>
                </a:extLst>
              </a:tr>
              <a:tr h="285713">
                <a:tc>
                  <a:txBody>
                    <a:bodyPr/>
                    <a:lstStyle/>
                    <a:p>
                      <a:pPr marR="10287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Короп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67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368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uk-UA" sz="20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11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4656"/>
                  </a:ext>
                </a:extLst>
              </a:tr>
              <a:tr h="287494">
                <a:tc>
                  <a:txBody>
                    <a:bodyPr/>
                    <a:lstStyle/>
                    <a:p>
                      <a:pPr marR="10414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Білий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Амур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0040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115" algn="ctr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89891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90332" y="244117"/>
            <a:ext cx="10323417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періоді активності </a:t>
            </a:r>
            <a:r>
              <a:rPr kumimoji="0" lang="uk-UA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виділяють дві стадії: енергійного поступального руху і коливального руху (поступово затухаючого). Спермії різних видів риб при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потраплянні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воду зберігають активність протягом різного часу - від декількох секунд до декількох годин, як в осетрових (табл. 2).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2.Тривалість активності </a:t>
            </a:r>
            <a:r>
              <a:rPr kumimoji="0" lang="uk-UA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риб у воді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 І.С. </a:t>
            </a:r>
            <a:r>
              <a:rPr kumimoji="0" lang="uk-UA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Мухачовим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513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7750" y="409575"/>
            <a:ext cx="10715625" cy="5714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1605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сперми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оцінюють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комплексом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показників:</a:t>
            </a:r>
            <a:r>
              <a:rPr lang="uk-UA" sz="22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об'ємом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еякулята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кольором, консистенцією, концентрацією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одиниці об'єму</a:t>
            </a:r>
            <a:r>
              <a:rPr lang="uk-UA" sz="22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їх активністю, за її запліднюючою здатністю (визначають за відсотком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заплідненої</a:t>
            </a:r>
            <a:r>
              <a:rPr lang="uk-UA" sz="22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ікри).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6685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Об'єм </a:t>
            </a:r>
            <a:r>
              <a:rPr lang="uk-UA" sz="2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еякулята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вимірюють за допомогою мірного посуду з точністю до</a:t>
            </a:r>
            <a:r>
              <a:rPr lang="uk-UA" sz="22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0,1 см</a:t>
            </a:r>
            <a:r>
              <a:rPr lang="uk-UA" sz="2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3510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Візуальну оцінку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кольором і консистенцією проводять безпосередньо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відціджування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сперми. При візуальній оцінці сперми виділяють три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групи: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46685" lvl="0" indent="-342900" algn="just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•"/>
              <a:tabLst>
                <a:tab pos="75819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хорошої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консистенцію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рідкої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сметани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злегка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жовтуватого відтінку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осетрових)</a:t>
            </a:r>
            <a:r>
              <a:rPr lang="uk-UA" sz="22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чисто</a:t>
            </a:r>
            <a:r>
              <a:rPr lang="uk-UA" sz="22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білого кольору;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2240" lvl="0" indent="-342900" algn="just">
              <a:lnSpc>
                <a:spcPct val="150000"/>
              </a:lnSpc>
              <a:spcBef>
                <a:spcPts val="8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•"/>
              <a:tabLst>
                <a:tab pos="758190" algn="l"/>
              </a:tabLst>
            </a:pPr>
            <a:r>
              <a:rPr lang="uk-UA" sz="22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uk-UA" sz="22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uk-UA" sz="22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консистенцію</a:t>
            </a:r>
            <a:r>
              <a:rPr lang="uk-UA" sz="22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густого молока і білий колір; 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2240" lvl="0" indent="-342900" algn="just">
              <a:lnSpc>
                <a:spcPct val="150000"/>
              </a:lnSpc>
              <a:spcBef>
                <a:spcPts val="81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Char char="•"/>
              <a:tabLst>
                <a:tab pos="75819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 незадовільної якості - рідка, має вид</a:t>
            </a:r>
            <a:r>
              <a:rPr lang="uk-UA" sz="22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розбавленого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молока з блакитним відтінком.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63716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93304" y="69564"/>
            <a:ext cx="9998766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більшості риб концентрація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дуже висока - від 5 до 30 млн/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млл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значно вище, ніж у тварин із внутрішнім заплідненням, оскільки у риб запліднення зовнішнє, яке відбувається в складних умовах (течія, інші абіотичні чинники).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Концентрацію </a:t>
            </a:r>
            <a:r>
              <a:rPr kumimoji="0" lang="uk-UA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kumimoji="0" lang="uk-UA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одиниці об'єму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еякулята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визначають двома способами: окомірним підрахунком в камері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Горяєва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(рис.3.) і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фотоелектрокалориметричним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методом, який зручний при обробці великої кількості проб.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image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04" y="3233117"/>
            <a:ext cx="4202596" cy="343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15025" y="5840985"/>
            <a:ext cx="51770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3. Схема прорахунку </a:t>
            </a:r>
            <a:r>
              <a:rPr kumimoji="0" lang="uk-UA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сперміїв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полі зору мікроскопа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174" y="58703"/>
            <a:ext cx="10848975" cy="679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41605" indent="456565" algn="just">
              <a:lnSpc>
                <a:spcPct val="150000"/>
              </a:lnSpc>
              <a:spcBef>
                <a:spcPts val="445"/>
              </a:spcBef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Оцінку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ступеня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рухливості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сперматозоїдів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</a:t>
            </a:r>
            <a:r>
              <a:rPr lang="uk-UA" sz="20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результатами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мікроскопічних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Спостерігаючи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мікроскоп,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препаровальною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голкою сполучають краплину сперми з водою. Потрапивши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воду,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рухливість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поширюються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краплині води.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Чим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менша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активність,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тим гірша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якість.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 marR="145415" indent="456565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Орієнтовно якість сперми визначають за п'ятибальною шкалою Г.М.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Персова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 marR="146050" indent="456565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балів -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 відмінної якості (усі сперматозоїди рухомі і більшість з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них рухається поступально);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 marR="141605" indent="45656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хорошої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(поступальний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яскраво виражений, але в полі зору зустрічаються сперматозоїди (10 - 15%) 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зигзагоподібними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коливальними рухами);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 marR="145415" indent="45656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бали -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 задовільної якості (зиґзаґоподібний і коливальний рух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відмічається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60%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сперматозоїдів,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0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сперматозоїди);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0970" marR="144780" indent="45656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поступальний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поодинокі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сперматозоїди,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коливальний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зрідка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зиґзаґоподібний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75%;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7535" algn="just">
              <a:lnSpc>
                <a:spcPts val="1585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бал</a:t>
            </a:r>
            <a:r>
              <a:rPr lang="uk-UA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усі сперматозоїди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94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4900" y="533400"/>
            <a:ext cx="106394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4145" indent="270510" algn="just">
              <a:lnSpc>
                <a:spcPct val="150000"/>
              </a:lnSpc>
              <a:spcBef>
                <a:spcPts val="77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штучного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сперму,</a:t>
            </a:r>
            <a:r>
              <a:rPr lang="uk-UA" sz="20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оцінюється 5 і 4 балами, в окремих випадках - 3 балами. Решта варіантів для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рибництва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непридатна.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2875" indent="27051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Існує залежність між тривалістю руху сперматозоїдів у воді й віком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самців. Так, сперматозоїди 3-5-річних самців форелі втрачають рухливість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uk-UA" sz="20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spc="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секунди, в 5-6-річних - через 62 - 65, а в 7-8-річних - через 45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секунд.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7320" indent="27051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Тривалість руху сперматозоїдів залежить і від температури води. Так,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сперматозоїди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щуки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 температурі 5°С зберігають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рухливість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 2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хв.,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температурі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10°С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1,5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хв.,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температурі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15°С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хв.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7320" indent="27051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чином,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рухливості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запліднюючої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сперматозоїдів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неоднакова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залежить від умов зовнішнього середовища й індивідуальних особливостей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плідників.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54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250" y="390525"/>
            <a:ext cx="10382250" cy="660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0130" algn="just">
              <a:lnSpc>
                <a:spcPct val="107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запитання.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76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 визначається швидкість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риб?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6685" lvl="0" indent="-342900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73850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2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uk-UA" sz="2000" spc="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величинах</a:t>
            </a:r>
            <a:r>
              <a:rPr lang="uk-UA" sz="2000" spc="2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uk-UA" sz="2000" spc="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виражати</a:t>
            </a:r>
            <a:r>
              <a:rPr lang="uk-UA" sz="2000" spc="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uk-UA" sz="2000" spc="2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</a:t>
            </a:r>
            <a:r>
              <a:rPr lang="uk-UA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риб,</a:t>
            </a:r>
            <a:r>
              <a:rPr lang="uk-UA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</a:t>
            </a:r>
            <a:r>
              <a:rPr lang="uk-UA" sz="2000" spc="30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73279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абсолютної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відносної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6050" lvl="0" indent="-34290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73533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uk-UA" sz="2000" spc="-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юєт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 </a:t>
            </a:r>
            <a:r>
              <a:rPr lang="uk-UA" sz="2000" spc="-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sz="2000" spc="-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</a:t>
            </a:r>
            <a:r>
              <a:rPr lang="uk-UA" sz="2000" spc="-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sz="2000" spc="-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 </a:t>
            </a:r>
            <a:r>
              <a:rPr lang="uk-UA" sz="2000" spc="-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spc="-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-5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000" spc="-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 росту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риб?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5415" lvl="0" indent="-342900">
              <a:lnSpc>
                <a:spcPct val="150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73279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</a:t>
            </a:r>
            <a:r>
              <a:rPr lang="uk-UA" sz="2000" spc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1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коефіцієнта</a:t>
            </a:r>
            <a:r>
              <a:rPr lang="uk-UA" sz="2000" spc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вгодованості,</a:t>
            </a:r>
            <a:r>
              <a:rPr lang="uk-UA" sz="2000" spc="1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наведіть</a:t>
            </a:r>
            <a:r>
              <a:rPr lang="uk-UA" sz="2000" spc="1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uk-UA" sz="2000" spc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 визначається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146050" lvl="0" indent="-342900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1039495" algn="l"/>
                <a:tab pos="1040130" algn="l"/>
                <a:tab pos="1920240" algn="l"/>
                <a:tab pos="3175000" algn="l"/>
                <a:tab pos="4213225" algn="l"/>
                <a:tab pos="4744720" algn="l"/>
                <a:tab pos="521525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Наведіть	послідовність	підготовки	ікри	для	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85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1039495" algn="l"/>
                <a:tab pos="104013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експрес-метод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осетрових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4145" lvl="0" indent="-342900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1039495" algn="l"/>
                <a:tab pos="104013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000" spc="20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uk-UA" sz="2000" spc="1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uk-UA" sz="2000" spc="1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оцінюється</a:t>
            </a:r>
            <a:r>
              <a:rPr lang="uk-UA" sz="2000" spc="20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статевих</a:t>
            </a:r>
            <a:r>
              <a:rPr lang="uk-UA" sz="2000" spc="1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самців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риб?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7320" lvl="0" indent="-34290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1039495" algn="l"/>
                <a:tab pos="104013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</a:t>
            </a:r>
            <a:r>
              <a:rPr lang="uk-UA" sz="2000" spc="2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uk-UA" sz="2000" spc="2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сперми</a:t>
            </a:r>
            <a:r>
              <a:rPr lang="uk-UA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</a:t>
            </a:r>
            <a:r>
              <a:rPr lang="uk-UA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000" spc="27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п'ятибальною</a:t>
            </a:r>
            <a:r>
              <a:rPr lang="uk-UA" sz="2000" spc="27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шкалою</a:t>
            </a:r>
            <a:r>
              <a:rPr lang="uk-UA" sz="2000" spc="2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Г.М.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ерсова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97510" lvl="0" indent="-342900">
              <a:lnSpc>
                <a:spcPct val="150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1039495" algn="l"/>
                <a:tab pos="104013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чого залежить тривалість періоду збереження рухливості й</a:t>
            </a:r>
            <a:r>
              <a:rPr lang="uk-UA" sz="2000" spc="-3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запліднюючої здатності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сперматозоїдів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45415" lvl="0" indent="-342900">
              <a:lnSpc>
                <a:spcPct val="150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732790" algn="l"/>
              </a:tabLst>
            </a:pP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0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1190625"/>
            <a:ext cx="104489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98120" indent="990600" algn="just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</a:pPr>
            <a:r>
              <a:rPr lang="uk-UA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b="1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uk-UA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800" b="1" i="1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знайомити</a:t>
            </a:r>
            <a:r>
              <a:rPr lang="uk-UA" sz="2800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комплексом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біологічних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показників, що використовують для вивчення стану об'єктів рибництва, освоїти способи оцінки якості ікри, сперми та</a:t>
            </a:r>
            <a:r>
              <a:rPr lang="uk-UA" sz="28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відсотка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запліднення ікри.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3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199" y="302359"/>
            <a:ext cx="10525125" cy="541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2240" indent="449580" algn="just">
              <a:lnSpc>
                <a:spcPts val="4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рибництва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взаємодією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дозрівання,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розмноження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2240" indent="449580" algn="just">
              <a:lnSpc>
                <a:spcPts val="4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 (інтенсивність) цих процесів можна визначити, використовуючи набір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біологічних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таких,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лінійного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наростання маси, коефіцієнт вгодованості, жирності, зрілості та інші.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3510" indent="449580" algn="just">
              <a:lnSpc>
                <a:spcPts val="4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 (темп) лінійного росту риби</a:t>
            </a:r>
            <a:r>
              <a:rPr lang="uk-UA" sz="28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приріст її довжини за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проміжок часу.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2875" indent="449580" algn="just">
              <a:lnSpc>
                <a:spcPts val="4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 наростання маси (темп росту маси) риби -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приріст маси</a:t>
            </a:r>
            <a:r>
              <a:rPr lang="uk-UA" sz="28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8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uk-UA" sz="28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проміжок</a:t>
            </a:r>
            <a:r>
              <a:rPr lang="uk-UA" sz="28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9700" y="857250"/>
            <a:ext cx="99199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3510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легко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систематичних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промірів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зважувань.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наводити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uk-UA" sz="28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8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відносних</a:t>
            </a:r>
            <a:r>
              <a:rPr lang="uk-UA" sz="2800" i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величинах.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4145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збільшенням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(до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межі)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росту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знижується,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абсолютного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приросту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збільшується.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Найвищий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середньодобовий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(абсолютний)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коропа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відмічається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uk-UA" sz="28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3-5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років,</a:t>
            </a:r>
            <a:r>
              <a:rPr lang="uk-UA" sz="28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 -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личинки.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7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952499" y="266701"/>
                <a:ext cx="10744201" cy="649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143510" indent="449580" algn="just">
                  <a:spcAft>
                    <a:spcPts val="0"/>
                  </a:spcAft>
                </a:pPr>
                <a:r>
                  <a:rPr lang="uk-UA" sz="2400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Коефіцієнт</a:t>
                </a:r>
                <a:r>
                  <a:rPr lang="uk-UA" sz="2400" i="1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вгодованості</a:t>
                </a:r>
                <a:r>
                  <a:rPr lang="uk-UA" sz="2400" i="1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uk-UA" sz="2400" i="1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показник,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визначається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основі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індивідуального</a:t>
                </a:r>
                <a:r>
                  <a:rPr lang="uk-UA" sz="2400" spc="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вимірювання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зважування</a:t>
                </a:r>
                <a:r>
                  <a:rPr lang="uk-UA" sz="2400" spc="-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за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формулою 1:</a:t>
                </a:r>
                <a:r>
                  <a:rPr lang="uk-UA" sz="2400" spc="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за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Т.</a:t>
                </a:r>
                <a:r>
                  <a:rPr lang="uk-UA" sz="2400" spc="-1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Фультоном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</a:t>
                </a:r>
                <a:r>
                  <a:rPr lang="uk-UA" sz="2400" spc="-5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Ф.</a:t>
                </a:r>
                <a:r>
                  <a:rPr lang="uk-UA" sz="2400" spc="-1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Кларком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uk-UA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×</m:t>
                        </m:r>
                        <m:r>
                          <a:rPr lang="uk-UA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uk-UA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lang="uk-UA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³</m:t>
                        </m:r>
                      </m:den>
                    </m:f>
                  </m:oMath>
                </a14:m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коефіцієнт вгодованості;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  <a:spcAft>
                    <a:spcPts val="0"/>
                  </a:spcAft>
                </a:pP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−маса риби</m:t>
                    </m:r>
                    <m:r>
                      <a:rPr lang="ru-RU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г</m:t>
                    </m:r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  <a:spcAft>
                    <a:spcPts val="0"/>
                  </a:spcAft>
                </a:pP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довжина  риби від початку рила до кінця лускового покриву, см.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  <a:spcAft>
                    <a:spcPts val="0"/>
                  </a:spcAft>
                </a:pP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При визначенні вгодованості за </a:t>
                </a:r>
                <a:r>
                  <a:rPr lang="uk-UA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Фультоном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береться загальна маса риб (разом з усіма нутрощами). Проте різна ступінь розвитку статевих продуктів і наповненість кишечника заважають визначенню правильного коефіцієнта вгодованості. </a:t>
                </a:r>
                <a:r>
                  <a:rPr lang="uk-UA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Показовіші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результати  дає коефіцієнт вгодованості за </a:t>
                </a:r>
                <a:r>
                  <a:rPr lang="uk-UA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Кларком</a:t>
                </a:r>
                <a:r>
                  <a:rPr lang="uk-UA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який вираховується за масою риби без нутрощів. </a:t>
                </a:r>
                <a:endParaRPr lang="uk-UA" sz="24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Коефіцієнт вгодованості для цьоголіток</a:t>
                </a:r>
                <a:r>
                  <a:rPr lang="uk-UA" sz="2400" spc="5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- 1,6-1,7, для риби старших</a:t>
                </a:r>
                <a:r>
                  <a:rPr lang="uk-UA" sz="2400" spc="5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вікових груп</a:t>
                </a:r>
                <a:r>
                  <a:rPr lang="uk-UA" sz="2400" spc="5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uk-UA" sz="2400" spc="-5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2,3-3,5.</a:t>
                </a:r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143510" indent="449580" algn="just">
                  <a:lnSpc>
                    <a:spcPts val="3200"/>
                  </a:lnSpc>
                  <a:spcAft>
                    <a:spcPts val="0"/>
                  </a:spcAft>
                </a:pP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9" y="266701"/>
                <a:ext cx="10744201" cy="6498189"/>
              </a:xfrm>
              <a:prstGeom prst="rect">
                <a:avLst/>
              </a:prstGeom>
              <a:blipFill>
                <a:blip r:embed="rId2"/>
                <a:stretch>
                  <a:fillRect l="-851" t="-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29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62050" y="466725"/>
            <a:ext cx="7162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1605" indent="449580" algn="just">
              <a:spcBef>
                <a:spcPts val="10"/>
              </a:spcBef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ступеня зрілості ікри та її готовності до запліднення.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 ікри, отриманої для рибоводних цілей, можна судити за зовнішнім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виглядом. Зріла ікра прозора, (крім осетрових), округлої форми, пружна, має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властиве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виду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риб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забарвлення.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2875" indent="449580" algn="just">
              <a:spcAft>
                <a:spcPts val="35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основний показник ступеня зрілості статевих залоз у самок коропа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старшої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генерації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ядра. Так, діаметр таких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яєчниках коропа коливається від 1,0 до 1,6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мм.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Чіткою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оболонки. Міграція ядра до анімального полюсу, де скупчується цитоплазма і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розташовано мікропіле, свідчить про перехід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стадію дозрівання.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</a:t>
            </a:r>
            <a:r>
              <a:rPr lang="uk-UA" sz="2400" spc="-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ікринках</a:t>
            </a:r>
            <a:r>
              <a:rPr lang="uk-UA" sz="2400" spc="-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далеких</a:t>
            </a:r>
            <a:r>
              <a:rPr lang="uk-UA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зрілості,</a:t>
            </a:r>
            <a:r>
              <a:rPr lang="uk-UA" sz="2400" spc="-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розташовуються</a:t>
            </a:r>
            <a:r>
              <a:rPr lang="uk-UA" sz="2400" spc="-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центрі (рис. 1).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299" y="911252"/>
            <a:ext cx="3359055" cy="32606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610599" y="4466766"/>
            <a:ext cx="3359055" cy="1891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uk-UA" sz="1400" b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</a:t>
            </a:r>
            <a:r>
              <a:rPr lang="uk-UA" sz="1400" b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400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ооцитах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</a:t>
            </a:r>
            <a:r>
              <a:rPr lang="uk-UA" sz="1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І.С.</a:t>
            </a:r>
            <a:r>
              <a:rPr lang="uk-UA" sz="1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Мухачовим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1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Ооцити</a:t>
            </a:r>
            <a:r>
              <a:rPr lang="uk-UA" sz="1400" b="1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коропа; 2. </a:t>
            </a:r>
            <a:r>
              <a:rPr lang="uk-UA" sz="1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Ооципі</a:t>
            </a:r>
            <a:r>
              <a:rPr lang="uk-UA" sz="1400" b="1" spc="-1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осетра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А—ядро</a:t>
            </a:r>
            <a:r>
              <a:rPr lang="uk-UA" sz="1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uk-UA" sz="1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трофоплазматичний</a:t>
            </a:r>
            <a:r>
              <a:rPr lang="uk-UA" sz="1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uk-UA" sz="14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1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завершений);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1605" algn="just">
              <a:lnSpc>
                <a:spcPct val="150000"/>
              </a:lnSpc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ядро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поблизу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анімального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полюса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трофоплазматичний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uk-UA" sz="1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завершений).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75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500" y="238125"/>
            <a:ext cx="10591800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1605" indent="449580" algn="just">
              <a:lnSpc>
                <a:spcPts val="32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Навесні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розвантаженням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зимувалів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uk-UA" sz="24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 статевих продуктів, тому у самок перевіряють стан зрілості яєчників.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Особин з м'яким, округлим черевцем відразу висаджують в басейни, оскільки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400" spc="-3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готові до нересту. Ступінь зрілості ікри у таких самок високий, ядро в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ооцитах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зміщене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оболонки.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самок,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тверде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погано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виражене черевце, беруть щупом пробу ікри. Щупом є металевий стрижень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діаметром 3,0—3,5 мм з поглибленням на передньому загостреному кінці.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Щуп вводять в яєчник, проколюючи стінку тіла в області луски, над основою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черевних плавників (рис. 2).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indent="449580" algn="just">
              <a:lnSpc>
                <a:spcPts val="32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того, щоб не поранити внутрішні органи,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щуп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indent="449580" algn="just">
              <a:lnSpc>
                <a:spcPts val="32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вводять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похило (під кутом 30-45°) під луску на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indent="449580" algn="just">
              <a:lnSpc>
                <a:spcPts val="32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глибину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5-7 мм. Така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процедура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uk-UA" sz="24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проби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spc="-1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indent="449580" algn="just">
              <a:lnSpc>
                <a:spcPts val="32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негативно на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</a:t>
            </a:r>
            <a:r>
              <a:rPr lang="uk-UA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самок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716" y="3756218"/>
            <a:ext cx="3365284" cy="159509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002777" y="5534025"/>
            <a:ext cx="2384514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Рис-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uk-UA" sz="1400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щупу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відборі</a:t>
            </a:r>
            <a:r>
              <a:rPr lang="uk-UA" sz="1400" b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проби</a:t>
            </a:r>
            <a:r>
              <a:rPr lang="uk-UA" sz="1400" b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1400" b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самки</a:t>
            </a:r>
            <a:r>
              <a:rPr lang="uk-UA" sz="14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коропа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625" y="180976"/>
            <a:ext cx="10982325" cy="640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0970" indent="449580" algn="just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Ікра, витягнута щупом, помішається в пробірку з розчином, що містить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частин 96° спирту, 3 частини 40% формаліну, 1 частину крижаної оцтової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кислоти або сольовий розчин</a:t>
            </a:r>
            <a:r>
              <a:rPr lang="uk-UA" sz="20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(6,5 г хімічно чистого хлористого натрію 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дм</a:t>
            </a:r>
            <a:r>
              <a:rPr lang="uk-UA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дистильованої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води)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крижаною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оцтовою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кислотою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uk-UA" sz="2000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сольового розчину - 3 мл крижаної оцтової кислоти). Через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хв ікринки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прозорими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видно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помітно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зміщене</a:t>
            </a:r>
            <a:r>
              <a:rPr lang="uk-UA" sz="2000" spc="2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2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uk-UA" sz="2000" spc="2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оболонки,</a:t>
            </a:r>
            <a:r>
              <a:rPr lang="uk-UA" sz="2000" spc="2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uk-UA" sz="2000" spc="2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uk-UA" sz="2000" spc="2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uk-UA" sz="2000" spc="2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000" spc="2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високий;</a:t>
            </a:r>
            <a:r>
              <a:rPr lang="uk-UA" sz="2000" spc="2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uk-UA" sz="2000" spc="2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 ядро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розміщується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центрі,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далекі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діаметра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одним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відомих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способів.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0970" indent="44958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 від ступеня зрілості статевих продуктів</a:t>
            </a:r>
            <a:r>
              <a:rPr lang="uk-UA" sz="2000" i="1" spc="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самок розділяють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групи: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3510" indent="44958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особини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вираженим,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м'яким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черевцем,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uk-UA" sz="20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обов'язкова перевірка щупом, оскільки вони мають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високого ступеня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46685" lvl="0" indent="-342900" algn="just">
              <a:lnSpc>
                <a:spcPct val="150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 startAt="2"/>
              <a:tabLst>
                <a:tab pos="77851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самки, що мають досить тверде черевце, але в пробі, відібраній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щупом, ядра в ікринках лежать у оболонки, ікра таких самок також виявляє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зрілості;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 startAt="2"/>
              <a:tabLst>
                <a:tab pos="70231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особини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твердим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черевцем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незрілими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ооцитами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2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6325" y="676276"/>
            <a:ext cx="103060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805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запліднюються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розвиваються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ікринки,</a:t>
            </a:r>
            <a:r>
              <a:rPr lang="uk-UA" sz="24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легко поступають з яєчника. Ушкоджена, травмована та «перезріла» ікра не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придатна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запліднення,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великий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відсоток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вироджених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ембріонів.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7320"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Сучасні методи визначення готовності до нересту плідників (самок)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разом з візуальною оцінкою пункції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включає і біофізичні методи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мікроренген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spc="5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ультразвук,</a:t>
            </a:r>
            <a:r>
              <a:rPr lang="uk-UA" sz="2400" spc="5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галографічна</a:t>
            </a:r>
            <a:r>
              <a:rPr lang="uk-UA" sz="2400" spc="5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інтерферометрія</a:t>
            </a:r>
            <a:r>
              <a:rPr lang="uk-UA" sz="2400" spc="50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ін.),</a:t>
            </a:r>
            <a:r>
              <a:rPr lang="uk-UA" sz="2400" spc="5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 екс</a:t>
            </a:r>
            <a:r>
              <a:rPr lang="uk-UA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-ме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	ді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и,	к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за 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ою приладів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енергообміну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3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uk-UA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фракцій,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uk-UA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вільних амінокислот,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ліпідів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гемоглобіну</a:t>
            </a:r>
            <a:r>
              <a:rPr lang="uk-UA" sz="24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крові.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0005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466</TotalTime>
  <Words>1712</Words>
  <Application>Microsoft Office PowerPoint</Application>
  <PresentationFormat>Широкоэкранный</PresentationFormat>
  <Paragraphs>196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Cambria Math</vt:lpstr>
      <vt:lpstr>Corbel</vt:lpstr>
      <vt:lpstr>Gill Sans MT</vt:lpstr>
      <vt:lpstr>Impact</vt:lpstr>
      <vt:lpstr>Times New Roman</vt:lpstr>
      <vt:lpstr>Badge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15</cp:revision>
  <dcterms:created xsi:type="dcterms:W3CDTF">2023-02-21T10:03:33Z</dcterms:created>
  <dcterms:modified xsi:type="dcterms:W3CDTF">2023-05-12T07:46:09Z</dcterms:modified>
</cp:coreProperties>
</file>