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2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0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5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3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5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1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6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1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82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43154-81D3-499B-9B15-E781D68D8B9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63432B-D866-4D96-9870-D17C2A6E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751" y="1223029"/>
            <a:ext cx="796686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ЗАНЯТТЯ № 3</a:t>
            </a:r>
          </a:p>
          <a:p>
            <a:pPr algn="ctr"/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Регулювання продуктивності тварин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використанням </a:t>
            </a:r>
            <a:r>
              <a:rPr lang="uk-UA" sz="3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БВМД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4128" y="836179"/>
            <a:ext cx="97373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Препарати вітамінів 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304800" algn="l"/>
              </a:tabLst>
            </a:pPr>
            <a:r>
              <a:rPr lang="uk-UA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мікровіт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містить 250 тис. МО вітаміну А в 1 г);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тривіт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( 30 тис. МО вітаміну А в 1 г);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тетравіт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( 50 тис. МО вітаміну А в 1 г),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відеїн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Д3 ( 200 тис. МО вітаміну в 1 г),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еквахол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(400 тис. МО вітаміну Д в 1 мл),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гранувіт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Д3 (100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тис.МО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вітаміну в 1 мг),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304800" algn="l"/>
              </a:tabLs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біовіт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–сухий (містить 0-15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мкг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вітаміну В12 в 1 г).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4752" y="438861"/>
            <a:ext cx="112524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1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Розрахувати склад мінерально-вітамінного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преміксу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сухостійних корів масою 550кг, плановим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надоєм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5700 кг, які утримуються на раціоні</a:t>
            </a:r>
            <a:r>
              <a:rPr kumimoji="0" lang="uk-UA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(табл.2)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9629"/>
              </p:ext>
            </p:extLst>
          </p:nvPr>
        </p:nvGraphicFramePr>
        <p:xfrm>
          <a:off x="926030" y="1551949"/>
          <a:ext cx="9717932" cy="5255837"/>
        </p:xfrm>
        <a:graphic>
          <a:graphicData uri="http://schemas.openxmlformats.org/drawingml/2006/table">
            <a:tbl>
              <a:tblPr firstRow="1" firstCol="1" bandRow="1"/>
              <a:tblGrid>
                <a:gridCol w="1680801">
                  <a:extLst>
                    <a:ext uri="{9D8B030D-6E8A-4147-A177-3AD203B41FA5}">
                      <a16:colId xmlns:a16="http://schemas.microsoft.com/office/drawing/2014/main" val="3445830275"/>
                    </a:ext>
                  </a:extLst>
                </a:gridCol>
                <a:gridCol w="726166">
                  <a:extLst>
                    <a:ext uri="{9D8B030D-6E8A-4147-A177-3AD203B41FA5}">
                      <a16:colId xmlns:a16="http://schemas.microsoft.com/office/drawing/2014/main" val="986753210"/>
                    </a:ext>
                  </a:extLst>
                </a:gridCol>
                <a:gridCol w="726166">
                  <a:extLst>
                    <a:ext uri="{9D8B030D-6E8A-4147-A177-3AD203B41FA5}">
                      <a16:colId xmlns:a16="http://schemas.microsoft.com/office/drawing/2014/main" val="3550842815"/>
                    </a:ext>
                  </a:extLst>
                </a:gridCol>
                <a:gridCol w="820968">
                  <a:extLst>
                    <a:ext uri="{9D8B030D-6E8A-4147-A177-3AD203B41FA5}">
                      <a16:colId xmlns:a16="http://schemas.microsoft.com/office/drawing/2014/main" val="2744382623"/>
                    </a:ext>
                  </a:extLst>
                </a:gridCol>
                <a:gridCol w="631368">
                  <a:extLst>
                    <a:ext uri="{9D8B030D-6E8A-4147-A177-3AD203B41FA5}">
                      <a16:colId xmlns:a16="http://schemas.microsoft.com/office/drawing/2014/main" val="1243316662"/>
                    </a:ext>
                  </a:extLst>
                </a:gridCol>
                <a:gridCol w="726166">
                  <a:extLst>
                    <a:ext uri="{9D8B030D-6E8A-4147-A177-3AD203B41FA5}">
                      <a16:colId xmlns:a16="http://schemas.microsoft.com/office/drawing/2014/main" val="3481467244"/>
                    </a:ext>
                  </a:extLst>
                </a:gridCol>
                <a:gridCol w="726166">
                  <a:extLst>
                    <a:ext uri="{9D8B030D-6E8A-4147-A177-3AD203B41FA5}">
                      <a16:colId xmlns:a16="http://schemas.microsoft.com/office/drawing/2014/main" val="534540067"/>
                    </a:ext>
                  </a:extLst>
                </a:gridCol>
                <a:gridCol w="726166">
                  <a:extLst>
                    <a:ext uri="{9D8B030D-6E8A-4147-A177-3AD203B41FA5}">
                      <a16:colId xmlns:a16="http://schemas.microsoft.com/office/drawing/2014/main" val="2964706258"/>
                    </a:ext>
                  </a:extLst>
                </a:gridCol>
                <a:gridCol w="631368">
                  <a:extLst>
                    <a:ext uri="{9D8B030D-6E8A-4147-A177-3AD203B41FA5}">
                      <a16:colId xmlns:a16="http://schemas.microsoft.com/office/drawing/2014/main" val="3644678127"/>
                    </a:ext>
                  </a:extLst>
                </a:gridCol>
                <a:gridCol w="820968">
                  <a:extLst>
                    <a:ext uri="{9D8B030D-6E8A-4147-A177-3AD203B41FA5}">
                      <a16:colId xmlns:a16="http://schemas.microsoft.com/office/drawing/2014/main" val="2846309723"/>
                    </a:ext>
                  </a:extLst>
                </a:gridCol>
                <a:gridCol w="680661">
                  <a:extLst>
                    <a:ext uri="{9D8B030D-6E8A-4147-A177-3AD203B41FA5}">
                      <a16:colId xmlns:a16="http://schemas.microsoft.com/office/drawing/2014/main" val="916909168"/>
                    </a:ext>
                  </a:extLst>
                </a:gridCol>
                <a:gridCol w="820968">
                  <a:extLst>
                    <a:ext uri="{9D8B030D-6E8A-4147-A177-3AD203B41FA5}">
                      <a16:colId xmlns:a16="http://schemas.microsoft.com/office/drawing/2014/main" val="1690227888"/>
                    </a:ext>
                  </a:extLst>
                </a:gridCol>
              </a:tblGrid>
              <a:tr h="984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сіно конюшинно-тимофіїчне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сінаж  люцерни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силос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кукурудзяний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меляса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буряк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кормовий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ячмінна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макуха соняшникова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Монокальційфосфат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до норми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492863"/>
                  </a:ext>
                </a:extLst>
              </a:tr>
              <a:tr h="234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кормів,  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525728"/>
                  </a:ext>
                </a:extLst>
              </a:tr>
              <a:tr h="176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Cуха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речовина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619688"/>
                  </a:ext>
                </a:extLst>
              </a:tr>
              <a:tr h="214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Обмінна енергія,МДж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131,95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27546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Сирий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протеїн,г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1903,70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-41,30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978946"/>
                  </a:ext>
                </a:extLst>
              </a:tr>
              <a:tr h="234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Перетравний протеїн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1265,70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852548"/>
                  </a:ext>
                </a:extLst>
              </a:tr>
              <a:tr h="6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Сира клітковина,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3086,05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803483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Сирий жир,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6223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Крохмаль,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1391,75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217645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Цукор,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1158,45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7871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Кальцій,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63286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Фосфор,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740886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Магній,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50707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Калій,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25900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Сірка,г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8005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Залізо,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2728,30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1923,30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32802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Мідь,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21137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Цинк,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3192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Кобальт,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84547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Марганець,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515,34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-59,67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239059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Йод,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95522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Каротин,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585,90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-49,10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431474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Вітамін Е,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1354,50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894,50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07"/>
                  </a:ext>
                </a:extLst>
              </a:tr>
              <a:tr h="12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Вітамін Д, МО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-9,62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7" marR="42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539200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4383" y="13446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</a:t>
            </a: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іон сухостійної корови живою масою 550 кг, плановий надій 5700 кг на зимовий період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8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08003"/>
              </p:ext>
            </p:extLst>
          </p:nvPr>
        </p:nvGraphicFramePr>
        <p:xfrm>
          <a:off x="1411357" y="1272212"/>
          <a:ext cx="9207649" cy="41421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83669">
                  <a:extLst>
                    <a:ext uri="{9D8B030D-6E8A-4147-A177-3AD203B41FA5}">
                      <a16:colId xmlns:a16="http://schemas.microsoft.com/office/drawing/2014/main" val="749064891"/>
                    </a:ext>
                  </a:extLst>
                </a:gridCol>
                <a:gridCol w="2327757">
                  <a:extLst>
                    <a:ext uri="{9D8B030D-6E8A-4147-A177-3AD203B41FA5}">
                      <a16:colId xmlns:a16="http://schemas.microsoft.com/office/drawing/2014/main" val="3113320180"/>
                    </a:ext>
                  </a:extLst>
                </a:gridCol>
                <a:gridCol w="2320157">
                  <a:extLst>
                    <a:ext uri="{9D8B030D-6E8A-4147-A177-3AD203B41FA5}">
                      <a16:colId xmlns:a16="http://schemas.microsoft.com/office/drawing/2014/main" val="1883857608"/>
                    </a:ext>
                  </a:extLst>
                </a:gridCol>
                <a:gridCol w="2276066">
                  <a:extLst>
                    <a:ext uri="{9D8B030D-6E8A-4147-A177-3AD203B41FA5}">
                      <a16:colId xmlns:a16="http://schemas.microsoft.com/office/drawing/2014/main" val="2341326281"/>
                    </a:ext>
                  </a:extLst>
                </a:gridCol>
              </a:tblGrid>
              <a:tr h="1398951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6286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якого	</a:t>
                      </a:r>
                      <a:r>
                        <a:rPr lang="uk-UA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uk-UA" sz="18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вистачає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Мінеральна</a:t>
                      </a:r>
                      <a:r>
                        <a:rPr lang="uk-UA" sz="18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3708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вітамінна</a:t>
                      </a:r>
                      <a:r>
                        <a:rPr lang="uk-UA" sz="18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marR="3975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кількості</a:t>
                      </a:r>
                      <a:r>
                        <a:rPr lang="uk-UA" sz="18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marR="375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</a:t>
                      </a:r>
                      <a:r>
                        <a:rPr lang="uk-UA" sz="18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преміксу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</a:t>
                      </a:r>
                      <a:r>
                        <a:rPr lang="uk-UA" sz="18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uk-UA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масою)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33496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17517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427345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593600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70785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78549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508310"/>
                  </a:ext>
                </a:extLst>
              </a:tr>
              <a:tr h="254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50657"/>
                  </a:ext>
                </a:extLst>
              </a:tr>
              <a:tr h="25468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uk-UA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добавок,</a:t>
                      </a:r>
                      <a:r>
                        <a:rPr lang="uk-UA" sz="18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329156"/>
                  </a:ext>
                </a:extLst>
              </a:tr>
              <a:tr h="25468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Наповнювач,</a:t>
                      </a:r>
                      <a:r>
                        <a:rPr lang="uk-UA" sz="18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 (висівки пшеничні)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157074"/>
                  </a:ext>
                </a:extLst>
              </a:tr>
              <a:tr h="25468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7152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487908" y="861363"/>
            <a:ext cx="20785427" cy="6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243" tIns="3174" rIns="133308" bIns="0" numCol="1" anchor="ctr" anchorCtr="0" compatLnSpc="1">
            <a:prstTxWarp prst="textNoShape">
              <a:avLst/>
            </a:prstTxWarp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8825" algn="l"/>
              </a:tabLst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Розрахунок мінерально-вітамінного </a:t>
            </a:r>
            <a:r>
              <a:rPr kumimoji="0" lang="uk-UA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преміксу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8825" algn="l"/>
              </a:tabLst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3182" y="5414363"/>
            <a:ext cx="10396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025" marR="314960" indent="316865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</a:t>
            </a:r>
            <a:r>
              <a:rPr lang="uk-UA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 склад мінерально-вітамінного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індивідуальним</a:t>
            </a:r>
            <a:r>
              <a:rPr lang="uk-UA" sz="20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(самостійна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2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855" y="1177047"/>
            <a:ext cx="99903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uk-UA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 питання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Яка роль мінеральних речовин в організмі тварин?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Які функції виконують вітаміни в організмі тварин?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3.Які синтетичні джерела вітамінів і мінеральних речовин використовують для балансування раціонів тварин?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Як класифікують премікси і яка їх роль в годівлі тварин?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Які принципи розробки та застосування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годівлі сільськогосподарських тварин?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305" y="610054"/>
            <a:ext cx="108852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економного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збагачених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вітамінно-мінеральними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комплексами, ферментами,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пробіотиками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т.д.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Практика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кормів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натуральному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хімічний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біотичним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нормам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комплексом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враховуючих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живлення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дефіцит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каротину становить 40-60%, фосфору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сірки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— 20-40%,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лізину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— 24-35,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метіоніну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— 11-22,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міді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— 10-54, цинку — 14-47,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марганцю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— 35-45, кобальту — 30-40, йоду — 32-45%.</a:t>
            </a:r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Незбалансованість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середньодобові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БМВД при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комбікормів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</a:t>
            </a:r>
            <a:r>
              <a:rPr lang="en-US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макроелементами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корму.  </a:t>
            </a:r>
          </a:p>
        </p:txBody>
      </p:sp>
    </p:spTree>
    <p:extLst>
      <p:ext uri="{BB962C8B-B14F-4D97-AF65-F5344CB8AC3E}">
        <p14:creationId xmlns:p14="http://schemas.microsoft.com/office/powerpoint/2010/main" val="34194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498" y="1001950"/>
            <a:ext cx="101167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Білково-вітамінно-мінеральні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кормові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добавки —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доповнення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раціону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регулюють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співвідношення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ньому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поживних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речовин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сільськогосподарських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вводять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протеїном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рослинні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корми —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зернобобові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шроти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макуха,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рибне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м’ясо-кісткове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трав’яне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борошно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дріжджі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синтетичні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амінокислоти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вітаміни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мінеральні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речовини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лікувально-профілактичні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засоби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ферментні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препарати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антиоксиданти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біологічно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активні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речовини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Вони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стабілізації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бактеріальної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мікрофлори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травному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тракті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свиней,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перетравлення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метаболізму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організмі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виду,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віку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фізіологічного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стану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підвищують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стійкість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невластивих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інфекційних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398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0442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302" y="778212"/>
            <a:ext cx="107004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" algn="l"/>
              </a:tabLs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 – це однорідні суміші біологічно-активних речовин (мікроелементів, вітамінів, амінокислот, ферментів, антибіотиків) і наповнювача.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якості наповнювача використовують пшеничні висівки, соєвий шрот, кукурудзяне борошно, кормові дріжджі.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Премікси готують із розрахунку додавання їх до комбікормів у кількості 1 %.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За своїм призначенням премікси поділяють на профілактичні і лікувальні. </a:t>
            </a:r>
          </a:p>
          <a:p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Профілактичні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 для балансування комбікормів власного виробництва і раціонів за компонентами, яких не вистачає в раціоні і призначаються для повсякденного використання.</a:t>
            </a:r>
          </a:p>
          <a:p>
            <a:pPr algn="just">
              <a:spcAft>
                <a:spcPts val="0"/>
              </a:spcAft>
              <a:tabLst>
                <a:tab pos="3048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 того премікси можуть бути комплексними, коли до їх складу входять різні групи біологічно активних речовин, та простими, коли  до їх складу входять лише вітаміни або мікроелементи.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660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843" y="428018"/>
            <a:ext cx="10797701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виробництві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преміксів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потрібно враховувати сумісність деяких вітамінів та мінеральних речовин. Контакт вітамінів між собою не призводить до негативних наслідків (крім контакту холін-хлориду (В4) з вітамінами А, В1,В6,К, де він може викликати зниження активності).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Мінеральні премікси можна готувати будь-якої концентрації, проте йодид калію несумісний із солями міді. При контакті цих речовин утворюється йодид міді, який засвоюється в організмі. Несумісні добавки мають бути в стабілізованій формі.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8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119" y="379380"/>
            <a:ext cx="107879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3048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Профілактичні мінерально-вітамінні премікси для балансування раціонів в господарстві  можна розрахувати за такою схемою: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8509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розробляється раціон із кормів, що є в господарстві;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8509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розраховується різниця між вмістом мінеральних елементів у раціоні і їх потребою;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8509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кількості мінеральних добавок проводять за даними нестачі мінеральних елементів, хімічного складу добавок та коефіцієнтів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хунку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хімічного елементу в сіль (табл. 2).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00738"/>
              </p:ext>
            </p:extLst>
          </p:nvPr>
        </p:nvGraphicFramePr>
        <p:xfrm>
          <a:off x="807396" y="894945"/>
          <a:ext cx="10272408" cy="5760720"/>
        </p:xfrm>
        <a:graphic>
          <a:graphicData uri="http://schemas.openxmlformats.org/drawingml/2006/table">
            <a:tbl>
              <a:tblPr/>
              <a:tblGrid>
                <a:gridCol w="2473677">
                  <a:extLst>
                    <a:ext uri="{9D8B030D-6E8A-4147-A177-3AD203B41FA5}">
                      <a16:colId xmlns:a16="http://schemas.microsoft.com/office/drawing/2014/main" val="3541848525"/>
                    </a:ext>
                  </a:extLst>
                </a:gridCol>
                <a:gridCol w="1377868">
                  <a:extLst>
                    <a:ext uri="{9D8B030D-6E8A-4147-A177-3AD203B41FA5}">
                      <a16:colId xmlns:a16="http://schemas.microsoft.com/office/drawing/2014/main" val="2467578961"/>
                    </a:ext>
                  </a:extLst>
                </a:gridCol>
                <a:gridCol w="4590731">
                  <a:extLst>
                    <a:ext uri="{9D8B030D-6E8A-4147-A177-3AD203B41FA5}">
                      <a16:colId xmlns:a16="http://schemas.microsoft.com/office/drawing/2014/main" val="3165374006"/>
                    </a:ext>
                  </a:extLst>
                </a:gridCol>
                <a:gridCol w="1830132">
                  <a:extLst>
                    <a:ext uri="{9D8B030D-6E8A-4147-A177-3AD203B41FA5}">
                      <a16:colId xmlns:a16="http://schemas.microsoft.com/office/drawing/2014/main" val="3055678257"/>
                    </a:ext>
                  </a:extLst>
                </a:gridCol>
              </a:tblGrid>
              <a:tr h="428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Коефіцієнти перерахунку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елементу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сіль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Елемент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Сіль мінеральних елементів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Коефіцієнти перерахунку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солі в елемент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97306"/>
                  </a:ext>
                </a:extLst>
              </a:tr>
              <a:tr h="7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Кальцій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Вуглекислий кальцій (крейда)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Трикальційфосфат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Дикальційфосфат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Монокальційфосфат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Окис кальцію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25275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11,541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Фосфор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Трикальційфосфат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Дикальційфосфат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Монокальційфосфат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Мононатрійфосфат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Динатрійфосфат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106218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5,369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Сірчанокислий кальцій (гіпс)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Глауберова сіль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92265"/>
                  </a:ext>
                </a:extLst>
              </a:tr>
              <a:tr h="206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Залізо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Сірчанокисле залізо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73715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Мідь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Сірчанокисла мідь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Вуглекисла мідь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649940"/>
                  </a:ext>
                </a:extLst>
              </a:tr>
              <a:tr h="436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Цинк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Сірчанокислий цинк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Вуглекислий цинк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цинку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630401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Марганець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Сірчанокислий марганець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Хлористий марганець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386634"/>
                  </a:ext>
                </a:extLst>
              </a:tr>
              <a:tr h="427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Коб</a:t>
                      </a:r>
                      <a:r>
                        <a:rPr lang="uk-UA" sz="1400" spc="-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альт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Сірчанокислий кобальт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Вуглекислий кобальт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Хлористий кобальт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38835"/>
                  </a:ext>
                </a:extLst>
              </a:tr>
              <a:tr h="206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Йод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Йодистий калій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053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7396" y="125504"/>
            <a:ext cx="10097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304800" algn="l"/>
              </a:tabLst>
            </a:pP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04800" algn="l"/>
              </a:tabLs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Коефіцієнти для перерахунку хімічного елементу в сіль  і солі на елемент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5762" y="603114"/>
            <a:ext cx="10632332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 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величиною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30 мг цинку, 4,5 мг йоду, 6 мг кобальту.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44,6 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мононатрій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-фосфату  (10 х 4,457), 37 мг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сірчанокислого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цинку (30 х 1,245), 24 мг хлористого кобальту (6 х 4,038) і 5,9 мг йодистого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( 4,5 х 1,308).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44,7 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висівок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(50%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7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3582" y="408562"/>
            <a:ext cx="10603149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мікродобавок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сипучість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мм,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12 %.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препаратах. Так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85 % чистого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Д-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метіонін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90 %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92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3377</TotalTime>
  <Words>865</Words>
  <Application>Microsoft Office PowerPoint</Application>
  <PresentationFormat>Широкоэкранный</PresentationFormat>
  <Paragraphs>475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Symbol</vt:lpstr>
      <vt:lpstr>Times New Roman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2022-12-13T20:42:25Z</dcterms:created>
  <dcterms:modified xsi:type="dcterms:W3CDTF">2022-12-18T16:39:23Z</dcterms:modified>
</cp:coreProperties>
</file>