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57" r:id="rId5"/>
    <p:sldId id="268" r:id="rId6"/>
    <p:sldId id="267" r:id="rId7"/>
    <p:sldId id="269" r:id="rId8"/>
    <p:sldId id="270" r:id="rId9"/>
    <p:sldId id="265" r:id="rId10"/>
    <p:sldId id="266" r:id="rId11"/>
    <p:sldId id="258" r:id="rId12"/>
    <p:sldId id="259" r:id="rId13"/>
    <p:sldId id="260" r:id="rId14"/>
    <p:sldId id="261" r:id="rId15"/>
    <p:sldId id="262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13" autoAdjust="0"/>
    <p:restoredTop sz="94660"/>
  </p:normalViewPr>
  <p:slideViewPr>
    <p:cSldViewPr snapToGrid="0">
      <p:cViewPr varScale="1">
        <p:scale>
          <a:sx n="83" d="100"/>
          <a:sy n="83" d="100"/>
        </p:scale>
        <p:origin x="86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E837-63D1-482F-99C0-DC48F8DAE5E5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BA5A-817D-46E3-B49F-5F311C388C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010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E837-63D1-482F-99C0-DC48F8DAE5E5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BA5A-817D-46E3-B49F-5F311C388C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749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E837-63D1-482F-99C0-DC48F8DAE5E5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BA5A-817D-46E3-B49F-5F311C388C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256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E837-63D1-482F-99C0-DC48F8DAE5E5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BA5A-817D-46E3-B49F-5F311C388C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9085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E837-63D1-482F-99C0-DC48F8DAE5E5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BA5A-817D-46E3-B49F-5F311C388C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570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E837-63D1-482F-99C0-DC48F8DAE5E5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BA5A-817D-46E3-B49F-5F311C388C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959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E837-63D1-482F-99C0-DC48F8DAE5E5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BA5A-817D-46E3-B49F-5F311C388C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774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E837-63D1-482F-99C0-DC48F8DAE5E5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BA5A-817D-46E3-B49F-5F311C388C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829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E837-63D1-482F-99C0-DC48F8DAE5E5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BA5A-817D-46E3-B49F-5F311C388C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470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E837-63D1-482F-99C0-DC48F8DAE5E5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BA5A-817D-46E3-B49F-5F311C388C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5803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E837-63D1-482F-99C0-DC48F8DAE5E5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BA5A-817D-46E3-B49F-5F311C388C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171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3E837-63D1-482F-99C0-DC48F8DAE5E5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5BA5A-817D-46E3-B49F-5F311C388C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114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2425" y="365126"/>
            <a:ext cx="11001375" cy="4521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заняття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№ 4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Рубцеве</a:t>
            </a:r>
            <a:r>
              <a:rPr lang="ru-RU" sz="4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травлення</a:t>
            </a:r>
            <a:r>
              <a:rPr lang="ru-RU" sz="4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4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целюлозолітичної</a:t>
            </a:r>
            <a:r>
              <a:rPr lang="ru-RU" sz="4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активності</a:t>
            </a:r>
            <a:r>
              <a:rPr lang="ru-RU" sz="4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мікроорганізмів</a:t>
            </a:r>
            <a:r>
              <a:rPr lang="ru-RU" sz="4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рубця</a:t>
            </a:r>
            <a:r>
              <a:rPr lang="ru-RU" sz="4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38226" y="5109032"/>
            <a:ext cx="1004887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uk-UA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Мета заняття</a:t>
            </a:r>
            <a:r>
              <a:rPr lang="uk-UA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  ознайомитися  з особливостями рубцевого травлення та методикою визначення </a:t>
            </a:r>
            <a:r>
              <a:rPr lang="uk-UA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целюлозолітичної</a:t>
            </a:r>
            <a:r>
              <a:rPr lang="uk-UA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активності  мікроорганізмів рубця.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151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250" y="403225"/>
            <a:ext cx="11410949" cy="629285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Одним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способів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корекції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раціону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підтримки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рубцевої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мікрофлори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стимуляції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слиновиділення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споживання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сухої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речовини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корму є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додаткових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кормових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лизунців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Лизання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інтенсифікує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слиновиділення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чим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слини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смачніші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корми для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жуйних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тварин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тому вони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споживають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Врахувавши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фізіологічні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жуйних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тварин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фахівці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компанії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Inter </a:t>
            </a:r>
            <a:r>
              <a:rPr lang="en-US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Edinstvo</a:t>
            </a:r>
            <a:r>
              <a:rPr lang="en-US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holding 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створили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серію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додаткового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корму у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мелясних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блоків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ТМ Баланс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Оптима</a:t>
            </a:r>
            <a:r>
              <a:rPr lang="ru-RU" sz="2400" b="0" i="0" dirty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.</a:t>
            </a:r>
            <a:br>
              <a:rPr lang="ru-RU" sz="2400" b="0" i="0" dirty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</a:br>
            <a:r>
              <a:rPr lang="ru-RU" sz="2400" b="0" i="0" dirty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	</a:t>
            </a:r>
            <a:r>
              <a:rPr lang="ru-RU" sz="24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Лизунці</a:t>
            </a:r>
            <a:r>
              <a:rPr lang="ru-RU" sz="24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корисні</a:t>
            </a:r>
            <a:r>
              <a:rPr lang="ru-RU" sz="24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</a:t>
            </a:r>
            <a:r>
              <a:rPr lang="ru-RU" sz="24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24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sz="24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меляси</a:t>
            </a:r>
            <a:r>
              <a:rPr lang="ru-RU" sz="24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містять</a:t>
            </a:r>
            <a:r>
              <a:rPr lang="ru-RU" sz="24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sz="24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біологічно-активні</a:t>
            </a:r>
            <a:r>
              <a:rPr lang="ru-RU" sz="24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добавки, </a:t>
            </a:r>
            <a:r>
              <a:rPr lang="ru-RU" sz="24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підвищують</a:t>
            </a:r>
            <a:r>
              <a:rPr lang="ru-RU" sz="24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надій</a:t>
            </a:r>
            <a:r>
              <a:rPr lang="ru-RU" sz="24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прирости</a:t>
            </a:r>
            <a:r>
              <a:rPr lang="ru-RU" sz="24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профілактують</a:t>
            </a:r>
            <a:r>
              <a:rPr lang="ru-RU" sz="24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захворювання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кальцій</a:t>
            </a:r>
            <a:r>
              <a:rPr lang="ru-RU" sz="24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фосфор, </a:t>
            </a:r>
            <a:r>
              <a:rPr lang="ru-RU" sz="24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натрій</a:t>
            </a:r>
            <a:r>
              <a:rPr lang="ru-RU" sz="24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магній</a:t>
            </a:r>
            <a:r>
              <a:rPr lang="ru-RU" sz="24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в</a:t>
            </a:r>
            <a:r>
              <a:rPr lang="uk-UA" sz="24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4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т.</a:t>
            </a:r>
            <a:r>
              <a:rPr lang="en-US" sz="24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A, D, E, B12, </a:t>
            </a:r>
            <a:r>
              <a:rPr lang="ru-RU" sz="24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Н2) та </a:t>
            </a:r>
            <a:r>
              <a:rPr lang="ru-RU" sz="24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мікроелементи</a:t>
            </a:r>
            <a:r>
              <a:rPr lang="ru-RU" sz="24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Zn, </a:t>
            </a:r>
            <a:r>
              <a:rPr lang="en-US" sz="24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en-US" sz="24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Cu, Se, I, Co.</a:t>
            </a:r>
            <a:r>
              <a:rPr lang="ru-RU" sz="2400" b="0" i="0" dirty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/>
            </a:r>
            <a:br>
              <a:rPr lang="ru-RU" sz="2400" b="0" i="0" dirty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223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3425" y="342900"/>
            <a:ext cx="10972799" cy="6124575"/>
          </a:xfrm>
        </p:spPr>
        <p:txBody>
          <a:bodyPr>
            <a:normAutofit fontScale="90000"/>
          </a:bodyPr>
          <a:lstStyle/>
          <a:p>
            <a:r>
              <a:rPr lang="uk-UA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визначення </a:t>
            </a:r>
            <a:r>
              <a:rPr lang="uk-UA" sz="31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целюлозолітичної</a:t>
            </a:r>
            <a:r>
              <a:rPr lang="uk-UA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активності мікроорганізмів рубця </a:t>
            </a:r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необхідні: тварини з фістулами рубця, капсула з плексигласу, фільтрувальний папір (джерело  целюлози), бактеріологічні чашки, термостат, терези.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uk-U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Хід </a:t>
            </a:r>
            <a:r>
              <a:rPr lang="uk-UA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uk-UA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uk-UA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Наважку </a:t>
            </a:r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700–800  мг з висушеного  до постійної маси </a:t>
            </a:r>
            <a:r>
              <a:rPr lang="uk-UA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фільтрувального паперу</a:t>
            </a:r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поміщають  у  капсулу,  яку  потім  вводять в рубець  через  фістулу  на певну  глибину.  Капсулу  прикріплюють капроновою  ниткою до кришки  фістульної  трубки. </a:t>
            </a:r>
            <a:r>
              <a:rPr lang="uk-UA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</a:t>
            </a:r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 год капсулу витягують  з рубця, </a:t>
            </a:r>
            <a:r>
              <a:rPr lang="uk-UA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обережно</a:t>
            </a:r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виймають  </a:t>
            </a:r>
            <a:r>
              <a:rPr lang="uk-UA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наважку </a:t>
            </a:r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промивають дистильованою водою. Після  цього фільтрувальний папір кладуть  в бактеріологічні чашки, ставлять  їх у термостат  де висушують до постійної маси при температурі 105°С.</a:t>
            </a:r>
            <a:r>
              <a:rPr lang="ru-RU" dirty="0"/>
              <a:t/>
            </a:r>
            <a:br>
              <a:rPr lang="ru-RU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74349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71476" y="908050"/>
            <a:ext cx="10982324" cy="579755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6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Целюлозолітична</a:t>
            </a:r>
            <a:r>
              <a:rPr lang="ru-RU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активність</a:t>
            </a:r>
            <a:r>
              <a:rPr lang="ru-RU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виражається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зменшенні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смужки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фільтрувального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паперу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інкубованого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у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вмісті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рубця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24 год (у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відсотках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Однією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з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характерних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особливостей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травлення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жуйних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тварин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бродіння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цукрів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крохмалю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і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розщеплення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клітковини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мікроорганізмів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утворенням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летких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жирних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кислот  (ЛЖК):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оцтової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масляної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пропіонової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співвідношенні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65 : 20 : 15. 	У великих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тварин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добу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утворюватися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4,5 кг ЛЖК.  Вони 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всмоктуються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рубці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джерело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утворення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м’язової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жирової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тканин.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6368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91850" cy="6959600"/>
          </a:xfrm>
        </p:spPr>
        <p:txBody>
          <a:bodyPr>
            <a:normAutofit fontScale="90000"/>
          </a:bodyPr>
          <a:lstStyle/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uk-UA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загальної кількості ЛЖК  у вмісті рубця 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необхідно: вміст рубця,  сірчанокисла магнезія,  2%-й розчин  </a:t>
            </a: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сульфатної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кислоти,  фенолфталеїн, 0,1 н. розчин  лугу, стакани для титрування, бюретка, мірні колбочки  ємністю 50 мл, електроплитка, апарат </a:t>
            </a:r>
            <a:r>
              <a:rPr lang="uk-UA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Маркгама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марля.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Вмістиме</a:t>
            </a: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рубця одержують через фістулу, а також з допомогою стравохідного зонду, або ж витягують грудку корму із рота при відригуванні. </a:t>
            </a: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Рубцеву 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масу фільтрують через чотири шари марлі в посудину, вміщену в теплу воду при температурі тіла тварини</a:t>
            </a:r>
            <a:r>
              <a:rPr lang="ru-RU" dirty="0"/>
              <a:t/>
            </a:r>
            <a:br>
              <a:rPr lang="ru-RU" dirty="0"/>
            </a:br>
            <a:r>
              <a:rPr lang="ru-RU" sz="4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4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9669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01968" y="172317"/>
            <a:ext cx="10962861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Хід роботи. </a:t>
            </a:r>
            <a:br>
              <a:rPr kumimoji="0" lang="uk-UA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uk-UA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підігрітий апарат </a:t>
            </a:r>
            <a:r>
              <a:rPr kumimoji="0" lang="uk-UA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Маркгама</a:t>
            </a:r>
            <a:r>
              <a:rPr kumimoji="0" lang="uk-UA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насипають 7 г сірчанокислого магнію, вливають   5 мл фільтрату  рубцевого вмісту, доливають 5 мл 2%-го розчину сірчаної кислоти. </a:t>
            </a:r>
            <a:br>
              <a:rPr kumimoji="0" lang="uk-UA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uk-UA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Лійку апарата споліскують1–1,5 мл дистильованої води і кип’ятять вміст апарата до отримання 50 мл відгону,</a:t>
            </a:r>
            <a:br>
              <a:rPr kumimoji="0" lang="uk-UA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uk-UA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який потім титрують 0,1 н. розчином лугу </a:t>
            </a:r>
            <a:br>
              <a:rPr kumimoji="0" lang="uk-UA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uk-UA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 фенолфталеїном. </a:t>
            </a:r>
            <a:br>
              <a:rPr kumimoji="0" lang="uk-UA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uk-UA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Загальну кількість  ЛЖК  визначають  за формулою: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а </a:t>
            </a:r>
            <a:r>
              <a:rPr kumimoji="0" lang="uk-UA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kumimoji="0" lang="uk-UA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 </a:t>
            </a:r>
            <a:r>
              <a:rPr kumimoji="0" lang="uk-UA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kumimoji="0" lang="uk-UA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100  </a:t>
            </a:r>
            <a:r>
              <a:rPr kumimoji="0" lang="uk-UA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kumimoji="0" lang="uk-UA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0,1/5  = а </a:t>
            </a:r>
            <a:r>
              <a:rPr kumimoji="0" lang="uk-UA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kumimoji="0" lang="uk-UA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 </a:t>
            </a:r>
            <a:r>
              <a:rPr kumimoji="0" lang="uk-UA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kumimoji="0" lang="uk-UA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(мл ЛЖК  в 100 мл рідини рубця),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1567" y="4497322"/>
            <a:ext cx="1096286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де   a — кількість  0,1 н. розчину лугу, витраченого на титрування відгону, мл;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 — </a:t>
            </a:r>
            <a:r>
              <a:rPr lang="uk-UA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поправковий</a:t>
            </a:r>
            <a:r>
              <a:rPr lang="uk-UA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коефіцієнт лугу;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5 — кількість  рубцевої рідини, взятої для відгону, мл;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0,1 — кількість  кислоти,  що відповідає  1 мл 0,1 н. розчину  лугу, мл</a:t>
            </a:r>
          </a:p>
        </p:txBody>
      </p:sp>
    </p:spTree>
    <p:extLst>
      <p:ext uri="{BB962C8B-B14F-4D97-AF65-F5344CB8AC3E}">
        <p14:creationId xmlns:p14="http://schemas.microsoft.com/office/powerpoint/2010/main" val="20035141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714376"/>
            <a:ext cx="10515600" cy="2986088"/>
          </a:xfrm>
        </p:spPr>
        <p:txBody>
          <a:bodyPr>
            <a:normAutofit fontScale="90000"/>
          </a:bodyPr>
          <a:lstStyle/>
          <a:p>
            <a:pPr>
              <a:lnSpc>
                <a:spcPts val="3700"/>
              </a:lnSpc>
              <a:spcAft>
                <a:spcPts val="600"/>
              </a:spcAft>
            </a:pPr>
            <a:r>
              <a:rPr lang="uk-UA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uk-UA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Контрольні питання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Які види мікроорганізмів містяться  в передшлунках?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Як розщеплюється клітковина в рубці?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 Які леткі жирні кислоти утворюються  в рубці та їх значення?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Яка кількість  ЛЖК  може утворитися за добу у рубці жуйних?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Яким способом отримують </a:t>
            </a:r>
            <a:r>
              <a:rPr lang="uk-UA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вмістиме</a:t>
            </a:r>
            <a:r>
              <a:rPr lang="uk-UA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рубця?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Як визначити </a:t>
            </a:r>
            <a:r>
              <a:rPr lang="uk-UA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целюлозолітичну</a:t>
            </a:r>
            <a:r>
              <a:rPr lang="uk-UA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активність мікрофлори рубця?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319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6" y="365125"/>
            <a:ext cx="11525250" cy="6292850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000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родуктивність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жуйних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тварин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цілковито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стану та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компонентів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травлення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Основне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цій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системі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займає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рубець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бактеріями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допомагають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фізіологічні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пристосування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румінація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відригування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жуйка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механізми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дозволяють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подрібнити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змочити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слиною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кормову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сировину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Антисептичні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речовини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містяться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слині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очищенню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ротової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порожнини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патогенних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бактерій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Інтенсивне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виділення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слини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виконує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буферну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функцію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середовищі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рубця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збільшити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засвоєння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поживних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кормів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15-20%. </a:t>
            </a:r>
            <a:b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Слина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життєвоважливі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мінеральні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речовини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кормових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болюсів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сприяє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вільному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переміщенню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кормових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частинок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травній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системі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нейтралізує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надлишкову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кислот в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рубці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гальмує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піноутворення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Швидкість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слиновиділення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коливається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60 мл/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хв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спокою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150 мл/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хв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жуйки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на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інтенсивність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травлення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впливають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склад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кормів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фізичний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стан та вид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бактерій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домінують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0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рубці</a:t>
            </a:r>
            <a:r>
              <a:rPr lang="ru-RU" sz="3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280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5350" y="1041400"/>
            <a:ext cx="10458450" cy="5511800"/>
          </a:xfrm>
        </p:spPr>
        <p:txBody>
          <a:bodyPr>
            <a:normAutofit fontScale="90000"/>
          </a:bodyPr>
          <a:lstStyle/>
          <a:p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6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Рубець</a:t>
            </a:r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об’єм</a:t>
            </a:r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300 л, </a:t>
            </a:r>
            <a:r>
              <a:rPr lang="ru-RU" sz="36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споживати</a:t>
            </a:r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значну</a:t>
            </a:r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корму, </a:t>
            </a:r>
            <a:r>
              <a:rPr lang="ru-RU" sz="36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багату</a:t>
            </a:r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6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клітковину</a:t>
            </a:r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6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Внутрішнє</a:t>
            </a:r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середовище</a:t>
            </a:r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сприятливе</a:t>
            </a:r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росту </a:t>
            </a:r>
            <a:r>
              <a:rPr lang="ru-RU" sz="36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мікроорганізмів</a:t>
            </a:r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6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рН </a:t>
            </a:r>
            <a:r>
              <a:rPr lang="ru-RU" sz="36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знаходиться</a:t>
            </a:r>
            <a:r>
              <a:rPr lang="ru-RU" sz="36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межах </a:t>
            </a:r>
            <a:r>
              <a:rPr lang="ru-RU" sz="36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36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5,5 до 7,0;</a:t>
            </a:r>
            <a:br>
              <a:rPr lang="ru-RU" sz="36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температура </a:t>
            </a:r>
            <a:r>
              <a:rPr lang="ru-RU" sz="36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коливається</a:t>
            </a:r>
            <a:r>
              <a:rPr lang="ru-RU" sz="36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36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39 до 40 С°;</a:t>
            </a:r>
            <a:br>
              <a:rPr lang="ru-RU" sz="36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6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кисень</a:t>
            </a:r>
            <a:r>
              <a:rPr lang="ru-RU" sz="36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36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токсичний</a:t>
            </a:r>
            <a:r>
              <a:rPr lang="ru-RU" sz="36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36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бактерій</a:t>
            </a:r>
            <a:r>
              <a:rPr lang="ru-RU" sz="36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6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майже</a:t>
            </a:r>
            <a:r>
              <a:rPr lang="ru-RU" sz="36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відсутній</a:t>
            </a:r>
            <a:r>
              <a:rPr lang="ru-RU" sz="36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36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6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Рубцеве</a:t>
            </a:r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мікробно-ферментативне</a:t>
            </a:r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травлення</a:t>
            </a:r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отримувати</a:t>
            </a:r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енергію</a:t>
            </a:r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складних</a:t>
            </a:r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вуглеводів</a:t>
            </a:r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волокнистих</a:t>
            </a:r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 </a:t>
            </a:r>
            <a:r>
              <a:rPr lang="ru-RU" sz="36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рослин</a:t>
            </a:r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компенсувати</a:t>
            </a:r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дефіцит</a:t>
            </a:r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білка</a:t>
            </a:r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36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небілковий</a:t>
            </a:r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азот для </a:t>
            </a:r>
            <a:r>
              <a:rPr lang="ru-RU" sz="36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утворення</a:t>
            </a:r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мікробного</a:t>
            </a:r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протеїну</a:t>
            </a:r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синтезувати</a:t>
            </a:r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власні</a:t>
            </a:r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вітаміни</a:t>
            </a:r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та </a:t>
            </a:r>
            <a:r>
              <a:rPr lang="ru-RU" sz="36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нейтралізувати</a:t>
            </a:r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токсичні</a:t>
            </a:r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речовини</a:t>
            </a:r>
            <a:r>
              <a:rPr lang="ru-RU" sz="36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/>
            </a:r>
            <a:br>
              <a:rPr lang="ru-RU" b="0" i="0" dirty="0" smtClean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1458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50" y="365125"/>
            <a:ext cx="11715750" cy="6121400"/>
          </a:xfrm>
        </p:spPr>
        <p:txBody>
          <a:bodyPr>
            <a:normAutofit fontScale="90000"/>
          </a:bodyPr>
          <a:lstStyle/>
          <a:p>
            <a:pPr indent="450215">
              <a:spcAft>
                <a:spcPts val="0"/>
              </a:spcAft>
            </a:pPr>
            <a:r>
              <a:rPr lang="uk-UA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За рахунок ферментативних процесів у рубці перетравлюється 50-70% сирої клітковини, чим задовольняється до 80% потреби жуйних в енергії і 30-50% білку. </a:t>
            </a:r>
            <a:br>
              <a:rPr lang="uk-UA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	Перетравлення </a:t>
            </a:r>
            <a:r>
              <a:rPr lang="uk-UA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речовин в передшлунках</a:t>
            </a:r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зв’язане з життєдіяльністю численної  різноманітної мікрофлори (бактерій, інфузорій, грибків). </a:t>
            </a:r>
            <a:r>
              <a:rPr lang="ru-RU" sz="3200" b="0" i="0" dirty="0" smtClean="0">
                <a:solidFill>
                  <a:srgbClr val="402A18"/>
                </a:solidFill>
                <a:effectLst/>
                <a:latin typeface="Montserrat"/>
              </a:rPr>
              <a:t> </a:t>
            </a:r>
            <a:br>
              <a:rPr lang="ru-RU" sz="3200" b="0" i="0" dirty="0" smtClean="0">
                <a:solidFill>
                  <a:srgbClr val="402A18"/>
                </a:solidFill>
                <a:effectLst/>
                <a:latin typeface="Montserrat"/>
              </a:rPr>
            </a:br>
            <a:r>
              <a:rPr lang="uk-UA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uk-UA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Склад мікрофлори варіює в широких межах: в 1 мл рубцевої рідини кількість інфузорій становить від 200 тис. до 2 млн, а бактерій – від 100 млн. до 10 млрд.</a:t>
            </a:r>
            <a:r>
              <a:rPr lang="uk-UA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uk-UA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uk-UA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Інфузорії </a:t>
            </a:r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перемішують  вміст рубця, руйнують рослинну  оболонку  корму, синтезують  глікоген і повноцінний білок з продуктів розщеплення. Деякі інфузорії  та </a:t>
            </a:r>
            <a:r>
              <a:rPr lang="uk-UA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целюлозолітичні</a:t>
            </a:r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бактерії </a:t>
            </a:r>
            <a:r>
              <a:rPr lang="uk-UA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виробляють ферменти, здатні </a:t>
            </a:r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розщеплювати </a:t>
            </a:r>
            <a:r>
              <a:rPr lang="uk-UA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клітковину  </a:t>
            </a:r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 синтезувати вітаміни        групи В</a:t>
            </a:r>
            <a:r>
              <a:rPr lang="uk-UA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208363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864273" cy="6377420"/>
          </a:xfrm>
        </p:spPr>
        <p:txBody>
          <a:bodyPr>
            <a:normAutofit fontScale="90000"/>
          </a:bodyPr>
          <a:lstStyle/>
          <a:p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	У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рубці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бактерії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зброджу­ють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клітковину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,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крохмаль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,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цукри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та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інші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безазотисті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екстрактивні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речовини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до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летких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жирних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кислот (ЛЖК) —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оцтової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,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пропіонової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й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масляної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;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розщеплюють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протеїни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до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амінокислот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та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аміаку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і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жи­ри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— до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жирних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кислот та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гліцерину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. 	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Інфузорії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живляться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бактері­ями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, а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також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захоплюють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і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перетравлюють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частинки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корму.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Крім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того,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мікроорганізми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синтезують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вітаміни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групи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В, С і К. </a:t>
            </a:r>
            <a:b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</a:br>
            <a:r>
              <a:rPr lang="ru-RU" sz="2800" dirty="0">
                <a:solidFill>
                  <a:srgbClr val="402A18"/>
                </a:solidFill>
                <a:latin typeface="Montserrat"/>
              </a:rPr>
              <a:t>	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Під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дією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мікроорганізмів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у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передшлунках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жуйних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перетравлюється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до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поло­вини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і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більше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органічної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речовини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корму,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тобто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вона переходить у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розчинний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стан і гази —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вуглекислоту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та метан,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які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виділяються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з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передшлунків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під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час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відригування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.</a:t>
            </a:r>
            <a:b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</a:b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	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Співвідношення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в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рубці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кислот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бродіння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(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оцтова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,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пропіонова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й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масляна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)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залежить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від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складу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раціону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—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кількості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в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ньому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клітко­вини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,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крохмалю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та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цукрів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. </a:t>
            </a:r>
            <a:b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</a:br>
            <a:r>
              <a:rPr lang="ru-RU" sz="2800" dirty="0">
                <a:solidFill>
                  <a:srgbClr val="402A18"/>
                </a:solidFill>
                <a:latin typeface="Montserrat"/>
              </a:rPr>
              <a:t>	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За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високого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вмісту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клітковини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у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складі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ЛЖК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збільшується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кількість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оцтової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кислоти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й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зменшується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пропіонової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і,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навпаки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, з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підвищенням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рівня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крохмалю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(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зернові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корми,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картопля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)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зростає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вміст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пропіонової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 </a:t>
            </a:r>
            <a:r>
              <a:rPr lang="ru-RU" sz="2800" b="0" i="0" dirty="0" err="1" smtClean="0">
                <a:solidFill>
                  <a:srgbClr val="402A18"/>
                </a:solidFill>
                <a:effectLst/>
                <a:latin typeface="Montserrat"/>
              </a:rPr>
              <a:t>кислоти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/>
            </a:r>
            <a:b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546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524397"/>
              </p:ext>
            </p:extLst>
          </p:nvPr>
        </p:nvGraphicFramePr>
        <p:xfrm>
          <a:off x="857839" y="1828801"/>
          <a:ext cx="10501460" cy="451543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558206">
                  <a:extLst>
                    <a:ext uri="{9D8B030D-6E8A-4147-A177-3AD203B41FA5}">
                      <a16:colId xmlns:a16="http://schemas.microsoft.com/office/drawing/2014/main" val="2098375539"/>
                    </a:ext>
                  </a:extLst>
                </a:gridCol>
                <a:gridCol w="1521324">
                  <a:extLst>
                    <a:ext uri="{9D8B030D-6E8A-4147-A177-3AD203B41FA5}">
                      <a16:colId xmlns:a16="http://schemas.microsoft.com/office/drawing/2014/main" val="3011008513"/>
                    </a:ext>
                  </a:extLst>
                </a:gridCol>
                <a:gridCol w="1789947">
                  <a:extLst>
                    <a:ext uri="{9D8B030D-6E8A-4147-A177-3AD203B41FA5}">
                      <a16:colId xmlns:a16="http://schemas.microsoft.com/office/drawing/2014/main" val="3960922138"/>
                    </a:ext>
                  </a:extLst>
                </a:gridCol>
                <a:gridCol w="1631983">
                  <a:extLst>
                    <a:ext uri="{9D8B030D-6E8A-4147-A177-3AD203B41FA5}">
                      <a16:colId xmlns:a16="http://schemas.microsoft.com/office/drawing/2014/main" val="4118416241"/>
                    </a:ext>
                  </a:extLst>
                </a:gridCol>
              </a:tblGrid>
              <a:tr h="630747">
                <a:tc rowSpan="2">
                  <a:txBody>
                    <a:bodyPr/>
                    <a:lstStyle/>
                    <a:p>
                      <a:pPr algn="ctr"/>
                      <a:r>
                        <a:rPr lang="ru-RU" sz="2800" dirty="0" err="1">
                          <a:effectLst/>
                        </a:rPr>
                        <a:t>Раціон</a:t>
                      </a:r>
                      <a:endParaRPr lang="ru-RU" sz="2800" dirty="0">
                        <a:effectLst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>
                          <a:effectLst/>
                        </a:rPr>
                        <a:t>Кислота</a:t>
                      </a: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8430315"/>
                  </a:ext>
                </a:extLst>
              </a:tr>
              <a:tr h="12614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err="1">
                          <a:effectLst/>
                        </a:rPr>
                        <a:t>оцтова</a:t>
                      </a:r>
                      <a:endParaRPr lang="ru-RU" sz="2800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err="1">
                          <a:effectLst/>
                        </a:rPr>
                        <a:t>пропіонова</a:t>
                      </a:r>
                      <a:endParaRPr lang="ru-RU" sz="2800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>
                          <a:effectLst/>
                        </a:rPr>
                        <a:t>масляна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40523587"/>
                  </a:ext>
                </a:extLst>
              </a:tr>
              <a:tr h="630747">
                <a:tc>
                  <a:txBody>
                    <a:bodyPr/>
                    <a:lstStyle/>
                    <a:p>
                      <a:r>
                        <a:rPr lang="ru-RU" sz="2800">
                          <a:effectLst/>
                        </a:rPr>
                        <a:t>Трава пасовищна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</a:rPr>
                        <a:t>66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</a:rPr>
                        <a:t>18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</a:rPr>
                        <a:t>12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00979123"/>
                  </a:ext>
                </a:extLst>
              </a:tr>
              <a:tr h="996224">
                <a:tc>
                  <a:txBody>
                    <a:bodyPr/>
                    <a:lstStyle/>
                    <a:p>
                      <a:r>
                        <a:rPr lang="ru-RU" sz="2800">
                          <a:effectLst/>
                        </a:rPr>
                        <a:t>Сіно (7,2 кг) + концкорми (9 кг)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>
                          <a:effectLst/>
                        </a:rPr>
                        <a:t>58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</a:rPr>
                        <a:t>24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</a:rPr>
                        <a:t>13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98575828"/>
                  </a:ext>
                </a:extLst>
              </a:tr>
              <a:tr h="996224">
                <a:tc>
                  <a:txBody>
                    <a:bodyPr/>
                    <a:lstStyle/>
                    <a:p>
                      <a:r>
                        <a:rPr lang="ru-RU" sz="2800">
                          <a:effectLst/>
                        </a:rPr>
                        <a:t>Сіно (0,9 кг) + концкорми (11 кг)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>
                          <a:effectLst/>
                        </a:rPr>
                        <a:t>41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</a:rPr>
                        <a:t>38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</a:rPr>
                        <a:t>9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07251699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63742" y="443806"/>
            <a:ext cx="10795557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Montserrat"/>
              </a:rPr>
              <a:t>Співвідношення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Montserrat"/>
              </a:rPr>
              <a:t> ЛЖК у </a:t>
            </a:r>
            <a:r>
              <a:rPr kumimoji="0" lang="ru-RU" altLang="ru-RU" sz="28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Montserrat"/>
              </a:rPr>
              <a:t>рубці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Montserrat"/>
              </a:rPr>
              <a:t> </a:t>
            </a:r>
            <a:r>
              <a:rPr kumimoji="0" lang="ru-RU" altLang="ru-RU" sz="28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Montserrat"/>
              </a:rPr>
              <a:t>корови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Montserrat"/>
              </a:rPr>
              <a:t> за </a:t>
            </a:r>
            <a:r>
              <a:rPr kumimoji="0" lang="ru-RU" altLang="ru-RU" sz="28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Montserrat"/>
              </a:rPr>
              <a:t>різних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Montserrat"/>
              </a:rPr>
              <a:t> </a:t>
            </a:r>
            <a:r>
              <a:rPr kumimoji="0" lang="ru-RU" altLang="ru-RU" sz="28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Montserrat"/>
              </a:rPr>
              <a:t>раціонів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Montserrat"/>
              </a:rPr>
              <a:t>, %</a:t>
            </a:r>
            <a:endParaRPr kumimoji="0" lang="ru-RU" altLang="ru-RU" sz="28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Montserrat"/>
              </a:rPr>
              <a:t>(за Мак-Дональдом)</a:t>
            </a:r>
            <a:endParaRPr kumimoji="0" lang="ru-RU" altLang="ru-RU" sz="28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2494722" y="3409122"/>
            <a:ext cx="0" cy="99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1018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054" y="365124"/>
            <a:ext cx="11342255" cy="6492875"/>
          </a:xfrm>
        </p:spPr>
        <p:txBody>
          <a:bodyPr>
            <a:normAutofit fontScale="90000"/>
          </a:bodyPr>
          <a:lstStyle/>
          <a:p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>	У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передшлунках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жуйних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суттєво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змінюються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протеїни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кормів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Більшість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бактерій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синтезу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власного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білка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клітин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використо­вують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мінеральний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азот. Тому в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передшлунках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білки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про­теолітичними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ферментами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гідролізуються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пептидів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амінокислот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й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значна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амінокислот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дезамінується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утво­ренням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кетокислот та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аміаку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Вважають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таким чином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40 до 80 %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азотистих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корму.</a:t>
            </a:r>
            <a:b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Аміачний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азот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мікроорганізми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синтезу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біл­ків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тіла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надходження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сичуг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кишки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мікробний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білок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перетравлюється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амінокислот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складі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мікробного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білка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містять­ся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незамінні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амінокислоти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в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жуйні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певною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мірою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задовольняють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потребу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організму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незамінних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амінокислотах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Проте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весь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аміак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утворюється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дезамінування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амінокислот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синтезу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мікробного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білка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Час­тина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всмоктується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кров. До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приєднується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аміак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утворюється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обміну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білків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організмі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печінці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аміаку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синтезується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сечовина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яка у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жуйних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виділяється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нирки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част­ково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слиною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потрапляє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рубець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за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ферменту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уреази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розщеплюється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аміаку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знову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мікроорга­нізмами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ґрунтується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сечовини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амонійних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солей як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замінників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кормового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протеїну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жуйних</a:t>
            </a:r>
            <a:r>
              <a:rPr lang="ru-RU" sz="2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  <a:t/>
            </a:r>
            <a:br>
              <a:rPr lang="ru-RU" sz="2800" b="0" i="0" dirty="0" smtClean="0">
                <a:solidFill>
                  <a:srgbClr val="402A18"/>
                </a:solidFill>
                <a:effectLst/>
                <a:latin typeface="Montserrat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045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97130"/>
          </a:xfrm>
        </p:spPr>
        <p:txBody>
          <a:bodyPr>
            <a:normAutofit/>
          </a:bodyPr>
          <a:lstStyle/>
          <a:p>
            <a:r>
              <a:rPr lang="ru-RU" sz="3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Жир у </a:t>
            </a:r>
            <a:r>
              <a:rPr lang="ru-RU" sz="3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передшлунках</a:t>
            </a:r>
            <a:r>
              <a:rPr lang="ru-RU" sz="3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ліполітичними</a:t>
            </a:r>
            <a:r>
              <a:rPr lang="ru-RU" sz="3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ферментами </a:t>
            </a:r>
            <a:r>
              <a:rPr lang="ru-RU" sz="3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мікроорганіз­мів</a:t>
            </a:r>
            <a:r>
              <a:rPr lang="ru-RU" sz="3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розщеплюється</a:t>
            </a:r>
            <a:r>
              <a:rPr lang="ru-RU" sz="3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гліцерину</a:t>
            </a:r>
            <a:r>
              <a:rPr lang="ru-RU" sz="3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жирних</a:t>
            </a:r>
            <a:r>
              <a:rPr lang="ru-RU" sz="3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кислот. </a:t>
            </a:r>
            <a:br>
              <a:rPr lang="ru-RU" sz="3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Гліцерин</a:t>
            </a:r>
            <a:r>
              <a:rPr lang="ru-RU" sz="3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збро­джується</a:t>
            </a:r>
            <a:r>
              <a:rPr lang="ru-RU" sz="3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пропіонової</a:t>
            </a:r>
            <a:r>
              <a:rPr lang="ru-RU" sz="3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кислоти</a:t>
            </a:r>
            <a:r>
              <a:rPr lang="ru-RU" sz="3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3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ненасичені</a:t>
            </a:r>
            <a:r>
              <a:rPr lang="ru-RU" sz="3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жирні</a:t>
            </a:r>
            <a:r>
              <a:rPr lang="ru-RU" sz="3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кислоти</a:t>
            </a:r>
            <a:r>
              <a:rPr lang="ru-RU" sz="3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гідрогенізуються</a:t>
            </a:r>
            <a:r>
              <a:rPr lang="ru-RU" sz="3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приєднують</a:t>
            </a:r>
            <a:r>
              <a:rPr lang="ru-RU" sz="3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водень</a:t>
            </a:r>
            <a:r>
              <a:rPr lang="ru-RU" sz="3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й у </a:t>
            </a:r>
            <a:r>
              <a:rPr lang="ru-RU" sz="3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sz="3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насичених</a:t>
            </a:r>
            <a:r>
              <a:rPr lang="ru-RU" sz="3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використо­вуються</a:t>
            </a:r>
            <a:r>
              <a:rPr lang="ru-RU" sz="3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організмом</a:t>
            </a:r>
            <a:r>
              <a:rPr lang="ru-RU" sz="3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тварин</a:t>
            </a:r>
            <a:r>
              <a:rPr lang="ru-RU" sz="3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всмоктуючись</a:t>
            </a:r>
            <a:r>
              <a:rPr lang="ru-RU" sz="3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тонких кишках. Тому жир </a:t>
            </a:r>
            <a:r>
              <a:rPr lang="ru-RU" sz="3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жуйних</a:t>
            </a:r>
            <a:r>
              <a:rPr lang="ru-RU" sz="3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твердіший</a:t>
            </a:r>
            <a:r>
              <a:rPr lang="ru-RU" sz="3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3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вищу</a:t>
            </a:r>
            <a:r>
              <a:rPr lang="ru-RU" sz="3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температуру </a:t>
            </a:r>
            <a:r>
              <a:rPr lang="ru-RU" sz="3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плавлення</a:t>
            </a:r>
            <a:r>
              <a:rPr lang="ru-RU" sz="3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3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якість</a:t>
            </a:r>
            <a:r>
              <a:rPr lang="ru-RU" sz="3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3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sz="3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3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складу жиру </a:t>
            </a:r>
            <a:r>
              <a:rPr lang="ru-RU" sz="3600" b="0" i="0" dirty="0" err="1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раціону</a:t>
            </a:r>
            <a:r>
              <a:rPr lang="ru-RU" sz="3600" b="0" i="0" dirty="0" smtClean="0">
                <a:solidFill>
                  <a:srgbClr val="402A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576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849" y="365125"/>
            <a:ext cx="11496676" cy="6292850"/>
          </a:xfrm>
        </p:spPr>
        <p:txBody>
          <a:bodyPr>
            <a:noAutofit/>
          </a:bodyPr>
          <a:lstStyle/>
          <a:p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тісний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зв’язок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хімічним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складом і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поживністю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кормового субстрату,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чисельністю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мікроорганізмів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рубця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продуктивністю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тварин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зазначають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годують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тварин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рубцеву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мікрофлору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тому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виконувати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а для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раціон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змінювати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поступово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вистачило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 для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адаптації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мікроорганізмів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умов. </a:t>
            </a:r>
            <a:b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Нажаль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господарствах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грубих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кормів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часто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обмежене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для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продуктивності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тваринам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задають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велику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концентрованих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кормів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Подібний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раціон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призводить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румінації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жуйки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слиновиділення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в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рубці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починають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домінувати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бактерії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продукують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молочну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кислоту, </a:t>
            </a:r>
            <a:r>
              <a:rPr lang="ru-RU" sz="3200" b="0" i="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викликаючи</a:t>
            </a:r>
            <a:r>
              <a:rPr lang="ru-RU" sz="32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ацидоз.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3273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84</Words>
  <Application>Microsoft Office PowerPoint</Application>
  <PresentationFormat>Широкоэкранный</PresentationFormat>
  <Paragraphs>39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Montserrat</vt:lpstr>
      <vt:lpstr>Symbol</vt:lpstr>
      <vt:lpstr>Times New Roman</vt:lpstr>
      <vt:lpstr>Verdana</vt:lpstr>
      <vt:lpstr>Тема Office</vt:lpstr>
      <vt:lpstr>Практичне заняття № 4  Тема:  Рубцеве травлення. Дослідження целюлозолітичної активності мікроорганізмів рубця  </vt:lpstr>
      <vt:lpstr> Продуктивність жуйних тварин цілковито залежить від стану та взаємодії компонентів системи травлення.   Основне місце в цій системі займає рубець із бактеріями, а допомагають фізіологічні пристосування: румінація, відригування та жуйка. Ці механізми дозволяють подрібнити та змочити слиною кормову сировину. Антисептичні речовини, що містяться у слині, сприяють очищенню ротової порожнини від патогенних бактерій.   Інтенсивне виділення слини виконує буферну функцію в середовищі рубця і дозволяє збільшити засвоєння поживних речовин з кормів на 15-20%.   Слина містить життєвоважливі мінеральні речовини, забезпечує формування кормових болюсів, сприяє вільному переміщенню кормових частинок в травній системі, нейтралізує надлишкову кількість кислот в рубці та гальмує піноутворення.   Швидкість слиновиділення коливається від 60 мл/хв у період спокою до 150 мл/хв під час жуйки, а на інтенсивність травлення впливають склад кормів, їх фізичний стан та вид бактерій, які домінують в рубці.</vt:lpstr>
      <vt:lpstr> Рубець має об’єм до 300 л, що дозволяє споживати значну кількість корму, багату на клітковину.   Внутрішнє середовище сприятливе для росту мікроорганізмів: - рН знаходиться в межах від 5,5 до 7,0; - температура коливається від 39 до 40 С°; - кисень, який токсичний для бактерій – майже відсутній.  Рубцеве мікробно-ферментативне травлення дозволяє отримувати енергію зі складних вуглеводів волокнистих структур рослин, компенсувати дефіцит білка й використовувати небілковий азот для утворення мікробного протеїну, синтезувати власні вітаміни групи В та нейтралізувати деякі токсичні речовини. </vt:lpstr>
      <vt:lpstr> За рахунок ферментативних процесів у рубці перетравлюється 50-70% сирої клітковини, чим задовольняється до 80% потреби жуйних в енергії і 30-50% білку.    Перетравлення речовин в передшлунках зв’язане з життєдіяльністю численної  різноманітної мікрофлори (бактерій, інфузорій, грибків).    Склад мікрофлори варіює в широких межах: в 1 мл рубцевої рідини кількість інфузорій становить від 200 тис. до 2 млн, а бактерій – від 100 млн. до 10 млрд.   Інфузорії перемішують  вміст рубця, руйнують рослинну  оболонку  корму, синтезують  глікоген і повноцінний білок з продуктів розщеплення. Деякі інфузорії  та целюлозолітичні бактерії виробляють ферменти, здатні розщеплювати клітковину  та синтезувати вітаміни        групи В. </vt:lpstr>
      <vt:lpstr> У рубці бактерії зброджу­ють клітковину, крохмаль, цукри та інші безазотисті екстрактивні речовини до летких жирних кислот (ЛЖК) — оцтової, пропіонової й масляної; розщеплюють протеїни до амінокислот та аміаку і жи­ри — до жирних кислот та гліцерину.  Інфузорії живляться бактері­ями, а також захоплюють і перетравлюють частинки корму. Крім того, мікроорганізми синтезують вітаміни групи В, С і К.   Під дією мікроорганізмів у передшлунках жуйних перетравлюється до поло­вини і більше органічної речовини корму, тобто вона переходить у розчинний стан і гази — вуглекислоту та метан, які виділяються з передшлунків під час відригування.  Співвідношення в рубці кислот бродіння (оцтова, пропіонова й масляна) залежить від складу раціону — кількості в ньому клітко­вини, крохмалю та цукрів.   За високого вмісту клітковини у складі ЛЖК збільшується кількість оцтової кислоти й зменшується пропіонової і, навпаки, з підвищенням рівня крохмалю (зернові корми, картопля) зростає вміст пропіонової кислоти </vt:lpstr>
      <vt:lpstr>Співвідношення ЛЖК у рубці корови за різних раціонів, % (за Мак-Дональдом) </vt:lpstr>
      <vt:lpstr> У передшлунках жуйних суттєво змінюються протеїни кормів. Більшість бактерій для синтезу власного білка клітин використо­вують лише мінеральний азот. Тому в передшлунках білки про­теолітичними ферментами гідролізуються не лише до пептидів і амінокислот, а й значна частина амінокислот дезамінується з утво­ренням кетокислот та аміаку. Вважають, що таким чином використовується від 40 до 80 % азотистих речовин корму.  Аміачний азот мікроорганізми використовують для синтезу біл­ків свого тіла. Після надходження в сичуг і кишки мікробний білок перетравлюється до амінокислот. У складі мікробного білка містять­ся всі незамінні амінокислоти і в такий спосіб жуйні певною мірою задовольняють потребу організму в незамінних амінокислотах. Проте не весь аміак, який утворюється в процесі дезамінування амінокислот, використовується для синтезу мікробного білка. Час­тина його всмоктується в кров. До нього приєднується також аміак, що утворюється у процесі обміну білків в організмі. У печінці з аміаку синтезується сечовина, яка у жуйних виділяється через нирки, част­ково із слиною потрапляє в рубець і за допомогою ферменту уреази розщеплюється до аміаку, який знову використовується мікроорга­нізмами. На цьому ґрунтується використання сечовини та інших амонійних солей як замінників кормового протеїну для жуйних. </vt:lpstr>
      <vt:lpstr> Жир у передшлунках ліполітичними ферментами мікроорганіз­мів розщеплюється до гліцерину і жирних кислот.   Гліцерин збро­джується до пропіонової кислоти, а ненасичені жирні кислоти гідрогенізуються (приєднують водень) й у вигляді насичених використо­вуються організмом тварин, всмоктуючись у тонких кишках. Тому жир жуйних твердіший, має вищу температуру плавлення і його якість не залежить від складу жиру раціону.</vt:lpstr>
      <vt:lpstr> Існує тісний зв’язок між хімічним складом і поживністю кормового субстрату, чисельністю мікроорганізмів рубця і продуктивністю тварин.   Технологи зазначають, що годують не тварин, а рубцеву мікрофлору, тому слід виконувати її вимоги: а для цього раціон необхідно змінювати поступово, щоб вистачило часу для адаптації мікроорганізмів до інших умов.   Нажаль у господарствах використання грубих кормів часто обмежене, а для підвищення продуктивності тваринам задають велику кількість концентрованих кормів.   Подібний раціон призводить до зниження румінації, жуйки, слиновиділення, а в рубці починають домінувати бактерії, що продукують молочну кислоту, викликаючи ацидоз.</vt:lpstr>
      <vt:lpstr> Одним із способів корекції раціону, підтримки рубцевої мікрофлори, стимуляції слиновиділення та споживання сухої речовини корму є використання додаткових кормових засобів у формі лизунців. Лизання інтенсифікує слиновиділення, а чим більше слини, тим смачніші корми для жуйних тварин, тому вони більше їх споживають.  Врахувавши фізіологічні особливості жуйних тварин, фахівці компанії Inter Edinstvo holding створили серію додаткового корму у формі мелясних блоків ТМ Баланс Оптима.  Лизунці корисні та ефективні, оскільки, крім меляси, містять необхідні біологічно-активні добавки, що підвищують надій, прирости та профілактують захворювання (кальцій, фосфор, натрій, магній, віт.A, D, E, B12, Н2) та мікроелементи Zn, Mn, Cu, Se, I, Co. </vt:lpstr>
      <vt:lpstr>Для визначення целюлозолітичної активності мікроорганізмів рубця необхідні: тварини з фістулами рубця, капсула з плексигласу, фільтрувальний папір (джерело  целюлози), бактеріологічні чашки, термостат, терези.     Хід роботи.   Наважку 700–800  мг з висушеного  до постійної маси фільтрувального паперу  поміщають  у  капсулу,  яку  потім  вводять в рубець  через  фістулу  на певну  глибину.  Капсулу  прикріплюють капроновою  ниткою до кришки  фістульної  трубки.   Через 24 год капсулу витягують  з рубця, обережно  виймають  наважку і промивають дистильованою водою. Після  цього фільтрувальний папір кладуть  в бактеріологічні чашки, ставлять  їх у термостат  де висушують до постійної маси при температурі 105°С. </vt:lpstr>
      <vt:lpstr> Целюлозолітична активність  виражається в зменшенні маси смужки фільтрувального паперу, інкубованого  у вмісті рубця протягом 24 год (у відсотках).   Однією  з характерних особливостей  травлення жуйних  тварин є бродіння  цукрів,  крохмалю  і продуктів розщеплення клітковини за допомогою  різних  мікроорганізмів з утворенням летких жирних  кислот  (ЛЖК): оцтової, масляної, пропіонової у співвідношенні 65 : 20 : 15.  У великих тварин за добу може  утворюватися до 4,5 кг ЛЖК.  Вони  всмоктуються в рубці й використовуються як джерело енергії, а також для утворення м’язової та жирової тканин. </vt:lpstr>
      <vt:lpstr> Для визначення загальної кількості ЛЖК  у вмісті рубця необхідно: вміст рубця,  сірчанокисла магнезія,  2%-й розчин  сульфатної  кислоти,  фенолфталеїн, 0,1 н. розчин  лугу, стакани для титрування, бюретка, мірні колбочки  ємністю 50 мл, електроплитка, апарат Маркгама, марля.   Вмістиме рубця одержують через фістулу, а також з допомогою стравохідного зонду, або ж витягують грудку корму із рота при відригуванні.   Рубцеву масу фільтрують через чотири шари марлі в посудину, вміщену в теплу воду при температурі тіла тварини  </vt:lpstr>
      <vt:lpstr>Хід роботи.  У підігрітий апарат Маркгама насипають 7 г сірчанокислого магнію, вливають   5 мл фільтрату  рубцевого вмісту, доливають 5 мл 2%-го розчину сірчаної кислоти.  Лійку апарата споліскують1–1,5 мл дистильованої води і кип’ятять вміст апарата до отримання 50 мл відгону, який потім титрують 0,1 н. розчином лугу  з фенолфталеїном.  Загальну кількість  ЛЖК  визначають  за формулою:  а  k  100   0,1/5  = а  k  2 (мл ЛЖК  в 100 мл рідини рубця),</vt:lpstr>
      <vt:lpstr>   Контрольні питання 1. Які види мікроорганізмів містяться  в передшлунках? 2. Як розщеплюється клітковина в рубці? 3.  Які леткі жирні кислоти утворюються  в рубці та їх значення? 4. Яка кількість  ЛЖК  може утворитися за добу у рубці жуйних? 5. Яким способом отримують вмістиме рубця? 6. Як визначити целюлозолітичну активність мікрофлори рубця?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Практичне заняття № 4  Тема:  Рубцеве травлення. Дослідження целюлозолітичної активності мікроорганізмів рубця  </dc:title>
  <dc:creator>Пользователь Windows</dc:creator>
  <cp:lastModifiedBy>Пользователь Windows</cp:lastModifiedBy>
  <cp:revision>11</cp:revision>
  <dcterms:created xsi:type="dcterms:W3CDTF">2022-12-22T18:18:07Z</dcterms:created>
  <dcterms:modified xsi:type="dcterms:W3CDTF">2022-12-23T08:48:03Z</dcterms:modified>
</cp:coreProperties>
</file>