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0" r:id="rId6"/>
    <p:sldId id="273" r:id="rId7"/>
    <p:sldId id="259" r:id="rId8"/>
    <p:sldId id="260" r:id="rId9"/>
    <p:sldId id="261" r:id="rId10"/>
    <p:sldId id="265" r:id="rId11"/>
    <p:sldId id="266" r:id="rId12"/>
    <p:sldId id="262" r:id="rId13"/>
    <p:sldId id="267" r:id="rId14"/>
    <p:sldId id="268" r:id="rId15"/>
    <p:sldId id="263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2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9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4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5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0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5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4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6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4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2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8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652915-099E-4BC7-B190-BBB793773AA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21CBB-ADA4-4F2E-837E-5C4EA33DF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308" y="1397977"/>
            <a:ext cx="10392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ЗАНЯТТЯ № 5</a:t>
            </a:r>
          </a:p>
          <a:p>
            <a:pPr algn="ctr"/>
            <a:endParaRPr lang="uk-UA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endParaRPr lang="uk-UA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Біологічна роль ферментів слини, шлунку, підшлункового та кишкового соків в процесах травлення.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608" y="659424"/>
            <a:ext cx="104188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uk-UA" sz="2800" b="1" i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</a:rPr>
              <a:t>Ферменти підшлункового соку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ru-RU" sz="1000" b="1" i="1" dirty="0" smtClean="0">
              <a:effectLst/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(діють в лужному середовищі –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підшлункового соку 7,2 – 8)</a:t>
            </a:r>
          </a:p>
          <a:p>
            <a:pPr algn="just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Трипсин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білки до пептидів і амінокислот (виділяється в вигляді неактивного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трипсиногену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активується ферментом кишкового соку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ентерокіназою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Хімотрипсин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білки до поліпептидів і амінокислот (виділяється в формі неактивного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хімотрипсиногену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активується трипсином).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Карбоксипептидаза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діє на поліпептиди, відщеплюючи амінокислоти з боку вільної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карбоксильної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групи.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  <a:tabLst>
                <a:tab pos="900430" algn="l"/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Еластаза</a:t>
            </a: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розщеплює білки сполучної тканини – еластин і колаген.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5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554" y="633047"/>
            <a:ext cx="10269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Нуклеаза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нуклеїнові кислоти (АТФ, АДФ) до нуклеотидів і фосфорної кислоти.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Протаміназа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протаміни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амінокислот.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Амілаза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крохмаль на глікоген і мальтозу.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Мальтаза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мальтозу до глюкози.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Лактаза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розщеплює молочний цукор лактозу на глюкозу і галактозу.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Інвертаза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сахарозу розщеплює на глюкозу і фруктозу.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Ліпаза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жири на гліцерин і жирні кислоти (розщеплення жиру відбувається після емульгування його жовчними кислотами).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869" y="817685"/>
            <a:ext cx="1018149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231005" algn="l"/>
              </a:tabLst>
            </a:pPr>
            <a:r>
              <a:rPr lang="uk-UA" sz="2800" b="1" i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Ферменти кишкового соку</a:t>
            </a: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231005" algn="l"/>
              </a:tabLs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(діють в лужному середовищі-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8,2- 8,7)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231005" algn="l"/>
              </a:tabLs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Ентерокіназа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діє на неактивний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трипсиноген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перетворюючи його в трипсин.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4231005" algn="l"/>
              </a:tabLst>
            </a:pPr>
            <a:r>
              <a:rPr lang="uk-UA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Лужна фосфатаза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забезпечує процес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фосфорилювання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моносахаридів, амінокислот і їх всмоктування через слизову оболонку клітинних мембран.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5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0584" y="824024"/>
            <a:ext cx="101990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пепсину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шлункового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соку свиней.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методу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пепсин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коагульований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і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пепсину. </a:t>
            </a:r>
          </a:p>
          <a:p>
            <a:pPr>
              <a:lnSpc>
                <a:spcPct val="150000"/>
              </a:lnSpc>
            </a:pP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трубок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Тонкостінні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мм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поміщають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+85-90° С)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см, тому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8892" y="668215"/>
            <a:ext cx="10840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пробірки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1 мл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профільтрованого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соку, 15 мл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соляної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Пробірки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поміщають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термостат при +37° С.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інкубації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гідролізованого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коней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становить 2,2-6,9 мм,        у свиней - 1,5-5,6 мм,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- 1,8-4,7.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1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468" y="1081453"/>
            <a:ext cx="9539654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Контрольні питання </a:t>
            </a:r>
            <a:endParaRPr lang="ru-RU" sz="2400" b="1" i="1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ферменти містяться в слині і на які речовини корму вони діють?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кислотність слини у сільськогосподарських тварин?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145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 дослідити вплив амілази слини на крохмаль?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145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визначити активність амілази слини 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44132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фактори корму впливають на підвищення секреції слини?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склад  шлункового соку?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кислотність шлункового та підшлункового соку?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Яка роль ферментів шлункового соку?    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фактори корму впливають на підвищення секреції шлункового соку?   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визначити активність пепсину шлункового соку 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ферменти містяться в підшлунковому соку і на які речовини вони діють?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роль жовчі у травленні?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роль ферментів  кишковому соку?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300"/>
              </a:lnSpc>
              <a:spcAft>
                <a:spcPts val="0"/>
              </a:spcAft>
              <a:tabLst>
                <a:tab pos="270510" algn="l"/>
                <a:tab pos="441325" algn="l"/>
              </a:tabLst>
            </a:pP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1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625" y="2292185"/>
            <a:ext cx="9601196" cy="1303867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86" y="553915"/>
            <a:ext cx="960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uk-UA" sz="2400" b="1" i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 заняття</a:t>
            </a:r>
            <a:r>
              <a:rPr lang="uk-UA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ознайомитися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роботою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травних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залоз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ферментів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слини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шлункового та підшлункового соків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перетравну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амілази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слини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протеолітичну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пепсину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шлункового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соку.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85" y="3600903"/>
            <a:ext cx="3587627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3422470"/>
            <a:ext cx="7684476" cy="33476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428179"/>
            <a:ext cx="10313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прискорюють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зв'язуванні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часто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субстрат, з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ензим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</a:rPr>
            </a:b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7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07" y="694593"/>
            <a:ext cx="10726615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kern="0" dirty="0" smtClean="0">
                <a:solidFill>
                  <a:srgbClr val="C00000"/>
                </a:solidFill>
                <a:latin typeface="Calibri"/>
              </a:rPr>
              <a:t>ФЕРМЕНТАТИВНІ ВЛАСТИВОСТІ СЛИНИ</a:t>
            </a:r>
          </a:p>
          <a:p>
            <a:pPr lvl="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слині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ru-RU" sz="3200" kern="0" dirty="0" err="1" smtClean="0">
                <a:solidFill>
                  <a:prstClr val="black"/>
                </a:solidFill>
                <a:latin typeface="Calibri"/>
              </a:rPr>
              <a:t>тварин</a:t>
            </a:r>
            <a:r>
              <a:rPr lang="ru-RU" sz="3200" kern="0" dirty="0" smtClean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sz="3200" kern="0" dirty="0" err="1" smtClean="0">
                <a:solidFill>
                  <a:prstClr val="black"/>
                </a:solidFill>
                <a:latin typeface="Calibri"/>
              </a:rPr>
              <a:t>людини</a:t>
            </a:r>
            <a:r>
              <a:rPr lang="ru-RU" sz="3200" kern="0" dirty="0" smtClean="0">
                <a:solidFill>
                  <a:prstClr val="black"/>
                </a:solidFill>
                <a:latin typeface="Calibri"/>
              </a:rPr>
              <a:t> є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амілолітичні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ферменти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–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амілаза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та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мальтаза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lvl="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слині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коней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кількість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амілолітичних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ферментів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незначна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жуйних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вони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майже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відсутні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lvl="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Фермент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амілаза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розщеплює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крохмаль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до дисахариду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мальтози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Фермент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мальтаза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Calibri"/>
              </a:rPr>
              <a:t>діє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на дисахарид мальтозу,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кінцевим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продуктом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реакції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є глюкоза. </a:t>
            </a: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ru-RU" sz="3200" dirty="0" err="1" smtClean="0">
                <a:solidFill>
                  <a:prstClr val="black"/>
                </a:solidFill>
                <a:latin typeface="Calibri"/>
              </a:rPr>
              <a:t>Оптимальне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pH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роботи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мальтази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= 5,8 - 6,2.</a:t>
            </a:r>
          </a:p>
        </p:txBody>
      </p:sp>
    </p:spTree>
    <p:extLst>
      <p:ext uri="{BB962C8B-B14F-4D97-AF65-F5344CB8AC3E}">
        <p14:creationId xmlns:p14="http://schemas.microsoft.com/office/powerpoint/2010/main" val="243602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Лабораторне дослідження &quot;Вивчення властивостей фермент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09" y="1582616"/>
            <a:ext cx="8435830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09" y="710572"/>
            <a:ext cx="10709031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коня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жування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 40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мутністю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рН =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7,4 – 7,6,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 невеликим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жуйних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натяг та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лужність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(рН 7,8–8,4) за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бікарбонатів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піни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рубці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жуйних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сечовина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(15–36 мг%), яка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румено-гепатичній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циркуляції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нітрогену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мікробного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90 до180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свиней за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 15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амілолітичних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свиней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крохмаль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 </a:t>
            </a:r>
            <a:r>
              <a:rPr lang="ru-RU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r>
              <a:rPr lang="ru-RU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7,3-7,4.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до 10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0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569" y="1538654"/>
            <a:ext cx="9864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  <a:tabLst>
                <a:tab pos="4231005" algn="l"/>
              </a:tabLst>
            </a:pP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1.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 вплив амілази слини на крохмаль.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Амілаза є ферментом, який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каталізує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гідроліз α-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глюкозидного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зв'язку α-крохмалю  до проміжних продуктів - декстринів. </a:t>
            </a:r>
          </a:p>
          <a:p>
            <a:pPr indent="27051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Крохмаль утворює з йодом сполуки синього кольору, </a:t>
            </a:r>
          </a:p>
          <a:p>
            <a:pPr indent="27051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амілодекстрин -фіолетового, </a:t>
            </a:r>
          </a:p>
          <a:p>
            <a:pPr indent="270510" algn="just">
              <a:spcAft>
                <a:spcPts val="0"/>
              </a:spcAft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еритродекстрин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-червоно-бурого, </a:t>
            </a:r>
          </a:p>
          <a:p>
            <a:pPr indent="270510" algn="just">
              <a:spcAft>
                <a:spcPts val="0"/>
              </a:spcAft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ахродекстрин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жовтого.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Швидкість розщеплення крохмалю під дією амілази залежить від температури й визначається за інтенсивністю забарвлення розчину крохмалю або продуктів його перетворення з йодом.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6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893" y="800100"/>
            <a:ext cx="1057714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Хід роботи.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чотири пронумеровані пробірки наливають по 5 мл розчину крохмалю. Пробірку 1 вміщують у киплячу водяну баню, пробірку 2-у водяну баню за температури 40 °С, пробірку 3 залишають за кімнатної температури, а пробірку 4 ставлять у лід. Через 10—15 хв у всі пробірки, залишаючи їх за тих же умов , додають по 1 мл розчину слини та перемішують скляною паличкою. За гідролізом крохмалю стежать за реакцією з йодом. Для цього на скляну  пластинку наносять  кілька краплин розчину йоду й змішують їх із краплинами суміші, яку беруть з кожної пробірки через  1, 2, 4, 6, 8, 10, 12 хв.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досліду______________________________________________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338" y="685800"/>
            <a:ext cx="9926516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b="1" i="1" kern="1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Ферменти</a:t>
            </a:r>
            <a:r>
              <a:rPr lang="ru-RU" sz="24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400" b="1" i="1" kern="1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шлункового</a:t>
            </a:r>
            <a:r>
              <a:rPr lang="ru-RU" sz="24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соку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ru-RU" sz="1200" b="1" kern="1600" dirty="0" smtClean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3400"/>
              </a:lnSpc>
              <a:spcAft>
                <a:spcPts val="0"/>
              </a:spcAft>
            </a:pPr>
            <a:r>
              <a:rPr lang="uk-UA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Пепсин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(активний тільки в кислому середовищі, створеному соляною кислотою,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0,8-1,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розщеплює білки до поліпептидів і пептидів.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lnSpc>
                <a:spcPts val="3400"/>
              </a:lnSpc>
              <a:spcAft>
                <a:spcPts val="0"/>
              </a:spcAft>
            </a:pPr>
            <a:r>
              <a:rPr lang="uk-UA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Хімозин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(або ренін) діє на молочний білок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казеїноген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перетворюючи його в казеїн і тим самим викликає звертання молока. Активний в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слабокислому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нейтральному і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слаболужному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середовищі, і тільки в присутності солей кальцію (в молодих тварин хімозину більше, ніж у дорослих)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lnSpc>
                <a:spcPts val="3400"/>
              </a:lnSpc>
              <a:spcAft>
                <a:spcPts val="0"/>
              </a:spcAft>
            </a:pPr>
            <a:r>
              <a:rPr lang="uk-UA" sz="2400" b="1" u="sng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Желатиназа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частково розчиняє желатин.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lnSpc>
                <a:spcPts val="3400"/>
              </a:lnSpc>
              <a:spcAft>
                <a:spcPts val="0"/>
              </a:spcAft>
            </a:pPr>
            <a:r>
              <a:rPr lang="uk-UA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Шлункова ліпаза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 на нейтральні жири (переважно молока) і розщеплює їх на гліцерин і жирні кислоти.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32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857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2023-02-10T06:24:11Z</dcterms:created>
  <dcterms:modified xsi:type="dcterms:W3CDTF">2023-04-07T11:12:42Z</dcterms:modified>
</cp:coreProperties>
</file>