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65" r:id="rId14"/>
    <p:sldId id="267" r:id="rId15"/>
    <p:sldId id="270" r:id="rId16"/>
    <p:sldId id="28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34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8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113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6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86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44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29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73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2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06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1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9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31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6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37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8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59D7DC-1F6D-472A-A018-EE33557D1213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A58CF3-4A88-41E7-849A-1008499F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2307" y="927566"/>
            <a:ext cx="9411424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ПРАКТИЧНЕ ЗАНЯТТЯ №7</a:t>
            </a:r>
          </a:p>
          <a:p>
            <a:endParaRPr lang="uk-UA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</a:t>
            </a:r>
            <a:endParaRPr lang="uk-UA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створення трансгенних тварин </a:t>
            </a:r>
          </a:p>
          <a:p>
            <a:pPr algn="ctr"/>
            <a:r>
              <a:rPr lang="uk-UA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напрями їх використання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7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269" y="729760"/>
            <a:ext cx="10445262" cy="3063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тваринам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коровам,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кобилам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пересаджують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зиготи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козам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вівцям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3–4,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свиням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кролихам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20–30.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Приплід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народження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перевіряють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та,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позитивного результату,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розводять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як основу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майбутньої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трансгенної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застосовуючи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відбор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підбір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традиційні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звичайної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племінної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Молодняк,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народжений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трансгенних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успадковуює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модифікований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набір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пов'язані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ним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поколіннях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453" y="3441946"/>
            <a:ext cx="5950212" cy="247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5623" y="3674217"/>
            <a:ext cx="51991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низькою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>
              <a:defRPr/>
            </a:pP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якнайменш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вагітностей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пересадки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ін’єктованих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ембріонів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одну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геном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включений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передаватися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нащадкам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05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815" y="999522"/>
            <a:ext cx="106386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трансгена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носить </a:t>
            </a: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випадковий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характер:</a:t>
            </a:r>
          </a:p>
          <a:p>
            <a:pPr lvl="0">
              <a:defRPr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чужорідна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ДНК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мутацій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defRPr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трансгенна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експресією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трансгена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експерименти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введенню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гена гормону росту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сільськогосподарським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тваринам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дозволили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трансгенних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кролів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свиней,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ріст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відрізнявся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росту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контрольних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defRPr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експресія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трансгену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трансгенної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негативну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гормону росту в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трансгенних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приводило до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діабету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defRPr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трансгена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ембріон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мозаїків</a:t>
            </a:r>
            <a:r>
              <a:rPr lang="ru-RU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793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0923" y="751665"/>
            <a:ext cx="9988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трансгенних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8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вірусів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4061" y="1274885"/>
            <a:ext cx="104716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Спочатку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створюють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звичайного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вірусу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псевдовірус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вірусу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видаляють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більшість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залишають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найнеобхідніші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виживання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прикріплюють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трансгенної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ділянку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ДНК.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зміненим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нешкідливим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вірусом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обробляють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зиготу.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Вірус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проникає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зиготу,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вбудовується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геном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зиготи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одночасно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вбудовує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ген.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зиготу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культивують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інкубаторі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трансплантують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матку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сурогатної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Коли строк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завершиться,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отримують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трансгенний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молодняк.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потомство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тестують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того гена,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планувалося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ввести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геном,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відбирають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розмножують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жорсткого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вибракування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параметрам, штучного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відбору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підбору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пар, як і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попередньому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випадку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до 70%.</a:t>
            </a:r>
          </a:p>
          <a:p>
            <a:pPr>
              <a:spcAft>
                <a:spcPts val="0"/>
              </a:spcAft>
            </a:pPr>
            <a:r>
              <a:rPr lang="ru-RU" sz="2000" b="1" dirty="0" err="1" smtClean="0"/>
              <a:t>Недоліки</a:t>
            </a:r>
            <a:r>
              <a:rPr lang="ru-RU" sz="2000" b="1" dirty="0"/>
              <a:t>: </a:t>
            </a:r>
            <a:r>
              <a:rPr lang="ru-RU" sz="2000" dirty="0"/>
              <a:t>не </a:t>
            </a:r>
            <a:r>
              <a:rPr lang="ru-RU" sz="2000" dirty="0" err="1"/>
              <a:t>лише</a:t>
            </a:r>
            <a:r>
              <a:rPr lang="ru-RU" sz="2000" dirty="0"/>
              <a:t> чужий ген </a:t>
            </a:r>
            <a:r>
              <a:rPr lang="ru-RU" sz="2000" dirty="0" err="1"/>
              <a:t>діє</a:t>
            </a:r>
            <a:r>
              <a:rPr lang="ru-RU" sz="2000" dirty="0"/>
              <a:t> на геном </a:t>
            </a:r>
            <a:r>
              <a:rPr lang="ru-RU" sz="2000" dirty="0" err="1"/>
              <a:t>ембріона</a:t>
            </a:r>
            <a:r>
              <a:rPr lang="ru-RU" sz="2000" dirty="0"/>
              <a:t>, а й сам геном чинить </a:t>
            </a:r>
            <a:r>
              <a:rPr lang="ru-RU" sz="2000" dirty="0" err="1"/>
              <a:t>вплив</a:t>
            </a:r>
            <a:r>
              <a:rPr lang="ru-RU" sz="2000" dirty="0"/>
              <a:t> на </a:t>
            </a:r>
            <a:r>
              <a:rPr lang="ru-RU" sz="2000" dirty="0" err="1"/>
              <a:t>чужорідний</a:t>
            </a:r>
            <a:r>
              <a:rPr lang="ru-RU" sz="2000" dirty="0"/>
              <a:t> ген, </a:t>
            </a:r>
            <a:r>
              <a:rPr lang="ru-RU" sz="2000" dirty="0" err="1"/>
              <a:t>змінюючи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роботу.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вірус</a:t>
            </a:r>
            <a:r>
              <a:rPr lang="ru-RU" sz="2000" dirty="0"/>
              <a:t> </a:t>
            </a:r>
            <a:r>
              <a:rPr lang="ru-RU" sz="2000" dirty="0" err="1"/>
              <a:t>вбудувався</a:t>
            </a:r>
            <a:r>
              <a:rPr lang="ru-RU" sz="2000" dirty="0"/>
              <a:t> в </a:t>
            </a:r>
            <a:r>
              <a:rPr lang="ru-RU" sz="2000" dirty="0" err="1"/>
              <a:t>ділянку</a:t>
            </a:r>
            <a:r>
              <a:rPr lang="ru-RU" sz="2000" dirty="0"/>
              <a:t> ДНК </a:t>
            </a:r>
            <a:r>
              <a:rPr lang="ru-RU" sz="2000" dirty="0" err="1"/>
              <a:t>ембріона</a:t>
            </a:r>
            <a:r>
              <a:rPr lang="ru-RU" sz="2000" dirty="0"/>
              <a:t>, яка активно не </a:t>
            </a:r>
            <a:r>
              <a:rPr lang="ru-RU" sz="2000" dirty="0" err="1"/>
              <a:t>працює</a:t>
            </a:r>
            <a:r>
              <a:rPr lang="ru-RU" sz="2000" dirty="0"/>
              <a:t>, то і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цільовий</a:t>
            </a:r>
            <a:r>
              <a:rPr lang="ru-RU" sz="2000" dirty="0"/>
              <a:t> ген </a:t>
            </a:r>
            <a:r>
              <a:rPr lang="ru-RU" sz="2000" dirty="0" err="1"/>
              <a:t>теж</a:t>
            </a:r>
            <a:r>
              <a:rPr lang="ru-RU" sz="2000" dirty="0"/>
              <a:t> не </a:t>
            </a:r>
            <a:r>
              <a:rPr lang="ru-RU" sz="2000" dirty="0" err="1"/>
              <a:t>працюватиме</a:t>
            </a:r>
            <a:r>
              <a:rPr lang="ru-RU" sz="2000" dirty="0"/>
              <a:t>, </a:t>
            </a:r>
            <a:r>
              <a:rPr lang="ru-RU" sz="2000" dirty="0" err="1"/>
              <a:t>незважаючи</a:t>
            </a:r>
            <a:r>
              <a:rPr lang="ru-RU" sz="2000" dirty="0"/>
              <a:t> на свою </a:t>
            </a:r>
            <a:r>
              <a:rPr lang="ru-RU" sz="2000" dirty="0" err="1"/>
              <a:t>присутність</a:t>
            </a:r>
            <a:r>
              <a:rPr lang="ru-RU" sz="2000" dirty="0"/>
              <a:t> у </a:t>
            </a:r>
            <a:r>
              <a:rPr lang="ru-RU" sz="2000" dirty="0" err="1"/>
              <a:t>геномі</a:t>
            </a:r>
            <a:r>
              <a:rPr lang="ru-RU" sz="2000" dirty="0"/>
              <a:t> </a:t>
            </a:r>
            <a:r>
              <a:rPr lang="ru-RU" sz="2000" dirty="0" err="1"/>
              <a:t>трансгенної</a:t>
            </a:r>
            <a:r>
              <a:rPr lang="ru-RU" sz="2000" dirty="0"/>
              <a:t> </a:t>
            </a:r>
            <a:r>
              <a:rPr lang="ru-RU" sz="2000" dirty="0" err="1"/>
              <a:t>тварини</a:t>
            </a:r>
            <a:r>
              <a:rPr lang="ru-RU" dirty="0"/>
              <a:t>.</a:t>
            </a:r>
            <a:r>
              <a:rPr lang="ru-RU" sz="2000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9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4736" y="1221170"/>
            <a:ext cx="83187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практикуют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бластоцисти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ембріональні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вносячи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5%-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зиготи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бластоцисти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Відкориговані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зиготи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матки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сурогатних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потомство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гена,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спарюють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653" y="1197009"/>
            <a:ext cx="3571875" cy="35143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4767" y="372163"/>
            <a:ext cx="11422463" cy="7310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Метод </a:t>
            </a:r>
            <a:r>
              <a:rPr lang="ru-RU" sz="2800" b="1" dirty="0" err="1">
                <a:solidFill>
                  <a:srgbClr val="C00000"/>
                </a:solidFill>
              </a:rPr>
              <a:t>створення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трансгенних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організмів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із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застосуванням</a:t>
            </a:r>
            <a:r>
              <a:rPr lang="ru-RU" sz="2800" b="1" dirty="0">
                <a:solidFill>
                  <a:srgbClr val="C00000"/>
                </a:solidFill>
              </a:rPr>
              <a:t> </a:t>
            </a:r>
            <a:r>
              <a:rPr lang="ru-RU" sz="2800" b="1" i="1" dirty="0" err="1">
                <a:solidFill>
                  <a:srgbClr val="C00000"/>
                </a:solidFill>
              </a:rPr>
              <a:t>ембріональних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стовбурових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клітин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2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3143" y="979714"/>
            <a:ext cx="107278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Використання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сперматозоїдів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якості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носіїв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трансгена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здатне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забезпечити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інтродукцію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їх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геном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зародку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найбільш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оптимальний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цього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період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Однак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залежить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від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місця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 яке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потрапляє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чужорідна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ДНК.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бугаїв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і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кнурів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здатність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зв’язування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трансгену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обмежена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екваторіальною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зоною і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постакросомальним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районом головки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сперматозоїда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Потрапляння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чужорідної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ДНК 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залишки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цитоплазми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хвоста не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призводить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трансгенозу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Сперматозоїди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мають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спонтанну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тенденцію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зв’язування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трансгена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присутній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культуральному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середовищі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Експерименти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показали,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з’єднання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чужорідної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ДНК і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її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проникнення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головку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сперматозоїда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можливе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лише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тому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випадку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коли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сім’яна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плазма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ретельно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відокремлена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679" y="481693"/>
            <a:ext cx="10638064" cy="49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Використання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сперматозоїдів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якості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векторів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трансгена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SMGT).</a:t>
            </a:r>
          </a:p>
        </p:txBody>
      </p:sp>
    </p:spTree>
    <p:extLst>
      <p:ext uri="{BB962C8B-B14F-4D97-AF65-F5344CB8AC3E}">
        <p14:creationId xmlns:p14="http://schemas.microsoft.com/office/powerpoint/2010/main" val="3886063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0971" y="465364"/>
            <a:ext cx="101808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наш час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основними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напрямками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створення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трансгенних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тварин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є: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тварини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зміненим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обміном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речовин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підвищення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якості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ефективності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виробництва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продукції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тварини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стійкі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захворювань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тварини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продукують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біологічно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активні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речовини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медичного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і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технологічного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призначення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тварини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донори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внутрішніх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органів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пересадки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людині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ксенотрансплантація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тварини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генетичні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моделі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захворювань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людини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2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9233" y="1256568"/>
            <a:ext cx="106973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 для </a:t>
            </a:r>
            <a:r>
              <a:rPr lang="ru-RU" sz="20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самоперевірки</a:t>
            </a: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</a:p>
          <a:p>
            <a:pPr marL="342900" lvl="0" indent="-342900">
              <a:buFontTx/>
              <a:buAutoNum type="arabicPeriod"/>
            </a:pP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Які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тварини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називаються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трансгенними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marL="342900" lvl="0" indent="-342900">
              <a:buFontTx/>
              <a:buAutoNum type="arabicPeriod"/>
            </a:pP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Які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існують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способи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введення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трансгена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в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організм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тварини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? </a:t>
            </a:r>
          </a:p>
          <a:p>
            <a:pPr marL="342900" lvl="0" indent="-342900">
              <a:buFontTx/>
              <a:buAutoNum type="arabicPeriod"/>
            </a:pP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Які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переваги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недоліки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існують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при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введенні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трансгена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за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допомогою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ретровірусів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? </a:t>
            </a:r>
          </a:p>
          <a:p>
            <a:pPr marL="342900" lvl="0" indent="-342900">
              <a:buFontTx/>
              <a:buAutoNum type="arabicPeriod"/>
            </a:pP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Чому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мікроін’єкція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трансгена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робиться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у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чоловічий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пронуклеус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? </a:t>
            </a:r>
          </a:p>
          <a:p>
            <a:pPr marL="342900" lvl="0" indent="-342900">
              <a:buFontTx/>
              <a:buAutoNum type="arabicPeriod"/>
            </a:pP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Яких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тварин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називають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мозаїками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, в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чому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особливості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будови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їх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геному? </a:t>
            </a:r>
          </a:p>
          <a:p>
            <a:pPr marL="342900" lvl="0" indent="-342900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З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яких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стадій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складається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процес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отримання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трансгенних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корів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? </a:t>
            </a:r>
          </a:p>
          <a:p>
            <a:pPr marL="342900" lvl="0" indent="-342900">
              <a:buFontTx/>
              <a:buAutoNum type="arabicPeriod"/>
            </a:pP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Які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дослідження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зробили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метод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мікроін’єкцій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для В.Р.Х.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більш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ефективним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і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доступним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? </a:t>
            </a:r>
          </a:p>
          <a:p>
            <a:pPr marL="342900" lvl="0" indent="-342900">
              <a:buFontTx/>
              <a:buAutoNum type="arabicPeriod"/>
            </a:pP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Які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існують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особливості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внесення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трансгена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при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використанні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в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якості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векторів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сперматозоїдів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? </a:t>
            </a:r>
          </a:p>
          <a:p>
            <a:pPr marL="342900" lvl="0" indent="-342900">
              <a:buFontTx/>
              <a:buAutoNum type="arabicPeriod"/>
            </a:pPr>
            <a:r>
              <a:rPr lang="ru-RU" sz="2000" dirty="0" err="1" smtClean="0">
                <a:solidFill>
                  <a:prstClr val="black"/>
                </a:solidFill>
                <a:latin typeface="Calibri" panose="020F0502020204030204"/>
              </a:rPr>
              <a:t>Чому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ген гормону росту не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виявив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ефективність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для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сільськогосподарських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тварин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? </a:t>
            </a:r>
          </a:p>
          <a:p>
            <a:pPr marL="342900" lvl="0" indent="-342900"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В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яких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напрямках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змінюють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властивості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молока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972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085" y="509954"/>
            <a:ext cx="10876084" cy="1428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ТРАНСГЕННІ ОРГАНІЗМИ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геному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чужорідні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гени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генної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інженерії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537" y="1938911"/>
            <a:ext cx="1110468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суть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полягають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потрібному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незвичайними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параметрами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Приклад:  </a:t>
            </a:r>
            <a:r>
              <a:rPr lang="ru-RU" sz="26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трансгенн</a:t>
            </a:r>
            <a:r>
              <a:rPr lang="uk-UA" sz="2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2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вівці</a:t>
            </a:r>
            <a:r>
              <a:rPr lang="ru-RU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молоко </a:t>
            </a:r>
            <a:r>
              <a:rPr lang="ru-RU" sz="26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2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містить</a:t>
            </a:r>
            <a:r>
              <a:rPr lang="ru-RU" sz="2600" i="1" dirty="0"/>
              <a:t> </a:t>
            </a:r>
            <a:r>
              <a:rPr lang="ru-RU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фермент </a:t>
            </a:r>
            <a:r>
              <a:rPr lang="ru-RU" sz="2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хімозин</a:t>
            </a:r>
            <a:r>
              <a:rPr lang="ru-RU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сичужний</a:t>
            </a:r>
            <a:r>
              <a:rPr lang="ru-RU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фермент, </a:t>
            </a:r>
            <a:r>
              <a:rPr lang="ru-RU" sz="26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необхідний</a:t>
            </a:r>
            <a:r>
              <a:rPr lang="ru-RU" sz="2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6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sz="2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твердих</a:t>
            </a:r>
            <a:r>
              <a:rPr lang="ru-RU" sz="2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сортів</a:t>
            </a:r>
            <a:r>
              <a:rPr lang="ru-RU" sz="2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сиру</a:t>
            </a:r>
            <a:r>
              <a:rPr lang="ru-RU" sz="2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1 </a:t>
            </a:r>
            <a:r>
              <a:rPr lang="ru-RU" sz="26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трансгенна</a:t>
            </a:r>
            <a:r>
              <a:rPr lang="ru-RU" sz="2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вівця</a:t>
            </a:r>
            <a:r>
              <a:rPr lang="ru-RU" sz="2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лактаційний</a:t>
            </a:r>
            <a:r>
              <a:rPr lang="ru-RU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</a:t>
            </a:r>
            <a:r>
              <a:rPr lang="ru-RU" sz="2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виробляє</a:t>
            </a:r>
            <a:r>
              <a:rPr lang="ru-RU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таку</a:t>
            </a:r>
            <a:r>
              <a:rPr lang="ru-RU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хімозину</a:t>
            </a:r>
            <a:r>
              <a:rPr lang="ru-RU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lang="ru-RU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вистачає</a:t>
            </a:r>
            <a:r>
              <a:rPr lang="ru-RU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тридцяти</a:t>
            </a:r>
            <a:r>
              <a:rPr lang="ru-RU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тонн твердого </a:t>
            </a:r>
            <a:r>
              <a:rPr lang="ru-RU" sz="2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сиру</a:t>
            </a:r>
            <a:r>
              <a:rPr lang="ru-RU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8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028700"/>
            <a:ext cx="10524391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Англії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велике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стадо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генномодифікованих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корів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продукують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молоко з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ідеальним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складом для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сиру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«Чеддер»,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 так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цінується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усьому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. А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створили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корів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молоці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вміст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речовин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здатних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викликати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алергічні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реакції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значно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знижений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Водночас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ньому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кальцію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деяких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вітамінів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 – </a:t>
            </a:r>
            <a:r>
              <a:rPr lang="ru-RU" sz="24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збільшена</a:t>
            </a:r>
            <a:r>
              <a:rPr lang="ru-RU" sz="24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68" y="3096895"/>
            <a:ext cx="4106008" cy="306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9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686" y="659423"/>
            <a:ext cx="8009792" cy="3622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Отримані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трансгенні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риби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атлантичний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лосось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фірми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AquaBounty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котрий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вдвічі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швидше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звичайного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звичайному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лососю вживили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ділянку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вугреподібної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риби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бельдюги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американської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підвищує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соматотрофного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гормону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лосося,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незалежно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води.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М'ясо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нового лосося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нічим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відрізняється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м'яса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представників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виду, але час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вирощування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риби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скорочується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вдвічі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188" y="1230923"/>
            <a:ext cx="3011311" cy="1917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88423" y="4209246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ядра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запліднених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ікринок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риби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нерка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кодує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посилене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гормону росту,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однорічні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трансгенні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нерки,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з'явилися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ікринок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важили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10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нетрансгенні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ровесники!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0" y="4615392"/>
            <a:ext cx="3712786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2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215" y="747346"/>
            <a:ext cx="103045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інженерії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свині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доданий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геном </a:t>
            </a:r>
            <a:r>
              <a:rPr lang="ru-RU" sz="2400" dirty="0" smtClean="0">
                <a:solidFill>
                  <a:srgbClr val="222222"/>
                </a:solidFill>
                <a:latin typeface="Palatino"/>
              </a:rPr>
              <a:t> (</a:t>
            </a:r>
            <a:r>
              <a:rPr lang="ru-RU" sz="2400" dirty="0" err="1" smtClean="0">
                <a:solidFill>
                  <a:srgbClr val="222222"/>
                </a:solidFill>
                <a:latin typeface="Palatino"/>
              </a:rPr>
              <a:t>бактерії</a:t>
            </a:r>
            <a:r>
              <a:rPr lang="ru-RU" sz="2400" dirty="0">
                <a:solidFill>
                  <a:srgbClr val="222222"/>
                </a:solidFill>
                <a:latin typeface="Palatino"/>
              </a:rPr>
              <a:t> </a:t>
            </a:r>
            <a:r>
              <a:rPr lang="en-US" sz="2400" b="1" dirty="0">
                <a:solidFill>
                  <a:srgbClr val="222222"/>
                </a:solidFill>
                <a:latin typeface="Palatino"/>
              </a:rPr>
              <a:t>E. Coli </a:t>
            </a:r>
            <a:r>
              <a:rPr lang="ru-RU" sz="2400" b="1" dirty="0">
                <a:solidFill>
                  <a:srgbClr val="222222"/>
                </a:solidFill>
                <a:latin typeface="Palatino"/>
              </a:rPr>
              <a:t>і ДНК </a:t>
            </a:r>
            <a:r>
              <a:rPr lang="ru-RU" sz="2400" b="1" dirty="0" err="1" smtClean="0">
                <a:solidFill>
                  <a:srgbClr val="222222"/>
                </a:solidFill>
                <a:latin typeface="Palatino"/>
              </a:rPr>
              <a:t>миші</a:t>
            </a:r>
            <a:r>
              <a:rPr lang="ru-RU" sz="2400" b="1" dirty="0" smtClean="0">
                <a:solidFill>
                  <a:srgbClr val="222222"/>
                </a:solidFill>
                <a:latin typeface="Palatino"/>
              </a:rPr>
              <a:t>)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кодує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травного 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ферменту 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фітази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краще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перетравлюють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засвоюють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фосфор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зернових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завдяки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підвищується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конверсія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прискорюється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ріст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свиней.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Тваринники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отримують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таких свиней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м'яса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222222"/>
                </a:solidFill>
                <a:latin typeface="Palatino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Palatino"/>
              </a:rPr>
              <a:t>Кількість</a:t>
            </a:r>
            <a:r>
              <a:rPr lang="ru-RU" sz="2400" dirty="0" smtClean="0">
                <a:solidFill>
                  <a:srgbClr val="222222"/>
                </a:solidFill>
                <a:latin typeface="Palatino"/>
              </a:rPr>
              <a:t> </a:t>
            </a:r>
            <a:r>
              <a:rPr lang="ru-RU" sz="2400" dirty="0">
                <a:solidFill>
                  <a:srgbClr val="222222"/>
                </a:solidFill>
                <a:latin typeface="Palatino"/>
              </a:rPr>
              <a:t>фосфору в </a:t>
            </a:r>
            <a:r>
              <a:rPr lang="ru-RU" sz="2400" dirty="0" err="1">
                <a:solidFill>
                  <a:srgbClr val="222222"/>
                </a:solidFill>
                <a:latin typeface="Palatino"/>
              </a:rPr>
              <a:t>екскрементах</a:t>
            </a:r>
            <a:r>
              <a:rPr lang="ru-RU" sz="2400" dirty="0">
                <a:solidFill>
                  <a:srgbClr val="222222"/>
                </a:solidFill>
                <a:latin typeface="Palatino"/>
              </a:rPr>
              <a:t> свиней </a:t>
            </a:r>
            <a:r>
              <a:rPr lang="ru-RU" sz="2400" dirty="0" smtClean="0">
                <a:solidFill>
                  <a:srgbClr val="222222"/>
                </a:solidFill>
                <a:latin typeface="Palatino"/>
              </a:rPr>
              <a:t>на 70</a:t>
            </a:r>
            <a:r>
              <a:rPr lang="ru-RU" sz="2400" dirty="0">
                <a:solidFill>
                  <a:srgbClr val="222222"/>
                </a:solidFill>
                <a:latin typeface="Palatino"/>
              </a:rPr>
              <a:t>% </a:t>
            </a:r>
            <a:r>
              <a:rPr lang="ru-RU" sz="2400" dirty="0" err="1" smtClean="0">
                <a:solidFill>
                  <a:srgbClr val="222222"/>
                </a:solidFill>
                <a:latin typeface="Palatino"/>
              </a:rPr>
              <a:t>менша</a:t>
            </a:r>
            <a:r>
              <a:rPr lang="ru-RU" sz="2400" dirty="0" smtClean="0">
                <a:solidFill>
                  <a:srgbClr val="222222"/>
                </a:solidFill>
                <a:latin typeface="Palatino"/>
              </a:rPr>
              <a:t>– </a:t>
            </a:r>
            <a:r>
              <a:rPr lang="ru-RU" sz="2400" dirty="0" err="1">
                <a:solidFill>
                  <a:srgbClr val="222222"/>
                </a:solidFill>
                <a:latin typeface="Palatino"/>
              </a:rPr>
              <a:t>що</a:t>
            </a:r>
            <a:r>
              <a:rPr lang="ru-RU" sz="2400" dirty="0">
                <a:solidFill>
                  <a:srgbClr val="222222"/>
                </a:solidFill>
                <a:latin typeface="Palatino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Palatino"/>
              </a:rPr>
              <a:t>робить</a:t>
            </a:r>
            <a:r>
              <a:rPr lang="ru-RU" sz="2400" dirty="0">
                <a:solidFill>
                  <a:srgbClr val="222222"/>
                </a:solidFill>
                <a:latin typeface="Palatino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Palatino"/>
              </a:rPr>
              <a:t>свиню</a:t>
            </a:r>
            <a:r>
              <a:rPr lang="ru-RU" sz="2400" dirty="0">
                <a:solidFill>
                  <a:srgbClr val="222222"/>
                </a:solidFill>
                <a:latin typeface="Palatino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Palatino"/>
              </a:rPr>
              <a:t>більш</a:t>
            </a:r>
            <a:r>
              <a:rPr lang="ru-RU" sz="2400" dirty="0">
                <a:solidFill>
                  <a:srgbClr val="222222"/>
                </a:solidFill>
                <a:latin typeface="Palatino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Palatino"/>
              </a:rPr>
              <a:t>екологічно</a:t>
            </a:r>
            <a:r>
              <a:rPr lang="ru-RU" sz="2400" dirty="0">
                <a:solidFill>
                  <a:srgbClr val="222222"/>
                </a:solidFill>
                <a:latin typeface="Palatino"/>
              </a:rPr>
              <a:t> чистою.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https://futurum.today/wp-content/uploads/2017/08/19_p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68" y="3425002"/>
            <a:ext cx="4409343" cy="22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22932" y="5828712"/>
            <a:ext cx="3766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222222"/>
                </a:solidFill>
                <a:latin typeface="Palatino"/>
              </a:rPr>
              <a:t>Свині</a:t>
            </a:r>
            <a:r>
              <a:rPr lang="ru-RU" dirty="0" smtClean="0">
                <a:solidFill>
                  <a:srgbClr val="222222"/>
                </a:solidFill>
                <a:latin typeface="Palatino"/>
              </a:rPr>
              <a:t> для </a:t>
            </a:r>
            <a:r>
              <a:rPr lang="ru-RU" dirty="0" err="1" smtClean="0">
                <a:solidFill>
                  <a:srgbClr val="222222"/>
                </a:solidFill>
                <a:latin typeface="Palatino"/>
              </a:rPr>
              <a:t>трансплантація</a:t>
            </a:r>
            <a:r>
              <a:rPr lang="ru-RU" dirty="0" smtClean="0">
                <a:solidFill>
                  <a:srgbClr val="222222"/>
                </a:solidFill>
                <a:latin typeface="Palatino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Palatino"/>
              </a:rPr>
              <a:t>органів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92" y="3857132"/>
            <a:ext cx="4611430" cy="19649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4468" y="5822090"/>
            <a:ext cx="444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222222"/>
                </a:solidFill>
                <a:latin typeface="Palatino"/>
              </a:rPr>
              <a:t>Еко-свиня</a:t>
            </a:r>
            <a:r>
              <a:rPr lang="ru-RU" dirty="0">
                <a:solidFill>
                  <a:srgbClr val="222222"/>
                </a:solidFill>
                <a:latin typeface="Palatino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Palatino"/>
              </a:rPr>
              <a:t>або</a:t>
            </a:r>
            <a:r>
              <a:rPr lang="ru-RU" dirty="0">
                <a:solidFill>
                  <a:srgbClr val="222222"/>
                </a:solidFill>
                <a:latin typeface="Palatino"/>
              </a:rPr>
              <a:t> «</a:t>
            </a:r>
            <a:r>
              <a:rPr lang="ru-RU" dirty="0" err="1">
                <a:solidFill>
                  <a:srgbClr val="222222"/>
                </a:solidFill>
                <a:latin typeface="Palatino"/>
              </a:rPr>
              <a:t>свиня</a:t>
            </a:r>
            <a:r>
              <a:rPr lang="ru-RU" dirty="0">
                <a:solidFill>
                  <a:srgbClr val="222222"/>
                </a:solidFill>
                <a:latin typeface="Palatino"/>
              </a:rPr>
              <a:t> Франкенштейна»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87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438" y="607174"/>
            <a:ext cx="10420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стійких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основних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захворювань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368" y="1195754"/>
            <a:ext cx="10613370" cy="565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свині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поросята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резистентні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до </a:t>
            </a:r>
            <a:r>
              <a:rPr lang="ru-RU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діареї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полегшує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корови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генами зебу,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властива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нечутливість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кровопаразитарних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(лейкозу),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підвищена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жаровитривалість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невибагливості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кормової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генномодифікованих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корів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давати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молоко,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містить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людський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білок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лактотрансферин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(у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молоці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звичайних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корів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цієї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немає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Лактотрансферин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важливою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складовою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гуморального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противірусну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антибактеріальну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протигрибкову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антипаразитарну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каталітичну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штучному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новонароджених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трансгенних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курей, 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яйця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містять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лікувальний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білок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miR24-молекулою та </a:t>
            </a:r>
            <a:r>
              <a:rPr lang="ru-RU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людський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інтерферон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b-1a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обробленому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вигляді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використовуються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сировина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препаратів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призначених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артритів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множинного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розсіяного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склерозу та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злоякісних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пухлин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людини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575"/>
              </a:lnSpc>
              <a:spcAft>
                <a:spcPts val="0"/>
              </a:spcAft>
              <a:buFontTx/>
              <a:buChar char="-"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2456" y="777240"/>
            <a:ext cx="982980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генних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модифікацій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вищих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- </a:t>
            </a:r>
            <a:r>
              <a:rPr lang="ru-RU" sz="1500" b="1" i="1" dirty="0" err="1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пронуклеарна</a:t>
            </a:r>
            <a:r>
              <a:rPr lang="ru-RU" sz="1500" b="1" i="1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 </a:t>
            </a:r>
            <a:r>
              <a:rPr lang="ru-RU" sz="1500" b="1" i="1" dirty="0" err="1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мікроін'єкція</a:t>
            </a:r>
            <a:r>
              <a:rPr lang="ru-RU" sz="1400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;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- </a:t>
            </a:r>
            <a:r>
              <a:rPr lang="ru-RU" sz="1500" b="1" i="1" dirty="0" err="1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використання</a:t>
            </a:r>
            <a:r>
              <a:rPr lang="ru-RU" sz="1500" b="1" i="1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 </a:t>
            </a:r>
            <a:r>
              <a:rPr lang="ru-RU" sz="1500" b="1" i="1" dirty="0" err="1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вірусних</a:t>
            </a:r>
            <a:r>
              <a:rPr lang="ru-RU" sz="1500" b="1" i="1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 </a:t>
            </a:r>
            <a:r>
              <a:rPr lang="ru-RU" sz="1500" b="1" i="1" dirty="0" err="1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конструкцій</a:t>
            </a:r>
            <a:r>
              <a:rPr lang="ru-RU" sz="1400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;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- </a:t>
            </a:r>
            <a:r>
              <a:rPr lang="ru-RU" sz="1500" b="1" i="1" dirty="0" err="1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використання</a:t>
            </a:r>
            <a:r>
              <a:rPr lang="ru-RU" sz="1500" b="1" i="1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 </a:t>
            </a:r>
            <a:r>
              <a:rPr lang="ru-RU" sz="1500" b="1" i="1" dirty="0" err="1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ембріональних</a:t>
            </a:r>
            <a:r>
              <a:rPr lang="ru-RU" sz="1500" b="1" i="1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 </a:t>
            </a:r>
            <a:r>
              <a:rPr lang="ru-RU" sz="1500" b="1" i="1" dirty="0" err="1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стовбурових</a:t>
            </a:r>
            <a:r>
              <a:rPr lang="ru-RU" sz="1500" b="1" i="1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 </a:t>
            </a:r>
            <a:r>
              <a:rPr lang="ru-RU" sz="1500" b="1" i="1" dirty="0" err="1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клітин</a:t>
            </a:r>
            <a:r>
              <a:rPr lang="ru-RU" sz="1400" dirty="0">
                <a:solidFill>
                  <a:srgbClr val="000000"/>
                </a:solidFill>
                <a:latin typeface="Fira Sans Book"/>
                <a:ea typeface="Times New Roman" panose="02020603050405020304" pitchFamily="18" charset="0"/>
              </a:rPr>
              <a:t>.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Методи створення трансгенних твари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06" y="2372169"/>
            <a:ext cx="7067550" cy="3690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39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8992" y="905256"/>
            <a:ext cx="10149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i="1" dirty="0">
                <a:solidFill>
                  <a:srgbClr val="C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метод </a:t>
            </a:r>
            <a:r>
              <a:rPr lang="ru-RU" sz="2800" b="1" i="1" dirty="0" err="1">
                <a:solidFill>
                  <a:srgbClr val="C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пронуклеарної</a:t>
            </a:r>
            <a:r>
              <a:rPr lang="ru-RU" sz="2800" b="1" i="1" dirty="0">
                <a:solidFill>
                  <a:srgbClr val="C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 smtClean="0">
                <a:solidFill>
                  <a:srgbClr val="C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мікроін'єкції</a:t>
            </a:r>
            <a:r>
              <a:rPr lang="ru-RU" sz="2800" b="1" dirty="0" smtClean="0">
                <a:solidFill>
                  <a:srgbClr val="C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найбільш</a:t>
            </a:r>
            <a:r>
              <a:rPr lang="ru-RU" sz="28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зручний</a:t>
            </a:r>
            <a:r>
              <a:rPr lang="ru-RU" sz="2800" dirty="0">
                <a:solidFill>
                  <a:srgbClr val="000000"/>
                </a:solidFill>
                <a:latin typeface="Fira Sans Book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найчастіше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використовуваний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швидкий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результат: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проявляються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поколінні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впроваджуваної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ДНК.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вірусних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вставити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8–10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нуклеотидів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за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пронуклеарної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мікроін'єкції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ввести 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100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нуклеотидів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ввести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генетичної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450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139" y="674143"/>
            <a:ext cx="10629900" cy="5735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мікроін’єкції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ДНК </a:t>
            </a:r>
          </a:p>
          <a:p>
            <a:pPr lvl="0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ембріонів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пронуклеуса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хірургічним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забою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запліднених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яйцеклітин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мікроін’єкції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гормональною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обробкою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суперовуляцію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вилучають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яйцеклітини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промиванні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яйцепроводів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інєкція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мбріони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мікроскопа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фіксуючої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піпетки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пронуклеус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ін’єкцію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видно. Для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ін’єкції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піпетку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мембрану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пронуклеус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1-2кр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ДНК. 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набухання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пронуклеусу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Лише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об’єму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ядра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ДНК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пронуклеус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культивація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Ембріони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звільняють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фіксуючої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піпетки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культивують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живильному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вмістом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вуглекислого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газу (5%, як і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тканинах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ссавців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морули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ранньої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бластоцисти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пересаджують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матку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сурогатної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69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891</Words>
  <Application>Microsoft Office PowerPoint</Application>
  <PresentationFormat>Широкоэкранный</PresentationFormat>
  <Paragraphs>77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Fira Sans Book</vt:lpstr>
      <vt:lpstr>Garamond</vt:lpstr>
      <vt:lpstr>Palatino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2023-02-10T15:31:52Z</dcterms:created>
  <dcterms:modified xsi:type="dcterms:W3CDTF">2023-02-10T19:56:30Z</dcterms:modified>
</cp:coreProperties>
</file>