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9" r:id="rId2"/>
  </p:sldMasterIdLst>
  <p:handoutMasterIdLst>
    <p:handoutMasterId r:id="rId21"/>
  </p:handoutMasterIdLst>
  <p:sldIdLst>
    <p:sldId id="256" r:id="rId3"/>
    <p:sldId id="271" r:id="rId4"/>
    <p:sldId id="275" r:id="rId5"/>
    <p:sldId id="276" r:id="rId6"/>
    <p:sldId id="273" r:id="rId7"/>
    <p:sldId id="257" r:id="rId8"/>
    <p:sldId id="258" r:id="rId9"/>
    <p:sldId id="259" r:id="rId10"/>
    <p:sldId id="260" r:id="rId11"/>
    <p:sldId id="262" r:id="rId12"/>
    <p:sldId id="278" r:id="rId13"/>
    <p:sldId id="274" r:id="rId14"/>
    <p:sldId id="279" r:id="rId15"/>
    <p:sldId id="280" r:id="rId16"/>
    <p:sldId id="269" r:id="rId17"/>
    <p:sldId id="270" r:id="rId18"/>
    <p:sldId id="281" r:id="rId19"/>
    <p:sldId id="282" r:id="rId2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3BDDB-4870-4575-B7EA-7E208E0EF2C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0576-8A5D-4BFB-A55B-6044E005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8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F737-5A95-4FE9-878E-8CD411079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4F0F-757E-477B-B46F-FDB7BE40FD48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2EFCC-D9E8-4BDE-97D5-CDAE535CFDD5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AD69-B815-4EAD-A77D-ED489EA4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6DBB-77BC-44D1-A2C8-860016176623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F778-6703-4D1C-A850-6E54C3A4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295E-A5BE-4F2D-B51E-136240799515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3105-6089-4F38-923B-AD39EDD9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A904-1C56-427B-A8EF-F0CAE5A8BAE6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F163-7BA0-46C0-9683-5899E659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E6C1-293E-492A-A572-E98F14522E8A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33EC-B007-45A4-9F32-25DEC03C2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5049-CAB7-496B-9630-F1E9B983301E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A4C4-60A9-42A2-8183-BE24B483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7BAF-75F2-49AA-8776-57938A6F2DBB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CA0C-5674-4437-98F6-A44C3FCD7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73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577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77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77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5773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577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577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577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77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77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77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77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77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774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577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77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77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77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77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77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77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uk-UA" altLang="ru-RU" noProof="0" smtClean="0"/>
              <a:t>Образец заголовка</a:t>
            </a:r>
          </a:p>
        </p:txBody>
      </p:sp>
      <p:sp>
        <p:nvSpPr>
          <p:cNvPr id="4577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uk-UA" altLang="ru-RU" noProof="0" smtClean="0"/>
              <a:t>Образец подзаголовка</a:t>
            </a:r>
          </a:p>
        </p:txBody>
      </p:sp>
      <p:sp>
        <p:nvSpPr>
          <p:cNvPr id="45775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77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EFA68-4388-464D-9A7E-4C447A3CE5F9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775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0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5D90A-144B-4D64-87FE-C22EE2F6701A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47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09C3F-F5F8-4977-9AB1-00062581BD33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93FC-0E14-4751-A52A-14A629E24BB2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96A-3971-48FF-8DF4-581BF8A16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6F8FA7-E6EC-47F0-8029-7C10321A77A2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7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772824-17B3-4859-8607-89772EFD463F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75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FCFB6-CE84-42A6-9C5C-6B6AFECE6CDE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2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52EE7-D0C8-4496-907B-2696F016F20C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958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BAD11-50D4-4463-9105-5F56F14318E1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38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E2BF70-9366-4F4C-B397-FD179563C9E5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78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C1D484-6ACE-421C-86A5-A3E37F37FE7F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52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3AD33-C33E-4CF5-8D1C-41EF36E55DCD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79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626A2-889A-46E2-B5D4-6305CB863F67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597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7AE3AF-FBFF-425E-84AD-37475019FF2C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9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2D0B-B389-4028-B7E4-32947C3E7A0C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6BD5-9F55-4962-AB81-364AE61F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69587E-6560-4074-BBA0-038E132E5B33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59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B7ABAA-9DC5-4304-81BC-ADA7DB3E1A2F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9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34D1-0D0A-4A42-AA0D-290EE0BE2E3E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4BDE-7F6B-46F4-A100-38B5FB4E4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B256-1A4A-4ECA-A125-E3E7ECDD0C6C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8EF7-0EE5-4C14-8288-F1CA648D4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D825-1634-4AD4-BB22-A967A7D905C2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B9C0-22C4-4FD9-9230-281856B8E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0522-EF22-4EB5-ACC7-50083B4B2AB1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B28B-98F0-4567-B79D-D6DCDB7B4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DCF4-8AC7-4441-BDC2-2D719639A5CF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5EE3-99C0-47C4-8DAD-A64D2B68C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D881-DC19-4E82-BC3E-C9A11F94B8C1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B573-6327-4A3D-AAEA-0541DD937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  <a:endParaRPr 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FDC15CA-4C55-4156-B60D-21C52FA4FD55}" type="datetimeFigureOut">
              <a:rPr lang="en-US"/>
              <a:pPr>
                <a:defRPr/>
              </a:pPr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C38FE4C-ECC8-44FC-B7D8-2B83AC20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67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7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67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5671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567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567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567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67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67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67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67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67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67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567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7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7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7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7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7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67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4567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4567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7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7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B922B-57DF-4345-B3D4-C6FA7C158E72}" type="slidenum">
              <a:rPr kumimoji="0" lang="uk-U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0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азвание 1"/>
          <p:cNvSpPr>
            <a:spLocks noGrp="1"/>
          </p:cNvSpPr>
          <p:nvPr>
            <p:ph type="ctrTitle"/>
          </p:nvPr>
        </p:nvSpPr>
        <p:spPr>
          <a:xfrm>
            <a:off x="768927" y="1655973"/>
            <a:ext cx="7636519" cy="299498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Практичне заняття №8</a:t>
            </a:r>
            <a:b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uk-UA" b="1" dirty="0">
                <a:solidFill>
                  <a:srgbClr val="C00000"/>
                </a:solidFill>
              </a:rPr>
              <a:t>Біохімія молочної залози і молока. Фактори, що впливають на молочну продуктивність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4941277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509" y="492557"/>
            <a:ext cx="6779491" cy="588053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uk-UA" altLang="ru-RU" sz="2800" b="1" dirty="0" smtClean="0">
                <a:solidFill>
                  <a:srgbClr val="C00000"/>
                </a:solidFill>
              </a:rPr>
              <a:t>ІМУНОГЛОБУЛІНИ</a:t>
            </a:r>
          </a:p>
          <a:p>
            <a:pPr marL="0" indent="0" algn="ctr">
              <a:spcBef>
                <a:spcPts val="600"/>
              </a:spcBef>
              <a:buNone/>
            </a:pPr>
            <a:endParaRPr lang="uk-UA" alt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altLang="ru-RU" sz="2400" dirty="0" smtClean="0">
                <a:solidFill>
                  <a:srgbClr val="002060"/>
                </a:solidFill>
              </a:rPr>
              <a:t>В </a:t>
            </a:r>
            <a:r>
              <a:rPr lang="uk-UA" altLang="ru-RU" sz="2400" dirty="0">
                <a:solidFill>
                  <a:srgbClr val="002060"/>
                </a:solidFill>
              </a:rPr>
              <a:t>молозиві їх більше, ніж у зрілому молоці</a:t>
            </a:r>
          </a:p>
          <a:p>
            <a:pPr algn="ctr">
              <a:spcBef>
                <a:spcPts val="600"/>
              </a:spcBef>
            </a:pPr>
            <a:r>
              <a:rPr lang="uk-UA" altLang="ru-RU" sz="2400" dirty="0" smtClean="0">
                <a:solidFill>
                  <a:srgbClr val="002060"/>
                </a:solidFill>
              </a:rPr>
              <a:t>Функція - виконання захисних функцій </a:t>
            </a:r>
            <a:r>
              <a:rPr lang="uk-UA" altLang="ru-RU" sz="2400" dirty="0">
                <a:solidFill>
                  <a:srgbClr val="002060"/>
                </a:solidFill>
              </a:rPr>
              <a:t>у кишечнику </a:t>
            </a:r>
            <a:r>
              <a:rPr lang="uk-UA" altLang="ru-RU" sz="2400" dirty="0" smtClean="0">
                <a:solidFill>
                  <a:srgbClr val="002060"/>
                </a:solidFill>
              </a:rPr>
              <a:t>телят</a:t>
            </a:r>
            <a:r>
              <a:rPr lang="uk-UA" altLang="ru-RU" sz="2400" dirty="0">
                <a:solidFill>
                  <a:srgbClr val="002060"/>
                </a:solidFill>
              </a:rPr>
              <a:t>, </a:t>
            </a:r>
            <a:r>
              <a:rPr lang="uk-UA" altLang="ru-RU" sz="2400" dirty="0" smtClean="0">
                <a:solidFill>
                  <a:srgbClr val="002060"/>
                </a:solidFill>
              </a:rPr>
              <a:t>Молекули діють </a:t>
            </a:r>
            <a:r>
              <a:rPr lang="uk-UA" altLang="ru-RU" sz="2400" b="1" dirty="0">
                <a:solidFill>
                  <a:srgbClr val="002060"/>
                </a:solidFill>
              </a:rPr>
              <a:t>проти бактеріальних і вірусних антигенів</a:t>
            </a:r>
            <a:r>
              <a:rPr lang="uk-UA" altLang="ru-RU" sz="2400" dirty="0">
                <a:solidFill>
                  <a:srgbClr val="002060"/>
                </a:solidFill>
              </a:rPr>
              <a:t> (</a:t>
            </a:r>
            <a:r>
              <a:rPr lang="en-US" altLang="ru-RU" sz="2400" dirty="0">
                <a:solidFill>
                  <a:srgbClr val="002060"/>
                </a:solidFill>
              </a:rPr>
              <a:t>Rubella, Vibrio </a:t>
            </a:r>
            <a:r>
              <a:rPr lang="en-US" altLang="ru-RU" sz="2400" dirty="0" err="1">
                <a:solidFill>
                  <a:srgbClr val="002060"/>
                </a:solidFill>
              </a:rPr>
              <a:t>cholerae</a:t>
            </a:r>
            <a:r>
              <a:rPr lang="en-US" altLang="ru-RU" sz="2400" dirty="0">
                <a:solidFill>
                  <a:srgbClr val="002060"/>
                </a:solidFill>
              </a:rPr>
              <a:t>, E. coli, </a:t>
            </a:r>
            <a:r>
              <a:rPr lang="en-US" altLang="ru-RU" sz="2400" dirty="0" err="1">
                <a:solidFill>
                  <a:srgbClr val="002060"/>
                </a:solidFill>
              </a:rPr>
              <a:t>Shigella</a:t>
            </a:r>
            <a:r>
              <a:rPr lang="en-US" altLang="ru-RU" sz="2400" dirty="0">
                <a:solidFill>
                  <a:srgbClr val="002060"/>
                </a:solidFill>
              </a:rPr>
              <a:t>, Salmonella, </a:t>
            </a:r>
            <a:r>
              <a:rPr lang="uk-UA" altLang="ru-RU" sz="2400" dirty="0" err="1">
                <a:solidFill>
                  <a:srgbClr val="002060"/>
                </a:solidFill>
              </a:rPr>
              <a:t>ретровіруси</a:t>
            </a:r>
            <a:r>
              <a:rPr lang="uk-UA" altLang="ru-RU" sz="2400" dirty="0">
                <a:solidFill>
                  <a:srgbClr val="002060"/>
                </a:solidFill>
              </a:rPr>
              <a:t>, </a:t>
            </a:r>
            <a:r>
              <a:rPr lang="uk-UA" altLang="ru-RU" sz="2400" dirty="0" err="1">
                <a:solidFill>
                  <a:srgbClr val="002060"/>
                </a:solidFill>
              </a:rPr>
              <a:t>ін</a:t>
            </a:r>
            <a:r>
              <a:rPr lang="uk-UA" altLang="ru-RU" sz="2400" dirty="0">
                <a:solidFill>
                  <a:srgbClr val="002060"/>
                </a:solidFill>
              </a:rPr>
              <a:t>), разом із </a:t>
            </a:r>
            <a:r>
              <a:rPr lang="uk-UA" altLang="ru-RU" sz="2400" dirty="0" err="1">
                <a:solidFill>
                  <a:srgbClr val="002060"/>
                </a:solidFill>
              </a:rPr>
              <a:t>лактоферином</a:t>
            </a:r>
            <a:r>
              <a:rPr lang="uk-UA" altLang="ru-RU" sz="2400" dirty="0">
                <a:solidFill>
                  <a:srgbClr val="002060"/>
                </a:solidFill>
              </a:rPr>
              <a:t>, лізоцимом та деякими іншими факторами зумовлюючи низьку частоту інфекцій у </a:t>
            </a:r>
            <a:r>
              <a:rPr lang="uk-UA" altLang="ru-RU" sz="2400" dirty="0" smtClean="0">
                <a:solidFill>
                  <a:srgbClr val="002060"/>
                </a:solidFill>
              </a:rPr>
              <a:t>молочний період вигодовуванні</a:t>
            </a:r>
            <a:endParaRPr lang="uk-UA" altLang="ru-RU" sz="2400" dirty="0">
              <a:solidFill>
                <a:srgbClr val="002060"/>
              </a:solidFill>
            </a:endParaRPr>
          </a:p>
        </p:txBody>
      </p:sp>
      <p:pic>
        <p:nvPicPr>
          <p:cNvPr id="2355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8498" y="2152072"/>
            <a:ext cx="1773756" cy="13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178" y="4710545"/>
            <a:ext cx="1750822" cy="16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618" y="693453"/>
            <a:ext cx="8543635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Лактоферин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червоний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залізовмісний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білок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за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властивостями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нагадує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трансферин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крові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Володіє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бактеріостатичною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дією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молоці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його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міститься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0,1-0,4 мг / мл,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молозиві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- 1-6, мг / мл. 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Небілкові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азотисті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речовини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молока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являють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собою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проміжні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кінцеві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продукти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азотистого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обміну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надходять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у молоко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крові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До них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відносяться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пептиди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амінокислоти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сечовина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аміак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креатин,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креатинін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оротова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сечова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гіалуронова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кислоти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Вони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становлять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близько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5%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всього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вмісту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азоту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молоці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 </a:t>
            </a:r>
            <a:br>
              <a:rPr lang="ru-RU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endParaRPr lang="ru-RU" alt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045" y="3250583"/>
            <a:ext cx="8169207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Ферменти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 молока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здорових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тварин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виділено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понад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20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справжніх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ферментів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Одні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з них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секретуються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в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клітинах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молочної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залози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лужна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фосфатаза,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лактосинтаза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лізоцим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),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інші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переходять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в молоко з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крові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тварин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альдолаза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каталаза).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Крім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справжніх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в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молоці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присутні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ферменти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що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виробляються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мікрофлорою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молока.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Ферменти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що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знаходяться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в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молоці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і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молочних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продуктах,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мають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велике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практичне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значення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На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дії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ферментів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класів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оксидоредуктаз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гідролаз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трансфераз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та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інших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засновано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виробництво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кисломолочних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продуктів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і 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сирів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436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лад і основні фізико-хімічні властивості молочного білку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9" y="593358"/>
            <a:ext cx="7815009" cy="58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8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31" y="1239716"/>
            <a:ext cx="8124093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8890" indent="226695" algn="just">
              <a:spcAft>
                <a:spcPts val="0"/>
              </a:spcAft>
            </a:pP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розрахунку масової кількості білків молока використовують метод </a:t>
            </a:r>
            <a:r>
              <a:rPr lang="uk-UA" sz="20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Кєльдаля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за яким кількість білка визначають за масою азоту, виділеною  з аміаком після спалювання  сухого осаду білка концентрованою сірчаною кислотою та подальшою дією на речовину 33%-м лугом (по реакції  звільняється аміак, який вловлюють 0,1н розчином сірчаної кислоти). </a:t>
            </a:r>
            <a:endParaRPr lang="uk-UA" sz="2000" spc="-2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22669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226695" algn="just">
              <a:spcAft>
                <a:spcPts val="0"/>
              </a:spcAft>
            </a:pP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Осадження казеїну молока проводять таким чином: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35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25-30 мл молока розчиняють у стакані чи колбі 3-4 об’ємами води і до рідини додають по краплях, перемішуючи, 0,1%-у оцтову кислоту до припинення виділення </a:t>
            </a:r>
            <a:r>
              <a:rPr lang="uk-UA" sz="20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хлопкоподібного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білого осаду. Додавати кислоту слід дуже обережно, так як при зайвій кислоті казеїн легко розпадається.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15 хв. осад</a:t>
            </a:r>
            <a:r>
              <a:rPr lang="uk-UA" sz="20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фільтрують через фільтрувальний папір, ретельно промиваючи дисти</a:t>
            </a:r>
            <a:r>
              <a:rPr lang="uk-UA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льованою водою. </a:t>
            </a:r>
            <a:r>
              <a:rPr lang="uk-UA" sz="20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Відфільтрований казеїн з фільтром підсушують і спалюють.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3585" y="545123"/>
            <a:ext cx="4906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spc="-2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ПРАКТИЧНА ЧАСТИНА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77" y="659424"/>
            <a:ext cx="8396654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6350" indent="228600" algn="just">
              <a:spcAft>
                <a:spcPts val="0"/>
              </a:spcAft>
            </a:pPr>
            <a:r>
              <a:rPr lang="uk-UA" sz="22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Глобулін молока отримують із </a:t>
            </a:r>
            <a:r>
              <a:rPr lang="uk-UA" sz="220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безказеїнового</a:t>
            </a:r>
            <a:r>
              <a:rPr lang="uk-UA" sz="22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фільтрату: додають до нього 8,5 мл метанолу, добре перемішу</a:t>
            </a:r>
            <a:r>
              <a:rPr lang="uk-UA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ють і витримують 6-7 годин при температурі мінус 5°С до повного осадження глобулінів. Потім глобуліни відфільтровують, висушують</a:t>
            </a:r>
            <a:r>
              <a:rPr lang="uk-UA" sz="2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" indent="226695" algn="just">
              <a:spcAft>
                <a:spcPts val="0"/>
              </a:spcAft>
            </a:pPr>
            <a:r>
              <a:rPr lang="uk-UA" sz="2200" spc="1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Безказеїно-глобуліновий</a:t>
            </a:r>
            <a:r>
              <a:rPr lang="uk-UA" sz="22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фільтрат після осадження казеїну і глобуліну змішують із насиченим розчином хлориду натрію (1:1) для нейтралізації кислоти, </a:t>
            </a:r>
            <a:r>
              <a:rPr lang="uk-UA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поміщають у водяну баню при темпера</a:t>
            </a:r>
            <a:r>
              <a:rPr lang="uk-UA" sz="22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турі 85-90°С і підігрівають до випадіння альбуміну в </a:t>
            </a:r>
            <a:r>
              <a:rPr lang="uk-UA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осад, який промивають, відфільтровують, висушують.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226695" algn="just">
              <a:spcAft>
                <a:spcPts val="0"/>
              </a:spcAft>
            </a:pPr>
            <a:r>
              <a:rPr lang="uk-UA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азоту у висушених зразках проводять за методикою </a:t>
            </a:r>
            <a:r>
              <a:rPr lang="uk-UA" sz="22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Кєльдаля</a:t>
            </a:r>
            <a:r>
              <a:rPr lang="uk-UA" sz="22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Азот переводять у протеїн, використовуючи перевідні коефіцієнти.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226695" algn="just">
              <a:spcAft>
                <a:spcPts val="0"/>
              </a:spcAft>
            </a:pPr>
            <a:r>
              <a:rPr lang="uk-UA" sz="2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перерахунку азоту у казеїн використовують коефіцієнт 6,32, альбуміну і глобуліну 6,47 (для рослинних білків-6,25).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8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3577" y="263769"/>
            <a:ext cx="5363307" cy="6115783"/>
          </a:xfr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виготовлення сиру в домашніх умовах.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 свіжого молока додаємо трохи закваски та поміщаємо в тепле місце на 12 годин для сквашування.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Потім посуд зі сквашеним молоком поміщаємо на 15 хвилин в парову баню для згортання згустку, регулюючи температуру та сліуючи за виділенням сироватки.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Зварений згусток викладаємо на друшляк, вистелений марлею, даємо стекти сироватці, та </a:t>
            </a:r>
            <a:r>
              <a:rPr lang="ru-RU" sz="2400" dirty="0" err="1" smtClean="0">
                <a:solidFill>
                  <a:srgbClr val="002060"/>
                </a:solidFill>
              </a:rPr>
              <a:t>скручуємо</a:t>
            </a:r>
            <a:r>
              <a:rPr lang="ru-RU" sz="2400" dirty="0" smtClean="0">
                <a:solidFill>
                  <a:srgbClr val="002060"/>
                </a:solidFill>
              </a:rPr>
              <a:t> до утворення твердої  головки.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1747" name="Изображение 4" descr="DSC042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4036" y="2487459"/>
            <a:ext cx="2819696" cy="21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Изображение 5" descr="DSC042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1545" y="369644"/>
            <a:ext cx="1062069" cy="141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Изображение 6" descr="DSC0424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9692" y="369644"/>
            <a:ext cx="1644040" cy="21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181" y="4712677"/>
            <a:ext cx="2326817" cy="174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84375"/>
            <a:ext cx="4530725" cy="34591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6137" y="1019908"/>
            <a:ext cx="7895493" cy="50475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Напишіть реферат на одну з наукових тем з вивчення ефективності використання стимуляторів молочної продуктивності корів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Рекомендовані теми рефератів.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ферментних препаратів на молочну продуктивність корів і якість молока.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гормональних препаратів на молочну продуктивність корів.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згодовування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макухів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шротів на кількісні і якісні показники молочної продуктивності корів.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90170" algn="l"/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рівня протеїну (клітковини) на молочну продуктивність корів.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4253" y="870439"/>
            <a:ext cx="8080131" cy="4439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uk-UA" sz="2800" i="1" dirty="0">
                <a:latin typeface="Times New Roman" panose="02020603050405020304" pitchFamily="18" charset="0"/>
                <a:cs typeface="Arial" panose="020B0604020202020204" pitchFamily="34" charset="0"/>
              </a:rPr>
              <a:t>Контрольні питання</a:t>
            </a:r>
            <a:endParaRPr lang="ru-RU" sz="2800" b="1" dirty="0">
              <a:latin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відбувається синтез і виділення молока у корів?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 хімічний склад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молока?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залози внутрішньої секреції  регулюють молоко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утворення?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 окремі корми і добавки на молочну продуктивність корів?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вміст загального білка, казеїну, альбуміну і глобуліну в молоці?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86489"/>
            <a:ext cx="4572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uk-UA" sz="4800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ДЯКУЮ ЗА УВАГУ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08363" y="1671782"/>
            <a:ext cx="6982691" cy="436548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заняття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Ознайомитись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біохімічним процесом </a:t>
            </a:r>
            <a:r>
              <a:rPr lang="uk-UA" sz="4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молокоутворення</a:t>
            </a:r>
            <a:r>
              <a:rPr lang="uk-UA" sz="4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фракційним складом білків молока, їх значенням та способами визначення.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764877" y="694507"/>
            <a:ext cx="3898776" cy="114300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uk-UA" altLang="ru-RU" sz="3200" dirty="0"/>
              <a:t>Роль окремих клітин в утворенні і секреції молока</a:t>
            </a:r>
            <a:r>
              <a:rPr lang="uk-UA" altLang="ru-RU" sz="3200" dirty="0" smtClean="0"/>
              <a:t>:</a:t>
            </a:r>
            <a:endParaRPr lang="uk-UA" altLang="ru-RU" sz="3200" dirty="0"/>
          </a:p>
        </p:txBody>
      </p:sp>
      <p:graphicFrame>
        <p:nvGraphicFramePr>
          <p:cNvPr id="471043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1125"/>
          <a:ext cx="4302192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3" imgW="3591426" imgH="2591162" progId="Paint.Picture">
                  <p:embed/>
                </p:oleObj>
              </mc:Choice>
              <mc:Fallback>
                <p:oleObj name="Точечный рисунок" r:id="rId3" imgW="3591426" imgH="2591162" progId="Paint.Picture">
                  <p:embed/>
                  <p:pic>
                    <p:nvPicPr>
                      <p:cNvPr id="47104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1125"/>
                        <a:ext cx="4302192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6356" y="2780928"/>
            <a:ext cx="8507297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Епітеліальні клітини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що вистилають альвеоли і малі проточки – беруть участь  у перетворенні більшості попередників у компоненти молока, а також у транспорті останніх до альвеолярного простору молочної залози;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Міоепітеліальні</a:t>
            </a:r>
            <a:r>
              <a:rPr kumimoji="0" lang="uk-UA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клітини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відповідають за виділення молока із молочної залози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  <a:tabLst/>
              <a:defRPr/>
            </a:pP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Протоки молочної залози і альвеоли пронизують строму, яка містить фібробласти, </a:t>
            </a:r>
            <a:r>
              <a:rPr kumimoji="0" lang="uk-UA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адіпоцити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клітини плазми і кровоносні судини.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Адіпоцити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та (або) </a:t>
            </a:r>
            <a:r>
              <a:rPr kumimoji="0" lang="uk-UA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фібробласти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строми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–беруть участь у продукції </a:t>
            </a:r>
            <a:r>
              <a:rPr kumimoji="0" lang="uk-UA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ліпопротеїнліпази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важливої в процесах біосинтезу ліпідів молока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  <a:tabLst/>
              <a:defRPr/>
            </a:pPr>
            <a:r>
              <a:rPr kumimoji="0" lang="uk-UA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В-лімфоцити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при лактації продукують </a:t>
            </a:r>
            <a:r>
              <a:rPr kumimoji="0" lang="uk-UA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імуноглобуліни</a:t>
            </a:r>
            <a:r>
              <a:rPr kumimoji="0" lang="uk-UA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які надходять у молоко</a:t>
            </a: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1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202468" y="293688"/>
            <a:ext cx="8678007" cy="4214203"/>
            <a:chOff x="279" y="1017"/>
            <a:chExt cx="3888" cy="720"/>
          </a:xfrm>
        </p:grpSpPr>
        <p:cxnSp>
          <p:nvCxnSpPr>
            <p:cNvPr id="2052" name="_s2052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5400000" flipH="1">
              <a:off x="2907" y="621"/>
              <a:ext cx="144" cy="1512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5400000" flipH="1">
              <a:off x="2403" y="1125"/>
              <a:ext cx="144" cy="504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>
              <a:off x="1900" y="1125"/>
              <a:ext cx="144" cy="503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1395" y="621"/>
              <a:ext cx="144" cy="1512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2056"/>
            <p:cNvSpPr>
              <a:spLocks noChangeArrowheads="1"/>
            </p:cNvSpPr>
            <p:nvPr/>
          </p:nvSpPr>
          <p:spPr bwMode="auto">
            <a:xfrm>
              <a:off x="1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Головні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компоненти</a:t>
              </a:r>
            </a:p>
          </p:txBody>
        </p:sp>
        <p:sp>
          <p:nvSpPr>
            <p:cNvPr id="7" name="_s2057"/>
            <p:cNvSpPr>
              <a:spLocks noChangeArrowheads="1"/>
            </p:cNvSpPr>
            <p:nvPr/>
          </p:nvSpPr>
          <p:spPr bwMode="auto">
            <a:xfrm>
              <a:off x="279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Білки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(3,3-3,8%,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межі коливань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2-5%)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2058"/>
            <p:cNvSpPr>
              <a:spLocks noChangeArrowheads="1"/>
            </p:cNvSpPr>
            <p:nvPr/>
          </p:nvSpPr>
          <p:spPr bwMode="auto">
            <a:xfrm>
              <a:off x="1287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Молочний жир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(3,2-3,6%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межі коливань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2,7-7,0%)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2059"/>
            <p:cNvSpPr>
              <a:spLocks noChangeArrowheads="1"/>
            </p:cNvSpPr>
            <p:nvPr/>
          </p:nvSpPr>
          <p:spPr bwMode="auto">
            <a:xfrm>
              <a:off x="2295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Молочний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цукор-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Лактоза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(4,6-4,8</a:t>
              </a:r>
              <a:r>
                <a:rPr kumimoji="0" lang="uk-UA" altLang="ru-RU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%)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_s2060"/>
            <p:cNvSpPr>
              <a:spLocks noChangeArrowheads="1"/>
            </p:cNvSpPr>
            <p:nvPr/>
          </p:nvSpPr>
          <p:spPr bwMode="auto">
            <a:xfrm>
              <a:off x="3303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Мінеральні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Речовини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(0,7-0,8%)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6990" y="4695093"/>
            <a:ext cx="8208962" cy="150810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FF99"/>
              </a:buClr>
              <a:buSzPct val="120000"/>
              <a:buFontTx/>
              <a:buChar char="•"/>
            </a:pPr>
            <a:r>
              <a:rPr lang="uk-UA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Молоко містить усі необхідні новонародженим організмам </a:t>
            </a:r>
            <a:r>
              <a:rPr lang="uk-UA" alt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компонети</a:t>
            </a:r>
            <a:r>
              <a:rPr lang="uk-UA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у </a:t>
            </a:r>
            <a:r>
              <a:rPr lang="uk-UA" alt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забалансованих</a:t>
            </a:r>
            <a:r>
              <a:rPr lang="uk-UA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співвідношеннях (жир і білок 1:1; </a:t>
            </a:r>
            <a:r>
              <a:rPr lang="uk-UA" altLang="ru-RU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Са</a:t>
            </a:r>
            <a:r>
              <a:rPr lang="uk-UA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і Р </a:t>
            </a:r>
            <a:r>
              <a:rPr lang="uk-UA" alt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1,2– 1,4:1) </a:t>
            </a:r>
            <a:r>
              <a:rPr lang="uk-UA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і легкозасвоюваній формі (білків понад 90%, жир 97-99</a:t>
            </a:r>
            <a:r>
              <a:rPr lang="uk-UA" alt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%).</a:t>
            </a:r>
          </a:p>
        </p:txBody>
      </p:sp>
    </p:spTree>
    <p:extLst>
      <p:ext uri="{BB962C8B-B14F-4D97-AF65-F5344CB8AC3E}">
        <p14:creationId xmlns:p14="http://schemas.microsoft.com/office/powerpoint/2010/main" val="152073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7" y="251680"/>
            <a:ext cx="8150469" cy="500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1210" y="5282928"/>
            <a:ext cx="7702062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Співввідношення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у </a:t>
            </a:r>
            <a:r>
              <a:rPr lang="ru-RU" dirty="0" err="1" smtClean="0"/>
              <a:t>коров’ячому:казеїн</a:t>
            </a:r>
            <a:r>
              <a:rPr lang="ru-RU" dirty="0" smtClean="0"/>
              <a:t> </a:t>
            </a:r>
            <a:r>
              <a:rPr lang="ru-RU" dirty="0"/>
              <a:t>82%, </a:t>
            </a:r>
            <a:r>
              <a:rPr lang="ru-RU" dirty="0" err="1"/>
              <a:t>альбумін</a:t>
            </a:r>
            <a:r>
              <a:rPr lang="ru-RU" dirty="0"/>
              <a:t> -12% і </a:t>
            </a:r>
            <a:r>
              <a:rPr lang="ru-RU" dirty="0" err="1"/>
              <a:t>глобулін</a:t>
            </a:r>
            <a:r>
              <a:rPr lang="ru-RU" dirty="0"/>
              <a:t> -6%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молока.</a:t>
            </a:r>
          </a:p>
        </p:txBody>
      </p:sp>
    </p:spTree>
    <p:extLst>
      <p:ext uri="{BB962C8B-B14F-4D97-AF65-F5344CB8AC3E}">
        <p14:creationId xmlns:p14="http://schemas.microsoft.com/office/powerpoint/2010/main" val="12280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/>
          <p:cNvSpPr>
            <a:spLocks noGrp="1"/>
          </p:cNvSpPr>
          <p:nvPr>
            <p:ph type="title"/>
          </p:nvPr>
        </p:nvSpPr>
        <p:spPr>
          <a:xfrm>
            <a:off x="369277" y="325314"/>
            <a:ext cx="8440615" cy="151227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Helvetica" panose="020B0604020202020204" pitchFamily="34" charset="0"/>
              </a:rPr>
              <a:t>М</a:t>
            </a:r>
            <a:r>
              <a:rPr lang="ru-RU" sz="2400" b="1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олочні</a:t>
            </a:r>
            <a:r>
              <a:rPr lang="ru-RU" sz="24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Helvetica" panose="020B0604020202020204" pitchFamily="34" charset="0"/>
              </a:rPr>
              <a:t>білки</a:t>
            </a:r>
            <a:r>
              <a:rPr lang="ru-RU" sz="2400" b="1" dirty="0">
                <a:solidFill>
                  <a:srgbClr val="C00000"/>
                </a:solidFill>
                <a:latin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поділяють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на 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</a:rPr>
              <a:t>казеїни</a:t>
            </a:r>
            <a:r>
              <a:rPr lang="ru-RU" sz="24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,</a:t>
            </a:r>
            <a:r>
              <a:rPr lang="ru-RU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sz="2400" b="1" dirty="0" err="1" smtClean="0">
                <a:solidFill>
                  <a:srgbClr val="0000FF"/>
                </a:solidFill>
                <a:latin typeface="Helvetica" panose="020B0604020202020204" pitchFamily="34" charset="0"/>
              </a:rPr>
              <a:t>сироваткові</a:t>
            </a:r>
            <a:r>
              <a:rPr lang="ru-RU" sz="2400" b="1" dirty="0" smtClean="0">
                <a:solidFill>
                  <a:srgbClr val="0000FF"/>
                </a:solidFill>
                <a:latin typeface="Helvetica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Helvetica" panose="020B0604020202020204" pitchFamily="34" charset="0"/>
              </a:rPr>
              <a:t>білки</a:t>
            </a:r>
            <a:r>
              <a:rPr lang="ru-RU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та </a:t>
            </a:r>
            <a:r>
              <a:rPr lang="ru-RU" sz="2400" b="1" dirty="0">
                <a:solidFill>
                  <a:srgbClr val="0000FF"/>
                </a:solidFill>
                <a:latin typeface="Helvetica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00FF"/>
                </a:solidFill>
                <a:latin typeface="Helvetica" panose="020B0604020202020204" pitchFamily="34" charset="0"/>
              </a:rPr>
              <a:t>мінорні</a:t>
            </a:r>
            <a:r>
              <a:rPr lang="ru-RU" sz="2400" b="1" dirty="0">
                <a:solidFill>
                  <a:srgbClr val="0000FF"/>
                </a:solidFill>
                <a:latin typeface="Helvetica" panose="020B0604020202020204" pitchFamily="34" charset="0"/>
              </a:rPr>
              <a:t>» </a:t>
            </a:r>
            <a:r>
              <a:rPr lang="ru-RU" sz="2400" b="1" dirty="0" err="1">
                <a:solidFill>
                  <a:srgbClr val="0000FF"/>
                </a:solidFill>
                <a:latin typeface="Helvetica" panose="020B0604020202020204" pitchFamily="34" charset="0"/>
              </a:rPr>
              <a:t>білки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. До «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мінорних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»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білків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відносять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білки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розташовані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поверхні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жирових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кульок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ферменти</a:t>
            </a:r>
            <a:r>
              <a:rPr lang="ru-RU" sz="24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81354" y="1837592"/>
            <a:ext cx="8650210" cy="477564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uk-UA" altLang="ru-RU" sz="1800" dirty="0">
                <a:solidFill>
                  <a:srgbClr val="0070C0"/>
                </a:solidFill>
              </a:rPr>
              <a:t>У молоці міститься у вигляді міцел, після видалення яких лишається сироватка</a:t>
            </a:r>
          </a:p>
          <a:p>
            <a:pPr>
              <a:spcBef>
                <a:spcPts val="600"/>
              </a:spcBef>
            </a:pPr>
            <a:r>
              <a:rPr lang="uk-UA" altLang="ru-RU" sz="1800" b="1" dirty="0">
                <a:solidFill>
                  <a:srgbClr val="C00000"/>
                </a:solidFill>
              </a:rPr>
              <a:t>Казеїн </a:t>
            </a:r>
            <a:r>
              <a:rPr lang="uk-UA" altLang="ru-RU" sz="1800" dirty="0">
                <a:solidFill>
                  <a:srgbClr val="0070C0"/>
                </a:solidFill>
              </a:rPr>
              <a:t>– це </a:t>
            </a:r>
            <a:r>
              <a:rPr lang="uk-UA" altLang="ru-RU" sz="1800" dirty="0" smtClean="0">
                <a:solidFill>
                  <a:srgbClr val="0070C0"/>
                </a:solidFill>
              </a:rPr>
              <a:t>група </a:t>
            </a:r>
            <a:r>
              <a:rPr lang="uk-UA" altLang="ru-RU" sz="1800" dirty="0">
                <a:solidFill>
                  <a:srgbClr val="0070C0"/>
                </a:solidFill>
              </a:rPr>
              <a:t>білкових </a:t>
            </a:r>
            <a:r>
              <a:rPr lang="uk-UA" altLang="ru-RU" sz="1800" dirty="0" err="1">
                <a:solidFill>
                  <a:srgbClr val="0070C0"/>
                </a:solidFill>
              </a:rPr>
              <a:t>субодиниць</a:t>
            </a:r>
            <a:r>
              <a:rPr lang="uk-UA" altLang="ru-RU" sz="1800" dirty="0">
                <a:solidFill>
                  <a:srgbClr val="0070C0"/>
                </a:solidFill>
              </a:rPr>
              <a:t>, асоційованих і зв </a:t>
            </a:r>
            <a:r>
              <a:rPr lang="uk-UA" altLang="ru-RU" sz="1800" dirty="0" err="1">
                <a:solidFill>
                  <a:srgbClr val="0070C0"/>
                </a:solidFill>
              </a:rPr>
              <a:t>язаних</a:t>
            </a:r>
            <a:r>
              <a:rPr lang="uk-UA" altLang="ru-RU" sz="1800" dirty="0">
                <a:solidFill>
                  <a:srgbClr val="0070C0"/>
                </a:solidFill>
              </a:rPr>
              <a:t> разом із органічними і неорганічними іонами в міцели. </a:t>
            </a:r>
            <a:endParaRPr lang="uk-UA" altLang="ru-RU" sz="1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uk-UA" altLang="ru-RU" sz="1800" dirty="0" smtClean="0">
                <a:solidFill>
                  <a:srgbClr val="0070C0"/>
                </a:solidFill>
              </a:rPr>
              <a:t>міцели </a:t>
            </a:r>
            <a:r>
              <a:rPr lang="uk-UA" altLang="ru-RU" sz="1800" dirty="0">
                <a:solidFill>
                  <a:srgbClr val="0070C0"/>
                </a:solidFill>
              </a:rPr>
              <a:t>казеїну містять фосфат, кальцій, залізо, цинк, </a:t>
            </a:r>
            <a:r>
              <a:rPr lang="uk-UA" altLang="ru-RU" sz="1800" dirty="0" smtClean="0">
                <a:solidFill>
                  <a:srgbClr val="0070C0"/>
                </a:solidFill>
              </a:rPr>
              <a:t>мідь.</a:t>
            </a:r>
          </a:p>
          <a:p>
            <a:pPr>
              <a:spcBef>
                <a:spcPts val="600"/>
              </a:spcBef>
            </a:pP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є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гетерогенним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білком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залежності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вмісту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фосфору,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сірки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здатності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згортання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кислотою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сичуговим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ферментом,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його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розділити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на альфа-, бета-, гамма- і каппа-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фракції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Нефракційний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містить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вуглецю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53%,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водню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- 7,1, азоту - 15,6,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кисню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- 22,6,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сірки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- 0,8, фосфору - 0,9%. Гамма-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фракція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не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змінюється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дією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сичужного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ферменту,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тоді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як альфа- і бета-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осідають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утворенням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згустку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параказеїну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). </a:t>
            </a:r>
            <a:endParaRPr lang="uk-UA" altLang="ru-RU" sz="1800" dirty="0">
              <a:solidFill>
                <a:srgbClr val="00206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uk-UA" sz="1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827832"/>
            <a:ext cx="1987062" cy="17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9752" y="399386"/>
            <a:ext cx="8426179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КАЗЕЇН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відноситься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фосфопротеїнів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містить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фосфор)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має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вільні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амінні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карбоксильні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Карбоксильних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майже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в 2 рази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ніж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амінних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тому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ньому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кислотні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властивості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переважають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над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основними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молоці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з'єднаний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кальцієвими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солями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утворює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казеінфосфаткальцієвий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комплекс.  </a:t>
            </a:r>
          </a:p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</a:pP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має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амфотерні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властивості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кислотні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та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лужні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Вільні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аміногрупи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взаємодіють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альдегідами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формальдегідом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на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чому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грунтується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вмісту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молоці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методом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формольного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титрування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</a:pPr>
            <a:r>
              <a:rPr lang="ru-RU" alt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Казеїн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виділити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впливом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слабких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кислот.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цьому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казеінфосфаткальцієвий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комплекс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розпадається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чистий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казеїн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сіль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кислоти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реакцію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якою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вступив.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Така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реакція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спостерігається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при природному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скисанні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молока, коли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дією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молочно-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кислих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мікроорганізмів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розкладання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лактози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утворенням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молочної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кислоти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 </a:t>
            </a:r>
            <a:r>
              <a:rPr lang="ru-RU" alt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84" y="5231478"/>
            <a:ext cx="2786113" cy="1737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2054" y="129527"/>
            <a:ext cx="2930947" cy="186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34321" y="1060064"/>
            <a:ext cx="360233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uk-UA" altLang="ru-RU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Білки сироватки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123" y="2190940"/>
            <a:ext cx="8267878" cy="40934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ꞵ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лактоглобулін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становить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близько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50%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всіх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сироватки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При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пастеризації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піддається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денатурації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Біологічна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роль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його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не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з'ясована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 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Імунні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глобуліни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становлять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1,9-3,3%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загальної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кількості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молока. 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молозиві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їх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підвищується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досягає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90%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всіх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сироваткових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Вони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виконують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функції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антитіл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З молока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виділено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3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імуноглобулінів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G, А і М. У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кількісному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відношенні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переважають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імуноглобуліни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групи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G.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Протеоз-пептони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становлять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близько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24%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сироваткових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і 2-6%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всіх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молока,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відносяться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до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термостабільних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сироваткових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Вони не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осідають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при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нагріванні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  до 100 ° С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20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їх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збільшується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в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зберігання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молока при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низьких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плюсових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температурах (3-5 ° С).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Біологічна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роль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цих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білків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не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з'ясована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 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938" y="2557463"/>
            <a:ext cx="5472112" cy="4051300"/>
          </a:xfrm>
          <a:solidFill>
            <a:schemeClr val="bg2">
              <a:lumMod val="20000"/>
              <a:lumOff val="80000"/>
            </a:schemeClr>
          </a:solidFill>
        </p:spPr>
        <p:txBody>
          <a:bodyPr rtlCol="0">
            <a:normAutofit fontScale="77500" lnSpcReduction="20000"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verdana" panose="020B0604030504040204" pitchFamily="34" charset="0"/>
              </a:rPr>
              <a:t>Лізоцим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verdana" panose="020B0604030504040204" pitchFamily="34" charset="0"/>
              </a:rPr>
              <a:t>сироватковий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verdana" panose="020B0604030504040204" pitchFamily="34" charset="0"/>
              </a:rPr>
              <a:t>альбумін</a:t>
            </a:r>
            <a:r>
              <a:rPr lang="ru-RU" sz="2400" b="1" i="1" dirty="0">
                <a:solidFill>
                  <a:srgbClr val="C00000"/>
                </a:solidFill>
                <a:latin typeface="verdana" panose="020B0604030504040204" pitchFamily="34" charset="0"/>
              </a:rPr>
              <a:t> .</a:t>
            </a:r>
          </a:p>
          <a:p>
            <a:r>
              <a:rPr lang="ru-RU" sz="2400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Лізоцим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молока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несе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бактеріостатичну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функцію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в ШКТ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немовлят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ru-RU" sz="2400" i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Дуже</a:t>
            </a:r>
            <a:r>
              <a:rPr lang="ru-RU" sz="24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мала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кількість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сироваткового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альбуміну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транспортується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із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крові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у молоко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або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шляхом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ендо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- і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екзоцитозу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(з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крові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– у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епітеліальні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клітини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, з них –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безпосередньо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у молоко),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або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парацеллюлярним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транспортом.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Його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основна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функція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–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постачання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амінокислот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крім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того,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із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сироватковим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альбуміном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у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молоці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асоційовані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тироксин,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іони</a:t>
            </a:r>
            <a:r>
              <a:rPr lang="ru-RU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 цинку і </a:t>
            </a:r>
            <a:r>
              <a:rPr lang="ru-RU" sz="24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міді</a:t>
            </a:r>
            <a:endParaRPr lang="ru-RU" sz="2400" dirty="0"/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.</a:t>
            </a: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22530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495300"/>
            <a:ext cx="238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75" y="355600"/>
            <a:ext cx="3987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6488" y="3306763"/>
            <a:ext cx="23876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руги 9">
    <a:dk1>
      <a:srgbClr val="000000"/>
    </a:dk1>
    <a:lt1>
      <a:srgbClr val="D7D1B9"/>
    </a:lt1>
    <a:dk2>
      <a:srgbClr val="B39257"/>
    </a:dk2>
    <a:lt2>
      <a:srgbClr val="B1A887"/>
    </a:lt2>
    <a:accent1>
      <a:srgbClr val="FFCC66"/>
    </a:accent1>
    <a:accent2>
      <a:srgbClr val="E6E3AC"/>
    </a:accent2>
    <a:accent3>
      <a:srgbClr val="E8E5D9"/>
    </a:accent3>
    <a:accent4>
      <a:srgbClr val="000000"/>
    </a:accent4>
    <a:accent5>
      <a:srgbClr val="FFE2B8"/>
    </a:accent5>
    <a:accent6>
      <a:srgbClr val="D0CE9B"/>
    </a:accent6>
    <a:hlink>
      <a:srgbClr val="666633"/>
    </a:hlink>
    <a:folHlink>
      <a:srgbClr val="9C9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5915</TotalTime>
  <Words>1098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Helvetica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Революция</vt:lpstr>
      <vt:lpstr>Вершина горы</vt:lpstr>
      <vt:lpstr>Точечный рисунок</vt:lpstr>
      <vt:lpstr>Практичне заняття №8  Тема:Біохімія молочної залози і молока. Фактори, що впливають на молочну продуктивність</vt:lpstr>
      <vt:lpstr>Презентация PowerPoint</vt:lpstr>
      <vt:lpstr>Роль окремих клітин в утворенні і секреції молока:</vt:lpstr>
      <vt:lpstr>Презентация PowerPoint</vt:lpstr>
      <vt:lpstr>Презентация PowerPoint</vt:lpstr>
      <vt:lpstr>Молочні білки поділяють на казеїни, сироваткові білки та «мінорні» білки. До «мінорних» білків відносять білки, розташовані на поверхні жирових кульок, а також ферменти.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Молоко</dc:title>
  <dc:creator>Mac</dc:creator>
  <cp:lastModifiedBy>Пользователь Windows</cp:lastModifiedBy>
  <cp:revision>34</cp:revision>
  <cp:lastPrinted>2022-10-10T07:58:26Z</cp:lastPrinted>
  <dcterms:created xsi:type="dcterms:W3CDTF">2012-11-08T18:31:00Z</dcterms:created>
  <dcterms:modified xsi:type="dcterms:W3CDTF">2023-04-07T11:59:01Z</dcterms:modified>
</cp:coreProperties>
</file>