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2" r:id="rId15"/>
    <p:sldId id="271" r:id="rId16"/>
    <p:sldId id="268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5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8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7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8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33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3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8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9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4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128F10-9CB7-406D-92DA-C25ED13F438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BEFE5C-9B34-47F7-B58F-55B07477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069" y="1630950"/>
            <a:ext cx="81680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ЗАНЯТТЯ №9</a:t>
            </a:r>
          </a:p>
          <a:p>
            <a:pPr algn="ctr"/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М'язова тканина: структура, властивості та особливості будови у тварин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7492" y="4229100"/>
            <a:ext cx="102430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algn="just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заняття</a:t>
            </a:r>
            <a:r>
              <a:rPr lang="uk-UA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ознайомитися з будовою та властивостями м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язового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волокна, освоїти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методику визначення загальної вологи, вмісту жиру, білка, золи, загальної енергетичної цінності м’яса.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696" y="646967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761" y="870439"/>
            <a:ext cx="9935307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строми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складу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сарколеми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пухкої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сполучної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об'єднує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волокна у пучки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ядер.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розчиняються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водно-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сольових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належать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сполучної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склеропротеїни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колаген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еластин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ретикулін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глікопротеїди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муцини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мукоїди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слизові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захисні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полегшують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ковзання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пучків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добувають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лужними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9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5" y="914401"/>
            <a:ext cx="10796954" cy="492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Ліпіди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жирами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фосфоліпідами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стеридами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вільним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зв'язаним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холестерином).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Ліпіди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складу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м'язової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основному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фосфоліпіди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вони 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компонентами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мітохондрій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міофібрил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мембран.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ліпіди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резервного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Жири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саркоплазмі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волокна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маленьких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краплин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мутного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великій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ліпіди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міжклітинному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пучками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м'язів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прошарках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387" y="545575"/>
            <a:ext cx="10769110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Вуглеводи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чином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глікогеном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глюкозою.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глікогену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вгодованості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погано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відгодованих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голодних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2—3 рази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м'язах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нормальному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фізіологічному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глікогену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1,5 раза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тих,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0,3-0,9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2%)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глікогену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0,5 %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глюкози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5387" y="3582338"/>
            <a:ext cx="1051706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Азотисті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екстрактивні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карнозин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ансерин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креатин,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креатинфосфат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карнітин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глютатіон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нуклеотиди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(АТФ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АДФ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смако-ароматичних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 м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4562" y="5235335"/>
            <a:ext cx="10896599" cy="95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Безазотисті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екстрактивні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вуглеводи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обміну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(глюкоза, мальтоза,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глікоген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2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773723"/>
            <a:ext cx="7825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spcAft>
                <a:spcPts val="0"/>
              </a:spcAft>
            </a:pPr>
            <a:r>
              <a:rPr lang="uk-UA" sz="2400" i="1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spc="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вмісту </a:t>
            </a:r>
            <a:r>
              <a:rPr lang="uk-UA" sz="2400" b="1" i="1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вологи у м</a:t>
            </a:r>
            <a:r>
              <a:rPr lang="en-US" sz="2400" b="1" i="1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b="1" i="1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ясі </a:t>
            </a:r>
            <a:r>
              <a:rPr lang="uk-UA" sz="2400" i="1" spc="2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Наважку двічі подрібненого продукту (фарш) масою 2-3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 висушують у металевому бюксі в сушильній шафі при 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°С протягом 1 години.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Вміст вологи розраховують за формулою: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х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(m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m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100 / (m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m),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x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вміст вологи, %;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m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маса наважки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бюксом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висушування, г;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m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маса наважки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бюксом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після висушування, г;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m - маса бюкса, 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</a:pPr>
            <a:r>
              <a:rPr lang="uk-UA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100 - коефіцієнт перерахунку у відсотки.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uk-UA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відрахуванні від 100 вмісту вологи одержують вміст сухої речовини.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254" y="1795294"/>
            <a:ext cx="2590825" cy="1730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136" y="3649890"/>
            <a:ext cx="220694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062" y="501163"/>
            <a:ext cx="7605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uk-UA" sz="2200" b="1" i="1" spc="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вмісту жиру. </a:t>
            </a:r>
            <a:r>
              <a:rPr lang="uk-UA" sz="2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Висушену наважку після визначення вологи </a:t>
            </a:r>
            <a:r>
              <a:rPr lang="uk-UA" sz="22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заливають 10-15 мл розчинника (петролейний або </a:t>
            </a:r>
            <a:r>
              <a:rPr lang="uk-UA" sz="22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етиловий ефір).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Екстрагування жиру проводять протягом 3-4 хв. із  4-5-кратною повторюваністю. В ході процесу наважку періодично помішують скляною паличкою і розчинник кожний раз зливають із вилученим жиром. Після останнього зливу залишок розчинника випаровують на повітрі. Бюкс із знежиреною наважкою підсушують в сушильній шафі при 105°С протягом 10 хв.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 жиру визначають за формулою: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(m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m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100 / m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x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вміст жиру, %;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0" indent="-255270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маса бюкса з наважкою після висушування до  знежирення, г;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995" indent="-467995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m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маса бюкси з наважкою після знежирення, г;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995" indent="-467995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m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маса наважки, г.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Апарат (екстрактор) Сокслета 250 мл: продаж, ціна у Одесі. лабораторне  обладнання для зернової промисловості від &quot;ООО &quot;ЛАБТЕХСЕРВИС&quot;&quot; - 752597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57" y="821735"/>
            <a:ext cx="2536988" cy="28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68764" y="4142377"/>
            <a:ext cx="23087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spc="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вмісту </a:t>
            </a:r>
            <a:r>
              <a:rPr lang="uk-UA" sz="1400" b="1" i="1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жиру </a:t>
            </a:r>
          </a:p>
          <a:p>
            <a:r>
              <a:rPr lang="uk-UA" sz="1400" b="1" i="1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екстракційним методом</a:t>
            </a:r>
          </a:p>
          <a:p>
            <a:r>
              <a:rPr lang="uk-UA" sz="1400" b="1" i="1" spc="20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uk-UA" sz="1400" b="1" i="1" spc="2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1400" b="1" i="1" spc="2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апараті</a:t>
            </a:r>
            <a:r>
              <a:rPr lang="uk-UA" sz="1400" b="1" i="1" spc="2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1400" b="1" i="1" spc="2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Сокслета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535" y="657082"/>
            <a:ext cx="1448443" cy="33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6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891" y="705235"/>
            <a:ext cx="9913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вмісту золи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 бюкса після знежирення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переносять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попередньо прожарений і зважений фарфоровий тигель. Залишки наважки зі стінок бюкса змивають невеликою кількістю розчинника, який потім видаляють нагріванням на водяній бані до повного зникнення. У тигель до сухої знежиреної наважки додають 1 мл ацетату магнію.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Тигель з наважкою обвуглюють на електричній плитці, потім поміщають на 30 хв. у муфельну піч, всередині якої температура 500-600°С. Таким же чином мінералізують 1 мл ацетату магнію.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 золи обчислюють за формулою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100 / 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x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вміст золи, %;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маса золи, г;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0360" indent="-170180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маса оксиду магнію, отриманого після мінералізації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0360" indent="-170180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ацетату магнію, г;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0360" indent="-170180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маса наважки, г.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24" y="3429000"/>
            <a:ext cx="3165651" cy="23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0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316" y="796584"/>
            <a:ext cx="10821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Вміст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білку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у </a:t>
            </a:r>
            <a:r>
              <a:rPr lang="ru-RU" sz="2400" dirty="0" err="1"/>
              <a:t>наважці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розрахунковим</a:t>
            </a:r>
            <a:r>
              <a:rPr lang="ru-RU" sz="2400" dirty="0"/>
              <a:t> шляхом за формулою:</a:t>
            </a:r>
          </a:p>
          <a:p>
            <a:r>
              <a:rPr lang="ru-RU" sz="2400" dirty="0"/>
              <a:t> 	х = 100 - (х</a:t>
            </a:r>
            <a:r>
              <a:rPr lang="en-US" sz="2400" dirty="0"/>
              <a:t>l + x2 + x3 ),</a:t>
            </a:r>
          </a:p>
          <a:p>
            <a:r>
              <a:rPr lang="ru-RU" sz="2400" dirty="0"/>
              <a:t>де х - </a:t>
            </a:r>
            <a:r>
              <a:rPr lang="ru-RU" sz="2400" dirty="0" err="1"/>
              <a:t>вміст</a:t>
            </a:r>
            <a:r>
              <a:rPr lang="ru-RU" sz="2400" dirty="0"/>
              <a:t> </a:t>
            </a:r>
            <a:r>
              <a:rPr lang="ru-RU" sz="2400" dirty="0" err="1"/>
              <a:t>білку</a:t>
            </a:r>
            <a:r>
              <a:rPr lang="ru-RU" sz="2400" dirty="0"/>
              <a:t>,%;</a:t>
            </a:r>
          </a:p>
          <a:p>
            <a:r>
              <a:rPr lang="ru-RU" sz="2400" dirty="0"/>
              <a:t>х</a:t>
            </a:r>
            <a:r>
              <a:rPr lang="en-US" sz="2400" dirty="0"/>
              <a:t>l – </a:t>
            </a:r>
            <a:r>
              <a:rPr lang="ru-RU" sz="2400" dirty="0" err="1"/>
              <a:t>вміст</a:t>
            </a:r>
            <a:r>
              <a:rPr lang="ru-RU" sz="2400" dirty="0"/>
              <a:t> </a:t>
            </a:r>
            <a:r>
              <a:rPr lang="ru-RU" sz="2400" dirty="0" err="1"/>
              <a:t>вологи</a:t>
            </a:r>
            <a:r>
              <a:rPr lang="ru-RU" sz="2400" dirty="0"/>
              <a:t>, %;</a:t>
            </a:r>
          </a:p>
          <a:p>
            <a:r>
              <a:rPr lang="ru-RU" sz="2400" dirty="0"/>
              <a:t>х2 – </a:t>
            </a:r>
            <a:r>
              <a:rPr lang="ru-RU" sz="2400" dirty="0" err="1"/>
              <a:t>вміст</a:t>
            </a:r>
            <a:r>
              <a:rPr lang="ru-RU" sz="2400" dirty="0"/>
              <a:t> жиру, % ;</a:t>
            </a:r>
          </a:p>
          <a:p>
            <a:r>
              <a:rPr lang="en-US" sz="2400" dirty="0"/>
              <a:t>x2 – </a:t>
            </a:r>
            <a:r>
              <a:rPr lang="ru-RU" sz="2400" dirty="0" err="1"/>
              <a:t>вміст</a:t>
            </a:r>
            <a:r>
              <a:rPr lang="ru-RU" sz="2400" dirty="0"/>
              <a:t> золи, %.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Енергетичну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цінність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м’яса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 err="1"/>
              <a:t>розраховують</a:t>
            </a:r>
            <a:r>
              <a:rPr lang="ru-RU" sz="2400" dirty="0"/>
              <a:t> за формулою:</a:t>
            </a:r>
          </a:p>
          <a:p>
            <a:r>
              <a:rPr lang="ru-RU" sz="2400" dirty="0"/>
              <a:t>                     К = (Б+В) 17,6 + Ж 36,94,</a:t>
            </a:r>
          </a:p>
          <a:p>
            <a:r>
              <a:rPr lang="ru-RU" sz="2400" dirty="0"/>
              <a:t>К - </a:t>
            </a:r>
            <a:r>
              <a:rPr lang="ru-RU" sz="2400" dirty="0" err="1"/>
              <a:t>енергетична</a:t>
            </a:r>
            <a:r>
              <a:rPr lang="ru-RU" sz="2400" dirty="0"/>
              <a:t> </a:t>
            </a:r>
            <a:r>
              <a:rPr lang="ru-RU" sz="2400" dirty="0" err="1"/>
              <a:t>цінність</a:t>
            </a:r>
            <a:r>
              <a:rPr lang="ru-RU" sz="2400" dirty="0"/>
              <a:t> </a:t>
            </a:r>
            <a:r>
              <a:rPr lang="ru-RU" sz="2400" dirty="0" err="1"/>
              <a:t>м'яса</a:t>
            </a:r>
            <a:r>
              <a:rPr lang="ru-RU" sz="2400" dirty="0"/>
              <a:t>, кДж/100г </a:t>
            </a:r>
            <a:r>
              <a:rPr lang="ru-RU" sz="2400" dirty="0" err="1"/>
              <a:t>м'яса</a:t>
            </a:r>
            <a:r>
              <a:rPr lang="ru-RU" sz="2400" dirty="0"/>
              <a:t>;</a:t>
            </a:r>
          </a:p>
          <a:p>
            <a:r>
              <a:rPr lang="ru-RU" sz="2400" dirty="0"/>
              <a:t>Б -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, г/100 г </a:t>
            </a:r>
            <a:r>
              <a:rPr lang="ru-RU" sz="2400" dirty="0" err="1"/>
              <a:t>м'яса</a:t>
            </a:r>
            <a:r>
              <a:rPr lang="ru-RU" sz="2400" dirty="0"/>
              <a:t>;</a:t>
            </a:r>
          </a:p>
          <a:p>
            <a:r>
              <a:rPr lang="ru-RU" sz="2400" dirty="0"/>
              <a:t>В -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вуглеводів</a:t>
            </a:r>
            <a:r>
              <a:rPr lang="ru-RU" sz="2400" dirty="0"/>
              <a:t>, г/100 </a:t>
            </a:r>
            <a:r>
              <a:rPr lang="ru-RU" sz="2400" dirty="0" err="1"/>
              <a:t>м'яса</a:t>
            </a:r>
            <a:r>
              <a:rPr lang="ru-RU" sz="2400" dirty="0"/>
              <a:t>;</a:t>
            </a:r>
          </a:p>
          <a:p>
            <a:r>
              <a:rPr lang="ru-RU" sz="2400" dirty="0"/>
              <a:t>Ж -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жирів</a:t>
            </a:r>
            <a:r>
              <a:rPr lang="ru-RU" sz="2400" dirty="0"/>
              <a:t>, г/100 г </a:t>
            </a:r>
            <a:r>
              <a:rPr lang="ru-RU" sz="2400" dirty="0" err="1"/>
              <a:t>м'яса</a:t>
            </a:r>
            <a:r>
              <a:rPr lang="ru-RU" sz="2400" dirty="0"/>
              <a:t>;</a:t>
            </a:r>
          </a:p>
          <a:p>
            <a:r>
              <a:rPr lang="ru-RU" sz="2400" dirty="0"/>
              <a:t>17,6 - </a:t>
            </a:r>
            <a:r>
              <a:rPr lang="ru-RU" sz="2400" dirty="0" err="1"/>
              <a:t>енергетична</a:t>
            </a:r>
            <a:r>
              <a:rPr lang="ru-RU" sz="2400" dirty="0"/>
              <a:t> </a:t>
            </a:r>
            <a:r>
              <a:rPr lang="ru-RU" sz="2400" dirty="0" err="1"/>
              <a:t>цінність</a:t>
            </a:r>
            <a:r>
              <a:rPr lang="ru-RU" sz="2400" dirty="0"/>
              <a:t> 1 г </a:t>
            </a:r>
            <a:r>
              <a:rPr lang="ru-RU" sz="2400" dirty="0" err="1"/>
              <a:t>білка</a:t>
            </a:r>
            <a:r>
              <a:rPr lang="ru-RU" sz="2400" dirty="0"/>
              <a:t> і </a:t>
            </a:r>
            <a:r>
              <a:rPr lang="ru-RU" sz="2400" dirty="0" err="1"/>
              <a:t>вуглеводів</a:t>
            </a:r>
            <a:r>
              <a:rPr lang="ru-RU" sz="2400" dirty="0"/>
              <a:t> </a:t>
            </a:r>
            <a:r>
              <a:rPr lang="ru-RU" sz="2400" dirty="0" err="1"/>
              <a:t>м'яса</a:t>
            </a:r>
            <a:r>
              <a:rPr lang="ru-RU" sz="2400" dirty="0"/>
              <a:t>, Д</a:t>
            </a:r>
            <a:r>
              <a:rPr lang="ru-RU" sz="2400" dirty="0" smtClean="0"/>
              <a:t>ж</a:t>
            </a:r>
            <a:r>
              <a:rPr lang="ru-RU" sz="2400" dirty="0"/>
              <a:t>;</a:t>
            </a:r>
          </a:p>
          <a:p>
            <a:r>
              <a:rPr lang="ru-RU" sz="2400" dirty="0"/>
              <a:t>36,94 - </a:t>
            </a:r>
            <a:r>
              <a:rPr lang="ru-RU" sz="2400" dirty="0" err="1"/>
              <a:t>енергетична</a:t>
            </a:r>
            <a:r>
              <a:rPr lang="ru-RU" sz="2400" dirty="0"/>
              <a:t> </a:t>
            </a:r>
            <a:r>
              <a:rPr lang="ru-RU" sz="2400" dirty="0" err="1"/>
              <a:t>цінність</a:t>
            </a:r>
            <a:r>
              <a:rPr lang="ru-RU" sz="2400" dirty="0"/>
              <a:t> 1 г жиру </a:t>
            </a:r>
            <a:r>
              <a:rPr lang="ru-RU" sz="2400" dirty="0" err="1"/>
              <a:t>м'яса</a:t>
            </a:r>
            <a:r>
              <a:rPr lang="ru-RU" sz="2400" dirty="0"/>
              <a:t>, Д</a:t>
            </a:r>
            <a:r>
              <a:rPr lang="ru-RU" sz="2400" dirty="0" smtClean="0"/>
              <a:t>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216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269" y="571500"/>
            <a:ext cx="10155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.Визначити енергетичну цінність 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’яса за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методикою (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ндив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дуальне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 питання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Яка гістологічна структура 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язової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тканини у сільськогосподарських тварин?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2.Які фізичні параметри встановлюють при оцінці 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яса?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3.Хімічний склад жирової тканини.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Які хімічні сполуки входять до складу  кісткової та сполучної тканини.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ясна продуктивність великої рогатої худоби та фактори, що на неї впливають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Які біологічні фактори обумовлюють 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ясну продуктивність свиней?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Як впливають ферментні, вітамінні, гормональні препарати, антибіотики на 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ясну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1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270" y="698756"/>
            <a:ext cx="105595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М’язова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 —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м’яса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пожи­вну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є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м’язових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і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сполучнотка­нинних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оболонок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28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морфологічною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посмуговану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мускула­туру, до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скелетні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гладку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тканин травного каналу,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діафрагми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кровоносних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матки та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Мускулатурою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є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серцевий</a:t>
            </a:r>
            <a:r>
              <a:rPr lang="ru-RU" sz="28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</a:t>
            </a:r>
            <a:r>
              <a:rPr lang="ru-RU" sz="28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85" y="3727940"/>
            <a:ext cx="5022845" cy="25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9584" y="724389"/>
            <a:ext cx="105361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М’язові</a:t>
            </a:r>
            <a:r>
              <a:rPr lang="ru-RU" sz="26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своєрід­на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багатоядерна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клі­тина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до 100 мкм і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см і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м’язового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ду­же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складна. </a:t>
            </a:r>
          </a:p>
          <a:p>
            <a:pPr algn="just"/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вкри­та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еластиновою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оболонкою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600" b="1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сар­колемою</a:t>
            </a:r>
            <a:r>
              <a:rPr lang="ru-RU" sz="26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м’язового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міофібрили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тонкі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поздовжні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смужки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ядра і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мітохондрії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ри­босоми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лізосоми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— 40 %) ста­новить </a:t>
            </a:r>
            <a:r>
              <a:rPr lang="ru-RU" sz="26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саркоплазма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повніс­тю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оточує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6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56" y="3929454"/>
            <a:ext cx="5422290" cy="19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07" y="562708"/>
            <a:ext cx="10506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пучки. У пуч­ках волокна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найтоншими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прошарками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сполучної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тка­нини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волокнами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ендомізієм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Ендомізій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тонкими і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ніжними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колагеновими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еластиновими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волокнами,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зі­браними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пучки,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заповнений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проміж­ною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пучки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об’єднуються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пучки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 Пучки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вкриті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міцнішою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сполучнотканинною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обо­лонкою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перемізієм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b="1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Ендомізій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перемізій</a:t>
            </a:r>
            <a:r>
              <a:rPr lang="ru-RU" b="1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строму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міц­ність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жорсткість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м’язової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на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внутрішньом’язової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сполучної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тка­нини</a:t>
            </a:r>
            <a:endParaRPr lang="ru-RU" dirty="0" smtClean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вкритий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оболонкою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b="1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епімізієм</a:t>
            </a:r>
            <a:r>
              <a:rPr lang="ru-RU" b="1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колегеновоми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еластиновими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волокнами. У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перемізії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епімізії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відгодованих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звану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мармуровість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м’яса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поперечному </a:t>
            </a:r>
            <a:r>
              <a:rPr lang="ru-RU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299" y="3979028"/>
            <a:ext cx="523082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739" y="1028701"/>
            <a:ext cx="9636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Сарколема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шарів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прошарком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плазматичний</a:t>
            </a:r>
            <a:r>
              <a:rPr lang="ru-RU" sz="24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шар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мкм; </a:t>
            </a:r>
            <a:endParaRPr lang="ru-RU" sz="2400" dirty="0" smtClean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базальний</a:t>
            </a:r>
            <a:r>
              <a:rPr lang="ru-RU" sz="2400" b="1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густої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колагенових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безструктурних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еластинових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Сарколема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проникність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амі­нокислот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осмотичного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сарколеми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проникність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нерво­вою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і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пов’язаної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підкисненням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волокна.</a:t>
            </a:r>
            <a:endParaRPr lang="ru-RU" sz="2400" b="0" i="0" dirty="0">
              <a:solidFill>
                <a:srgbClr val="402A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931" y="1072661"/>
            <a:ext cx="1048043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Montserrat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Міофібрили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скорочувальними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м’язо­вого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— 65 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  Вони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протоплазмі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м’язового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поздовжньо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напра­вленими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пучками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поляризаційному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побічити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міофібрил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променезаломлення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анізотропні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диски,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диски А), </a:t>
            </a:r>
            <a:endParaRPr lang="ru-RU" sz="2400" dirty="0" smtClean="0">
              <a:solidFill>
                <a:srgbClr val="402A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ізотроп­ні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диски,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диски Л).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неоднорідність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неоднаковою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білковим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складом</a:t>
            </a:r>
          </a:p>
          <a:p>
            <a:pPr algn="just"/>
            <a:endParaRPr lang="ru-RU" b="0" i="0" dirty="0">
              <a:solidFill>
                <a:srgbClr val="402A18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177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438" y="773724"/>
            <a:ext cx="62601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Міофібрили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тонких ниток –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протофібрил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мікроскопом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протофібрили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міозину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розташо­вані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паралельними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актину.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осьового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err="1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</a:t>
            </a:r>
            <a:r>
              <a:rPr lang="ru-RU" sz="2400" dirty="0" smtClean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нитки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з’єднані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перемичками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містками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при­близно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400" dirty="0" err="1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solidFill>
                  <a:srgbClr val="402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402A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іофібрил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62" y="1235075"/>
            <a:ext cx="4484075" cy="40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2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406" y="689728"/>
            <a:ext cx="10386647" cy="49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%: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70-75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18-22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ліпіди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азотисті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екстрактивні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1-1,7,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безазотисті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екстрактивні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0,7-1,35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неорганічні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1-1,5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вітаміни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припадає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60-80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сухого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18-22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3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569" y="791309"/>
            <a:ext cx="10717824" cy="565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амінокіслотним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складом,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2880"/>
              </a:lnSpc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фізико-хімічними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три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саркоплазми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розчинні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міофібрил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нерозчинні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води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складу</a:t>
            </a:r>
          </a:p>
          <a:p>
            <a:pPr>
              <a:lnSpc>
                <a:spcPts val="2880"/>
              </a:lnSpc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сарколеми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внутрішньом'язової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ядер).</a:t>
            </a:r>
          </a:p>
          <a:p>
            <a:pPr>
              <a:lnSpc>
                <a:spcPts val="288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саркоплазми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20-30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них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міоген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міоальбумін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глобулін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міоглобін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80"/>
              </a:lnSpc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міофібрил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участь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60-70%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 них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міозин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актин,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актоміозин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2880"/>
              </a:lnSpc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трипоміозин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8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95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1120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Montserrat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2023-02-11T12:26:13Z</dcterms:created>
  <dcterms:modified xsi:type="dcterms:W3CDTF">2023-04-07T14:00:41Z</dcterms:modified>
</cp:coreProperties>
</file>