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72" r:id="rId8"/>
    <p:sldId id="271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564" y="852666"/>
            <a:ext cx="7848872" cy="2952328"/>
          </a:xfrm>
        </p:spPr>
        <p:txBody>
          <a:bodyPr>
            <a:noAutofit/>
          </a:bodyPr>
          <a:lstStyle/>
          <a:p>
            <a:pPr marL="80010" indent="0" algn="ctr"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Практичне заняття </a:t>
            </a:r>
            <a:r>
              <a:rPr lang="uk-UA" sz="2800" b="1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uk-UA" sz="2800" b="1" smtClean="0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r>
            <a:r>
              <a:rPr lang="uk-UA" sz="2800" dirty="0">
                <a:latin typeface="Times New Roman"/>
                <a:ea typeface="Times New Roman"/>
              </a:rPr>
              <a:t/>
            </a:r>
            <a:br>
              <a:rPr lang="uk-UA" sz="2800" dirty="0">
                <a:latin typeface="Times New Roman"/>
                <a:ea typeface="Times New Roman"/>
              </a:rPr>
            </a:br>
            <a:r>
              <a:rPr lang="uk-UA" sz="2800" dirty="0">
                <a:latin typeface="Times New Roman"/>
                <a:ea typeface="Times New Roman"/>
              </a:rPr>
              <a:t> </a:t>
            </a:r>
            <a:r>
              <a:rPr lang="uk-UA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Тема заняття : 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ОЦІНКА ЯКОСТІ ХАРЧОВИХ ЯЄЦЬ. ВИДИ БРАКУ ЯЄЦЬ.</a:t>
            </a:r>
            <a:r>
              <a:rPr lang="uk-UA" sz="2800" i="1" kern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</a:rPr>
              <a:t>ВИЗНАЧЕННЯ РОЗМІРІВ ОСНОВНИХ ЦЕХІВ ПТАХОФАБРИКИ З ВИРОБНИЦТВА ХАРЧОВИХ ЯЄЦЬ.</a:t>
            </a:r>
            <a:b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</a:rPr>
            </a:br>
            <a:r>
              <a:rPr lang="uk-UA" sz="2800" dirty="0">
                <a:latin typeface="Times New Roman"/>
                <a:ea typeface="Times New Roman"/>
              </a:rPr>
              <a:t/>
            </a:r>
            <a:br>
              <a:rPr lang="uk-UA" sz="2800" dirty="0">
                <a:latin typeface="Times New Roman"/>
                <a:ea typeface="Times New Roman"/>
              </a:rPr>
            </a:br>
            <a:endParaRPr lang="uk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5486"/>
            <a:ext cx="2595027" cy="199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3679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516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3240360"/>
          </a:xfrm>
        </p:spPr>
        <p:txBody>
          <a:bodyPr/>
          <a:lstStyle/>
          <a:p>
            <a:pPr lvl="0" indent="45720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Яйця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з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вадою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"тумак"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знищують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місці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у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присутності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власника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. </a:t>
            </a:r>
          </a:p>
          <a:p>
            <a:pPr lvl="0" indent="45720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Нехарчові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яйця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з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іншими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вадами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також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власнику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не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повертають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.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Їх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знищують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або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направляють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переробку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кормове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борошно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, про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що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складають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відповідний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акт.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веты Mail.ru: «Тумак» плесневый гриб в яице">
            <a:extLst>
              <a:ext uri="{FF2B5EF4-FFF2-40B4-BE49-F238E27FC236}">
                <a16:creationId xmlns="" xmlns:a16="http://schemas.microsoft.com/office/drawing/2014/main" id="{5F5FEB09-8F0C-47CD-BF31-B6BFA5BB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йцо - болезнь или просто стухло ? Кто подскажет ? - YouTube">
            <a:extLst>
              <a:ext uri="{FF2B5EF4-FFF2-40B4-BE49-F238E27FC236}">
                <a16:creationId xmlns="" xmlns:a16="http://schemas.microsoft.com/office/drawing/2014/main" id="{4A2C9C9C-FF3A-468B-B178-A9987C77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1682"/>
            <a:ext cx="3491880" cy="19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84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6408712"/>
          </a:xfrm>
        </p:spPr>
        <p:txBody>
          <a:bodyPr>
            <a:normAutofit/>
          </a:bodyPr>
          <a:lstStyle/>
          <a:p>
            <a:pPr marL="22225" marR="381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kern="1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2. </a:t>
            </a:r>
            <a:r>
              <a:rPr lang="uk-UA" sz="3600" b="1" kern="1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Визначення розмірів основних цехів птахофабрики з виробництва харчових яєць</a:t>
            </a:r>
            <a:r>
              <a:rPr lang="uk-UA" sz="3600" b="1" spc="-5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</a:t>
            </a:r>
            <a:endParaRPr lang="uk-UA" sz="24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uk-UA" sz="2400" dirty="0">
              <a:latin typeface="Arial Black" panose="020B0A04020102020204" pitchFamily="34" charset="0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400" kern="1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Записуються вихідні дані згідно з індивідуальним завданням:</a:t>
            </a:r>
            <a:endParaRPr lang="uk-UA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lvl="0">
              <a:buFont typeface="Symbol"/>
              <a:buChar char=""/>
              <a:tabLst>
                <a:tab pos="830580" algn="l"/>
              </a:tabLst>
            </a:pPr>
            <a:r>
              <a:rPr lang="uk-UA" sz="2400" dirty="0">
                <a:latin typeface="Arial Black" panose="020B0A04020102020204" pitchFamily="34" charset="0"/>
                <a:ea typeface="Times New Roman"/>
              </a:rPr>
              <a:t>Потужність птахофабрики – 45 500 000 шт. яєць</a:t>
            </a:r>
          </a:p>
          <a:p>
            <a:pPr lvl="0">
              <a:buFont typeface="Symbol"/>
              <a:buChar char=""/>
              <a:tabLst>
                <a:tab pos="830580" algn="l"/>
              </a:tabLst>
            </a:pPr>
            <a:r>
              <a:rPr lang="uk-UA" sz="2400" dirty="0">
                <a:latin typeface="Arial Black" panose="020B0A04020102020204" pitchFamily="34" charset="0"/>
                <a:ea typeface="Times New Roman"/>
              </a:rPr>
              <a:t>Несучість промислового стада – 225 шт. </a:t>
            </a:r>
          </a:p>
          <a:p>
            <a:pPr lvl="0">
              <a:buFont typeface="Symbol"/>
              <a:buChar char=""/>
              <a:tabLst>
                <a:tab pos="830580" algn="l"/>
              </a:tabLst>
            </a:pPr>
            <a:r>
              <a:rPr lang="uk-UA" sz="2400" dirty="0">
                <a:latin typeface="Arial Black" panose="020B0A04020102020204" pitchFamily="34" charset="0"/>
                <a:ea typeface="Times New Roman"/>
              </a:rPr>
              <a:t>Збереженість курей  - 87%</a:t>
            </a:r>
          </a:p>
          <a:p>
            <a:pPr lvl="0">
              <a:buFont typeface="Symbol"/>
              <a:buChar char=""/>
              <a:tabLst>
                <a:tab pos="830580" algn="l"/>
              </a:tabLst>
            </a:pPr>
            <a:r>
              <a:rPr lang="uk-UA" sz="2400" dirty="0">
                <a:latin typeface="Arial Black" panose="020B0A04020102020204" pitchFamily="34" charset="0"/>
                <a:ea typeface="Times New Roman"/>
              </a:rPr>
              <a:t>Виводимість  - 85%</a:t>
            </a:r>
          </a:p>
          <a:p>
            <a:pPr lvl="0">
              <a:buFont typeface="Symbol"/>
              <a:buChar char=""/>
              <a:tabLst>
                <a:tab pos="830580" algn="l"/>
              </a:tabLst>
            </a:pPr>
            <a:r>
              <a:rPr lang="uk-UA" sz="2400" dirty="0">
                <a:latin typeface="Arial Black" panose="020B0A04020102020204" pitchFamily="34" charset="0"/>
                <a:ea typeface="Times New Roman"/>
              </a:rPr>
              <a:t>Вихід племінних яєць – 75%</a:t>
            </a:r>
          </a:p>
          <a:p>
            <a:pPr lvl="0">
              <a:buFont typeface="Symbol"/>
              <a:buChar char=""/>
              <a:tabLst>
                <a:tab pos="830580" algn="l"/>
              </a:tabLst>
            </a:pPr>
            <a:r>
              <a:rPr lang="uk-UA" sz="2400" dirty="0">
                <a:latin typeface="Arial Black" panose="020B0A04020102020204" pitchFamily="34" charset="0"/>
                <a:ea typeface="Times New Roman"/>
              </a:rPr>
              <a:t>Несучість батьківського стада – 250 шт. </a:t>
            </a:r>
            <a:endParaRPr 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10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84976" cy="6858000"/>
          </a:xfrm>
        </p:spPr>
        <p:txBody>
          <a:bodyPr anchor="ctr">
            <a:normAutofit fontScale="92500" lnSpcReduction="10000"/>
          </a:bodyPr>
          <a:lstStyle/>
          <a:p>
            <a:pPr marL="8890" marR="76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00" b="1" i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1) Визначення потужності цеху промислового стада курей – несучок</a:t>
            </a:r>
            <a:endParaRPr lang="uk-UA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8890" marR="7620" indent="457200">
              <a:spcBef>
                <a:spcPts val="0"/>
              </a:spcBef>
              <a:spcAft>
                <a:spcPts val="0"/>
              </a:spcAft>
            </a:pP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Для визначення розмірів цехів птахофабрики потрібно мати </a:t>
            </a:r>
            <a:r>
              <a:rPr lang="uk-UA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контрольну цифру валового виробництва харчових яєць. Наприклад: </a:t>
            </a: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вирішено побудувати птахофабрику потужністю 45 500 000 яєць за рік. </a:t>
            </a:r>
            <a:r>
              <a:rPr lang="uk-UA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Яких розмірів має бути основний цех промислових курей-несучок? </a:t>
            </a: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Якщо передбачається несучість в середньому 225 яєць на несучку, то </a:t>
            </a:r>
            <a:r>
              <a:rPr lang="uk-UA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потрібно мати в цьому цеху 202 222 середньорічних курей (45 500 000 : </a:t>
            </a: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225 шт.). Оскільки середньорічне поголів’я - це фактично поголів'я на </a:t>
            </a:r>
            <a:r>
              <a:rPr lang="uk-UA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середину року, то потрібно врахувати передбачуване збереження птиці При 87-відсотковому збереженні курей до середини року відхід складає </a:t>
            </a:r>
            <a:r>
              <a:rPr lang="uk-UA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6,5 %  (13 % : 2). Отже, початкове поголів'я курей-молодок буде більшим на 6,5% 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1134110" marR="1135380" indent="457200">
              <a:spcBef>
                <a:spcPts val="0"/>
              </a:spcBef>
              <a:spcAft>
                <a:spcPts val="0"/>
              </a:spcAft>
            </a:pPr>
            <a:r>
              <a:rPr lang="uk-UA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                         </a:t>
            </a:r>
            <a:r>
              <a:rPr lang="uk-UA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202 222 </a:t>
            </a:r>
            <a:r>
              <a:rPr lang="uk-UA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− 100% 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1134110" marR="1135380" indent="457200">
              <a:spcBef>
                <a:spcPts val="0"/>
              </a:spcBef>
              <a:spcAft>
                <a:spcPts val="0"/>
              </a:spcAft>
            </a:pPr>
            <a:r>
              <a:rPr lang="uk-UA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                                  </a:t>
            </a:r>
            <a:r>
              <a:rPr lang="en-US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X </a:t>
            </a:r>
            <a:r>
              <a:rPr lang="uk-UA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      −     106,5 %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1134110" marR="1135380" indent="4572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X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= (</a:t>
            </a:r>
            <a:r>
              <a:rPr lang="uk-UA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202 222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× 106,5) : 100 = 215366 гол.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1134110" marR="1135380" indent="4572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 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20320" marR="5715" indent="354965">
              <a:spcBef>
                <a:spcPts val="0"/>
              </a:spcBef>
              <a:spcAft>
                <a:spcPts val="0"/>
              </a:spcAft>
            </a:pPr>
            <a:r>
              <a:rPr lang="uk-UA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Потужність цеху утримання промислового стада ку</a:t>
            </a: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рей-несучок становитиме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215366 </a:t>
            </a: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курей і </a:t>
            </a:r>
            <a:r>
              <a:rPr lang="uk-UA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45 500 000 </a:t>
            </a:r>
            <a:r>
              <a:rPr lang="uk-UA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яєць на рік.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17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264696"/>
          </a:xfrm>
        </p:spPr>
        <p:txBody>
          <a:bodyPr anchor="ctr">
            <a:normAutofit fontScale="85000" lnSpcReduction="20000"/>
          </a:bodyPr>
          <a:lstStyle/>
          <a:p>
            <a:pPr marL="20320" marR="5715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00" b="1" i="1" dirty="0">
                <a:latin typeface="Arial Black" panose="020B0A04020102020204" pitchFamily="34" charset="0"/>
                <a:ea typeface="Times New Roman"/>
              </a:rPr>
              <a:t>2) Визначення потужності цеху ремонтного молодняку</a:t>
            </a:r>
            <a:endParaRPr lang="uk-UA" sz="4200" dirty="0">
              <a:latin typeface="Arial Black" panose="020B0A04020102020204" pitchFamily="34" charset="0"/>
              <a:ea typeface="Times New Roman"/>
            </a:endParaRPr>
          </a:p>
          <a:p>
            <a:pPr marL="20320" marR="5715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проводять двома способами. </a:t>
            </a:r>
          </a:p>
          <a:p>
            <a:pPr marL="20320" marR="571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i="1" spc="-15" dirty="0">
                <a:solidFill>
                  <a:srgbClr val="CC0066"/>
                </a:solidFill>
                <a:latin typeface="Arial Black" panose="020B0A04020102020204" pitchFamily="34" charset="0"/>
                <a:ea typeface="Times New Roman"/>
              </a:rPr>
              <a:t>Перший</a:t>
            </a:r>
            <a:r>
              <a:rPr lang="uk-UA" sz="2600" spc="-15" dirty="0">
                <a:latin typeface="Arial Black" panose="020B0A04020102020204" pitchFamily="34" charset="0"/>
                <a:ea typeface="Times New Roman"/>
              </a:rPr>
              <a:t> - за нормативами </a:t>
            </a:r>
            <a:r>
              <a:rPr lang="uk-UA" sz="2600" spc="-15" dirty="0" err="1">
                <a:latin typeface="Arial Black" panose="020B0A04020102020204" pitchFamily="34" charset="0"/>
                <a:ea typeface="Times New Roman"/>
              </a:rPr>
              <a:t>Птахопрому</a:t>
            </a:r>
            <a:r>
              <a:rPr lang="uk-UA" sz="2600" spc="-15" dirty="0">
                <a:latin typeface="Arial Black" panose="020B0A04020102020204" pitchFamily="34" charset="0"/>
                <a:ea typeface="Times New Roman"/>
              </a:rPr>
              <a:t> України, </a:t>
            </a:r>
          </a:p>
          <a:p>
            <a:pPr marL="20320" marR="571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i="1" spc="-15" dirty="0">
                <a:solidFill>
                  <a:srgbClr val="CC0066"/>
                </a:solidFill>
                <a:latin typeface="Arial Black" panose="020B0A04020102020204" pitchFamily="34" charset="0"/>
              </a:rPr>
              <a:t>другий</a:t>
            </a:r>
            <a:r>
              <a:rPr lang="uk-UA" sz="2600" spc="-15" dirty="0">
                <a:latin typeface="Arial Black" panose="020B0A04020102020204" pitchFamily="34" charset="0"/>
                <a:ea typeface="Times New Roman"/>
              </a:rPr>
              <a:t> - за по</a:t>
            </a:r>
            <a:r>
              <a:rPr lang="uk-UA" sz="2600" spc="-35" dirty="0">
                <a:latin typeface="Arial Black" panose="020B0A04020102020204" pitchFamily="34" charset="0"/>
                <a:ea typeface="Times New Roman"/>
              </a:rPr>
              <a:t>казниками, характерними для роботи даної птахофабрики. </a:t>
            </a:r>
            <a:endParaRPr lang="uk-UA" sz="2600" dirty="0">
              <a:latin typeface="Arial Black" panose="020B0A04020102020204" pitchFamily="34" charset="0"/>
              <a:ea typeface="Times New Roman"/>
            </a:endParaRPr>
          </a:p>
          <a:p>
            <a:pPr marL="7620" marR="1841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i="1" spc="-35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Перший спосіб: </a:t>
            </a:r>
            <a:r>
              <a:rPr lang="uk-UA" sz="2600" spc="-35" dirty="0">
                <a:latin typeface="Arial Black" panose="020B0A04020102020204" pitchFamily="34" charset="0"/>
                <a:ea typeface="Times New Roman"/>
              </a:rPr>
              <a:t>У «Збірнику положень, нормативів та інструкцій...» </a:t>
            </a:r>
            <a:r>
              <a:rPr lang="uk-UA" sz="2600" spc="-35" dirty="0" err="1">
                <a:latin typeface="Arial Black" panose="020B0A04020102020204" pitchFamily="34" charset="0"/>
                <a:ea typeface="Times New Roman"/>
              </a:rPr>
              <a:t>Птахопрому</a:t>
            </a:r>
            <a:r>
              <a:rPr lang="uk-UA" sz="2600" spc="-35" dirty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України знаходимо рекомендацію: </a:t>
            </a:r>
          </a:p>
          <a:p>
            <a:pPr marL="7620" marR="1841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- для отримання </a:t>
            </a:r>
            <a:r>
              <a:rPr lang="uk-UA" sz="2600" i="1" spc="-2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1 тис. ремонтних </a:t>
            </a:r>
            <a:r>
              <a:rPr lang="uk-UA" sz="2600" spc="-5" dirty="0">
                <a:latin typeface="Arial Black" panose="020B0A04020102020204" pitchFamily="34" charset="0"/>
                <a:ea typeface="Times New Roman"/>
              </a:rPr>
              <a:t>молодих курей промислового стада слід садовити на вирощування </a:t>
            </a:r>
            <a:r>
              <a:rPr lang="uk-UA" sz="2600" i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1,4 тис. добових </a:t>
            </a:r>
            <a:r>
              <a:rPr lang="uk-UA" sz="2600" spc="-20" dirty="0">
                <a:latin typeface="Arial Black" panose="020B0A04020102020204" pitchFamily="34" charset="0"/>
                <a:ea typeface="Times New Roman"/>
              </a:rPr>
              <a:t>курочок.   </a:t>
            </a:r>
          </a:p>
          <a:p>
            <a:pPr marL="7620" marR="1841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0" dirty="0">
                <a:latin typeface="Arial Black" panose="020B0A04020102020204" pitchFamily="34" charset="0"/>
                <a:ea typeface="Times New Roman"/>
              </a:rPr>
              <a:t>Отже,  для  отримання  </a:t>
            </a:r>
            <a:r>
              <a:rPr lang="uk-UA" sz="2600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215366</a:t>
            </a:r>
            <a:r>
              <a:rPr lang="uk-UA" sz="2600" spc="-20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  курей  </a:t>
            </a:r>
            <a:r>
              <a:rPr lang="uk-UA" sz="2600" spc="-20" dirty="0">
                <a:latin typeface="Arial Black" panose="020B0A04020102020204" pitchFamily="34" charset="0"/>
                <a:ea typeface="Times New Roman"/>
              </a:rPr>
              <a:t>потріб</a:t>
            </a:r>
            <a:r>
              <a:rPr lang="uk-UA" sz="2600" spc="-5" dirty="0">
                <a:latin typeface="Arial Black" panose="020B0A04020102020204" pitchFamily="34" charset="0"/>
                <a:ea typeface="Times New Roman"/>
              </a:rPr>
              <a:t>но  мати </a:t>
            </a:r>
            <a:r>
              <a:rPr lang="uk-UA" sz="2600" spc="-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301513 (</a:t>
            </a:r>
            <a:r>
              <a:rPr lang="uk-UA" sz="2600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215366</a:t>
            </a:r>
            <a:r>
              <a:rPr lang="uk-UA" sz="2600" spc="-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 х 1,4) добових курочок</a:t>
            </a:r>
            <a:r>
              <a:rPr lang="uk-UA" sz="2600" spc="-5" dirty="0">
                <a:latin typeface="Arial Black" panose="020B0A04020102020204" pitchFamily="34" charset="0"/>
                <a:ea typeface="Times New Roman"/>
              </a:rPr>
              <a:t>, а без розподілу за </a:t>
            </a:r>
            <a:r>
              <a:rPr lang="uk-UA" sz="2600" spc="-15" dirty="0">
                <a:latin typeface="Arial Black" panose="020B0A04020102020204" pitchFamily="34" charset="0"/>
                <a:ea typeface="Times New Roman"/>
              </a:rPr>
              <a:t>статтю </a:t>
            </a:r>
            <a:r>
              <a:rPr lang="uk-UA" sz="2600" spc="-1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у 2 рази більше – 603026 курчат</a:t>
            </a:r>
            <a:r>
              <a:rPr lang="uk-UA" sz="2600" spc="-15" dirty="0">
                <a:latin typeface="Arial Black" panose="020B0A04020102020204" pitchFamily="34" charset="0"/>
                <a:ea typeface="Times New Roman"/>
              </a:rPr>
              <a:t>. Це і є потужність цеху ре</a:t>
            </a:r>
            <a:r>
              <a:rPr lang="uk-UA" sz="2600" spc="-35" dirty="0">
                <a:latin typeface="Arial Black" panose="020B0A04020102020204" pitchFamily="34" charset="0"/>
                <a:ea typeface="Times New Roman"/>
              </a:rPr>
              <a:t>монтного молодняку курей.</a:t>
            </a:r>
            <a:endParaRPr lang="uk-UA" sz="2600" dirty="0"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42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5832648"/>
          </a:xfrm>
        </p:spPr>
        <p:txBody>
          <a:bodyPr anchor="ctr">
            <a:normAutofit/>
          </a:bodyPr>
          <a:lstStyle/>
          <a:p>
            <a:pPr marL="45720" marR="18415" lvl="0" indent="0" algn="just">
              <a:buNone/>
            </a:pPr>
            <a:r>
              <a:rPr lang="uk-UA" sz="2800" b="1" i="1" spc="-2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3) Визначення потужності цеху інкубації</a:t>
            </a:r>
            <a:endParaRPr lang="uk-UA" sz="28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18415" indent="0">
              <a:spcAft>
                <a:spcPts val="0"/>
              </a:spcAft>
              <a:buNone/>
            </a:pPr>
            <a:r>
              <a:rPr lang="uk-UA" sz="2800" spc="-35" dirty="0">
                <a:latin typeface="Arial Black" panose="020B0A04020102020204" pitchFamily="34" charset="0"/>
                <a:ea typeface="Times New Roman"/>
              </a:rPr>
              <a:t>Розмір цеху інкубації визначаємо за розміром добового поголів'я </a:t>
            </a:r>
            <a:r>
              <a:rPr lang="uk-UA" sz="2800" spc="-40" dirty="0">
                <a:latin typeface="Arial Black" panose="020B0A04020102020204" pitchFamily="34" charset="0"/>
                <a:ea typeface="Times New Roman"/>
              </a:rPr>
              <a:t>цеху ремонтного молодняку. </a:t>
            </a:r>
          </a:p>
          <a:p>
            <a:pPr marL="18415" indent="0">
              <a:spcAft>
                <a:spcPts val="0"/>
              </a:spcAft>
              <a:buNone/>
            </a:pPr>
            <a:r>
              <a:rPr lang="uk-UA" sz="2800" spc="-40" dirty="0">
                <a:latin typeface="Arial Black" panose="020B0A04020102020204" pitchFamily="34" charset="0"/>
                <a:ea typeface="Times New Roman"/>
              </a:rPr>
              <a:t>У нашому прикладі </a:t>
            </a:r>
            <a:r>
              <a:rPr lang="uk-UA" sz="2800" spc="-40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це </a:t>
            </a:r>
            <a:r>
              <a:rPr lang="uk-UA" sz="2800" spc="-1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603026 курчат. </a:t>
            </a:r>
            <a:r>
              <a:rPr lang="uk-UA" sz="2800" i="1" spc="-4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Міркуємо так</a:t>
            </a:r>
            <a:r>
              <a:rPr lang="uk-UA" sz="2800" spc="-40" dirty="0">
                <a:latin typeface="Arial Black" panose="020B0A04020102020204" pitchFamily="34" charset="0"/>
                <a:ea typeface="Times New Roman"/>
              </a:rPr>
              <a:t>: якщо передбачуваний відсоток виведення дорівнює 85%, то в цеху ін</a:t>
            </a:r>
            <a:r>
              <a:rPr lang="uk-UA" sz="2800" spc="-35" dirty="0">
                <a:latin typeface="Arial Black" panose="020B0A04020102020204" pitchFamily="34" charset="0"/>
                <a:ea typeface="Times New Roman"/>
              </a:rPr>
              <a:t>кубації потрібно буде проінкубувати протягом року:</a:t>
            </a:r>
            <a:endParaRPr lang="uk-UA" sz="2800" dirty="0">
              <a:latin typeface="Arial Black" panose="020B0A04020102020204" pitchFamily="34" charset="0"/>
              <a:ea typeface="Times New Roman"/>
            </a:endParaRPr>
          </a:p>
          <a:p>
            <a:pPr marL="18415" indent="351155">
              <a:spcAft>
                <a:spcPts val="0"/>
              </a:spcAft>
            </a:pPr>
            <a:r>
              <a:rPr lang="uk-UA" sz="2800" spc="-1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603026  </a:t>
            </a:r>
            <a:r>
              <a:rPr lang="uk-UA" sz="2800" spc="-3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- 85 %, </a:t>
            </a:r>
            <a:endParaRPr lang="uk-UA" sz="2800" dirty="0">
              <a:solidFill>
                <a:srgbClr val="000099"/>
              </a:solidFill>
              <a:latin typeface="Arial Black" panose="020B0A04020102020204" pitchFamily="34" charset="0"/>
              <a:ea typeface="Times New Roman"/>
            </a:endParaRPr>
          </a:p>
          <a:p>
            <a:pPr marL="18415" indent="351155">
              <a:spcAft>
                <a:spcPts val="0"/>
              </a:spcAft>
            </a:pPr>
            <a:r>
              <a:rPr lang="uk-UA" sz="2800" spc="-3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    </a:t>
            </a:r>
            <a:r>
              <a:rPr lang="en-US" sz="2800" spc="-3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X</a:t>
            </a:r>
            <a:r>
              <a:rPr lang="uk-UA" sz="2800" spc="-3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uk-UA" sz="2800" spc="30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- 100%       звідси Х=709442 яєць.</a:t>
            </a:r>
            <a:endParaRPr lang="uk-UA" sz="2800" dirty="0">
              <a:solidFill>
                <a:srgbClr val="000099"/>
              </a:solidFill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41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3062"/>
            <a:ext cx="8964488" cy="6678306"/>
          </a:xfrm>
        </p:spPr>
        <p:txBody>
          <a:bodyPr anchor="ctr">
            <a:noAutofit/>
          </a:bodyPr>
          <a:lstStyle/>
          <a:p>
            <a:pPr marL="18415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spc="3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</a:rPr>
              <a:t>4) Визначення потужності цеху батьківського стада</a:t>
            </a:r>
            <a:endParaRPr lang="uk-UA" sz="2600" dirty="0">
              <a:solidFill>
                <a:srgbClr val="FF0000"/>
              </a:solidFill>
              <a:latin typeface="Arial Black" panose="020B0A04020102020204" pitchFamily="34" charset="0"/>
              <a:ea typeface="Times New Roman"/>
            </a:endParaRPr>
          </a:p>
          <a:p>
            <a:pPr marL="22225" marR="1905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35" dirty="0">
                <a:latin typeface="Arial Black" panose="020B0A04020102020204" pitchFamily="34" charset="0"/>
                <a:ea typeface="Times New Roman"/>
              </a:rPr>
              <a:t>Якщо вихід пле</a:t>
            </a:r>
            <a:r>
              <a:rPr lang="uk-UA" sz="2600" spc="-45" dirty="0">
                <a:latin typeface="Arial Black" panose="020B0A04020102020204" pitchFamily="34" charset="0"/>
                <a:ea typeface="Times New Roman"/>
              </a:rPr>
              <a:t>мінних яєць становить 75%, то валове виробництво яєць в цеху батьків</a:t>
            </a: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ського стада курей має бути </a:t>
            </a:r>
          </a:p>
          <a:p>
            <a:pPr marL="22225" marR="1905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(</a:t>
            </a:r>
            <a:r>
              <a:rPr lang="uk-UA" sz="2600" spc="3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709442 </a:t>
            </a:r>
            <a:r>
              <a:rPr lang="uk-UA" sz="2600" spc="-2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х 100) : 75 = 945923 яєць. </a:t>
            </a:r>
          </a:p>
          <a:p>
            <a:pPr marL="22225" marR="1905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Це і є поту</a:t>
            </a:r>
            <a:r>
              <a:rPr lang="uk-UA" sz="2600" spc="-40" dirty="0">
                <a:latin typeface="Arial Black" panose="020B0A04020102020204" pitchFamily="34" charset="0"/>
                <a:ea typeface="Times New Roman"/>
              </a:rPr>
              <a:t>жність цеху.</a:t>
            </a:r>
            <a:endParaRPr lang="uk-UA" sz="2600" dirty="0">
              <a:latin typeface="Arial Black" panose="020B0A04020102020204" pitchFamily="34" charset="0"/>
              <a:ea typeface="Times New Roman"/>
            </a:endParaRPr>
          </a:p>
          <a:p>
            <a:pPr marL="22225" marR="381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i="1" spc="-3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Можна ще визначити і кількість курей-несучок, розділивши валове виробництво яєць на передбачувану несучість</a:t>
            </a:r>
            <a:r>
              <a:rPr lang="uk-UA" sz="2600" i="1" spc="-2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:  </a:t>
            </a:r>
          </a:p>
          <a:p>
            <a:pPr marL="22225" marR="381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i="1" spc="-25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945923 </a:t>
            </a:r>
            <a:r>
              <a:rPr lang="uk-UA" sz="2600" i="1" spc="-2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: 250 = 3784 голови. </a:t>
            </a:r>
          </a:p>
          <a:p>
            <a:pPr marL="22225" marR="381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0" dirty="0">
                <a:latin typeface="Arial Black" panose="020B0A04020102020204" pitchFamily="34" charset="0"/>
                <a:ea typeface="Times New Roman"/>
              </a:rPr>
              <a:t>При співвідношенні півників і куро</a:t>
            </a: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чок у стаді </a:t>
            </a:r>
            <a:r>
              <a:rPr lang="uk-UA" sz="2600" spc="-2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1:11,</a:t>
            </a: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 кількість півнів  буде </a:t>
            </a:r>
          </a:p>
          <a:p>
            <a:pPr marL="22225" marR="381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5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</a:rPr>
              <a:t>3784 :11 = 344  голів. </a:t>
            </a:r>
          </a:p>
          <a:p>
            <a:pPr marL="22225" marR="381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spc="-25" dirty="0">
                <a:latin typeface="Arial Black" panose="020B0A04020102020204" pitchFamily="34" charset="0"/>
                <a:ea typeface="Times New Roman"/>
              </a:rPr>
              <a:t>Загальне поголів’я курей цього цеху станови</a:t>
            </a:r>
            <a:r>
              <a:rPr lang="uk-UA" sz="2600" spc="-5" dirty="0">
                <a:latin typeface="Arial Black" panose="020B0A04020102020204" pitchFamily="34" charset="0"/>
                <a:ea typeface="Times New Roman"/>
              </a:rPr>
              <a:t>тиме  </a:t>
            </a:r>
          </a:p>
          <a:p>
            <a:pPr marL="22225" marR="381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i="1" spc="-5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3784 + 344 = 4128 голів.</a:t>
            </a:r>
            <a:endParaRPr lang="uk-UA" sz="26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4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93791193"/>
              </p:ext>
            </p:extLst>
          </p:nvPr>
        </p:nvGraphicFramePr>
        <p:xfrm>
          <a:off x="53752" y="1196752"/>
          <a:ext cx="8928991" cy="52853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4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0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1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17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9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4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17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1922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Цех</a:t>
                      </a:r>
                      <a:endParaRPr lang="uk-UA" sz="1200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Розмір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Нормативи для розрахунків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62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Яєць, шт.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Поголів’я, гол.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Несучість, шт.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Збереженість, %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Племінних яєць, %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Виведення, %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Статеве 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  <a:p>
                      <a:pPr marL="361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співвідношення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Промислового стада</a:t>
                      </a:r>
                      <a:endParaRPr lang="uk-UA" sz="1200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/>
                        </a:rPr>
                        <a:t>45 500 000</a:t>
                      </a:r>
                      <a:endParaRPr lang="uk-UA" sz="1800" spc="-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</a:t>
                      </a:r>
                      <a:r>
                        <a:rPr kumimoji="0" lang="uk-U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/>
                        </a:rPr>
                        <a:t>215366</a:t>
                      </a:r>
                      <a:r>
                        <a:rPr kumimoji="0" lang="uk-UA" sz="20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/>
                        </a:rPr>
                        <a:t>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225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87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- 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Ремонтного молодняку</a:t>
                      </a:r>
                      <a:endParaRPr lang="uk-UA" sz="1200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spc="-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uk-UA" sz="2000" b="0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/>
                        </a:rPr>
                        <a:t>603026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- 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- 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1:1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Інкубації</a:t>
                      </a:r>
                      <a:endParaRPr lang="uk-UA" sz="1200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spc="-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709442</a:t>
                      </a: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- 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85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1:1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296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0" dirty="0"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Батьківського стада</a:t>
                      </a:r>
                      <a:endParaRPr lang="uk-UA" sz="1200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spc="-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</a:t>
                      </a:r>
                      <a:r>
                        <a:rPr kumimoji="0" lang="uk-UA" sz="19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/>
                        </a:rPr>
                        <a:t>603026</a:t>
                      </a:r>
                      <a:endParaRPr lang="uk-UA" sz="1900" spc="-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4128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250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- 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75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 1:11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marL="68022" marR="68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1413"/>
            <a:ext cx="90364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1</a:t>
            </a:r>
            <a:endParaRPr kumimoji="0" lang="uk-UA" altLang="uk-UA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</a:rPr>
              <a:t>РОЗРАХУНОК ОСНОВНИХ ЦЕХІВ ПТАХОФАБРИКИ З ВИРОБНИЦТВА ХАРЧОВИХ ЯЄЦЬ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02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20430"/>
            <a:ext cx="8856984" cy="594487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Times New Roman"/>
              </a:rPr>
              <a:t>КОНТРОЛЬНІ ПИТАННЯ:</a:t>
            </a:r>
            <a:endParaRPr lang="uk-UA" sz="28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</a:rPr>
              <a:t>1. </a:t>
            </a:r>
            <a:r>
              <a:rPr lang="uk-UA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</a:rPr>
              <a:t>Способи оцінки якості харчових яєць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</a:rPr>
              <a:t>2. Категорії харчових яєць та їх характеристика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3. 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Для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промислової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переробки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використовують</a:t>
            </a:r>
            <a:r>
              <a:rPr lang="uk-UA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яйця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: </a:t>
            </a:r>
            <a:endParaRPr lang="uk-UA" sz="2600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</a:rPr>
              <a:t>4. Види браку курячих яєць та їх характеристика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065" algn="ctr"/>
              </a:tabLst>
            </a:pPr>
            <a:r>
              <a:rPr lang="uk-UA" sz="2600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5. Транспортування і зберігання харчових яєць	</a:t>
            </a:r>
            <a:r>
              <a:rPr lang="uk-UA" sz="2600" spc="-5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</a:rPr>
              <a:t>6. Методика розрахунку кожного із цехів при технології виробництва харчових яєць.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065" algn="ctr"/>
              </a:tabLst>
            </a:pPr>
            <a:endParaRPr lang="uk-UA" sz="2600" spc="-5" dirty="0">
              <a:solidFill>
                <a:schemeClr val="tx1"/>
              </a:solidFill>
              <a:latin typeface="Arial Black" panose="020B0A04020102020204" pitchFamily="34" charset="0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065" algn="ctr"/>
              </a:tabLst>
            </a:pPr>
            <a:endParaRPr lang="uk-UA" sz="2600" spc="-5" dirty="0">
              <a:solidFill>
                <a:schemeClr val="tx1"/>
              </a:solidFill>
              <a:latin typeface="Arial Black" panose="020B0A04020102020204" pitchFamily="34" charset="0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065" algn="ctr"/>
              </a:tabLst>
            </a:pPr>
            <a:endParaRPr lang="uk-UA" sz="2600" spc="-5" dirty="0">
              <a:solidFill>
                <a:schemeClr val="tx1"/>
              </a:solidFill>
              <a:latin typeface="Arial Black" panose="020B0A04020102020204" pitchFamily="34" charset="0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065" algn="ctr"/>
              </a:tabLst>
            </a:pPr>
            <a:r>
              <a:rPr lang="uk-UA" sz="3600" i="1" spc="-5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Дякую за увагу!</a:t>
            </a:r>
            <a:endParaRPr lang="uk-UA" sz="36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0" marR="381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uk-UA" sz="2400" dirty="0">
              <a:effectLst/>
              <a:latin typeface="Arial Black" panose="020B0A04020102020204" pitchFamily="34" charset="0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290" y="4491270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9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192688"/>
          </a:xfrm>
        </p:spPr>
        <p:txBody>
          <a:bodyPr/>
          <a:lstStyle/>
          <a:p>
            <a:pPr marL="228600" indent="228600">
              <a:lnSpc>
                <a:spcPct val="115000"/>
              </a:lnSpc>
              <a:spcAft>
                <a:spcPts val="600"/>
              </a:spcAft>
            </a:pPr>
            <a:r>
              <a:rPr lang="uk-UA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Мета заняття: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Повторити морфологічну будову яйця. Познайомитися з показниками, що характеризують якість яєць, і освоїти методи їх визначення. </a:t>
            </a:r>
          </a:p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uk-UA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Матеріали і обладнання:</a:t>
            </a: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 методичні вказівки, 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свіжі яйця птиці.</a:t>
            </a:r>
          </a:p>
          <a:p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41" y="3573017"/>
            <a:ext cx="4048680" cy="17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7579"/>
            <a:ext cx="2575173" cy="25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40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 anchor="ctr">
            <a:normAutofit fontScale="85000" lnSpcReduction="10000"/>
          </a:bodyPr>
          <a:lstStyle/>
          <a:p>
            <a:pPr indent="457200">
              <a:spcAft>
                <a:spcPts val="0"/>
              </a:spcAft>
            </a:pP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Згідно з ДСТ 27583-88 курячі харчові яйця 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залежно від терміну зберігання і якості поділяють на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дієтичні та столові</a:t>
            </a:r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.</a:t>
            </a:r>
          </a:p>
          <a:p>
            <a:pPr indent="457200">
              <a:spcAft>
                <a:spcPts val="0"/>
              </a:spcAft>
            </a:pPr>
            <a:endParaRPr lang="uk-UA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До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дієтичних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належать яйця, термін зберігання яких не перевищує 7 діб, не враховуючи дня знесення, при температурі не вище +20ºС, не нижче 0ºС. Повітряна камера – нерухома, висотою – не більше 4 мм.</a:t>
            </a:r>
          </a:p>
          <a:p>
            <a:pPr indent="457200">
              <a:spcAft>
                <a:spcPts val="0"/>
              </a:spcAft>
            </a:pP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До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столових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належать яйця, термін зберігання яких не перевищує 25 діб, не враховуючи дня знесення, при температурі не вище +20º0С, а також яйця, які зберігались у холодильнику не більше 120 діб при температурі від 0ºС до -2ºС і відносній вологості 85-88%. Повітряна камера – нерухома, висотою – не більше 7 мм і для яєць, які зберігалися у холодильнику – не більше 9 мм.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22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39439027"/>
              </p:ext>
            </p:extLst>
          </p:nvPr>
        </p:nvGraphicFramePr>
        <p:xfrm>
          <a:off x="827584" y="1484784"/>
          <a:ext cx="7560839" cy="4056264"/>
        </p:xfrm>
        <a:graphic>
          <a:graphicData uri="http://schemas.openxmlformats.org/drawingml/2006/table">
            <a:tbl>
              <a:tblPr/>
              <a:tblGrid>
                <a:gridCol w="2111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7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080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Категорії 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Маса 1 яйця, г,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не менше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Маса 360 яєць, кг, не менше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739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Відбірні (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XL </a:t>
                      </a: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)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73 і вище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26,5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018">
                <a:tc>
                  <a:txBody>
                    <a:bodyPr/>
                    <a:lstStyle/>
                    <a:p>
                      <a:pPr indent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Вища ( 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L</a:t>
                      </a: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)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63 – 72,9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23,0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018">
                <a:tc>
                  <a:txBody>
                    <a:bodyPr/>
                    <a:lstStyle/>
                    <a:p>
                      <a:pPr indent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Перша (М)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53 – 62,9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19,4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018">
                <a:tc>
                  <a:txBody>
                    <a:bodyPr/>
                    <a:lstStyle/>
                    <a:p>
                      <a:pPr indent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Друга (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S)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45 – 52,9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16,6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018">
                <a:tc>
                  <a:txBody>
                    <a:bodyPr/>
                    <a:lstStyle/>
                    <a:p>
                      <a:pPr indent="0"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Дрібні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35 – 44,9</a:t>
                      </a:r>
                      <a:endParaRPr lang="uk-UA" sz="1600" b="1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</a:rPr>
                        <a:t>13,0</a:t>
                      </a:r>
                      <a:endParaRPr lang="uk-UA" sz="1600" b="1" dirty="0">
                        <a:effectLst/>
                        <a:latin typeface="Arial Black" panose="020B0A04020102020204" pitchFamily="34" charset="0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089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1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Таблиця 1</a:t>
            </a:r>
            <a:endParaRPr lang="uk-UA" altLang="uk-UA" sz="2000" spc="-100" dirty="0"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Вимоги до столових яєць залежно від їх маси за ДСТ 27583-88</a:t>
            </a:r>
            <a:endParaRPr kumimoji="0" lang="uk-UA" altLang="uk-UA" sz="2000" b="0" i="0" u="none" strike="noStrike" cap="none" spc="-100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77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741368"/>
          </a:xfrm>
        </p:spPr>
        <p:txBody>
          <a:bodyPr anchor="ctr">
            <a:noAutofit/>
          </a:bodyPr>
          <a:lstStyle/>
          <a:p>
            <a:pPr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Для промислової переробки використовують: </a:t>
            </a: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- яйця курячі харчові, що відповідають вимогам чинного стандарту, термін зберігання яких не більше ніж 25 діб при температурі не вище за +20ºС, та яйця, що зберігаються у холодильнику не більше ніж 120 діб при температурі від 0ºС до -2ºС;</a:t>
            </a: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- для виробництва яєчного порошку і меланжу використовуються яйця, які зберігались не більше 90 діб при температурі від 0 до -2ºС та відносній вологості повітря 85-88%;</a:t>
            </a: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 - курячі яйця з пошкодженою незабрудненою шкаралупою, без ознак течі (насічка, м’ятий бік), з пошкодженою шкаралупою і </a:t>
            </a:r>
            <a:r>
              <a:rPr lang="uk-U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підшкаралупними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 оболонками з течією, але цілісним жовтком. Такі яйця зберігають не більше 1 доби, не враховуючи дня знесення, при температурі 8-10ºС та переробляють безпосередньо на </a:t>
            </a:r>
            <a:r>
              <a:rPr lang="uk-U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птахопідприємстві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;</a:t>
            </a: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- дрібні яйця, масою від 35 до 45 г, які за іншими показниками відповідають вимогам стандарту;</a:t>
            </a: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/>
              </a:rPr>
              <a:t>- яйця харчові неповноцінні.</a:t>
            </a:r>
          </a:p>
        </p:txBody>
      </p:sp>
    </p:spTree>
    <p:extLst>
      <p:ext uri="{BB962C8B-B14F-4D97-AF65-F5344CB8AC3E}">
        <p14:creationId xmlns:p14="http://schemas.microsoft.com/office/powerpoint/2010/main" xmlns="" val="389133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3"/>
            <a:ext cx="8856984" cy="3816423"/>
          </a:xfrm>
        </p:spPr>
        <p:txBody>
          <a:bodyPr anchor="ctr">
            <a:norm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Не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відповідають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вимогам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чинного стандарту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яйця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які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мають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такі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вади: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endParaRPr lang="uk-UA" sz="2400" i="1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uk-UA" sz="2400" i="1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uk-UA" sz="2400" i="1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мала пляма</a:t>
            </a:r>
            <a:r>
              <a:rPr lang="uk-UA" sz="2400" dirty="0">
                <a:solidFill>
                  <a:srgbClr val="000099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uk-UA" sz="2400" dirty="0">
                <a:latin typeface="Arial Black" panose="020B0A04020102020204" pitchFamily="34" charset="0"/>
                <a:ea typeface="Times New Roman"/>
                <a:cs typeface="Times New Roman"/>
              </a:rPr>
              <a:t>- яйце з однією або декількома нерухомими плямами під шкаралупою, загальним розміром не більше ніж 1/8 поверхні шкаралупи;</a:t>
            </a: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велика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пляма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- яйце з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наявністю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плям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під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шкаралупою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загальним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розміром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більше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за 1/8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поверхні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всього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яйця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;</a:t>
            </a:r>
            <a:endParaRPr lang="uk-UA" sz="2400" dirty="0"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  <p:pic>
        <p:nvPicPr>
          <p:cNvPr id="3074" name="Picture 2" descr="Методична розробка відкритого уроку на тему: «Будова та хімічний склад  яєць. Види яєць за строками зберігання та категоріями. Яєчні продукти їх  асортимент. Механічна кулінарна обробка яєць»">
            <a:extLst>
              <a:ext uri="{FF2B5EF4-FFF2-40B4-BE49-F238E27FC236}">
                <a16:creationId xmlns="" xmlns:a16="http://schemas.microsoft.com/office/drawing/2014/main" id="{FFCF6D3D-2866-4C17-B2A1-55A4F05C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2056"/>
            <a:ext cx="4799856" cy="26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10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F6B2FE-686A-4236-8CDA-5630BBB3F2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2767799"/>
          </a:xfrm>
        </p:spPr>
        <p:txBody>
          <a:bodyPr anchor="ctr"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uk-UA" sz="2400" i="1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uk-UA" sz="2400" i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красюк</a:t>
            </a:r>
            <a:r>
              <a:rPr lang="uk-UA" sz="2400">
                <a:latin typeface="Arial Black" panose="020B0A04020102020204" pitchFamily="34" charset="0"/>
                <a:ea typeface="Times New Roman"/>
                <a:cs typeface="Times New Roman"/>
              </a:rPr>
              <a:t> - яйце з одноманітним рудуватим забарвленням вмісту;</a:t>
            </a: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uk-UA" sz="2400" i="1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uk-UA" sz="2400" i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тік </a:t>
            </a:r>
            <a:r>
              <a:rPr lang="uk-UA" sz="2400">
                <a:latin typeface="Arial Black" panose="020B0A04020102020204" pitchFamily="34" charset="0"/>
                <a:ea typeface="Times New Roman"/>
                <a:cs typeface="Times New Roman"/>
              </a:rPr>
              <a:t>- яйце з пошкодженою шкаралупою і підшкаралупною оболонкою, що зберігається більше однієї доби, не рахуючи дня знесення;</a:t>
            </a:r>
          </a:p>
        </p:txBody>
      </p:sp>
      <p:pic>
        <p:nvPicPr>
          <p:cNvPr id="2052" name="Picture 4" descr="кулін хар ка страв з яєць (1)">
            <a:extLst>
              <a:ext uri="{FF2B5EF4-FFF2-40B4-BE49-F238E27FC236}">
                <a16:creationId xmlns="" xmlns:a16="http://schemas.microsoft.com/office/drawing/2014/main" id="{57CB8846-FD77-4C07-B21E-333B2B1D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5764"/>
            <a:ext cx="5083634" cy="34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85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4169C7-F70E-453C-A7E1-1959B3AF1F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3384376"/>
          </a:xfrm>
        </p:spPr>
        <p:txBody>
          <a:bodyPr anchor="ctr"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· кров</a:t>
            </a:r>
            <a:r>
              <a:rPr lang="uk-UA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’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яна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пляма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- яйце з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наявністю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поверхні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жовтка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або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білка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кров</a:t>
            </a:r>
            <a:r>
              <a:rPr lang="uk-UA" sz="2400" dirty="0">
                <a:latin typeface="Arial Black" panose="020B0A04020102020204" pitchFamily="34" charset="0"/>
                <a:ea typeface="Times New Roman"/>
                <a:cs typeface="Times New Roman"/>
              </a:rPr>
              <a:t>’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яних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включень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які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можна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виявити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під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час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овоскопії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;</a:t>
            </a:r>
            <a:endParaRPr lang="uk-UA" sz="24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latin typeface="Arial Black" panose="020B0A04020102020204" pitchFamily="34" charset="0"/>
                <a:ea typeface="Times New Roman"/>
                <a:cs typeface="Times New Roman"/>
              </a:rPr>
              <a:t>·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 тумак 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- яйце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із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зіпсованим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вмістом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внаслідок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дії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пліснявих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грибків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гнильних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бактерій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. При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овоскопії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яйце не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прозоре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вміст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його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має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/>
                <a:cs typeface="Times New Roman"/>
              </a:rPr>
              <a:t>гнильний</a:t>
            </a:r>
            <a:r>
              <a:rPr lang="ru-RU" sz="2400" dirty="0">
                <a:latin typeface="Arial Black" panose="020B0A04020102020204" pitchFamily="34" charset="0"/>
                <a:ea typeface="Times New Roman"/>
                <a:cs typeface="Times New Roman"/>
              </a:rPr>
              <a:t> запах;</a:t>
            </a:r>
            <a:endParaRPr lang="uk-UA" sz="2400" dirty="0"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  <p:pic>
        <p:nvPicPr>
          <p:cNvPr id="4098" name="Picture 2" descr="кулін хар ка страв з яєць (1)">
            <a:extLst>
              <a:ext uri="{FF2B5EF4-FFF2-40B4-BE49-F238E27FC236}">
                <a16:creationId xmlns="" xmlns:a16="http://schemas.microsoft.com/office/drawing/2014/main" id="{8D06FCB0-C5A0-47F0-9288-C865001A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718" y="3429000"/>
            <a:ext cx="4219538" cy="29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88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686B58-B0AE-419B-BA47-E428748A7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524" y="188640"/>
            <a:ext cx="8568952" cy="2697480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ru-RU" sz="20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зелена гниль 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- яйце з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білком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зеленого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кольору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і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різким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неприємним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запахом;</a:t>
            </a:r>
            <a:endParaRPr lang="uk-UA" sz="20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ru-RU" sz="2000" i="1" dirty="0" err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міражне</a:t>
            </a:r>
            <a:r>
              <a:rPr lang="ru-RU" sz="20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 яйце 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- яйце,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взяте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з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інкубатора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як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незапліднене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;</a:t>
            </a:r>
            <a:endParaRPr lang="uk-UA" sz="20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ru-RU" sz="2000" i="1" dirty="0" err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запашисте</a:t>
            </a:r>
            <a:r>
              <a:rPr lang="ru-RU" sz="20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- яйце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зі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стороннім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запахом;</a:t>
            </a:r>
            <a:endParaRPr lang="uk-UA" sz="20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ru-RU" sz="2000" i="1" dirty="0" err="1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виливок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- яйце з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частковим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змішуванням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жовтка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з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білком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;</a:t>
            </a:r>
            <a:endParaRPr lang="uk-UA" sz="20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latin typeface="Arial Black" panose="020B0A04020102020204" pitchFamily="34" charset="0"/>
                <a:ea typeface="Times New Roman"/>
                <a:cs typeface="Times New Roman"/>
              </a:rPr>
              <a:t>· </a:t>
            </a:r>
            <a:r>
              <a:rPr lang="ru-RU" sz="2000" i="1" dirty="0">
                <a:solidFill>
                  <a:srgbClr val="000099"/>
                </a:solidFill>
                <a:latin typeface="Arial Black" panose="020B0A04020102020204" pitchFamily="34" charset="0"/>
                <a:cs typeface="Times New Roman"/>
              </a:rPr>
              <a:t>присушка 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- яйце з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присохлим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до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шкаралупи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Times New Roman"/>
                <a:cs typeface="Times New Roman"/>
              </a:rPr>
              <a:t>жовтком</a:t>
            </a:r>
            <a:r>
              <a:rPr lang="ru-RU" sz="2000" dirty="0">
                <a:latin typeface="Arial Black" panose="020B0A04020102020204" pitchFamily="34" charset="0"/>
                <a:ea typeface="Times New Roman"/>
                <a:cs typeface="Times New Roman"/>
              </a:rPr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122" name="Picture 2" descr="кулін хар ка страв з яєць (1)">
            <a:extLst>
              <a:ext uri="{FF2B5EF4-FFF2-40B4-BE49-F238E27FC236}">
                <a16:creationId xmlns="" xmlns:a16="http://schemas.microsoft.com/office/drawing/2014/main" id="{2EAB40DF-64D1-408D-830F-D9F722DA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680520" cy="32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9248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223</TotalTime>
  <Words>1047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Практичне заняття № 11  Тема заняття : ОЦІНКА ЯКОСТІ ХАРЧОВИХ ЯЄЦЬ. ВИДИ БРАКУ ЯЄЦЬ. ВИЗНАЧЕННЯ РОЗМІРІВ ОСНОВНИХ ЦЕХІВ ПТАХОФАБРИКИ З ВИРОБНИЦТВА ХАРЧОВИХ ЯЄЦЬ.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заняття № 17   Тема заняття : Оцінка якості харчових яєць. Види браку яєць </dc:title>
  <dc:creator>Людмила</dc:creator>
  <cp:lastModifiedBy>Пользователь</cp:lastModifiedBy>
  <cp:revision>23</cp:revision>
  <dcterms:created xsi:type="dcterms:W3CDTF">2020-04-14T15:19:06Z</dcterms:created>
  <dcterms:modified xsi:type="dcterms:W3CDTF">2022-09-22T13:10:47Z</dcterms:modified>
</cp:coreProperties>
</file>