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66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35764B-585D-4AC9-AB9B-4FAB15ED70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A9E640C7-6B3D-4C38-ACB4-5773643CE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C3F1665-F83B-4CA6-90F9-7790D20E1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35E8-DB44-442D-91A4-0A36E2E631F3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98FAA96-0183-484B-A472-6E6FAB80B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DC6F8ED-8375-4507-BE45-75584FD5D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B904-B4FB-4D9F-9238-335D64156F7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854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148C70-ADAF-4796-BF1D-E9DE08C58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A77D4EC4-3C86-40C6-9D0B-384FB16843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81BB542-AC81-4582-9BBA-206399D0E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35E8-DB44-442D-91A4-0A36E2E631F3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4962807-13DC-4082-8D47-1E591611B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9F435C7-D13D-409F-9763-DA4AEAD62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B904-B4FB-4D9F-9238-335D64156F7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992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DB11DF74-8037-43EB-B67D-2B2CB80BBA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9DCC2CFF-59A6-4E1E-BE69-C4D9E61A60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40466B9-E86F-42A8-B7D8-E494CFAC7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35E8-DB44-442D-91A4-0A36E2E631F3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04CBD7A-76DB-4BC9-B8A0-D6D610F00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6E7F6FF-562B-4B67-B3EB-16CD5B272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B904-B4FB-4D9F-9238-335D64156F7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459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290D00-4277-42CE-AA1D-6CE3FCB69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41A70AA-A4AD-442D-B008-5D18659E2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540A985-C127-462B-B33D-69D94A3FD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35E8-DB44-442D-91A4-0A36E2E631F3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383DE81-018F-4B6F-9CFF-16E5B0DB9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CFF708C-DF4F-48AD-B8D4-D2A705491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B904-B4FB-4D9F-9238-335D64156F7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6ED9D4-BE14-4F94-B874-BA5114184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16CF2D57-3732-466D-8F27-F5C004205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EFA1D47-0787-4E82-A5FC-1385D7F1D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35E8-DB44-442D-91A4-0A36E2E631F3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10055F5-79D4-4348-BB0C-D9960F6C8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B3ED0A9-8217-4194-AF2A-541D39E8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B904-B4FB-4D9F-9238-335D64156F7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77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811699-CFF0-420F-B46E-1CCE1BC5A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85DE036-A042-4ABB-A891-1CE574D616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F4C2332-7FA9-4A6E-9B41-B4DF3C413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F71F2496-7F6D-493A-9321-DD30A5F86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35E8-DB44-442D-91A4-0A36E2E631F3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D254D5C-9EFA-432F-A415-123661A9C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0B60EFE-BE93-4CF1-B3B5-8CAB26D42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B904-B4FB-4D9F-9238-335D64156F7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87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A7DF1F-B1C4-4CEB-98F7-6F10436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20F096D-C25D-4577-A525-A38E7F1C9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399111CB-6B67-4D7A-8EA5-D985FC74AA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E2424EFF-5608-4596-BB25-35D459896D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B22C108B-7AFB-49A1-ABB4-032E0E6FDD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2FAB941D-80BD-4216-8567-8D66CEBB8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35E8-DB44-442D-91A4-0A36E2E631F3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B03735C0-5081-4A58-AA43-8DAD04B3B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2172BA37-E3A4-4E6C-9783-AE96B6D13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B904-B4FB-4D9F-9238-335D64156F7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94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06C432-D7AC-49BB-9E71-AE79DCB71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CC879A2A-57E4-4EF6-A489-220E44B42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35E8-DB44-442D-91A4-0A36E2E631F3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E3532EA1-A04E-4B8A-A03E-774B826DF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D6A6F06E-10A9-4AE6-8B4D-AA80B7805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B904-B4FB-4D9F-9238-335D64156F7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249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F320BECF-0501-416A-9915-BEE4CC10E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35E8-DB44-442D-91A4-0A36E2E631F3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19D905BA-20A6-4E2B-A4A1-4E908D1B4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4C0B6DFB-96C6-43E2-A052-BE380C789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B904-B4FB-4D9F-9238-335D64156F7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12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6E4D6B-1C22-4649-AFFD-01778599D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193D8B6-EE20-4DE1-88A4-0B3D05255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49FF92F3-F72B-4624-9A60-2A07CF174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DE80843E-D77B-4574-86C7-E14E025CD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35E8-DB44-442D-91A4-0A36E2E631F3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09C731A-2E6A-42AF-BC78-5D2E2501A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DA637A0-0575-49E0-A8B1-0465983B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B904-B4FB-4D9F-9238-335D64156F7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863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FB50A6-D459-4DD8-BB66-6087E1A52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E4E4DB93-3AF8-42D0-8E3F-C6DC37C552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0C4CFED2-6688-4F72-B06B-EC9B80639B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C4D6770A-41AB-44D6-9A09-055DBDD2C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35E8-DB44-442D-91A4-0A36E2E631F3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9D5DA4BD-5D7B-43E5-96CB-AB5DCFA53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CBB5F65-8C6D-4B0A-B422-6C80B5DA4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B904-B4FB-4D9F-9238-335D64156F7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17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3AB84029-D13F-4116-8EAC-1396EEEB6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37025FB-DF10-40C3-A77B-2C49B65B2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552ACC1-583E-4633-BB26-DE8B808EC9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E35E8-DB44-442D-91A4-0A36E2E631F3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BF7047E-3BC4-49AE-8A0C-3E0A93844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8350E62-3222-43ED-95A2-82E29312F8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1B904-B4FB-4D9F-9238-335D64156F7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7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4B45D8D-C487-4CA7-A7E0-751C89FB38C3}"/>
              </a:ext>
            </a:extLst>
          </p:cNvPr>
          <p:cNvSpPr txBox="1"/>
          <p:nvPr/>
        </p:nvSpPr>
        <p:spPr>
          <a:xfrm>
            <a:off x="399495" y="363984"/>
            <a:ext cx="11452194" cy="56428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Практичне заняття №3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ctr">
              <a:lnSpc>
                <a:spcPct val="150000"/>
              </a:lnSpc>
            </a:pP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ЯЄЧНА ПРОДУКТИВНІСТЬ ТА ЇЇ ОБЛІК. ОЦІНКА ПТИЦІ ЗА КОМПОНЕНТАМИ НЕСУЧОСТІ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l">
              <a:lnSpc>
                <a:spcPct val="150000"/>
              </a:lnSpc>
              <a:tabLst>
                <a:tab pos="3406775" algn="l"/>
              </a:tabLst>
            </a:pP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Мета заняття</a:t>
            </a:r>
            <a:r>
              <a:rPr lang="uk-UA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Засвоєння студентами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методик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обліку яєчної продуктивності в промислових і племінних господарствах. Засвоєння практичних прийомів оцінки птиці за компонентами несучості.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540385" algn="just">
              <a:lnSpc>
                <a:spcPct val="150000"/>
              </a:lnSpc>
              <a:spcAft>
                <a:spcPts val="600"/>
              </a:spcAft>
            </a:pPr>
            <a:r>
              <a:rPr lang="uk-UA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Матеріали та обладнання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Індивідуальні завдання, калькулятори.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540385" algn="just">
              <a:lnSpc>
                <a:spcPct val="150000"/>
              </a:lnSpc>
              <a:spcAft>
                <a:spcPts val="600"/>
              </a:spcAft>
            </a:pPr>
            <a:r>
              <a:rPr lang="uk-UA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Зміст заняття: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 показники яєчної продуктивності - несучість, маса яєць і яєчна маса.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424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E7DF496-929F-4ABD-8335-2FB05BB97C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836" y="538741"/>
            <a:ext cx="9401482" cy="556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621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8F619A8-35C1-476F-99EB-B1898C6D1B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607" y="211655"/>
            <a:ext cx="10218199" cy="624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865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D350BFB-3DEE-4CEC-A818-EDB4C0918C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184" y="399496"/>
            <a:ext cx="9489061" cy="5638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538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E41D9FC-B175-4BE2-A7A0-0C1C071173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572" y="266330"/>
            <a:ext cx="9693687" cy="5963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842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15DE3AF-DEF2-4E55-80DA-BAA3608FE5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736" y="385737"/>
            <a:ext cx="9570157" cy="574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07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8CF0056-9163-4BDA-9593-E6B6C022844A}"/>
              </a:ext>
            </a:extLst>
          </p:cNvPr>
          <p:cNvSpPr txBox="1"/>
          <p:nvPr/>
        </p:nvSpPr>
        <p:spPr>
          <a:xfrm>
            <a:off x="949911" y="621438"/>
            <a:ext cx="8191869" cy="5840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uk-UA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Контрольні запитання: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Показники яєчної продуктивності, їх визначення.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Способи обліку яєчної продуктивності. Методика їх розрахунків.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Методика визначення статевої зрілості птиці.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Компоненти несучості.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Фактори впливу на яєчну продуктивність.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Характеристика серії та інтервалу несучості.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07411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F64AB3-1367-41BE-9F63-A63798C3B9B3}"/>
              </a:ext>
            </a:extLst>
          </p:cNvPr>
          <p:cNvSpPr txBox="1"/>
          <p:nvPr/>
        </p:nvSpPr>
        <p:spPr>
          <a:xfrm>
            <a:off x="443883" y="310718"/>
            <a:ext cx="11265764" cy="50888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540385" algn="just">
              <a:lnSpc>
                <a:spcPct val="150000"/>
              </a:lnSpc>
              <a:spcAft>
                <a:spcPts val="600"/>
              </a:spcAft>
            </a:pP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Несучість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визначають за кількістю знесених птицею яєць за певний проміжок часу: місяць, квартал, цикл, рік, за все життя.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Масу яєць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визначають зважуванням до десятих грама, у певному віці.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Кількість 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яєчної маси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наприклад за рік, визначають множенням середньої маси яєць на кількість знесених яєць і виражають у кілограмах.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Статеву зрілість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визначають за часом знесення першого яйця і виражають у днях.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 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циклом яйцекладки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слід розуміти час від початку до закінчення несучості (початок линяння).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036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FDF9665-96B6-4D4F-BE51-ECE2B1BB97DA}"/>
              </a:ext>
            </a:extLst>
          </p:cNvPr>
          <p:cNvSpPr txBox="1"/>
          <p:nvPr/>
        </p:nvSpPr>
        <p:spPr>
          <a:xfrm>
            <a:off x="523783" y="186431"/>
            <a:ext cx="11159231" cy="58318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uk-U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Серія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це кількість яєць, знесених птицею підряд, після чого настає перерва (</a:t>
            </a:r>
            <a:r>
              <a:rPr lang="uk-U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інтервал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а потім наступна серія. Середню тривалість серії та інтервалу визначають шляхом ділення суми днів у серіях і перервах за місяць на кількість серій та інтервалів за той самий період відповідно.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Господарський облік яєчної продуктивності здійснюють у промислових господарствах кількома способами:  на середньоарифметичну несучку,  на </a:t>
            </a:r>
            <a:r>
              <a:rPr lang="uk-UA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середньофуражну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несучку,  на початкову несучку,  на </a:t>
            </a:r>
            <a:r>
              <a:rPr lang="uk-UA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птахомісце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533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3CD028-1A3C-419B-9BAC-65CADB3B4B7E}"/>
              </a:ext>
            </a:extLst>
          </p:cNvPr>
          <p:cNvSpPr txBox="1"/>
          <p:nvPr/>
        </p:nvSpPr>
        <p:spPr>
          <a:xfrm>
            <a:off x="346229" y="168676"/>
            <a:ext cx="11461072" cy="56428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540385" algn="just">
              <a:lnSpc>
                <a:spcPct val="150000"/>
              </a:lnSpc>
              <a:spcAft>
                <a:spcPts val="60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Спочатку слід підрахувати кількість фуражних несучок (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кормоднів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У січні до кінця місяця фуражували всі 10000 несучок, тому: 10000 х 30 = 300000 фуражних днів.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1 лютого залишилось 9900 курей, яких годували до 15 лютого: 9900 х 15 = 148 500 фуражних днів.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Потім знову із стада курей видалили 100 голів, котрих фуражували із 16 лютого по 20 березня, тобто 33 дні. За цей час кількість фуражних днів становитиме: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9800 х 33 = 323400 фуражних днів. З 20 березня по 1 квітня на фермі було 9750 голів. Кількість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кормоднів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цей період: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9750х11=107250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кормоднів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283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C7F9B5-1534-4CB2-8371-F9471BEF3598}"/>
              </a:ext>
            </a:extLst>
          </p:cNvPr>
          <p:cNvSpPr txBox="1"/>
          <p:nvPr/>
        </p:nvSpPr>
        <p:spPr>
          <a:xfrm>
            <a:off x="506027" y="452761"/>
            <a:ext cx="11381173" cy="45391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Загальна кількість </a:t>
            </a:r>
            <a:r>
              <a:rPr lang="uk-UA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кормоднів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становитиме: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300000 + 148500 + 323400 + 107250 = 879150 фуражних днів.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визначення середнього поголів’я фуражних несучок цю цифру слід розділити на кількість днів у періоді: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879150 : 90 = 9768 </a:t>
            </a:r>
            <a:r>
              <a:rPr lang="uk-UA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середньофуражних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несучок.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Несучість на </a:t>
            </a:r>
            <a:r>
              <a:rPr lang="uk-UA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середньофуражну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несучку по фермі за І квартал становить: 500 000 : 9768 =51,2 яйця.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467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04F7C68-E626-454D-9030-9D6B79342473}"/>
              </a:ext>
            </a:extLst>
          </p:cNvPr>
          <p:cNvSpPr txBox="1"/>
          <p:nvPr/>
        </p:nvSpPr>
        <p:spPr>
          <a:xfrm>
            <a:off x="292963" y="435678"/>
            <a:ext cx="11372296" cy="5444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Простіше, але менш точно вираховується несучість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середньоарифметичну несучку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Для цього спочатку слід додати поголів’я несучок на початок і кінець кожного місяця, а отриману суму поділити на кількість доданків.</a:t>
            </a:r>
            <a:endParaRPr lang="ru-RU" sz="16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нашому прикладі це: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10000 + 10000 + 9900 + 9800 + 9800 + 9750 = 59250 : 6 = 9875.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Валовий збір: 500000 яєць : 9875 = 50,6 яйця на середньоарифметичну несучку.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Несучість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початкову несучку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визначають шляхом ділення валового збору яєць за період, що аналізується, на поголів’я на 1 січня поточного року. В нашому випадку: 500 000 : 10 000 = 50 яєць на початкову несучку.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Несучість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uk-UA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птахомісце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визначають шляхом ділення валового збору яєць за період на загальну кількість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птахомісць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Якщо в аналізованому господарстві є 2 пташники на 6000 курей кожен, то загальна кількість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птахомісць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- 12000 гол. Отже, було отримано: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l">
              <a:lnSpc>
                <a:spcPct val="150000"/>
              </a:lnSpc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500000 : 12000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птахомісць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41,6 яйця на одне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птахомісце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121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D402228-26CB-4DD5-ABFB-4A2E6DCBFCEA}"/>
              </a:ext>
            </a:extLst>
          </p:cNvPr>
          <p:cNvSpPr txBox="1"/>
          <p:nvPr/>
        </p:nvSpPr>
        <p:spPr>
          <a:xfrm>
            <a:off x="423168" y="0"/>
            <a:ext cx="11203620" cy="6633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uk-UA" sz="2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Оцінка птиці за компонентами несучості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сучасних умовах з метою контролю ефективності селекції слід оцінку птиці проводити за компонентами несучості:</a:t>
            </a:r>
            <a:r>
              <a:rPr lang="uk-UA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вік статевої зрілості,  темп підвищення несучості,  вік досягнення піку,  висота піку,  темп зниження, темп </a:t>
            </a:r>
            <a:r>
              <a:rPr lang="uk-UA" sz="22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вирівняності</a:t>
            </a:r>
            <a:r>
              <a:rPr lang="uk-UA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несучості</a:t>
            </a:r>
            <a:r>
              <a:rPr lang="uk-UA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таблицях 2.3-2.4 наведені дані несучості курей та маси яйця за перші два місяці несучості і в таблиці 2.5 дані несучості курей за рік по місяцях несучості.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Щоб визначити вік зрілості птиці виводу минулого року, необхідно напроти більш пізнішої дати знайти число у другій колонці і напроти більш ранньої дати - в першій колонці, додати їх (табл. 2.6). 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Наприклад: дата виводу несучки 10 серпня, початок яйцекладки 15 січня. Знаходимо напроти 10 серпня у другій колонці число 143, а напроти 15 січня у першій колонці число 15, додавши їх отримуємо 158 днів – вік досягнення зрілості цієї несучки.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967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2F5FBA0-A119-40BF-AF87-95E90B3FDF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161" y="398694"/>
            <a:ext cx="9084596" cy="6327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530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3107F3-1D95-4AC7-B713-0F2FC73C06C7}"/>
              </a:ext>
            </a:extLst>
          </p:cNvPr>
          <p:cNvSpPr txBox="1"/>
          <p:nvPr/>
        </p:nvSpPr>
        <p:spPr>
          <a:xfrm>
            <a:off x="577048" y="283005"/>
            <a:ext cx="10901779" cy="3268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uk-UA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 2.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Засвоїти способи обліку яєчної продуктивності, розрахувавши несучість птиці згідно індивідуального завдання. Розрахунки провести усіма способами і зробити письмові висновки.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tabLst>
                <a:tab pos="4958715" algn="l"/>
              </a:tabLst>
            </a:pPr>
            <a:r>
              <a:rPr lang="uk-UA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 3.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Накреслити графік, де відобразити криві несучості за рік двох курок – з найнижчою і найвищою продуктивністю.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tabLst>
                <a:tab pos="4958715" algn="l"/>
              </a:tabLst>
            </a:pPr>
            <a:r>
              <a:rPr lang="uk-UA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 4.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Визначити на графіку компоненти несучості і зробити письмовий висновок.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3693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824</Words>
  <Application>Microsoft Office PowerPoint</Application>
  <PresentationFormat>Широкий екран</PresentationFormat>
  <Paragraphs>44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Lenovo</dc:creator>
  <cp:lastModifiedBy>Lenovo</cp:lastModifiedBy>
  <cp:revision>2</cp:revision>
  <dcterms:created xsi:type="dcterms:W3CDTF">2023-08-08T17:01:09Z</dcterms:created>
  <dcterms:modified xsi:type="dcterms:W3CDTF">2023-08-08T17:04:42Z</dcterms:modified>
</cp:coreProperties>
</file>