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4"/>
  </p:sldMasterIdLst>
  <p:notesMasterIdLst>
    <p:notesMasterId r:id="rId24"/>
  </p:notesMasterIdLst>
  <p:handoutMasterIdLst>
    <p:handoutMasterId r:id="rId25"/>
  </p:handoutMasterIdLst>
  <p:sldIdLst>
    <p:sldId id="265" r:id="rId5"/>
    <p:sldId id="266" r:id="rId6"/>
    <p:sldId id="267" r:id="rId7"/>
    <p:sldId id="268" r:id="rId8"/>
    <p:sldId id="269" r:id="rId9"/>
    <p:sldId id="270" r:id="rId10"/>
    <p:sldId id="271" r:id="rId11"/>
    <p:sldId id="272" r:id="rId12"/>
    <p:sldId id="273" r:id="rId13"/>
    <p:sldId id="274" r:id="rId14"/>
    <p:sldId id="275" r:id="rId15"/>
    <p:sldId id="276" r:id="rId16"/>
    <p:sldId id="277" r:id="rId17"/>
    <p:sldId id="278" r:id="rId18"/>
    <p:sldId id="279" r:id="rId19"/>
    <p:sldId id="280" r:id="rId20"/>
    <p:sldId id="281" r:id="rId21"/>
    <p:sldId id="283" r:id="rId22"/>
    <p:sldId id="282" r:id="rId23"/>
  </p:sldIdLst>
  <p:sldSz cx="12192000" cy="6858000"/>
  <p:notesSz cx="6858000" cy="9144000"/>
  <p:defaultTextStyle>
    <a:defPPr rtl="0"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99"/>
    <a:srgbClr val="CC0000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3" autoAdjust="0"/>
    <p:restoredTop sz="95843" autoAdjust="0"/>
  </p:normalViewPr>
  <p:slideViewPr>
    <p:cSldViewPr snapToGrid="0" showGuides="1">
      <p:cViewPr varScale="1">
        <p:scale>
          <a:sx n="86" d="100"/>
          <a:sy n="86" d="100"/>
        </p:scale>
        <p:origin x="562" y="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91" d="100"/>
          <a:sy n="91" d="100"/>
        </p:scale>
        <p:origin x="3000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5DDCB7EC-CEDA-42D5-8A0A-747B258F7B12}" type="datetime1">
              <a:rPr lang="ru-RU" smtClean="0"/>
              <a:pPr rtl="0"/>
              <a:t>08.08.2023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B78FE58C-C1A6-4C4C-90C2-B7F5B0504B2D}" type="slidenum">
              <a:rPr lang="ru-RU" smtClean="0"/>
              <a:pPr rtl="0"/>
              <a:t>‹№›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346050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ru-RU" noProof="0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87BBAA-8962-46BE-8131-E6CE08071E10}" type="datetime1">
              <a:rPr lang="ru-RU" smtClean="0"/>
              <a:pPr/>
              <a:t>08.08.2023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ru-RU" noProof="0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ru-RU" noProof="0" dirty="0"/>
              <a:t>Образец текста</a:t>
            </a:r>
          </a:p>
          <a:p>
            <a:pPr lvl="1" rtl="0"/>
            <a:r>
              <a:rPr lang="ru-RU" noProof="0" dirty="0"/>
              <a:t>Второй уровень</a:t>
            </a:r>
          </a:p>
          <a:p>
            <a:pPr lvl="2" rtl="0"/>
            <a:r>
              <a:rPr lang="ru-RU" noProof="0" dirty="0"/>
              <a:t>Третий уровень</a:t>
            </a:r>
          </a:p>
          <a:p>
            <a:pPr lvl="3" rtl="0"/>
            <a:r>
              <a:rPr lang="ru-RU" noProof="0" dirty="0"/>
              <a:t>Четвертый уровень</a:t>
            </a:r>
          </a:p>
          <a:p>
            <a:pPr lvl="4" rtl="0"/>
            <a:r>
              <a:rPr lang="ru-RU" noProof="0" dirty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ru-RU" noProof="0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810E1E9A-E921-4174-A0FC-51868D7AC568}" type="slidenum">
              <a:rPr lang="ru-RU" noProof="0" smtClean="0"/>
              <a:pPr rtl="0"/>
              <a:t>‹№›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3737860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noProof="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10E1E9A-E921-4174-A0FC-51868D7AC568}" type="slidenum">
              <a:rPr lang="ru-RU" smtClean="0"/>
              <a:pPr rtl="0"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791887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041400"/>
            <a:ext cx="9144000" cy="2387600"/>
          </a:xfrm>
        </p:spPr>
        <p:txBody>
          <a:bodyPr rtlCol="0" anchor="b"/>
          <a:lstStyle>
            <a:lvl1pPr algn="ctr">
              <a:defRPr sz="6000"/>
            </a:lvl1pPr>
          </a:lstStyle>
          <a:p>
            <a:pPr rtl="0"/>
            <a:r>
              <a:rPr lang="ru-RU" noProof="0"/>
              <a:t>Образец заголовка</a:t>
            </a:r>
            <a:endParaRPr lang="ru-RU" noProof="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 rtlCol="0"/>
          <a:lstStyle>
            <a:lvl1pPr marL="0" indent="0" algn="ctr">
              <a:buNone/>
              <a:defRPr sz="2400">
                <a:solidFill>
                  <a:schemeClr val="accent3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ru-RU" noProof="0"/>
              <a:t>Образец подзаголовка</a:t>
            </a:r>
            <a:endParaRPr lang="ru-RU" noProof="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A2AAF71-7088-4082-A4B5-5D2286FF71AE}" type="datetime1">
              <a:rPr lang="ru-RU" noProof="0" smtClean="0"/>
              <a:pPr rtl="0"/>
              <a:t>08.08.2023</a:t>
            </a:fld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 dirty="0"/>
              <a:t>Добавить нижний колонтитул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1B7BAC7-FE87-40F6-AA24-4F4685D1B022}" type="slidenum">
              <a:rPr lang="ru-RU" noProof="0" smtClean="0"/>
              <a:pPr rtl="0"/>
              <a:t>‹№›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6467056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noProof="0"/>
              <a:t>Образец заголовка</a:t>
            </a:r>
            <a:endParaRPr lang="ru-RU" noProof="0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562100" y="1825625"/>
            <a:ext cx="9791700" cy="4351338"/>
          </a:xfrm>
        </p:spPr>
        <p:txBody>
          <a:bodyPr vert="eaVert" rtlCol="0"/>
          <a:lstStyle/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  <a:endParaRPr lang="ru-RU" noProof="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A05DDED-C00D-420D-BCCC-88709E63D747}" type="datetime1">
              <a:rPr lang="ru-RU" noProof="0" smtClean="0"/>
              <a:pPr rtl="0"/>
              <a:t>08.08.2023</a:t>
            </a:fld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 dirty="0"/>
              <a:t>Добавить нижний колонтитул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1B7BAC7-FE87-40F6-AA24-4F4685D1B022}" type="slidenum">
              <a:rPr lang="ru-RU" noProof="0" smtClean="0"/>
              <a:pPr rtl="0"/>
              <a:t>‹№›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28218852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 rtlCol="0"/>
          <a:lstStyle/>
          <a:p>
            <a:pPr rtl="0"/>
            <a:r>
              <a:rPr lang="ru-RU" noProof="0"/>
              <a:t>Образец заголовка</a:t>
            </a:r>
            <a:endParaRPr lang="ru-RU" noProof="0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562100" y="365125"/>
            <a:ext cx="7010400" cy="5811838"/>
          </a:xfrm>
        </p:spPr>
        <p:txBody>
          <a:bodyPr vert="eaVert" rtlCol="0"/>
          <a:lstStyle/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  <a:endParaRPr lang="ru-RU" noProof="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EDCCF59-F12C-4B22-A0B5-0569E7EBF814}" type="datetime1">
              <a:rPr lang="ru-RU" noProof="0" smtClean="0"/>
              <a:pPr rtl="0"/>
              <a:t>08.08.2023</a:t>
            </a:fld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 dirty="0"/>
              <a:t>Добавить нижний колонтитул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1B7BAC7-FE87-40F6-AA24-4F4685D1B022}" type="slidenum">
              <a:rPr lang="ru-RU" noProof="0" smtClean="0"/>
              <a:pPr rtl="0"/>
              <a:t>‹№›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33888301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1"/>
          <p:cNvSpPr>
            <a:spLocks noGrp="1"/>
          </p:cNvSpPr>
          <p:nvPr>
            <p:ph type="title"/>
          </p:nvPr>
        </p:nvSpPr>
        <p:spPr>
          <a:xfrm>
            <a:off x="1562100" y="457200"/>
            <a:ext cx="3932237" cy="1600200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ru-RU" noProof="0"/>
              <a:t>Образец заголовка</a:t>
            </a:r>
            <a:endParaRPr lang="ru-RU" noProof="0" dirty="0"/>
          </a:p>
        </p:txBody>
      </p:sp>
      <p:sp>
        <p:nvSpPr>
          <p:cNvPr id="3" name="Рисунок 2" descr="Пустой заполнитель, вместо которого можно добавить изображение. Щелкните заполнитель и выберите изображение, которое необходимо добавить"/>
          <p:cNvSpPr>
            <a:spLocks noGrp="1"/>
          </p:cNvSpPr>
          <p:nvPr>
            <p:ph type="pic" idx="1"/>
          </p:nvPr>
        </p:nvSpPr>
        <p:spPr>
          <a:xfrm>
            <a:off x="5678904" y="987425"/>
            <a:ext cx="5678424" cy="4873625"/>
          </a:xfrm>
        </p:spPr>
        <p:txBody>
          <a:bodyPr rtlCol="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ru-RU" noProof="0"/>
              <a:t>Вставка рисунка</a:t>
            </a:r>
            <a:endParaRPr lang="ru-RU" noProof="0" dirty="0"/>
          </a:p>
        </p:txBody>
      </p:sp>
      <p:sp>
        <p:nvSpPr>
          <p:cNvPr id="8" name="Текст 3"/>
          <p:cNvSpPr>
            <a:spLocks noGrp="1"/>
          </p:cNvSpPr>
          <p:nvPr>
            <p:ph type="body" sz="half" idx="2"/>
          </p:nvPr>
        </p:nvSpPr>
        <p:spPr>
          <a:xfrm>
            <a:off x="1562100" y="2101850"/>
            <a:ext cx="3932237" cy="3759200"/>
          </a:xfrm>
        </p:spPr>
        <p:txBody>
          <a:bodyPr rtlCol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0130E92-8550-4A93-A5ED-7A5CF78928CB}" type="datetime1">
              <a:rPr lang="ru-RU" noProof="0" smtClean="0"/>
              <a:pPr rtl="0"/>
              <a:t>08.08.2023</a:t>
            </a:fld>
            <a:endParaRPr lang="ru-RU" noProof="0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 dirty="0"/>
              <a:t>Добавить нижний колонтитул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1B7BAC7-FE87-40F6-AA24-4F4685D1B022}" type="slidenum">
              <a:rPr lang="ru-RU" noProof="0" smtClean="0"/>
              <a:pPr rtl="0"/>
              <a:t>‹№›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34138888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noProof="0"/>
              <a:t>Образец заголовка</a:t>
            </a:r>
            <a:endParaRPr lang="ru-RU" noProof="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  <a:endParaRPr lang="ru-RU" noProof="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E50B887-75E0-4C5B-AF37-E33049182621}" type="datetime1">
              <a:rPr lang="ru-RU" noProof="0" smtClean="0"/>
              <a:pPr rtl="0"/>
              <a:t>08.08.2023</a:t>
            </a:fld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 dirty="0"/>
              <a:t>Добавить нижний колонтитул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1B7BAC7-FE87-40F6-AA24-4F4685D1B022}" type="slidenum">
              <a:rPr lang="ru-RU" noProof="0" smtClean="0"/>
              <a:pPr rtl="0"/>
              <a:t>‹№›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2198793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41658" y="1709738"/>
            <a:ext cx="10105791" cy="2862262"/>
          </a:xfrm>
        </p:spPr>
        <p:txBody>
          <a:bodyPr rtlCol="0" anchor="b"/>
          <a:lstStyle>
            <a:lvl1pPr>
              <a:defRPr sz="6000"/>
            </a:lvl1pPr>
          </a:lstStyle>
          <a:p>
            <a:pPr rtl="0"/>
            <a:r>
              <a:rPr lang="ru-RU" noProof="0"/>
              <a:t>Образец заголовка</a:t>
            </a:r>
            <a:endParaRPr lang="ru-RU" noProof="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41658" y="4589463"/>
            <a:ext cx="10105791" cy="1500187"/>
          </a:xfrm>
        </p:spPr>
        <p:txBody>
          <a:bodyPr rtlCol="0"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3379668-2161-488D-96B8-6A859D0F15B4}" type="datetime1">
              <a:rPr lang="ru-RU" noProof="0" smtClean="0"/>
              <a:pPr rtl="0"/>
              <a:t>08.08.2023</a:t>
            </a:fld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 dirty="0"/>
              <a:t>Добавить нижний колонтитул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1B7BAC7-FE87-40F6-AA24-4F4685D1B022}" type="slidenum">
              <a:rPr lang="ru-RU" noProof="0" smtClean="0"/>
              <a:pPr rtl="0"/>
              <a:t>‹№›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40676867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noProof="0"/>
              <a:t>Образец заголовка</a:t>
            </a:r>
            <a:endParaRPr lang="ru-RU" noProof="0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569700" y="1825625"/>
            <a:ext cx="4754880" cy="4351338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  <a:endParaRPr lang="ru-RU" noProof="0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605325" y="1825625"/>
            <a:ext cx="4754880" cy="4351338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  <a:endParaRPr lang="ru-RU" noProof="0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E939C50-7762-4792-95E1-E7874CF6E4AE}" type="datetime1">
              <a:rPr lang="ru-RU" noProof="0" smtClean="0"/>
              <a:pPr rtl="0"/>
              <a:t>08.08.2023</a:t>
            </a:fld>
            <a:endParaRPr lang="ru-RU" noProof="0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 dirty="0"/>
              <a:t>Добавить нижний колонтитул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1B7BAC7-FE87-40F6-AA24-4F4685D1B022}" type="slidenum">
              <a:rPr lang="ru-RU" noProof="0" smtClean="0"/>
              <a:pPr rtl="0"/>
              <a:t>‹№›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10636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24100" y="274638"/>
            <a:ext cx="9023350" cy="1143000"/>
          </a:xfrm>
        </p:spPr>
        <p:txBody>
          <a:bodyPr rtlCol="0"/>
          <a:lstStyle/>
          <a:p>
            <a:pPr rtl="0"/>
            <a:r>
              <a:rPr lang="ru-RU" noProof="0"/>
              <a:t>Образец заголовка</a:t>
            </a:r>
            <a:endParaRPr lang="ru-RU" noProof="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562100" y="1489075"/>
            <a:ext cx="4754880" cy="641350"/>
          </a:xfrm>
          <a:noFill/>
          <a:ln>
            <a:noFill/>
          </a:ln>
        </p:spPr>
        <p:txBody>
          <a:bodyPr rtlCol="0" anchor="b"/>
          <a:lstStyle>
            <a:lvl1pPr marL="0" indent="0">
              <a:buNone/>
              <a:defRPr sz="2400" b="0">
                <a:solidFill>
                  <a:schemeClr val="accent3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1562100" y="2193925"/>
            <a:ext cx="4754880" cy="3978275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  <a:endParaRPr lang="ru-RU" noProof="0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598920" y="1489075"/>
            <a:ext cx="4754880" cy="641350"/>
          </a:xfrm>
          <a:noFill/>
          <a:ln>
            <a:noFill/>
          </a:ln>
        </p:spPr>
        <p:txBody>
          <a:bodyPr rtlCol="0" anchor="b"/>
          <a:lstStyle>
            <a:lvl1pPr marL="0" indent="0">
              <a:buNone/>
              <a:defRPr sz="2400" b="0">
                <a:solidFill>
                  <a:schemeClr val="accent3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598920" y="2193925"/>
            <a:ext cx="4754880" cy="3978275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  <a:endParaRPr lang="ru-RU" noProof="0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F901220-6B3C-4719-8281-16AA8BA3EF64}" type="datetime1">
              <a:rPr lang="ru-RU" noProof="0" smtClean="0"/>
              <a:pPr rtl="0"/>
              <a:t>08.08.2023</a:t>
            </a:fld>
            <a:endParaRPr lang="ru-RU" noProof="0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 dirty="0"/>
              <a:t>Добавить нижний колонтитул</a:t>
            </a: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1B7BAC7-FE87-40F6-AA24-4F4685D1B022}" type="slidenum">
              <a:rPr lang="ru-RU" noProof="0" smtClean="0"/>
              <a:pPr rtl="0"/>
              <a:t>‹№›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3231661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noProof="0"/>
              <a:t>Образец заголовка</a:t>
            </a:r>
            <a:endParaRPr lang="ru-RU" noProof="0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2D7245F-B3C7-4358-926A-1EE496656B67}" type="datetime1">
              <a:rPr lang="ru-RU" noProof="0" smtClean="0"/>
              <a:pPr rtl="0"/>
              <a:t>08.08.2023</a:t>
            </a:fld>
            <a:endParaRPr lang="ru-RU" noProof="0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 dirty="0"/>
              <a:t>Добавить нижний колонтитул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1B7BAC7-FE87-40F6-AA24-4F4685D1B022}" type="slidenum">
              <a:rPr lang="ru-RU" noProof="0" smtClean="0"/>
              <a:pPr rtl="0"/>
              <a:t>‹№›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510586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2D0A9D0-FD05-4374-8990-9A13D81CB546}" type="datetime1">
              <a:rPr lang="ru-RU" noProof="0" smtClean="0"/>
              <a:pPr rtl="0"/>
              <a:t>08.08.2023</a:t>
            </a:fld>
            <a:endParaRPr lang="ru-RU" noProof="0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 dirty="0"/>
              <a:t>Добавить нижний колонтитул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1B7BAC7-FE87-40F6-AA24-4F4685D1B022}" type="slidenum">
              <a:rPr lang="ru-RU" noProof="0" smtClean="0"/>
              <a:pPr rtl="0"/>
              <a:t>‹№›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32151414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62100" y="457200"/>
            <a:ext cx="3932237" cy="1600200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ru-RU" noProof="0"/>
              <a:t>Образец заголовка</a:t>
            </a:r>
            <a:endParaRPr lang="ru-RU" noProof="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678905" y="987425"/>
            <a:ext cx="5676483" cy="4873625"/>
          </a:xfrm>
        </p:spPr>
        <p:txBody>
          <a:bodyPr rtlCol="0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562100" y="2101850"/>
            <a:ext cx="3932237" cy="3759200"/>
          </a:xfrm>
        </p:spPr>
        <p:txBody>
          <a:bodyPr rtlCol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A970C57-C6EC-43E3-AE3A-40D83CDB2BD6}" type="datetime1">
              <a:rPr lang="ru-RU" noProof="0" smtClean="0"/>
              <a:pPr rtl="0"/>
              <a:t>08.08.2023</a:t>
            </a:fld>
            <a:endParaRPr lang="ru-RU" noProof="0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 dirty="0"/>
              <a:t>Добавить нижний колонтитул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1B7BAC7-FE87-40F6-AA24-4F4685D1B022}" type="slidenum">
              <a:rPr lang="ru-RU" noProof="0" smtClean="0"/>
              <a:pPr rtl="0"/>
              <a:t>‹№›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21987120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1"/>
          <p:cNvSpPr>
            <a:spLocks noGrp="1"/>
          </p:cNvSpPr>
          <p:nvPr>
            <p:ph type="title"/>
          </p:nvPr>
        </p:nvSpPr>
        <p:spPr>
          <a:xfrm>
            <a:off x="1562100" y="457200"/>
            <a:ext cx="3932237" cy="1600200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ru-RU" noProof="0"/>
              <a:t>Образец заголовка</a:t>
            </a:r>
            <a:endParaRPr lang="ru-RU" noProof="0" dirty="0"/>
          </a:p>
        </p:txBody>
      </p:sp>
      <p:sp>
        <p:nvSpPr>
          <p:cNvPr id="3" name="Рисунок 2" descr="Пустой заполнитель, вместо которого можно добавить изображение. Щелкните заполнитель и выберите изображение, которое необходимо добавить"/>
          <p:cNvSpPr>
            <a:spLocks noGrp="1"/>
          </p:cNvSpPr>
          <p:nvPr>
            <p:ph type="pic" idx="1"/>
          </p:nvPr>
        </p:nvSpPr>
        <p:spPr>
          <a:xfrm>
            <a:off x="5678904" y="987425"/>
            <a:ext cx="5678424" cy="4873625"/>
          </a:xfrm>
        </p:spPr>
        <p:txBody>
          <a:bodyPr rtlCol="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ru-RU" noProof="0"/>
              <a:t>Вставка рисунка</a:t>
            </a:r>
            <a:endParaRPr lang="ru-RU" noProof="0" dirty="0"/>
          </a:p>
        </p:txBody>
      </p:sp>
      <p:sp>
        <p:nvSpPr>
          <p:cNvPr id="8" name="Текст 3"/>
          <p:cNvSpPr>
            <a:spLocks noGrp="1"/>
          </p:cNvSpPr>
          <p:nvPr>
            <p:ph type="body" sz="half" idx="2"/>
          </p:nvPr>
        </p:nvSpPr>
        <p:spPr>
          <a:xfrm>
            <a:off x="1562100" y="2101850"/>
            <a:ext cx="3932237" cy="3759200"/>
          </a:xfrm>
        </p:spPr>
        <p:txBody>
          <a:bodyPr rtlCol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7724B01-8CDF-43F1-A896-03E2F79CCBAE}" type="datetime1">
              <a:rPr lang="ru-RU" noProof="0" smtClean="0"/>
              <a:pPr rtl="0"/>
              <a:t>08.08.2023</a:t>
            </a:fld>
            <a:endParaRPr lang="ru-RU" noProof="0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 dirty="0"/>
              <a:t>Добавить нижний колонтитул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1B7BAC7-FE87-40F6-AA24-4F4685D1B022}" type="slidenum">
              <a:rPr lang="ru-RU" noProof="0" smtClean="0"/>
              <a:pPr rtl="0"/>
              <a:t>‹№›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16193596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24100" y="365125"/>
            <a:ext cx="9029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ru-RU" noProof="0" dirty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562100" y="1825625"/>
            <a:ext cx="9791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ru-RU" noProof="0" dirty="0"/>
              <a:t>Образец текста</a:t>
            </a:r>
          </a:p>
          <a:p>
            <a:pPr lvl="1" rtl="0"/>
            <a:r>
              <a:rPr lang="ru-RU" noProof="0" dirty="0"/>
              <a:t>Второй уровень</a:t>
            </a:r>
          </a:p>
          <a:p>
            <a:pPr lvl="2" rtl="0"/>
            <a:r>
              <a:rPr lang="ru-RU" noProof="0" dirty="0"/>
              <a:t>Третий уровень</a:t>
            </a:r>
          </a:p>
          <a:p>
            <a:pPr lvl="3" rtl="0"/>
            <a:r>
              <a:rPr lang="ru-RU" noProof="0" dirty="0"/>
              <a:t>Четвертый уровень</a:t>
            </a:r>
          </a:p>
          <a:p>
            <a:pPr lvl="4" rtl="0"/>
            <a:r>
              <a:rPr lang="ru-RU" noProof="0" dirty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1562100" y="6356350"/>
            <a:ext cx="25527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fld id="{C3194B10-7A25-4893-8C5C-B707DE59842E}" type="datetime1">
              <a:rPr lang="ru-RU" noProof="0" smtClean="0"/>
              <a:pPr rtl="0"/>
              <a:t>08.08.2023</a:t>
            </a:fld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648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r>
              <a:rPr lang="ru-RU" noProof="0" dirty="0"/>
              <a:t>Добавить нижний колонтитул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077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fld id="{71B7BAC7-FE87-40F6-AA24-4F4685D1B022}" type="slidenum">
              <a:rPr lang="ru-RU" noProof="0" smtClean="0"/>
              <a:pPr rtl="0"/>
              <a:t>‹№›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32193672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81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3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3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3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3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3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0" orient="horz" pos="2160" userDrawn="1">
          <p15:clr>
            <a:srgbClr val="F26B43"/>
          </p15:clr>
        </p15:guide>
        <p15:guide id="1" pos="3840" userDrawn="1">
          <p15:clr>
            <a:srgbClr val="F26B43"/>
          </p15:clr>
        </p15:guide>
        <p15:guide id="2" pos="1464" userDrawn="1">
          <p15:clr>
            <a:srgbClr val="F26B43"/>
          </p15:clr>
        </p15:guide>
        <p15:guide id="3" pos="7152" userDrawn="1">
          <p15:clr>
            <a:srgbClr val="F26B43"/>
          </p15:clr>
        </p15:guide>
        <p15:guide id="4" pos="984" userDrawn="1">
          <p15:clr>
            <a:srgbClr val="F26B43"/>
          </p15:clr>
        </p15:guide>
        <p15:guide id="5" orient="horz" pos="388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3999" y="1041400"/>
            <a:ext cx="10110281" cy="2816225"/>
          </a:xfrm>
        </p:spPr>
        <p:txBody>
          <a:bodyPr rtlCol="0" anchor="ctr">
            <a:normAutofit/>
          </a:bodyPr>
          <a:lstStyle/>
          <a:p>
            <a:r>
              <a:rPr lang="uk-UA" sz="4400" b="1" i="1" dirty="0">
                <a:solidFill>
                  <a:schemeClr val="tx1"/>
                </a:solidFill>
              </a:rPr>
              <a:t>Практичне заняття №5</a:t>
            </a:r>
            <a:br>
              <a:rPr lang="uk-UA" sz="4400" b="1" dirty="0">
                <a:solidFill>
                  <a:schemeClr val="tx1"/>
                </a:solidFill>
              </a:rPr>
            </a:br>
            <a:r>
              <a:rPr lang="uk-UA" sz="2800" b="1" i="1" dirty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ОБЛІК СЕЛЕКЦІЙНИХ ДАНИХ І ПЛАНИ ПЛЕМІННОЇ РОБОТИ. </a:t>
            </a:r>
            <a:br>
              <a:rPr lang="uk-UA" sz="2800" b="1" i="1" dirty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2800" b="1" i="1" dirty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СКЛАДАННЯ ПЛАНУ ПАРУВАНЬ </a:t>
            </a:r>
            <a:r>
              <a:rPr lang="uk-UA" sz="2800" b="1" dirty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ПТИЦІ</a:t>
            </a:r>
            <a:endParaRPr lang="ru-RU" sz="2800" dirty="0">
              <a:solidFill>
                <a:srgbClr val="0033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93E993AA-768E-4D1D-8034-B207A402EFB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48549" y="4048125"/>
            <a:ext cx="2809875" cy="25029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30780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84DDDBC3-45A7-4D45-8BF5-0CD86D0C0F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199" y="442912"/>
            <a:ext cx="11415713" cy="6186487"/>
          </a:xfrm>
        </p:spPr>
        <p:txBody>
          <a:bodyPr anchor="ctr">
            <a:normAutofit/>
          </a:bodyPr>
          <a:lstStyle/>
          <a:p>
            <a:pPr indent="0">
              <a:lnSpc>
                <a:spcPct val="100000"/>
              </a:lnSpc>
              <a:spcAft>
                <a:spcPts val="0"/>
              </a:spcAft>
              <a:buNone/>
            </a:pPr>
            <a:r>
              <a:rPr lang="uk-UA" dirty="0">
                <a:solidFill>
                  <a:srgbClr val="CC0000"/>
                </a:solidFill>
                <a:latin typeface="Arial Black" panose="020B0A04020102020204" pitchFamily="34" charset="0"/>
                <a:ea typeface="Times New Roman" panose="02020603050405020304" pitchFamily="18" charset="0"/>
              </a:rPr>
              <a:t>Планом племінної роботи передбачаються:</a:t>
            </a:r>
          </a:p>
          <a:p>
            <a:pPr indent="0">
              <a:lnSpc>
                <a:spcPct val="100000"/>
              </a:lnSpc>
              <a:spcAft>
                <a:spcPts val="0"/>
              </a:spcAft>
              <a:buNone/>
            </a:pPr>
            <a:r>
              <a:rPr lang="uk-UA" dirty="0">
                <a:latin typeface="Arial Black" panose="020B0A04020102020204" pitchFamily="34" charset="0"/>
                <a:ea typeface="Times New Roman" panose="02020603050405020304" pitchFamily="18" charset="0"/>
              </a:rPr>
              <a:t>- методи оцінки і відбору птиці і правила її  підбору в гніздо для спаровування, </a:t>
            </a:r>
          </a:p>
          <a:p>
            <a:pPr indent="0">
              <a:lnSpc>
                <a:spcPct val="100000"/>
              </a:lnSpc>
              <a:spcAft>
                <a:spcPts val="0"/>
              </a:spcAft>
              <a:buNone/>
            </a:pPr>
            <a:r>
              <a:rPr lang="uk-UA" dirty="0">
                <a:latin typeface="Arial Black" panose="020B0A04020102020204" pitchFamily="34" charset="0"/>
                <a:ea typeface="Times New Roman" panose="02020603050405020304" pitchFamily="18" charset="0"/>
              </a:rPr>
              <a:t>- методи оцінки плідників за якістю нащадків,</a:t>
            </a:r>
          </a:p>
          <a:p>
            <a:pPr indent="0">
              <a:lnSpc>
                <a:spcPct val="100000"/>
              </a:lnSpc>
              <a:spcAft>
                <a:spcPts val="0"/>
              </a:spcAft>
              <a:buNone/>
            </a:pPr>
            <a:r>
              <a:rPr lang="uk-UA" dirty="0">
                <a:latin typeface="Arial Black" panose="020B0A04020102020204" pitchFamily="34" charset="0"/>
                <a:ea typeface="Times New Roman" panose="02020603050405020304" pitchFamily="18" charset="0"/>
              </a:rPr>
              <a:t>- способи розмноження птиці кращих сімей і розширеного відтворення ліній.  </a:t>
            </a:r>
          </a:p>
          <a:p>
            <a:pPr indent="0">
              <a:lnSpc>
                <a:spcPct val="100000"/>
              </a:lnSpc>
              <a:spcAft>
                <a:spcPts val="0"/>
              </a:spcAft>
              <a:buNone/>
            </a:pPr>
            <a:r>
              <a:rPr lang="uk-UA" dirty="0">
                <a:latin typeface="Arial Black" panose="020B0A04020102020204" pitchFamily="34" charset="0"/>
                <a:ea typeface="Times New Roman" panose="02020603050405020304" pitchFamily="18" charset="0"/>
              </a:rPr>
              <a:t>	</a:t>
            </a:r>
            <a:r>
              <a:rPr lang="uk-UA" i="1" dirty="0">
                <a:solidFill>
                  <a:srgbClr val="006600"/>
                </a:solidFill>
                <a:latin typeface="Arial Black" panose="020B0A04020102020204" pitchFamily="34" charset="0"/>
                <a:ea typeface="Times New Roman" panose="02020603050405020304" pitchFamily="18" charset="0"/>
              </a:rPr>
              <a:t>Особлива увага надається складанню плану спаровувань і годівлі птиці. </a:t>
            </a:r>
          </a:p>
          <a:p>
            <a:pPr indent="0">
              <a:lnSpc>
                <a:spcPct val="100000"/>
              </a:lnSpc>
              <a:spcAft>
                <a:spcPts val="0"/>
              </a:spcAft>
              <a:buNone/>
            </a:pPr>
            <a:r>
              <a:rPr lang="uk-UA" dirty="0">
                <a:latin typeface="Arial Black" panose="020B0A04020102020204" pitchFamily="34" charset="0"/>
                <a:ea typeface="Times New Roman" panose="02020603050405020304" pitchFamily="18" charset="0"/>
              </a:rPr>
              <a:t>	В плані передбачається також проведення необхідних ветеринарних заходів.</a:t>
            </a:r>
            <a:endParaRPr lang="uk-UA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0388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7C7D5641-7827-4699-9813-DC57A75519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6725" y="414337"/>
            <a:ext cx="11258550" cy="6029325"/>
          </a:xfrm>
        </p:spPr>
        <p:txBody>
          <a:bodyPr anchor="ctr">
            <a:normAutofit lnSpcReduction="10000"/>
          </a:bodyPr>
          <a:lstStyle/>
          <a:p>
            <a:pPr marL="0" indent="0">
              <a:buNone/>
            </a:pPr>
            <a:r>
              <a:rPr lang="uk-UA" b="1" dirty="0">
                <a:solidFill>
                  <a:srgbClr val="FF0000"/>
                </a:solidFill>
                <a:latin typeface="Arial Black" panose="020B0A04020102020204" pitchFamily="34" charset="0"/>
                <a:ea typeface="Times New Roman" panose="02020603050405020304" pitchFamily="18" charset="0"/>
              </a:rPr>
              <a:t>	Складання плану парувань птиці. </a:t>
            </a:r>
          </a:p>
          <a:p>
            <a:pPr marL="0" indent="0">
              <a:buNone/>
            </a:pPr>
            <a:r>
              <a:rPr lang="uk-UA" b="1" dirty="0">
                <a:solidFill>
                  <a:srgbClr val="FF0000"/>
                </a:solidFill>
                <a:latin typeface="Arial Black" panose="020B0A04020102020204" pitchFamily="34" charset="0"/>
                <a:ea typeface="Times New Roman" panose="02020603050405020304" pitchFamily="18" charset="0"/>
              </a:rPr>
              <a:t>	</a:t>
            </a:r>
            <a:r>
              <a:rPr lang="uk-UA" dirty="0">
                <a:latin typeface="Arial Black" panose="020B0A04020102020204" pitchFamily="34" charset="0"/>
                <a:ea typeface="Times New Roman" panose="02020603050405020304" pitchFamily="18" charset="0"/>
              </a:rPr>
              <a:t>При складанні плану парування сільськогосподарської птиці різних видів багато спільного, але є деякі відмінності в зв’язку з біологічними особливостями відтворення птиці, типом будови її тіла і направленням продуктивності, строками племінного використання і іншими властивостями. </a:t>
            </a:r>
          </a:p>
          <a:p>
            <a:pPr marL="0" indent="0">
              <a:buNone/>
            </a:pPr>
            <a:r>
              <a:rPr lang="uk-UA" dirty="0">
                <a:latin typeface="Arial Black" panose="020B0A04020102020204" pitchFamily="34" charset="0"/>
                <a:ea typeface="Times New Roman" panose="02020603050405020304" pitchFamily="18" charset="0"/>
              </a:rPr>
              <a:t>	План спаровування птиці складають на генетичних і зональних дослідних станціях з птахівництва, в експериментальних господарствах науково-дослідних закладів, вузів, а також на </a:t>
            </a:r>
            <a:r>
              <a:rPr lang="uk-UA" dirty="0" err="1">
                <a:latin typeface="Arial Black" panose="020B0A04020102020204" pitchFamily="34" charset="0"/>
                <a:ea typeface="Times New Roman" panose="02020603050405020304" pitchFamily="18" charset="0"/>
              </a:rPr>
              <a:t>племзаводах</a:t>
            </a:r>
            <a:r>
              <a:rPr lang="uk-UA" dirty="0">
                <a:latin typeface="Arial Black" panose="020B0A04020102020204" pitchFamily="34" charset="0"/>
                <a:ea typeface="Times New Roman" panose="02020603050405020304" pitchFamily="18" charset="0"/>
              </a:rPr>
              <a:t>. </a:t>
            </a:r>
          </a:p>
          <a:p>
            <a:pPr marL="0" indent="0">
              <a:buNone/>
            </a:pPr>
            <a:r>
              <a:rPr lang="uk-UA" dirty="0">
                <a:latin typeface="Arial Black" panose="020B0A04020102020204" pitchFamily="34" charset="0"/>
                <a:ea typeface="Times New Roman" panose="02020603050405020304" pitchFamily="18" charset="0"/>
              </a:rPr>
              <a:t>	Основна мета гніздових спаровувань птиці – перевірка плідників за якістю нащадків при веденні родинної селекції.</a:t>
            </a:r>
            <a:endParaRPr lang="uk-UA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17948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3A9CC6BC-1E5F-42E8-9F98-FAB6E26F34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4313" y="285750"/>
            <a:ext cx="11672887" cy="6300787"/>
          </a:xfrm>
        </p:spPr>
        <p:txBody>
          <a:bodyPr anchor="ctr">
            <a:normAutofit fontScale="92500" lnSpcReduction="20000"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uk-UA" dirty="0">
                <a:latin typeface="Arial Black" panose="020B0A04020102020204" pitchFamily="34" charset="0"/>
                <a:ea typeface="Times New Roman" panose="02020603050405020304" pitchFamily="18" charset="0"/>
              </a:rPr>
              <a:t>	Без застосування штучного осіменіння птиці </a:t>
            </a:r>
            <a:r>
              <a:rPr lang="uk-UA" dirty="0">
                <a:solidFill>
                  <a:srgbClr val="FF0000"/>
                </a:solidFill>
                <a:latin typeface="Arial Black" panose="020B0A04020102020204" pitchFamily="34" charset="0"/>
                <a:ea typeface="Times New Roman" panose="02020603050405020304" pitchFamily="18" charset="0"/>
              </a:rPr>
              <a:t>план гніздових спаровувань складається не менше трьох разів в рік</a:t>
            </a:r>
            <a:r>
              <a:rPr lang="uk-UA" dirty="0">
                <a:latin typeface="Arial Black" panose="020B0A04020102020204" pitchFamily="34" charset="0"/>
                <a:ea typeface="Times New Roman" panose="02020603050405020304" pitchFamily="18" charset="0"/>
              </a:rPr>
              <a:t>, що обумовлено необхідністю отримання мінімального числа нащадків для достовірної оцінки птиці.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uk-UA" dirty="0">
                <a:latin typeface="Arial Black" panose="020B0A04020102020204" pitchFamily="34" charset="0"/>
              </a:rPr>
              <a:t>	В залежності від виду птиці і напрямку її продуктивності в кожному гнізді </a:t>
            </a:r>
            <a:r>
              <a:rPr lang="uk-UA" dirty="0">
                <a:solidFill>
                  <a:srgbClr val="FF0000"/>
                </a:solidFill>
                <a:latin typeface="Arial Black" panose="020B0A04020102020204" pitchFamily="34" charset="0"/>
              </a:rPr>
              <a:t>з одним самцем утримують</a:t>
            </a:r>
            <a:r>
              <a:rPr lang="uk-UA" dirty="0">
                <a:latin typeface="Arial Black" panose="020B0A04020102020204" pitchFamily="34" charset="0"/>
              </a:rPr>
              <a:t>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uk-UA" i="1" dirty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- 15 яєчних або 12 м’ясних курей,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uk-UA" i="1" dirty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- 10-15 індичок важких ліній або 18 легких,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uk-UA" i="1" dirty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- 7 качок,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uk-UA" i="1" dirty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- 3 гуски.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uk-UA" dirty="0">
                <a:latin typeface="Arial Black" panose="020B0A04020102020204" pitchFamily="34" charset="0"/>
                <a:ea typeface="Times New Roman" panose="02020603050405020304" pitchFamily="18" charset="0"/>
              </a:rPr>
              <a:t>	При комплектуванні гнізд використовують птицю різного віку в залежності від її призначення.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uk-UA" dirty="0">
                <a:latin typeface="Arial Black" panose="020B0A04020102020204" pitchFamily="34" charset="0"/>
                <a:ea typeface="Times New Roman" panose="02020603050405020304" pitchFamily="18" charset="0"/>
              </a:rPr>
              <a:t>	</a:t>
            </a:r>
            <a:r>
              <a:rPr lang="uk-UA" i="1" u="sng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ea typeface="Times New Roman" panose="02020603050405020304" pitchFamily="18" charset="0"/>
              </a:rPr>
              <a:t>Наприклад</a:t>
            </a:r>
            <a:r>
              <a:rPr lang="uk-UA" i="1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ea typeface="Times New Roman" panose="02020603050405020304" pitchFamily="18" charset="0"/>
              </a:rPr>
              <a:t>, в селекційному пташнику для курей, в якому знаходиться 60 гнізд, 20 гнізд використовують для </a:t>
            </a:r>
            <a:r>
              <a:rPr lang="uk-UA" i="1" dirty="0" err="1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ea typeface="Times New Roman" panose="02020603050405020304" pitchFamily="18" charset="0"/>
              </a:rPr>
              <a:t>внутрішньолінійних</a:t>
            </a:r>
            <a:r>
              <a:rPr lang="uk-UA" i="1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ea typeface="Times New Roman" panose="02020603050405020304" pitchFamily="18" charset="0"/>
              </a:rPr>
              <a:t> спаровувань і 40 гнізд для </a:t>
            </a:r>
            <a:r>
              <a:rPr lang="uk-UA" i="1" dirty="0" err="1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ea typeface="Times New Roman" panose="02020603050405020304" pitchFamily="18" charset="0"/>
              </a:rPr>
              <a:t>реципрокних</a:t>
            </a:r>
            <a:r>
              <a:rPr lang="uk-UA" i="1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ea typeface="Times New Roman" panose="02020603050405020304" pitchFamily="18" charset="0"/>
              </a:rPr>
              <a:t> схрещувань з метою оцінки співставлення птиці для гібридизації.</a:t>
            </a:r>
            <a:endParaRPr lang="uk-UA" i="1" dirty="0">
              <a:solidFill>
                <a:srgbClr val="00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33226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43648DBA-2378-4D4C-BA82-01098D1CF7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0050" y="314325"/>
            <a:ext cx="11501438" cy="6300788"/>
          </a:xfrm>
        </p:spPr>
        <p:txBody>
          <a:bodyPr anchor="ctr"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uk-UA" sz="3000" b="1" i="1" dirty="0">
                <a:solidFill>
                  <a:srgbClr val="CC0000"/>
                </a:solidFill>
                <a:latin typeface="Arial Black" panose="020B0A04020102020204" pitchFamily="34" charset="0"/>
              </a:rPr>
              <a:t>	Молодих півнів в 43-52 – тижневому віці</a:t>
            </a:r>
            <a:r>
              <a:rPr lang="uk-UA" sz="3000" i="1" dirty="0">
                <a:latin typeface="Arial Black" panose="020B0A04020102020204" pitchFamily="34" charset="0"/>
              </a:rPr>
              <a:t>,</a:t>
            </a:r>
            <a:r>
              <a:rPr lang="uk-UA" sz="3000" dirty="0">
                <a:latin typeface="Arial Black" panose="020B0A04020102020204" pitchFamily="34" charset="0"/>
              </a:rPr>
              <a:t> призначених для </a:t>
            </a:r>
            <a:r>
              <a:rPr lang="uk-UA" sz="3000" dirty="0" err="1">
                <a:latin typeface="Arial Black" panose="020B0A04020102020204" pitchFamily="34" charset="0"/>
              </a:rPr>
              <a:t>реципрокних</a:t>
            </a:r>
            <a:r>
              <a:rPr lang="uk-UA" sz="3000" dirty="0">
                <a:latin typeface="Arial Black" panose="020B0A04020102020204" pitchFamily="34" charset="0"/>
              </a:rPr>
              <a:t> схрещувань в гніздах, відбирають за екстер’єром, живою масою, походженням, якістю сперми і продуктивністю сестер і </a:t>
            </a:r>
            <a:r>
              <a:rPr lang="uk-UA" sz="3000" dirty="0" err="1">
                <a:latin typeface="Arial Black" panose="020B0A04020102020204" pitchFamily="34" charset="0"/>
              </a:rPr>
              <a:t>напівсестер</a:t>
            </a:r>
            <a:r>
              <a:rPr lang="uk-UA" sz="3000" dirty="0">
                <a:latin typeface="Arial Black" panose="020B0A04020102020204" pitchFamily="34" charset="0"/>
              </a:rPr>
              <a:t> за перші 39 тижнів життя.</a:t>
            </a:r>
          </a:p>
          <a:p>
            <a:pPr marL="0" indent="0">
              <a:spcBef>
                <a:spcPts val="0"/>
              </a:spcBef>
              <a:buNone/>
            </a:pPr>
            <a:r>
              <a:rPr lang="uk-UA" sz="3000" b="1" i="1" dirty="0">
                <a:solidFill>
                  <a:srgbClr val="CC0000"/>
                </a:solidFill>
                <a:latin typeface="Arial Black" panose="020B0A04020102020204" pitchFamily="34" charset="0"/>
                <a:ea typeface="Times New Roman" panose="02020603050405020304" pitchFamily="18" charset="0"/>
              </a:rPr>
              <a:t>	Переярих півнів в 2-х річному і старшому віці</a:t>
            </a:r>
            <a:r>
              <a:rPr lang="uk-UA" sz="3000" dirty="0">
                <a:solidFill>
                  <a:srgbClr val="CC0000"/>
                </a:solidFill>
                <a:latin typeface="Arial Black" panose="020B0A04020102020204" pitchFamily="34" charset="0"/>
                <a:ea typeface="Times New Roman" panose="02020603050405020304" pitchFamily="18" charset="0"/>
              </a:rPr>
              <a:t> </a:t>
            </a:r>
            <a:r>
              <a:rPr lang="uk-UA" sz="3000" dirty="0">
                <a:latin typeface="Arial Black" panose="020B0A04020102020204" pitchFamily="34" charset="0"/>
                <a:ea typeface="Times New Roman" panose="02020603050405020304" pitchFamily="18" charset="0"/>
              </a:rPr>
              <a:t>для комплектування гнізд </a:t>
            </a:r>
            <a:r>
              <a:rPr lang="uk-UA" sz="3000" dirty="0" err="1">
                <a:latin typeface="Arial Black" panose="020B0A04020102020204" pitchFamily="34" charset="0"/>
                <a:ea typeface="Times New Roman" panose="02020603050405020304" pitchFamily="18" charset="0"/>
              </a:rPr>
              <a:t>внутрішньолінійного</a:t>
            </a:r>
            <a:r>
              <a:rPr lang="uk-UA" sz="3000" dirty="0">
                <a:latin typeface="Arial Black" panose="020B0A04020102020204" pitchFamily="34" charset="0"/>
                <a:ea typeface="Times New Roman" panose="02020603050405020304" pitchFamily="18" charset="0"/>
              </a:rPr>
              <a:t> спаровування відбирають за станом здоров’я, екстер’єром, якістю сперми, відтворювальними якостями і продуктивністю чистопородних і гібридних дочок за 68 тижнів життя. </a:t>
            </a:r>
          </a:p>
          <a:p>
            <a:pPr marL="0" indent="0">
              <a:spcBef>
                <a:spcPts val="0"/>
              </a:spcBef>
              <a:buNone/>
            </a:pPr>
            <a:r>
              <a:rPr lang="uk-UA" sz="3000" dirty="0">
                <a:latin typeface="Arial Black" panose="020B0A04020102020204" pitchFamily="34" charset="0"/>
                <a:ea typeface="Times New Roman" panose="02020603050405020304" pitchFamily="18" charset="0"/>
              </a:rPr>
              <a:t>	</a:t>
            </a:r>
            <a:r>
              <a:rPr lang="uk-UA" sz="3000" i="1" dirty="0">
                <a:solidFill>
                  <a:srgbClr val="006600"/>
                </a:solidFill>
                <a:latin typeface="Arial Black" panose="020B0A04020102020204" pitchFamily="34" charset="0"/>
                <a:ea typeface="Times New Roman" panose="02020603050405020304" pitchFamily="18" charset="0"/>
              </a:rPr>
              <a:t>Кращими є півні, дочки яких за продуктивністю достовірно переважають ровесниць.</a:t>
            </a:r>
            <a:endParaRPr lang="uk-UA" sz="3000" i="1" dirty="0">
              <a:solidFill>
                <a:srgbClr val="00660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20127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CF40C3F2-A22E-47A2-964D-A6AD393E59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4350" y="485775"/>
            <a:ext cx="11430000" cy="6072188"/>
          </a:xfrm>
        </p:spPr>
        <p:txBody>
          <a:bodyPr anchor="ctr"/>
          <a:lstStyle/>
          <a:p>
            <a:pPr marL="0" indent="0">
              <a:buNone/>
            </a:pPr>
            <a:r>
              <a:rPr lang="uk-UA" dirty="0">
                <a:latin typeface="Arial Black" panose="020B0A04020102020204" pitchFamily="34" charset="0"/>
                <a:ea typeface="Times New Roman" panose="02020603050405020304" pitchFamily="18" charset="0"/>
              </a:rPr>
              <a:t>	При кінцевому </a:t>
            </a:r>
            <a:r>
              <a:rPr lang="uk-UA" dirty="0">
                <a:solidFill>
                  <a:srgbClr val="003399"/>
                </a:solidFill>
                <a:latin typeface="Arial Black" panose="020B0A04020102020204" pitchFamily="34" charset="0"/>
                <a:ea typeface="Times New Roman" panose="02020603050405020304" pitchFamily="18" charset="0"/>
              </a:rPr>
              <a:t>підборі півня в гніздо порівнюють останні показники продуктивності курей</a:t>
            </a:r>
            <a:r>
              <a:rPr lang="uk-UA" dirty="0">
                <a:latin typeface="Arial Black" panose="020B0A04020102020204" pitchFamily="34" charset="0"/>
                <a:ea typeface="Times New Roman" panose="02020603050405020304" pitchFamily="18" charset="0"/>
              </a:rPr>
              <a:t>, з якими передбачається його спарувати, із продуктивністю його матері, сестер, </a:t>
            </a:r>
            <a:r>
              <a:rPr lang="uk-UA" dirty="0" err="1">
                <a:latin typeface="Arial Black" panose="020B0A04020102020204" pitchFamily="34" charset="0"/>
                <a:ea typeface="Times New Roman" panose="02020603050405020304" pitchFamily="18" charset="0"/>
              </a:rPr>
              <a:t>напівсестер</a:t>
            </a:r>
            <a:r>
              <a:rPr lang="uk-UA" dirty="0">
                <a:latin typeface="Arial Black" panose="020B0A04020102020204" pitchFamily="34" charset="0"/>
                <a:ea typeface="Times New Roman" panose="02020603050405020304" pitchFamily="18" charset="0"/>
              </a:rPr>
              <a:t> і дочок, якщо вони є, за один і той самий період часу. </a:t>
            </a:r>
          </a:p>
          <a:p>
            <a:pPr marL="0" indent="0">
              <a:buNone/>
            </a:pPr>
            <a:r>
              <a:rPr lang="uk-UA" dirty="0">
                <a:latin typeface="Arial Black" panose="020B0A04020102020204" pitchFamily="34" charset="0"/>
                <a:ea typeface="Times New Roman" panose="02020603050405020304" pitchFamily="18" charset="0"/>
              </a:rPr>
              <a:t>	Показники продуктивності родичів півня </a:t>
            </a:r>
            <a:r>
              <a:rPr lang="uk-UA" dirty="0">
                <a:solidFill>
                  <a:srgbClr val="CC0000"/>
                </a:solidFill>
                <a:latin typeface="Arial Black" panose="020B0A04020102020204" pitchFamily="34" charset="0"/>
                <a:ea typeface="Times New Roman" panose="02020603050405020304" pitchFamily="18" charset="0"/>
              </a:rPr>
              <a:t>повинні бути вище середньої продуктивності відібраних курей </a:t>
            </a:r>
            <a:r>
              <a:rPr lang="uk-UA" dirty="0">
                <a:latin typeface="Arial Black" panose="020B0A04020102020204" pitchFamily="34" charset="0"/>
                <a:ea typeface="Times New Roman" panose="02020603050405020304" pitchFamily="18" charset="0"/>
              </a:rPr>
              <a:t>гнізда або в крайньому випадку рівні їм, але не нижчі.</a:t>
            </a:r>
          </a:p>
          <a:p>
            <a:pPr marL="0" indent="0">
              <a:buNone/>
            </a:pPr>
            <a:r>
              <a:rPr lang="uk-UA" dirty="0">
                <a:latin typeface="Arial Black" panose="020B0A04020102020204" pitchFamily="34" charset="0"/>
                <a:ea typeface="Times New Roman" panose="02020603050405020304" pitchFamily="18" charset="0"/>
              </a:rPr>
              <a:t>	 Якщо планом племінної роботи </a:t>
            </a:r>
            <a:r>
              <a:rPr lang="uk-UA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ea typeface="Times New Roman" panose="02020603050405020304" pitchFamily="18" charset="0"/>
              </a:rPr>
              <a:t>не передбачено застосування інбридингу</a:t>
            </a:r>
            <a:r>
              <a:rPr lang="uk-UA" dirty="0">
                <a:latin typeface="Arial Black" panose="020B0A04020102020204" pitchFamily="34" charset="0"/>
                <a:ea typeface="Times New Roman" panose="02020603050405020304" pitchFamily="18" charset="0"/>
              </a:rPr>
              <a:t>, то підібрані за кількістю ознак для внутрішньо лінійного спаровування </a:t>
            </a:r>
            <a:r>
              <a:rPr lang="uk-UA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ea typeface="Times New Roman" panose="02020603050405020304" pitchFamily="18" charset="0"/>
              </a:rPr>
              <a:t>півні не повинні мати загальних предків з курками гнізда.</a:t>
            </a:r>
            <a:endParaRPr lang="uk-UA" dirty="0">
              <a:solidFill>
                <a:srgbClr val="00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20700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4A9A6B18-2344-4004-8A84-57DF02DBD8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8625" y="214314"/>
            <a:ext cx="11329988" cy="6329362"/>
          </a:xfrm>
        </p:spPr>
        <p:txBody>
          <a:bodyPr anchor="ctr">
            <a:normAutofit lnSpcReduction="10000"/>
          </a:bodyPr>
          <a:lstStyle/>
          <a:p>
            <a:pPr marL="0" indent="0">
              <a:buNone/>
            </a:pPr>
            <a:r>
              <a:rPr lang="uk-UA" dirty="0">
                <a:latin typeface="Arial Black" panose="020B0A04020102020204" pitchFamily="34" charset="0"/>
                <a:ea typeface="Times New Roman" panose="02020603050405020304" pitchFamily="18" charset="0"/>
              </a:rPr>
              <a:t>	В селекції в основному використовують </a:t>
            </a:r>
            <a:r>
              <a:rPr lang="uk-UA" dirty="0">
                <a:solidFill>
                  <a:srgbClr val="CC0000"/>
                </a:solidFill>
                <a:latin typeface="Arial Black" panose="020B0A04020102020204" pitchFamily="34" charset="0"/>
                <a:ea typeface="Times New Roman" panose="02020603050405020304" pitchFamily="18" charset="0"/>
              </a:rPr>
              <a:t>гомогенний (однорідний) підбір </a:t>
            </a:r>
            <a:r>
              <a:rPr lang="uk-UA" dirty="0">
                <a:latin typeface="Arial Black" panose="020B0A04020102020204" pitchFamily="34" charset="0"/>
                <a:ea typeface="Times New Roman" panose="02020603050405020304" pitchFamily="18" charset="0"/>
              </a:rPr>
              <a:t>птиці для спаровування і отримання вирівняних за селекційними ознаками нащадків, подібних з батьками. </a:t>
            </a:r>
          </a:p>
          <a:p>
            <a:pPr marL="0" indent="0">
              <a:buNone/>
            </a:pPr>
            <a:r>
              <a:rPr lang="uk-UA" dirty="0">
                <a:latin typeface="Arial Black" panose="020B0A04020102020204" pitchFamily="34" charset="0"/>
                <a:ea typeface="Times New Roman" panose="02020603050405020304" pitchFamily="18" charset="0"/>
              </a:rPr>
              <a:t>	Для підвищення життєздатності птиці застосовують </a:t>
            </a:r>
            <a:r>
              <a:rPr lang="uk-UA" dirty="0">
                <a:solidFill>
                  <a:srgbClr val="CC0000"/>
                </a:solidFill>
                <a:latin typeface="Arial Black" panose="020B0A04020102020204" pitchFamily="34" charset="0"/>
                <a:ea typeface="Times New Roman" panose="02020603050405020304" pitchFamily="18" charset="0"/>
              </a:rPr>
              <a:t>гетерогенний (різнорідний) підбір</a:t>
            </a:r>
            <a:r>
              <a:rPr lang="uk-UA" dirty="0">
                <a:latin typeface="Arial Black" panose="020B0A04020102020204" pitchFamily="34" charset="0"/>
                <a:ea typeface="Times New Roman" panose="02020603050405020304" pitchFamily="18" charset="0"/>
              </a:rPr>
              <a:t>. </a:t>
            </a:r>
          </a:p>
          <a:p>
            <a:pPr marL="0" indent="0">
              <a:buNone/>
            </a:pPr>
            <a:r>
              <a:rPr lang="uk-UA" dirty="0">
                <a:latin typeface="Arial Black" panose="020B0A04020102020204" pitchFamily="34" charset="0"/>
                <a:ea typeface="Times New Roman" panose="02020603050405020304" pitchFamily="18" charset="0"/>
              </a:rPr>
              <a:t>	При низькій спадковості ознак індивідуальний відбір птиці з високою продуктивністю малоефективний порівняно з родинною селекцією, коли індивідуально враховують продуктивність кожної особини, продуктивність всіх членів родини і оцінку плідників за якістю нащадків. </a:t>
            </a:r>
          </a:p>
          <a:p>
            <a:pPr marL="0" indent="0">
              <a:buNone/>
            </a:pPr>
            <a:r>
              <a:rPr lang="uk-UA" dirty="0">
                <a:latin typeface="Arial Black" panose="020B0A04020102020204" pitchFamily="34" charset="0"/>
                <a:ea typeface="Times New Roman" panose="02020603050405020304" pitchFamily="18" charset="0"/>
              </a:rPr>
              <a:t>	</a:t>
            </a:r>
            <a:r>
              <a:rPr lang="uk-UA" i="1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ea typeface="Times New Roman" panose="02020603050405020304" pitchFamily="18" charset="0"/>
              </a:rPr>
              <a:t>В подальшій селекції використовують птицю, що походить тільки з кращих родин. Особини навіть з високою продуктивністю, але які походять не з кращих родин, для селекції не використовуються.</a:t>
            </a:r>
            <a:endParaRPr lang="uk-UA" i="1" dirty="0">
              <a:solidFill>
                <a:srgbClr val="00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95625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5AB2D83C-D21D-4A58-8351-6CA9811B65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4350" y="200024"/>
            <a:ext cx="11315700" cy="6386513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uk-UA" dirty="0">
                <a:latin typeface="Arial Black" panose="020B0A04020102020204" pitchFamily="34" charset="0"/>
                <a:ea typeface="Times New Roman" panose="02020603050405020304" pitchFamily="18" charset="0"/>
              </a:rPr>
              <a:t>	З метою виявлення кращої комбінаційної здатності і більш точної оцінки племінних переваг плідників-півнів і індиків використовують </a:t>
            </a:r>
            <a:r>
              <a:rPr lang="uk-UA" b="1" dirty="0">
                <a:solidFill>
                  <a:srgbClr val="CC0000"/>
                </a:solidFill>
                <a:latin typeface="Arial Black" panose="020B0A04020102020204" pitchFamily="34" charset="0"/>
                <a:ea typeface="Times New Roman" panose="02020603050405020304" pitchFamily="18" charset="0"/>
              </a:rPr>
              <a:t>складне гніздо</a:t>
            </a:r>
            <a:r>
              <a:rPr lang="uk-UA" dirty="0">
                <a:solidFill>
                  <a:srgbClr val="CC0000"/>
                </a:solidFill>
                <a:latin typeface="Arial Black" panose="020B0A04020102020204" pitchFamily="34" charset="0"/>
                <a:ea typeface="Times New Roman" panose="02020603050405020304" pitchFamily="18" charset="0"/>
              </a:rPr>
              <a:t>, в якому одну частину складають несучки однієї лінії, а в другому – іншої лінії. </a:t>
            </a:r>
          </a:p>
          <a:p>
            <a:pPr marL="0" indent="0">
              <a:buNone/>
            </a:pPr>
            <a:r>
              <a:rPr lang="uk-UA" dirty="0">
                <a:latin typeface="Arial Black" panose="020B0A04020102020204" pitchFamily="34" charset="0"/>
                <a:ea typeface="Times New Roman" panose="02020603050405020304" pitchFamily="18" charset="0"/>
              </a:rPr>
              <a:t>	Перед комплектуванням гнізд більш правильно спочатку відібрати птицю в трохи більшій кількості, ніж потрібно для кожного гнізда. Відбір здійснюють на основі даних про походження, продуктивних і племінних якостей птиці. </a:t>
            </a:r>
          </a:p>
          <a:p>
            <a:pPr marL="0" indent="0">
              <a:buNone/>
            </a:pPr>
            <a:r>
              <a:rPr lang="uk-UA" dirty="0">
                <a:latin typeface="Arial Black" panose="020B0A04020102020204" pitchFamily="34" charset="0"/>
                <a:ea typeface="Times New Roman" panose="02020603050405020304" pitchFamily="18" charset="0"/>
              </a:rPr>
              <a:t>	</a:t>
            </a:r>
            <a:r>
              <a:rPr lang="uk-UA" dirty="0">
                <a:solidFill>
                  <a:srgbClr val="003399"/>
                </a:solidFill>
                <a:latin typeface="Arial Black" panose="020B0A04020102020204" pitchFamily="34" charset="0"/>
                <a:ea typeface="Times New Roman" panose="02020603050405020304" pitchFamily="18" charset="0"/>
              </a:rPr>
              <a:t>Потім починають бонітування живої птиці за зовнішніми ознаками</a:t>
            </a:r>
            <a:r>
              <a:rPr lang="uk-UA" dirty="0">
                <a:latin typeface="Arial Black" panose="020B0A04020102020204" pitchFamily="34" charset="0"/>
                <a:ea typeface="Times New Roman" panose="02020603050405020304" pitchFamily="18" charset="0"/>
              </a:rPr>
              <a:t>, взявши кожну особину в руки, і після цього остаточно визначають можливість її використання для гніздових спаровувань.</a:t>
            </a:r>
            <a:endParaRPr lang="uk-UA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98054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62A7B834-2812-473D-BCAC-83E0884804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8637" y="385763"/>
            <a:ext cx="11329987" cy="4600575"/>
          </a:xfrm>
        </p:spPr>
        <p:txBody>
          <a:bodyPr anchor="ctr"/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-UA" b="1" dirty="0">
                <a:solidFill>
                  <a:srgbClr val="FF0000"/>
                </a:solidFill>
                <a:latin typeface="Arial Black" panose="020B0A04020102020204" pitchFamily="34" charset="0"/>
                <a:ea typeface="Times New Roman" panose="02020603050405020304" pitchFamily="18" charset="0"/>
              </a:rPr>
              <a:t>Завдання 1</a:t>
            </a:r>
            <a:r>
              <a:rPr lang="uk-UA" b="1" dirty="0">
                <a:latin typeface="Arial Black" panose="020B0A04020102020204" pitchFamily="34" charset="0"/>
                <a:ea typeface="Times New Roman" panose="02020603050405020304" pitchFamily="18" charset="0"/>
              </a:rPr>
              <a:t>. </a:t>
            </a:r>
            <a:r>
              <a:rPr lang="uk-UA" dirty="0">
                <a:latin typeface="Arial Black" panose="020B0A04020102020204" pitchFamily="34" charset="0"/>
                <a:ea typeface="Times New Roman" panose="02020603050405020304" pitchFamily="18" charset="0"/>
              </a:rPr>
              <a:t>Засвоїти методику кільцювання птиці різних статевовікових груп. Намалювати </a:t>
            </a:r>
            <a:r>
              <a:rPr lang="uk-UA" dirty="0" err="1">
                <a:latin typeface="Arial Black" panose="020B0A04020102020204" pitchFamily="34" charset="0"/>
                <a:ea typeface="Times New Roman" panose="02020603050405020304" pitchFamily="18" charset="0"/>
              </a:rPr>
              <a:t>криломітку</a:t>
            </a:r>
            <a:r>
              <a:rPr lang="uk-UA" dirty="0">
                <a:latin typeface="Arial Black" panose="020B0A04020102020204" pitchFamily="34" charset="0"/>
                <a:ea typeface="Times New Roman" panose="02020603050405020304" pitchFamily="18" charset="0"/>
              </a:rPr>
              <a:t> і згідно завдання пронумерувати 3 птиці.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uk-UA" dirty="0">
              <a:latin typeface="Arial Black" panose="020B0A04020102020204" pitchFamily="34" charset="0"/>
              <a:ea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uk-UA" b="1" dirty="0">
                <a:solidFill>
                  <a:srgbClr val="FF0000"/>
                </a:solidFill>
                <a:latin typeface="Arial Black" panose="020B0A04020102020204" pitchFamily="34" charset="0"/>
                <a:ea typeface="Times New Roman" panose="02020603050405020304" pitchFamily="18" charset="0"/>
              </a:rPr>
              <a:t>Завдання 2. </a:t>
            </a:r>
            <a:r>
              <a:rPr lang="uk-UA" dirty="0">
                <a:latin typeface="Arial Black" panose="020B0A04020102020204" pitchFamily="34" charset="0"/>
                <a:ea typeface="Times New Roman" panose="02020603050405020304" pitchFamily="18" charset="0"/>
              </a:rPr>
              <a:t>Ознайомитися з планами племінної роботи з птицею в різних господарствах.</a:t>
            </a:r>
            <a:endParaRPr lang="uk-UA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73827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B784BB7D-3F83-4886-A2B9-3ED912BEC58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41322948"/>
              </p:ext>
            </p:extLst>
          </p:nvPr>
        </p:nvGraphicFramePr>
        <p:xfrm>
          <a:off x="95252" y="487256"/>
          <a:ext cx="11977686" cy="157131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033599">
                  <a:extLst>
                    <a:ext uri="{9D8B030D-6E8A-4147-A177-3AD203B41FA5}">
                      <a16:colId xmlns:a16="http://schemas.microsoft.com/office/drawing/2014/main" val="1691323761"/>
                    </a:ext>
                  </a:extLst>
                </a:gridCol>
                <a:gridCol w="2944087">
                  <a:extLst>
                    <a:ext uri="{9D8B030D-6E8A-4147-A177-3AD203B41FA5}">
                      <a16:colId xmlns:a16="http://schemas.microsoft.com/office/drawing/2014/main" val="1242994604"/>
                    </a:ext>
                  </a:extLst>
                </a:gridCol>
              </a:tblGrid>
              <a:tr h="647401">
                <a:tc>
                  <a:txBody>
                    <a:bodyPr/>
                    <a:lstStyle/>
                    <a:p>
                      <a:pPr indent="45720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kern="1600" dirty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</a:rPr>
                        <a:t>Гніздо № __________</a:t>
                      </a:r>
                      <a:endParaRPr lang="uk-UA" sz="1200" dirty="0">
                        <a:solidFill>
                          <a:schemeClr val="tx1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  <a:p>
                      <a:pPr indent="45720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kern="1600" dirty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</a:rPr>
                        <a:t>Номер півня _________ Порода _______________ Лінія ______ Дата виводу __________</a:t>
                      </a:r>
                      <a:endParaRPr lang="uk-UA" sz="1200" dirty="0">
                        <a:solidFill>
                          <a:schemeClr val="tx1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  <a:p>
                      <a:pPr indent="45720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kern="1600" dirty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</a:rPr>
                        <a:t>Жива маса (кг) у 39 тижнів __________, у 52 тижні ____________.</a:t>
                      </a:r>
                      <a:endParaRPr lang="uk-UA" sz="1200" dirty="0">
                        <a:solidFill>
                          <a:schemeClr val="tx1"/>
                        </a:solidFill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845" marR="39845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indent="45720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kern="160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</a:rPr>
                        <a:t>Б                      ББ</a:t>
                      </a:r>
                      <a:endParaRPr lang="uk-UA" sz="1200">
                        <a:solidFill>
                          <a:schemeClr val="tx1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  <a:p>
                      <a:pPr indent="45720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kern="160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</a:rPr>
                        <a:t>                        МБ</a:t>
                      </a:r>
                      <a:endParaRPr lang="uk-UA" sz="1200">
                        <a:solidFill>
                          <a:schemeClr val="tx1"/>
                        </a:solidFill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845" marR="39845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19456723"/>
                  </a:ext>
                </a:extLst>
              </a:tr>
              <a:tr h="923917">
                <a:tc>
                  <a:txBody>
                    <a:bodyPr/>
                    <a:lstStyle/>
                    <a:p>
                      <a:pPr indent="45720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kern="1600" dirty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</a:rPr>
                        <a:t>Продуктивність сестер: статева зрілість (днів) _________;</a:t>
                      </a:r>
                      <a:endParaRPr lang="uk-UA" sz="1200" dirty="0">
                        <a:solidFill>
                          <a:schemeClr val="tx1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  <a:p>
                      <a:pPr indent="45720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kern="1600" dirty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</a:rPr>
                        <a:t>несучість (шт.) у 39 тижнів __________, у 68 тижнів _______; </a:t>
                      </a:r>
                      <a:endParaRPr lang="uk-UA" sz="1200" dirty="0">
                        <a:solidFill>
                          <a:schemeClr val="tx1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  <a:p>
                      <a:pPr indent="45720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kern="1600" dirty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</a:rPr>
                        <a:t>маса яєць (г) у 39 тижнів _______, у 52 тижні ________; </a:t>
                      </a:r>
                      <a:endParaRPr lang="uk-UA" sz="1200" dirty="0">
                        <a:solidFill>
                          <a:schemeClr val="tx1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  <a:p>
                      <a:pPr indent="45720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kern="1600" dirty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</a:rPr>
                        <a:t>яйценосність (шт.) дочок у 39 тижнів ______, у 68 тижнів _______.</a:t>
                      </a:r>
                      <a:endParaRPr lang="uk-UA" sz="1200" dirty="0">
                        <a:solidFill>
                          <a:schemeClr val="tx1"/>
                        </a:solidFill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845" marR="39845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indent="45720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kern="1600" dirty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</a:rPr>
                        <a:t>М                     БМ</a:t>
                      </a:r>
                      <a:endParaRPr lang="uk-UA" sz="1200" dirty="0">
                        <a:solidFill>
                          <a:schemeClr val="tx1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  <a:p>
                      <a:pPr indent="45720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kern="1600" dirty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</a:rPr>
                        <a:t>                         ММ</a:t>
                      </a:r>
                      <a:endParaRPr lang="uk-UA" sz="1200" dirty="0">
                        <a:solidFill>
                          <a:schemeClr val="tx1"/>
                        </a:solidFill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845" marR="39845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4858795"/>
                  </a:ext>
                </a:extLst>
              </a:tr>
            </a:tbl>
          </a:graphicData>
        </a:graphic>
      </p:graphicFrame>
      <p:sp>
        <p:nvSpPr>
          <p:cNvPr id="5" name="Rectangle 1">
            <a:extLst>
              <a:ext uri="{FF2B5EF4-FFF2-40B4-BE49-F238E27FC236}">
                <a16:creationId xmlns:a16="http://schemas.microsoft.com/office/drawing/2014/main" id="{DCC41E36-1EA9-4D40-8E3F-7183661CF7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5280" y="38014"/>
            <a:ext cx="1152144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4572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uk-UA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1. План парувань</a:t>
            </a:r>
            <a:endParaRPr kumimoji="0" lang="uk-UA" altLang="uk-UA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 Black" panose="020B0A04020102020204" pitchFamily="34" charset="0"/>
            </a:endParaRPr>
          </a:p>
        </p:txBody>
      </p:sp>
      <p:graphicFrame>
        <p:nvGraphicFramePr>
          <p:cNvPr id="6" name="Таблица 5">
            <a:extLst>
              <a:ext uri="{FF2B5EF4-FFF2-40B4-BE49-F238E27FC236}">
                <a16:creationId xmlns:a16="http://schemas.microsoft.com/office/drawing/2014/main" id="{4366E202-F67F-4F83-8A3C-9E0466C1F38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7456167"/>
              </p:ext>
            </p:extLst>
          </p:nvPr>
        </p:nvGraphicFramePr>
        <p:xfrm>
          <a:off x="293368" y="2507815"/>
          <a:ext cx="11662408" cy="401385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21020">
                  <a:extLst>
                    <a:ext uri="{9D8B030D-6E8A-4147-A177-3AD203B41FA5}">
                      <a16:colId xmlns:a16="http://schemas.microsoft.com/office/drawing/2014/main" val="758920151"/>
                    </a:ext>
                  </a:extLst>
                </a:gridCol>
                <a:gridCol w="500062">
                  <a:extLst>
                    <a:ext uri="{9D8B030D-6E8A-4147-A177-3AD203B41FA5}">
                      <a16:colId xmlns:a16="http://schemas.microsoft.com/office/drawing/2014/main" val="1757183386"/>
                    </a:ext>
                  </a:extLst>
                </a:gridCol>
                <a:gridCol w="579658">
                  <a:extLst>
                    <a:ext uri="{9D8B030D-6E8A-4147-A177-3AD203B41FA5}">
                      <a16:colId xmlns:a16="http://schemas.microsoft.com/office/drawing/2014/main" val="3153636339"/>
                    </a:ext>
                  </a:extLst>
                </a:gridCol>
                <a:gridCol w="518703">
                  <a:extLst>
                    <a:ext uri="{9D8B030D-6E8A-4147-A177-3AD203B41FA5}">
                      <a16:colId xmlns:a16="http://schemas.microsoft.com/office/drawing/2014/main" val="2601409025"/>
                    </a:ext>
                  </a:extLst>
                </a:gridCol>
                <a:gridCol w="542845">
                  <a:extLst>
                    <a:ext uri="{9D8B030D-6E8A-4147-A177-3AD203B41FA5}">
                      <a16:colId xmlns:a16="http://schemas.microsoft.com/office/drawing/2014/main" val="2039766004"/>
                    </a:ext>
                  </a:extLst>
                </a:gridCol>
                <a:gridCol w="542845">
                  <a:extLst>
                    <a:ext uri="{9D8B030D-6E8A-4147-A177-3AD203B41FA5}">
                      <a16:colId xmlns:a16="http://schemas.microsoft.com/office/drawing/2014/main" val="860572280"/>
                    </a:ext>
                  </a:extLst>
                </a:gridCol>
                <a:gridCol w="518703">
                  <a:extLst>
                    <a:ext uri="{9D8B030D-6E8A-4147-A177-3AD203B41FA5}">
                      <a16:colId xmlns:a16="http://schemas.microsoft.com/office/drawing/2014/main" val="391809274"/>
                    </a:ext>
                  </a:extLst>
                </a:gridCol>
                <a:gridCol w="597715">
                  <a:extLst>
                    <a:ext uri="{9D8B030D-6E8A-4147-A177-3AD203B41FA5}">
                      <a16:colId xmlns:a16="http://schemas.microsoft.com/office/drawing/2014/main" val="3723463248"/>
                    </a:ext>
                  </a:extLst>
                </a:gridCol>
                <a:gridCol w="621859">
                  <a:extLst>
                    <a:ext uri="{9D8B030D-6E8A-4147-A177-3AD203B41FA5}">
                      <a16:colId xmlns:a16="http://schemas.microsoft.com/office/drawing/2014/main" val="1933531176"/>
                    </a:ext>
                  </a:extLst>
                </a:gridCol>
                <a:gridCol w="750619">
                  <a:extLst>
                    <a:ext uri="{9D8B030D-6E8A-4147-A177-3AD203B41FA5}">
                      <a16:colId xmlns:a16="http://schemas.microsoft.com/office/drawing/2014/main" val="2981827836"/>
                    </a:ext>
                  </a:extLst>
                </a:gridCol>
                <a:gridCol w="870603">
                  <a:extLst>
                    <a:ext uri="{9D8B030D-6E8A-4147-A177-3AD203B41FA5}">
                      <a16:colId xmlns:a16="http://schemas.microsoft.com/office/drawing/2014/main" val="1178479119"/>
                    </a:ext>
                  </a:extLst>
                </a:gridCol>
                <a:gridCol w="605762">
                  <a:extLst>
                    <a:ext uri="{9D8B030D-6E8A-4147-A177-3AD203B41FA5}">
                      <a16:colId xmlns:a16="http://schemas.microsoft.com/office/drawing/2014/main" val="1281266657"/>
                    </a:ext>
                  </a:extLst>
                </a:gridCol>
                <a:gridCol w="725746">
                  <a:extLst>
                    <a:ext uri="{9D8B030D-6E8A-4147-A177-3AD203B41FA5}">
                      <a16:colId xmlns:a16="http://schemas.microsoft.com/office/drawing/2014/main" val="4015488978"/>
                    </a:ext>
                  </a:extLst>
                </a:gridCol>
                <a:gridCol w="646732">
                  <a:extLst>
                    <a:ext uri="{9D8B030D-6E8A-4147-A177-3AD203B41FA5}">
                      <a16:colId xmlns:a16="http://schemas.microsoft.com/office/drawing/2014/main" val="564338974"/>
                    </a:ext>
                  </a:extLst>
                </a:gridCol>
                <a:gridCol w="725746">
                  <a:extLst>
                    <a:ext uri="{9D8B030D-6E8A-4147-A177-3AD203B41FA5}">
                      <a16:colId xmlns:a16="http://schemas.microsoft.com/office/drawing/2014/main" val="1650002856"/>
                    </a:ext>
                  </a:extLst>
                </a:gridCol>
                <a:gridCol w="834022">
                  <a:extLst>
                    <a:ext uri="{9D8B030D-6E8A-4147-A177-3AD203B41FA5}">
                      <a16:colId xmlns:a16="http://schemas.microsoft.com/office/drawing/2014/main" val="1590927612"/>
                    </a:ext>
                  </a:extLst>
                </a:gridCol>
                <a:gridCol w="834022">
                  <a:extLst>
                    <a:ext uri="{9D8B030D-6E8A-4147-A177-3AD203B41FA5}">
                      <a16:colId xmlns:a16="http://schemas.microsoft.com/office/drawing/2014/main" val="1417181619"/>
                    </a:ext>
                  </a:extLst>
                </a:gridCol>
                <a:gridCol w="725746">
                  <a:extLst>
                    <a:ext uri="{9D8B030D-6E8A-4147-A177-3AD203B41FA5}">
                      <a16:colId xmlns:a16="http://schemas.microsoft.com/office/drawing/2014/main" val="3976239365"/>
                    </a:ext>
                  </a:extLst>
                </a:gridCol>
              </a:tblGrid>
              <a:tr h="612897">
                <a:tc rowSpan="3"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300" kern="1600">
                          <a:effectLst/>
                          <a:latin typeface="Arial Black" panose="020B0A04020102020204" pitchFamily="34" charset="0"/>
                        </a:rPr>
                        <a:t>№ п/п</a:t>
                      </a:r>
                      <a:endParaRPr lang="uk-UA" sz="1100"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789" marR="64789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300" kern="1600">
                          <a:effectLst/>
                          <a:latin typeface="Arial Black" panose="020B0A04020102020204" pitchFamily="34" charset="0"/>
                        </a:rPr>
                        <a:t>Номер курки</a:t>
                      </a:r>
                      <a:endParaRPr lang="uk-UA" sz="1100"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789" marR="64789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300" kern="1600">
                          <a:effectLst/>
                          <a:latin typeface="Arial Black" panose="020B0A04020102020204" pitchFamily="34" charset="0"/>
                        </a:rPr>
                        <a:t>Дата виводу</a:t>
                      </a:r>
                      <a:endParaRPr lang="uk-UA" sz="1100"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789" marR="64789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300" kern="1600">
                          <a:effectLst/>
                          <a:latin typeface="Arial Black" panose="020B0A04020102020204" pitchFamily="34" charset="0"/>
                        </a:rPr>
                        <a:t>Номери предків</a:t>
                      </a:r>
                      <a:endParaRPr lang="uk-UA" sz="1100"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789" marR="6478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100" kern="1600">
                          <a:effectLst/>
                          <a:latin typeface="Arial Black" panose="020B0A04020102020204" pitchFamily="34" charset="0"/>
                        </a:rPr>
                        <a:t>Несучість (шт.) родичів за період життя, у віці (тижнів)</a:t>
                      </a:r>
                      <a:endParaRPr lang="uk-UA" sz="1100"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789" marR="6478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300" kern="1600">
                          <a:effectLst/>
                          <a:latin typeface="Arial Black" panose="020B0A04020102020204" pitchFamily="34" charset="0"/>
                        </a:rPr>
                        <a:t>Продуктивні якості курей</a:t>
                      </a:r>
                      <a:endParaRPr lang="uk-UA" sz="1100"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789" marR="6478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3179654"/>
                  </a:ext>
                </a:extLst>
              </a:tr>
              <a:tr h="904571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300" kern="1600">
                          <a:effectLst/>
                          <a:latin typeface="Arial Black" panose="020B0A04020102020204" pitchFamily="34" charset="0"/>
                        </a:rPr>
                        <a:t>Б</a:t>
                      </a:r>
                      <a:endParaRPr lang="uk-UA" sz="1100"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789" marR="6478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300" kern="1600">
                          <a:effectLst/>
                          <a:latin typeface="Arial Black" panose="020B0A04020102020204" pitchFamily="34" charset="0"/>
                        </a:rPr>
                        <a:t>М</a:t>
                      </a:r>
                      <a:endParaRPr lang="uk-UA" sz="1100"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789" marR="6478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300" kern="1600">
                          <a:effectLst/>
                          <a:latin typeface="Arial Black" panose="020B0A04020102020204" pitchFamily="34" charset="0"/>
                        </a:rPr>
                        <a:t>ББ</a:t>
                      </a:r>
                      <a:endParaRPr lang="uk-UA" sz="1100"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789" marR="6478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300" kern="1600">
                          <a:effectLst/>
                          <a:latin typeface="Arial Black" panose="020B0A04020102020204" pitchFamily="34" charset="0"/>
                        </a:rPr>
                        <a:t>БМ</a:t>
                      </a:r>
                      <a:endParaRPr lang="uk-UA" sz="1100"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789" marR="6478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300" kern="1600">
                          <a:effectLst/>
                          <a:latin typeface="Arial Black" panose="020B0A04020102020204" pitchFamily="34" charset="0"/>
                        </a:rPr>
                        <a:t>МБ</a:t>
                      </a:r>
                      <a:endParaRPr lang="uk-UA" sz="1100"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789" marR="6478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300" kern="1600">
                          <a:effectLst/>
                          <a:latin typeface="Arial Black" panose="020B0A04020102020204" pitchFamily="34" charset="0"/>
                        </a:rPr>
                        <a:t>М, 68</a:t>
                      </a:r>
                      <a:endParaRPr lang="uk-UA" sz="1100"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789" marR="6478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300" kern="1600">
                          <a:effectLst/>
                          <a:latin typeface="Arial Black" panose="020B0A04020102020204" pitchFamily="34" charset="0"/>
                        </a:rPr>
                        <a:t>МБ, 68</a:t>
                      </a:r>
                      <a:endParaRPr lang="uk-UA" sz="1100"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789" marR="6478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300" kern="1600" spc="-30">
                          <a:effectLst/>
                          <a:latin typeface="Arial Black" panose="020B0A04020102020204" pitchFamily="34" charset="0"/>
                        </a:rPr>
                        <a:t>дочок батька, 39</a:t>
                      </a:r>
                      <a:endParaRPr lang="uk-UA" sz="1100"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789" marR="6478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300" kern="1600">
                          <a:effectLst/>
                          <a:latin typeface="Arial Black" panose="020B0A04020102020204" pitchFamily="34" charset="0"/>
                        </a:rPr>
                        <a:t>жива маса, кг у віці (тижнів)</a:t>
                      </a:r>
                      <a:endParaRPr lang="uk-UA" sz="1100"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789" marR="6478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300" kern="1600">
                          <a:effectLst/>
                          <a:latin typeface="Arial Black" panose="020B0A04020102020204" pitchFamily="34" charset="0"/>
                        </a:rPr>
                        <a:t>статева зрілість, днів</a:t>
                      </a:r>
                      <a:endParaRPr lang="uk-UA" sz="1100"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789" marR="64789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300" kern="1600">
                          <a:effectLst/>
                          <a:latin typeface="Arial Black" panose="020B0A04020102020204" pitchFamily="34" charset="0"/>
                        </a:rPr>
                        <a:t>несучість (шт.) за період життя, тижнів</a:t>
                      </a:r>
                      <a:endParaRPr lang="uk-UA" sz="1100"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789" marR="6478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300" kern="1600">
                          <a:effectLst/>
                          <a:latin typeface="Arial Black" panose="020B0A04020102020204" pitchFamily="34" charset="0"/>
                        </a:rPr>
                        <a:t>маса яєць, г у віці (тижнів)</a:t>
                      </a:r>
                      <a:endParaRPr lang="uk-UA" sz="1100"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789" marR="6478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8939336"/>
                  </a:ext>
                </a:extLst>
              </a:tr>
              <a:tr h="580276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300">
                          <a:effectLst/>
                          <a:latin typeface="Arial Black" panose="020B0A04020102020204" pitchFamily="34" charset="0"/>
                        </a:rPr>
                        <a:t>39</a:t>
                      </a:r>
                      <a:endParaRPr lang="uk-UA" sz="1100"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789" marR="6478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300">
                          <a:effectLst/>
                          <a:latin typeface="Arial Black" panose="020B0A04020102020204" pitchFamily="34" charset="0"/>
                        </a:rPr>
                        <a:t>52</a:t>
                      </a:r>
                      <a:endParaRPr lang="uk-UA" sz="1100"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789" marR="6478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300">
                          <a:effectLst/>
                          <a:latin typeface="Arial Black" panose="020B0A04020102020204" pitchFamily="34" charset="0"/>
                        </a:rPr>
                        <a:t>39</a:t>
                      </a:r>
                      <a:endParaRPr lang="uk-UA" sz="1100"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789" marR="6478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300">
                          <a:effectLst/>
                          <a:latin typeface="Arial Black" panose="020B0A04020102020204" pitchFamily="34" charset="0"/>
                        </a:rPr>
                        <a:t>68</a:t>
                      </a:r>
                      <a:endParaRPr lang="uk-UA" sz="1100"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789" marR="6478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300">
                          <a:effectLst/>
                          <a:latin typeface="Arial Black" panose="020B0A04020102020204" pitchFamily="34" charset="0"/>
                        </a:rPr>
                        <a:t>39</a:t>
                      </a:r>
                      <a:endParaRPr lang="uk-UA" sz="1100"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789" marR="6478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300">
                          <a:effectLst/>
                          <a:latin typeface="Arial Black" panose="020B0A04020102020204" pitchFamily="34" charset="0"/>
                        </a:rPr>
                        <a:t>52</a:t>
                      </a:r>
                      <a:endParaRPr lang="uk-UA" sz="1100"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789" marR="6478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64171237"/>
                  </a:ext>
                </a:extLst>
              </a:tr>
              <a:tr h="273730"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300"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  <a:endParaRPr lang="uk-UA" sz="1100"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789" marR="6478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300"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  <a:endParaRPr lang="uk-UA" sz="1100"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789" marR="6478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300"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  <a:endParaRPr lang="uk-UA" sz="1100"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789" marR="6478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300"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  <a:endParaRPr lang="uk-UA" sz="1100"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789" marR="6478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300"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  <a:endParaRPr lang="uk-UA" sz="1100"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789" marR="6478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300"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  <a:endParaRPr lang="uk-UA" sz="1100"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789" marR="6478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300"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  <a:endParaRPr lang="uk-UA" sz="1100"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789" marR="6478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300"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  <a:endParaRPr lang="uk-UA" sz="1100"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789" marR="6478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300"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  <a:endParaRPr lang="uk-UA" sz="1100"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789" marR="6478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300"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  <a:endParaRPr lang="uk-UA" sz="1100"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789" marR="6478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300"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  <a:endParaRPr lang="uk-UA" sz="1100"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789" marR="6478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300"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  <a:endParaRPr lang="uk-UA" sz="1100"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789" marR="6478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300"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  <a:endParaRPr lang="uk-UA" sz="1100"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789" marR="6478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300"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  <a:endParaRPr lang="uk-UA" sz="1100"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789" marR="6478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300"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  <a:endParaRPr lang="uk-UA" sz="1100"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789" marR="6478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300"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  <a:endParaRPr lang="uk-UA" sz="1100"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789" marR="6478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300"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  <a:endParaRPr lang="uk-UA" sz="1100"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789" marR="6478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300"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  <a:endParaRPr lang="uk-UA" sz="1100"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789" marR="6478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14722428"/>
                  </a:ext>
                </a:extLst>
              </a:tr>
              <a:tr h="273730"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300"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  <a:endParaRPr lang="uk-UA" sz="1100"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789" marR="6478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300"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  <a:endParaRPr lang="uk-UA" sz="1100"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789" marR="6478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300"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  <a:endParaRPr lang="uk-UA" sz="1100"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789" marR="6478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300"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  <a:endParaRPr lang="uk-UA" sz="1100"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789" marR="6478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300"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  <a:endParaRPr lang="uk-UA" sz="1100"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789" marR="6478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300"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  <a:endParaRPr lang="uk-UA" sz="1100"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789" marR="6478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300"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  <a:endParaRPr lang="uk-UA" sz="1100"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789" marR="6478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300"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  <a:endParaRPr lang="uk-UA" sz="1100"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789" marR="6478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300"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  <a:endParaRPr lang="uk-UA" sz="1100"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789" marR="6478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300"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  <a:endParaRPr lang="uk-UA" sz="1100"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789" marR="6478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300"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  <a:endParaRPr lang="uk-UA" sz="1100"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789" marR="6478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300"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  <a:endParaRPr lang="uk-UA" sz="1100"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789" marR="6478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300"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  <a:endParaRPr lang="uk-UA" sz="1100"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789" marR="6478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300"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  <a:endParaRPr lang="uk-UA" sz="1100"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789" marR="6478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300"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  <a:endParaRPr lang="uk-UA" sz="1100"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789" marR="6478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300"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  <a:endParaRPr lang="uk-UA" sz="1100"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789" marR="6478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300"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  <a:endParaRPr lang="uk-UA" sz="1100"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789" marR="6478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300"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  <a:endParaRPr lang="uk-UA" sz="1100"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789" marR="6478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60997420"/>
                  </a:ext>
                </a:extLst>
              </a:tr>
              <a:tr h="273730"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300"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  <a:endParaRPr lang="uk-UA" sz="1100"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789" marR="6478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300"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  <a:endParaRPr lang="uk-UA" sz="1100"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789" marR="6478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300"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  <a:endParaRPr lang="uk-UA" sz="1100"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789" marR="6478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300"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  <a:endParaRPr lang="uk-UA" sz="1100"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789" marR="6478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300"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  <a:endParaRPr lang="uk-UA" sz="1100"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789" marR="6478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300"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  <a:endParaRPr lang="uk-UA" sz="1100"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789" marR="6478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300"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  <a:endParaRPr lang="uk-UA" sz="1100"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789" marR="6478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300"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  <a:endParaRPr lang="uk-UA" sz="1100"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789" marR="6478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300"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  <a:endParaRPr lang="uk-UA" sz="1100"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789" marR="6478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300"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  <a:endParaRPr lang="uk-UA" sz="1100"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789" marR="6478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300"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  <a:endParaRPr lang="uk-UA" sz="1100"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789" marR="6478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300"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  <a:endParaRPr lang="uk-UA" sz="1100"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789" marR="6478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300"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  <a:endParaRPr lang="uk-UA" sz="1100"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789" marR="6478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300"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  <a:endParaRPr lang="uk-UA" sz="1100"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789" marR="6478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300"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  <a:endParaRPr lang="uk-UA" sz="1100"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789" marR="6478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300"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  <a:endParaRPr lang="uk-UA" sz="1100"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789" marR="6478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300"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  <a:endParaRPr lang="uk-UA" sz="1100"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789" marR="6478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300"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  <a:endParaRPr lang="uk-UA" sz="1100"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789" marR="6478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88920688"/>
                  </a:ext>
                </a:extLst>
              </a:tr>
              <a:tr h="273730"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300"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  <a:endParaRPr lang="uk-UA" sz="1100"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789" marR="6478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300"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  <a:endParaRPr lang="uk-UA" sz="1100"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789" marR="6478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300"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  <a:endParaRPr lang="uk-UA" sz="1100"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789" marR="6478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300"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  <a:endParaRPr lang="uk-UA" sz="1100"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789" marR="6478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300"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  <a:endParaRPr lang="uk-UA" sz="1100"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789" marR="6478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300"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  <a:endParaRPr lang="uk-UA" sz="1100"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789" marR="6478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300"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  <a:endParaRPr lang="uk-UA" sz="1100"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789" marR="6478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300"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  <a:endParaRPr lang="uk-UA" sz="1100"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789" marR="6478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300"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  <a:endParaRPr lang="uk-UA" sz="1100"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789" marR="6478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300"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  <a:endParaRPr lang="uk-UA" sz="1100"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789" marR="6478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300"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  <a:endParaRPr lang="uk-UA" sz="1100"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789" marR="6478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300"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  <a:endParaRPr lang="uk-UA" sz="1100"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789" marR="6478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300"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  <a:endParaRPr lang="uk-UA" sz="1100"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789" marR="6478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300"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  <a:endParaRPr lang="uk-UA" sz="1100"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789" marR="6478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300"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  <a:endParaRPr lang="uk-UA" sz="1100"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789" marR="6478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300"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  <a:endParaRPr lang="uk-UA" sz="1100"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789" marR="6478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300"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  <a:endParaRPr lang="uk-UA" sz="1100"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789" marR="6478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300"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  <a:endParaRPr lang="uk-UA" sz="1100"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789" marR="6478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32787865"/>
                  </a:ext>
                </a:extLst>
              </a:tr>
              <a:tr h="273730"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300"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  <a:endParaRPr lang="uk-UA" sz="1100"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789" marR="6478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300"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  <a:endParaRPr lang="uk-UA" sz="1100"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789" marR="6478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300"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  <a:endParaRPr lang="uk-UA" sz="1100"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789" marR="6478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300"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  <a:endParaRPr lang="uk-UA" sz="1100"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789" marR="6478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300"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  <a:endParaRPr lang="uk-UA" sz="1100"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789" marR="6478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300"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  <a:endParaRPr lang="uk-UA" sz="1100"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789" marR="6478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300"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  <a:endParaRPr lang="uk-UA" sz="1100"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789" marR="6478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300"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  <a:endParaRPr lang="uk-UA" sz="1100"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789" marR="6478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300"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  <a:endParaRPr lang="uk-UA" sz="1100"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789" marR="6478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300"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  <a:endParaRPr lang="uk-UA" sz="1100"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789" marR="6478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300"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  <a:endParaRPr lang="uk-UA" sz="1100"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789" marR="6478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300"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  <a:endParaRPr lang="uk-UA" sz="1100"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789" marR="6478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300"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  <a:endParaRPr lang="uk-UA" sz="1100"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789" marR="6478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300"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  <a:endParaRPr lang="uk-UA" sz="1100"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789" marR="6478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300"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  <a:endParaRPr lang="uk-UA" sz="1100"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789" marR="6478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300"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  <a:endParaRPr lang="uk-UA" sz="1100"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789" marR="6478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300"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  <a:endParaRPr lang="uk-UA" sz="1100"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789" marR="6478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300"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  <a:endParaRPr lang="uk-UA" sz="1100"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789" marR="6478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49545828"/>
                  </a:ext>
                </a:extLst>
              </a:tr>
              <a:tr h="273730"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300"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  <a:endParaRPr lang="uk-UA" sz="1100"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789" marR="6478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300"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  <a:endParaRPr lang="uk-UA" sz="1100"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789" marR="6478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300"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  <a:endParaRPr lang="uk-UA" sz="1100"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789" marR="6478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300"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  <a:endParaRPr lang="uk-UA" sz="1100"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789" marR="6478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300"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  <a:endParaRPr lang="uk-UA" sz="1100"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789" marR="6478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300"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  <a:endParaRPr lang="uk-UA" sz="1100"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789" marR="6478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300"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  <a:endParaRPr lang="uk-UA" sz="1100"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789" marR="6478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300"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  <a:endParaRPr lang="uk-UA" sz="1100"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789" marR="6478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300"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  <a:endParaRPr lang="uk-UA" sz="1100"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789" marR="6478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300"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  <a:endParaRPr lang="uk-UA" sz="1100"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789" marR="6478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300"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  <a:endParaRPr lang="uk-UA" sz="1100"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789" marR="6478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300"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  <a:endParaRPr lang="uk-UA" sz="1100"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789" marR="6478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300"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  <a:endParaRPr lang="uk-UA" sz="1100"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789" marR="6478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300"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  <a:endParaRPr lang="uk-UA" sz="1100"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789" marR="6478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300"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  <a:endParaRPr lang="uk-UA" sz="1100"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789" marR="6478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300"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  <a:endParaRPr lang="uk-UA" sz="1100"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789" marR="6478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300"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  <a:endParaRPr lang="uk-UA" sz="1100"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789" marR="6478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300"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  <a:endParaRPr lang="uk-UA" sz="1100"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789" marR="6478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51129527"/>
                  </a:ext>
                </a:extLst>
              </a:tr>
              <a:tr h="273730"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300" dirty="0"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  <a:endParaRPr lang="uk-UA" sz="1100" dirty="0"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789" marR="6478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300" dirty="0"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  <a:endParaRPr lang="uk-UA" sz="1100" dirty="0"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789" marR="6478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300"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  <a:endParaRPr lang="uk-UA" sz="1100"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789" marR="6478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300"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  <a:endParaRPr lang="uk-UA" sz="1100"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789" marR="6478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300"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  <a:endParaRPr lang="uk-UA" sz="1100"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789" marR="6478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300"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  <a:endParaRPr lang="uk-UA" sz="1100"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789" marR="6478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300"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  <a:endParaRPr lang="uk-UA" sz="1100"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789" marR="6478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300"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  <a:endParaRPr lang="uk-UA" sz="1100"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789" marR="6478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300"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  <a:endParaRPr lang="uk-UA" sz="1100"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789" marR="6478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300"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  <a:endParaRPr lang="uk-UA" sz="1100"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789" marR="6478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300"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  <a:endParaRPr lang="uk-UA" sz="1100"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789" marR="6478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300"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  <a:endParaRPr lang="uk-UA" sz="1100"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789" marR="6478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300"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  <a:endParaRPr lang="uk-UA" sz="1100"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789" marR="6478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300"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  <a:endParaRPr lang="uk-UA" sz="1100"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789" marR="6478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300"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  <a:endParaRPr lang="uk-UA" sz="1100"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789" marR="6478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300"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  <a:endParaRPr lang="uk-UA" sz="1100"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789" marR="6478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300"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  <a:endParaRPr lang="uk-UA" sz="1100"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789" marR="6478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300" dirty="0"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  <a:endParaRPr lang="uk-UA" sz="1100" dirty="0"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789" marR="6478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61426154"/>
                  </a:ext>
                </a:extLst>
              </a:tr>
            </a:tbl>
          </a:graphicData>
        </a:graphic>
      </p:graphicFrame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27CDC354-6116-4519-B829-E827E5910358}"/>
              </a:ext>
            </a:extLst>
          </p:cNvPr>
          <p:cNvSpPr/>
          <p:nvPr/>
        </p:nvSpPr>
        <p:spPr>
          <a:xfrm>
            <a:off x="1569720" y="2058574"/>
            <a:ext cx="8763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5720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uk-UA" altLang="uk-UA" b="1" dirty="0">
                <a:latin typeface="Arial" panose="020B0604020202020204" pitchFamily="34" charset="0"/>
                <a:ea typeface="Times New Roman" panose="02020603050405020304" pitchFamily="18" charset="0"/>
              </a:rPr>
              <a:t>Порода несучок ______________     Лінія _______________</a:t>
            </a:r>
            <a:endParaRPr lang="uk-UA" altLang="uk-UA" sz="24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36975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A1DCEDFD-78B4-4FBB-BC1B-5F3937F170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7719" y="342900"/>
            <a:ext cx="10596562" cy="5576888"/>
          </a:xfrm>
        </p:spPr>
        <p:txBody>
          <a:bodyPr anchor="ctr">
            <a:normAutofit/>
          </a:bodyPr>
          <a:lstStyle/>
          <a:p>
            <a:pPr indent="0" algn="ctr">
              <a:lnSpc>
                <a:spcPct val="100000"/>
              </a:lnSpc>
              <a:spcAft>
                <a:spcPts val="0"/>
              </a:spcAft>
              <a:buNone/>
              <a:tabLst>
                <a:tab pos="1887220" algn="l"/>
                <a:tab pos="4841875" algn="l"/>
              </a:tabLst>
            </a:pPr>
            <a:r>
              <a:rPr lang="uk-UA" b="1" i="1" dirty="0">
                <a:solidFill>
                  <a:srgbClr val="003399"/>
                </a:solidFill>
                <a:latin typeface="Arial Black" panose="020B0A04020102020204" pitchFamily="34" charset="0"/>
                <a:ea typeface="Times New Roman" panose="02020603050405020304" pitchFamily="18" charset="0"/>
              </a:rPr>
              <a:t>КОНТРОЛЬНІ ПИТАННЯ:</a:t>
            </a:r>
            <a:endParaRPr lang="uk-UA" dirty="0">
              <a:solidFill>
                <a:srgbClr val="003399"/>
              </a:solidFill>
              <a:latin typeface="Arial Black" panose="020B0A04020102020204" pitchFamily="34" charset="0"/>
              <a:ea typeface="Times New Roman" panose="02020603050405020304" pitchFamily="18" charset="0"/>
            </a:endParaRPr>
          </a:p>
          <a:p>
            <a:pPr indent="0" algn="just">
              <a:lnSpc>
                <a:spcPct val="100000"/>
              </a:lnSpc>
              <a:spcAft>
                <a:spcPts val="0"/>
              </a:spcAft>
              <a:buNone/>
            </a:pPr>
            <a:r>
              <a:rPr lang="uk-UA" sz="2400" dirty="0">
                <a:latin typeface="Arial Black" panose="020B0A04020102020204" pitchFamily="34" charset="0"/>
                <a:ea typeface="Times New Roman" panose="02020603050405020304" pitchFamily="18" charset="0"/>
              </a:rPr>
              <a:t>1. Форми первинного обліку селекційних даних.</a:t>
            </a:r>
          </a:p>
          <a:p>
            <a:pPr indent="0" algn="just">
              <a:lnSpc>
                <a:spcPct val="100000"/>
              </a:lnSpc>
              <a:spcAft>
                <a:spcPts val="0"/>
              </a:spcAft>
              <a:buNone/>
            </a:pPr>
            <a:r>
              <a:rPr lang="uk-UA" sz="2400" dirty="0">
                <a:latin typeface="Arial Black" panose="020B0A04020102020204" pitchFamily="34" charset="0"/>
                <a:ea typeface="Times New Roman" panose="02020603050405020304" pitchFamily="18" charset="0"/>
              </a:rPr>
              <a:t>2. Мічення птиці різних статевовікових груп.</a:t>
            </a:r>
          </a:p>
          <a:p>
            <a:pPr indent="0" algn="just">
              <a:lnSpc>
                <a:spcPct val="100000"/>
              </a:lnSpc>
              <a:spcAft>
                <a:spcPts val="0"/>
              </a:spcAft>
              <a:buNone/>
            </a:pPr>
            <a:r>
              <a:rPr lang="uk-UA" sz="2400" dirty="0">
                <a:latin typeface="Arial Black" panose="020B0A04020102020204" pitchFamily="34" charset="0"/>
                <a:ea typeface="Times New Roman" panose="02020603050405020304" pitchFamily="18" charset="0"/>
              </a:rPr>
              <a:t>3. Зміст планів племінної роботи.</a:t>
            </a:r>
          </a:p>
          <a:p>
            <a:pPr indent="0">
              <a:lnSpc>
                <a:spcPct val="100000"/>
              </a:lnSpc>
              <a:spcAft>
                <a:spcPts val="0"/>
              </a:spcAft>
              <a:buNone/>
            </a:pPr>
            <a:r>
              <a:rPr lang="uk-UA" sz="2400" dirty="0">
                <a:latin typeface="Arial Black" panose="020B0A04020102020204" pitchFamily="34" charset="0"/>
              </a:rPr>
              <a:t>4. Комплектування гнізд.</a:t>
            </a:r>
          </a:p>
          <a:p>
            <a:pPr indent="0">
              <a:lnSpc>
                <a:spcPct val="100000"/>
              </a:lnSpc>
              <a:spcAft>
                <a:spcPts val="0"/>
              </a:spcAft>
              <a:buNone/>
            </a:pPr>
            <a:r>
              <a:rPr lang="uk-UA" sz="2400" dirty="0">
                <a:latin typeface="Arial Black" panose="020B0A04020102020204" pitchFamily="34" charset="0"/>
              </a:rPr>
              <a:t>5. Оцінка молодих півнів.</a:t>
            </a:r>
          </a:p>
          <a:p>
            <a:pPr indent="0" algn="just">
              <a:lnSpc>
                <a:spcPct val="100000"/>
              </a:lnSpc>
              <a:spcAft>
                <a:spcPts val="0"/>
              </a:spcAft>
              <a:buNone/>
            </a:pPr>
            <a:r>
              <a:rPr lang="uk-UA" sz="2400" dirty="0">
                <a:latin typeface="Arial Black" panose="020B0A04020102020204" pitchFamily="34" charset="0"/>
                <a:ea typeface="Times New Roman" panose="02020603050405020304" pitchFamily="18" charset="0"/>
              </a:rPr>
              <a:t>6. Оцінка переярих півнів. </a:t>
            </a:r>
          </a:p>
          <a:p>
            <a:pPr indent="0" algn="just">
              <a:lnSpc>
                <a:spcPct val="100000"/>
              </a:lnSpc>
              <a:spcAft>
                <a:spcPts val="0"/>
              </a:spcAft>
              <a:buNone/>
            </a:pPr>
            <a:r>
              <a:rPr lang="uk-UA" sz="2400" dirty="0">
                <a:latin typeface="Arial Black" panose="020B0A04020102020204" pitchFamily="34" charset="0"/>
                <a:ea typeface="Times New Roman" panose="02020603050405020304" pitchFamily="18" charset="0"/>
              </a:rPr>
              <a:t>7. Складне гніздо.</a:t>
            </a:r>
          </a:p>
          <a:p>
            <a:pPr indent="0" algn="just">
              <a:lnSpc>
                <a:spcPct val="100000"/>
              </a:lnSpc>
              <a:spcAft>
                <a:spcPts val="0"/>
              </a:spcAft>
              <a:buNone/>
            </a:pPr>
            <a:endParaRPr lang="uk-UA" dirty="0">
              <a:latin typeface="Arial Black" panose="020B0A04020102020204" pitchFamily="34" charset="0"/>
            </a:endParaRPr>
          </a:p>
          <a:p>
            <a:pPr indent="0" algn="r">
              <a:lnSpc>
                <a:spcPct val="100000"/>
              </a:lnSpc>
              <a:spcAft>
                <a:spcPts val="0"/>
              </a:spcAft>
              <a:buNone/>
            </a:pPr>
            <a:r>
              <a:rPr lang="uk-UA" sz="3200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Дякую за увагу!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929D26B1-1CCC-4C19-B637-47F8E36F715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9763" y="4819650"/>
            <a:ext cx="2286000" cy="1847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15043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740E551C-1240-4DCA-B4BF-8255D2245F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0099" y="371475"/>
            <a:ext cx="11072813" cy="6229350"/>
          </a:xfrm>
        </p:spPr>
        <p:txBody>
          <a:bodyPr anchor="ctr">
            <a:normAutofit/>
          </a:bodyPr>
          <a:lstStyle/>
          <a:p>
            <a:pPr indent="540385">
              <a:lnSpc>
                <a:spcPct val="100000"/>
              </a:lnSpc>
              <a:spcAft>
                <a:spcPts val="0"/>
              </a:spcAft>
            </a:pPr>
            <a:r>
              <a:rPr lang="uk-UA" b="1" u="sng" dirty="0">
                <a:solidFill>
                  <a:srgbClr val="FF0000"/>
                </a:solidFill>
                <a:latin typeface="Arial Black" panose="020B0A04020102020204" pitchFamily="34" charset="0"/>
                <a:ea typeface="Times New Roman" panose="02020603050405020304" pitchFamily="18" charset="0"/>
              </a:rPr>
              <a:t>Мета заняття:</a:t>
            </a:r>
            <a:r>
              <a:rPr lang="uk-UA" dirty="0">
                <a:solidFill>
                  <a:srgbClr val="FF0000"/>
                </a:solidFill>
                <a:latin typeface="Arial Black" panose="020B0A04020102020204" pitchFamily="34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Arial Black" panose="020B0A04020102020204" pitchFamily="34" charset="0"/>
                <a:ea typeface="Times New Roman" panose="02020603050405020304" pitchFamily="18" charset="0"/>
              </a:rPr>
              <a:t>Ознайомитися з формами обліку і планами племінної роботи. Засвоїти методику кільцювання птиці і вміти робити відповідні записи.</a:t>
            </a:r>
          </a:p>
          <a:p>
            <a:pPr indent="540385">
              <a:lnSpc>
                <a:spcPct val="100000"/>
              </a:lnSpc>
              <a:spcAft>
                <a:spcPts val="0"/>
              </a:spcAft>
            </a:pPr>
            <a:r>
              <a:rPr lang="uk-UA" dirty="0">
                <a:latin typeface="Arial Black" panose="020B0A04020102020204" pitchFamily="34" charset="0"/>
                <a:ea typeface="Times New Roman" panose="02020603050405020304" pitchFamily="18" charset="0"/>
              </a:rPr>
              <a:t> Вивчити правила підбору яєчних курей в гніздах за рядом показників, а також умови підбору до них півнів. </a:t>
            </a:r>
          </a:p>
          <a:p>
            <a:pPr indent="540385">
              <a:lnSpc>
                <a:spcPct val="100000"/>
              </a:lnSpc>
              <a:spcAft>
                <a:spcPts val="0"/>
              </a:spcAft>
            </a:pPr>
            <a:r>
              <a:rPr lang="uk-UA" b="1" u="sng" dirty="0">
                <a:solidFill>
                  <a:srgbClr val="FF0000"/>
                </a:solidFill>
                <a:latin typeface="Arial Black" panose="020B0A04020102020204" pitchFamily="34" charset="0"/>
                <a:ea typeface="Times New Roman" panose="02020603050405020304" pitchFamily="18" charset="0"/>
              </a:rPr>
              <a:t>Матеріали та обладнання:</a:t>
            </a:r>
            <a:r>
              <a:rPr lang="uk-UA" dirty="0">
                <a:solidFill>
                  <a:srgbClr val="FF0000"/>
                </a:solidFill>
                <a:latin typeface="Arial Black" panose="020B0A04020102020204" pitchFamily="34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Arial Black" panose="020B0A04020102020204" pitchFamily="34" charset="0"/>
                <a:ea typeface="Times New Roman" panose="02020603050405020304" pitchFamily="18" charset="0"/>
              </a:rPr>
              <a:t>матеріал лекцій, план племінної роботи з птицею, дані продуктивності курей та дочок півнів, </a:t>
            </a:r>
            <a:r>
              <a:rPr lang="uk-UA" dirty="0" err="1">
                <a:latin typeface="Arial Black" panose="020B0A04020102020204" pitchFamily="34" charset="0"/>
                <a:ea typeface="Times New Roman" panose="02020603050405020304" pitchFamily="18" charset="0"/>
              </a:rPr>
              <a:t>криломітки</a:t>
            </a:r>
            <a:r>
              <a:rPr lang="uk-UA" dirty="0">
                <a:latin typeface="Arial Black" panose="020B0A04020102020204" pitchFamily="34" charset="0"/>
                <a:ea typeface="Times New Roman" panose="02020603050405020304" pitchFamily="18" charset="0"/>
              </a:rPr>
              <a:t>, ніжні кільця,  калькулятори.</a:t>
            </a:r>
            <a:endParaRPr lang="uk-UA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24029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C34C1333-B109-4B52-99A7-9B9C91BC82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5" y="442913"/>
            <a:ext cx="12049125" cy="5972175"/>
          </a:xfrm>
        </p:spPr>
        <p:txBody>
          <a:bodyPr anchor="ctr">
            <a:noAutofit/>
          </a:bodyPr>
          <a:lstStyle/>
          <a:p>
            <a:pPr indent="0" algn="ctr">
              <a:lnSpc>
                <a:spcPct val="100000"/>
              </a:lnSpc>
              <a:spcAft>
                <a:spcPts val="0"/>
              </a:spcAft>
              <a:buNone/>
            </a:pPr>
            <a:r>
              <a:rPr lang="uk-UA" sz="2400" b="1" u="sng" dirty="0">
                <a:solidFill>
                  <a:srgbClr val="FF0000"/>
                </a:solidFill>
                <a:latin typeface="Arial Black" panose="020B0A04020102020204" pitchFamily="34" charset="0"/>
                <a:ea typeface="Times New Roman" panose="02020603050405020304" pitchFamily="18" charset="0"/>
              </a:rPr>
              <a:t>Зміст заняття</a:t>
            </a:r>
            <a:r>
              <a:rPr lang="uk-UA" sz="2400" b="1" dirty="0">
                <a:solidFill>
                  <a:srgbClr val="FF0000"/>
                </a:solidFill>
                <a:latin typeface="Arial Black" panose="020B0A04020102020204" pitchFamily="34" charset="0"/>
                <a:ea typeface="Times New Roman" panose="02020603050405020304" pitchFamily="18" charset="0"/>
              </a:rPr>
              <a:t>:</a:t>
            </a:r>
            <a:r>
              <a:rPr lang="uk-UA" sz="2400" dirty="0">
                <a:solidFill>
                  <a:srgbClr val="FF0000"/>
                </a:solidFill>
                <a:latin typeface="Arial Black" panose="020B0A04020102020204" pitchFamily="34" charset="0"/>
                <a:ea typeface="Times New Roman" panose="02020603050405020304" pitchFamily="18" charset="0"/>
              </a:rPr>
              <a:t> </a:t>
            </a:r>
          </a:p>
          <a:p>
            <a:pPr indent="0">
              <a:lnSpc>
                <a:spcPct val="100000"/>
              </a:lnSpc>
              <a:spcAft>
                <a:spcPts val="0"/>
              </a:spcAft>
              <a:buNone/>
            </a:pPr>
            <a:r>
              <a:rPr lang="uk-UA" sz="2400" b="1" dirty="0">
                <a:latin typeface="Arial Black" panose="020B0A04020102020204" pitchFamily="34" charset="0"/>
                <a:ea typeface="Times New Roman" panose="02020603050405020304" pitchFamily="18" charset="0"/>
              </a:rPr>
              <a:t>Облік селекційних даних і плани племінної роботи</a:t>
            </a:r>
            <a:r>
              <a:rPr lang="uk-UA" sz="2400" b="1" i="1" dirty="0">
                <a:latin typeface="Arial Black" panose="020B0A04020102020204" pitchFamily="34" charset="0"/>
                <a:ea typeface="Times New Roman" panose="02020603050405020304" pitchFamily="18" charset="0"/>
              </a:rPr>
              <a:t>. </a:t>
            </a:r>
            <a:r>
              <a:rPr lang="uk-UA" sz="2400" dirty="0">
                <a:latin typeface="Arial Black" panose="020B0A04020102020204" pitchFamily="34" charset="0"/>
                <a:ea typeface="Times New Roman" panose="02020603050405020304" pitchFamily="18" charset="0"/>
              </a:rPr>
              <a:t>Для обліку селекційних даних використовують наступні відомості:</a:t>
            </a:r>
          </a:p>
          <a:p>
            <a:pPr indent="540385">
              <a:lnSpc>
                <a:spcPct val="100000"/>
              </a:lnSpc>
              <a:spcAft>
                <a:spcPts val="0"/>
              </a:spcAft>
            </a:pPr>
            <a:r>
              <a:rPr lang="uk-UA" sz="2400" spc="-30" dirty="0">
                <a:latin typeface="Arial Black" panose="020B0A04020102020204" pitchFamily="34" charset="0"/>
                <a:ea typeface="Times New Roman" panose="02020603050405020304" pitchFamily="18" charset="0"/>
              </a:rPr>
              <a:t>- щоденного обліку яйценосності в групі випробувача (форма 1);</a:t>
            </a:r>
            <a:endParaRPr lang="uk-UA" sz="2400" dirty="0">
              <a:latin typeface="Arial Black" panose="020B0A04020102020204" pitchFamily="34" charset="0"/>
              <a:ea typeface="Times New Roman" panose="02020603050405020304" pitchFamily="18" charset="0"/>
            </a:endParaRPr>
          </a:p>
          <a:p>
            <a:pPr indent="540385">
              <a:lnSpc>
                <a:spcPct val="100000"/>
              </a:lnSpc>
              <a:spcAft>
                <a:spcPts val="0"/>
              </a:spcAft>
            </a:pPr>
            <a:r>
              <a:rPr lang="uk-UA" sz="2400" dirty="0">
                <a:latin typeface="Arial Black" panose="020B0A04020102020204" pitchFamily="34" charset="0"/>
                <a:ea typeface="Times New Roman" panose="02020603050405020304" pitchFamily="18" charset="0"/>
              </a:rPr>
              <a:t>- відомість щоденного обліку яйценосності несучок селекційної групи (форма 1а);</a:t>
            </a:r>
          </a:p>
          <a:p>
            <a:pPr indent="540385">
              <a:lnSpc>
                <a:spcPct val="100000"/>
              </a:lnSpc>
              <a:spcAft>
                <a:spcPts val="0"/>
              </a:spcAft>
            </a:pPr>
            <a:r>
              <a:rPr lang="uk-UA" sz="2400" dirty="0">
                <a:latin typeface="Arial Black" panose="020B0A04020102020204" pitchFamily="34" charset="0"/>
                <a:ea typeface="Times New Roman" panose="02020603050405020304" pitchFamily="18" charset="0"/>
              </a:rPr>
              <a:t>- листок щоденного обліку яйценосності (форма 16);</a:t>
            </a:r>
          </a:p>
          <a:p>
            <a:pPr indent="540385">
              <a:lnSpc>
                <a:spcPct val="100000"/>
              </a:lnSpc>
              <a:spcAft>
                <a:spcPts val="0"/>
              </a:spcAft>
            </a:pPr>
            <a:r>
              <a:rPr lang="uk-UA" sz="2400" dirty="0">
                <a:latin typeface="Arial Black" panose="020B0A04020102020204" pitchFamily="34" charset="0"/>
                <a:ea typeface="Times New Roman" panose="02020603050405020304" pitchFamily="18" charset="0"/>
              </a:rPr>
              <a:t>- журнал морфологічного аналізу яєць;</a:t>
            </a:r>
          </a:p>
          <a:p>
            <a:pPr indent="540385">
              <a:lnSpc>
                <a:spcPct val="100000"/>
              </a:lnSpc>
              <a:spcAft>
                <a:spcPts val="0"/>
              </a:spcAft>
            </a:pPr>
            <a:r>
              <a:rPr lang="uk-UA" sz="2400" dirty="0">
                <a:latin typeface="Arial Black" panose="020B0A04020102020204" pitchFamily="34" charset="0"/>
                <a:ea typeface="Times New Roman" panose="02020603050405020304" pitchFamily="18" charset="0"/>
              </a:rPr>
              <a:t>- журнал - план парувань;</a:t>
            </a:r>
          </a:p>
          <a:p>
            <a:pPr indent="540385">
              <a:lnSpc>
                <a:spcPct val="100000"/>
              </a:lnSpc>
              <a:spcAft>
                <a:spcPts val="0"/>
              </a:spcAft>
            </a:pPr>
            <a:r>
              <a:rPr lang="uk-UA" sz="2400" dirty="0">
                <a:latin typeface="Arial Black" panose="020B0A04020102020204" pitchFamily="34" charset="0"/>
                <a:ea typeface="Times New Roman" panose="02020603050405020304" pitchFamily="18" charset="0"/>
              </a:rPr>
              <a:t>- карточка про </a:t>
            </a:r>
            <a:r>
              <a:rPr lang="uk-UA" sz="2400" dirty="0" err="1">
                <a:latin typeface="Arial Black" panose="020B0A04020102020204" pitchFamily="34" charset="0"/>
                <a:ea typeface="Times New Roman" panose="02020603050405020304" pitchFamily="18" charset="0"/>
              </a:rPr>
              <a:t>спаровуваних</a:t>
            </a:r>
            <a:r>
              <a:rPr lang="uk-UA" sz="2400" dirty="0">
                <a:latin typeface="Arial Black" panose="020B0A04020102020204" pitchFamily="34" charset="0"/>
                <a:ea typeface="Times New Roman" panose="02020603050405020304" pitchFamily="18" charset="0"/>
              </a:rPr>
              <a:t> курей (форма 9); </a:t>
            </a:r>
          </a:p>
          <a:p>
            <a:pPr indent="540385">
              <a:lnSpc>
                <a:spcPct val="100000"/>
              </a:lnSpc>
              <a:spcAft>
                <a:spcPts val="0"/>
              </a:spcAft>
            </a:pPr>
            <a:r>
              <a:rPr lang="uk-UA" sz="2400" dirty="0">
                <a:latin typeface="Arial Black" panose="020B0A04020102020204" pitchFamily="34" charset="0"/>
                <a:ea typeface="Times New Roman" panose="02020603050405020304" pitchFamily="18" charset="0"/>
              </a:rPr>
              <a:t>- журнал лінії та ін.</a:t>
            </a:r>
            <a:endParaRPr lang="uk-UA" sz="24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98392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23DD38B4-3BBE-48D9-862B-8E85584E87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4339" y="471488"/>
            <a:ext cx="11501436" cy="6100762"/>
          </a:xfrm>
        </p:spPr>
        <p:txBody>
          <a:bodyPr anchor="ctr">
            <a:normAutofit fontScale="92500" lnSpcReduction="20000"/>
          </a:bodyPr>
          <a:lstStyle/>
          <a:p>
            <a:pPr indent="54038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uk-UA" dirty="0">
                <a:latin typeface="Arial Black" panose="020B0A04020102020204" pitchFamily="34" charset="0"/>
                <a:ea typeface="Times New Roman" panose="02020603050405020304" pitchFamily="18" charset="0"/>
              </a:rPr>
              <a:t>В племінних господарствах, крім індивідуальних, використовують групові форми обліку продуктивності при розширеному відтворенні ліній і гібридів, коли проводять групове спаровування птиці. </a:t>
            </a:r>
          </a:p>
          <a:p>
            <a:pPr indent="54038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uk-UA" dirty="0">
                <a:solidFill>
                  <a:srgbClr val="003399"/>
                </a:solidFill>
                <a:latin typeface="Arial Black" panose="020B0A04020102020204" pitchFamily="34" charset="0"/>
                <a:ea typeface="Times New Roman" panose="02020603050405020304" pitchFamily="18" charset="0"/>
              </a:rPr>
              <a:t>Обліковець на гострому кінці яйця пише номер батька (гнізда), номер несучки, яка знесла яйце, можна також відмітити номер пташника, лінії птиці, масу яйця та інші дані, передбачені планом селекційної роботи. </a:t>
            </a:r>
          </a:p>
          <a:p>
            <a:pPr indent="54038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uk-UA" dirty="0">
                <a:latin typeface="Arial Black" panose="020B0A04020102020204" pitchFamily="34" charset="0"/>
                <a:ea typeface="Times New Roman" panose="02020603050405020304" pitchFamily="18" charset="0"/>
              </a:rPr>
              <a:t>Інкубаційні яйця з кожного пташника в кінці робочого дня в відповідній тарі доставляють в цех інкубації. </a:t>
            </a:r>
          </a:p>
          <a:p>
            <a:pPr indent="54038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uk-UA" dirty="0">
                <a:latin typeface="Arial Black" panose="020B0A04020102020204" pitchFamily="34" charset="0"/>
                <a:ea typeface="Times New Roman" panose="02020603050405020304" pitchFamily="18" charset="0"/>
              </a:rPr>
              <a:t>Тут їх дезінфікують парами формальдегіду в спеціальних камерах, опромінюють ультрафіолетовим промінням, </a:t>
            </a:r>
            <a:r>
              <a:rPr lang="uk-UA" dirty="0" err="1">
                <a:latin typeface="Arial Black" panose="020B0A04020102020204" pitchFamily="34" charset="0"/>
                <a:ea typeface="Times New Roman" panose="02020603050405020304" pitchFamily="18" charset="0"/>
              </a:rPr>
              <a:t>овоскопують</a:t>
            </a:r>
            <a:r>
              <a:rPr lang="uk-UA" dirty="0">
                <a:latin typeface="Arial Black" panose="020B0A04020102020204" pitchFamily="34" charset="0"/>
                <a:ea typeface="Times New Roman" panose="02020603050405020304" pitchFamily="18" charset="0"/>
              </a:rPr>
              <a:t> і розкладають на лотки по лініях, гніздах і родинах. </a:t>
            </a:r>
          </a:p>
          <a:p>
            <a:pPr indent="54038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uk-UA" dirty="0">
                <a:solidFill>
                  <a:srgbClr val="CC0000"/>
                </a:solidFill>
                <a:latin typeface="Arial Black" panose="020B0A04020102020204" pitchFamily="34" charset="0"/>
                <a:ea typeface="Times New Roman" panose="02020603050405020304" pitchFamily="18" charset="0"/>
              </a:rPr>
              <a:t>Відбирають яйця, непридатні для інкубації. </a:t>
            </a:r>
          </a:p>
          <a:p>
            <a:pPr indent="54038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uk-UA" dirty="0">
                <a:latin typeface="Arial Black" panose="020B0A04020102020204" pitchFamily="34" charset="0"/>
                <a:ea typeface="Times New Roman" panose="02020603050405020304" pitchFamily="18" charset="0"/>
              </a:rPr>
              <a:t>Перед початком виведення, (</a:t>
            </a:r>
            <a:r>
              <a:rPr lang="uk-UA" i="1" dirty="0">
                <a:solidFill>
                  <a:srgbClr val="006600"/>
                </a:solidFill>
                <a:latin typeface="Arial Black" panose="020B0A04020102020204" pitchFamily="34" charset="0"/>
                <a:ea typeface="Times New Roman" panose="02020603050405020304" pitchFamily="18" charset="0"/>
              </a:rPr>
              <a:t>наприклад, курчат на 19-й день інкубаці</a:t>
            </a:r>
            <a:r>
              <a:rPr lang="uk-UA" i="1" dirty="0">
                <a:solidFill>
                  <a:srgbClr val="006600"/>
                </a:solidFill>
                <a:latin typeface="Arial Black" panose="020B0A04020102020204" pitchFamily="34" charset="0"/>
              </a:rPr>
              <a:t>ї</a:t>
            </a:r>
            <a:r>
              <a:rPr lang="uk-UA" dirty="0">
                <a:latin typeface="Arial Black" panose="020B0A04020102020204" pitchFamily="34" charset="0"/>
                <a:ea typeface="Times New Roman" panose="02020603050405020304" pitchFamily="18" charset="0"/>
              </a:rPr>
              <a:t>) яйця перекладають на спеціально обладнані для індивідуального виведення лотки.</a:t>
            </a:r>
            <a:endParaRPr lang="uk-UA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02628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A8F71C5F-0AA1-4D50-8A99-3B11DD9445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199" y="271462"/>
            <a:ext cx="11472863" cy="6300787"/>
          </a:xfrm>
        </p:spPr>
        <p:txBody>
          <a:bodyPr anchor="ctr">
            <a:normAutofit lnSpcReduction="10000"/>
          </a:bodyPr>
          <a:lstStyle/>
          <a:p>
            <a:pPr indent="540385">
              <a:lnSpc>
                <a:spcPct val="100000"/>
              </a:lnSpc>
              <a:spcAft>
                <a:spcPts val="0"/>
              </a:spcAft>
            </a:pPr>
            <a:r>
              <a:rPr lang="uk-UA" b="1" i="1" dirty="0">
                <a:solidFill>
                  <a:srgbClr val="003399"/>
                </a:solidFill>
                <a:latin typeface="Arial Black" panose="020B0A04020102020204" pitchFamily="34" charset="0"/>
                <a:ea typeface="Times New Roman" panose="02020603050405020304" pitchFamily="18" charset="0"/>
              </a:rPr>
              <a:t>Весь кондиційний селекційний добовий молодняк кільцюють </a:t>
            </a:r>
            <a:r>
              <a:rPr lang="uk-UA" b="1" i="1" dirty="0" err="1">
                <a:solidFill>
                  <a:srgbClr val="003399"/>
                </a:solidFill>
                <a:latin typeface="Arial Black" panose="020B0A04020102020204" pitchFamily="34" charset="0"/>
                <a:ea typeface="Times New Roman" panose="02020603050405020304" pitchFamily="18" charset="0"/>
              </a:rPr>
              <a:t>криломітками</a:t>
            </a:r>
            <a:r>
              <a:rPr lang="uk-UA" b="1" i="1" dirty="0">
                <a:solidFill>
                  <a:srgbClr val="003399"/>
                </a:solidFill>
                <a:latin typeface="Arial Black" panose="020B0A04020102020204" pitchFamily="34" charset="0"/>
                <a:ea typeface="Times New Roman" panose="02020603050405020304" pitchFamily="18" charset="0"/>
              </a:rPr>
              <a:t> в праве крило</a:t>
            </a:r>
            <a:r>
              <a:rPr lang="uk-UA" b="1" dirty="0">
                <a:solidFill>
                  <a:srgbClr val="003399"/>
                </a:solidFill>
                <a:latin typeface="Arial Black" panose="020B0A04020102020204" pitchFamily="34" charset="0"/>
                <a:ea typeface="Times New Roman" panose="02020603050405020304" pitchFamily="18" charset="0"/>
              </a:rPr>
              <a:t>.</a:t>
            </a:r>
            <a:r>
              <a:rPr lang="uk-UA" dirty="0">
                <a:solidFill>
                  <a:srgbClr val="003399"/>
                </a:solidFill>
                <a:latin typeface="Arial Black" panose="020B0A04020102020204" pitchFamily="34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Arial Black" panose="020B0A04020102020204" pitchFamily="34" charset="0"/>
                <a:ea typeface="Times New Roman" panose="02020603050405020304" pitchFamily="18" charset="0"/>
              </a:rPr>
              <a:t>Добових селекційних курчат краще кільцювати </a:t>
            </a:r>
            <a:r>
              <a:rPr lang="uk-UA" dirty="0" err="1">
                <a:latin typeface="Arial Black" panose="020B0A04020102020204" pitchFamily="34" charset="0"/>
                <a:ea typeface="Times New Roman" panose="02020603050405020304" pitchFamily="18" charset="0"/>
              </a:rPr>
              <a:t>криломітками</a:t>
            </a:r>
            <a:r>
              <a:rPr lang="uk-UA" dirty="0">
                <a:latin typeface="Arial Black" panose="020B0A04020102020204" pitchFamily="34" charset="0"/>
                <a:ea typeface="Times New Roman" panose="02020603050405020304" pitchFamily="18" charset="0"/>
              </a:rPr>
              <a:t> з семизначною нумерацією, що дозволяє встановити за номером на </a:t>
            </a:r>
            <a:r>
              <a:rPr lang="uk-UA" dirty="0" err="1">
                <a:latin typeface="Arial Black" panose="020B0A04020102020204" pitchFamily="34" charset="0"/>
                <a:ea typeface="Times New Roman" panose="02020603050405020304" pitchFamily="18" charset="0"/>
              </a:rPr>
              <a:t>криломітці</a:t>
            </a:r>
            <a:r>
              <a:rPr lang="uk-UA" dirty="0">
                <a:latin typeface="Arial Black" panose="020B0A04020102020204" pitchFamily="34" charset="0"/>
                <a:ea typeface="Times New Roman" panose="02020603050405020304" pitchFamily="18" charset="0"/>
              </a:rPr>
              <a:t> їх походження.</a:t>
            </a:r>
          </a:p>
          <a:p>
            <a:pPr indent="540385">
              <a:lnSpc>
                <a:spcPct val="100000"/>
              </a:lnSpc>
              <a:spcAft>
                <a:spcPts val="0"/>
              </a:spcAft>
            </a:pPr>
            <a:r>
              <a:rPr lang="uk-UA" spc="-30" dirty="0">
                <a:latin typeface="Arial Black" panose="020B0A04020102020204" pitchFamily="34" charset="0"/>
                <a:ea typeface="Times New Roman" panose="02020603050405020304" pitchFamily="18" charset="0"/>
              </a:rPr>
              <a:t>На </a:t>
            </a:r>
            <a:r>
              <a:rPr lang="uk-UA" spc="-30" dirty="0" err="1">
                <a:latin typeface="Arial Black" panose="020B0A04020102020204" pitchFamily="34" charset="0"/>
                <a:ea typeface="Times New Roman" panose="02020603050405020304" pitchFamily="18" charset="0"/>
              </a:rPr>
              <a:t>криломітці</a:t>
            </a:r>
            <a:r>
              <a:rPr lang="uk-UA" spc="-30" dirty="0">
                <a:latin typeface="Arial Black" panose="020B0A04020102020204" pitchFamily="34" charset="0"/>
                <a:ea typeface="Times New Roman" panose="02020603050405020304" pitchFamily="18" charset="0"/>
              </a:rPr>
              <a:t> перед шістьма цифрами стоїть буква, яка означає лінію, наступні дві перші цифри відповідають номеру батька (гнізда), дві наступні - номеру матері і дві останні - порядковому номеру курчати. </a:t>
            </a:r>
          </a:p>
          <a:p>
            <a:pPr indent="540385">
              <a:lnSpc>
                <a:spcPct val="100000"/>
              </a:lnSpc>
              <a:spcAft>
                <a:spcPts val="0"/>
              </a:spcAft>
            </a:pPr>
            <a:r>
              <a:rPr lang="uk-UA" dirty="0">
                <a:latin typeface="Arial Black" panose="020B0A04020102020204" pitchFamily="34" charset="0"/>
                <a:ea typeface="Times New Roman" panose="02020603050405020304" pitchFamily="18" charset="0"/>
              </a:rPr>
              <a:t>Отже, </a:t>
            </a:r>
            <a:r>
              <a:rPr lang="uk-UA" b="1" i="1" dirty="0">
                <a:solidFill>
                  <a:srgbClr val="003399"/>
                </a:solidFill>
                <a:latin typeface="Arial Black" panose="020B0A04020102020204" pitchFamily="34" charset="0"/>
                <a:ea typeface="Times New Roman" panose="02020603050405020304" pitchFamily="18" charset="0"/>
              </a:rPr>
              <a:t>нумерація добового молодняку – семизначна</a:t>
            </a:r>
            <a:r>
              <a:rPr lang="uk-UA" b="1" dirty="0">
                <a:latin typeface="Arial Black" panose="020B0A04020102020204" pitchFamily="34" charset="0"/>
                <a:ea typeface="Times New Roman" panose="02020603050405020304" pitchFamily="18" charset="0"/>
              </a:rPr>
              <a:t>.</a:t>
            </a:r>
            <a:r>
              <a:rPr lang="uk-UA" dirty="0">
                <a:latin typeface="Arial Black" panose="020B0A04020102020204" pitchFamily="34" charset="0"/>
                <a:ea typeface="Times New Roman" panose="02020603050405020304" pitchFamily="18" charset="0"/>
              </a:rPr>
              <a:t> Наприклад, по </a:t>
            </a:r>
            <a:r>
              <a:rPr lang="uk-UA" dirty="0" err="1">
                <a:latin typeface="Arial Black" panose="020B0A04020102020204" pitchFamily="34" charset="0"/>
                <a:ea typeface="Times New Roman" panose="02020603050405020304" pitchFamily="18" charset="0"/>
              </a:rPr>
              <a:t>криломітці</a:t>
            </a:r>
            <a:r>
              <a:rPr lang="uk-UA" dirty="0">
                <a:latin typeface="Arial Black" panose="020B0A04020102020204" pitchFamily="34" charset="0"/>
                <a:ea typeface="Times New Roman" panose="02020603050405020304" pitchFamily="18" charset="0"/>
              </a:rPr>
              <a:t> </a:t>
            </a:r>
            <a:r>
              <a:rPr lang="uk-UA" dirty="0">
                <a:solidFill>
                  <a:srgbClr val="FF0000"/>
                </a:solidFill>
                <a:latin typeface="Arial Black" panose="020B0A04020102020204" pitchFamily="34" charset="0"/>
                <a:ea typeface="Times New Roman" panose="02020603050405020304" pitchFamily="18" charset="0"/>
              </a:rPr>
              <a:t>С250401</a:t>
            </a:r>
            <a:r>
              <a:rPr lang="uk-UA" dirty="0">
                <a:latin typeface="Arial Black" panose="020B0A04020102020204" pitchFamily="34" charset="0"/>
                <a:ea typeface="Times New Roman" panose="02020603050405020304" pitchFamily="18" charset="0"/>
              </a:rPr>
              <a:t> можна визначити, що курча належить до лінії </a:t>
            </a:r>
            <a:r>
              <a:rPr lang="uk-UA" dirty="0">
                <a:solidFill>
                  <a:srgbClr val="FF0000"/>
                </a:solidFill>
                <a:latin typeface="Arial Black" panose="020B0A04020102020204" pitchFamily="34" charset="0"/>
                <a:ea typeface="Times New Roman" panose="02020603050405020304" pitchFamily="18" charset="0"/>
              </a:rPr>
              <a:t>С</a:t>
            </a:r>
            <a:r>
              <a:rPr lang="uk-UA" dirty="0">
                <a:latin typeface="Arial Black" panose="020B0A04020102020204" pitchFamily="34" charset="0"/>
                <a:ea typeface="Times New Roman" panose="02020603050405020304" pitchFamily="18" charset="0"/>
              </a:rPr>
              <a:t>, його батько має номер </a:t>
            </a:r>
            <a:r>
              <a:rPr lang="uk-UA" dirty="0">
                <a:solidFill>
                  <a:srgbClr val="FF0000"/>
                </a:solidFill>
                <a:latin typeface="Arial Black" panose="020B0A04020102020204" pitchFamily="34" charset="0"/>
                <a:ea typeface="Times New Roman" panose="02020603050405020304" pitchFamily="18" charset="0"/>
              </a:rPr>
              <a:t>25</a:t>
            </a:r>
            <a:r>
              <a:rPr lang="uk-UA" dirty="0">
                <a:latin typeface="Arial Black" panose="020B0A04020102020204" pitchFamily="34" charset="0"/>
                <a:ea typeface="Times New Roman" panose="02020603050405020304" pitchFamily="18" charset="0"/>
              </a:rPr>
              <a:t>, а мати – </a:t>
            </a:r>
            <a:r>
              <a:rPr lang="uk-UA" dirty="0">
                <a:solidFill>
                  <a:srgbClr val="FF0000"/>
                </a:solidFill>
                <a:latin typeface="Arial Black" panose="020B0A04020102020204" pitchFamily="34" charset="0"/>
                <a:ea typeface="Times New Roman" panose="02020603050405020304" pitchFamily="18" charset="0"/>
              </a:rPr>
              <a:t>04</a:t>
            </a:r>
            <a:r>
              <a:rPr lang="uk-UA" dirty="0">
                <a:latin typeface="Arial Black" panose="020B0A04020102020204" pitchFamily="34" charset="0"/>
                <a:ea typeface="Times New Roman" panose="02020603050405020304" pitchFamily="18" charset="0"/>
              </a:rPr>
              <a:t>.</a:t>
            </a:r>
            <a:endParaRPr lang="uk-UA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1633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33C1E331-568F-4FC5-8B14-AC5F27D5ED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4325" y="500063"/>
            <a:ext cx="6429375" cy="6229350"/>
          </a:xfrm>
        </p:spPr>
        <p:txBody>
          <a:bodyPr anchor="ctr">
            <a:normAutofit lnSpcReduction="10000"/>
          </a:bodyPr>
          <a:lstStyle/>
          <a:p>
            <a:r>
              <a:rPr lang="uk-UA" dirty="0">
                <a:latin typeface="Arial Black" panose="020B0A04020102020204" pitchFamily="34" charset="0"/>
                <a:ea typeface="Times New Roman" panose="02020603050405020304" pitchFamily="18" charset="0"/>
              </a:rPr>
              <a:t>При гніздовому спаровуванні для кільцювання нащадків, отриманих від однієї курки-матері, використовують </a:t>
            </a:r>
            <a:r>
              <a:rPr lang="uk-UA" dirty="0">
                <a:solidFill>
                  <a:srgbClr val="003399"/>
                </a:solidFill>
                <a:latin typeface="Arial Black" panose="020B0A04020102020204" pitchFamily="34" charset="0"/>
                <a:ea typeface="Times New Roman" panose="02020603050405020304" pitchFamily="18" charset="0"/>
              </a:rPr>
              <a:t>30 </a:t>
            </a:r>
            <a:r>
              <a:rPr lang="uk-UA" dirty="0" err="1">
                <a:solidFill>
                  <a:srgbClr val="003399"/>
                </a:solidFill>
                <a:latin typeface="Arial Black" panose="020B0A04020102020204" pitchFamily="34" charset="0"/>
                <a:ea typeface="Times New Roman" panose="02020603050405020304" pitchFamily="18" charset="0"/>
              </a:rPr>
              <a:t>криломіток</a:t>
            </a:r>
            <a:r>
              <a:rPr lang="uk-UA" dirty="0">
                <a:solidFill>
                  <a:srgbClr val="003399"/>
                </a:solidFill>
                <a:latin typeface="Arial Black" panose="020B0A04020102020204" pitchFamily="34" charset="0"/>
                <a:ea typeface="Times New Roman" panose="02020603050405020304" pitchFamily="18" charset="0"/>
              </a:rPr>
              <a:t> з окремими номерами від одного до 30. </a:t>
            </a:r>
          </a:p>
          <a:p>
            <a:r>
              <a:rPr lang="uk-UA" dirty="0" err="1">
                <a:latin typeface="Arial Black" panose="020B0A04020102020204" pitchFamily="34" charset="0"/>
                <a:ea typeface="Times New Roman" panose="02020603050405020304" pitchFamily="18" charset="0"/>
              </a:rPr>
              <a:t>Криломітка</a:t>
            </a:r>
            <a:r>
              <a:rPr lang="uk-UA" dirty="0">
                <a:latin typeface="Arial Black" panose="020B0A04020102020204" pitchFamily="34" charset="0"/>
                <a:ea typeface="Times New Roman" panose="02020603050405020304" pitchFamily="18" charset="0"/>
              </a:rPr>
              <a:t> зберігається на крилі до кінця життя птиці. </a:t>
            </a:r>
          </a:p>
          <a:p>
            <a:r>
              <a:rPr lang="uk-UA" dirty="0">
                <a:latin typeface="Arial Black" panose="020B0A04020102020204" pitchFamily="34" charset="0"/>
                <a:ea typeface="Times New Roman" panose="02020603050405020304" pitchFamily="18" charset="0"/>
              </a:rPr>
              <a:t>При груповому спаровуванні птиці визначених ліній </a:t>
            </a:r>
            <a:r>
              <a:rPr lang="uk-UA" dirty="0">
                <a:solidFill>
                  <a:srgbClr val="CC0000"/>
                </a:solidFill>
                <a:latin typeface="Arial Black" panose="020B0A04020102020204" pitchFamily="34" charset="0"/>
                <a:ea typeface="Times New Roman" panose="02020603050405020304" pitchFamily="18" charset="0"/>
              </a:rPr>
              <a:t>добовий племінний молодняк мітять за допомогою розрізів перетинок на обох ногах</a:t>
            </a:r>
            <a:r>
              <a:rPr lang="uk-UA" dirty="0">
                <a:latin typeface="Arial Black" panose="020B0A04020102020204" pitchFamily="34" charset="0"/>
                <a:ea typeface="Times New Roman" panose="02020603050405020304" pitchFamily="18" charset="0"/>
              </a:rPr>
              <a:t>. Застосовуючи цю систему, можна зробити </a:t>
            </a:r>
            <a:r>
              <a:rPr lang="uk-UA" dirty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ea typeface="Times New Roman" panose="02020603050405020304" pitchFamily="18" charset="0"/>
              </a:rPr>
              <a:t>16 різних міток </a:t>
            </a:r>
            <a:r>
              <a:rPr lang="uk-UA" dirty="0">
                <a:latin typeface="Arial Black" panose="020B0A04020102020204" pitchFamily="34" charset="0"/>
                <a:ea typeface="Times New Roman" panose="02020603050405020304" pitchFamily="18" charset="0"/>
              </a:rPr>
              <a:t>птиці.</a:t>
            </a:r>
            <a:endParaRPr lang="uk-UA" dirty="0">
              <a:latin typeface="Arial Black" panose="020B0A04020102020204" pitchFamily="34" charset="0"/>
            </a:endParaRPr>
          </a:p>
        </p:txBody>
      </p:sp>
      <p:pic>
        <p:nvPicPr>
          <p:cNvPr id="2050" name="Picture 2" descr="image001 ТЕХНОЛОГІЯ ВИРОБНИЦТВА ПРОДУКЦІЇ ПТАХІВНИЦТВА Електронний  підручник Головна Анотація Теоретичні відомості Додатки Глосарій Список  використаних джерел Навчальна програма Укладачі 3. ПЛЕМІННА РОБОТА У ...">
            <a:extLst>
              <a:ext uri="{FF2B5EF4-FFF2-40B4-BE49-F238E27FC236}">
                <a16:creationId xmlns:a16="http://schemas.microsoft.com/office/drawing/2014/main" id="{283717F9-E376-4AD7-9507-8E5849572FC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3699" y="380999"/>
            <a:ext cx="5376863" cy="5376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65468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E5EBEDE8-B181-4C92-8F65-A6731658C4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1475" y="357188"/>
            <a:ext cx="11530013" cy="6315075"/>
          </a:xfrm>
        </p:spPr>
        <p:txBody>
          <a:bodyPr anchor="ctr">
            <a:normAutofit lnSpcReduction="10000"/>
          </a:bodyPr>
          <a:lstStyle/>
          <a:p>
            <a:pPr marL="0" indent="0">
              <a:buNone/>
            </a:pPr>
            <a:r>
              <a:rPr lang="uk-UA" dirty="0">
                <a:latin typeface="Arial Black" panose="020B0A04020102020204" pitchFamily="34" charset="0"/>
                <a:ea typeface="Times New Roman" panose="02020603050405020304" pitchFamily="18" charset="0"/>
              </a:rPr>
              <a:t>	Перед комплектуванням батьківського стада птиці до початку несучості з метою скорочення витрат часу на облік продуктивності </a:t>
            </a:r>
            <a:r>
              <a:rPr lang="uk-UA" b="1" i="1" dirty="0">
                <a:solidFill>
                  <a:srgbClr val="FF0000"/>
                </a:solidFill>
                <a:latin typeface="Arial Black" panose="020B0A04020102020204" pitchFamily="34" charset="0"/>
                <a:ea typeface="Times New Roman" panose="02020603050405020304" pitchFamily="18" charset="0"/>
              </a:rPr>
              <a:t>молодок кільцюють ножними кільцями з шестизначною нумерацією</a:t>
            </a:r>
            <a:r>
              <a:rPr lang="uk-UA" dirty="0">
                <a:solidFill>
                  <a:srgbClr val="FF0000"/>
                </a:solidFill>
                <a:latin typeface="Arial Black" panose="020B0A04020102020204" pitchFamily="34" charset="0"/>
                <a:ea typeface="Times New Roman" panose="02020603050405020304" pitchFamily="18" charset="0"/>
              </a:rPr>
              <a:t> (С25001) </a:t>
            </a:r>
            <a:r>
              <a:rPr lang="uk-UA" dirty="0">
                <a:latin typeface="Arial Black" panose="020B0A04020102020204" pitchFamily="34" charset="0"/>
                <a:ea typeface="Times New Roman" panose="02020603050405020304" pitchFamily="18" charset="0"/>
              </a:rPr>
              <a:t>і в подальшому в усіх формах обліку вказують тільки ці номера. </a:t>
            </a:r>
          </a:p>
          <a:p>
            <a:pPr marL="0" indent="0">
              <a:buNone/>
            </a:pPr>
            <a:r>
              <a:rPr lang="uk-UA" dirty="0">
                <a:latin typeface="Arial Black" panose="020B0A04020102020204" pitchFamily="34" charset="0"/>
                <a:ea typeface="Times New Roman" panose="02020603050405020304" pitchFamily="18" charset="0"/>
              </a:rPr>
              <a:t>	Буква на кільці означає лінію птиці, два наступних знаки – номер гнізда, з якого виведена особина, і останні три цифри – номер самої молодки. </a:t>
            </a:r>
          </a:p>
          <a:p>
            <a:pPr marL="0" indent="0">
              <a:buNone/>
            </a:pPr>
            <a:r>
              <a:rPr lang="uk-UA" dirty="0">
                <a:latin typeface="Arial Black" panose="020B0A04020102020204" pitchFamily="34" charset="0"/>
                <a:ea typeface="Times New Roman" panose="02020603050405020304" pitchFamily="18" charset="0"/>
              </a:rPr>
              <a:t>	При комплектуванні селекційних гнізд у відповідності з планом спаровування усю дорослу птицю повторно </a:t>
            </a:r>
            <a:r>
              <a:rPr lang="uk-UA" dirty="0" err="1">
                <a:latin typeface="Arial Black" panose="020B0A04020102020204" pitchFamily="34" charset="0"/>
                <a:ea typeface="Times New Roman" panose="02020603050405020304" pitchFamily="18" charset="0"/>
              </a:rPr>
              <a:t>перекільцьовують</a:t>
            </a:r>
            <a:r>
              <a:rPr lang="uk-UA" dirty="0">
                <a:latin typeface="Arial Black" panose="020B0A04020102020204" pitchFamily="34" charset="0"/>
                <a:ea typeface="Times New Roman" panose="02020603050405020304" pitchFamily="18" charset="0"/>
              </a:rPr>
              <a:t> ножними кільцями з тим, щоб номер кільця самця співпадав з номером гнізда, де він знаходиться; </a:t>
            </a:r>
            <a:r>
              <a:rPr lang="uk-UA" i="1" dirty="0">
                <a:solidFill>
                  <a:srgbClr val="003399"/>
                </a:solidFill>
                <a:latin typeface="Arial Black" panose="020B0A04020102020204" pitchFamily="34" charset="0"/>
                <a:ea typeface="Times New Roman" panose="02020603050405020304" pitchFamily="18" charset="0"/>
              </a:rPr>
              <a:t>у самок дві перших цифри відповідають номеру самця, а дві наступні – особистому номеру несучки (від 1 до 15).</a:t>
            </a:r>
            <a:endParaRPr lang="uk-UA" i="1" dirty="0">
              <a:solidFill>
                <a:srgbClr val="003399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58999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439E6B88-FAFA-47B2-BF56-11A20AB0DE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2438" y="3043238"/>
            <a:ext cx="11940499" cy="3587986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uk-UA" sz="3400" i="1" dirty="0">
                <a:solidFill>
                  <a:srgbClr val="00339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Рис. 1.</a:t>
            </a:r>
            <a:r>
              <a:rPr lang="uk-UA" sz="3400" b="1" dirty="0">
                <a:solidFill>
                  <a:srgbClr val="00339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Спосіб нумерації ножними кільцями.</a:t>
            </a:r>
          </a:p>
          <a:p>
            <a:pPr marL="0" indent="0" algn="ctr">
              <a:buNone/>
            </a:pPr>
            <a:endParaRPr lang="uk-UA" b="1" dirty="0">
              <a:latin typeface="Times New Roman" panose="02020603050405020304" pitchFamily="18" charset="0"/>
            </a:endParaRPr>
          </a:p>
          <a:p>
            <a:pPr indent="540385">
              <a:lnSpc>
                <a:spcPct val="120000"/>
              </a:lnSpc>
              <a:spcAft>
                <a:spcPts val="0"/>
              </a:spcAft>
            </a:pPr>
            <a:r>
              <a:rPr lang="uk-UA" sz="3200" dirty="0">
                <a:latin typeface="Arial Black" panose="020B0A04020102020204" pitchFamily="34" charset="0"/>
                <a:ea typeface="Times New Roman" panose="02020603050405020304" pitchFamily="18" charset="0"/>
              </a:rPr>
              <a:t>Для кільцювання </a:t>
            </a:r>
            <a:r>
              <a:rPr lang="uk-UA" sz="3200" b="1" i="1" dirty="0">
                <a:solidFill>
                  <a:srgbClr val="CC0000"/>
                </a:solidFill>
                <a:latin typeface="Arial Black" panose="020B0A04020102020204" pitchFamily="34" charset="0"/>
                <a:ea typeface="Times New Roman" panose="02020603050405020304" pitchFamily="18" charset="0"/>
              </a:rPr>
              <a:t>самців в гніздах</a:t>
            </a:r>
            <a:r>
              <a:rPr lang="uk-UA" sz="3200" dirty="0">
                <a:solidFill>
                  <a:srgbClr val="CC0000"/>
                </a:solidFill>
                <a:latin typeface="Arial Black" panose="020B0A04020102020204" pitchFamily="34" charset="0"/>
                <a:ea typeface="Times New Roman" panose="02020603050405020304" pitchFamily="18" charset="0"/>
              </a:rPr>
              <a:t> </a:t>
            </a:r>
            <a:r>
              <a:rPr lang="uk-UA" sz="3200" dirty="0">
                <a:latin typeface="Arial Black" panose="020B0A04020102020204" pitchFamily="34" charset="0"/>
                <a:ea typeface="Times New Roman" panose="02020603050405020304" pitchFamily="18" charset="0"/>
              </a:rPr>
              <a:t>використовують ніжні кільця з </a:t>
            </a:r>
            <a:r>
              <a:rPr lang="uk-UA" sz="3200" b="1" i="1" dirty="0" err="1">
                <a:solidFill>
                  <a:srgbClr val="CC0000"/>
                </a:solidFill>
                <a:latin typeface="Arial Black" panose="020B0A04020102020204" pitchFamily="34" charset="0"/>
                <a:ea typeface="Times New Roman" panose="02020603050405020304" pitchFamily="18" charset="0"/>
              </a:rPr>
              <a:t>трьохзначною</a:t>
            </a:r>
            <a:r>
              <a:rPr lang="uk-UA" sz="3200" b="1" i="1" dirty="0">
                <a:solidFill>
                  <a:srgbClr val="CC0000"/>
                </a:solidFill>
                <a:latin typeface="Arial Black" panose="020B0A04020102020204" pitchFamily="34" charset="0"/>
                <a:ea typeface="Times New Roman" panose="02020603050405020304" pitchFamily="18" charset="0"/>
              </a:rPr>
              <a:t> нумерацією (С25), а самок - з п'ятизначною (С2504).</a:t>
            </a:r>
            <a:endParaRPr lang="uk-UA" sz="3200" dirty="0">
              <a:solidFill>
                <a:srgbClr val="CC0000"/>
              </a:solidFill>
              <a:latin typeface="Arial Black" panose="020B0A04020102020204" pitchFamily="34" charset="0"/>
              <a:ea typeface="Times New Roman" panose="02020603050405020304" pitchFamily="18" charset="0"/>
            </a:endParaRPr>
          </a:p>
          <a:p>
            <a:pPr indent="540385">
              <a:lnSpc>
                <a:spcPct val="120000"/>
              </a:lnSpc>
              <a:spcAft>
                <a:spcPts val="0"/>
              </a:spcAft>
            </a:pPr>
            <a:r>
              <a:rPr lang="uk-UA" sz="3200" dirty="0">
                <a:latin typeface="Arial Black" panose="020B0A04020102020204" pitchFamily="34" charset="0"/>
                <a:ea typeface="Times New Roman" panose="02020603050405020304" pitchFamily="18" charset="0"/>
              </a:rPr>
              <a:t>Добових індичат кільцюють так само, як і курчат, але з більшою обережністю через тонку перетинку крила. </a:t>
            </a:r>
          </a:p>
          <a:p>
            <a:pPr indent="540385">
              <a:lnSpc>
                <a:spcPct val="120000"/>
              </a:lnSpc>
              <a:spcAft>
                <a:spcPts val="0"/>
              </a:spcAft>
            </a:pPr>
            <a:r>
              <a:rPr lang="uk-UA" sz="3200" dirty="0">
                <a:latin typeface="Arial Black" panose="020B0A04020102020204" pitchFamily="34" charset="0"/>
                <a:ea typeface="Times New Roman" panose="02020603050405020304" pitchFamily="18" charset="0"/>
              </a:rPr>
              <a:t>Добовим каченятам і гусенятам краще спочатку надіти </a:t>
            </a:r>
            <a:r>
              <a:rPr lang="uk-UA" sz="3200" dirty="0" err="1">
                <a:latin typeface="Arial Black" panose="020B0A04020102020204" pitchFamily="34" charset="0"/>
                <a:ea typeface="Times New Roman" panose="02020603050405020304" pitchFamily="18" charset="0"/>
              </a:rPr>
              <a:t>криломітку</a:t>
            </a:r>
            <a:r>
              <a:rPr lang="uk-UA" sz="3200" dirty="0">
                <a:latin typeface="Arial Black" panose="020B0A04020102020204" pitchFamily="34" charset="0"/>
                <a:ea typeface="Times New Roman" panose="02020603050405020304" pitchFamily="18" charset="0"/>
              </a:rPr>
              <a:t> на ногу в зв’язку з невеликою величиною крил, а в 3-тижневому віці </a:t>
            </a:r>
            <a:r>
              <a:rPr lang="uk-UA" sz="3200" dirty="0" err="1">
                <a:latin typeface="Arial Black" panose="020B0A04020102020204" pitchFamily="34" charset="0"/>
                <a:ea typeface="Times New Roman" panose="02020603050405020304" pitchFamily="18" charset="0"/>
              </a:rPr>
              <a:t>перекільцювати</a:t>
            </a:r>
            <a:r>
              <a:rPr lang="uk-UA" sz="3200" dirty="0">
                <a:latin typeface="Arial Black" panose="020B0A04020102020204" pitchFamily="34" charset="0"/>
                <a:ea typeface="Times New Roman" panose="02020603050405020304" pitchFamily="18" charset="0"/>
              </a:rPr>
              <a:t> на крило.</a:t>
            </a:r>
            <a:endParaRPr lang="uk-UA" sz="3200" dirty="0">
              <a:latin typeface="Arial Black" panose="020B0A04020102020204" pitchFamily="34" charset="0"/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F5CBC753-4A05-4CB3-9DDA-46641B7DE825}"/>
              </a:ext>
            </a:extLst>
          </p:cNvPr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70295" y="226776"/>
            <a:ext cx="5759381" cy="2602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6307815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0D2B0A4B-CC63-489E-BFE8-A9B609EB3F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5738" y="414338"/>
            <a:ext cx="11844337" cy="6172200"/>
          </a:xfrm>
        </p:spPr>
        <p:txBody>
          <a:bodyPr anchor="ctr">
            <a:normAutofit fontScale="92500" lnSpcReduction="20000"/>
          </a:bodyPr>
          <a:lstStyle/>
          <a:p>
            <a:pPr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-UA" dirty="0">
                <a:latin typeface="Arial Black" panose="020B0A04020102020204" pitchFamily="34" charset="0"/>
                <a:ea typeface="Times New Roman" panose="02020603050405020304" pitchFamily="18" charset="0"/>
              </a:rPr>
              <a:t>	Для успішного проведення селекції велике значення мають науково обґрунтовані плани племінної роботи в господарствах</a:t>
            </a:r>
            <a:r>
              <a:rPr lang="uk-UA" b="1" dirty="0">
                <a:latin typeface="Arial Black" panose="020B0A04020102020204" pitchFamily="34" charset="0"/>
                <a:ea typeface="Times New Roman" panose="02020603050405020304" pitchFamily="18" charset="0"/>
              </a:rPr>
              <a:t>. </a:t>
            </a:r>
            <a:endParaRPr lang="uk-UA" dirty="0">
              <a:latin typeface="Arial Black" panose="020B0A04020102020204" pitchFamily="34" charset="0"/>
              <a:ea typeface="Times New Roman" panose="02020603050405020304" pitchFamily="18" charset="0"/>
            </a:endParaRPr>
          </a:p>
          <a:p>
            <a:pPr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-UA" b="1" i="1" dirty="0">
                <a:solidFill>
                  <a:srgbClr val="CC0000"/>
                </a:solidFill>
                <a:latin typeface="Arial Black" panose="020B0A04020102020204" pitchFamily="34" charset="0"/>
                <a:ea typeface="Times New Roman" panose="02020603050405020304" pitchFamily="18" charset="0"/>
              </a:rPr>
              <a:t>	План племінної роботи складається з двох частин</a:t>
            </a:r>
            <a:r>
              <a:rPr lang="uk-UA" b="1" dirty="0">
                <a:latin typeface="Arial Black" panose="020B0A04020102020204" pitchFamily="34" charset="0"/>
                <a:ea typeface="Times New Roman" panose="02020603050405020304" pitchFamily="18" charset="0"/>
              </a:rPr>
              <a:t>:</a:t>
            </a:r>
            <a:r>
              <a:rPr lang="uk-UA" dirty="0">
                <a:latin typeface="Arial Black" panose="020B0A04020102020204" pitchFamily="34" charset="0"/>
                <a:ea typeface="Times New Roman" panose="02020603050405020304" pitchFamily="18" charset="0"/>
              </a:rPr>
              <a:t>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-UA" dirty="0">
                <a:solidFill>
                  <a:srgbClr val="003399"/>
                </a:solidFill>
                <a:latin typeface="Arial Black" panose="020B0A04020102020204" pitchFamily="34" charset="0"/>
                <a:ea typeface="Times New Roman" panose="02020603050405020304" pitchFamily="18" charset="0"/>
              </a:rPr>
              <a:t>- перша частина </a:t>
            </a:r>
            <a:r>
              <a:rPr lang="uk-UA" dirty="0">
                <a:latin typeface="Arial Black" panose="020B0A04020102020204" pitchFamily="34" charset="0"/>
                <a:ea typeface="Times New Roman" panose="02020603050405020304" pitchFamily="18" charset="0"/>
              </a:rPr>
              <a:t>містить аналіз роботи господарства,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uk-UA" dirty="0">
                <a:solidFill>
                  <a:srgbClr val="003399"/>
                </a:solidFill>
                <a:latin typeface="Arial Black" panose="020B0A04020102020204" pitchFamily="34" charset="0"/>
                <a:ea typeface="Times New Roman" panose="02020603050405020304" pitchFamily="18" charset="0"/>
              </a:rPr>
              <a:t>друга частина  </a:t>
            </a:r>
            <a:r>
              <a:rPr lang="uk-UA" dirty="0">
                <a:latin typeface="Arial Black" panose="020B0A04020102020204" pitchFamily="34" charset="0"/>
                <a:ea typeface="Times New Roman" panose="02020603050405020304" pitchFamily="18" charset="0"/>
              </a:rPr>
              <a:t>відображає перспективний план розвитку господарства.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-UA" dirty="0">
                <a:latin typeface="Arial Black" panose="020B0A04020102020204" pitchFamily="34" charset="0"/>
                <a:ea typeface="Times New Roman" panose="02020603050405020304" pitchFamily="18" charset="0"/>
              </a:rPr>
              <a:t>	В планах племінної роботи відображаються:</a:t>
            </a:r>
          </a:p>
          <a:p>
            <a:pPr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-UA" dirty="0">
                <a:solidFill>
                  <a:srgbClr val="006600"/>
                </a:solidFill>
                <a:latin typeface="Arial Black" panose="020B0A04020102020204" pitchFamily="34" charset="0"/>
                <a:ea typeface="Times New Roman" panose="02020603050405020304" pitchFamily="18" charset="0"/>
              </a:rPr>
              <a:t>-</a:t>
            </a:r>
            <a:r>
              <a:rPr lang="uk-UA" dirty="0">
                <a:latin typeface="Arial Black" panose="020B0A04020102020204" pitchFamily="34" charset="0"/>
                <a:ea typeface="Times New Roman" panose="02020603050405020304" pitchFamily="18" charset="0"/>
              </a:rPr>
              <a:t> </a:t>
            </a:r>
            <a:r>
              <a:rPr lang="uk-UA" i="1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ea typeface="Times New Roman" panose="02020603050405020304" pitchFamily="18" charset="0"/>
              </a:rPr>
              <a:t>історія стада,</a:t>
            </a:r>
          </a:p>
          <a:p>
            <a:pPr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-UA" i="1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ea typeface="Times New Roman" panose="02020603050405020304" pitchFamily="18" charset="0"/>
              </a:rPr>
              <a:t>- характеристика ліній,</a:t>
            </a:r>
          </a:p>
          <a:p>
            <a:pPr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-UA" i="1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ea typeface="Times New Roman" panose="02020603050405020304" pitchFamily="18" charset="0"/>
              </a:rPr>
              <a:t>- способи спаровування і оцінки птиці,</a:t>
            </a:r>
          </a:p>
          <a:p>
            <a:pPr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-UA" i="1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ea typeface="Times New Roman" panose="02020603050405020304" pitchFamily="18" charset="0"/>
              </a:rPr>
              <a:t>-  методи селекції,</a:t>
            </a:r>
          </a:p>
          <a:p>
            <a:pPr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-UA" i="1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ea typeface="Times New Roman" panose="02020603050405020304" pitchFamily="18" charset="0"/>
              </a:rPr>
              <a:t>- очікувані результати підвищення племінних і продуктивних ознак птиці; </a:t>
            </a:r>
          </a:p>
          <a:p>
            <a:pPr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-UA" i="1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ea typeface="Times New Roman" panose="02020603050405020304" pitchFamily="18" charset="0"/>
              </a:rPr>
              <a:t>- рецепти комбікормів.</a:t>
            </a:r>
            <a:endParaRPr lang="uk-UA" i="1" dirty="0">
              <a:solidFill>
                <a:srgbClr val="00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3214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Шаблон в оформлении «Облачный шкипер»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mbria-Calibri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9TopShadow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3975" dist="41275" dir="14700000" algn="t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dirty="0"/>
        </a:defPPr>
      </a:lstStyle>
      <a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a:style>
    </a:spDef>
    <a:lnDef>
      <a:spPr/>
      <a:bodyPr/>
      <a:lstStyle/>
      <a:style>
        <a:lnRef idx="1">
          <a:schemeClr val="accent2"/>
        </a:lnRef>
        <a:fillRef idx="0">
          <a:schemeClr val="accent2"/>
        </a:fillRef>
        <a:effectRef idx="0">
          <a:schemeClr val="accent2"/>
        </a:effectRef>
        <a:fontRef idx="minor">
          <a:schemeClr val="tx1"/>
        </a:fontRef>
      </a:style>
    </a:lnDef>
    <a:txDef>
      <a:spPr>
        <a:noFill/>
        <a:ln>
          <a:solidFill>
            <a:schemeClr val="bg2"/>
          </a:solidFill>
        </a:ln>
      </a:spPr>
      <a:bodyPr wrap="square" rtlCol="0" anchor="ctr" anchorCtr="1">
        <a:spAutoFit/>
      </a:bodyPr>
      <a:lstStyle>
        <a:defPPr>
          <a:defRPr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_13665955_TF03460508.potx" id="{5DFBD78C-123E-43C4-B1D8-C87BD0916EA4}" vid="{61EFFEBC-D632-4584-AAF5-CCDDDB225785}"/>
    </a:ext>
  </a:extLst>
</a:theme>
</file>

<file path=ppt/theme/theme2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mbria-Calibri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9TopShadow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3975" dist="41275" dir="14700000" algn="t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mbria-Calibri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9TopShadow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3975" dist="41275" dir="14700000" algn="t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A3F7D94069FF64A86F7DFF56D60E3BE" ma:contentTypeVersion="6" ma:contentTypeDescription="Create a new document." ma:contentTypeScope="" ma:versionID="c32302c77d4085ecf495bdddb7f5e889">
  <xsd:schema xmlns:xsd="http://www.w3.org/2001/XMLSchema" xmlns:xs="http://www.w3.org/2001/XMLSchema" xmlns:p="http://schemas.microsoft.com/office/2006/metadata/properties" xmlns:ns2="a4f35948-e619-41b3-aa29-22878b09cfd2" xmlns:ns3="40262f94-9f35-4ac3-9a90-690165a166b7" targetNamespace="http://schemas.microsoft.com/office/2006/metadata/properties" ma:root="true" ma:fieldsID="4ab5ae46be95f9d0be6107e8200be7a2" ns2:_="" ns3:_="">
    <xsd:import namespace="a4f35948-e619-41b3-aa29-22878b09cfd2"/>
    <xsd:import namespace="40262f94-9f35-4ac3-9a90-690165a166b7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VSO_x0020_item_x0020_id" minOccurs="0"/>
                <xsd:element ref="ns3:Item_x0020_Details" minOccurs="0"/>
                <xsd:element ref="ns3:Template_x0020_details" minOccurs="0"/>
                <xsd:element ref="ns3:Assetid_x0020_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f35948-e619-41b3-aa29-22878b09cfd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0262f94-9f35-4ac3-9a90-690165a166b7" elementFormDefault="qualified">
    <xsd:import namespace="http://schemas.microsoft.com/office/2006/documentManagement/types"/>
    <xsd:import namespace="http://schemas.microsoft.com/office/infopath/2007/PartnerControls"/>
    <xsd:element name="VSO_x0020_item_x0020_id" ma:index="10" nillable="true" ma:displayName="VSO item id" ma:description="Please add the bug number to refer to VSO items." ma:internalName="VSO_x0020_item_x0020_id">
      <xsd:simpleType>
        <xsd:restriction base="dms:Text">
          <xsd:maxLength value="255"/>
        </xsd:restriction>
      </xsd:simpleType>
    </xsd:element>
    <xsd:element name="Item_x0020_Details" ma:index="11" nillable="true" ma:displayName="Item Details" ma:internalName="Item_x0020_Details">
      <xsd:simpleType>
        <xsd:restriction base="dms:Note">
          <xsd:maxLength value="255"/>
        </xsd:restriction>
      </xsd:simpleType>
    </xsd:element>
    <xsd:element name="Template_x0020_details" ma:index="12" nillable="true" ma:displayName="Template details" ma:internalName="Template_x0020_details">
      <xsd:simpleType>
        <xsd:restriction base="dms:Text"/>
      </xsd:simpleType>
    </xsd:element>
    <xsd:element name="Assetid_x0020_" ma:index="13" nillable="true" ma:displayName="Assetid " ma:internalName="Assetid_x0020_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VSO_x0020_item_x0020_id xmlns="40262f94-9f35-4ac3-9a90-690165a166b7" xsi:nil="true"/>
    <Assetid_x0020_ xmlns="40262f94-9f35-4ac3-9a90-690165a166b7" xsi:nil="true"/>
    <Item_x0020_Details xmlns="40262f94-9f35-4ac3-9a90-690165a166b7" xsi:nil="true"/>
    <Template_x0020_details xmlns="40262f94-9f35-4ac3-9a90-690165a166b7" xsi:nil="true"/>
  </documentManagement>
</p:properties>
</file>

<file path=customXml/itemProps1.xml><?xml version="1.0" encoding="utf-8"?>
<ds:datastoreItem xmlns:ds="http://schemas.openxmlformats.org/officeDocument/2006/customXml" ds:itemID="{B024FD56-CE1B-42FC-9E83-BFBF160724C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253D857-4181-4777-8893-6E45A690F9F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4f35948-e619-41b3-aa29-22878b09cfd2"/>
    <ds:schemaRef ds:uri="40262f94-9f35-4ac3-9a90-690165a166b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EDD01B8-816B-49B7-8C81-03AB51D87C54}">
  <ds:schemaRefs>
    <ds:schemaRef ds:uri="http://www.w3.org/XML/1998/namespace"/>
    <ds:schemaRef ds:uri="http://schemas.microsoft.com/office/2006/metadata/properties"/>
    <ds:schemaRef ds:uri="a4f35948-e619-41b3-aa29-22878b09cfd2"/>
    <ds:schemaRef ds:uri="http://purl.org/dc/dcmitype/"/>
    <ds:schemaRef ds:uri="http://schemas.openxmlformats.org/package/2006/metadata/core-properties"/>
    <ds:schemaRef ds:uri="http://purl.org/dc/elements/1.1/"/>
    <ds:schemaRef ds:uri="http://schemas.microsoft.com/office/2006/documentManagement/types"/>
    <ds:schemaRef ds:uri="http://schemas.microsoft.com/office/infopath/2007/PartnerControls"/>
    <ds:schemaRef ds:uri="40262f94-9f35-4ac3-9a90-690165a166b7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Слайды в оформлении «Облачный шкипер»</Template>
  <TotalTime>83</TotalTime>
  <Words>1780</Words>
  <Application>Microsoft Office PowerPoint</Application>
  <PresentationFormat>Широкий екран</PresentationFormat>
  <Paragraphs>252</Paragraphs>
  <Slides>19</Slides>
  <Notes>1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19</vt:i4>
      </vt:variant>
    </vt:vector>
  </HeadingPairs>
  <TitlesOfParts>
    <vt:vector size="25" baseType="lpstr">
      <vt:lpstr>Arial</vt:lpstr>
      <vt:lpstr>Arial Black</vt:lpstr>
      <vt:lpstr>Calibri</vt:lpstr>
      <vt:lpstr>Cambria</vt:lpstr>
      <vt:lpstr>Times New Roman</vt:lpstr>
      <vt:lpstr>Шаблон в оформлении «Облачный шкипер»</vt:lpstr>
      <vt:lpstr>Практичне заняття №5 ОБЛІК СЕЛЕКЦІЙНИХ ДАНИХ І ПЛАНИ ПЛЕМІННОЇ РОБОТИ.  СКЛАДАННЯ ПЛАНУ ПАРУВАНЬ ПТИЦІ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Практичне заняття №7 ОБЛІК СЕЛЕКЦІЙНИХ ДАНИХ І ПЛАНИ ПЛЕМІННОЇ РОБОТИ.  СКЛАДАННЯ ПЛАНУ ПАРУВАНЬ ПТИЦІ</dc:title>
  <dc:creator>User</dc:creator>
  <cp:lastModifiedBy>Lenovo</cp:lastModifiedBy>
  <cp:revision>11</cp:revision>
  <dcterms:created xsi:type="dcterms:W3CDTF">2021-03-16T12:24:20Z</dcterms:created>
  <dcterms:modified xsi:type="dcterms:W3CDTF">2023-08-08T09:30:35Z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  <property fmtid="{D5CDD505-2E9C-101B-9397-08002B2CF9AE}" pid="3" name="Order">
    <vt:r8>74062900</vt:r8>
  </property>
  <property fmtid="{D5CDD505-2E9C-101B-9397-08002B2CF9AE}" pid="4" name="HiddenCategoryTags">
    <vt:lpwstr/>
  </property>
  <property fmtid="{D5CDD505-2E9C-101B-9397-08002B2CF9AE}" pid="5" name="InternalTags">
    <vt:lpwstr/>
  </property>
  <property fmtid="{D5CDD505-2E9C-101B-9397-08002B2CF9AE}" pid="6" name="FeatureTags">
    <vt:lpwstr/>
  </property>
  <property fmtid="{D5CDD505-2E9C-101B-9397-08002B2CF9AE}" pid="7" name="LocalizationTags">
    <vt:lpwstr/>
  </property>
  <property fmtid="{D5CDD505-2E9C-101B-9397-08002B2CF9AE}" pid="8" name="CategoryTags">
    <vt:lpwstr/>
  </property>
  <property fmtid="{D5CDD505-2E9C-101B-9397-08002B2CF9AE}" pid="9" name="Applications">
    <vt:lpwstr/>
  </property>
  <property fmtid="{D5CDD505-2E9C-101B-9397-08002B2CF9AE}" pid="10" name="CampaignTags">
    <vt:lpwstr/>
  </property>
  <property fmtid="{D5CDD505-2E9C-101B-9397-08002B2CF9AE}" pid="11" name="ScenarioTags">
    <vt:lpwstr/>
  </property>
</Properties>
</file>