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261" r:id="rId7"/>
    <p:sldId id="301" r:id="rId8"/>
    <p:sldId id="263" r:id="rId9"/>
    <p:sldId id="264" r:id="rId10"/>
    <p:sldId id="265" r:id="rId11"/>
    <p:sldId id="27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305" r:id="rId29"/>
    <p:sldId id="306" r:id="rId30"/>
    <p:sldId id="307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308" r:id="rId41"/>
    <p:sldId id="293" r:id="rId42"/>
    <p:sldId id="294" r:id="rId43"/>
    <p:sldId id="303" r:id="rId44"/>
    <p:sldId id="304" r:id="rId45"/>
    <p:sldId id="295" r:id="rId46"/>
    <p:sldId id="296" r:id="rId47"/>
    <p:sldId id="297" r:id="rId48"/>
    <p:sldId id="298" r:id="rId49"/>
    <p:sldId id="299" r:id="rId50"/>
    <p:sldId id="380" r:id="rId51"/>
    <p:sldId id="421" r:id="rId52"/>
    <p:sldId id="423" r:id="rId53"/>
    <p:sldId id="387" r:id="rId54"/>
    <p:sldId id="401" r:id="rId55"/>
    <p:sldId id="389" r:id="rId56"/>
    <p:sldId id="390" r:id="rId57"/>
    <p:sldId id="391" r:id="rId58"/>
    <p:sldId id="405" r:id="rId59"/>
    <p:sldId id="406" r:id="rId60"/>
    <p:sldId id="424" r:id="rId61"/>
    <p:sldId id="407" r:id="rId62"/>
    <p:sldId id="408" r:id="rId63"/>
    <p:sldId id="409" r:id="rId64"/>
    <p:sldId id="410" r:id="rId65"/>
    <p:sldId id="392" r:id="rId66"/>
    <p:sldId id="393" r:id="rId67"/>
    <p:sldId id="427" r:id="rId68"/>
    <p:sldId id="394" r:id="rId69"/>
    <p:sldId id="395" r:id="rId70"/>
    <p:sldId id="396" r:id="rId71"/>
    <p:sldId id="397" r:id="rId72"/>
    <p:sldId id="398" r:id="rId73"/>
    <p:sldId id="399" r:id="rId74"/>
    <p:sldId id="400" r:id="rId75"/>
    <p:sldId id="381" r:id="rId76"/>
    <p:sldId id="411" r:id="rId77"/>
    <p:sldId id="413" r:id="rId78"/>
    <p:sldId id="414" r:id="rId79"/>
    <p:sldId id="415" r:id="rId80"/>
    <p:sldId id="416" r:id="rId81"/>
    <p:sldId id="417" r:id="rId82"/>
    <p:sldId id="418" r:id="rId83"/>
    <p:sldId id="420" r:id="rId8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11691-BFAD-4BB8-936D-02EB0D71F8C5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6A7CA-85A6-44FB-8E91-50270B1A1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146A-71D9-472F-93FB-421A7CB06ECB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C78F-C808-4332-BB9F-AA5B025856EB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D9E5-E009-46D4-9452-63F99AC39AE6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3BC5C-7366-4F9C-94ED-AB16FD46789A}" type="datetime1">
              <a:rPr lang="ru-RU" smtClean="0"/>
              <a:pPr>
                <a:defRPr/>
              </a:pPr>
              <a:t>27.01.2023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3411-8F12-4946-A338-87BEB170C7A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D03B-F1DB-4A5B-8496-BEB6DCBA6C9B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E19F-B243-466B-8912-820448BF156A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8AEC-224E-43BC-86CC-69510FBC9C62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FD3E-937A-4B37-8BDA-846331795A6E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128F-1CC1-47C9-8957-EC496530DF5F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B72-88A5-4C44-84D5-B4FED9A5BF03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42BCD-EE01-44E8-9EE6-C06D8FEF537D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A757-2854-4EE4-97DB-26D0EE661510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089C12-164D-41C6-9A2D-B612ABCE3579}" type="datetime1">
              <a:rPr lang="ru-RU" smtClean="0"/>
              <a:pPr/>
              <a:t>27.01.2023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sz="3600" b="1" dirty="0">
                <a:solidFill>
                  <a:schemeClr val="tx1"/>
                </a:solidFill>
              </a:rPr>
            </a:br>
            <a:br>
              <a:rPr lang="uk-UA" altLang="uk-UA" sz="3600" b="1" dirty="0">
                <a:solidFill>
                  <a:schemeClr val="tx1"/>
                </a:solidFill>
              </a:rPr>
            </a:br>
            <a:br>
              <a:rPr lang="uk-UA" altLang="uk-UA" sz="3600" b="1" dirty="0">
                <a:solidFill>
                  <a:schemeClr val="tx1"/>
                </a:solidFill>
              </a:rPr>
            </a:br>
            <a:br>
              <a:rPr lang="uk-UA" altLang="uk-UA" sz="3600" b="1" dirty="0">
                <a:solidFill>
                  <a:schemeClr val="tx1"/>
                </a:solidFill>
              </a:rPr>
            </a:br>
            <a:br>
              <a:rPr lang="uk-UA" altLang="uk-UA" sz="3600" b="1" dirty="0">
                <a:solidFill>
                  <a:schemeClr val="tx1"/>
                </a:solidFill>
              </a:rPr>
            </a:br>
            <a:endParaRPr lang="uk-UA" altLang="uk-UA" sz="4400" b="1" dirty="0">
              <a:solidFill>
                <a:srgbClr val="000066"/>
              </a:solidFill>
            </a:endParaRPr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tretch>
            <a:fillRect/>
          </a:stretch>
        </p:blipFill>
        <p:spPr>
          <a:xfrm>
            <a:off x="4000496" y="2928934"/>
            <a:ext cx="4744685" cy="3451759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357298"/>
            <a:ext cx="771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36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altLang="uk-UA" sz="4400" b="1" dirty="0">
                <a:latin typeface="Times New Roman" pitchFamily="18" charset="0"/>
                <a:cs typeface="Times New Roman" pitchFamily="18" charset="0"/>
              </a:rPr>
              <a:t>Селекційно-племінна робота у птахівництві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 i="1"/>
              <a:t>Селекційні ознаки поділяють на якісні і кількісні</a:t>
            </a:r>
            <a:endParaRPr lang="uk-UA" altLang="uk-UA" sz="3400" b="1"/>
          </a:p>
        </p:txBody>
      </p:sp>
      <p:sp>
        <p:nvSpPr>
          <p:cNvPr id="2765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77850" y="2120900"/>
            <a:ext cx="3925888" cy="3878263"/>
          </a:xfrm>
        </p:spPr>
        <p:txBody>
          <a:bodyPr/>
          <a:lstStyle/>
          <a:p>
            <a:pPr eaLnBrk="1" hangingPunct="1"/>
            <a:r>
              <a:rPr lang="uk-UA" altLang="uk-UA" sz="3100" b="1" i="1" u="sng">
                <a:solidFill>
                  <a:srgbClr val="000000"/>
                </a:solidFill>
              </a:rPr>
              <a:t>якісні</a:t>
            </a:r>
          </a:p>
          <a:p>
            <a:pPr eaLnBrk="1" hangingPunct="1"/>
            <a:r>
              <a:rPr lang="uk-UA" altLang="uk-UA" sz="2200" b="1" i="1">
                <a:solidFill>
                  <a:srgbClr val="000000"/>
                </a:solidFill>
              </a:rPr>
              <a:t>контролюються незначною кількістю генів і успадковуються в наступних поколіннях за законами Менделя</a:t>
            </a:r>
          </a:p>
          <a:p>
            <a:pPr eaLnBrk="1" hangingPunct="1"/>
            <a:r>
              <a:rPr lang="uk-UA" altLang="uk-UA" sz="2200" b="1" i="1">
                <a:solidFill>
                  <a:srgbClr val="000000"/>
                </a:solidFill>
              </a:rPr>
              <a:t>(тип тілобудови, опереність…).</a:t>
            </a:r>
            <a:r>
              <a:rPr lang="uk-UA" altLang="uk-UA" sz="2200">
                <a:solidFill>
                  <a:srgbClr val="000000"/>
                </a:solidFill>
              </a:rPr>
              <a:t> </a:t>
            </a:r>
          </a:p>
          <a:p>
            <a:pPr eaLnBrk="1" hangingPunct="1"/>
            <a:endParaRPr lang="uk-UA" altLang="uk-UA" sz="2200">
              <a:solidFill>
                <a:srgbClr val="000000"/>
              </a:solidFill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1850" y="1752600"/>
            <a:ext cx="3925888" cy="4267200"/>
          </a:xfrm>
        </p:spPr>
        <p:txBody>
          <a:bodyPr/>
          <a:lstStyle/>
          <a:p>
            <a:pPr eaLnBrk="1" hangingPunct="1"/>
            <a:r>
              <a:rPr lang="uk-UA" altLang="uk-UA" sz="2600" b="1" i="1"/>
              <a:t> </a:t>
            </a:r>
            <a:endParaRPr lang="uk-UA" altLang="uk-UA" sz="220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4932363" y="2060575"/>
            <a:ext cx="3851275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altLang="uk-UA" sz="2800" b="1" i="1" u="sng">
                <a:solidFill>
                  <a:srgbClr val="000000"/>
                </a:solidFill>
                <a:latin typeface="Tahoma" pitchFamily="34" charset="0"/>
              </a:rPr>
              <a:t>Кількісні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несучість, 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інтенсивність яйцекладки, 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жива маса,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 заплідненість, 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виводимість,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 маса яєць, 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виведення молодняку,</a:t>
            </a:r>
          </a:p>
          <a:p>
            <a:r>
              <a:rPr lang="uk-UA" altLang="uk-UA" sz="2400" b="1" i="1">
                <a:solidFill>
                  <a:srgbClr val="000000"/>
                </a:solidFill>
                <a:latin typeface="Tahoma" pitchFamily="34" charset="0"/>
              </a:rPr>
              <a:t> збереженість та ін.</a:t>
            </a:r>
            <a:r>
              <a:rPr lang="uk-UA" altLang="uk-UA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568450" y="23177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>
              <a:latin typeface="Arial" pitchFamily="34" charset="0"/>
            </a:endParaRPr>
          </a:p>
          <a:p>
            <a:pPr eaLnBrk="0" hangingPunct="0"/>
            <a:endParaRPr lang="uk-UA" altLang="uk-UA">
              <a:latin typeface="Arial" pitchFamily="34" charset="0"/>
            </a:endParaRPr>
          </a:p>
        </p:txBody>
      </p:sp>
      <p:graphicFrame>
        <p:nvGraphicFramePr>
          <p:cNvPr id="102556" name="Group 156"/>
          <p:cNvGraphicFramePr>
            <a:graphicFrameLocks noGrp="1"/>
          </p:cNvGraphicFramePr>
          <p:nvPr/>
        </p:nvGraphicFramePr>
        <p:xfrm>
          <a:off x="323850" y="1206500"/>
          <a:ext cx="8351838" cy="4826001"/>
        </p:xfrm>
        <a:graphic>
          <a:graphicData uri="http://schemas.openxmlformats.org/drawingml/2006/table">
            <a:tbl>
              <a:tblPr/>
              <a:tblGrid>
                <a:gridCol w="36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Символ генотипу </a:t>
                      </a:r>
                      <a:endParaRPr kumimoji="0" lang="uk-UA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Ознака </a:t>
                      </a:r>
                      <a:endParaRPr kumimoji="0" lang="uk-UA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</a:t>
                      </a:r>
                      <a:endParaRPr kumimoji="0" lang="uk-UA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Повільна опереність</a:t>
                      </a:r>
                      <a:endParaRPr kumimoji="0" 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</a:t>
                      </a:r>
                      <a:endParaRPr kumimoji="0" 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Швидка опереність</a:t>
                      </a:r>
                      <a:endParaRPr kumimoji="0" lang="uk-UA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Сріблясте оперення</a:t>
                      </a: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</a:tabLst>
                      </a:pPr>
                      <a:r>
                        <a:rPr kumimoji="0" lang="uk-U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Золотаве оперення</a:t>
                      </a:r>
                    </a:p>
                  </a:txBody>
                  <a:tcPr marL="91428" marR="91428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696" name="Rectangle 136"/>
          <p:cNvSpPr>
            <a:spLocks noChangeArrowheads="1"/>
          </p:cNvSpPr>
          <p:nvPr/>
        </p:nvSpPr>
        <p:spPr bwMode="auto">
          <a:xfrm>
            <a:off x="611188" y="260350"/>
            <a:ext cx="8208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uk-UA" altLang="uk-UA" sz="2800" b="1" dirty="0"/>
              <a:t>1. Відповідність символів генотипу і ознаки, яка обумовлена </a:t>
            </a:r>
            <a:r>
              <a:rPr lang="uk-UA" altLang="uk-UA" sz="2800" b="1" dirty="0" err="1"/>
              <a:t>алелем</a:t>
            </a:r>
            <a:endParaRPr lang="uk-UA" altLang="uk-UA" sz="2800" b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83411-8F12-4946-A338-87BEB170C7A4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755650" y="620713"/>
            <a:ext cx="78486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altLang="uk-UA" sz="2800" b="1" u="sng">
                <a:solidFill>
                  <a:srgbClr val="000000"/>
                </a:solidFill>
                <a:latin typeface="Tahoma" pitchFamily="34" charset="0"/>
              </a:rPr>
              <a:t>	</a:t>
            </a:r>
            <a:r>
              <a:rPr lang="uk-UA" altLang="uk-UA" sz="3200" b="1" u="sng">
                <a:solidFill>
                  <a:srgbClr val="000000"/>
                </a:solidFill>
                <a:latin typeface="Tahoma" pitchFamily="34" charset="0"/>
              </a:rPr>
              <a:t>Генетичний потенціал</a:t>
            </a:r>
            <a:r>
              <a:rPr lang="uk-UA" altLang="uk-UA" sz="3200" b="1">
                <a:solidFill>
                  <a:srgbClr val="000000"/>
                </a:solidFill>
                <a:latin typeface="Tahoma" pitchFamily="34" charset="0"/>
              </a:rPr>
              <a:t> - г</a:t>
            </a:r>
            <a:r>
              <a:rPr lang="ru-RU" altLang="uk-UA" sz="3200">
                <a:solidFill>
                  <a:srgbClr val="000000"/>
                </a:solidFill>
                <a:latin typeface="Tahoma" pitchFamily="34" charset="0"/>
              </a:rPr>
              <a:t>енетично обумовлений рівень продуктивності за кількісними і якісними ознаками індивідуума, який передається потомству і контролюється відповідними генами. </a:t>
            </a:r>
          </a:p>
          <a:p>
            <a:r>
              <a:rPr lang="uk-UA" altLang="uk-UA" sz="3200" b="1" u="sng">
                <a:solidFill>
                  <a:srgbClr val="000000"/>
                </a:solidFill>
                <a:latin typeface="Tahoma" pitchFamily="34" charset="0"/>
              </a:rPr>
              <a:t>	Гетерозис - </a:t>
            </a:r>
            <a:r>
              <a:rPr lang="ru-RU" altLang="uk-UA" sz="3200">
                <a:solidFill>
                  <a:srgbClr val="000000"/>
                </a:solidFill>
                <a:latin typeface="Tahoma" pitchFamily="34" charset="0"/>
              </a:rPr>
              <a:t>явище перевершення нащадків над батьками за окремими господарсько-</a:t>
            </a:r>
            <a:r>
              <a:rPr lang="uk-UA" altLang="uk-UA" sz="32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uk-UA" sz="3200">
                <a:solidFill>
                  <a:srgbClr val="000000"/>
                </a:solidFill>
                <a:latin typeface="Tahoma" pitchFamily="34" charset="0"/>
              </a:rPr>
              <a:t>корисними ознаками (</a:t>
            </a:r>
            <a:r>
              <a:rPr lang="ru-RU" altLang="uk-UA" sz="2400">
                <a:solidFill>
                  <a:srgbClr val="000000"/>
                </a:solidFill>
                <a:latin typeface="Tahoma" pitchFamily="34" charset="0"/>
              </a:rPr>
              <a:t>яке виникає у результаті певних схрещувань)</a:t>
            </a:r>
          </a:p>
          <a:p>
            <a:endParaRPr lang="uk-UA" altLang="uk-UA" sz="2400" b="1" u="sng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uk-UA" altLang="uk-UA" sz="3200">
                <a:solidFill>
                  <a:srgbClr val="000000"/>
                </a:solidFill>
                <a:latin typeface="Tahoma" pitchFamily="34" charset="0"/>
              </a:rPr>
              <a:t>	</a:t>
            </a:r>
            <a:endParaRPr lang="uk-UA" altLang="uk-UA" sz="3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755650" y="1628775"/>
            <a:ext cx="8064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uk-UA" sz="2800" b="1">
                <a:solidFill>
                  <a:srgbClr val="000000"/>
                </a:solidFill>
                <a:latin typeface="Tahoma" pitchFamily="34" charset="0"/>
              </a:rPr>
              <a:t>Істинний  гетерозис -  я</a:t>
            </a:r>
            <a:r>
              <a:rPr lang="uk-UA" altLang="uk-UA" sz="2800">
                <a:solidFill>
                  <a:srgbClr val="000000"/>
                </a:solidFill>
                <a:latin typeface="Tahoma" pitchFamily="34" charset="0"/>
              </a:rPr>
              <a:t>кщо гібрид перевершує кращу батьківську форму.</a:t>
            </a:r>
          </a:p>
          <a:p>
            <a:endParaRPr lang="uk-UA" altLang="uk-UA" sz="2800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uk-UA" altLang="uk-UA" sz="2800" b="1">
                <a:solidFill>
                  <a:srgbClr val="000000"/>
                </a:solidFill>
                <a:latin typeface="Tahoma" pitchFamily="34" charset="0"/>
              </a:rPr>
              <a:t>Інбредна депресія</a:t>
            </a:r>
            <a:r>
              <a:rPr lang="ru-RU" altLang="uk-UA" sz="2800">
                <a:solidFill>
                  <a:srgbClr val="000000"/>
                </a:solidFill>
                <a:latin typeface="Tahoma" pitchFamily="34" charset="0"/>
              </a:rPr>
              <a:t> - коли гібрид має менші показники ніж у батьківської форми.</a:t>
            </a:r>
            <a:endParaRPr lang="ru-RU" altLang="uk-UA" sz="280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71942"/>
            <a:ext cx="2705102" cy="210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684213" y="1052513"/>
            <a:ext cx="77755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uk-UA" altLang="uk-UA" sz="3200" u="sng"/>
          </a:p>
          <a:p>
            <a:r>
              <a:rPr lang="uk-UA" altLang="uk-UA" sz="3200" u="sng"/>
              <a:t>Для вивчення зв</a:t>
            </a:r>
            <a:r>
              <a:rPr lang="ru-RU" altLang="uk-UA" sz="3200" u="sng"/>
              <a:t>’язку м</a:t>
            </a:r>
            <a:r>
              <a:rPr lang="uk-UA" altLang="uk-UA" sz="3200" u="sng"/>
              <a:t>і</a:t>
            </a:r>
            <a:r>
              <a:rPr lang="ru-RU" altLang="uk-UA" sz="3200" u="sng"/>
              <a:t>ж ознаками проводять </a:t>
            </a:r>
            <a:r>
              <a:rPr lang="uk-UA" altLang="uk-UA" sz="3200" b="1" u="sng"/>
              <a:t>кореляційний</a:t>
            </a:r>
            <a:r>
              <a:rPr lang="ru-RU" altLang="uk-UA" sz="3200" b="1" u="sng"/>
              <a:t> анал</a:t>
            </a:r>
            <a:r>
              <a:rPr lang="uk-UA" altLang="uk-UA" sz="3200" b="1" u="sng"/>
              <a:t>і</a:t>
            </a:r>
            <a:r>
              <a:rPr lang="ru-RU" altLang="uk-UA" sz="3200" b="1" u="sng"/>
              <a:t>з </a:t>
            </a:r>
            <a:r>
              <a:rPr lang="uk-UA" altLang="uk-UA" sz="2800" b="1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altLang="uk-UA" sz="2800" b="1">
                <a:solidFill>
                  <a:srgbClr val="000000"/>
                </a:solidFill>
                <a:latin typeface="Tahoma" pitchFamily="34" charset="0"/>
              </a:rPr>
              <a:t>R</a:t>
            </a:r>
            <a:r>
              <a:rPr lang="uk-UA" altLang="uk-UA" sz="2800" b="1">
                <a:solidFill>
                  <a:srgbClr val="000000"/>
                </a:solidFill>
                <a:latin typeface="Tahoma" pitchFamily="34" charset="0"/>
              </a:rPr>
              <a:t>), який може приймати значення від -1 до +1. </a:t>
            </a:r>
            <a:endParaRPr lang="uk-UA" altLang="uk-UA" sz="3200" b="1" u="sng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42380"/>
            <a:ext cx="4095758" cy="215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>
          <a:xfrm>
            <a:off x="571472" y="620713"/>
            <a:ext cx="7891491" cy="1236651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Популяція -</a:t>
            </a:r>
            <a:r>
              <a:rPr lang="uk-UA" altLang="uk-UA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 група птиці, яка характеризується певним співвідношенням генотипів</a:t>
            </a:r>
            <a:r>
              <a:rPr lang="uk-UA" altLang="uk-UA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771" name="Rectangle 9"/>
          <p:cNvSpPr>
            <a:spLocks noGrp="1" noChangeArrowheads="1"/>
          </p:cNvSpPr>
          <p:nvPr>
            <p:ph idx="1"/>
          </p:nvPr>
        </p:nvSpPr>
        <p:spPr>
          <a:xfrm>
            <a:off x="357158" y="2571744"/>
            <a:ext cx="8462992" cy="4286256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4000" b="1" dirty="0">
                <a:solidFill>
                  <a:srgbClr val="000000"/>
                </a:solidFill>
              </a:rPr>
              <a:t>h</a:t>
            </a:r>
            <a:r>
              <a:rPr lang="en-US" altLang="uk-UA" sz="4000" b="1" dirty="0">
                <a:solidFill>
                  <a:srgbClr val="000000"/>
                </a:solidFill>
                <a:cs typeface="Tahoma" pitchFamily="34" charset="0"/>
              </a:rPr>
              <a:t>²</a:t>
            </a:r>
            <a:r>
              <a:rPr lang="uk-UA" altLang="uk-UA" sz="2800" b="1" dirty="0">
                <a:solidFill>
                  <a:srgbClr val="000000"/>
                </a:solidFill>
              </a:rPr>
              <a:t> - коефіцієнт спадковості, який характеризує вплив батьків на мінливість ознаки у потомстві. </a:t>
            </a:r>
          </a:p>
          <a:p>
            <a:pPr eaLnBrk="1" hangingPunct="1"/>
            <a:r>
              <a:rPr lang="uk-UA" altLang="uk-UA" sz="4000" b="1" dirty="0">
                <a:solidFill>
                  <a:srgbClr val="000000"/>
                </a:solidFill>
              </a:rPr>
              <a:t>h</a:t>
            </a:r>
            <a:r>
              <a:rPr lang="en-US" altLang="uk-UA" sz="4000" b="1" dirty="0">
                <a:solidFill>
                  <a:srgbClr val="000000"/>
                </a:solidFill>
                <a:cs typeface="Tahoma" pitchFamily="34" charset="0"/>
              </a:rPr>
              <a:t>²</a:t>
            </a:r>
            <a:r>
              <a:rPr lang="uk-UA" altLang="uk-UA" sz="2800" b="1" dirty="0">
                <a:solidFill>
                  <a:srgbClr val="000000"/>
                </a:solidFill>
              </a:rPr>
              <a:t> коливається від 0 до 1, або від 0 до 100 %.  </a:t>
            </a:r>
            <a:endParaRPr lang="uk-UA" altLang="uk-UA" sz="2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sz="4200" b="1" dirty="0"/>
              <a:t>2</a:t>
            </a:r>
            <a:r>
              <a:rPr lang="uk-UA" altLang="uk-UA" sz="4400" b="1" dirty="0"/>
              <a:t>. </a:t>
            </a:r>
            <a:r>
              <a:rPr lang="uk-UA" altLang="uk-UA" sz="3200" b="1" dirty="0"/>
              <a:t>Організація технології селекційно- племінної роботи</a:t>
            </a:r>
            <a:endParaRPr lang="uk-UA" altLang="uk-UA" sz="3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296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b="1" dirty="0">
                <a:solidFill>
                  <a:srgbClr val="000000"/>
                </a:solidFill>
              </a:rPr>
              <a:t>Весь процес виведення лінії розподіляють на три етапи: </a:t>
            </a:r>
          </a:p>
          <a:p>
            <a:pPr eaLnBrk="1" hangingPunct="1">
              <a:defRPr/>
            </a:pPr>
            <a:r>
              <a:rPr lang="uk-UA" b="1" dirty="0">
                <a:solidFill>
                  <a:srgbClr val="000000"/>
                </a:solidFill>
              </a:rPr>
              <a:t>перший етап - </a:t>
            </a:r>
            <a:r>
              <a:rPr lang="uk-UA" b="1" u="sng" dirty="0"/>
              <a:t>масова селекція</a:t>
            </a:r>
            <a:r>
              <a:rPr lang="uk-UA" b="1" dirty="0">
                <a:solidFill>
                  <a:srgbClr val="000000"/>
                </a:solidFill>
              </a:rPr>
              <a:t>; </a:t>
            </a:r>
          </a:p>
          <a:p>
            <a:pPr eaLnBrk="1" hangingPunct="1">
              <a:defRPr/>
            </a:pPr>
            <a:r>
              <a:rPr lang="uk-UA" b="1" dirty="0">
                <a:solidFill>
                  <a:srgbClr val="000000"/>
                </a:solidFill>
              </a:rPr>
              <a:t>другий етап - </a:t>
            </a:r>
            <a:r>
              <a:rPr lang="uk-UA" b="1" u="sng" dirty="0"/>
              <a:t>добір, підбір і оцінка за якістю нащадків</a:t>
            </a:r>
            <a:r>
              <a:rPr lang="uk-UA" b="1" dirty="0">
                <a:solidFill>
                  <a:srgbClr val="000000"/>
                </a:solidFill>
              </a:rPr>
              <a:t>; </a:t>
            </a:r>
          </a:p>
          <a:p>
            <a:pPr eaLnBrk="1" hangingPunct="1">
              <a:defRPr/>
            </a:pPr>
            <a:r>
              <a:rPr lang="uk-UA" b="1" dirty="0">
                <a:solidFill>
                  <a:srgbClr val="000000"/>
                </a:solidFill>
              </a:rPr>
              <a:t>третій етап - </a:t>
            </a:r>
            <a:r>
              <a:rPr lang="uk-UA" b="1" u="sng" dirty="0"/>
              <a:t>розмноження лінії</a:t>
            </a:r>
            <a:endParaRPr lang="uk-UA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Перший етап </a:t>
            </a:r>
            <a:r>
              <a:rPr lang="uk-UA" altLang="uk-UA">
                <a:solidFill>
                  <a:srgbClr val="000000"/>
                </a:solidFill>
              </a:rPr>
              <a:t>- масова селекція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>
                <a:solidFill>
                  <a:srgbClr val="000000"/>
                </a:solidFill>
              </a:rPr>
              <a:t>розпочинається у віці молодняку 119 днів </a:t>
            </a:r>
            <a:r>
              <a:rPr lang="uk-UA" altLang="uk-UA" b="1">
                <a:solidFill>
                  <a:srgbClr val="000000"/>
                </a:solidFill>
              </a:rPr>
              <a:t>(17 тижнів). Відбирають молодняк за фенотиповими ознаками</a:t>
            </a:r>
            <a:r>
              <a:rPr lang="uk-UA" altLang="uk-UA">
                <a:solidFill>
                  <a:srgbClr val="000000"/>
                </a:solidFill>
              </a:rPr>
              <a:t> (жива маса, забарвлення пір’я, екстер’єрні ознаки, що характеризують майбутню добру несучку)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59359"/>
            <a:ext cx="2043114" cy="279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424863" cy="5111750"/>
          </a:xfrm>
        </p:spPr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Відібраний молодняк мітять ножними металевими кільцями. </a:t>
            </a:r>
          </a:p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Розміщують його у пташниках контрольно-випробної групи, проводять  </a:t>
            </a:r>
            <a:r>
              <a:rPr lang="uk-UA" altLang="uk-UA" b="1" u="sng">
                <a:solidFill>
                  <a:srgbClr val="000000"/>
                </a:solidFill>
              </a:rPr>
              <a:t>індивідуальний облік </a:t>
            </a:r>
            <a:r>
              <a:rPr lang="uk-UA" altLang="uk-UA" b="1">
                <a:solidFill>
                  <a:srgbClr val="000000"/>
                </a:solidFill>
              </a:rPr>
              <a:t>продуктивності до 40-тижневого віку і оцінюють   курочок за власною продуктивністю.</a:t>
            </a:r>
            <a:r>
              <a:rPr lang="uk-UA" altLang="uk-UA" b="1"/>
              <a:t> </a:t>
            </a:r>
          </a:p>
          <a:p>
            <a:pPr eaLnBrk="1" hangingPunct="1"/>
            <a:endParaRPr lang="uk-UA" altLang="uk-UA" b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14818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891462" cy="1044575"/>
          </a:xfrm>
        </p:spPr>
        <p:txBody>
          <a:bodyPr>
            <a:normAutofit fontScale="90000"/>
          </a:bodyPr>
          <a:lstStyle/>
          <a:p>
            <a:pPr marL="469900" indent="-469900" eaLnBrk="1" hangingPunct="1">
              <a:spcBef>
                <a:spcPct val="20000"/>
              </a:spcBef>
              <a:defRPr/>
            </a:pPr>
            <a:br>
              <a:rPr lang="uk-UA" sz="2600" b="1" i="1" dirty="0">
                <a:solidFill>
                  <a:srgbClr val="000000"/>
                </a:solidFill>
                <a:ea typeface="+mn-ea"/>
              </a:rPr>
            </a:br>
            <a:br>
              <a:rPr lang="uk-UA" sz="2600" b="1" i="1" dirty="0">
                <a:solidFill>
                  <a:srgbClr val="000000"/>
                </a:solidFill>
                <a:ea typeface="+mn-ea"/>
              </a:rPr>
            </a:br>
            <a:br>
              <a:rPr lang="uk-UA" sz="2600" b="1" i="1" dirty="0">
                <a:solidFill>
                  <a:srgbClr val="000000"/>
                </a:solidFill>
                <a:ea typeface="+mn-ea"/>
              </a:rPr>
            </a:br>
            <a:r>
              <a:rPr lang="uk-UA" sz="2600" b="1" i="1" dirty="0">
                <a:solidFill>
                  <a:srgbClr val="000000"/>
                </a:solidFill>
                <a:ea typeface="+mn-ea"/>
              </a:rPr>
              <a:t>ДРУГИЙ етап може тривати 3 - 5 і більше років</a:t>
            </a:r>
            <a:endParaRPr lang="uk-UA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77850" y="1916113"/>
            <a:ext cx="7989888" cy="4075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800" dirty="0">
                <a:solidFill>
                  <a:srgbClr val="000000"/>
                </a:solidFill>
                <a:ea typeface="+mj-ea"/>
              </a:rPr>
              <a:t>розпочинається з </a:t>
            </a:r>
            <a:r>
              <a:rPr lang="uk-UA" sz="2800" b="1" dirty="0">
                <a:solidFill>
                  <a:srgbClr val="000000"/>
                </a:solidFill>
                <a:ea typeface="+mj-ea"/>
              </a:rPr>
              <a:t>вибору курочок </a:t>
            </a:r>
            <a:r>
              <a:rPr lang="uk-UA" sz="2800" dirty="0">
                <a:solidFill>
                  <a:srgbClr val="000000"/>
                </a:solidFill>
                <a:ea typeface="+mj-ea"/>
              </a:rPr>
              <a:t>і </a:t>
            </a:r>
            <a:r>
              <a:rPr lang="uk-UA" sz="2800" b="1" dirty="0">
                <a:solidFill>
                  <a:srgbClr val="000000"/>
                </a:solidFill>
                <a:ea typeface="+mj-ea"/>
              </a:rPr>
              <a:t>формування селекційних гнізд</a:t>
            </a:r>
            <a:r>
              <a:rPr lang="uk-UA" sz="2800" dirty="0">
                <a:solidFill>
                  <a:srgbClr val="000000"/>
                </a:solidFill>
                <a:ea typeface="+mj-ea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600" b="1" i="1" u="sng" dirty="0">
                <a:solidFill>
                  <a:srgbClr val="000000"/>
                </a:solidFill>
              </a:rPr>
              <a:t>Селекційне гніздо</a:t>
            </a:r>
            <a:r>
              <a:rPr lang="uk-UA" sz="2200" dirty="0">
                <a:solidFill>
                  <a:srgbClr val="000000"/>
                </a:solidFill>
              </a:rPr>
              <a:t> - </a:t>
            </a:r>
            <a:r>
              <a:rPr lang="uk-UA" sz="2600" dirty="0">
                <a:solidFill>
                  <a:srgbClr val="000000"/>
                </a:solidFill>
              </a:rPr>
              <a:t>це один самець і група самок, поміщених в окрему секцію пташника, що обладнана для індивідуального обліку продуктивності.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600" dirty="0">
                <a:solidFill>
                  <a:srgbClr val="000000"/>
                </a:solidFill>
              </a:rPr>
              <a:t>(Для яєчних курей: 10-15 самок і 1 півень)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b="1"/>
              <a:t>ПЛАН:</a:t>
            </a:r>
            <a:br>
              <a:rPr lang="uk-UA" altLang="uk-UA"/>
            </a:br>
            <a:endParaRPr lang="uk-UA" altLang="uk-UA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291513" cy="5043488"/>
          </a:xfrm>
        </p:spPr>
        <p:txBody>
          <a:bodyPr>
            <a:normAutofit/>
          </a:bodyPr>
          <a:lstStyle/>
          <a:p>
            <a:pPr eaLnBrk="1" hangingPunct="1"/>
            <a:r>
              <a:rPr lang="uk-UA" altLang="uk-UA" sz="3200" b="1" dirty="0">
                <a:solidFill>
                  <a:srgbClr val="000000"/>
                </a:solidFill>
              </a:rPr>
              <a:t> </a:t>
            </a:r>
            <a:r>
              <a:rPr lang="uk-UA" altLang="uk-UA" sz="2100" b="1" dirty="0">
                <a:solidFill>
                  <a:srgbClr val="000000"/>
                </a:solidFill>
                <a:latin typeface="Arial Black" panose="020B0A04020102020204" pitchFamily="34" charset="0"/>
              </a:rPr>
              <a:t>1. Теоретичні основи селекції с.-г. птиці. </a:t>
            </a:r>
          </a:p>
          <a:p>
            <a:pPr eaLnBrk="1" hangingPunct="1"/>
            <a:r>
              <a:rPr lang="uk-UA" altLang="uk-UA" sz="2100" b="1" dirty="0">
                <a:solidFill>
                  <a:srgbClr val="000000"/>
                </a:solidFill>
                <a:latin typeface="Arial Black" panose="020B0A04020102020204" pitchFamily="34" charset="0"/>
              </a:rPr>
              <a:t>2.  Організація технології </a:t>
            </a:r>
            <a:r>
              <a:rPr lang="uk-UA" altLang="uk-UA" sz="21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селекційно-</a:t>
            </a:r>
            <a:r>
              <a:rPr lang="uk-UA" altLang="uk-UA" sz="2100" b="1" dirty="0">
                <a:solidFill>
                  <a:srgbClr val="000000"/>
                </a:solidFill>
                <a:latin typeface="Arial Black" panose="020B0A04020102020204" pitchFamily="34" charset="0"/>
              </a:rPr>
              <a:t>                     племінної роботи</a:t>
            </a:r>
          </a:p>
          <a:p>
            <a:pPr eaLnBrk="1" hangingPunct="1"/>
            <a:r>
              <a:rPr lang="uk-UA" altLang="uk-UA" sz="2100" b="1" dirty="0">
                <a:solidFill>
                  <a:srgbClr val="000000"/>
                </a:solidFill>
                <a:latin typeface="Arial Black" panose="020B0A04020102020204" pitchFamily="34" charset="0"/>
              </a:rPr>
              <a:t>3.Структура селекційного стада</a:t>
            </a:r>
          </a:p>
          <a:p>
            <a:pPr eaLnBrk="1" hangingPunct="1"/>
            <a:r>
              <a:rPr lang="uk-UA" altLang="uk-UA" sz="2100" b="1" dirty="0">
                <a:solidFill>
                  <a:srgbClr val="000000"/>
                </a:solidFill>
                <a:latin typeface="Arial Black" panose="020B0A04020102020204" pitchFamily="34" charset="0"/>
              </a:rPr>
              <a:t>4. Основні ланки системи організації племінної роботи у птахівництві</a:t>
            </a:r>
          </a:p>
          <a:p>
            <a:pPr eaLnBrk="1" hangingPunct="1"/>
            <a:r>
              <a:rPr lang="uk-UA" altLang="uk-UA" sz="2100" b="1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uk-UA" sz="21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5. Добір і підбір у птахівництві</a:t>
            </a:r>
          </a:p>
          <a:p>
            <a:pPr eaLnBrk="1" hangingPunct="1"/>
            <a:r>
              <a:rPr lang="uk-UA" sz="21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uk-UA" sz="21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6. Методи розведення птиці  </a:t>
            </a:r>
          </a:p>
          <a:p>
            <a:pPr eaLnBrk="1" hangingPunct="1"/>
            <a:r>
              <a:rPr lang="uk-UA" sz="21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uk-UA" sz="21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7. Використання досягнень генетики і селекції у птахівництві</a:t>
            </a:r>
            <a:endParaRPr lang="uk-UA" sz="21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eaLnBrk="1" hangingPunct="1"/>
            <a:endParaRPr lang="" altLang="uk-UA" sz="21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/>
            <a:endParaRPr lang="" altLang="uk-UA" sz="3200" b="1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b="1" dirty="0">
                <a:solidFill>
                  <a:srgbClr val="000000"/>
                </a:solidFill>
                <a:ea typeface="+mn-ea"/>
              </a:rPr>
              <a:t>Селекційні гнізда</a:t>
            </a:r>
            <a:endParaRPr lang="ru-RU" sz="3200" b="1" dirty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CC0000"/>
              </a:buClr>
            </a:pPr>
            <a:r>
              <a:rPr lang="uk-UA" altLang="uk-UA" sz="2600" b="1" i="1" u="sng" dirty="0">
                <a:solidFill>
                  <a:srgbClr val="000000"/>
                </a:solidFill>
              </a:rPr>
              <a:t>Прості - </a:t>
            </a:r>
            <a:r>
              <a:rPr lang="uk-UA" altLang="uk-UA" sz="2600" dirty="0">
                <a:solidFill>
                  <a:srgbClr val="000000"/>
                </a:solidFill>
              </a:rPr>
              <a:t>коли самець і самки належать до однієї і тієї самої лінії;</a:t>
            </a:r>
          </a:p>
          <a:p>
            <a:pPr eaLnBrk="1" hangingPunct="1">
              <a:lnSpc>
                <a:spcPct val="80000"/>
              </a:lnSpc>
              <a:buClr>
                <a:srgbClr val="CC0000"/>
              </a:buClr>
            </a:pPr>
            <a:r>
              <a:rPr lang="uk-UA" altLang="uk-UA" sz="2600" b="1" i="1" u="sng" dirty="0">
                <a:solidFill>
                  <a:srgbClr val="000000"/>
                </a:solidFill>
              </a:rPr>
              <a:t>Складні - </a:t>
            </a:r>
            <a:r>
              <a:rPr lang="uk-UA" altLang="uk-UA" sz="2600" dirty="0">
                <a:solidFill>
                  <a:srgbClr val="000000"/>
                </a:solidFill>
              </a:rPr>
              <a:t> коли 70 % самок належать до тієї лінії, що і самець, а 30 % самок походять від іншої лінії.</a:t>
            </a:r>
          </a:p>
          <a:p>
            <a:pPr eaLnBrk="1" hangingPunct="1"/>
            <a:endParaRPr lang="ru-RU" alt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43314"/>
            <a:ext cx="3690945" cy="245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857627"/>
            <a:ext cx="3395668" cy="228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23850" y="1557338"/>
            <a:ext cx="84963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altLang="uk-UA" sz="3200">
                <a:solidFill>
                  <a:srgbClr val="000000"/>
                </a:solidFill>
                <a:latin typeface="Tahoma" pitchFamily="34" charset="0"/>
              </a:rPr>
              <a:t>кожне </a:t>
            </a:r>
            <a:r>
              <a:rPr lang="uk-UA" altLang="uk-UA" sz="3200" i="1">
                <a:solidFill>
                  <a:srgbClr val="000000"/>
                </a:solidFill>
                <a:latin typeface="Tahoma" pitchFamily="34" charset="0"/>
              </a:rPr>
              <a:t>селекційне гніздо складається із </a:t>
            </a:r>
          </a:p>
          <a:p>
            <a:r>
              <a:rPr lang="uk-UA" altLang="uk-UA" sz="3200" b="1" i="1">
                <a:solidFill>
                  <a:srgbClr val="000000"/>
                </a:solidFill>
                <a:latin typeface="Tahoma" pitchFamily="34" charset="0"/>
              </a:rPr>
              <a:t>	75 %</a:t>
            </a:r>
            <a:r>
              <a:rPr lang="uk-UA" altLang="uk-UA" sz="3200" i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uk-UA" altLang="uk-UA" sz="3200" b="1" i="1">
                <a:solidFill>
                  <a:srgbClr val="000000"/>
                </a:solidFill>
                <a:latin typeface="Tahoma" pitchFamily="34" charset="0"/>
              </a:rPr>
              <a:t>молодих</a:t>
            </a:r>
            <a:r>
              <a:rPr lang="uk-UA" altLang="uk-UA" sz="3200" i="1">
                <a:solidFill>
                  <a:srgbClr val="000000"/>
                </a:solidFill>
                <a:latin typeface="Tahoma" pitchFamily="34" charset="0"/>
              </a:rPr>
              <a:t> попередньо оцінених самок за 40 тижнів життя і із </a:t>
            </a:r>
            <a:r>
              <a:rPr lang="uk-UA" altLang="uk-UA" sz="3200" b="1" i="1">
                <a:solidFill>
                  <a:srgbClr val="000000"/>
                </a:solidFill>
                <a:latin typeface="Tahoma" pitchFamily="34" charset="0"/>
              </a:rPr>
              <a:t>25 %</a:t>
            </a:r>
            <a:r>
              <a:rPr lang="uk-UA" altLang="uk-UA" sz="3200" i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uk-UA" altLang="uk-UA" sz="3200" b="1" i="1">
                <a:solidFill>
                  <a:srgbClr val="000000"/>
                </a:solidFill>
                <a:latin typeface="Tahoma" pitchFamily="34" charset="0"/>
              </a:rPr>
              <a:t>переярих</a:t>
            </a:r>
            <a:r>
              <a:rPr lang="uk-UA" altLang="uk-UA" sz="3200" i="1">
                <a:solidFill>
                  <a:srgbClr val="000000"/>
                </a:solidFill>
                <a:latin typeface="Tahoma" pitchFamily="34" charset="0"/>
              </a:rPr>
              <a:t>, оцінених за повний біологічний цикл несучості (72 тижні життя).</a:t>
            </a:r>
            <a:endParaRPr lang="uk-UA" altLang="uk-UA" sz="3200">
              <a:solidFill>
                <a:srgbClr val="000000"/>
              </a:solidFill>
              <a:latin typeface="Tahoma" pitchFamily="34" charset="0"/>
            </a:endParaRPr>
          </a:p>
          <a:p>
            <a:endParaRPr lang="uk-UA" altLang="uk-UA" sz="32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1000100" y="1785926"/>
            <a:ext cx="79645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996950"/>
            <a:r>
              <a:rPr lang="uk-UA" altLang="uk-UA" sz="2800" b="1">
                <a:solidFill>
                  <a:srgbClr val="000000"/>
                </a:solidFill>
                <a:latin typeface="Tahoma" pitchFamily="34" charset="0"/>
              </a:rPr>
              <a:t>За якістю отриманого молодняку від птиці селекційних гнізд проводять оцінку півнів за якістю нащадків.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640" y="3714752"/>
            <a:ext cx="3831142" cy="268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/>
              <a:t>Оцінка півнів-плідників за якістю нащадків проводиться: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8001000" cy="426720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/>
              <a:t>порівнянням п</a:t>
            </a:r>
            <a:r>
              <a:rPr lang="uk-UA" altLang="uk-UA" sz="2400" b="1">
                <a:solidFill>
                  <a:srgbClr val="000000"/>
                </a:solidFill>
              </a:rPr>
              <a:t>родуктивних показників: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altLang="uk-UA" sz="2400" b="1">
              <a:solidFill>
                <a:srgbClr val="000000"/>
              </a:solidFill>
            </a:endParaRP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>
                <a:solidFill>
                  <a:srgbClr val="000000"/>
                </a:solidFill>
              </a:rPr>
              <a:t>1.матерів і дочок;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>
                <a:solidFill>
                  <a:srgbClr val="000000"/>
                </a:solidFill>
              </a:rPr>
              <a:t>2. дочок і ровесниць;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>
                <a:solidFill>
                  <a:srgbClr val="000000"/>
                </a:solidFill>
              </a:rPr>
              <a:t>3. дочок і середніх показників по стаду;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>
                <a:solidFill>
                  <a:srgbClr val="000000"/>
                </a:solidFill>
              </a:rPr>
              <a:t>4. дочок і стандартів по породі.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>
                <a:solidFill>
                  <a:srgbClr val="000000"/>
                </a:solidFill>
              </a:rPr>
              <a:t>		</a:t>
            </a:r>
            <a:endParaRPr lang="uk-UA" altLang="uk-UA" sz="2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3300" b="1">
                <a:solidFill>
                  <a:srgbClr val="000000"/>
                </a:solidFill>
              </a:rPr>
              <a:t>		Із потомства самців-поліпшувачів і високопродуктивних матерів, формують знову селекційні  гнізда, отже розпочинається наступний селекційний цикл.</a:t>
            </a:r>
          </a:p>
          <a:p>
            <a:pPr eaLnBrk="1" hangingPunct="1">
              <a:lnSpc>
                <a:spcPct val="90000"/>
              </a:lnSpc>
            </a:pPr>
            <a:endParaRPr lang="uk-UA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65175"/>
            <a:ext cx="7969278" cy="1449379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sz="2800" b="1" dirty="0"/>
            </a:br>
            <a:br>
              <a:rPr lang="uk-UA" altLang="uk-UA" sz="2800" b="1" dirty="0"/>
            </a:br>
            <a:br>
              <a:rPr lang="uk-UA" altLang="uk-UA" sz="2800" b="1" dirty="0"/>
            </a:br>
            <a:br>
              <a:rPr lang="uk-UA" altLang="uk-UA" sz="2800" b="1" dirty="0"/>
            </a:br>
            <a:br>
              <a:rPr lang="uk-UA" altLang="uk-UA" sz="2800" b="1" dirty="0"/>
            </a:br>
            <a:br>
              <a:rPr lang="uk-UA" altLang="uk-UA" sz="2800" b="1" dirty="0"/>
            </a:br>
            <a:br>
              <a:rPr lang="uk-UA" altLang="uk-UA" sz="2800" b="1" dirty="0"/>
            </a:br>
            <a:r>
              <a:rPr lang="uk-UA" altLang="uk-UA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Третій етап </a:t>
            </a:r>
            <a:r>
              <a:rPr lang="uk-UA" altLang="uk-UA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altLang="uk-UA" sz="31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розмноження лінії</a:t>
            </a:r>
            <a:r>
              <a:rPr lang="uk-UA" altLang="uk-UA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розпочинається тоді, коли досягнуті відповідні продуктивні показники.</a:t>
            </a:r>
            <a:br>
              <a:rPr lang="uk-UA" altLang="uk-UA" sz="2800" dirty="0"/>
            </a:br>
            <a:endParaRPr lang="uk-UA" altLang="uk-UA" sz="28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071678"/>
            <a:ext cx="7969278" cy="39687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800" b="1" u="sng" dirty="0">
                <a:solidFill>
                  <a:srgbClr val="000000"/>
                </a:solidFill>
              </a:rPr>
              <a:t>груповий метод обліку, вільне парування</a:t>
            </a:r>
            <a:r>
              <a:rPr lang="uk-UA" altLang="uk-UA" sz="2800" b="1" dirty="0">
                <a:solidFill>
                  <a:srgbClr val="000000"/>
                </a:solidFill>
              </a:rPr>
              <a:t> й оцінка </a:t>
            </a:r>
            <a:r>
              <a:rPr lang="uk-UA" altLang="uk-UA" sz="2800" b="1" dirty="0" err="1">
                <a:solidFill>
                  <a:srgbClr val="000000"/>
                </a:solidFill>
              </a:rPr>
              <a:t>поєднувальності</a:t>
            </a:r>
            <a:r>
              <a:rPr lang="uk-UA" altLang="uk-UA" sz="2800" b="1" dirty="0">
                <a:solidFill>
                  <a:srgbClr val="000000"/>
                </a:solidFill>
              </a:rPr>
              <a:t> у груповому паруванні.</a:t>
            </a:r>
          </a:p>
          <a:p>
            <a:pPr eaLnBrk="1" hangingPunct="1">
              <a:lnSpc>
                <a:spcPct val="80000"/>
              </a:lnSpc>
            </a:pPr>
            <a:endParaRPr lang="uk-UA" altLang="uk-UA" sz="21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dirty="0">
                <a:solidFill>
                  <a:srgbClr val="000000"/>
                </a:solidFill>
              </a:rPr>
              <a:t>Племінний матеріал на цьому етапі надходить уже у виробничу сферу.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4286256"/>
            <a:ext cx="3213617" cy="2409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/>
              <a:t>3. СТРУКТУРА СЕЛЕКЦІЙНОГО СТАДА</a:t>
            </a:r>
            <a:r>
              <a:rPr lang="uk-UA" altLang="uk-UA" sz="340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Структура стада – це відношення чисельності різних груп птиці в тому чи іншому стаді.</a:t>
            </a:r>
          </a:p>
          <a:p>
            <a:pPr eaLnBrk="1" hangingPunct="1"/>
            <a:r>
              <a:rPr lang="ru-RU" altLang="uk-UA" sz="3200" b="1">
                <a:solidFill>
                  <a:srgbClr val="000000"/>
                </a:solidFill>
                <a:latin typeface="Times New Roman" pitchFamily="18" charset="0"/>
              </a:rPr>
              <a:t>ВИДИ: </a:t>
            </a:r>
            <a:r>
              <a:rPr lang="ru-RU" altLang="uk-UA" sz="3200">
                <a:solidFill>
                  <a:srgbClr val="000000"/>
                </a:solidFill>
                <a:latin typeface="Times New Roman" pitchFamily="18" charset="0"/>
              </a:rPr>
              <a:t>1) за лінійною і породною належністю</a:t>
            </a:r>
          </a:p>
          <a:p>
            <a:pPr eaLnBrk="1" hangingPunct="1"/>
            <a:r>
              <a:rPr lang="ru-RU" altLang="uk-UA" sz="3200">
                <a:solidFill>
                  <a:srgbClr val="000000"/>
                </a:solidFill>
                <a:latin typeface="Times New Roman" pitchFamily="18" charset="0"/>
              </a:rPr>
              <a:t> 2) за віком; </a:t>
            </a:r>
          </a:p>
          <a:p>
            <a:pPr eaLnBrk="1" hangingPunct="1"/>
            <a:r>
              <a:rPr lang="ru-RU" altLang="uk-UA" sz="3200">
                <a:solidFill>
                  <a:srgbClr val="000000"/>
                </a:solidFill>
                <a:latin typeface="Times New Roman" pitchFamily="18" charset="0"/>
              </a:rPr>
              <a:t>3) за статтю. </a:t>
            </a:r>
            <a:endParaRPr lang="uk-UA" altLang="uk-UA"/>
          </a:p>
          <a:p>
            <a:pPr eaLnBrk="1" hangingPunct="1"/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pPr marL="469900" indent="-469900" eaLnBrk="1" hangingPunct="1">
              <a:spcBef>
                <a:spcPct val="20000"/>
              </a:spcBef>
              <a:defRPr/>
            </a:pPr>
            <a:r>
              <a:rPr lang="uk-UA" sz="3200" b="1" dirty="0">
                <a:solidFill>
                  <a:srgbClr val="000000"/>
                </a:solidFill>
                <a:ea typeface="+mn-ea"/>
              </a:rPr>
              <a:t>Структура стада ППЗ це: </a:t>
            </a:r>
            <a:br>
              <a:rPr lang="uk-UA" sz="3200" b="1" dirty="0">
                <a:solidFill>
                  <a:srgbClr val="000000"/>
                </a:solidFill>
                <a:ea typeface="+mn-ea"/>
              </a:rPr>
            </a:br>
            <a:endParaRPr lang="ru-RU" sz="5400" dirty="0"/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428596" y="1500174"/>
            <a:ext cx="8301038" cy="4889186"/>
          </a:xfrm>
        </p:spPr>
        <p:txBody>
          <a:bodyPr/>
          <a:lstStyle/>
          <a:p>
            <a:pPr eaLnBrk="1" hangingPunct="1">
              <a:buClr>
                <a:srgbClr val="CC0000"/>
              </a:buClr>
            </a:pPr>
            <a:endParaRPr lang="uk-UA" altLang="uk-UA" sz="3200" b="1" dirty="0">
              <a:solidFill>
                <a:srgbClr val="000000"/>
              </a:solidFill>
            </a:endParaRPr>
          </a:p>
          <a:p>
            <a:pPr eaLnBrk="1" hangingPunct="1">
              <a:buClr>
                <a:srgbClr val="CC0000"/>
              </a:buClr>
            </a:pPr>
            <a:r>
              <a:rPr lang="uk-UA" altLang="uk-UA" sz="3200" b="1" dirty="0">
                <a:solidFill>
                  <a:srgbClr val="000000"/>
                </a:solidFill>
              </a:rPr>
              <a:t>- селекційне стадо </a:t>
            </a:r>
          </a:p>
          <a:p>
            <a:pPr eaLnBrk="1" hangingPunct="1">
              <a:buClr>
                <a:srgbClr val="CC0000"/>
              </a:buClr>
            </a:pPr>
            <a:r>
              <a:rPr lang="uk-UA" altLang="uk-UA" sz="3200" b="1" dirty="0">
                <a:solidFill>
                  <a:srgbClr val="000000"/>
                </a:solidFill>
              </a:rPr>
              <a:t>- множник ліній.</a:t>
            </a:r>
          </a:p>
          <a:p>
            <a:pPr eaLnBrk="1" hangingPunct="1"/>
            <a:endParaRPr lang="ru-RU" alt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999247"/>
            <a:ext cx="3850436" cy="30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1295400"/>
          </a:xfrm>
        </p:spPr>
        <p:txBody>
          <a:bodyPr/>
          <a:lstStyle/>
          <a:p>
            <a:pPr eaLnBrk="1" hangingPunct="1"/>
            <a:r>
              <a:rPr lang="uk-UA" altLang="uk-UA" sz="2800"/>
              <a:t>EUROVENT-Parents –</a:t>
            </a:r>
            <a:r>
              <a:rPr lang="uk-UA" altLang="uk-UA"/>
              <a:t> </a:t>
            </a:r>
            <a:r>
              <a:rPr lang="uk-UA" altLang="uk-UA" sz="3200"/>
              <a:t>(Big Dutchman)</a:t>
            </a:r>
            <a:endParaRPr lang="uk-UA" altLang="uk-UA"/>
          </a:p>
        </p:txBody>
      </p:sp>
      <p:pic>
        <p:nvPicPr>
          <p:cNvPr id="31747" name="Picture 5" descr="Батареи клеточные для птицеводства. Вентилируемая клеточная батарея  с пометоуборочной лентой для родительского стада кур-несушек Eurovent Parents  производства компании Big Dutchma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66863"/>
            <a:ext cx="685800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EE022-42FE-45D6-97EB-E9B323E146A5}" type="slidenum">
              <a:rPr lang="ru-RU" altLang="uk-UA" smtClean="0">
                <a:solidFill>
                  <a:schemeClr val="tx1"/>
                </a:solidFill>
              </a:rPr>
              <a:pPr/>
              <a:t>29</a:t>
            </a:fld>
            <a:endParaRPr lang="ru-RU" altLang="uk-UA">
              <a:solidFill>
                <a:schemeClr val="tx1"/>
              </a:solidFill>
            </a:endParaRPr>
          </a:p>
        </p:txBody>
      </p:sp>
      <p:sp>
        <p:nvSpPr>
          <p:cNvPr id="327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153400" cy="1295400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uk-UA" altLang="uk-UA" sz="3400" b="1">
                <a:solidFill>
                  <a:schemeClr val="bg1"/>
                </a:solidFill>
              </a:rPr>
              <a:t>Н</a:t>
            </a:r>
            <a:r>
              <a:rPr lang="uk-UA" altLang="uk-UA" sz="3400" b="1" u="sng">
                <a:solidFill>
                  <a:schemeClr val="bg1"/>
                </a:solidFill>
              </a:rPr>
              <a:t>а підлозі, на глибокій підстилці</a:t>
            </a:r>
            <a:br>
              <a:rPr lang="uk-UA" altLang="uk-UA" sz="3400" b="1" u="sng">
                <a:solidFill>
                  <a:srgbClr val="000000"/>
                </a:solidFill>
              </a:rPr>
            </a:br>
            <a:endParaRPr lang="ru-RU" altLang="uk-UA" sz="4800"/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95400"/>
            <a:ext cx="7088188" cy="4833938"/>
          </a:xfrm>
          <a:noFill/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609600" y="5562600"/>
            <a:ext cx="792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6666"/>
              </a:buClr>
              <a:buSzPct val="80000"/>
            </a:pPr>
            <a:r>
              <a:rPr lang="uk-UA" altLang="uk-UA" sz="20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94525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/>
              <a:t>ЛІТЕРАТУРА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9144000" cy="6022997"/>
          </a:xfrm>
        </p:spPr>
        <p:txBody>
          <a:bodyPr/>
          <a:lstStyle/>
          <a:p>
            <a:pPr eaLnBrk="1" hangingPunct="1"/>
            <a:endParaRPr lang="" altLang="uk-UA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Основна: </a:t>
            </a:r>
          </a:p>
          <a:p>
            <a:pPr lvl="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1.Бородай В.П., Пономаренко Н.П., Похил О.М. Технологія виробництва продукції птахівництва. Навчальний посібник.  К.: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Агроосвіта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, 2013.  272 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2.Бородай В.П.,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Сахацький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М.І.,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Вертійчук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А.І., Мельник В.В. та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Технологія виробництва продукції птахівництва. Підручник. Вінниця: Нова Книга, 2006. (базовий).  360 с.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3.Бесулін В.І.,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Гужва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В.І., Куцак С.М. Птахівництво і технологія виробництва яєць та м’яса птиці.  Біла Церква. 2003. (базовий). 448с.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5765800"/>
            <a:ext cx="21336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1E753D2-3384-4CAA-878A-C1A10ADB4FCB}" type="slidenum">
              <a:rPr lang="ru-RU" altLang="uk-UA" smtClean="0">
                <a:solidFill>
                  <a:schemeClr val="tx1"/>
                </a:solidFill>
              </a:rPr>
              <a:pPr/>
              <a:t>30</a:t>
            </a:fld>
            <a:endParaRPr lang="ru-RU" altLang="uk-UA">
              <a:solidFill>
                <a:schemeClr val="tx1"/>
              </a:solidFill>
            </a:endParaRPr>
          </a:p>
        </p:txBody>
      </p:sp>
      <p:sp>
        <p:nvSpPr>
          <p:cNvPr id="25604" name="Объект 1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686800" cy="4343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багатоярусній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(2...3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яруси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сітчастій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або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планчастій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підлозі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81200"/>
            <a:ext cx="41148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76200"/>
            <a:ext cx="88392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Альтернатива </a:t>
            </a:r>
            <a:r>
              <a:rPr lang="ru-RU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традиційному</a:t>
            </a:r>
            <a:r>
              <a:rPr lang="ru-RU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клітковому</a:t>
            </a:r>
            <a:r>
              <a:rPr lang="ru-RU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2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утриманню</a:t>
            </a:r>
            <a:r>
              <a:rPr lang="ru-RU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-</a:t>
            </a:r>
          </a:p>
          <a:p>
            <a:pPr>
              <a:defRPr/>
            </a:pPr>
            <a:r>
              <a:rPr lang="uk-UA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3" y="333375"/>
            <a:ext cx="8197879" cy="1371600"/>
          </a:xfrm>
        </p:spPr>
        <p:txBody>
          <a:bodyPr>
            <a:noAutofit/>
          </a:bodyPr>
          <a:lstStyle/>
          <a:p>
            <a:pPr eaLnBrk="1" hangingPunct="1"/>
            <a:br>
              <a:rPr lang="uk-UA" altLang="uk-UA" sz="3200" b="1" dirty="0">
                <a:solidFill>
                  <a:srgbClr val="000000"/>
                </a:solidFill>
              </a:rPr>
            </a:br>
            <a:r>
              <a:rPr lang="uk-UA" altLang="uk-UA" sz="3200" b="1" dirty="0">
                <a:solidFill>
                  <a:srgbClr val="000000"/>
                </a:solidFill>
              </a:rPr>
              <a:t>Селекційне стадо поділяють на 3 основні групи:</a:t>
            </a:r>
            <a:br>
              <a:rPr lang="uk-UA" altLang="uk-UA" sz="3200" b="1" dirty="0">
                <a:solidFill>
                  <a:srgbClr val="000000"/>
                </a:solidFill>
              </a:rPr>
            </a:br>
            <a:endParaRPr lang="uk-UA" altLang="uk-UA" sz="3200" b="1" dirty="0">
              <a:solidFill>
                <a:srgbClr val="000000"/>
              </a:solidFill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424862" cy="5184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uk-UA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uk-UA" sz="3200" dirty="0"/>
              <a:t> </a:t>
            </a:r>
            <a:r>
              <a:rPr lang="uk-UA" sz="3200" b="1" dirty="0"/>
              <a:t>1. Селекційне ядро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uk-UA" sz="3200" b="1" dirty="0"/>
              <a:t> 2.Групу, яку оцінюють за якістю нащадків</a:t>
            </a:r>
            <a:r>
              <a:rPr lang="uk-UA" sz="7200" b="1" dirty="0"/>
              <a:t> </a:t>
            </a:r>
            <a:r>
              <a:rPr lang="en-US" sz="4000" b="1" dirty="0"/>
              <a:t>(</a:t>
            </a:r>
            <a:r>
              <a:rPr lang="uk-UA" sz="4000" b="1" dirty="0" err="1"/>
              <a:t>нуклеарне</a:t>
            </a:r>
            <a:r>
              <a:rPr lang="uk-UA" sz="4000" b="1" dirty="0"/>
              <a:t> стадо</a:t>
            </a:r>
            <a:r>
              <a:rPr lang="en-US" sz="4000" b="1" dirty="0"/>
              <a:t>)</a:t>
            </a:r>
            <a:endParaRPr lang="uk-UA" sz="4000" b="1" dirty="0"/>
          </a:p>
          <a:p>
            <a:pPr eaLnBrk="1" hangingPunct="1">
              <a:defRPr/>
            </a:pPr>
            <a:r>
              <a:rPr lang="uk-UA" sz="3200" b="1" dirty="0">
                <a:solidFill>
                  <a:srgbClr val="000000"/>
                </a:solidFill>
              </a:rPr>
              <a:t>3.Контрольно-випробну групу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b="1" dirty="0">
                <a:solidFill>
                  <a:srgbClr val="000000"/>
                </a:solidFill>
              </a:rPr>
              <a:t>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Селекційне ядро- це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58975"/>
            <a:ext cx="8507413" cy="4899025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>
                <a:solidFill>
                  <a:srgbClr val="000000"/>
                </a:solidFill>
              </a:rPr>
              <a:t>найцінніша птиця, що відібрана за родоводом, оцінена за якістю.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>
                <a:solidFill>
                  <a:srgbClr val="000000"/>
                </a:solidFill>
              </a:rPr>
              <a:t> 	(метод гніздової селекції 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>
                <a:solidFill>
                  <a:srgbClr val="000000"/>
                </a:solidFill>
              </a:rPr>
              <a:t>	(1 самець і 11-15 курок, 5 качок, 4 гуски, 13-15 індичок).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uk-UA" dirty="0">
                <a:solidFill>
                  <a:srgbClr val="000000"/>
                </a:solidFill>
              </a:rPr>
              <a:t>	</a:t>
            </a:r>
            <a:r>
              <a:rPr lang="uk-UA" b="1" dirty="0">
                <a:solidFill>
                  <a:srgbClr val="000000"/>
                </a:solidFill>
              </a:rPr>
              <a:t>Розмір ядра </a:t>
            </a:r>
            <a:r>
              <a:rPr lang="uk-UA" dirty="0">
                <a:solidFill>
                  <a:srgbClr val="000000"/>
                </a:solidFill>
              </a:rPr>
              <a:t>– 20-25% від чисельності птиці гніздової селекції.</a:t>
            </a:r>
          </a:p>
          <a:p>
            <a:pPr eaLnBrk="1" hangingPunct="1">
              <a:defRPr/>
            </a:pPr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371601"/>
          </a:xfrm>
        </p:spPr>
        <p:txBody>
          <a:bodyPr/>
          <a:lstStyle/>
          <a:p>
            <a:pPr eaLnBrk="1" hangingPunct="1"/>
            <a:br>
              <a:rPr lang="uk-UA" altLang="uk-UA" sz="2100" b="1">
                <a:solidFill>
                  <a:srgbClr val="000000"/>
                </a:solidFill>
              </a:rPr>
            </a:br>
            <a:br>
              <a:rPr lang="uk-UA" altLang="uk-UA" sz="2100" b="1">
                <a:solidFill>
                  <a:srgbClr val="000000"/>
                </a:solidFill>
              </a:rPr>
            </a:br>
            <a:r>
              <a:rPr lang="uk-UA" altLang="uk-UA" sz="3000" b="1">
                <a:solidFill>
                  <a:srgbClr val="000000"/>
                </a:solidFill>
              </a:rPr>
              <a:t>Група, яку оцінюють за якістю нащадків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991475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комплектується із числа потомства селекційного ядра і, частково, з груп резерву і вільного парування.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altLang="uk-UA" sz="2800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800" b="1">
                <a:solidFill>
                  <a:srgbClr val="000000"/>
                </a:solidFill>
              </a:rPr>
              <a:t>		Індивідуальний облік продуктивності.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800" b="1">
                <a:solidFill>
                  <a:srgbClr val="000000"/>
                </a:solidFill>
              </a:rPr>
              <a:t>  </a:t>
            </a:r>
            <a:r>
              <a:rPr lang="uk-UA" altLang="uk-UA" sz="2800" b="1" u="sng">
                <a:solidFill>
                  <a:srgbClr val="000000"/>
                </a:solidFill>
              </a:rPr>
              <a:t>Нуклеарне стадо становить 5-11% - кури і індики і 15-18% качки і гуси від усього стада племінного заводу.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sz="3000" b="1" dirty="0">
                <a:solidFill>
                  <a:srgbClr val="000000"/>
                </a:solidFill>
              </a:rPr>
            </a:br>
            <a:br>
              <a:rPr lang="uk-UA" altLang="uk-UA" sz="3000" b="1" dirty="0">
                <a:solidFill>
                  <a:srgbClr val="000000"/>
                </a:solidFill>
              </a:rPr>
            </a:br>
            <a:r>
              <a:rPr lang="uk-UA" altLang="uk-UA" sz="3600" b="1" dirty="0">
                <a:solidFill>
                  <a:srgbClr val="000000"/>
                </a:solidFill>
              </a:rPr>
              <a:t>Контрольно-випробна група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640763" cy="5689600"/>
          </a:xfrm>
        </p:spPr>
        <p:txBody>
          <a:bodyPr/>
          <a:lstStyle/>
          <a:p>
            <a:pPr eaLnBrk="1" hangingPunct="1"/>
            <a:r>
              <a:rPr lang="uk-UA" altLang="uk-UA" sz="2600" b="1" dirty="0">
                <a:solidFill>
                  <a:srgbClr val="000000"/>
                </a:solidFill>
              </a:rPr>
              <a:t>комплектується із молодої птиці, яка перевіряється за якістю потомства. </a:t>
            </a:r>
          </a:p>
          <a:p>
            <a:pPr eaLnBrk="1" hangingPunct="1"/>
            <a:endParaRPr lang="uk-UA" altLang="uk-UA" sz="2600" b="1" dirty="0">
              <a:solidFill>
                <a:srgbClr val="000000"/>
              </a:solidFill>
            </a:endParaRPr>
          </a:p>
          <a:p>
            <a:pPr eaLnBrk="1" hangingPunct="1"/>
            <a:r>
              <a:rPr lang="uk-UA" altLang="uk-UA" sz="2600" b="1" dirty="0">
                <a:solidFill>
                  <a:srgbClr val="000000"/>
                </a:solidFill>
              </a:rPr>
              <a:t>Контрольно-випробна група становить 25-42 % від усього обсягу селекційного стада (кури, індики), </a:t>
            </a:r>
          </a:p>
          <a:p>
            <a:pPr eaLnBrk="1" hangingPunct="1"/>
            <a:r>
              <a:rPr lang="uk-UA" altLang="uk-UA" sz="2600" b="1" dirty="0">
                <a:solidFill>
                  <a:srgbClr val="000000"/>
                </a:solidFill>
              </a:rPr>
              <a:t>18-22 % - водоплавна птиця.</a:t>
            </a:r>
            <a:r>
              <a:rPr lang="uk-UA" altLang="uk-UA" sz="2600" b="1" dirty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>
                <a:solidFill>
                  <a:srgbClr val="000000"/>
                </a:solidFill>
              </a:rPr>
              <a:t>Група вільного парування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424862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altLang="uk-UA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dirty="0">
                <a:solidFill>
                  <a:srgbClr val="000000"/>
                </a:solidFill>
              </a:rPr>
              <a:t>організовується з метою збереження найбільш цінних генотипів.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dirty="0">
                <a:solidFill>
                  <a:srgbClr val="000000"/>
                </a:solidFill>
              </a:rPr>
              <a:t>У вільно </a:t>
            </a:r>
            <a:r>
              <a:rPr lang="uk-UA" altLang="uk-UA" dirty="0" err="1">
                <a:solidFill>
                  <a:srgbClr val="000000"/>
                </a:solidFill>
              </a:rPr>
              <a:t>паровану</a:t>
            </a:r>
            <a:r>
              <a:rPr lang="uk-UA" altLang="uk-UA" dirty="0">
                <a:solidFill>
                  <a:srgbClr val="000000"/>
                </a:solidFill>
              </a:rPr>
              <a:t> групу включають приблизно 500-700 особин на кожну лінію.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dirty="0">
                <a:solidFill>
                  <a:srgbClr val="000000"/>
                </a:solidFill>
              </a:rPr>
              <a:t> Утримують птицю вільно </a:t>
            </a:r>
            <a:r>
              <a:rPr lang="uk-UA" altLang="uk-UA" dirty="0" err="1">
                <a:solidFill>
                  <a:srgbClr val="000000"/>
                </a:solidFill>
              </a:rPr>
              <a:t>парованої</a:t>
            </a:r>
            <a:r>
              <a:rPr lang="uk-UA" altLang="uk-UA" dirty="0">
                <a:solidFill>
                  <a:srgbClr val="000000"/>
                </a:solidFill>
              </a:rPr>
              <a:t> групи у </a:t>
            </a:r>
            <a:r>
              <a:rPr lang="uk-UA" altLang="uk-UA" dirty="0" err="1">
                <a:solidFill>
                  <a:srgbClr val="000000"/>
                </a:solidFill>
              </a:rPr>
              <a:t>пташниках-контрольниках</a:t>
            </a:r>
            <a:r>
              <a:rPr lang="uk-UA" altLang="uk-UA" dirty="0">
                <a:solidFill>
                  <a:srgbClr val="000000"/>
                </a:solidFill>
              </a:rPr>
              <a:t>.</a:t>
            </a:r>
            <a:r>
              <a:rPr lang="uk-UA" altLang="uk-UA" sz="21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uk-UA" altLang="uk-UA" sz="21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Група резерву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Може входити до селекційного стада.</a:t>
            </a:r>
          </a:p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Птиця має племінну цінність, але за деякими показниками дещо не відповідає вимогам.</a:t>
            </a:r>
          </a:p>
          <a:p>
            <a:pPr eaLnBrk="1" hangingPunct="1"/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Група-множник вихідних ліній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600" b="1">
                <a:solidFill>
                  <a:srgbClr val="000000"/>
                </a:solidFill>
              </a:rPr>
              <a:t>утворюється за рахунок потомства, отриманого від селекційного ядра і контрольно-випробної групи для збільшення кількості птиці 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600" b="1">
                <a:solidFill>
                  <a:srgbClr val="000000"/>
                </a:solidFill>
              </a:rPr>
              <a:t>груповий метод з вільним паруванням і груповим обліком продуктивності.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dirty="0"/>
              <a:t>2.Орієнтована структура ППЗ,%</a:t>
            </a:r>
          </a:p>
        </p:txBody>
      </p:sp>
      <p:graphicFrame>
        <p:nvGraphicFramePr>
          <p:cNvPr id="281685" name="Group 85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4572000"/>
        </p:xfrm>
        <a:graphic>
          <a:graphicData uri="http://schemas.openxmlformats.org/drawingml/2006/table">
            <a:tbl>
              <a:tblPr/>
              <a:tblGrid>
                <a:gridCol w="492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Група стада птиці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Яєчні кури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Птиця гніздової селекції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5 - 8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Контрольно-випробна група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Множник вихідних ліній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Група вільного парування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3 - 4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Резерв стада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Резерв самців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Все стадо племзаводу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83411-8F12-4946-A338-87BEB170C7A4}" type="slidenum">
              <a:rPr lang="uk-UA" smtClean="0"/>
              <a:pPr>
                <a:defRPr/>
              </a:pPr>
              <a:t>38</a:t>
            </a:fld>
            <a:endParaRPr 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001000" cy="1216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altLang="uk-UA" sz="2800" b="1" dirty="0">
                <a:solidFill>
                  <a:schemeClr val="tx1"/>
                </a:solidFill>
              </a:rPr>
              <a:t>3.Лінійна структура селекційного стада 4-х лінійного кросу, %</a:t>
            </a:r>
          </a:p>
        </p:txBody>
      </p:sp>
      <p:graphicFrame>
        <p:nvGraphicFramePr>
          <p:cNvPr id="282717" name="Group 93"/>
          <p:cNvGraphicFramePr>
            <a:graphicFrameLocks noGrp="1"/>
          </p:cNvGraphicFramePr>
          <p:nvPr>
            <p:ph type="tbl" idx="1"/>
          </p:nvPr>
        </p:nvGraphicFramePr>
        <p:xfrm>
          <a:off x="381000" y="1219200"/>
          <a:ext cx="8001000" cy="5103815"/>
        </p:xfrm>
        <a:graphic>
          <a:graphicData uri="http://schemas.openxmlformats.org/drawingml/2006/table">
            <a:tbl>
              <a:tblPr/>
              <a:tblGrid>
                <a:gridCol w="446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0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Лінія і форма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Кури яєчні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Індики,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качки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Батьківська лінія батьківської форми  А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Материнська лінія батьківської форми   Б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Батьківська лінія материнської форми   С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Материнська лінія материнської форми Д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83411-8F12-4946-A338-87BEB170C7A4}" type="slidenum">
              <a:rPr lang="uk-UA" smtClean="0"/>
              <a:pPr>
                <a:defRPr/>
              </a:pPr>
              <a:t>39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549275"/>
            <a:ext cx="7891462" cy="1079500"/>
          </a:xfrm>
        </p:spPr>
        <p:txBody>
          <a:bodyPr>
            <a:normAutofit fontScale="90000"/>
          </a:bodyPr>
          <a:lstStyle/>
          <a:p>
            <a:pPr marL="228600" indent="-469900" eaLnBrk="1" hangingPunct="1">
              <a:spcBef>
                <a:spcPct val="20000"/>
              </a:spcBef>
            </a:pPr>
            <a:br>
              <a:rPr lang="uk-UA" altLang="uk-UA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Додаткова</a:t>
            </a:r>
            <a:br>
              <a:rPr lang="uk-UA" altLang="uk-UA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altLang="uk-UA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110178"/>
          </a:xfrm>
        </p:spPr>
        <p:txBody>
          <a:bodyPr>
            <a:normAutofit/>
          </a:bodyPr>
          <a:lstStyle/>
          <a:p>
            <a:pPr marL="269875" eaLnBrk="1" hangingPunct="1">
              <a:lnSpc>
                <a:spcPct val="115000"/>
              </a:lnSpc>
              <a:spcAft>
                <a:spcPts val="1000"/>
              </a:spcAft>
            </a:pPr>
            <a:r>
              <a:rPr lang="uk-UA" alt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altLang="uk-UA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Боголюбский</a:t>
            </a:r>
            <a:r>
              <a:rPr lang="ru-RU" alt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С.И. Селекция сельскохозяйственной птицы. – М.: </a:t>
            </a:r>
            <a:r>
              <a:rPr lang="ru-RU" altLang="uk-UA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Агропромиздат</a:t>
            </a:r>
            <a:r>
              <a:rPr lang="ru-RU" alt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1991. – 285 с. </a:t>
            </a:r>
            <a:endParaRPr lang="uk-UA" alt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269875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uk-UA" sz="2800" b="1" dirty="0">
                <a:latin typeface="Times New Roman" pitchFamily="18" charset="0"/>
                <a:cs typeface="Times New Roman" pitchFamily="18" charset="0"/>
              </a:rPr>
              <a:t>6.Кочиш И. И. Селекция в птицеводстве / И. И. </a:t>
            </a:r>
            <a:r>
              <a:rPr lang="ru-RU" altLang="uk-UA" sz="2800" b="1" dirty="0" err="1">
                <a:latin typeface="Times New Roman" pitchFamily="18" charset="0"/>
                <a:cs typeface="Times New Roman" pitchFamily="18" charset="0"/>
              </a:rPr>
              <a:t>Кочиш</a:t>
            </a:r>
            <a:r>
              <a:rPr lang="ru-RU" altLang="uk-UA" sz="2800" b="1" dirty="0">
                <a:latin typeface="Times New Roman" pitchFamily="18" charset="0"/>
                <a:cs typeface="Times New Roman" pitchFamily="18" charset="0"/>
              </a:rPr>
              <a:t>. – М. : Колос, 1992. – 272 с</a:t>
            </a:r>
            <a:endParaRPr lang="uk-UA" alt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269875" algn="just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uk-UA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altLang="uk-UA" sz="2800" b="1" dirty="0" err="1">
                <a:latin typeface="Times New Roman" pitchFamily="18" charset="0"/>
                <a:cs typeface="Times New Roman" pitchFamily="18" charset="0"/>
              </a:rPr>
              <a:t>.Рябоконь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 Ю. О.Каталог племінних ресурсів сільськогосподарської птиці України / Ю.О. </a:t>
            </a:r>
            <a:r>
              <a:rPr lang="uk-UA" altLang="uk-UA" sz="2800" b="1" dirty="0" err="1">
                <a:latin typeface="Times New Roman" pitchFamily="18" charset="0"/>
                <a:cs typeface="Times New Roman" pitchFamily="18" charset="0"/>
              </a:rPr>
              <a:t>Рябоконь</a:t>
            </a: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. - Харків, 2005.-78 с.</a:t>
            </a:r>
          </a:p>
          <a:p>
            <a:pPr marL="269875" eaLnBrk="1" hangingPunct="1"/>
            <a:endParaRPr lang="uk-UA" alt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uk-UA" sz="3600" b="1" dirty="0">
                <a:solidFill>
                  <a:schemeClr val="accent1"/>
                </a:solidFill>
              </a:rPr>
              <a:t>4. Основні ланки системи організації племінної роботи у птахівництві</a:t>
            </a:r>
            <a:r>
              <a:rPr lang="uk-UA" altLang="uk-UA" sz="3600" b="1" dirty="0">
                <a:solidFill>
                  <a:schemeClr val="bg1"/>
                </a:solidFill>
              </a:rPr>
              <a:t> </a:t>
            </a:r>
            <a:br>
              <a:rPr lang="" altLang="uk-UA" sz="2800" b="1" dirty="0">
                <a:solidFill>
                  <a:schemeClr val="accent1"/>
                </a:solidFill>
              </a:rPr>
            </a:br>
            <a:r>
              <a:rPr lang="uk-UA" altLang="uk-UA" sz="2800" b="1" dirty="0" err="1">
                <a:solidFill>
                  <a:schemeClr val="bg1"/>
                </a:solidFill>
              </a:rPr>
              <a:t>ки</a:t>
            </a:r>
            <a:r>
              <a:rPr lang="uk-UA" altLang="uk-UA" sz="2800" b="1" dirty="0">
                <a:solidFill>
                  <a:schemeClr val="bg1"/>
                </a:solidFill>
              </a:rPr>
              <a:t> системи організації племінної     роботи у птахівництві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857364"/>
            <a:ext cx="8034366" cy="4543436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uk-UA" altLang="uk-UA" sz="24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СЕЛЕКЦІЙНО-ГЕНЕТИЧНИЙ ЦЕНТР (СГЦ)                                 ↓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ДЕРЖПЛЕМПТАХОЗАВОД (ДППЗ)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    ↓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ГОСПОДАРСТВА-РЕПРОДУКТОРИ І ПОРЯДКУ (ГР-І)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    ↓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ГОСПОДАРСТВА-РЕПРОДУКТОРИ ІІ ПОРЯДКУ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(ГР-ІІ)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   ↓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 ПРОМИСЛОВІ ТОВАРНІ ПІДПРИЄМСТВА (птахофабрики, приватні ферми)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  ↓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b="1" dirty="0">
                <a:solidFill>
                  <a:srgbClr val="000000"/>
                </a:solidFill>
              </a:rPr>
              <a:t>ІНКУБАТОРНО-ПТАХІВНИЧІ СТАНЦІЇ (ІПС)</a:t>
            </a:r>
          </a:p>
          <a:p>
            <a:pPr eaLnBrk="1" hangingPunct="1">
              <a:lnSpc>
                <a:spcPct val="80000"/>
              </a:lnSpc>
            </a:pPr>
            <a:endParaRPr lang="uk-UA" altLang="uk-UA" sz="2400" dirty="0"/>
          </a:p>
        </p:txBody>
      </p:sp>
      <p:sp>
        <p:nvSpPr>
          <p:cNvPr id="4813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732BA5-2AF6-4A07-B496-8B2A5E87974D}" type="slidenum">
              <a:rPr lang="ru-RU" altLang="uk-UA" smtClean="0">
                <a:cs typeface="Arial" pitchFamily="34" charset="0"/>
              </a:rPr>
              <a:pPr/>
              <a:t>40</a:t>
            </a:fld>
            <a:endParaRPr lang="ru-RU" altLang="uk-UA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/>
              <a:t>СГЦ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400">
                <a:solidFill>
                  <a:srgbClr val="000000"/>
                </a:solidFill>
              </a:rPr>
              <a:t>Підпорядкований Інституту птахівництва УААН і здійснює </a:t>
            </a:r>
            <a:r>
              <a:rPr lang="uk-UA" altLang="uk-UA" sz="2400" b="1">
                <a:solidFill>
                  <a:srgbClr val="000000"/>
                </a:solidFill>
              </a:rPr>
              <a:t>керівництво племінною роботою у ДППЗ.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>
                <a:solidFill>
                  <a:srgbClr val="000000"/>
                </a:solidFill>
              </a:rPr>
              <a:t>Завдання СГЦ</a:t>
            </a:r>
            <a:r>
              <a:rPr lang="uk-UA" altLang="uk-UA" sz="2400">
                <a:solidFill>
                  <a:srgbClr val="000000"/>
                </a:solidFill>
              </a:rPr>
              <a:t> – розробка нових та удосконалення існуючих програм, методів племінної роботи, створення і удосконалення ліній, кросів, порід, породних груп, збереження та накопичення цінного генетичного фонду птиці і т.п.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 u="sng">
                <a:solidFill>
                  <a:srgbClr val="000000"/>
                </a:solidFill>
              </a:rPr>
              <a:t>Облік продуктивності – індивідуальний</a:t>
            </a:r>
            <a:r>
              <a:rPr lang="uk-UA" altLang="uk-UA" sz="24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>
                <a:solidFill>
                  <a:srgbClr val="000000"/>
                </a:solidFill>
              </a:rPr>
              <a:t>Методи селекційно-племінної роботи</a:t>
            </a:r>
            <a:r>
              <a:rPr lang="uk-UA" altLang="uk-UA" sz="240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>
                <a:solidFill>
                  <a:srgbClr val="000000"/>
                </a:solidFill>
              </a:rPr>
              <a:t>         індивідуальна і родинна селекції птиці;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>
                <a:solidFill>
                  <a:srgbClr val="000000"/>
                </a:solidFill>
              </a:rPr>
              <a:t>         розведення за лініями;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>
                <a:solidFill>
                  <a:srgbClr val="000000"/>
                </a:solidFill>
              </a:rPr>
              <a:t>         оцінка плідників за якістю потомства.</a:t>
            </a:r>
          </a:p>
          <a:p>
            <a:pPr eaLnBrk="1" hangingPunct="1">
              <a:lnSpc>
                <a:spcPct val="80000"/>
              </a:lnSpc>
            </a:pPr>
            <a:endParaRPr lang="uk-UA" altLang="uk-UA" sz="2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/>
              <a:t>ДППЗ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Спеціалізуються за видами птиці: </a:t>
            </a:r>
            <a:r>
              <a:rPr lang="uk-UA" altLang="uk-UA" sz="2800">
                <a:solidFill>
                  <a:srgbClr val="000000"/>
                </a:solidFill>
              </a:rPr>
              <a:t>кури, качки, гуси, індики.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Завдання ДППЗ</a:t>
            </a:r>
            <a:r>
              <a:rPr lang="uk-UA" altLang="uk-UA" sz="2800">
                <a:solidFill>
                  <a:srgbClr val="000000"/>
                </a:solidFill>
              </a:rPr>
              <a:t> – збереження і покращення цінних якостей ліній, кросів, порід, породних груп та їх розповсюдження, створення нових ліній, кросів і порід, забезпечення племінним матеріалом ПР-І порядку та керівництво ними.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b="1" u="sng">
                <a:solidFill>
                  <a:srgbClr val="000000"/>
                </a:solidFill>
              </a:rPr>
              <a:t>Облік продуктивності – індивідуальний</a:t>
            </a:r>
            <a:r>
              <a:rPr lang="uk-UA" altLang="uk-UA" sz="2400" b="1">
                <a:solidFill>
                  <a:srgbClr val="000000"/>
                </a:solidFill>
              </a:rPr>
              <a:t>. Утримання птиці – гніздове.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400" b="1">
                <a:solidFill>
                  <a:srgbClr val="000000"/>
                </a:solidFill>
              </a:rPr>
              <a:t>Утримуються чисті лінії птиці.</a:t>
            </a:r>
          </a:p>
          <a:p>
            <a:pPr eaLnBrk="1" hangingPunct="1">
              <a:lnSpc>
                <a:spcPct val="90000"/>
              </a:lnSpc>
            </a:pPr>
            <a:endParaRPr lang="uk-UA" altLang="uk-UA" sz="28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3552" y="1214422"/>
            <a:ext cx="6748843" cy="52491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620713"/>
            <a:ext cx="7289800" cy="4248150"/>
          </a:xfr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/>
              <a:t>ПР - 1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Підпорядковані ДППЗ і здійснюють керівництво роботою ПР-ІІ порядку.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Завдання – забезпечувати племінним матеріалом ПР-ІІ порядку.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Утримується </a:t>
            </a:r>
            <a:r>
              <a:rPr lang="uk-UA" altLang="uk-UA" sz="2800" b="1" u="sng">
                <a:solidFill>
                  <a:srgbClr val="000000"/>
                </a:solidFill>
              </a:rPr>
              <a:t>прабатьківське стадо</a:t>
            </a:r>
            <a:r>
              <a:rPr lang="uk-UA" altLang="uk-UA" sz="2800" b="1">
                <a:solidFill>
                  <a:srgbClr val="000000"/>
                </a:solidFill>
              </a:rPr>
              <a:t> птиці.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Метод розведення – схрещування ліній певного кросу (міжлінійна гібридизація).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Добір – масовий, підбір і облік продуктивності – групові.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18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uk-UA" altLang="uk-UA" sz="28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sz="3600" b="1">
                <a:cs typeface="Arial" pitchFamily="34" charset="0"/>
              </a:rPr>
              <a:t>♂А  </a:t>
            </a:r>
            <a:r>
              <a:rPr lang="uk-UA" altLang="uk-UA" sz="3600">
                <a:cs typeface="Arial" pitchFamily="34" charset="0"/>
              </a:rPr>
              <a:t>Х</a:t>
            </a:r>
            <a:r>
              <a:rPr lang="uk-UA" altLang="uk-UA" sz="3600" b="1">
                <a:cs typeface="Arial" pitchFamily="34" charset="0"/>
              </a:rPr>
              <a:t> ♀В                   ♂С  </a:t>
            </a:r>
            <a:r>
              <a:rPr lang="uk-UA" altLang="uk-UA" sz="3600">
                <a:cs typeface="Arial" pitchFamily="34" charset="0"/>
              </a:rPr>
              <a:t>Х</a:t>
            </a:r>
            <a:r>
              <a:rPr lang="uk-UA" altLang="uk-UA" sz="3600" b="1">
                <a:cs typeface="Arial" pitchFamily="34" charset="0"/>
              </a:rPr>
              <a:t> ♀ Д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3600" b="1">
                <a:cs typeface="Arial" pitchFamily="34" charset="0"/>
              </a:rPr>
              <a:t>          ↓                                  ↓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3600" b="1">
                <a:cs typeface="Arial" pitchFamily="34" charset="0"/>
              </a:rPr>
              <a:t>        ♂АВ                        ♀ СД  →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3600" b="1">
                <a:cs typeface="Arial" pitchFamily="34" charset="0"/>
              </a:rPr>
              <a:t>             напівфінальні гібриди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3600" b="1">
                <a:cs typeface="Arial" pitchFamily="34" charset="0"/>
              </a:rPr>
              <a:t>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altLang="uk-UA" sz="3600" b="1">
                <a:cs typeface="Arial" pitchFamily="34" charset="0"/>
              </a:rPr>
              <a:t>                            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800" b="1">
                <a:solidFill>
                  <a:schemeClr val="bg1"/>
                </a:solidFill>
              </a:rPr>
              <a:t>ПРОМИСЛОВІ ТОВАРНІ ПІДПРИЄМСТВА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Підпорядковані ПР-ІІ порядку.</a:t>
            </a:r>
          </a:p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Займаються розведенням гібридної птиці з метою отримання основної продукції птахівництва – яєць і м’яса.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Clr>
                <a:srgbClr val="996666"/>
              </a:buClr>
              <a:buFont typeface="Wingdings" pitchFamily="2" charset="2"/>
              <a:buNone/>
            </a:pPr>
            <a:r>
              <a:rPr lang="uk-UA" altLang="uk-UA" sz="3600" b="1">
                <a:solidFill>
                  <a:srgbClr val="000000"/>
                </a:solidFill>
                <a:cs typeface="Arial" pitchFamily="34" charset="0"/>
              </a:rPr>
              <a:t> ♂АВ             Х           ♀ СД  </a:t>
            </a:r>
          </a:p>
          <a:p>
            <a:pPr algn="ctr" eaLnBrk="1" hangingPunct="1">
              <a:buClr>
                <a:srgbClr val="996666"/>
              </a:buClr>
              <a:buFont typeface="Wingdings" pitchFamily="2" charset="2"/>
              <a:buNone/>
            </a:pPr>
            <a:r>
              <a:rPr lang="uk-UA" altLang="uk-UA" sz="3600" b="1">
                <a:solidFill>
                  <a:srgbClr val="000000"/>
                </a:solidFill>
                <a:cs typeface="Arial" pitchFamily="34" charset="0"/>
              </a:rPr>
              <a:t> ↓</a:t>
            </a:r>
          </a:p>
          <a:p>
            <a:pPr algn="ctr" eaLnBrk="1" hangingPunct="1">
              <a:buClr>
                <a:srgbClr val="996666"/>
              </a:buClr>
              <a:buFont typeface="Wingdings" pitchFamily="2" charset="2"/>
              <a:buNone/>
            </a:pPr>
            <a:r>
              <a:rPr lang="uk-UA" altLang="uk-UA" sz="3600" b="1">
                <a:solidFill>
                  <a:srgbClr val="000000"/>
                </a:solidFill>
                <a:cs typeface="Arial" pitchFamily="34" charset="0"/>
              </a:rPr>
              <a:t>АВСД</a:t>
            </a:r>
          </a:p>
          <a:p>
            <a:pPr eaLnBrk="1" hangingPunct="1">
              <a:buClr>
                <a:srgbClr val="996666"/>
              </a:buClr>
              <a:buFont typeface="Wingdings" pitchFamily="2" charset="2"/>
              <a:buNone/>
            </a:pPr>
            <a:r>
              <a:rPr lang="uk-UA" altLang="uk-UA" sz="3600" b="1">
                <a:solidFill>
                  <a:srgbClr val="000000"/>
                </a:solidFill>
                <a:cs typeface="Arial" pitchFamily="34" charset="0"/>
              </a:rPr>
              <a:t>             фінальні гібриди</a:t>
            </a: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/>
              <a:t>ІПС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Мають самостійний статус.</a:t>
            </a:r>
          </a:p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Отримують інкубаційні яйця від птиці зрізних типів підприємств.</a:t>
            </a:r>
          </a:p>
          <a:p>
            <a:pPr eaLnBrk="1" hangingPunct="1"/>
            <a:r>
              <a:rPr lang="uk-UA" altLang="uk-UA" b="1">
                <a:solidFill>
                  <a:srgbClr val="000000"/>
                </a:solidFill>
              </a:rPr>
              <a:t>Реалізують молодняк птиці  фермерським, орендним, підсобним та інших господарствам.</a:t>
            </a:r>
          </a:p>
          <a:p>
            <a:pPr eaLnBrk="1" hangingPunct="1"/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8013700" cy="103822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sz="3000" b="1" dirty="0"/>
            </a:br>
            <a:br>
              <a:rPr lang="uk-UA" altLang="uk-UA" sz="3000" b="1" dirty="0"/>
            </a:br>
            <a:r>
              <a:rPr lang="uk-UA" altLang="uk-UA" sz="3600" b="1" dirty="0"/>
              <a:t>1.Теоретичні основи селекції с.-г. птиці</a:t>
            </a:r>
            <a:br>
              <a:rPr lang="uk-UA" altLang="uk-UA" sz="3600" b="1" dirty="0"/>
            </a:br>
            <a:endParaRPr lang="uk-UA" altLang="uk-UA" sz="30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8820150" cy="56737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b="1" i="1" u="sng" dirty="0">
                <a:solidFill>
                  <a:srgbClr val="000000"/>
                </a:solidFill>
              </a:rPr>
              <a:t>Селекція </a:t>
            </a:r>
            <a:r>
              <a:rPr lang="uk-UA" sz="2800" b="1" dirty="0">
                <a:solidFill>
                  <a:srgbClr val="000000"/>
                </a:solidFill>
              </a:rPr>
              <a:t>-</a:t>
            </a:r>
            <a:r>
              <a:rPr lang="uk-UA" sz="2800" dirty="0">
                <a:solidFill>
                  <a:srgbClr val="000000"/>
                </a:solidFill>
              </a:rPr>
              <a:t> наука про засоби зміни спадковості організмів у необхідному для людей напрямку. 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i="1" u="sng" dirty="0">
                <a:solidFill>
                  <a:srgbClr val="000000"/>
                </a:solidFill>
              </a:rPr>
              <a:t>Племінна, або селекційна робота</a:t>
            </a:r>
            <a:r>
              <a:rPr lang="uk-UA" sz="2800" b="1" dirty="0">
                <a:solidFill>
                  <a:srgbClr val="000000"/>
                </a:solidFill>
              </a:rPr>
              <a:t> </a:t>
            </a:r>
            <a:r>
              <a:rPr lang="uk-UA" sz="2800" dirty="0">
                <a:solidFill>
                  <a:srgbClr val="000000"/>
                </a:solidFill>
              </a:rPr>
              <a:t>- це комплекс заходів, спрямованих на збільшення та якісне поліпшення поголів'я, створення племінних і товарних стад.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600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274846"/>
            <a:ext cx="2316946" cy="244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04" y="4286256"/>
            <a:ext cx="3213617" cy="2409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B72B73A-7E4F-DCCA-4618-A1A421CB5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sz="3800" b="1">
                <a:solidFill>
                  <a:schemeClr val="bg1"/>
                </a:solidFill>
              </a:rPr>
              <a:t> 2. Добір і підбір у птахівництві</a:t>
            </a:r>
            <a:br>
              <a:rPr lang="uk-UA" altLang="uk-UA" sz="3800" b="1">
                <a:solidFill>
                  <a:schemeClr val="bg1"/>
                </a:solidFill>
              </a:rPr>
            </a:br>
            <a:endParaRPr lang="uk-UA" altLang="uk-UA" sz="3800" b="1">
              <a:solidFill>
                <a:schemeClr val="bg1"/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E77BD8A-775E-D086-9337-0BCA37384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495800"/>
          </a:xfrm>
        </p:spPr>
        <p:txBody>
          <a:bodyPr/>
          <a:lstStyle/>
          <a:p>
            <a:pPr eaLnBrk="1" hangingPunct="1"/>
            <a:r>
              <a:rPr lang="uk-UA" altLang="uk-UA" sz="3600" b="1"/>
              <a:t>Добір </a:t>
            </a:r>
            <a:r>
              <a:rPr lang="uk-UA" altLang="uk-UA" sz="3600"/>
              <a:t>– відбір високопродуктивних, життєздатних особин для розмноження, які стійко передають свої ознаки нащадкам.</a:t>
            </a:r>
            <a:endParaRPr lang="uk-UA" altLang="uk-UA" sz="3600" b="1"/>
          </a:p>
          <a:p>
            <a:pPr eaLnBrk="1" hangingPunct="1"/>
            <a:r>
              <a:rPr lang="uk-UA" altLang="uk-UA" sz="3600" b="1"/>
              <a:t>Підбір – </a:t>
            </a:r>
            <a:r>
              <a:rPr lang="uk-UA" altLang="uk-UA" sz="3600"/>
              <a:t>підбір пар із відібраних</a:t>
            </a:r>
            <a:r>
              <a:rPr lang="uk-UA" altLang="uk-UA" sz="3600" b="1"/>
              <a:t> </a:t>
            </a:r>
            <a:r>
              <a:rPr lang="uk-UA" altLang="uk-UA" sz="3600"/>
              <a:t>осіб для подальшого розмноження.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8BAF7693-FBFE-9587-9CB4-CB7E604A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>
                <a:solidFill>
                  <a:srgbClr val="FFFFFF"/>
                </a:solidFill>
              </a:rPr>
              <a:t>Добір </a:t>
            </a:r>
            <a:r>
              <a:rPr lang="uk-UA" altLang="uk-UA" sz="3800">
                <a:solidFill>
                  <a:srgbClr val="FFFFFF"/>
                </a:solidFill>
              </a:rPr>
              <a:t>за :генотипом і фенотипом</a:t>
            </a:r>
            <a:endParaRPr lang="ru-RU" altLang="uk-UA"/>
          </a:p>
        </p:txBody>
      </p:sp>
      <p:sp>
        <p:nvSpPr>
          <p:cNvPr id="57347" name="Объект 2">
            <a:extLst>
              <a:ext uri="{FF2B5EF4-FFF2-40B4-BE49-F238E27FC236}">
                <a16:creationId xmlns:a16="http://schemas.microsoft.com/office/drawing/2014/main" id="{A75A25FB-BAAE-ABAB-2E04-93188424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rgbClr val="996666"/>
              </a:buClr>
            </a:pPr>
            <a:r>
              <a:rPr lang="uk-UA" altLang="uk-UA" b="1">
                <a:solidFill>
                  <a:srgbClr val="000000"/>
                </a:solidFill>
              </a:rPr>
              <a:t>за генотипом:</a:t>
            </a:r>
          </a:p>
          <a:p>
            <a:pPr eaLnBrk="1" hangingPunct="1">
              <a:lnSpc>
                <a:spcPct val="80000"/>
              </a:lnSpc>
              <a:buClr>
                <a:srgbClr val="996666"/>
              </a:buClr>
              <a:buFont typeface="Wingdings" panose="05000000000000000000" pitchFamily="2" charset="2"/>
              <a:buNone/>
            </a:pPr>
            <a:r>
              <a:rPr lang="uk-UA" altLang="uk-UA" sz="2400">
                <a:solidFill>
                  <a:srgbClr val="000000"/>
                </a:solidFill>
              </a:rPr>
              <a:t>                  1.</a:t>
            </a:r>
            <a:r>
              <a:rPr lang="uk-UA" altLang="uk-UA" sz="2400" b="1">
                <a:solidFill>
                  <a:srgbClr val="000000"/>
                </a:solidFill>
              </a:rPr>
              <a:t>родоводом</a:t>
            </a:r>
            <a:r>
              <a:rPr lang="uk-UA" altLang="uk-UA" sz="2400">
                <a:solidFill>
                  <a:srgbClr val="000000"/>
                </a:solidFill>
              </a:rPr>
              <a:t> (враховують у птахівництві дані лише двох поколінь, оскільки батько і мати передають по ½ частки своїх спадкових задатків, а предки другого покоління -по ¼.)</a:t>
            </a:r>
          </a:p>
          <a:p>
            <a:pPr eaLnBrk="1" hangingPunct="1">
              <a:lnSpc>
                <a:spcPct val="80000"/>
              </a:lnSpc>
              <a:buClr>
                <a:srgbClr val="996666"/>
              </a:buClr>
            </a:pPr>
            <a:r>
              <a:rPr lang="uk-UA" altLang="uk-UA" sz="2400">
                <a:solidFill>
                  <a:srgbClr val="000000"/>
                </a:solidFill>
              </a:rPr>
              <a:t>               2. </a:t>
            </a:r>
            <a:r>
              <a:rPr lang="uk-UA" altLang="uk-UA" sz="2400" b="1">
                <a:solidFill>
                  <a:srgbClr val="000000"/>
                </a:solidFill>
              </a:rPr>
              <a:t>побічними родичами</a:t>
            </a:r>
            <a:r>
              <a:rPr lang="uk-UA" altLang="uk-UA" sz="2400">
                <a:solidFill>
                  <a:srgbClr val="000000"/>
                </a:solidFill>
              </a:rPr>
              <a:t> (сибсами і напівсибсами). Зв’язок між родичами і дітьми вимірюється  коеф. спорідненості, який дорівнює 0,5</a:t>
            </a:r>
          </a:p>
          <a:p>
            <a:pPr eaLnBrk="1" hangingPunct="1">
              <a:lnSpc>
                <a:spcPct val="80000"/>
              </a:lnSpc>
              <a:buClr>
                <a:srgbClr val="996666"/>
              </a:buClr>
            </a:pPr>
            <a:r>
              <a:rPr lang="uk-UA" altLang="uk-UA" sz="2400">
                <a:solidFill>
                  <a:srgbClr val="000000"/>
                </a:solidFill>
              </a:rPr>
              <a:t>              3. </a:t>
            </a:r>
            <a:r>
              <a:rPr lang="uk-UA" altLang="uk-UA" sz="2400" b="1">
                <a:solidFill>
                  <a:srgbClr val="000000"/>
                </a:solidFill>
              </a:rPr>
              <a:t>якістю нащадків – </a:t>
            </a:r>
            <a:r>
              <a:rPr lang="uk-UA" altLang="uk-UA" sz="2400">
                <a:solidFill>
                  <a:srgbClr val="000000"/>
                </a:solidFill>
              </a:rPr>
              <a:t>основна частина всієї роботи селекціонера і його групи.</a:t>
            </a:r>
            <a:r>
              <a:rPr lang="uk-UA" altLang="uk-UA" sz="20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996666"/>
              </a:buClr>
            </a:pPr>
            <a:r>
              <a:rPr lang="uk-UA" altLang="uk-UA" sz="2000">
                <a:solidFill>
                  <a:srgbClr val="000000"/>
                </a:solidFill>
              </a:rPr>
              <a:t>Добір за генотипом застосовують у селекційному стаді за індивідуального обліку продуктивності.</a:t>
            </a:r>
          </a:p>
          <a:p>
            <a:pPr eaLnBrk="1" hangingPunct="1"/>
            <a:endParaRPr lang="ru-RU" altLang="uk-U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>
            <a:extLst>
              <a:ext uri="{FF2B5EF4-FFF2-40B4-BE49-F238E27FC236}">
                <a16:creationId xmlns:a16="http://schemas.microsoft.com/office/drawing/2014/main" id="{8C88C9AB-8060-8390-9136-57AE038B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A89C2-A6A8-349E-FE3B-643624BFB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648200"/>
          </a:xfrm>
        </p:spPr>
        <p:txBody>
          <a:bodyPr/>
          <a:lstStyle/>
          <a:p>
            <a:pPr eaLnBrk="1" hangingPunct="1">
              <a:buClr>
                <a:srgbClr val="996666"/>
              </a:buClr>
              <a:buFont typeface="Wingdings" panose="05000000000000000000" pitchFamily="2" charset="2"/>
              <a:buNone/>
              <a:defRPr/>
            </a:pPr>
            <a:r>
              <a:rPr lang="uk-UA" sz="3600" b="1" dirty="0">
                <a:solidFill>
                  <a:srgbClr val="000000"/>
                </a:solidFill>
              </a:rPr>
              <a:t>Добір за фенотипом </a:t>
            </a:r>
            <a:r>
              <a:rPr lang="uk-UA" dirty="0">
                <a:solidFill>
                  <a:srgbClr val="000000"/>
                </a:solidFill>
              </a:rPr>
              <a:t>– масовий добір -  за екстер’єром, розвитком, показниками росту, продуктивності (без урахування походження та ступеня спорідненості).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uk-UA" sz="3800" b="1" dirty="0">
                <a:solidFill>
                  <a:srgbClr val="FFFFFF"/>
                </a:solidFill>
                <a:ea typeface="+mj-ea"/>
                <a:cs typeface="+mj-cs"/>
              </a:rPr>
              <a:t>бір </a:t>
            </a:r>
            <a:r>
              <a:rPr lang="uk-UA" sz="3800" dirty="0">
                <a:solidFill>
                  <a:srgbClr val="FFFFFF"/>
                </a:solidFill>
                <a:ea typeface="+mj-ea"/>
                <a:cs typeface="+mj-cs"/>
              </a:rPr>
              <a:t>за :генотипом і фенотипом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D67C305-0781-CAB4-C127-B238D7DFA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uk-UA" altLang="uk-UA" sz="2800" b="1"/>
            </a:br>
            <a:r>
              <a:rPr lang="uk-UA" altLang="uk-UA" sz="2800" b="1"/>
              <a:t>Умови, які підвищують ефективність добору:</a:t>
            </a:r>
            <a:br>
              <a:rPr lang="uk-UA" altLang="uk-UA" sz="2800" b="1"/>
            </a:br>
            <a:endParaRPr lang="uk-UA" altLang="uk-UA" sz="2800" b="1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07D34DB-B0E0-CF29-007E-896C6CAFB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sz="2800" b="1"/>
              <a:t>генетична різноманітність ознак,</a:t>
            </a:r>
          </a:p>
          <a:p>
            <a:pPr eaLnBrk="1" hangingPunct="1"/>
            <a:r>
              <a:rPr lang="uk-UA" altLang="uk-UA" sz="2800" b="1"/>
              <a:t>велика кількість селекційного поголів’я,</a:t>
            </a:r>
          </a:p>
          <a:p>
            <a:pPr eaLnBrk="1" hangingPunct="1"/>
            <a:r>
              <a:rPr lang="uk-UA" altLang="uk-UA" sz="2800" b="1"/>
              <a:t>обмеження кількості селекційних ознак,</a:t>
            </a:r>
          </a:p>
          <a:p>
            <a:pPr eaLnBrk="1" hangingPunct="1"/>
            <a:r>
              <a:rPr lang="uk-UA" altLang="uk-UA" sz="2800" b="1"/>
              <a:t>наявність і рівень небажаних кореляцій,</a:t>
            </a:r>
          </a:p>
          <a:p>
            <a:pPr eaLnBrk="1" hangingPunct="1"/>
            <a:r>
              <a:rPr lang="uk-UA" altLang="uk-UA" sz="2800" b="1"/>
              <a:t>зменшення інтервалу між поколіннями,</a:t>
            </a:r>
          </a:p>
          <a:p>
            <a:pPr eaLnBrk="1" hangingPunct="1"/>
            <a:r>
              <a:rPr lang="uk-UA" altLang="uk-UA" sz="2800" b="1"/>
              <a:t>оптимальні умови середовища.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F7B8AC4F-06EC-3621-4A6B-1F7EA673C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/>
              <a:t>До основних принципів (правил) добору слід віднести такі: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F0339B3-7C9F-C2DC-9876-9FE55F650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півень має бути оцінений за якістю потомства, а його дочки - перевершувати продуктивні показники курей, відібраних у гніздо, на 15-20 %;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він є родичем курям, відібраним у гніздо.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 sz="2800" b="1">
                <a:solidFill>
                  <a:srgbClr val="000000"/>
                </a:solidFill>
              </a:rPr>
              <a:t>Молоді півні мають бути оцінені за продуктивними ознаками дочок за 40 тижнів життя, а переярі - за 72 тижні життя, а також перевірені за якістю сперми.</a:t>
            </a:r>
          </a:p>
          <a:p>
            <a:pPr eaLnBrk="1" hangingPunct="1">
              <a:lnSpc>
                <a:spcPct val="90000"/>
              </a:lnSpc>
            </a:pPr>
            <a:endParaRPr lang="uk-UA" altLang="uk-UA" sz="28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CC67C08-B44A-5233-0244-6059C33FF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ПІДБІР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1C57A0A-8550-4445-5837-E85184C88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В сучасному птахівництві використовують всі відомі </a:t>
            </a:r>
            <a:r>
              <a:rPr lang="uk-UA" altLang="uk-UA" b="1"/>
              <a:t>форми підбору:</a:t>
            </a:r>
            <a:endParaRPr lang="uk-UA" altLang="uk-UA"/>
          </a:p>
          <a:p>
            <a:pPr eaLnBrk="1" hangingPunct="1"/>
            <a:r>
              <a:rPr lang="uk-UA" altLang="uk-UA"/>
              <a:t>    - </a:t>
            </a:r>
            <a:r>
              <a:rPr lang="uk-UA" altLang="uk-UA" sz="3600" b="1"/>
              <a:t>Природний і штучний;</a:t>
            </a:r>
          </a:p>
          <a:p>
            <a:pPr eaLnBrk="1" hangingPunct="1"/>
            <a:r>
              <a:rPr lang="uk-UA" altLang="uk-UA" sz="3600" b="1"/>
              <a:t>   - Індивідуальний і груповий;</a:t>
            </a:r>
          </a:p>
          <a:p>
            <a:pPr eaLnBrk="1" hangingPunct="1"/>
            <a:r>
              <a:rPr lang="uk-UA" altLang="uk-UA" sz="3600" b="1"/>
              <a:t>   - Однорідний і різнорідний.</a:t>
            </a:r>
          </a:p>
          <a:p>
            <a:pPr eaLnBrk="1" hangingPunct="1"/>
            <a:endParaRPr lang="uk-UA" altLang="uk-UA" sz="3600" b="1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1640E29-B69A-E470-AA8A-08012F03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A6BF686-26A6-DB35-757F-5CD77DFCF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800"/>
              <a:t>Природний найчастіше зустрічається у голубів і гусей.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Індивідуальний підбір  - </a:t>
            </a:r>
            <a:r>
              <a:rPr lang="uk-UA" altLang="uk-UA" sz="2800"/>
              <a:t>застосовується лише на експериментальних базах наукових установ і на племзаводах з метою перевірки самців і самок за якістю нащадків.</a:t>
            </a:r>
            <a:endParaRPr lang="uk-UA" altLang="uk-UA" sz="2800" b="1"/>
          </a:p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Груповий</a:t>
            </a:r>
            <a:r>
              <a:rPr lang="uk-UA" altLang="uk-UA" sz="2800"/>
              <a:t> – більш поширений, застосовується при розмноженні сімей і родин. Для отримання гібридів застосовують груповий підбір у відповідності до схеми схрещувань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41E9175-1EA0-8699-EDB3-E010E26AD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8D25139-A349-EB27-491C-D9AA96E8F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Однорідний – (гомогенний)</a:t>
            </a:r>
            <a:r>
              <a:rPr lang="uk-UA" altLang="uk-UA" sz="2400"/>
              <a:t> – профілююча форма підбору при внутрішньо лінійному розведенні. Характеризується схожістю самців із самцями за основними ознаками добору.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400"/>
              <a:t>    Його крайня форма –</a:t>
            </a:r>
            <a:r>
              <a:rPr lang="uk-UA" altLang="uk-UA" sz="2400" b="1"/>
              <a:t> </a:t>
            </a:r>
            <a:r>
              <a:rPr lang="uk-UA" altLang="uk-UA" sz="2400" b="1" i="1"/>
              <a:t>інбридинг</a:t>
            </a:r>
            <a:r>
              <a:rPr lang="uk-UA" altLang="uk-UA" sz="2400" b="1"/>
              <a:t> </a:t>
            </a:r>
            <a:r>
              <a:rPr lang="uk-UA" altLang="uk-UA" sz="2400"/>
              <a:t>– широко використовується при закладці ліній.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Різнорідний (гетерогенний) – </a:t>
            </a:r>
            <a:r>
              <a:rPr lang="uk-UA" altLang="uk-UA" sz="2400"/>
              <a:t>найчастіше застосовується саме у птахівництві, оскільки гібридів отримують при схрещуванні спеціалізованих поєднуваних ліній, щоб викликати ефект гетерозису. Передбачає парування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400"/>
              <a:t>   самців із самцями, які значно різняться між собою за основними ознаками добору.</a:t>
            </a:r>
          </a:p>
          <a:p>
            <a:pPr eaLnBrk="1" hangingPunct="1">
              <a:lnSpc>
                <a:spcPct val="80000"/>
              </a:lnSpc>
            </a:pPr>
            <a:endParaRPr lang="uk-UA" altLang="uk-UA" sz="2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E88AC93-BD7F-7F2F-6A97-98DAF4AEA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5A11C93-C5CD-5723-0457-567987139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Якщо крайньою формою однорідного підбору є – </a:t>
            </a:r>
            <a:r>
              <a:rPr lang="uk-UA" altLang="uk-UA" b="1" i="1"/>
              <a:t>інбридинг,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i="1"/>
              <a:t>   </a:t>
            </a:r>
            <a:r>
              <a:rPr lang="uk-UA" altLang="uk-UA"/>
              <a:t>то різнорідного - </a:t>
            </a:r>
            <a:r>
              <a:rPr lang="uk-UA" altLang="uk-UA" b="1" i="1"/>
              <a:t>міжвидові схрещування</a:t>
            </a:r>
            <a:r>
              <a:rPr lang="uk-UA" altLang="uk-UA" b="1"/>
              <a:t>. 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D7CA3D6-72B3-016E-C7C6-45B22960C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82955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uk-UA" altLang="uk-UA" sz="2800"/>
            </a:br>
            <a:r>
              <a:rPr lang="uk-UA" altLang="uk-UA" sz="2800"/>
              <a:t>У племінній роботі з птицею використовують три форми селекції:</a:t>
            </a:r>
            <a:endParaRPr lang="uk-UA" altLang="uk-UA" sz="2800" b="1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C03D242-08BB-CF5B-CB8D-41F055D95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Масова</a:t>
            </a:r>
            <a:r>
              <a:rPr lang="uk-UA" altLang="uk-UA" sz="2800"/>
              <a:t> – це добір і підбір птиці за фенотипом ( без врахування походження). Вона ефективна лише в разі значної мінливості стада і високій спадковості. Застосов. у СГЦ і племрепродукторах.</a:t>
            </a:r>
            <a:endParaRPr lang="uk-UA" altLang="uk-UA" sz="2800" b="1"/>
          </a:p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Родинна </a:t>
            </a:r>
            <a:r>
              <a:rPr lang="uk-UA" altLang="uk-UA" sz="2800"/>
              <a:t>– це оцінка, підбір , добір не окремих особин, а сімей і родин як за генотипом так і за фенотипом. (форм. Селекц. гнізда).</a:t>
            </a:r>
            <a:endParaRPr lang="uk-UA" altLang="uk-UA" sz="2800" b="1"/>
          </a:p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Комбінована селекція </a:t>
            </a:r>
            <a:r>
              <a:rPr lang="uk-UA" altLang="uk-UA" sz="2800"/>
              <a:t>– поєднання масового та селекційного методів селекції.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3200" b="1" u="sng" dirty="0">
                <a:solidFill>
                  <a:srgbClr val="000000"/>
                </a:solidFill>
                <a:ea typeface="+mn-ea"/>
              </a:rPr>
              <a:t>Мета селекційної роботи - це</a:t>
            </a:r>
            <a:endParaRPr lang="ru-RU" sz="3200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  <a:defRPr/>
            </a:pPr>
            <a:r>
              <a:rPr lang="uk-UA" sz="3200" dirty="0">
                <a:solidFill>
                  <a:srgbClr val="000000"/>
                </a:solidFill>
              </a:rPr>
              <a:t>створення високопродуктивної стійкої до захворювань птиці, яка спроможна проявляти ефект гетерозису.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Picture 10" descr="images (1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72066" y="3295653"/>
            <a:ext cx="3729715" cy="3562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554C05-21CC-D92A-3B29-56E152E2CC03}"/>
              </a:ext>
            </a:extLst>
          </p:cNvPr>
          <p:cNvSpPr/>
          <p:nvPr/>
        </p:nvSpPr>
        <p:spPr>
          <a:xfrm>
            <a:off x="533400" y="1314450"/>
            <a:ext cx="8001000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uk-UA" sz="3600" kern="0" dirty="0">
                <a:solidFill>
                  <a:srgbClr val="000000"/>
                </a:solidFill>
                <a:latin typeface="Arial"/>
              </a:rPr>
              <a:t>За суттю можна назвати:</a:t>
            </a:r>
          </a:p>
          <a:p>
            <a:pPr marL="342900" indent="-342900" algn="l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uk-UA" sz="3600" kern="0" dirty="0">
                <a:solidFill>
                  <a:srgbClr val="000000"/>
                </a:solidFill>
                <a:latin typeface="Arial"/>
              </a:rPr>
              <a:t>          добір - аналізом, </a:t>
            </a:r>
          </a:p>
          <a:p>
            <a:pPr marL="342900" indent="-342900" algn="l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uk-UA" sz="3600" kern="0" dirty="0">
                <a:solidFill>
                  <a:srgbClr val="000000"/>
                </a:solidFill>
                <a:latin typeface="Arial"/>
              </a:rPr>
              <a:t>          підбір – синтезом.</a:t>
            </a:r>
          </a:p>
          <a:p>
            <a:pPr marL="342900" indent="-342900" algn="l">
              <a:spcBef>
                <a:spcPct val="20000"/>
              </a:spcBef>
              <a:buClr>
                <a:srgbClr val="996666"/>
              </a:buClr>
              <a:buSzPct val="80000"/>
              <a:defRPr/>
            </a:pPr>
            <a:r>
              <a:rPr lang="uk-UA" b="0" kern="0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30B1E48-48FD-C5EA-F33F-00C4AF5DA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/>
              <a:t>Способи комбінованої селекції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0001A75-CF63-D385-749D-B60B3D845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sz="3600" b="1"/>
              <a:t>Послідовна, або тандемна</a:t>
            </a:r>
          </a:p>
          <a:p>
            <a:pPr eaLnBrk="1" hangingPunct="1"/>
            <a:r>
              <a:rPr lang="uk-UA" altLang="uk-UA" sz="3600" b="1"/>
              <a:t>Спосіб незалежних рівнів бракування</a:t>
            </a:r>
          </a:p>
          <a:p>
            <a:pPr eaLnBrk="1" hangingPunct="1"/>
            <a:r>
              <a:rPr lang="uk-UA" altLang="uk-UA" sz="3600" b="1"/>
              <a:t>Спосіб селекційних індексів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C1A10F0-B815-0B07-0CDC-EA8607940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Послідовна, або тандемна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B42DC0B9-1C88-A119-F1EE-88A0B52D1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( коли підбір птиці проводять у визначеній послідовності і до тих пір, поки не досягнуть бажаного результату, і лише потім проводять добір за наступною ознакою.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D73971D-BBE5-AE3F-82C7-D89565D25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b="1"/>
              <a:t>Спосіб незалежних рівнів бракування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2D2BD27-9994-8370-2994-86C17A773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Коли встановлюють мінімальні вимоги до кожної ознаки. Особин, які мають ознаки нижчі від потрібних – вибраковують. Даний спосіб є кращим при закладанні ліній.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39B17BA-F0DB-D108-CE10-CBF275180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b="1" u="sng" dirty="0"/>
              <a:t>Спосіб селекційних індексів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41D7B06-3DFD-187D-98B4-66D6965A7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4648200"/>
          </a:xfrm>
        </p:spPr>
        <p:txBody>
          <a:bodyPr/>
          <a:lstStyle/>
          <a:p>
            <a:pPr eaLnBrk="1" hangingPunct="1"/>
            <a:r>
              <a:rPr lang="uk-UA" altLang="uk-UA" dirty="0"/>
              <a:t>Застосовують для поєднання кількох показників, які характеризують </a:t>
            </a:r>
            <a:r>
              <a:rPr lang="uk-UA" altLang="uk-UA" dirty="0" err="1"/>
              <a:t>продуктивно</a:t>
            </a:r>
            <a:r>
              <a:rPr lang="uk-UA" altLang="uk-UA" dirty="0"/>
              <a:t>-племінну цінність птиці. Для цього розробляють селекційні індекси, які враховують і </a:t>
            </a:r>
            <a:r>
              <a:rPr lang="uk-UA" altLang="uk-UA" b="1" dirty="0"/>
              <a:t>спадкові і фенотипові ознаки і кореляцію між ними</a:t>
            </a:r>
            <a:r>
              <a:rPr lang="uk-UA" altLang="uk-UA" dirty="0"/>
              <a:t>    </a:t>
            </a:r>
            <a:r>
              <a:rPr lang="uk-UA" altLang="uk-UA" b="1" dirty="0"/>
              <a:t>та показники господарської цінності.</a:t>
            </a:r>
            <a:r>
              <a:rPr lang="uk-UA" altLang="uk-UA" dirty="0"/>
              <a:t> </a:t>
            </a:r>
          </a:p>
          <a:p>
            <a:pPr eaLnBrk="1" hangingPunct="1"/>
            <a:r>
              <a:rPr lang="uk-UA" altLang="uk-UA" dirty="0"/>
              <a:t>Отже, </a:t>
            </a:r>
            <a:r>
              <a:rPr lang="uk-UA" altLang="uk-UA" u="sng" dirty="0"/>
              <a:t>цей метод селекції є найкращим</a:t>
            </a:r>
            <a:r>
              <a:rPr lang="uk-UA" altLang="uk-UA" dirty="0"/>
              <a:t>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464AE0E9-AF5C-7359-4B76-E39AD8055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uk-UA" altLang="uk-UA" sz="3800" b="1"/>
            </a:br>
            <a:r>
              <a:rPr lang="uk-UA" altLang="uk-UA" sz="3800" b="1"/>
              <a:t>3. Методи розведення птиці</a:t>
            </a:r>
            <a:br>
              <a:rPr lang="uk-UA" altLang="uk-UA" sz="3800"/>
            </a:br>
            <a:endParaRPr lang="uk-UA" altLang="uk-UA" sz="380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6CF45A2-6851-6D30-8E98-65AABE644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В птахівництві застосовують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b="1"/>
              <a:t>              3 методи розведення:</a:t>
            </a:r>
            <a:r>
              <a:rPr lang="uk-UA" altLang="uk-UA"/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   </a:t>
            </a:r>
            <a:r>
              <a:rPr lang="uk-UA" altLang="uk-UA" sz="3600" b="1"/>
              <a:t>1. Чистопородне                                                                           2.Схрещування                                3.Гібридизація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D047D4C-1C7E-40B1-0C1B-CD2FFE9FC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/>
              <a:t>Чистопородне розведення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8B2C176-3580-C42C-0589-9C0C09F7B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800"/>
              <a:t>– основний метод розведення птиці в </a:t>
            </a:r>
            <a:r>
              <a:rPr lang="uk-UA" altLang="uk-UA" sz="2800" b="1"/>
              <a:t>СГЦ та ДПЗ.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800" b="1"/>
              <a:t>Розведення “у собі”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800"/>
              <a:t>При ч/п розведенні спаровують самців і самок 1 і тієї ж породи і отримують нащадків за племінними і продуктивними ознаками подібних до батьків.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800"/>
              <a:t>При ч/п розведенні зберігають племінні і продуктивні якості порід, збільшуючи чисельність поголів’я даної породи і подальше її вдосконалення.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9BCBA-AE74-D059-673A-0508429E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71600"/>
            <a:ext cx="7753350" cy="457200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ru-RU" sz="4000" b="1" dirty="0" err="1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Основні</a:t>
            </a:r>
            <a:r>
              <a:rPr lang="ru-RU" sz="4000" b="1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методи</a:t>
            </a:r>
            <a:r>
              <a:rPr lang="ru-RU" sz="4000" b="1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 чистопородного </a:t>
            </a:r>
            <a:r>
              <a:rPr lang="ru-RU" sz="4000" b="1" dirty="0" err="1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розведення</a:t>
            </a:r>
            <a:r>
              <a:rPr lang="ru-RU" sz="4000" b="1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: </a:t>
            </a:r>
            <a:br>
              <a:rPr lang="ru-RU" sz="4000" dirty="0">
                <a:solidFill>
                  <a:schemeClr val="bg1"/>
                </a:solidFill>
                <a:latin typeface="Times New Roman"/>
                <a:ea typeface="+mn-ea"/>
                <a:cs typeface="+mn-cs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3731" name="Объект 2">
            <a:extLst>
              <a:ext uri="{FF2B5EF4-FFF2-40B4-BE49-F238E27FC236}">
                <a16:creationId xmlns:a16="http://schemas.microsoft.com/office/drawing/2014/main" id="{1A7B7F42-0CFE-E409-49B9-238929A0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7924800" cy="4419600"/>
          </a:xfrm>
        </p:spPr>
        <p:txBody>
          <a:bodyPr/>
          <a:lstStyle/>
          <a:p>
            <a:pPr eaLnBrk="1" hangingPunct="1">
              <a:buClr>
                <a:srgbClr val="996666"/>
              </a:buClr>
            </a:pPr>
            <a:r>
              <a:rPr lang="ru-RU" altLang="uk-UA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altLang="uk-U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аутбридинг 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uk-UA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неспоріднене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парування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eaLnBrk="1" hangingPunct="1">
              <a:buClr>
                <a:srgbClr val="996666"/>
              </a:buClr>
            </a:pPr>
            <a:r>
              <a:rPr lang="ru-RU" altLang="uk-U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altLang="uk-UA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інбридинг</a:t>
            </a:r>
            <a:r>
              <a:rPr lang="ru-RU" altLang="uk-U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uk-UA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споріднене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парування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eaLnBrk="1" hangingPunct="1">
              <a:buClr>
                <a:srgbClr val="996666"/>
              </a:buClr>
            </a:pP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altLang="uk-UA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розведення</a:t>
            </a:r>
            <a:r>
              <a:rPr lang="ru-RU" altLang="uk-U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за </a:t>
            </a:r>
            <a:r>
              <a:rPr lang="ru-RU" altLang="uk-UA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лініями</a:t>
            </a:r>
            <a:r>
              <a:rPr lang="ru-RU" altLang="uk-UA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і родинами.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4768BB82-ED59-FF14-6E02-60A8A522AA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dirty="0"/>
              <a:t>Вищим ступенем чистопородного розведення є </a:t>
            </a:r>
            <a:r>
              <a:rPr lang="uk-UA" sz="2800" b="1" dirty="0"/>
              <a:t>розведення за лініями</a:t>
            </a:r>
            <a:r>
              <a:rPr lang="uk-UA" sz="28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dirty="0"/>
              <a:t>При розведенні за лініями в програму селекції включають інбридинг – спаровування споріднених між собою осіб.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dirty="0"/>
              <a:t>Інбридинг може бути: тісний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800" b="1" dirty="0"/>
              <a:t>                                       віддалений.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uk-UA" sz="2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05851AC-FAA8-527F-5A1D-09B763794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600" b="1">
                <a:solidFill>
                  <a:schemeClr val="bg1"/>
                </a:solidFill>
              </a:rPr>
              <a:t>Схрещування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FCE04AA-E03C-F2ED-ED5F-53211375A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uk-UA" altLang="uk-UA"/>
              <a:t>При </a:t>
            </a:r>
            <a:r>
              <a:rPr lang="uk-UA" altLang="uk-UA" b="1"/>
              <a:t>схрещуванні </a:t>
            </a:r>
            <a:r>
              <a:rPr lang="uk-UA" altLang="uk-UA"/>
              <a:t>спаровують самців і самок різних порід і ліній, відселекціонованих на поєднання.</a:t>
            </a:r>
          </a:p>
          <a:p>
            <a:pPr marL="609600" indent="-609600" eaLnBrk="1" hangingPunct="1"/>
            <a:r>
              <a:rPr lang="uk-UA" altLang="uk-UA"/>
              <a:t>Нащадків, отриманих при схрещуванні птиці різних порід називають </a:t>
            </a:r>
            <a:r>
              <a:rPr lang="uk-UA" altLang="uk-UA" b="1"/>
              <a:t>помісями,</a:t>
            </a:r>
            <a:r>
              <a:rPr lang="uk-UA" altLang="uk-UA"/>
              <a:t> при схрещуванні різних ліній – </a:t>
            </a:r>
            <a:r>
              <a:rPr lang="uk-UA" altLang="uk-UA" b="1"/>
              <a:t>гібридами.</a:t>
            </a:r>
            <a:endParaRPr lang="uk-UA" alt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69900" indent="-469900" eaLnBrk="1" hangingPunct="1">
              <a:spcBef>
                <a:spcPct val="20000"/>
              </a:spcBef>
              <a:defRPr/>
            </a:pPr>
            <a:r>
              <a:rPr lang="uk-UA" sz="3400" b="1" dirty="0">
                <a:solidFill>
                  <a:srgbClr val="000000"/>
                </a:solidFill>
                <a:ea typeface="+mn-ea"/>
              </a:rPr>
              <a:t>Основні методи селекції:</a:t>
            </a:r>
            <a:br>
              <a:rPr lang="uk-UA" sz="3400" dirty="0">
                <a:solidFill>
                  <a:srgbClr val="000000"/>
                </a:solidFill>
                <a:ea typeface="+mn-ea"/>
              </a:rPr>
            </a:br>
            <a:endParaRPr lang="ru-RU" dirty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52988"/>
          </a:xfrm>
        </p:spPr>
        <p:txBody>
          <a:bodyPr/>
          <a:lstStyle/>
          <a:p>
            <a:pPr eaLnBrk="1" hangingPunct="1">
              <a:buClr>
                <a:srgbClr val="CC0000"/>
              </a:buClr>
            </a:pPr>
            <a:r>
              <a:rPr lang="uk-UA" altLang="uk-UA" sz="3400" b="1" dirty="0">
                <a:solidFill>
                  <a:srgbClr val="000000"/>
                </a:solidFill>
              </a:rPr>
              <a:t>добір</a:t>
            </a:r>
            <a:r>
              <a:rPr lang="uk-UA" altLang="uk-UA" sz="3400" dirty="0">
                <a:solidFill>
                  <a:srgbClr val="000000"/>
                </a:solidFill>
              </a:rPr>
              <a:t> – вибір кращих із кращих</a:t>
            </a:r>
          </a:p>
          <a:p>
            <a:pPr eaLnBrk="1" hangingPunct="1">
              <a:buClr>
                <a:srgbClr val="CC0000"/>
              </a:buClr>
            </a:pPr>
            <a:r>
              <a:rPr lang="uk-UA" altLang="uk-UA" sz="3400" dirty="0">
                <a:solidFill>
                  <a:srgbClr val="000000"/>
                </a:solidFill>
              </a:rPr>
              <a:t> </a:t>
            </a:r>
            <a:r>
              <a:rPr lang="uk-UA" altLang="uk-UA" sz="3400" b="1" dirty="0">
                <a:solidFill>
                  <a:srgbClr val="000000"/>
                </a:solidFill>
              </a:rPr>
              <a:t>підбір – </a:t>
            </a:r>
            <a:r>
              <a:rPr lang="uk-UA" altLang="uk-UA" sz="3400" dirty="0">
                <a:solidFill>
                  <a:srgbClr val="000000"/>
                </a:solidFill>
              </a:rPr>
              <a:t>із відібраних осіб формуємо пари ( селекційні гнізда)</a:t>
            </a:r>
            <a:endParaRPr lang="ru-RU" altLang="uk-UA" dirty="0"/>
          </a:p>
        </p:txBody>
      </p:sp>
      <p:sp>
        <p:nvSpPr>
          <p:cNvPr id="2458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98DA71-6D94-4346-9432-8E9AEBD5F387}" type="slidenum">
              <a:rPr lang="uk-UA" altLang="uk-UA" smtClean="0">
                <a:cs typeface="Arial" pitchFamily="34" charset="0"/>
              </a:rPr>
              <a:pPr/>
              <a:t>7</a:t>
            </a:fld>
            <a:endParaRPr lang="uk-UA" altLang="uk-UA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821909"/>
            <a:ext cx="3167066" cy="203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3248029" cy="20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E5680FC-715D-2F56-B6FE-2CA7917E2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br>
              <a:rPr lang="uk-UA" altLang="uk-UA" sz="3800"/>
            </a:br>
            <a:r>
              <a:rPr lang="uk-UA" altLang="uk-UA" sz="3800"/>
              <a:t>Методи міжпородного схрещування :</a:t>
            </a:r>
            <a:br>
              <a:rPr lang="uk-UA" altLang="uk-UA" sz="3800"/>
            </a:br>
            <a:endParaRPr lang="uk-UA" altLang="uk-UA" sz="38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650341F-B820-3F94-6369-F4E984959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Поглинальне (вбирне)</a:t>
            </a:r>
          </a:p>
          <a:p>
            <a:pPr eaLnBrk="1" hangingPunct="1"/>
            <a:r>
              <a:rPr lang="uk-UA" altLang="uk-UA"/>
              <a:t>Ввідне (прилиття крові)</a:t>
            </a:r>
          </a:p>
          <a:p>
            <a:pPr eaLnBrk="1" hangingPunct="1"/>
            <a:r>
              <a:rPr lang="uk-UA" altLang="uk-UA"/>
              <a:t>Відтворювальне (заводське)</a:t>
            </a:r>
          </a:p>
          <a:p>
            <a:pPr eaLnBrk="1" hangingPunct="1"/>
            <a:r>
              <a:rPr lang="uk-UA" altLang="uk-UA"/>
              <a:t>Промислове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BB6BDFF-CFF9-0141-56E2-34FFAC1DB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/>
              <a:t>Поглинальне (вбирне)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F5D7CF0-090B-20E6-F209-02C98E3BD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b="1"/>
              <a:t>	використовується для корінного покращення низькопродуктивних порід, а інколи і для виведення нової породи.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	Порода, яку поліпшують називають </a:t>
            </a:r>
            <a:r>
              <a:rPr lang="uk-UA" altLang="uk-UA" sz="2800" b="1" i="1"/>
              <a:t>поліпшуємою</a:t>
            </a:r>
            <a:r>
              <a:rPr lang="uk-UA" altLang="uk-UA" sz="2400" b="1"/>
              <a:t>, а та за допомогою якої проводять покращення – </a:t>
            </a:r>
            <a:r>
              <a:rPr lang="uk-UA" altLang="uk-UA" sz="2800" b="1" i="1"/>
              <a:t>поліпшуючою.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	При поглинальному Х спочатку отримують породних помісей, а потім в ряді поколінь помісних самок спаровують з плідниками поліпшуючої породи, поки не досягають бажаного результату (4 - 5 поколінь).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D49B9A3-A1DD-41A3-3CC0-5E09AEF6D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b="1"/>
              <a:t>Ввідне (прилиття крові)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9D1AD9F-C32D-5624-DE49-D212E4829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   </a:t>
            </a:r>
            <a:r>
              <a:rPr lang="uk-UA" altLang="uk-UA" b="1"/>
              <a:t>застосовують, коли необхідно покращити окремі ознаки породи.</a:t>
            </a:r>
            <a:r>
              <a:rPr lang="uk-UA" altLang="uk-UA"/>
              <a:t> </a:t>
            </a:r>
          </a:p>
          <a:p>
            <a:pPr eaLnBrk="1" hangingPunct="1"/>
            <a:r>
              <a:rPr lang="uk-UA" altLang="uk-UA"/>
              <a:t>Напр. для виведення кучинської ювілейної породної групи для зміцнення конституції застосовують  Х з лівенською породою.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A426F4F-6D5F-BA33-DD98-FF88CCDB6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 b="1"/>
              <a:t>Відтворювальне (</a:t>
            </a:r>
            <a:r>
              <a:rPr lang="uk-UA" altLang="uk-UA" sz="3800"/>
              <a:t>заводське) –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E06B7B9-82C1-5AA4-1981-1A080B329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   </a:t>
            </a:r>
            <a:r>
              <a:rPr lang="uk-UA" altLang="uk-UA" sz="3600" b="1"/>
              <a:t>застосовують для створення нових порід з двох чи декількох.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	 Суть : серед 2 і 3 поколінь відбирають кращу птицю і розводять „ в собі” . Відтворювальне м.б. простим ( при Х 2 порід) і складним (при Х більше 2-х порід).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958743B-3931-6B7A-3BC9-46FCCE1CE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Промислове схрещування -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15B7306-20DF-8DB9-59BF-649ACC165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800"/>
              <a:t>   </a:t>
            </a:r>
            <a:r>
              <a:rPr lang="uk-UA" altLang="uk-UA" sz="2800" b="1"/>
              <a:t>парування птиці кількох порід для одержання високопродуктивних користувальних помісей 1 покоління.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800"/>
              <a:t>Як правило,  у помісей 1 покоління має проявитися ефект гетерозису.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800"/>
              <a:t>Перемінне, або ротаційне схрещування – різновид промислового.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800"/>
              <a:t>Для перемінного схрещування відбирають 2 – 4 породи, здебільшого одного або подібних напрямів продуктивності.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4E847FD-09F1-BD20-0306-B987DEBA9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400" b="1"/>
              <a:t>Гібридизація: міжвидова і міжлінійна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DD15CE1-DE85-C32C-688A-837E7AC61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i="1" u="sng"/>
              <a:t>	</a:t>
            </a:r>
            <a:r>
              <a:rPr lang="uk-UA" altLang="uk-UA" b="1" i="1" u="sng"/>
              <a:t>міжвидова</a:t>
            </a:r>
            <a:r>
              <a:rPr lang="uk-UA" altLang="uk-UA" b="1" i="1"/>
              <a:t> – </a:t>
            </a:r>
            <a:r>
              <a:rPr lang="uk-UA" altLang="uk-UA" b="1"/>
              <a:t>парування птиці різних видів.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b="1"/>
              <a:t>   (схрещування диких предків птиці зі свійською, курки й павича та цесарки, фазана й цесарки, індички та цесарки…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b="1"/>
              <a:t> 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6BF9936B-28F2-C947-939F-F3051EC6E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8A5422A-E6FC-B17E-9C33-BEAF5830A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400" b="1" i="1" u="sng"/>
              <a:t> </a:t>
            </a:r>
            <a:r>
              <a:rPr lang="uk-UA" altLang="uk-UA" sz="2800" b="1" i="1" u="sng"/>
              <a:t>  міжлінійна гібридизація</a:t>
            </a:r>
            <a:r>
              <a:rPr lang="uk-UA" altLang="uk-UA" sz="2400" b="1"/>
              <a:t> - парування птиці різних ліній. </a:t>
            </a:r>
            <a:r>
              <a:rPr lang="uk-UA" altLang="uk-UA" sz="2400" b="1" u="sng"/>
              <a:t>Найпоширеніший метод розведення у птахівництві.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400" b="1"/>
              <a:t>    Прабатьківське стадо птиці – схрещування 3- 4 ліній (</a:t>
            </a:r>
            <a:r>
              <a:rPr lang="uk-UA" altLang="uk-UA" sz="2800" b="1">
                <a:cs typeface="Arial" panose="020B0604020202020204" pitchFamily="34" charset="0"/>
              </a:rPr>
              <a:t>♂А  </a:t>
            </a:r>
            <a:r>
              <a:rPr lang="uk-UA" altLang="uk-UA" sz="2800">
                <a:cs typeface="Arial" panose="020B0604020202020204" pitchFamily="34" charset="0"/>
              </a:rPr>
              <a:t>Х</a:t>
            </a:r>
            <a:r>
              <a:rPr lang="uk-UA" altLang="uk-UA" sz="2800" b="1">
                <a:cs typeface="Arial" panose="020B0604020202020204" pitchFamily="34" charset="0"/>
              </a:rPr>
              <a:t> ♀В;  ♂С  </a:t>
            </a:r>
            <a:r>
              <a:rPr lang="uk-UA" altLang="uk-UA" sz="2800">
                <a:cs typeface="Arial" panose="020B0604020202020204" pitchFamily="34" charset="0"/>
              </a:rPr>
              <a:t>Х</a:t>
            </a:r>
            <a:r>
              <a:rPr lang="uk-UA" altLang="uk-UA" sz="2800" b="1">
                <a:cs typeface="Arial" panose="020B0604020202020204" pitchFamily="34" charset="0"/>
              </a:rPr>
              <a:t> ♀ Д</a:t>
            </a:r>
            <a:r>
              <a:rPr lang="uk-UA" altLang="uk-UA" sz="2400" b="1"/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400" b="1"/>
              <a:t>     Батьківське стадо птиці – схрещування  ліній двохлінійного кросу (</a:t>
            </a:r>
            <a:r>
              <a:rPr lang="uk-UA" altLang="uk-UA" sz="2800" b="1">
                <a:cs typeface="Arial" panose="020B0604020202020204" pitchFamily="34" charset="0"/>
              </a:rPr>
              <a:t>♂А  </a:t>
            </a:r>
            <a:r>
              <a:rPr lang="uk-UA" altLang="uk-UA" sz="2800">
                <a:cs typeface="Arial" panose="020B0604020202020204" pitchFamily="34" charset="0"/>
              </a:rPr>
              <a:t>Х</a:t>
            </a:r>
            <a:r>
              <a:rPr lang="uk-UA" altLang="uk-UA" sz="2800" b="1">
                <a:cs typeface="Arial" panose="020B0604020202020204" pitchFamily="34" charset="0"/>
              </a:rPr>
              <a:t> ♀В) та родинних форм (♂АВ  </a:t>
            </a:r>
            <a:r>
              <a:rPr lang="uk-UA" altLang="uk-UA" sz="2800">
                <a:cs typeface="Arial" panose="020B0604020202020204" pitchFamily="34" charset="0"/>
              </a:rPr>
              <a:t>Х</a:t>
            </a:r>
            <a:r>
              <a:rPr lang="uk-UA" altLang="uk-UA" sz="2800" b="1">
                <a:cs typeface="Arial" panose="020B0604020202020204" pitchFamily="34" charset="0"/>
              </a:rPr>
              <a:t> ♀ СД</a:t>
            </a:r>
            <a:r>
              <a:rPr lang="uk-UA" altLang="uk-UA" sz="2400" b="1"/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uk-UA" sz="2400" b="1"/>
              <a:t>   Промислове стадо -  використання гібридів двохлінійного кросу (</a:t>
            </a:r>
            <a:r>
              <a:rPr lang="uk-UA" altLang="uk-UA" sz="2800" b="1">
                <a:cs typeface="Arial" panose="020B0604020202020204" pitchFamily="34" charset="0"/>
              </a:rPr>
              <a:t>АВ) та 4-х лінійного кросу (АВСД</a:t>
            </a:r>
            <a:r>
              <a:rPr lang="uk-UA" altLang="uk-UA" sz="2400" b="1"/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z="24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z="2400" b="1"/>
          </a:p>
          <a:p>
            <a:pPr eaLnBrk="1" hangingPunct="1">
              <a:lnSpc>
                <a:spcPct val="90000"/>
              </a:lnSpc>
            </a:pPr>
            <a:endParaRPr lang="uk-UA" altLang="uk-UA" sz="24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594C6C0-F32F-B9E3-1196-12BA8EA1E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015288" cy="914400"/>
          </a:xfrm>
        </p:spPr>
        <p:txBody>
          <a:bodyPr/>
          <a:lstStyle/>
          <a:p>
            <a:pPr eaLnBrk="1" hangingPunct="1"/>
            <a:r>
              <a:rPr lang="uk-UA" altLang="uk-UA" sz="2800" b="1">
                <a:solidFill>
                  <a:schemeClr val="bg1"/>
                </a:solidFill>
              </a:rPr>
              <a:t>5.Використання досягнень генетики у птахівництві</a:t>
            </a:r>
            <a:br>
              <a:rPr lang="uk-UA" altLang="uk-UA" sz="2800" b="1">
                <a:solidFill>
                  <a:srgbClr val="000000"/>
                </a:solidFill>
              </a:rPr>
            </a:br>
            <a:endParaRPr lang="uk-UA" altLang="uk-UA" sz="2800" b="1">
              <a:solidFill>
                <a:srgbClr val="000000"/>
              </a:solidFill>
            </a:endParaRP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F7FDBBF8-965F-E445-0086-96C592CB3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/>
              <a:t>Теоретичною основою в селекції є генетика.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/>
              <a:t>Для підвищення продуктивності кросів та ліній птиці використовують знання генетики.</a:t>
            </a:r>
          </a:p>
          <a:p>
            <a:pPr eaLnBrk="1" hangingPunct="1">
              <a:lnSpc>
                <a:spcPct val="90000"/>
              </a:lnSpc>
            </a:pPr>
            <a:r>
              <a:rPr lang="uk-UA" altLang="uk-UA"/>
              <a:t> Знання законів генетики сприяє направленому добору і підбору птиці при схрещуванні, забезпечує ефект гетерозису.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3F3A7704-0D67-D031-18BC-F7AAA744F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uk-UA" sz="3800"/>
              <a:t>Встановлені гени домінантні і рецесивні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5B592AC-9285-F87B-29FA-B0D98A422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Домінантними </a:t>
            </a:r>
            <a:r>
              <a:rPr lang="uk-UA" altLang="uk-UA" sz="2400"/>
              <a:t>є: білий колір оперення, жовтий колір шкіри, трояндоподібна форма гребеню.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2400" b="1"/>
              <a:t>Рецесивні: </a:t>
            </a:r>
            <a:r>
              <a:rPr lang="uk-UA" altLang="uk-UA" sz="2400"/>
              <a:t>листоподібний  гребінь, жовтий колір шкіри і плесни.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40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400"/>
              <a:t> </a:t>
            </a:r>
            <a:r>
              <a:rPr lang="uk-UA" altLang="uk-UA" sz="2800" b="1">
                <a:cs typeface="Arial" panose="020B0604020202020204" pitchFamily="34" charset="0"/>
              </a:rPr>
              <a:t>♂</a:t>
            </a:r>
            <a:r>
              <a:rPr lang="uk-UA" altLang="uk-UA" sz="2400" b="1"/>
              <a:t>білий плімутрок  Х </a:t>
            </a:r>
            <a:r>
              <a:rPr lang="uk-UA" altLang="uk-UA" sz="2400" b="1">
                <a:cs typeface="Arial" panose="020B0604020202020204" pitchFamily="34" charset="0"/>
              </a:rPr>
              <a:t>♀</a:t>
            </a:r>
            <a:r>
              <a:rPr lang="uk-UA" altLang="uk-UA" sz="2400" b="1"/>
              <a:t>  кольорового забарвл.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800" b="1"/>
              <a:t>                                 </a:t>
            </a:r>
            <a:r>
              <a:rPr lang="uk-UA" altLang="uk-UA" sz="2800" b="1">
                <a:cs typeface="Arial" panose="020B0604020202020204" pitchFamily="34" charset="0"/>
              </a:rPr>
              <a:t>↓</a:t>
            </a:r>
            <a:r>
              <a:rPr lang="uk-UA" altLang="uk-UA" sz="2800" b="1"/>
              <a:t>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800" b="1"/>
              <a:t>                    гібриди з білим                                                                                          кольором оперення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uk-UA" sz="28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uk-UA" sz="2800" b="1"/>
              <a:t>(</a:t>
            </a:r>
            <a:r>
              <a:rPr lang="uk-UA" altLang="uk-UA" sz="2800" b="1" i="1" u="sng"/>
              <a:t>для отримання бройлерів</a:t>
            </a:r>
            <a:r>
              <a:rPr lang="uk-UA" altLang="uk-UA" sz="2800" b="1"/>
              <a:t>)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b="1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4067286-B1F7-C61A-C377-9CEA0DF99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Аутосексні кроси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F401D7E-16B7-6943-2DD6-101B226A8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>
                <a:cs typeface="Arial" panose="020B0604020202020204" pitchFamily="34" charset="0"/>
              </a:rPr>
              <a:t>♂чорний австралорп</a:t>
            </a:r>
            <a:r>
              <a:rPr lang="uk-UA" altLang="uk-UA" sz="2400" b="1"/>
              <a:t>  Х </a:t>
            </a:r>
            <a:r>
              <a:rPr lang="uk-UA" altLang="uk-UA" sz="2400" b="1">
                <a:cs typeface="Arial" panose="020B0604020202020204" pitchFamily="34" charset="0"/>
              </a:rPr>
              <a:t>♀</a:t>
            </a:r>
            <a:r>
              <a:rPr lang="uk-UA" altLang="uk-UA" sz="2400" b="1"/>
              <a:t>  строкатий плімутрок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3600" b="1">
                <a:cs typeface="Arial" panose="020B0604020202020204" pitchFamily="34" charset="0"/>
              </a:rPr>
              <a:t>                           ↓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>
                <a:cs typeface="Arial" panose="020B0604020202020204" pitchFamily="34" charset="0"/>
              </a:rPr>
              <a:t>Курчата з білою плямою на голові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uk-UA" altLang="uk-UA" sz="2400" b="1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400" b="1">
                <a:cs typeface="Arial" panose="020B0604020202020204" pitchFamily="34" charset="0"/>
              </a:rPr>
              <a:t>На цій основі створені аутосексні кроси : Ломан-браун, Хайсекс коричневий та ін.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351837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600" b="1" u="sng"/>
              <a:t>Генотип -</a:t>
            </a:r>
            <a:r>
              <a:rPr lang="uk-UA" altLang="uk-UA" sz="2600" b="1">
                <a:solidFill>
                  <a:srgbClr val="000000"/>
                </a:solidFill>
              </a:rPr>
              <a:t> сукупність усіх спадкових задатків організму, які взаємодіють між собою. </a:t>
            </a:r>
          </a:p>
          <a:p>
            <a:pPr eaLnBrk="1" hangingPunct="1">
              <a:lnSpc>
                <a:spcPct val="90000"/>
              </a:lnSpc>
            </a:pPr>
            <a:endParaRPr lang="uk-UA" altLang="uk-UA" sz="2600" b="1" u="sng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uk-UA" sz="2600" b="1" u="sng"/>
              <a:t>Фенотип -</a:t>
            </a:r>
            <a:r>
              <a:rPr lang="uk-UA" altLang="uk-UA" sz="2600" b="1">
                <a:solidFill>
                  <a:srgbClr val="000000"/>
                </a:solidFill>
              </a:rPr>
              <a:t> сукупність усіх зовнішніх і внутрішніх структур і функцій організму, які зумовлюють усі ознаки особини.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" name="Picture 5" descr="kury-cyplyata-sutochnye-broylerov-photo-o20130618-19980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84584"/>
            <a:ext cx="3000396" cy="26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E2F90CE-4BF6-2EEB-A644-802178EA4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Ген карликовості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11C1BD8-0602-0132-AB28-7B0638466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b="1">
                <a:cs typeface="Arial" panose="020B0604020202020204" pitchFamily="34" charset="0"/>
              </a:rPr>
              <a:t>♂ звичайний </a:t>
            </a:r>
            <a:r>
              <a:rPr lang="uk-UA" altLang="uk-UA" b="1"/>
              <a:t>  Х </a:t>
            </a:r>
            <a:r>
              <a:rPr lang="uk-UA" altLang="uk-UA" b="1">
                <a:cs typeface="Arial" panose="020B0604020202020204" pitchFamily="34" charset="0"/>
              </a:rPr>
              <a:t>♀</a:t>
            </a:r>
            <a:r>
              <a:rPr lang="uk-UA" altLang="uk-UA" b="1"/>
              <a:t>  міні курка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3600" b="1">
                <a:cs typeface="Arial" panose="020B0604020202020204" pitchFamily="34" charset="0"/>
              </a:rPr>
              <a:t>                 ↓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	курочки-дочки  ( </a:t>
            </a:r>
            <a:r>
              <a:rPr lang="uk-UA" altLang="uk-UA" sz="2800"/>
              <a:t>на 3-5% менші за живою масою від звичайних курей) і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800"/>
              <a:t>   </a:t>
            </a:r>
            <a:r>
              <a:rPr lang="uk-UA" altLang="uk-UA"/>
              <a:t>півники-сини</a:t>
            </a:r>
            <a:r>
              <a:rPr lang="uk-UA" altLang="uk-UA" sz="2800"/>
              <a:t> ( на 30-50% менші)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800"/>
              <a:t>Отже, ген карликовості передається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 sz="2800"/>
              <a:t>хрест-навхрест ( від матерів – синам).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F78B97FB-1451-78DB-172A-50EF875B8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Генна інженерія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0872938-DF7B-631E-2380-DA9858CD7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/>
              <a:t>Отримання від клітин донора генів, блоків генів, хромосом, ядра в цілому і перенесення їх у клітини реципієнта.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	(заміна ядра низькопродуктивних особин на ядро від високопродуктивних).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uk-UA" altLang="uk-UA"/>
              <a:t> 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FF6AD5EB-AFF7-DD0F-2351-487CE501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800"/>
              <a:t>Гібридизація соматичних клітин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0CF7B8F-4301-2B1C-72CC-168395D248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dirty="0"/>
              <a:t>При вирощуванні у культурі вдалося створити клітину-гібрид курки і людини, але в подальшому – несумісність.</a:t>
            </a:r>
          </a:p>
          <a:p>
            <a:pPr eaLnBrk="1" hangingPunct="1"/>
            <a:endParaRPr lang="uk-UA" altLang="uk-UA" dirty="0"/>
          </a:p>
          <a:p>
            <a:pPr eaLnBrk="1" hangingPunct="1"/>
            <a:endParaRPr lang="uk-UA" altLang="uk-UA" dirty="0"/>
          </a:p>
          <a:p>
            <a:r>
              <a:rPr lang="uk-UA" altLang="uk-UA" dirty="0"/>
              <a:t>Вивчається вплив на стать курчат при виведенні.</a:t>
            </a:r>
          </a:p>
          <a:p>
            <a:pPr eaLnBrk="1" hangingPunct="1"/>
            <a:endParaRPr lang="uk-UA" altLang="uk-UA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3B4136C0-A66C-3424-2329-A7CDAF3E7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>
                <a:solidFill>
                  <a:srgbClr val="FF33CC"/>
                </a:solidFill>
              </a:rPr>
              <a:t>ДЯКУЮ ЗА УВАГУ</a:t>
            </a:r>
          </a:p>
        </p:txBody>
      </p:sp>
      <p:pic>
        <p:nvPicPr>
          <p:cNvPr id="91139" name="Picture 4">
            <a:extLst>
              <a:ext uri="{FF2B5EF4-FFF2-40B4-BE49-F238E27FC236}">
                <a16:creationId xmlns:a16="http://schemas.microsoft.com/office/drawing/2014/main" id="{9B796530-9FC3-5DA3-DCA0-697B8BC7240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4900" y="1793578"/>
            <a:ext cx="6934200" cy="4865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altLang="uk-UA">
                <a:solidFill>
                  <a:srgbClr val="000000"/>
                </a:solidFill>
              </a:rPr>
              <a:t>Структурні зміни генів, хромосом, які призводять до зміни спадкових ознак або до появи нових, називаються </a:t>
            </a:r>
            <a:r>
              <a:rPr lang="uk-UA" altLang="uk-UA" sz="3900" b="1"/>
              <a:t>мутаціями.</a:t>
            </a:r>
          </a:p>
          <a:p>
            <a:pPr eaLnBrk="1" hangingPunct="1"/>
            <a:endParaRPr lang="uk-UA" altLang="uk-UA" sz="3900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16338"/>
            <a:ext cx="409575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</TotalTime>
  <Words>3245</Words>
  <Application>Microsoft Office PowerPoint</Application>
  <PresentationFormat>Экран (4:3)</PresentationFormat>
  <Paragraphs>423</Paragraphs>
  <Slides>83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92" baseType="lpstr">
      <vt:lpstr>Arial</vt:lpstr>
      <vt:lpstr>Arial Black</vt:lpstr>
      <vt:lpstr>Calibri</vt:lpstr>
      <vt:lpstr>Constantia</vt:lpstr>
      <vt:lpstr>Tahoma</vt:lpstr>
      <vt:lpstr>Times New Roman</vt:lpstr>
      <vt:lpstr>Wingdings</vt:lpstr>
      <vt:lpstr>Wingdings 2</vt:lpstr>
      <vt:lpstr>Поток</vt:lpstr>
      <vt:lpstr>     </vt:lpstr>
      <vt:lpstr>ПЛАН: </vt:lpstr>
      <vt:lpstr>ЛІТЕРАТУРА</vt:lpstr>
      <vt:lpstr> Додаткова </vt:lpstr>
      <vt:lpstr>  1.Теоретичні основи селекції с.-г. птиці </vt:lpstr>
      <vt:lpstr>Мета селекційної роботи - це</vt:lpstr>
      <vt:lpstr>Основні методи селекції: </vt:lpstr>
      <vt:lpstr>Презентация PowerPoint</vt:lpstr>
      <vt:lpstr>Презентация PowerPoint</vt:lpstr>
      <vt:lpstr>Селекційні ознаки поділяють на якісні і кількісні</vt:lpstr>
      <vt:lpstr>Презентация PowerPoint</vt:lpstr>
      <vt:lpstr>Презентация PowerPoint</vt:lpstr>
      <vt:lpstr>Презентация PowerPoint</vt:lpstr>
      <vt:lpstr>Презентация PowerPoint</vt:lpstr>
      <vt:lpstr>Популяція - це група птиці, яка характеризується певним співвідношенням генотипів.</vt:lpstr>
      <vt:lpstr>2. Організація технології селекційно- племінної роботи</vt:lpstr>
      <vt:lpstr>Перший етап - масова селекція</vt:lpstr>
      <vt:lpstr>Презентация PowerPoint</vt:lpstr>
      <vt:lpstr>   ДРУГИЙ етап може тривати 3 - 5 і більше років</vt:lpstr>
      <vt:lpstr>Селекційні гнізда</vt:lpstr>
      <vt:lpstr>Презентация PowerPoint</vt:lpstr>
      <vt:lpstr>Презентация PowerPoint</vt:lpstr>
      <vt:lpstr>Оцінка півнів-плідників за якістю нащадків проводиться:</vt:lpstr>
      <vt:lpstr>Презентация PowerPoint</vt:lpstr>
      <vt:lpstr>       Третій етап - розмноження лінії розпочинається тоді, коли досягнуті відповідні продуктивні показники. </vt:lpstr>
      <vt:lpstr>3. СТРУКТУРА СЕЛЕКЦІЙНОГО СТАДА </vt:lpstr>
      <vt:lpstr>Структура стада ППЗ це:  </vt:lpstr>
      <vt:lpstr>EUROVENT-Parents – (Big Dutchman)</vt:lpstr>
      <vt:lpstr>На підлозі, на глибокій підстилці </vt:lpstr>
      <vt:lpstr>Презентация PowerPoint</vt:lpstr>
      <vt:lpstr> Селекційне стадо поділяють на 3 основні групи: </vt:lpstr>
      <vt:lpstr>Селекційне ядро- це</vt:lpstr>
      <vt:lpstr>  Група, яку оцінюють за якістю нащадків</vt:lpstr>
      <vt:lpstr>  Контрольно-випробна група</vt:lpstr>
      <vt:lpstr>Група вільного парування</vt:lpstr>
      <vt:lpstr>Група резерву</vt:lpstr>
      <vt:lpstr>Група-множник вихідних ліній</vt:lpstr>
      <vt:lpstr>2.Орієнтована структура ППЗ,%</vt:lpstr>
      <vt:lpstr>3.Лінійна структура селекційного стада 4-х лінійного кросу, %</vt:lpstr>
      <vt:lpstr>4. Основні ланки системи організації племінної роботи у птахівництві  ки системи організації племінної     роботи у птахівництві</vt:lpstr>
      <vt:lpstr>СГЦ</vt:lpstr>
      <vt:lpstr>ДППЗ</vt:lpstr>
      <vt:lpstr>Презентация PowerPoint</vt:lpstr>
      <vt:lpstr>Презентация PowerPoint</vt:lpstr>
      <vt:lpstr>ПР - 1</vt:lpstr>
      <vt:lpstr>Презентация PowerPoint</vt:lpstr>
      <vt:lpstr>ПРОМИСЛОВІ ТОВАРНІ ПІДПРИЄМСТВА</vt:lpstr>
      <vt:lpstr>Презентация PowerPoint</vt:lpstr>
      <vt:lpstr>ІПС </vt:lpstr>
      <vt:lpstr> 2. Добір і підбір у птахівництві </vt:lpstr>
      <vt:lpstr>Добір за :генотипом і фенотипом</vt:lpstr>
      <vt:lpstr>Презентация PowerPoint</vt:lpstr>
      <vt:lpstr> Умови, які підвищують ефективність добору: </vt:lpstr>
      <vt:lpstr>До основних принципів (правил) добору слід віднести такі:</vt:lpstr>
      <vt:lpstr>ПІДБІР</vt:lpstr>
      <vt:lpstr>Презентация PowerPoint</vt:lpstr>
      <vt:lpstr>Презентация PowerPoint</vt:lpstr>
      <vt:lpstr>Презентация PowerPoint</vt:lpstr>
      <vt:lpstr> У племінній роботі з птицею використовують три форми селекції:</vt:lpstr>
      <vt:lpstr>Презентация PowerPoint</vt:lpstr>
      <vt:lpstr>Способи комбінованої селекції</vt:lpstr>
      <vt:lpstr>Послідовна, або тандемна</vt:lpstr>
      <vt:lpstr>Спосіб незалежних рівнів бракування</vt:lpstr>
      <vt:lpstr>Спосіб селекційних індексів</vt:lpstr>
      <vt:lpstr> 3. Методи розведення птиці </vt:lpstr>
      <vt:lpstr>Чистопородне розведення</vt:lpstr>
      <vt:lpstr>Основні методи чистопородного розведення:  </vt:lpstr>
      <vt:lpstr>Презентация PowerPoint</vt:lpstr>
      <vt:lpstr>Схрещування</vt:lpstr>
      <vt:lpstr> Методи міжпородного схрещування : </vt:lpstr>
      <vt:lpstr>Поглинальне (вбирне)</vt:lpstr>
      <vt:lpstr>Ввідне (прилиття крові)</vt:lpstr>
      <vt:lpstr>Відтворювальне (заводське) –</vt:lpstr>
      <vt:lpstr>Промислове схрещування -</vt:lpstr>
      <vt:lpstr>Гібридизація: міжвидова і міжлінійна</vt:lpstr>
      <vt:lpstr>Презентация PowerPoint</vt:lpstr>
      <vt:lpstr>5.Використання досягнень генетики у птахівництві </vt:lpstr>
      <vt:lpstr>Встановлені гени домінантні і рецесивні</vt:lpstr>
      <vt:lpstr>Аутосексні кроси</vt:lpstr>
      <vt:lpstr>Ген карликовості</vt:lpstr>
      <vt:lpstr>Генна інженерія</vt:lpstr>
      <vt:lpstr>Гібридизація соматичних клітин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ТЕМА: Селекційно-племінна робота у птахівництві </dc:title>
  <dc:creator>Пользователь</dc:creator>
  <cp:lastModifiedBy>Людмила</cp:lastModifiedBy>
  <cp:revision>14</cp:revision>
  <dcterms:created xsi:type="dcterms:W3CDTF">2022-03-29T18:57:35Z</dcterms:created>
  <dcterms:modified xsi:type="dcterms:W3CDTF">2023-01-27T12:25:41Z</dcterms:modified>
</cp:coreProperties>
</file>