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290" r:id="rId4"/>
    <p:sldId id="309" r:id="rId5"/>
    <p:sldId id="310" r:id="rId6"/>
    <p:sldId id="308" r:id="rId7"/>
    <p:sldId id="306" r:id="rId8"/>
    <p:sldId id="307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01" r:id="rId23"/>
    <p:sldId id="30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D68D1-1780-4A5F-BE71-EA11E1231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8AA7AF7-64E1-48B6-A2B4-9384F2747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9A62033-F292-40EB-AB87-AF3192A2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02E1557-7989-44EC-A341-1F91D171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DD0B9D0-56E8-4CD9-9B87-109F3F04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3FC37-CE40-4650-8556-D35A498A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ED168FC-A3FA-47A5-8265-B548E4FF9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A4EA267-E29B-4EEA-942B-E58C8593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7DB79E-B0E7-46F4-8E0D-26ABC84C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B732CE0-335D-4C44-B2C1-DC5A6061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7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DA48E90-A08D-4533-8A0A-238803775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596EF04-7C44-486A-9C7E-F27B2B50C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53F366-33FD-4A7D-BAB2-AB8E6527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7A65471-085D-40BD-88B0-342FAD6C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39DD25-6EED-4854-A981-81BBF89C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95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9B697-A7C1-4BFC-A1A4-099792A3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9C8536-A0A1-467E-928D-7088CB38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CDB803-E973-4034-B0CD-BE5A952C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B1DF58-4685-4DA4-8FFB-466EF4BF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6C9CC64-5465-4D70-B2BD-217C9F7E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0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64FBD-E08C-43CB-823D-835A73A9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92076AB-11D2-441B-A360-24FFA8FB9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2ED4F19-3B11-4136-9400-043D17AE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940CD5-6CE0-4F90-8143-4C00370A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3D305CF-8ACF-41E1-A9CF-C7F83BE3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27AD6-B5FF-4C02-AAAE-98A650A1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7B3BF93-F695-43DB-BE81-D59999B8D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4BFED4D-4BC0-4B26-9882-51CE85B97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0D95A3C-B5B6-442F-AF09-5BD7F8B5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CFF5D5D-BDF3-479A-ACDE-3F0E2AA7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F405C74-63CC-405B-8695-5DE621CE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8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03E94-0AE5-4454-AC92-BE29B73A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2321917-33A4-43B4-AD44-40DDA17D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F8F3D16-92EE-4108-9989-120B7F92D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E6B84CC-256C-42BD-A098-9FDCF1B0B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7F2C829-3051-4DBC-BC17-3ECAD9676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96E7AB2-08A3-4CD8-AD7E-6CF22870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A20FA81-6682-4267-8349-0722B87B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69F523D-138D-4BAA-BF3A-F1A75D1A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2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7F6C7-E897-4CD8-B72B-91E4EC73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484DEBA-FA2C-49CF-A1D3-6D074D12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1AE8656-86EC-441F-804E-22ABE85C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DC76081-4A34-49A7-8FF1-7A707B4D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2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B01EE5F-6C7C-4E1C-8478-3E5E12C5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20691DF-291E-46E7-9881-A51C6CA0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0989127-C5D1-4AB0-AB93-B809E692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81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14B88-887D-45DD-B647-868887EC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E41AA9-90D4-4A73-A8E6-061DF3583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BC7580-FF9B-40FF-9E8D-BB6B45F4B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F2BAEE5-716A-4858-A2B2-6B81AADA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A0FC204-1E82-44CA-A804-B0671BFF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DDDFFE5-2212-4830-B23B-6E097901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8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26E4C-B6C8-401F-AE61-0FF9897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687ECBE-4CF4-49CF-A8F9-5F2B2C849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68B50C1-871F-436B-9EBC-447DEF97F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C9F0A7A-9F6A-45E5-B2F6-F667F134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64AFEFE-2FE3-4B0F-A092-1F2CD98D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6F5952A-3B42-41D2-A697-04CE3665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71F7276-F3F7-4401-A598-1104272B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0DF161C-C1A5-426A-9444-16B01F6AE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26A231F-3903-4860-951D-80E658885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CC19-296A-4DAA-A8A5-7219DF01ADD8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EEBB454-2687-48FA-B03C-DC2D006CE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F908C7-94E8-4FE2-AB41-E4098BFAB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AFC4E-A7DD-458F-B2F8-014840F4A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7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4F1C0-B608-4895-8D52-35519DD2D1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Вивчення</a:t>
            </a:r>
            <a:r>
              <a:rPr lang="uk-UA" sz="4400" b="1" spc="-15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нормативних</a:t>
            </a:r>
            <a:r>
              <a:rPr lang="uk-UA" sz="4400" b="1" spc="-1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документів</a:t>
            </a:r>
            <a:r>
              <a:rPr lang="uk-UA" sz="4400" b="1" spc="-2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щодо</a:t>
            </a:r>
            <a:r>
              <a:rPr lang="uk-UA" sz="4400" b="1" spc="-15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системи</a:t>
            </a:r>
            <a:r>
              <a:rPr lang="uk-UA" sz="4400" b="1" spc="-15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4400" b="1" dirty="0">
                <a:effectLst/>
                <a:latin typeface="+mn-lt"/>
                <a:ea typeface="Calibri" panose="020F0502020204030204" pitchFamily="34" charset="0"/>
              </a:rPr>
              <a:t>НАССР</a:t>
            </a:r>
            <a:br>
              <a:rPr lang="ru-RU" sz="4400" b="1" dirty="0">
                <a:effectLst/>
                <a:latin typeface="+mn-lt"/>
                <a:ea typeface="Calibri" panose="020F0502020204030204" pitchFamily="34" charset="0"/>
              </a:rPr>
            </a:br>
            <a:endParaRPr lang="ru-RU" sz="8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201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177B75-9429-42C5-9170-C8B0B85C3217}"/>
              </a:ext>
            </a:extLst>
          </p:cNvPr>
          <p:cNvSpPr txBox="1"/>
          <p:nvPr/>
        </p:nvSpPr>
        <p:spPr>
          <a:xfrm>
            <a:off x="328473" y="405251"/>
            <a:ext cx="1139961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effectLst/>
                <a:latin typeface="HelveticaNeueCyr-Light"/>
              </a:rPr>
              <a:t>… </a:t>
            </a:r>
            <a:r>
              <a:rPr lang="ru-RU" sz="3200" b="1" i="0" dirty="0" err="1">
                <a:effectLst/>
                <a:latin typeface="HelveticaNeueCyr-Light"/>
              </a:rPr>
              <a:t>важливо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  <a:r>
              <a:rPr lang="ru-RU" sz="3200" b="1" i="0" dirty="0" err="1">
                <a:effectLst/>
                <a:latin typeface="HelveticaNeueCyr-Light"/>
              </a:rPr>
              <a:t>включити</a:t>
            </a:r>
            <a:r>
              <a:rPr lang="ru-RU" sz="3200" b="1" i="0" dirty="0">
                <a:effectLst/>
                <a:latin typeface="HelveticaNeueCyr-Light"/>
              </a:rPr>
              <a:t>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всі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виробничі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ресурси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технологічного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процесу</a:t>
            </a:r>
            <a:r>
              <a:rPr lang="ru-RU" sz="3200" b="0" i="0" dirty="0">
                <a:effectLst/>
                <a:latin typeface="HelveticaNeueCyr-Light"/>
              </a:rPr>
              <a:t>, напр. </a:t>
            </a:r>
            <a:r>
              <a:rPr lang="ru-RU" sz="3200" b="0" i="0" dirty="0" err="1">
                <a:effectLst/>
                <a:latin typeface="HelveticaNeueCyr-Light"/>
              </a:rPr>
              <a:t>пакувальний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матеріал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етикетки</a:t>
            </a:r>
            <a:r>
              <a:rPr lang="ru-RU" sz="3200" b="0" i="0" dirty="0">
                <a:effectLst/>
                <a:latin typeface="HelveticaNeueCyr-Light"/>
              </a:rPr>
              <a:t>, воду;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заплановані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затримки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протягом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етапу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або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між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етапами</a:t>
            </a:r>
            <a:r>
              <a:rPr lang="ru-RU" sz="3200" b="0" i="0" dirty="0">
                <a:effectLst/>
                <a:latin typeface="HelveticaNeueCyr-Light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процедури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які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виконуються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інакше</a:t>
            </a:r>
            <a:r>
              <a:rPr lang="ru-RU" sz="3200" b="0" i="0" dirty="0">
                <a:effectLst/>
                <a:latin typeface="HelveticaNeueCyr-Light"/>
              </a:rPr>
              <a:t> на </a:t>
            </a:r>
            <a:r>
              <a:rPr lang="ru-RU" sz="3200" b="0" i="0" dirty="0" err="1">
                <a:effectLst/>
                <a:latin typeface="HelveticaNeueCyr-Light"/>
              </a:rPr>
              <a:t>інших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робочих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змінах</a:t>
            </a:r>
            <a:r>
              <a:rPr lang="ru-RU" sz="3200" b="0" i="0" dirty="0">
                <a:effectLst/>
                <a:latin typeface="HelveticaNeueCyr-Light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повернення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продукції</a:t>
            </a:r>
            <a:r>
              <a:rPr lang="ru-RU" sz="3200" b="0" i="0" dirty="0">
                <a:effectLst/>
                <a:latin typeface="HelveticaNeueCyr-Light"/>
              </a:rPr>
              <a:t> в </a:t>
            </a:r>
            <a:r>
              <a:rPr lang="ru-RU" sz="3200" b="0" i="0" dirty="0" err="1">
                <a:effectLst/>
                <a:latin typeface="HelveticaNeueCyr-Light"/>
              </a:rPr>
              <a:t>технологічний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процес</a:t>
            </a:r>
            <a:r>
              <a:rPr lang="ru-RU" sz="3200" b="0" i="0" dirty="0">
                <a:effectLst/>
                <a:latin typeface="HelveticaNeueCyr-Light"/>
              </a:rPr>
              <a:t> для </a:t>
            </a:r>
            <a:r>
              <a:rPr lang="ru-RU" sz="3200" b="0" i="0" dirty="0" err="1">
                <a:effectLst/>
                <a:latin typeface="HelveticaNeueCyr-Light"/>
              </a:rPr>
              <a:t>переробки</a:t>
            </a:r>
            <a:r>
              <a:rPr lang="ru-RU" sz="3200" b="0" i="0" dirty="0">
                <a:effectLst/>
                <a:latin typeface="HelveticaNeueCyr-Light"/>
              </a:rPr>
              <a:t> (</a:t>
            </a:r>
            <a:r>
              <a:rPr lang="ru-RU" sz="3200" b="0" i="0" dirty="0" err="1">
                <a:effectLst/>
                <a:latin typeface="HelveticaNeueCyr-Light"/>
              </a:rPr>
              <a:t>навіть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якщо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це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відбувається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випадково</a:t>
            </a:r>
            <a:r>
              <a:rPr lang="ru-RU" sz="3200" b="0" i="0" dirty="0">
                <a:effectLst/>
                <a:latin typeface="HelveticaNeueCyr-Light"/>
              </a:rPr>
              <a:t>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всі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вихідні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продукти</a:t>
            </a:r>
            <a:r>
              <a:rPr lang="ru-RU" sz="3200" b="0" i="0" dirty="0">
                <a:effectLst/>
                <a:latin typeface="HelveticaNeueCyr-Light"/>
              </a:rPr>
              <a:t> з </a:t>
            </a:r>
            <a:r>
              <a:rPr lang="ru-RU" sz="3200" b="0" i="0" dirty="0" err="1">
                <a:effectLst/>
                <a:latin typeface="HelveticaNeueCyr-Light"/>
              </a:rPr>
              <a:t>процесу</a:t>
            </a:r>
            <a:r>
              <a:rPr lang="ru-RU" sz="3200" b="0" i="0" dirty="0">
                <a:effectLst/>
                <a:latin typeface="HelveticaNeueCyr-Light"/>
              </a:rPr>
              <a:t>, напр., </a:t>
            </a:r>
            <a:r>
              <a:rPr lang="ru-RU" sz="3200" b="0" i="0" dirty="0" err="1">
                <a:effectLst/>
                <a:latin typeface="HelveticaNeueCyr-Light"/>
              </a:rPr>
              <a:t>субпродукти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їстівні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побічні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продукти</a:t>
            </a:r>
            <a:r>
              <a:rPr lang="ru-RU" sz="3200" b="0" i="0" dirty="0">
                <a:effectLst/>
                <a:latin typeface="HelveticaNeueCyr-Ligh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5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E39DBF-BEF7-486C-9E85-4311D2E0C61A}"/>
              </a:ext>
            </a:extLst>
          </p:cNvPr>
          <p:cNvSpPr txBox="1"/>
          <p:nvPr/>
        </p:nvSpPr>
        <p:spPr>
          <a:xfrm>
            <a:off x="512466" y="331596"/>
            <a:ext cx="112541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0" dirty="0">
                <a:effectLst/>
                <a:latin typeface="HelveticaNeueCyr-Light"/>
              </a:rPr>
              <a:t>3. </a:t>
            </a:r>
            <a:r>
              <a:rPr lang="ru-RU" sz="3200" b="1" i="0" dirty="0" err="1">
                <a:effectLst/>
                <a:latin typeface="HelveticaNeueCyr-Light"/>
              </a:rPr>
              <a:t>Заповніть</a:t>
            </a:r>
            <a:r>
              <a:rPr lang="ru-RU" sz="3200" b="1" i="0" dirty="0">
                <a:effectLst/>
                <a:latin typeface="HelveticaNeueCyr-Light"/>
              </a:rPr>
              <a:t> одну </a:t>
            </a:r>
            <a:r>
              <a:rPr lang="ru-RU" sz="3200" b="1" i="0" dirty="0" err="1">
                <a:effectLst/>
                <a:latin typeface="HelveticaNeueCyr-Light"/>
              </a:rPr>
              <a:t>сторінку</a:t>
            </a:r>
            <a:r>
              <a:rPr lang="ru-RU" sz="3200" b="1" i="0" dirty="0">
                <a:effectLst/>
                <a:latin typeface="HelveticaNeueCyr-Light"/>
              </a:rPr>
              <a:t> «</a:t>
            </a:r>
            <a:r>
              <a:rPr lang="ru-RU" sz="3200" b="1" i="0" dirty="0" err="1">
                <a:effectLst/>
                <a:latin typeface="HelveticaNeueCyr-Light"/>
              </a:rPr>
              <a:t>визначення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  <a:r>
              <a:rPr lang="ru-RU" sz="3200" b="1" i="0" dirty="0" err="1">
                <a:effectLst/>
                <a:latin typeface="HelveticaNeueCyr-Light"/>
              </a:rPr>
              <a:t>контрольних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  <a:r>
              <a:rPr lang="ru-RU" sz="3200" b="1" i="0" dirty="0" err="1">
                <a:effectLst/>
                <a:latin typeface="HelveticaNeueCyr-Light"/>
              </a:rPr>
              <a:t>точок</a:t>
            </a:r>
            <a:r>
              <a:rPr lang="ru-RU" sz="3200" b="1" i="0" dirty="0">
                <a:effectLst/>
                <a:latin typeface="HelveticaNeueCyr-Light"/>
              </a:rPr>
              <a:t>» для кожного </a:t>
            </a:r>
            <a:r>
              <a:rPr lang="ru-RU" sz="3200" b="1" i="0" dirty="0" err="1">
                <a:effectLst/>
                <a:latin typeface="HelveticaNeueCyr-Light"/>
              </a:rPr>
              <a:t>етапу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  <a:r>
              <a:rPr lang="ru-RU" sz="3200" b="1" i="0" dirty="0" err="1">
                <a:effectLst/>
                <a:latin typeface="HelveticaNeueCyr-Light"/>
              </a:rPr>
              <a:t>процесу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</a:p>
          <a:p>
            <a:pPr algn="just"/>
            <a:endParaRPr lang="ru-RU" sz="3200" b="1" i="0" dirty="0">
              <a:effectLst/>
              <a:latin typeface="HelveticaNeueCyr-Light"/>
            </a:endParaRP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а) </a:t>
            </a:r>
            <a:r>
              <a:rPr lang="ru-RU" sz="3200" b="0" i="0" dirty="0" err="1">
                <a:effectLst/>
                <a:latin typeface="HelveticaNeueCyr-Light"/>
              </a:rPr>
              <a:t>Визначить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небезпечні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фактори</a:t>
            </a:r>
            <a:r>
              <a:rPr lang="ru-RU" sz="3200" b="0" i="0" dirty="0">
                <a:effectLst/>
                <a:latin typeface="HelveticaNeueCyr-Light"/>
              </a:rPr>
              <a:t>  (</a:t>
            </a:r>
            <a:r>
              <a:rPr lang="ru-RU" sz="3200" b="0" i="0" dirty="0" err="1">
                <a:effectLst/>
                <a:latin typeface="HelveticaNeueCyr-Light"/>
              </a:rPr>
              <a:t>біологічні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хімічні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або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фізичні</a:t>
            </a:r>
            <a:r>
              <a:rPr lang="ru-RU" sz="3200" b="0" i="0" dirty="0">
                <a:effectLst/>
                <a:latin typeface="HelveticaNeueCyr-Light"/>
              </a:rPr>
              <a:t>) на кожному </a:t>
            </a:r>
            <a:r>
              <a:rPr lang="ru-RU" sz="3200" b="0" i="0" dirty="0" err="1">
                <a:effectLst/>
                <a:latin typeface="HelveticaNeueCyr-Light"/>
              </a:rPr>
              <a:t>етапі</a:t>
            </a:r>
            <a:r>
              <a:rPr lang="ru-RU" sz="3200" dirty="0"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під</a:t>
            </a:r>
            <a:r>
              <a:rPr lang="ru-RU" sz="3200" b="0" i="0" dirty="0">
                <a:effectLst/>
                <a:latin typeface="HelveticaNeueCyr-Light"/>
              </a:rPr>
              <a:t> час </a:t>
            </a:r>
            <a:r>
              <a:rPr lang="ru-RU" sz="3200" b="0" i="0" dirty="0" err="1">
                <a:effectLst/>
                <a:latin typeface="HelveticaNeueCyr-Light"/>
              </a:rPr>
              <a:t>реалізації</a:t>
            </a:r>
            <a:r>
              <a:rPr lang="ru-RU" sz="3200" b="0" i="0" dirty="0">
                <a:effectLst/>
                <a:latin typeface="HelveticaNeueCyr-Light"/>
              </a:rPr>
              <a:t>  кроку  б . </a:t>
            </a:r>
          </a:p>
          <a:p>
            <a:pPr algn="just"/>
            <a:endParaRPr lang="ru-RU" sz="3200" b="0" i="0" dirty="0">
              <a:effectLst/>
              <a:latin typeface="HelveticaNeueCyr-Light"/>
            </a:endParaRP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б) </a:t>
            </a:r>
            <a:r>
              <a:rPr lang="ru-RU" sz="3200" b="0" i="0" dirty="0" err="1">
                <a:effectLst/>
                <a:latin typeface="HelveticaNeueCyr-Light"/>
              </a:rPr>
              <a:t>Опишіть</a:t>
            </a:r>
            <a:r>
              <a:rPr lang="ru-RU" sz="3200" b="0" i="0" dirty="0">
                <a:effectLst/>
                <a:latin typeface="HelveticaNeueCyr-Light"/>
              </a:rPr>
              <a:t> заходи контролю (</a:t>
            </a:r>
            <a:r>
              <a:rPr lang="ru-RU" sz="3200" b="0" i="0" dirty="0" err="1">
                <a:effectLst/>
                <a:latin typeface="HelveticaNeueCyr-Light"/>
              </a:rPr>
              <a:t>належні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гігієнічні</a:t>
            </a:r>
            <a:r>
              <a:rPr lang="ru-RU" sz="3200" b="0" i="0" dirty="0">
                <a:effectLst/>
                <a:latin typeface="HelveticaNeueCyr-Light"/>
              </a:rPr>
              <a:t> практики та </a:t>
            </a:r>
            <a:r>
              <a:rPr lang="ru-RU" sz="3200" b="0" i="0" dirty="0" err="1">
                <a:effectLst/>
                <a:latin typeface="HelveticaNeueCyr-Light"/>
              </a:rPr>
              <a:t>операційні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гігієнічні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процедури</a:t>
            </a:r>
            <a:r>
              <a:rPr lang="ru-RU" sz="3200" b="0" i="0" dirty="0">
                <a:effectLst/>
                <a:latin typeface="HelveticaNeueCyr-Light"/>
              </a:rPr>
              <a:t>), </a:t>
            </a:r>
            <a:r>
              <a:rPr lang="ru-RU" sz="3200" b="0" i="0" dirty="0" err="1">
                <a:effectLst/>
                <a:latin typeface="HelveticaNeueCyr-Light"/>
              </a:rPr>
              <a:t>які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контролюватимуть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кожен</a:t>
            </a:r>
            <a:r>
              <a:rPr lang="ru-RU" sz="3200" b="0" i="0" dirty="0">
                <a:effectLst/>
                <a:latin typeface="HelveticaNeueCyr-Light"/>
              </a:rPr>
              <a:t> з </a:t>
            </a:r>
            <a:r>
              <a:rPr lang="ru-RU" sz="3200" b="0" i="0" dirty="0" err="1">
                <a:effectLst/>
                <a:latin typeface="HelveticaNeueCyr-Light"/>
              </a:rPr>
              <a:t>визначених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небезпечних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факторів</a:t>
            </a:r>
            <a:r>
              <a:rPr lang="ru-RU" sz="3200" b="0" i="0" dirty="0">
                <a:effectLst/>
                <a:latin typeface="HelveticaNeueCyr-Ligh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39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C2FF90-5C8A-44FD-883F-AB7C4A919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52" y="0"/>
            <a:ext cx="8400423" cy="68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0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CABCAF-6979-4EF5-B834-A20DE4114909}"/>
              </a:ext>
            </a:extLst>
          </p:cNvPr>
          <p:cNvSpPr txBox="1"/>
          <p:nvPr/>
        </p:nvSpPr>
        <p:spPr>
          <a:xfrm>
            <a:off x="351692" y="253276"/>
            <a:ext cx="116560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effectLst/>
                <a:latin typeface="HelveticaNeueCyr-Light"/>
              </a:rPr>
              <a:t>4. </a:t>
            </a:r>
            <a:r>
              <a:rPr lang="ru-RU" sz="2800" b="1" i="0" dirty="0" err="1">
                <a:effectLst/>
                <a:latin typeface="HelveticaNeueCyr-Light"/>
              </a:rPr>
              <a:t>Визначте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контрольні</a:t>
            </a:r>
            <a:r>
              <a:rPr lang="ru-RU" sz="2800" b="1" i="0" dirty="0">
                <a:effectLst/>
                <a:latin typeface="HelveticaNeueCyr-Light"/>
              </a:rPr>
              <a:t> точки, </a:t>
            </a:r>
            <a:r>
              <a:rPr lang="ru-RU" sz="2800" b="1" i="0" dirty="0" err="1">
                <a:effectLst/>
                <a:latin typeface="HelveticaNeueCyr-Light"/>
              </a:rPr>
              <a:t>що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мають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критичне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значення</a:t>
            </a:r>
            <a:r>
              <a:rPr lang="ru-RU" sz="2800" b="1" i="0" dirty="0">
                <a:effectLst/>
                <a:latin typeface="HelveticaNeueCyr-Light"/>
              </a:rPr>
              <a:t> для </a:t>
            </a:r>
            <a:r>
              <a:rPr lang="ru-RU" sz="2800" b="1" i="0" dirty="0" err="1">
                <a:effectLst/>
                <a:latin typeface="HelveticaNeueCyr-Light"/>
              </a:rPr>
              <a:t>безпечності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харчової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продукції</a:t>
            </a:r>
            <a:r>
              <a:rPr lang="ru-RU" sz="2800" b="1" i="0" dirty="0">
                <a:effectLst/>
                <a:latin typeface="HelveticaNeueCyr-Light"/>
              </a:rPr>
              <a:t> (ККТ) </a:t>
            </a:r>
          </a:p>
          <a:p>
            <a:pPr algn="just"/>
            <a:r>
              <a:rPr lang="ru-RU" sz="2000" i="1" dirty="0" err="1">
                <a:latin typeface="HelveticaNeueCyr-Light"/>
              </a:rPr>
              <a:t>О</a:t>
            </a:r>
            <a:r>
              <a:rPr lang="ru-RU" sz="2000" b="0" i="1" dirty="0" err="1">
                <a:effectLst/>
                <a:latin typeface="HelveticaNeueCyr-Light"/>
              </a:rPr>
              <a:t>ператори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харчового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бізнесу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вправі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приймати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рішення</a:t>
            </a:r>
            <a:r>
              <a:rPr lang="ru-RU" sz="2000" b="0" i="1" dirty="0">
                <a:effectLst/>
                <a:latin typeface="HelveticaNeueCyr-Light"/>
              </a:rPr>
              <a:t> про ККТ для </a:t>
            </a:r>
            <a:r>
              <a:rPr lang="ru-RU" sz="2000" b="0" i="1" dirty="0" err="1">
                <a:effectLst/>
                <a:latin typeface="HelveticaNeueCyr-Light"/>
              </a:rPr>
              <a:t>власних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виробництв</a:t>
            </a:r>
            <a:r>
              <a:rPr lang="ru-RU" sz="2000" b="0" i="1" dirty="0">
                <a:effectLst/>
                <a:latin typeface="HelveticaNeueCyr-Light"/>
              </a:rPr>
              <a:t>, у </a:t>
            </a:r>
            <a:r>
              <a:rPr lang="ru-RU" sz="2000" b="0" i="1" dirty="0" err="1">
                <a:effectLst/>
                <a:latin typeface="HelveticaNeueCyr-Light"/>
              </a:rPr>
              <a:t>виробництві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м’ясної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продукції</a:t>
            </a:r>
            <a:r>
              <a:rPr lang="ru-RU" sz="2000" b="0" i="1" dirty="0">
                <a:effectLst/>
                <a:latin typeface="HelveticaNeueCyr-Light"/>
              </a:rPr>
              <a:t> є </a:t>
            </a:r>
            <a:r>
              <a:rPr lang="ru-RU" sz="2000" b="0" i="1" dirty="0" err="1">
                <a:effectLst/>
                <a:latin typeface="HelveticaNeueCyr-Light"/>
              </a:rPr>
              <a:t>етапи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технологічного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процесу</a:t>
            </a:r>
            <a:r>
              <a:rPr lang="ru-RU" sz="2000" b="0" i="1" dirty="0">
                <a:effectLst/>
                <a:latin typeface="HelveticaNeueCyr-Light"/>
              </a:rPr>
              <a:t>, </a:t>
            </a:r>
            <a:r>
              <a:rPr lang="ru-RU" sz="2000" b="0" i="1" dirty="0" err="1">
                <a:effectLst/>
                <a:latin typeface="HelveticaNeueCyr-Light"/>
              </a:rPr>
              <a:t>засоби</a:t>
            </a:r>
            <a:r>
              <a:rPr lang="ru-RU" sz="2000" b="0" i="1" dirty="0">
                <a:effectLst/>
                <a:latin typeface="HelveticaNeueCyr-Light"/>
              </a:rPr>
              <a:t> контролю </a:t>
            </a:r>
            <a:r>
              <a:rPr lang="ru-RU" sz="2000" b="0" i="1" dirty="0" err="1">
                <a:effectLst/>
                <a:latin typeface="HelveticaNeueCyr-Light"/>
              </a:rPr>
              <a:t>небезпечних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факторів</a:t>
            </a:r>
            <a:r>
              <a:rPr lang="ru-RU" sz="2000" b="0" i="1" dirty="0">
                <a:effectLst/>
                <a:latin typeface="HelveticaNeueCyr-Light"/>
              </a:rPr>
              <a:t>  в </a:t>
            </a:r>
            <a:r>
              <a:rPr lang="ru-RU" sz="2000" b="0" i="1" dirty="0" err="1">
                <a:effectLst/>
                <a:latin typeface="HelveticaNeueCyr-Light"/>
              </a:rPr>
              <a:t>яких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закріплені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законодавством</a:t>
            </a:r>
            <a:r>
              <a:rPr lang="ru-RU" sz="2000" b="0" i="1" dirty="0">
                <a:effectLst/>
                <a:latin typeface="HelveticaNeueCyr-Light"/>
              </a:rPr>
              <a:t>, </a:t>
            </a:r>
            <a:r>
              <a:rPr lang="ru-RU" sz="2000" b="0" i="1" dirty="0" err="1">
                <a:effectLst/>
                <a:latin typeface="HelveticaNeueCyr-Light"/>
              </a:rPr>
              <a:t>зокрема</a:t>
            </a:r>
            <a:r>
              <a:rPr lang="ru-RU" sz="2000" b="0" i="1" dirty="0">
                <a:effectLst/>
                <a:latin typeface="HelveticaNeueCyr-Ligh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HelveticaNeueCyr-Light"/>
              </a:rPr>
              <a:t>На </a:t>
            </a:r>
            <a:r>
              <a:rPr lang="ru-RU" sz="2000" b="0" i="0" dirty="0" err="1">
                <a:effectLst/>
                <a:latin typeface="HelveticaNeueCyr-Light"/>
              </a:rPr>
              <a:t>забій</a:t>
            </a:r>
            <a:r>
              <a:rPr lang="ru-RU" sz="2000" b="0" i="0" dirty="0">
                <a:effectLst/>
                <a:latin typeface="HelveticaNeueCyr-Light"/>
              </a:rPr>
              <a:t> і </a:t>
            </a:r>
            <a:r>
              <a:rPr lang="ru-RU" sz="2000" b="0" i="0" dirty="0" err="1">
                <a:effectLst/>
                <a:latin typeface="HelveticaNeueCyr-Light"/>
              </a:rPr>
              <a:t>розділку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приймаються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тільки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чисті</a:t>
            </a:r>
            <a:r>
              <a:rPr lang="ru-RU" sz="2000" b="0" i="0" dirty="0">
                <a:effectLst/>
                <a:latin typeface="HelveticaNeueCyr-Light"/>
              </a:rPr>
              <a:t> і </a:t>
            </a:r>
            <a:r>
              <a:rPr lang="ru-RU" sz="2000" b="0" i="0" dirty="0" err="1">
                <a:effectLst/>
                <a:latin typeface="HelveticaNeueCyr-Light"/>
              </a:rPr>
              <a:t>здорові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тварини</a:t>
            </a:r>
            <a:r>
              <a:rPr lang="ru-RU" sz="2000" b="0" i="0" dirty="0">
                <a:effectLst/>
                <a:latin typeface="HelveticaNeueCyr-Light"/>
              </a:rPr>
              <a:t>, а для </a:t>
            </a:r>
            <a:r>
              <a:rPr lang="ru-RU" sz="2000" b="0" i="0" dirty="0" err="1">
                <a:effectLst/>
                <a:latin typeface="HelveticaNeueCyr-Light"/>
              </a:rPr>
              <a:t>різання</a:t>
            </a:r>
            <a:r>
              <a:rPr lang="ru-RU" sz="2000" b="0" i="0" dirty="0">
                <a:effectLst/>
                <a:latin typeface="HelveticaNeueCyr-Light"/>
              </a:rPr>
              <a:t> і </a:t>
            </a:r>
            <a:r>
              <a:rPr lang="ru-RU" sz="2000" b="0" i="0" dirty="0" err="1">
                <a:effectLst/>
                <a:latin typeface="HelveticaNeueCyr-Light"/>
              </a:rPr>
              <a:t>обробки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приймаються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тільки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прийнятні</a:t>
            </a:r>
            <a:r>
              <a:rPr lang="ru-RU" sz="2000" b="0" i="0" dirty="0">
                <a:effectLst/>
                <a:latin typeface="HelveticaNeueCyr-Light"/>
              </a:rPr>
              <a:t> (</a:t>
            </a:r>
            <a:r>
              <a:rPr lang="ru-RU" sz="2000" b="0" i="0" dirty="0" err="1">
                <a:effectLst/>
                <a:latin typeface="HelveticaNeueCyr-Light"/>
              </a:rPr>
              <a:t>Такі</a:t>
            </a:r>
            <a:r>
              <a:rPr lang="ru-RU" sz="2000" b="0" i="0" dirty="0">
                <a:effectLst/>
                <a:latin typeface="HelveticaNeueCyr-Light"/>
              </a:rPr>
              <a:t>, </a:t>
            </a:r>
            <a:r>
              <a:rPr lang="ru-RU" sz="2000" b="0" i="0" dirty="0" err="1">
                <a:effectLst/>
                <a:latin typeface="HelveticaNeueCyr-Light"/>
              </a:rPr>
              <a:t>що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відповідають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вимогам</a:t>
            </a:r>
            <a:r>
              <a:rPr lang="ru-RU" sz="2000" b="0" i="0" dirty="0">
                <a:effectLst/>
                <a:latin typeface="HelveticaNeueCyr-Light"/>
              </a:rPr>
              <a:t>, </a:t>
            </a:r>
            <a:r>
              <a:rPr lang="ru-RU" sz="2000" b="0" i="0" dirty="0" err="1">
                <a:effectLst/>
                <a:latin typeface="HelveticaNeueCyr-Light"/>
              </a:rPr>
              <a:t>встановленим</a:t>
            </a:r>
            <a:r>
              <a:rPr lang="ru-RU" sz="2000" b="0" i="0" dirty="0">
                <a:effectLst/>
                <a:latin typeface="HelveticaNeueCyr-Light"/>
              </a:rPr>
              <a:t> в чинному </a:t>
            </a:r>
            <a:r>
              <a:rPr lang="ru-RU" sz="2000" b="0" i="0" dirty="0" err="1">
                <a:effectLst/>
                <a:latin typeface="HelveticaNeueCyr-Light"/>
              </a:rPr>
              <a:t>законодавстві</a:t>
            </a:r>
            <a:r>
              <a:rPr lang="ru-RU" sz="2000" b="0" i="0" dirty="0">
                <a:effectLst/>
                <a:latin typeface="HelveticaNeueCyr-Light"/>
              </a:rPr>
              <a:t>) </a:t>
            </a:r>
            <a:r>
              <a:rPr lang="ru-RU" sz="2000" b="0" i="0" dirty="0" err="1">
                <a:effectLst/>
                <a:latin typeface="HelveticaNeueCyr-Light"/>
              </a:rPr>
              <a:t>туші</a:t>
            </a:r>
            <a:r>
              <a:rPr lang="ru-RU" sz="2000" b="0" i="0" dirty="0">
                <a:effectLst/>
                <a:latin typeface="HelveticaNeueCyr-Light"/>
              </a:rPr>
              <a:t> та/</a:t>
            </a:r>
            <a:r>
              <a:rPr lang="ru-RU" sz="2000" b="0" i="0" dirty="0" err="1">
                <a:effectLst/>
                <a:latin typeface="HelveticaNeueCyr-Light"/>
              </a:rPr>
              <a:t>або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м'ясо</a:t>
            </a:r>
            <a:r>
              <a:rPr lang="ru-RU" sz="2000" b="0" i="0" dirty="0">
                <a:effectLst/>
                <a:latin typeface="HelveticaNeueCyr-Light"/>
              </a:rPr>
              <a:t> та будь-</a:t>
            </a:r>
            <a:r>
              <a:rPr lang="ru-RU" sz="2000" b="0" i="0" dirty="0" err="1">
                <a:effectLst/>
                <a:latin typeface="HelveticaNeueCyr-Light"/>
              </a:rPr>
              <a:t>які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інші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види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сировини</a:t>
            </a:r>
            <a:r>
              <a:rPr lang="ru-RU" sz="2000" b="0" i="0" dirty="0">
                <a:effectLst/>
                <a:latin typeface="HelveticaNeueCyr-Light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effectLst/>
                <a:latin typeface="HelveticaNeueCyr-Light"/>
              </a:rPr>
              <a:t>Розділка</a:t>
            </a:r>
            <a:r>
              <a:rPr lang="ru-RU" sz="2000" b="0" i="0" dirty="0">
                <a:effectLst/>
                <a:latin typeface="HelveticaNeueCyr-Light"/>
              </a:rPr>
              <a:t>, особливо </a:t>
            </a:r>
            <a:r>
              <a:rPr lang="ru-RU" sz="2000" b="0" i="0" dirty="0" err="1">
                <a:effectLst/>
                <a:latin typeface="HelveticaNeueCyr-Light"/>
              </a:rPr>
              <a:t>видалення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шкури</a:t>
            </a:r>
            <a:r>
              <a:rPr lang="ru-RU" sz="2000" b="0" i="0" dirty="0">
                <a:effectLst/>
                <a:latin typeface="HelveticaNeueCyr-Light"/>
              </a:rPr>
              <a:t>/</a:t>
            </a:r>
            <a:r>
              <a:rPr lang="ru-RU" sz="2000" b="0" i="0" dirty="0" err="1">
                <a:effectLst/>
                <a:latin typeface="HelveticaNeueCyr-Light"/>
              </a:rPr>
              <a:t>шерсті</a:t>
            </a:r>
            <a:r>
              <a:rPr lang="ru-RU" sz="2000" b="0" i="0" dirty="0">
                <a:effectLst/>
                <a:latin typeface="HelveticaNeueCyr-Light"/>
              </a:rPr>
              <a:t>/</a:t>
            </a:r>
            <a:r>
              <a:rPr lang="ru-RU" sz="2000" b="0" i="0" dirty="0" err="1">
                <a:effectLst/>
                <a:latin typeface="HelveticaNeueCyr-Light"/>
              </a:rPr>
              <a:t>овчини</a:t>
            </a:r>
            <a:r>
              <a:rPr lang="ru-RU" sz="2000" b="0" i="0" dirty="0">
                <a:effectLst/>
                <a:latin typeface="HelveticaNeueCyr-Light"/>
              </a:rPr>
              <a:t>/</a:t>
            </a:r>
            <a:r>
              <a:rPr lang="ru-RU" sz="2000" b="0" i="0" dirty="0" err="1">
                <a:effectLst/>
                <a:latin typeface="HelveticaNeueCyr-Light"/>
              </a:rPr>
              <a:t>шкіри</a:t>
            </a:r>
            <a:r>
              <a:rPr lang="ru-RU" sz="2000" b="0" i="0" dirty="0">
                <a:effectLst/>
                <a:latin typeface="HelveticaNeueCyr-Light"/>
              </a:rPr>
              <a:t>/</a:t>
            </a:r>
            <a:r>
              <a:rPr lang="ru-RU" sz="2000" b="0" i="0" dirty="0" err="1">
                <a:effectLst/>
                <a:latin typeface="HelveticaNeueCyr-Light"/>
              </a:rPr>
              <a:t>пір'я</a:t>
            </a:r>
            <a:r>
              <a:rPr lang="ru-RU" sz="2000" b="0" i="0" dirty="0">
                <a:effectLst/>
                <a:latin typeface="HelveticaNeueCyr-Light"/>
              </a:rPr>
              <a:t> і </a:t>
            </a:r>
            <a:r>
              <a:rPr lang="ru-RU" sz="2000" b="0" i="0" dirty="0" err="1">
                <a:effectLst/>
                <a:latin typeface="HelveticaNeueCyr-Light"/>
              </a:rPr>
              <a:t>патрання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здійснюються</a:t>
            </a:r>
            <a:r>
              <a:rPr lang="ru-RU" sz="2000" b="0" i="0" dirty="0">
                <a:effectLst/>
                <a:latin typeface="HelveticaNeueCyr-Light"/>
              </a:rPr>
              <a:t> з </a:t>
            </a:r>
            <a:r>
              <a:rPr lang="ru-RU" sz="2000" b="0" i="0" dirty="0" err="1">
                <a:effectLst/>
                <a:latin typeface="HelveticaNeueCyr-Light"/>
              </a:rPr>
              <a:t>дотриманням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вимог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гігієни</a:t>
            </a:r>
            <a:r>
              <a:rPr lang="ru-RU" sz="2000" b="0" i="0" dirty="0">
                <a:effectLst/>
                <a:latin typeface="HelveticaNeueCyr-Light"/>
              </a:rPr>
              <a:t>, при </a:t>
            </a:r>
            <a:r>
              <a:rPr lang="ru-RU" sz="2000" b="0" i="0" dirty="0" err="1">
                <a:effectLst/>
                <a:latin typeface="HelveticaNeueCyr-Light"/>
              </a:rPr>
              <a:t>цьому</a:t>
            </a:r>
            <a:r>
              <a:rPr lang="ru-RU" sz="2000" b="0" i="0" dirty="0">
                <a:effectLst/>
                <a:latin typeface="HelveticaNeueCyr-Light"/>
              </a:rPr>
              <a:t> на тушах </a:t>
            </a:r>
            <a:r>
              <a:rPr lang="ru-RU" sz="2000" b="0" i="0" dirty="0" err="1">
                <a:effectLst/>
                <a:latin typeface="HelveticaNeueCyr-Light"/>
              </a:rPr>
              <a:t>мають</a:t>
            </a:r>
            <a:r>
              <a:rPr lang="ru-RU" sz="2000" b="0" i="0" dirty="0">
                <a:effectLst/>
                <a:latin typeface="HelveticaNeueCyr-Light"/>
              </a:rPr>
              <a:t> бути </a:t>
            </a:r>
            <a:r>
              <a:rPr lang="ru-RU" sz="2000" b="0" i="0" dirty="0" err="1">
                <a:effectLst/>
                <a:latin typeface="HelveticaNeueCyr-Light"/>
              </a:rPr>
              <a:t>відсутні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сліди</a:t>
            </a:r>
            <a:r>
              <a:rPr lang="ru-RU" sz="2000" b="0" i="0" dirty="0">
                <a:effectLst/>
                <a:latin typeface="HelveticaNeueCyr-Light"/>
              </a:rPr>
              <a:t> видимого </a:t>
            </a:r>
            <a:r>
              <a:rPr lang="ru-RU" sz="2000" b="0" i="0" dirty="0" err="1">
                <a:effectLst/>
                <a:latin typeface="HelveticaNeueCyr-Light"/>
              </a:rPr>
              <a:t>забруднення</a:t>
            </a:r>
            <a:r>
              <a:rPr lang="ru-RU" sz="2000" b="0" i="0" dirty="0">
                <a:effectLst/>
                <a:latin typeface="HelveticaNeueCyr-Light"/>
              </a:rPr>
              <a:t>; 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0" i="0" dirty="0">
                <a:effectLst/>
                <a:latin typeface="HelveticaNeueCyr-Light"/>
              </a:rPr>
              <a:t>Контроль за </a:t>
            </a:r>
            <a:r>
              <a:rPr lang="ru-RU" sz="2000" b="0" i="0" dirty="0" err="1">
                <a:effectLst/>
                <a:latin typeface="HelveticaNeueCyr-Light"/>
              </a:rPr>
              <a:t>матеріалами</a:t>
            </a:r>
            <a:r>
              <a:rPr lang="ru-RU" sz="2000" b="0" i="0" dirty="0">
                <a:effectLst/>
                <a:latin typeface="HelveticaNeueCyr-Light"/>
              </a:rPr>
              <a:t> особливого </a:t>
            </a:r>
            <a:r>
              <a:rPr lang="ru-RU" sz="2000" b="0" i="0" dirty="0" err="1">
                <a:effectLst/>
                <a:latin typeface="HelveticaNeueCyr-Light"/>
              </a:rPr>
              <a:t>ризику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здійснюється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відповідно</a:t>
            </a:r>
            <a:r>
              <a:rPr lang="ru-RU" sz="2000" b="0" i="0" dirty="0">
                <a:effectLst/>
                <a:latin typeface="HelveticaNeueCyr-Light"/>
              </a:rPr>
              <a:t> до </a:t>
            </a:r>
            <a:r>
              <a:rPr lang="ru-RU" sz="2000" b="0" i="0" dirty="0" err="1">
                <a:effectLst/>
                <a:latin typeface="HelveticaNeueCyr-Light"/>
              </a:rPr>
              <a:t>вимог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законодавства</a:t>
            </a:r>
            <a:r>
              <a:rPr lang="ru-RU" sz="2000" b="0" i="0" dirty="0">
                <a:effectLst/>
                <a:latin typeface="HelveticaNeueCyr-Light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0" i="0" dirty="0" err="1">
                <a:effectLst/>
                <a:latin typeface="HelveticaNeueCyr-Light"/>
              </a:rPr>
              <a:t>Температурні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вимоги</a:t>
            </a:r>
            <a:r>
              <a:rPr lang="ru-RU" sz="2000" b="0" i="0" dirty="0">
                <a:effectLst/>
                <a:latin typeface="HelveticaNeueCyr-Light"/>
              </a:rPr>
              <a:t> для </a:t>
            </a:r>
            <a:r>
              <a:rPr lang="ru-RU" sz="2000" b="0" i="0" dirty="0" err="1">
                <a:effectLst/>
                <a:latin typeface="HelveticaNeueCyr-Light"/>
              </a:rPr>
              <a:t>м'яса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дотримуються</a:t>
            </a:r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0" dirty="0" err="1">
                <a:effectLst/>
                <a:latin typeface="HelveticaNeueCyr-Light"/>
              </a:rPr>
              <a:t>під</a:t>
            </a:r>
            <a:r>
              <a:rPr lang="ru-RU" sz="2000" b="0" i="0" dirty="0">
                <a:effectLst/>
                <a:latin typeface="HelveticaNeueCyr-Light"/>
              </a:rPr>
              <a:t> час </a:t>
            </a:r>
            <a:r>
              <a:rPr lang="ru-RU" sz="2000" b="0" i="0" dirty="0" err="1">
                <a:effectLst/>
                <a:latin typeface="HelveticaNeueCyr-Light"/>
              </a:rPr>
              <a:t>зберігання</a:t>
            </a:r>
            <a:r>
              <a:rPr lang="ru-RU" sz="2000" b="0" i="0" dirty="0">
                <a:effectLst/>
                <a:latin typeface="HelveticaNeueCyr-Light"/>
              </a:rPr>
              <a:t>, </a:t>
            </a:r>
            <a:r>
              <a:rPr lang="ru-RU" sz="2000" b="0" i="0" dirty="0" err="1">
                <a:effectLst/>
                <a:latin typeface="HelveticaNeueCyr-Light"/>
              </a:rPr>
              <a:t>вантаження</a:t>
            </a:r>
            <a:r>
              <a:rPr lang="ru-RU" sz="2000" b="0" i="0" dirty="0">
                <a:effectLst/>
                <a:latin typeface="HelveticaNeueCyr-Light"/>
              </a:rPr>
              <a:t> і </a:t>
            </a:r>
            <a:r>
              <a:rPr lang="ru-RU" sz="2000" b="0" i="0" dirty="0" err="1">
                <a:effectLst/>
                <a:latin typeface="HelveticaNeueCyr-Light"/>
              </a:rPr>
              <a:t>транспортування</a:t>
            </a:r>
            <a:r>
              <a:rPr lang="ru-RU" sz="2000" b="0" i="0" dirty="0">
                <a:effectLst/>
                <a:latin typeface="HelveticaNeueCyr-Light"/>
              </a:rPr>
              <a:t>. </a:t>
            </a:r>
          </a:p>
          <a:p>
            <a:pPr algn="just"/>
            <a:endParaRPr lang="ru-RU" sz="2000" dirty="0">
              <a:latin typeface="HelveticaNeueCyr-Light"/>
            </a:endParaRPr>
          </a:p>
          <a:p>
            <a:pPr algn="just"/>
            <a:r>
              <a:rPr lang="ru-RU" sz="2000" b="0" i="0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Кожна</a:t>
            </a:r>
            <a:r>
              <a:rPr lang="ru-RU" sz="2000" b="0" i="1" dirty="0">
                <a:effectLst/>
                <a:latin typeface="HelveticaNeueCyr-Light"/>
              </a:rPr>
              <a:t> з </a:t>
            </a:r>
            <a:r>
              <a:rPr lang="ru-RU" sz="2000" b="0" i="1" dirty="0" err="1">
                <a:effectLst/>
                <a:latin typeface="HelveticaNeueCyr-Light"/>
              </a:rPr>
              <a:t>цих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контрольних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точок</a:t>
            </a:r>
            <a:r>
              <a:rPr lang="ru-RU" sz="2000" b="0" i="1" dirty="0">
                <a:effectLst/>
                <a:latin typeface="HelveticaNeueCyr-Light"/>
              </a:rPr>
              <a:t> (і будь-яка </a:t>
            </a:r>
            <a:r>
              <a:rPr lang="ru-RU" sz="2000" b="0" i="1" dirty="0" err="1">
                <a:effectLst/>
                <a:latin typeface="HelveticaNeueCyr-Light"/>
              </a:rPr>
              <a:t>інша</a:t>
            </a:r>
            <a:r>
              <a:rPr lang="ru-RU" sz="2000" b="0" i="1" dirty="0">
                <a:effectLst/>
                <a:latin typeface="HelveticaNeueCyr-Light"/>
              </a:rPr>
              <a:t> ККТ) повинна </a:t>
            </a:r>
            <a:r>
              <a:rPr lang="ru-RU" sz="2000" b="0" i="1" dirty="0" err="1">
                <a:effectLst/>
                <a:latin typeface="HelveticaNeueCyr-Light"/>
              </a:rPr>
              <a:t>мати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принаймні</a:t>
            </a:r>
            <a:r>
              <a:rPr lang="ru-RU" sz="2000" b="0" i="1" dirty="0">
                <a:effectLst/>
                <a:latin typeface="HelveticaNeueCyr-Light"/>
              </a:rPr>
              <a:t> одну «</a:t>
            </a:r>
            <a:r>
              <a:rPr lang="ru-RU" sz="2000" b="0" i="1" dirty="0" err="1">
                <a:effectLst/>
                <a:latin typeface="HelveticaNeueCyr-Light"/>
              </a:rPr>
              <a:t>критичну</a:t>
            </a:r>
            <a:r>
              <a:rPr lang="ru-RU" sz="2000" b="0" i="1" dirty="0">
                <a:effectLst/>
                <a:latin typeface="HelveticaNeueCyr-Light"/>
              </a:rPr>
              <a:t>» межу, а </a:t>
            </a:r>
            <a:r>
              <a:rPr lang="ru-RU" sz="2000" b="0" i="1" dirty="0" err="1">
                <a:effectLst/>
                <a:latin typeface="HelveticaNeueCyr-Light"/>
              </a:rPr>
              <a:t>також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процедури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моніторингу</a:t>
            </a:r>
            <a:r>
              <a:rPr lang="ru-RU" sz="2000" b="0" i="1" dirty="0">
                <a:effectLst/>
                <a:latin typeface="HelveticaNeueCyr-Light"/>
              </a:rPr>
              <a:t> та </a:t>
            </a:r>
            <a:r>
              <a:rPr lang="ru-RU" sz="2000" b="0" i="1" dirty="0" err="1">
                <a:effectLst/>
                <a:latin typeface="HelveticaNeueCyr-Light"/>
              </a:rPr>
              <a:t>коригувальні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дії</a:t>
            </a:r>
            <a:r>
              <a:rPr lang="ru-RU" sz="2000" b="0" i="1" dirty="0">
                <a:effectLst/>
                <a:latin typeface="HelveticaNeueCyr-Light"/>
              </a:rPr>
              <a:t>, </a:t>
            </a:r>
            <a:r>
              <a:rPr lang="ru-RU" sz="2000" b="0" i="1" dirty="0" err="1">
                <a:effectLst/>
                <a:latin typeface="HelveticaNeueCyr-Light"/>
              </a:rPr>
              <a:t>що</a:t>
            </a:r>
            <a:r>
              <a:rPr lang="ru-RU" sz="2000" b="0" i="1" dirty="0">
                <a:effectLst/>
                <a:latin typeface="HelveticaNeueCyr-Light"/>
              </a:rPr>
              <a:t> повинно </a:t>
            </a:r>
            <a:r>
              <a:rPr lang="ru-RU" sz="2000" i="1" dirty="0" err="1">
                <a:latin typeface="HelveticaNeueCyr-Light"/>
              </a:rPr>
              <a:t>о</a:t>
            </a:r>
            <a:r>
              <a:rPr lang="ru-RU" sz="2000" b="0" i="1" dirty="0" err="1">
                <a:effectLst/>
                <a:latin typeface="HelveticaNeueCyr-Light"/>
              </a:rPr>
              <a:t>безпечити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від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розміщення</a:t>
            </a:r>
            <a:r>
              <a:rPr lang="ru-RU" sz="2000" b="0" i="1" dirty="0">
                <a:effectLst/>
                <a:latin typeface="HelveticaNeueCyr-Light"/>
              </a:rPr>
              <a:t> на ринку </a:t>
            </a:r>
            <a:r>
              <a:rPr lang="ru-RU" sz="2000" b="0" i="1" dirty="0" err="1">
                <a:effectLst/>
                <a:latin typeface="HelveticaNeueCyr-Light"/>
              </a:rPr>
              <a:t>потенційно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небезпечних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продуктів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харчування</a:t>
            </a:r>
            <a:r>
              <a:rPr lang="ru-RU" sz="2000" b="0" i="1" dirty="0">
                <a:effectLst/>
                <a:latin typeface="HelveticaNeueCyr-Light"/>
              </a:rPr>
              <a:t>. </a:t>
            </a:r>
            <a:r>
              <a:rPr lang="ru-RU" sz="2000" b="0" i="1" dirty="0" err="1">
                <a:effectLst/>
                <a:latin typeface="HelveticaNeueCyr-Light"/>
              </a:rPr>
              <a:t>Щоб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показати</a:t>
            </a:r>
            <a:r>
              <a:rPr lang="ru-RU" sz="2000" b="0" i="1" dirty="0">
                <a:effectLst/>
                <a:latin typeface="HelveticaNeueCyr-Light"/>
              </a:rPr>
              <a:t>, </a:t>
            </a:r>
            <a:r>
              <a:rPr lang="ru-RU" sz="2000" b="0" i="1" dirty="0" err="1">
                <a:effectLst/>
                <a:latin typeface="HelveticaNeueCyr-Light"/>
              </a:rPr>
              <a:t>що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ці</a:t>
            </a:r>
            <a:r>
              <a:rPr lang="ru-RU" sz="2000" b="0" i="1" dirty="0">
                <a:effectLst/>
                <a:latin typeface="HelveticaNeueCyr-Light"/>
              </a:rPr>
              <a:t> заходи </a:t>
            </a:r>
            <a:r>
              <a:rPr lang="ru-RU" sz="2000" b="0" i="1" dirty="0" err="1">
                <a:effectLst/>
                <a:latin typeface="HelveticaNeueCyr-Light"/>
              </a:rPr>
              <a:t>були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вжиті</a:t>
            </a:r>
            <a:r>
              <a:rPr lang="ru-RU" sz="2000" b="0" i="1" dirty="0">
                <a:effectLst/>
                <a:latin typeface="HelveticaNeueCyr-Light"/>
              </a:rPr>
              <a:t>, </a:t>
            </a:r>
            <a:r>
              <a:rPr lang="ru-RU" sz="2000" b="0" i="1" dirty="0" err="1">
                <a:effectLst/>
                <a:latin typeface="HelveticaNeueCyr-Light"/>
              </a:rPr>
              <a:t>обов’язково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застосовуються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відповідні</a:t>
            </a:r>
            <a:r>
              <a:rPr lang="ru-RU" sz="2000" b="0" i="1" dirty="0">
                <a:effectLst/>
                <a:latin typeface="HelveticaNeueCyr-Light"/>
              </a:rPr>
              <a:t> </a:t>
            </a:r>
            <a:r>
              <a:rPr lang="ru-RU" sz="2000" b="0" i="1" dirty="0" err="1">
                <a:effectLst/>
                <a:latin typeface="HelveticaNeueCyr-Light"/>
              </a:rPr>
              <a:t>протоколи</a:t>
            </a:r>
            <a:r>
              <a:rPr lang="ru-RU" sz="2000" b="0" i="1" dirty="0">
                <a:effectLst/>
                <a:latin typeface="HelveticaNeueCyr-Light"/>
              </a:rPr>
              <a:t>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59691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9A28C4-556F-461A-81E7-0DB6A4906577}"/>
              </a:ext>
            </a:extLst>
          </p:cNvPr>
          <p:cNvSpPr txBox="1"/>
          <p:nvPr/>
        </p:nvSpPr>
        <p:spPr>
          <a:xfrm>
            <a:off x="371789" y="271305"/>
            <a:ext cx="1159579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0" dirty="0">
                <a:effectLst/>
                <a:latin typeface="HelveticaNeueCyr-Light"/>
              </a:rPr>
              <a:t>5. </a:t>
            </a:r>
            <a:r>
              <a:rPr lang="ru-RU" sz="3200" b="1" i="0" dirty="0" err="1">
                <a:effectLst/>
                <a:latin typeface="HelveticaNeueCyr-Light"/>
              </a:rPr>
              <a:t>Встановіть</a:t>
            </a:r>
            <a:r>
              <a:rPr lang="ru-RU" sz="3200" b="1" i="0" dirty="0">
                <a:effectLst/>
                <a:latin typeface="HelveticaNeueCyr-Light"/>
              </a:rPr>
              <a:t> </a:t>
            </a:r>
            <a:r>
              <a:rPr lang="ru-RU" sz="3200" b="1" i="0" dirty="0" err="1">
                <a:effectLst/>
                <a:latin typeface="HelveticaNeueCyr-Light"/>
              </a:rPr>
              <a:t>хоча</a:t>
            </a:r>
            <a:r>
              <a:rPr lang="ru-RU" sz="3200" b="1" i="0" dirty="0">
                <a:effectLst/>
                <a:latin typeface="HelveticaNeueCyr-Light"/>
              </a:rPr>
              <a:t> б одну </a:t>
            </a:r>
            <a:r>
              <a:rPr lang="ru-RU" sz="3200" b="1" i="0" dirty="0" err="1">
                <a:effectLst/>
                <a:latin typeface="HelveticaNeueCyr-Light"/>
              </a:rPr>
              <a:t>критичну</a:t>
            </a:r>
            <a:r>
              <a:rPr lang="ru-RU" sz="3200" b="1" i="0" dirty="0">
                <a:effectLst/>
                <a:latin typeface="HelveticaNeueCyr-Light"/>
              </a:rPr>
              <a:t> межу для кожного заходу контролю по </a:t>
            </a:r>
            <a:r>
              <a:rPr lang="ru-RU" sz="3200" b="1" i="0" dirty="0" err="1">
                <a:effectLst/>
                <a:latin typeface="HelveticaNeueCyr-Light"/>
              </a:rPr>
              <a:t>кожній</a:t>
            </a:r>
            <a:r>
              <a:rPr lang="ru-RU" sz="3200" b="1" i="0" dirty="0">
                <a:effectLst/>
                <a:latin typeface="HelveticaNeueCyr-Light"/>
              </a:rPr>
              <a:t> ККТ  </a:t>
            </a:r>
          </a:p>
          <a:p>
            <a:pPr algn="just"/>
            <a:endParaRPr lang="ru-RU" sz="3200" dirty="0">
              <a:latin typeface="HelveticaNeueCyr-Light"/>
            </a:endParaRPr>
          </a:p>
          <a:p>
            <a:pPr algn="just"/>
            <a:r>
              <a:rPr lang="ru-RU" sz="3200" b="1" i="0" dirty="0">
                <a:effectLst/>
                <a:latin typeface="HelveticaNeueCyr-Light"/>
              </a:rPr>
              <a:t>Критична межа </a:t>
            </a:r>
            <a:r>
              <a:rPr lang="ru-RU" sz="3200" b="0" i="0" dirty="0">
                <a:effectLst/>
                <a:latin typeface="HelveticaNeueCyr-Light"/>
              </a:rPr>
              <a:t>– </a:t>
            </a:r>
            <a:r>
              <a:rPr lang="ru-RU" sz="3200" b="0" i="0" dirty="0" err="1">
                <a:effectLst/>
                <a:latin typeface="HelveticaNeueCyr-Light"/>
              </a:rPr>
              <a:t>це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найвище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або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найнижче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значення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прийнятне</a:t>
            </a:r>
            <a:r>
              <a:rPr lang="ru-RU" sz="3200" b="0" i="0" dirty="0">
                <a:effectLst/>
                <a:latin typeface="HelveticaNeueCyr-Light"/>
              </a:rPr>
              <a:t> для </a:t>
            </a:r>
            <a:r>
              <a:rPr lang="ru-RU" sz="3200" b="0" i="0" dirty="0" err="1">
                <a:effectLst/>
                <a:latin typeface="HelveticaNeueCyr-Light"/>
              </a:rPr>
              <a:t>безпечності</a:t>
            </a:r>
            <a:r>
              <a:rPr lang="ru-RU" sz="3200" b="0" i="0" dirty="0">
                <a:effectLst/>
                <a:latin typeface="HelveticaNeueCyr-Light"/>
              </a:rPr>
              <a:t>  </a:t>
            </a:r>
            <a:r>
              <a:rPr lang="ru-RU" sz="3200" b="0" i="0" dirty="0" err="1">
                <a:effectLst/>
                <a:latin typeface="HelveticaNeueCyr-Light"/>
              </a:rPr>
              <a:t>харчової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продукції</a:t>
            </a:r>
            <a:r>
              <a:rPr lang="ru-RU" sz="3200" b="0" i="0" dirty="0">
                <a:effectLst/>
                <a:latin typeface="HelveticaNeueCyr-Light"/>
              </a:rPr>
              <a:t> (</a:t>
            </a:r>
            <a:r>
              <a:rPr lang="ru-RU" sz="3200" b="0" i="0" dirty="0" err="1">
                <a:effectLst/>
                <a:latin typeface="HelveticaNeueCyr-Light"/>
              </a:rPr>
              <a:t>наприклад</a:t>
            </a:r>
            <a:r>
              <a:rPr lang="ru-RU" sz="3200" b="0" i="0" dirty="0">
                <a:effectLst/>
                <a:latin typeface="HelveticaNeueCyr-Light"/>
              </a:rPr>
              <a:t>, час, рН, температура).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Критичні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межі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відокремлюють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прийнятність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неприйнятності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або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безпечні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харчові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продукти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небезпечних</a:t>
            </a:r>
            <a:r>
              <a:rPr lang="ru-RU" sz="3200" b="0" i="0" dirty="0">
                <a:effectLst/>
                <a:latin typeface="HelveticaNeueCyr-Light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err="1">
                <a:latin typeface="HelveticaNeueCyr-Light"/>
              </a:rPr>
              <a:t>П</a:t>
            </a:r>
            <a:r>
              <a:rPr lang="ru-RU" sz="3200" b="0" i="0" dirty="0" err="1">
                <a:effectLst/>
                <a:latin typeface="HelveticaNeueCyr-Light"/>
              </a:rPr>
              <a:t>ідприємство</a:t>
            </a:r>
            <a:r>
              <a:rPr lang="ru-RU" sz="3200" b="0" i="0" dirty="0">
                <a:effectLst/>
                <a:latin typeface="HelveticaNeueCyr-Light"/>
              </a:rPr>
              <a:t>  </a:t>
            </a:r>
            <a:r>
              <a:rPr lang="ru-RU" sz="3200" b="0" i="0" dirty="0" err="1">
                <a:effectLst/>
                <a:latin typeface="HelveticaNeueCyr-Light"/>
              </a:rPr>
              <a:t>може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встановити</a:t>
            </a:r>
            <a:r>
              <a:rPr lang="ru-RU" sz="3200" b="0" i="0" dirty="0">
                <a:effectLst/>
                <a:latin typeface="HelveticaNeueCyr-Light"/>
              </a:rPr>
              <a:t>  </a:t>
            </a:r>
            <a:r>
              <a:rPr lang="ru-RU" sz="3200" b="0" i="0" dirty="0" err="1">
                <a:effectLst/>
                <a:latin typeface="HelveticaNeueCyr-Light"/>
              </a:rPr>
              <a:t>жорсткіші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межі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порівняно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із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тими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що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закріпленні</a:t>
            </a:r>
            <a:r>
              <a:rPr lang="ru-RU" sz="3200" b="0" i="0" dirty="0">
                <a:effectLst/>
                <a:latin typeface="HelveticaNeueCyr-Light"/>
              </a:rPr>
              <a:t> в чинному </a:t>
            </a:r>
            <a:r>
              <a:rPr lang="ru-RU" sz="3200" b="0" i="0" dirty="0" err="1">
                <a:effectLst/>
                <a:latin typeface="HelveticaNeueCyr-Light"/>
              </a:rPr>
              <a:t>національному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законодавстві</a:t>
            </a:r>
            <a:r>
              <a:rPr lang="ru-RU" sz="3200" b="0" i="0" dirty="0">
                <a:effectLst/>
                <a:latin typeface="HelveticaNeueCyr-Light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6580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CF9F3E-536A-4FA0-8D3B-8D35EE28ADA0}"/>
              </a:ext>
            </a:extLst>
          </p:cNvPr>
          <p:cNvSpPr txBox="1"/>
          <p:nvPr/>
        </p:nvSpPr>
        <p:spPr>
          <a:xfrm>
            <a:off x="180870" y="351692"/>
            <a:ext cx="1187715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b="1" i="0" dirty="0">
                <a:effectLst/>
              </a:rPr>
              <a:t>6. </a:t>
            </a:r>
            <a:r>
              <a:rPr lang="ru-RU" sz="4000" b="1" i="0" dirty="0" err="1">
                <a:effectLst/>
              </a:rPr>
              <a:t>Запровадьте</a:t>
            </a:r>
            <a:r>
              <a:rPr lang="ru-RU" sz="4000" b="1" i="0" dirty="0">
                <a:effectLst/>
              </a:rPr>
              <a:t> процедуру </a:t>
            </a:r>
            <a:r>
              <a:rPr lang="ru-RU" sz="4000" b="1" i="0" dirty="0" err="1">
                <a:effectLst/>
              </a:rPr>
              <a:t>моніторингу</a:t>
            </a:r>
            <a:r>
              <a:rPr lang="ru-RU" sz="4000" b="1" i="0" dirty="0">
                <a:effectLst/>
              </a:rPr>
              <a:t> для </a:t>
            </a:r>
            <a:r>
              <a:rPr lang="ru-RU" sz="4000" b="1" i="0" dirty="0" err="1">
                <a:effectLst/>
              </a:rPr>
              <a:t>кожної</a:t>
            </a:r>
            <a:r>
              <a:rPr lang="ru-RU" sz="4000" b="1" i="0" dirty="0">
                <a:effectLst/>
              </a:rPr>
              <a:t> ККТ  </a:t>
            </a:r>
          </a:p>
          <a:p>
            <a:pPr algn="just"/>
            <a:endParaRPr lang="ru-RU" sz="4000" dirty="0"/>
          </a:p>
          <a:p>
            <a:pPr algn="just"/>
            <a:r>
              <a:rPr lang="ru-RU" sz="4400" b="0" i="0" dirty="0" err="1">
                <a:effectLst/>
              </a:rPr>
              <a:t>Моніторинг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являє</a:t>
            </a:r>
            <a:r>
              <a:rPr lang="ru-RU" sz="4400" b="0" i="0" dirty="0">
                <a:effectLst/>
              </a:rPr>
              <a:t> собою </a:t>
            </a:r>
            <a:r>
              <a:rPr lang="ru-RU" sz="4400" b="0" i="0" dirty="0" err="1">
                <a:effectLst/>
              </a:rPr>
              <a:t>набір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заздалегідь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підготовлених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перевірок</a:t>
            </a:r>
            <a:r>
              <a:rPr lang="ru-RU" sz="4400" b="0" i="0" dirty="0">
                <a:effectLst/>
              </a:rPr>
              <a:t>, </a:t>
            </a:r>
            <a:r>
              <a:rPr lang="ru-RU" sz="4400" b="0" i="0" dirty="0" err="1">
                <a:effectLst/>
              </a:rPr>
              <a:t>які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можуть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показати</a:t>
            </a:r>
            <a:r>
              <a:rPr lang="ru-RU" sz="4400" b="0" i="0" dirty="0">
                <a:effectLst/>
              </a:rPr>
              <a:t>, </a:t>
            </a:r>
            <a:r>
              <a:rPr lang="ru-RU" sz="4400" b="0" i="0" dirty="0" err="1">
                <a:effectLst/>
              </a:rPr>
              <a:t>чи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знаходиться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захід</a:t>
            </a:r>
            <a:r>
              <a:rPr lang="ru-RU" sz="4400" b="0" i="0" dirty="0">
                <a:effectLst/>
              </a:rPr>
              <a:t> контролю </a:t>
            </a:r>
            <a:r>
              <a:rPr lang="ru-RU" sz="4400" b="0" i="0" dirty="0" err="1">
                <a:effectLst/>
              </a:rPr>
              <a:t>під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загрозою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зриву</a:t>
            </a:r>
            <a:r>
              <a:rPr lang="ru-RU" sz="4400" b="0" i="0" dirty="0">
                <a:effectLst/>
              </a:rPr>
              <a:t> і </a:t>
            </a:r>
            <a:r>
              <a:rPr lang="ru-RU" sz="4400" b="0" i="0" dirty="0" err="1">
                <a:effectLst/>
              </a:rPr>
              <a:t>спричинення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необхідності</a:t>
            </a:r>
            <a:r>
              <a:rPr lang="ru-RU" sz="4400" b="0" i="0" dirty="0">
                <a:effectLst/>
              </a:rPr>
              <a:t> у </a:t>
            </a:r>
            <a:r>
              <a:rPr lang="ru-RU" sz="4400" b="0" i="0" dirty="0" err="1">
                <a:effectLst/>
              </a:rPr>
              <a:t>коригувальних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діях</a:t>
            </a:r>
            <a:r>
              <a:rPr lang="ru-RU" sz="4400" b="0" i="0" dirty="0">
                <a:effectLst/>
              </a:rPr>
              <a:t>, </a:t>
            </a:r>
            <a:r>
              <a:rPr lang="ru-RU" sz="4400" b="0" i="0" dirty="0" err="1">
                <a:effectLst/>
              </a:rPr>
              <a:t>якщо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це</a:t>
            </a:r>
            <a:r>
              <a:rPr lang="ru-RU" sz="4400" b="0" i="0" dirty="0">
                <a:effectLst/>
              </a:rPr>
              <a:t> </a:t>
            </a:r>
            <a:r>
              <a:rPr lang="ru-RU" sz="4400" b="0" i="0" dirty="0" err="1">
                <a:effectLst/>
              </a:rPr>
              <a:t>необхідно</a:t>
            </a:r>
            <a:r>
              <a:rPr lang="ru-RU" sz="4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987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718B4-C9A5-400B-BD80-13EB5FD0CE07}"/>
              </a:ext>
            </a:extLst>
          </p:cNvPr>
          <p:cNvSpPr txBox="1"/>
          <p:nvPr/>
        </p:nvSpPr>
        <p:spPr>
          <a:xfrm>
            <a:off x="231112" y="170822"/>
            <a:ext cx="11565653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err="1">
                <a:effectLst/>
                <a:latin typeface="HelveticaNeueCyr-Light"/>
              </a:rPr>
              <a:t>Вирішіть</a:t>
            </a:r>
            <a:r>
              <a:rPr lang="ru-RU" sz="3200" b="1" i="0" dirty="0">
                <a:effectLst/>
                <a:latin typeface="HelveticaNeueCyr-Light"/>
              </a:rPr>
              <a:t> для себе: </a:t>
            </a: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(А) Як </a:t>
            </a:r>
            <a:r>
              <a:rPr lang="ru-RU" sz="3200" b="0" i="0" dirty="0" err="1">
                <a:effectLst/>
                <a:latin typeface="HelveticaNeueCyr-Light"/>
              </a:rPr>
              <a:t>може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здійснюватися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моніторинг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критичних</a:t>
            </a:r>
            <a:r>
              <a:rPr lang="ru-RU" sz="3200" b="0" i="0" dirty="0">
                <a:effectLst/>
                <a:latin typeface="HelveticaNeueCyr-Light"/>
              </a:rPr>
              <a:t> меж; </a:t>
            </a: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(Б) Коли і як часто </a:t>
            </a:r>
            <a:r>
              <a:rPr lang="ru-RU" sz="3200" b="0" i="0" dirty="0" err="1">
                <a:effectLst/>
                <a:latin typeface="HelveticaNeueCyr-Light"/>
              </a:rPr>
              <a:t>будуть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проводитись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перевірки</a:t>
            </a:r>
            <a:r>
              <a:rPr lang="ru-RU" sz="3200" b="0" i="0" dirty="0">
                <a:effectLst/>
                <a:latin typeface="HelveticaNeueCyr-Light"/>
              </a:rPr>
              <a:t>; </a:t>
            </a: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(С) </a:t>
            </a:r>
            <a:r>
              <a:rPr lang="ru-RU" sz="3200" b="0" i="0" dirty="0" err="1">
                <a:effectLst/>
                <a:latin typeface="HelveticaNeueCyr-Light"/>
              </a:rPr>
              <a:t>Хто</a:t>
            </a:r>
            <a:r>
              <a:rPr lang="ru-RU" sz="3200" b="0" i="0" dirty="0">
                <a:effectLst/>
                <a:latin typeface="HelveticaNeueCyr-Light"/>
              </a:rPr>
              <a:t> буде </a:t>
            </a:r>
            <a:r>
              <a:rPr lang="ru-RU" sz="3200" b="0" i="0" dirty="0" err="1">
                <a:effectLst/>
                <a:latin typeface="HelveticaNeueCyr-Light"/>
              </a:rPr>
              <a:t>здійснювати</a:t>
            </a:r>
            <a:r>
              <a:rPr lang="ru-RU" sz="3200" b="0" i="0" dirty="0">
                <a:effectLst/>
                <a:latin typeface="HelveticaNeueCyr-Light"/>
              </a:rPr>
              <a:t> контроль (</a:t>
            </a:r>
            <a:r>
              <a:rPr lang="ru-RU" sz="3200" b="0" i="0" dirty="0" err="1">
                <a:effectLst/>
                <a:latin typeface="HelveticaNeueCyr-Light"/>
              </a:rPr>
              <a:t>зазвичай</a:t>
            </a:r>
            <a:r>
              <a:rPr lang="ru-RU" sz="3200" b="0" i="0" dirty="0">
                <a:effectLst/>
                <a:latin typeface="HelveticaNeueCyr-Light"/>
              </a:rPr>
              <a:t> персонал не повинен </a:t>
            </a:r>
            <a:r>
              <a:rPr lang="ru-RU" sz="3200" b="0" i="0" dirty="0" err="1">
                <a:effectLst/>
                <a:latin typeface="HelveticaNeueCyr-Light"/>
              </a:rPr>
              <a:t>перевіряти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власну</a:t>
            </a:r>
            <a:r>
              <a:rPr lang="ru-RU" sz="3200" b="0" i="0" dirty="0">
                <a:effectLst/>
                <a:latin typeface="HelveticaNeueCyr-Light"/>
              </a:rPr>
              <a:t> роботу);  </a:t>
            </a: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(Г) Яка </a:t>
            </a:r>
            <a:r>
              <a:rPr lang="ru-RU" sz="3200" b="0" i="0" dirty="0" err="1">
                <a:effectLst/>
                <a:latin typeface="HelveticaNeueCyr-Light"/>
              </a:rPr>
              <a:t>інформація</a:t>
            </a:r>
            <a:r>
              <a:rPr lang="ru-RU" sz="3200" b="0" i="0" dirty="0">
                <a:effectLst/>
                <a:latin typeface="HelveticaNeueCyr-Light"/>
              </a:rPr>
              <a:t> повинна </a:t>
            </a:r>
            <a:r>
              <a:rPr lang="ru-RU" sz="3200" b="0" i="0" dirty="0" err="1">
                <a:effectLst/>
                <a:latin typeface="HelveticaNeueCyr-Light"/>
              </a:rPr>
              <a:t>фіксуватися</a:t>
            </a:r>
            <a:r>
              <a:rPr lang="ru-RU" sz="3200" b="0" i="0" dirty="0">
                <a:effectLst/>
                <a:latin typeface="HelveticaNeueCyr-Light"/>
              </a:rPr>
              <a:t> і де;   </a:t>
            </a:r>
          </a:p>
          <a:p>
            <a:pPr algn="just"/>
            <a:r>
              <a:rPr lang="ru-RU" sz="3200" b="0" i="0" dirty="0">
                <a:effectLst/>
                <a:latin typeface="HelveticaNeueCyr-Light"/>
              </a:rPr>
              <a:t>(Д) </a:t>
            </a:r>
            <a:r>
              <a:rPr lang="ru-RU" sz="3200" b="0" i="0" dirty="0" err="1">
                <a:effectLst/>
                <a:latin typeface="HelveticaNeueCyr-Light"/>
              </a:rPr>
              <a:t>Хто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перевірятиме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що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моніторинг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відбувається</a:t>
            </a:r>
            <a:r>
              <a:rPr lang="ru-RU" sz="3200" b="0" i="0" dirty="0">
                <a:effectLst/>
                <a:latin typeface="HelveticaNeueCyr-Light"/>
              </a:rPr>
              <a:t> як </a:t>
            </a:r>
            <a:r>
              <a:rPr lang="ru-RU" sz="3200" b="0" i="0" dirty="0" err="1">
                <a:effectLst/>
                <a:latin typeface="HelveticaNeueCyr-Light"/>
              </a:rPr>
              <a:t>належить</a:t>
            </a:r>
            <a:r>
              <a:rPr lang="ru-RU" sz="3200" b="0" i="0" dirty="0">
                <a:effectLst/>
                <a:latin typeface="HelveticaNeueCyr-Light"/>
              </a:rPr>
              <a:t> і де і </a:t>
            </a:r>
            <a:r>
              <a:rPr lang="ru-RU" sz="3200" b="0" i="0" dirty="0" err="1">
                <a:effectLst/>
                <a:latin typeface="HelveticaNeueCyr-Light"/>
              </a:rPr>
              <a:t>яким</a:t>
            </a:r>
            <a:r>
              <a:rPr lang="ru-RU" sz="3200" b="0" i="0" dirty="0">
                <a:effectLst/>
                <a:latin typeface="HelveticaNeueCyr-Light"/>
              </a:rPr>
              <a:t> чином </a:t>
            </a:r>
            <a:r>
              <a:rPr lang="ru-RU" sz="3200" b="0" i="0" dirty="0" err="1">
                <a:effectLst/>
                <a:latin typeface="HelveticaNeueCyr-Light"/>
              </a:rPr>
              <a:t>ці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перевірки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будуть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фіксуватися</a:t>
            </a:r>
            <a:r>
              <a:rPr lang="ru-RU" sz="3200" b="0" i="0" dirty="0">
                <a:effectLst/>
                <a:latin typeface="HelveticaNeueCyr-Light"/>
              </a:rPr>
              <a:t>. </a:t>
            </a:r>
          </a:p>
          <a:p>
            <a:pPr algn="just"/>
            <a:endParaRPr lang="ru-RU" sz="3200" dirty="0">
              <a:latin typeface="HelveticaNeueCyr-Light"/>
            </a:endParaRPr>
          </a:p>
          <a:p>
            <a:pPr algn="just"/>
            <a:r>
              <a:rPr lang="ru-RU" sz="3200" b="0" i="1" dirty="0" err="1">
                <a:effectLst/>
                <a:latin typeface="HelveticaNeueCyr-Light"/>
              </a:rPr>
              <a:t>Переконайтесь</a:t>
            </a:r>
            <a:r>
              <a:rPr lang="ru-RU" sz="3200" b="0" i="1" dirty="0">
                <a:effectLst/>
                <a:latin typeface="HelveticaNeueCyr-Light"/>
              </a:rPr>
              <a:t>, </a:t>
            </a:r>
            <a:r>
              <a:rPr lang="ru-RU" sz="3200" b="0" i="1" dirty="0" err="1">
                <a:effectLst/>
                <a:latin typeface="HelveticaNeueCyr-Light"/>
              </a:rPr>
              <a:t>що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працівники</a:t>
            </a:r>
            <a:r>
              <a:rPr lang="ru-RU" sz="3200" b="0" i="1" dirty="0">
                <a:effectLst/>
                <a:latin typeface="HelveticaNeueCyr-Light"/>
              </a:rPr>
              <a:t>, </a:t>
            </a:r>
            <a:r>
              <a:rPr lang="ru-RU" sz="3200" b="0" i="1" dirty="0" err="1">
                <a:effectLst/>
                <a:latin typeface="HelveticaNeueCyr-Light"/>
              </a:rPr>
              <a:t>відповідальні</a:t>
            </a:r>
            <a:r>
              <a:rPr lang="ru-RU" sz="3200" b="0" i="1" dirty="0">
                <a:effectLst/>
                <a:latin typeface="HelveticaNeueCyr-Light"/>
              </a:rPr>
              <a:t> за </a:t>
            </a:r>
            <a:r>
              <a:rPr lang="ru-RU" sz="3200" b="0" i="1" dirty="0" err="1">
                <a:effectLst/>
                <a:latin typeface="HelveticaNeueCyr-Light"/>
              </a:rPr>
              <a:t>моніторинг</a:t>
            </a:r>
            <a:r>
              <a:rPr lang="ru-RU" sz="3200" b="0" i="1" dirty="0">
                <a:effectLst/>
                <a:latin typeface="HelveticaNeueCyr-Light"/>
              </a:rPr>
              <a:t> та </a:t>
            </a:r>
            <a:r>
              <a:rPr lang="ru-RU" sz="3200" b="0" i="1" dirty="0" err="1">
                <a:effectLst/>
                <a:latin typeface="HelveticaNeueCyr-Light"/>
              </a:rPr>
              <a:t>фіксацію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результатів</a:t>
            </a:r>
            <a:r>
              <a:rPr lang="ru-RU" sz="3200" b="0" i="1" dirty="0">
                <a:effectLst/>
                <a:latin typeface="HelveticaNeueCyr-Light"/>
              </a:rPr>
              <a:t>, </a:t>
            </a:r>
            <a:r>
              <a:rPr lang="ru-RU" sz="3200" b="0" i="1" dirty="0" err="1">
                <a:effectLst/>
                <a:latin typeface="HelveticaNeueCyr-Light"/>
              </a:rPr>
              <a:t>мають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чіткі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інструкції</a:t>
            </a:r>
            <a:r>
              <a:rPr lang="ru-RU" sz="3200" b="0" i="1" dirty="0">
                <a:effectLst/>
                <a:latin typeface="HelveticaNeueCyr-Light"/>
              </a:rPr>
              <a:t> та </a:t>
            </a:r>
            <a:r>
              <a:rPr lang="ru-RU" sz="3200" b="0" i="1" dirty="0" err="1">
                <a:effectLst/>
                <a:latin typeface="HelveticaNeueCyr-Light"/>
              </a:rPr>
              <a:t>розуміють</a:t>
            </a:r>
            <a:r>
              <a:rPr lang="ru-RU" sz="3200" b="0" i="1" dirty="0">
                <a:effectLst/>
                <a:latin typeface="HelveticaNeueCyr-Light"/>
              </a:rPr>
              <a:t>, </a:t>
            </a:r>
            <a:r>
              <a:rPr lang="ru-RU" sz="3200" b="0" i="1" dirty="0" err="1">
                <a:effectLst/>
                <a:latin typeface="HelveticaNeueCyr-Light"/>
              </a:rPr>
              <a:t>що</a:t>
            </a:r>
            <a:r>
              <a:rPr lang="ru-RU" sz="3200" b="0" i="1" dirty="0">
                <a:effectLst/>
                <a:latin typeface="HelveticaNeueCyr-Light"/>
              </a:rPr>
              <a:t> вони </a:t>
            </a:r>
            <a:r>
              <a:rPr lang="ru-RU" sz="3200" b="0" i="1" dirty="0" err="1">
                <a:effectLst/>
                <a:latin typeface="HelveticaNeueCyr-Light"/>
              </a:rPr>
              <a:t>повинні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робити</a:t>
            </a:r>
            <a:r>
              <a:rPr lang="ru-RU" sz="3200" b="0" i="1" dirty="0">
                <a:effectLst/>
                <a:latin typeface="HelveticaNeueCyr-Light"/>
              </a:rPr>
              <a:t> у </a:t>
            </a:r>
            <a:r>
              <a:rPr lang="ru-RU" sz="3200" b="0" i="1" dirty="0" err="1">
                <a:effectLst/>
                <a:latin typeface="HelveticaNeueCyr-Light"/>
              </a:rPr>
              <a:t>випадку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виникнення</a:t>
            </a:r>
            <a:r>
              <a:rPr lang="ru-RU" sz="3200" b="0" i="1" dirty="0">
                <a:effectLst/>
                <a:latin typeface="HelveticaNeueCyr-Light"/>
              </a:rPr>
              <a:t> </a:t>
            </a:r>
            <a:r>
              <a:rPr lang="ru-RU" sz="3200" b="0" i="1" dirty="0" err="1">
                <a:effectLst/>
                <a:latin typeface="HelveticaNeueCyr-Light"/>
              </a:rPr>
              <a:t>проблеми</a:t>
            </a:r>
            <a:r>
              <a:rPr lang="ru-RU" sz="3200" b="0" i="1" dirty="0">
                <a:effectLst/>
                <a:latin typeface="HelveticaNeueCyr-Light"/>
              </a:rPr>
              <a:t>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583230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302D1D-3B5E-4661-9E21-8757C977C1C1}"/>
              </a:ext>
            </a:extLst>
          </p:cNvPr>
          <p:cNvSpPr txBox="1"/>
          <p:nvPr/>
        </p:nvSpPr>
        <p:spPr>
          <a:xfrm>
            <a:off x="177520" y="120581"/>
            <a:ext cx="1201447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effectLst/>
              </a:rPr>
              <a:t>7. ПО КОЖНІЙ ККТ, ПЕРЕДБАЧТЕ ВСІ ПРОБЛЕМИ, ЩО МОЖУТЬ СТАТИСЯ І ВИБЕРІТЬ КОРИГУВАЛЬНІ ДІЇ ДЛЯ КОЖНОГО ВИПАДКУ</a:t>
            </a:r>
          </a:p>
          <a:p>
            <a:pPr algn="ctr"/>
            <a:endParaRPr lang="ru-RU" sz="2800" b="1" dirty="0"/>
          </a:p>
          <a:p>
            <a:pPr algn="just"/>
            <a:r>
              <a:rPr lang="ru-RU" sz="2800" b="0" i="1" u="sng" dirty="0" err="1">
                <a:effectLst/>
              </a:rPr>
              <a:t>Негайні</a:t>
            </a:r>
            <a:r>
              <a:rPr lang="ru-RU" sz="2800" b="0" i="1" u="sng" dirty="0">
                <a:effectLst/>
              </a:rPr>
              <a:t> </a:t>
            </a:r>
            <a:r>
              <a:rPr lang="ru-RU" sz="2800" b="0" i="1" u="sng" dirty="0" err="1">
                <a:effectLst/>
              </a:rPr>
              <a:t>коригувальні</a:t>
            </a:r>
            <a:r>
              <a:rPr lang="ru-RU" sz="2800" b="0" i="1" u="sng" dirty="0">
                <a:effectLst/>
              </a:rPr>
              <a:t> </a:t>
            </a:r>
            <a:r>
              <a:rPr lang="ru-RU" sz="2800" b="0" i="1" u="sng" dirty="0" err="1">
                <a:effectLst/>
              </a:rPr>
              <a:t>дії</a:t>
            </a:r>
            <a:r>
              <a:rPr lang="ru-RU" sz="2800" b="0" i="1" u="sng" dirty="0">
                <a:effectLst/>
              </a:rPr>
              <a:t> </a:t>
            </a:r>
            <a:r>
              <a:rPr lang="ru-RU" sz="2800" b="0" i="1" u="sng" dirty="0" err="1">
                <a:effectLst/>
              </a:rPr>
              <a:t>свідчать</a:t>
            </a:r>
            <a:r>
              <a:rPr lang="ru-RU" sz="2800" b="0" i="1" u="sng" dirty="0">
                <a:effectLst/>
              </a:rPr>
              <a:t> про </a:t>
            </a:r>
            <a:r>
              <a:rPr lang="ru-RU" sz="2800" b="0" i="1" u="sng" dirty="0" err="1">
                <a:effectLst/>
              </a:rPr>
              <a:t>відповідальне</a:t>
            </a:r>
            <a:r>
              <a:rPr lang="ru-RU" sz="2800" b="0" i="1" u="sng" dirty="0">
                <a:effectLst/>
              </a:rPr>
              <a:t> </a:t>
            </a:r>
            <a:r>
              <a:rPr lang="ru-RU" sz="2800" b="0" i="1" u="sng" dirty="0" err="1">
                <a:effectLst/>
              </a:rPr>
              <a:t>ставлення</a:t>
            </a:r>
            <a:r>
              <a:rPr lang="ru-RU" sz="2800" b="0" i="1" u="sng" dirty="0">
                <a:effectLst/>
              </a:rPr>
              <a:t> оператора. </a:t>
            </a:r>
          </a:p>
          <a:p>
            <a:pPr algn="just"/>
            <a:endParaRPr lang="ru-RU" sz="2800" b="0" i="0" dirty="0">
              <a:effectLst/>
            </a:endParaRPr>
          </a:p>
          <a:p>
            <a:pPr algn="just"/>
            <a:r>
              <a:rPr lang="ru-RU" sz="2800" b="0" i="0" dirty="0">
                <a:effectLst/>
              </a:rPr>
              <a:t>(А) </a:t>
            </a:r>
            <a:r>
              <a:rPr lang="ru-RU" sz="2800" b="0" i="0" dirty="0" err="1">
                <a:effectLst/>
              </a:rPr>
              <a:t>Які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коригувальні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дії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повинні</a:t>
            </a:r>
            <a:r>
              <a:rPr lang="ru-RU" sz="2800" b="0" i="0" dirty="0">
                <a:effectLst/>
              </a:rPr>
              <a:t> бути </a:t>
            </a:r>
            <a:r>
              <a:rPr lang="ru-RU" sz="2800" b="0" i="0" dirty="0" err="1">
                <a:effectLst/>
              </a:rPr>
              <a:t>виконані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щоб</a:t>
            </a:r>
            <a:r>
              <a:rPr lang="ru-RU" sz="2800" b="0" i="0" dirty="0">
                <a:effectLst/>
              </a:rPr>
              <a:t>: 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</a:rPr>
              <a:t>Відновити</a:t>
            </a:r>
            <a:r>
              <a:rPr lang="ru-RU" sz="2800" b="0" i="0" dirty="0">
                <a:effectLst/>
              </a:rPr>
              <a:t> контроль;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</a:rPr>
              <a:t>Врегулювати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ситуацію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із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продукцією</a:t>
            </a:r>
            <a:r>
              <a:rPr lang="ru-RU" sz="2800" b="0" i="0" dirty="0">
                <a:effectLst/>
              </a:rPr>
              <a:t>, </a:t>
            </a:r>
            <a:r>
              <a:rPr lang="ru-RU" sz="2800" b="0" i="0" dirty="0" err="1">
                <a:effectLst/>
              </a:rPr>
              <a:t>що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була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вироблена</a:t>
            </a:r>
            <a:r>
              <a:rPr lang="ru-RU" sz="2800" b="0" i="0" dirty="0">
                <a:effectLst/>
              </a:rPr>
              <a:t>, коли </a:t>
            </a:r>
            <a:r>
              <a:rPr lang="ru-RU" sz="2800" b="0" i="0" dirty="0" err="1">
                <a:effectLst/>
              </a:rPr>
              <a:t>процес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вийшов</a:t>
            </a:r>
            <a:r>
              <a:rPr lang="ru-RU" sz="2800" b="0" i="0" dirty="0">
                <a:effectLst/>
              </a:rPr>
              <a:t> з-</a:t>
            </a:r>
            <a:r>
              <a:rPr lang="ru-RU" sz="2800" b="0" i="0" dirty="0" err="1">
                <a:effectLst/>
              </a:rPr>
              <a:t>під</a:t>
            </a:r>
            <a:r>
              <a:rPr lang="ru-RU" sz="2800" b="0" i="0" dirty="0">
                <a:effectLst/>
              </a:rPr>
              <a:t> контролю;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</a:rPr>
              <a:t>Розслідувати</a:t>
            </a:r>
            <a:r>
              <a:rPr lang="ru-RU" sz="2800" b="0" i="0" dirty="0">
                <a:effectLst/>
              </a:rPr>
              <a:t> причину, </a:t>
            </a:r>
            <a:r>
              <a:rPr lang="ru-RU" sz="2800" b="0" i="0" dirty="0" err="1">
                <a:effectLst/>
              </a:rPr>
              <a:t>щоб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уникнути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повторення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проблеми</a:t>
            </a:r>
            <a:r>
              <a:rPr lang="ru-RU" sz="2800" b="0" i="0" dirty="0">
                <a:effectLst/>
              </a:rPr>
              <a:t>. </a:t>
            </a:r>
          </a:p>
          <a:p>
            <a:pPr algn="just"/>
            <a:r>
              <a:rPr lang="ru-RU" sz="2800" b="0" i="0" dirty="0">
                <a:effectLst/>
              </a:rPr>
              <a:t>(Б) </a:t>
            </a:r>
            <a:r>
              <a:rPr lang="ru-RU" sz="2800" b="0" i="0" dirty="0" err="1">
                <a:effectLst/>
              </a:rPr>
              <a:t>Хто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відповідає</a:t>
            </a:r>
            <a:r>
              <a:rPr lang="ru-RU" sz="2800" b="0" i="0" dirty="0">
                <a:effectLst/>
              </a:rPr>
              <a:t> за </a:t>
            </a:r>
            <a:r>
              <a:rPr lang="ru-RU" sz="2800" b="0" i="0" dirty="0" err="1">
                <a:effectLst/>
              </a:rPr>
              <a:t>проведення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коригувальних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дій</a:t>
            </a:r>
            <a:r>
              <a:rPr lang="ru-RU" sz="2800" b="0" i="0" dirty="0">
                <a:effectLst/>
              </a:rPr>
              <a:t>;  </a:t>
            </a:r>
          </a:p>
          <a:p>
            <a:pPr algn="just"/>
            <a:r>
              <a:rPr lang="ru-RU" sz="2800" b="0" i="0" dirty="0">
                <a:effectLst/>
              </a:rPr>
              <a:t>(С) Яка </a:t>
            </a:r>
            <a:r>
              <a:rPr lang="ru-RU" sz="2800" b="0" i="0" dirty="0" err="1">
                <a:effectLst/>
              </a:rPr>
              <a:t>інформація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має</a:t>
            </a:r>
            <a:r>
              <a:rPr lang="ru-RU" sz="2800" b="0" i="0" dirty="0">
                <a:effectLst/>
              </a:rPr>
              <a:t> бути </a:t>
            </a:r>
            <a:r>
              <a:rPr lang="ru-RU" sz="2800" b="0" i="0" dirty="0" err="1">
                <a:effectLst/>
              </a:rPr>
              <a:t>зафіксована</a:t>
            </a:r>
            <a:r>
              <a:rPr lang="ru-RU" sz="2800" b="0" i="0" dirty="0">
                <a:effectLst/>
              </a:rPr>
              <a:t>, де і ким; </a:t>
            </a:r>
          </a:p>
          <a:p>
            <a:pPr algn="just"/>
            <a:r>
              <a:rPr lang="ru-RU" sz="2800" b="0" i="0" dirty="0">
                <a:effectLst/>
              </a:rPr>
              <a:t>(Г) </a:t>
            </a:r>
            <a:r>
              <a:rPr lang="ru-RU" sz="2800" b="0" i="0" dirty="0" err="1">
                <a:effectLst/>
              </a:rPr>
              <a:t>Хто</a:t>
            </a:r>
            <a:r>
              <a:rPr lang="ru-RU" sz="2800" b="0" i="0" dirty="0">
                <a:effectLst/>
              </a:rPr>
              <a:t> буде </a:t>
            </a:r>
            <a:r>
              <a:rPr lang="ru-RU" sz="2800" b="0" i="0" dirty="0" err="1">
                <a:effectLst/>
              </a:rPr>
              <a:t>перевіряти</a:t>
            </a:r>
            <a:r>
              <a:rPr lang="ru-RU" sz="2800" b="0" i="0" dirty="0">
                <a:effectLst/>
              </a:rPr>
              <a:t>, </a:t>
            </a:r>
            <a:r>
              <a:rPr lang="ru-RU" sz="2800" b="0" i="0" dirty="0" err="1">
                <a:effectLst/>
              </a:rPr>
              <a:t>що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коригувальні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дії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виконані</a:t>
            </a:r>
            <a:r>
              <a:rPr lang="ru-RU" sz="2800" b="0" i="0" dirty="0">
                <a:effectLst/>
              </a:rPr>
              <a:t> правильно і де, і як </a:t>
            </a:r>
            <a:r>
              <a:rPr lang="ru-RU" sz="2800" b="0" i="0" dirty="0" err="1">
                <a:effectLst/>
              </a:rPr>
              <a:t>ця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перевірка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має</a:t>
            </a:r>
            <a:r>
              <a:rPr lang="ru-RU" sz="2800" b="0" i="0" dirty="0">
                <a:effectLst/>
              </a:rPr>
              <a:t> бути </a:t>
            </a:r>
            <a:r>
              <a:rPr lang="ru-RU" sz="2800" b="0" i="0" dirty="0" err="1">
                <a:effectLst/>
              </a:rPr>
              <a:t>запротокольована</a:t>
            </a:r>
            <a:r>
              <a:rPr lang="ru-RU" sz="2800" b="0" i="0" dirty="0">
                <a:effectLst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2911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15B7CC-886F-4512-9244-2AB150867D4F}"/>
              </a:ext>
            </a:extLst>
          </p:cNvPr>
          <p:cNvSpPr txBox="1"/>
          <p:nvPr/>
        </p:nvSpPr>
        <p:spPr>
          <a:xfrm>
            <a:off x="142351" y="0"/>
            <a:ext cx="11907297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effectLst/>
                <a:latin typeface="HelveticaNeueCyr-Light"/>
              </a:rPr>
              <a:t>8. ВАЛІДАЦІЯ ТА ВЕРИФІКАЦІЯ ПЛАНУ НАССР  </a:t>
            </a:r>
          </a:p>
          <a:p>
            <a:pPr algn="just"/>
            <a:r>
              <a:rPr lang="ru-RU" sz="2800" b="0" i="0" dirty="0" err="1">
                <a:effectLst/>
                <a:latin typeface="HelveticaNeueCyr-Light"/>
              </a:rPr>
              <a:t>Веріфікація</a:t>
            </a:r>
            <a:r>
              <a:rPr lang="ru-RU" sz="2800" b="0" i="0" dirty="0">
                <a:effectLst/>
                <a:latin typeface="HelveticaNeueCyr-Light"/>
              </a:rPr>
              <a:t>  </a:t>
            </a:r>
            <a:r>
              <a:rPr lang="ru-RU" sz="2800" b="0" i="0" dirty="0" err="1">
                <a:effectLst/>
                <a:latin typeface="HelveticaNeueCyr-Light"/>
              </a:rPr>
              <a:t>означає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перевірку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або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підтвердження</a:t>
            </a:r>
            <a:r>
              <a:rPr lang="ru-RU" sz="2800" b="0" i="0" dirty="0">
                <a:effectLst/>
                <a:latin typeface="HelveticaNeueCyr-Light"/>
              </a:rPr>
              <a:t> того, </a:t>
            </a:r>
            <a:r>
              <a:rPr lang="ru-RU" sz="2800" b="0" i="0" dirty="0" err="1">
                <a:effectLst/>
                <a:latin typeface="HelveticaNeueCyr-Light"/>
              </a:rPr>
              <a:t>що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процедури</a:t>
            </a:r>
            <a:r>
              <a:rPr lang="ru-RU" sz="2800" b="0" i="0" dirty="0">
                <a:effectLst/>
                <a:latin typeface="HelveticaNeueCyr-Light"/>
              </a:rPr>
              <a:t> на </a:t>
            </a:r>
            <a:r>
              <a:rPr lang="ru-RU" sz="2800" b="0" i="0" dirty="0" err="1">
                <a:effectLst/>
                <a:latin typeface="HelveticaNeueCyr-Light"/>
              </a:rPr>
              <a:t>основі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en-US" sz="2800" b="0" i="0" dirty="0">
                <a:effectLst/>
                <a:latin typeface="HelveticaNeueCyr-Light"/>
              </a:rPr>
              <a:t>HACCP </a:t>
            </a:r>
            <a:r>
              <a:rPr lang="ru-RU" sz="2800" b="0" i="0" dirty="0" err="1">
                <a:effectLst/>
                <a:latin typeface="HelveticaNeueCyr-Light"/>
              </a:rPr>
              <a:t>досягають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бажаного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ефекту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тобто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контролюють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небезпечні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фактори</a:t>
            </a:r>
            <a:r>
              <a:rPr lang="ru-RU" sz="2800" b="0" i="0" dirty="0">
                <a:effectLst/>
                <a:latin typeface="HelveticaNeueCyr-Light"/>
              </a:rPr>
              <a:t>. </a:t>
            </a:r>
          </a:p>
          <a:p>
            <a:pPr algn="just"/>
            <a:r>
              <a:rPr lang="ru-RU" sz="2800" b="0" i="0" dirty="0" err="1">
                <a:effectLst/>
                <a:latin typeface="HelveticaNeueCyr-Light"/>
              </a:rPr>
              <a:t>Ці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перевірки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проводяться</a:t>
            </a:r>
            <a:r>
              <a:rPr lang="ru-RU" sz="2800" b="0" i="0" dirty="0">
                <a:effectLst/>
                <a:latin typeface="HelveticaNeueCyr-Light"/>
              </a:rPr>
              <a:t>  у такому порядку: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HelveticaNeueCyr-Light"/>
              </a:rPr>
              <a:t>Перед початком </a:t>
            </a:r>
            <a:r>
              <a:rPr lang="ru-RU" sz="2800" b="0" i="0" dirty="0" err="1">
                <a:effectLst/>
                <a:latin typeface="HelveticaNeueCyr-Light"/>
              </a:rPr>
              <a:t>реалізації</a:t>
            </a:r>
            <a:r>
              <a:rPr lang="ru-RU" sz="2800" b="0" i="0" dirty="0">
                <a:effectLst/>
                <a:latin typeface="HelveticaNeueCyr-Light"/>
              </a:rPr>
              <a:t> плану – </a:t>
            </a:r>
            <a:r>
              <a:rPr lang="ru-RU" sz="2800" b="0" i="0" dirty="0" err="1">
                <a:effectLst/>
                <a:latin typeface="HelveticaNeueCyr-Light"/>
              </a:rPr>
              <a:t>називається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1" i="0" dirty="0">
                <a:effectLst/>
                <a:latin typeface="HelveticaNeueCyr-Light"/>
              </a:rPr>
              <a:t>«</a:t>
            </a:r>
            <a:r>
              <a:rPr lang="ru-RU" sz="2800" b="1" i="0" dirty="0" err="1">
                <a:effectLst/>
                <a:latin typeface="HelveticaNeueCyr-Light"/>
              </a:rPr>
              <a:t>Валідація</a:t>
            </a:r>
            <a:r>
              <a:rPr lang="ru-RU" sz="2800" b="1" i="0" dirty="0">
                <a:effectLst/>
                <a:latin typeface="HelveticaNeueCyr-Light"/>
              </a:rPr>
              <a:t>»,</a:t>
            </a:r>
            <a:endParaRPr lang="ru-RU" sz="2800" b="1" dirty="0">
              <a:latin typeface="HelveticaNeueCyr-Ligh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  <a:latin typeface="HelveticaNeueCyr-Light"/>
              </a:rPr>
              <a:t>Після</a:t>
            </a:r>
            <a:r>
              <a:rPr lang="ru-RU" sz="2800" b="0" i="0" dirty="0">
                <a:effectLst/>
                <a:latin typeface="HelveticaNeueCyr-Light"/>
              </a:rPr>
              <a:t>  </a:t>
            </a:r>
            <a:r>
              <a:rPr lang="ru-RU" sz="2800" b="0" i="0" dirty="0" err="1">
                <a:effectLst/>
                <a:latin typeface="HelveticaNeueCyr-Light"/>
              </a:rPr>
              <a:t>запровадження</a:t>
            </a:r>
            <a:r>
              <a:rPr lang="ru-RU" sz="2800" b="0" i="0" dirty="0">
                <a:effectLst/>
                <a:latin typeface="HelveticaNeueCyr-Light"/>
              </a:rPr>
              <a:t> плану НАССР на </a:t>
            </a:r>
            <a:r>
              <a:rPr lang="ru-RU" sz="2800" b="0" i="0" dirty="0" err="1">
                <a:effectLst/>
                <a:latin typeface="HelveticaNeueCyr-Light"/>
              </a:rPr>
              <a:t>виробництві</a:t>
            </a:r>
            <a:r>
              <a:rPr lang="ru-RU" sz="2800" b="0" i="0" dirty="0">
                <a:effectLst/>
                <a:latin typeface="HelveticaNeueCyr-Light"/>
              </a:rPr>
              <a:t> – </a:t>
            </a:r>
            <a:r>
              <a:rPr lang="ru-RU" sz="2800" b="0" i="0" dirty="0" err="1">
                <a:effectLst/>
                <a:latin typeface="HelveticaNeueCyr-Light"/>
              </a:rPr>
              <a:t>називається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1" i="0" dirty="0">
                <a:effectLst/>
                <a:latin typeface="HelveticaNeueCyr-Light"/>
              </a:rPr>
              <a:t>«</a:t>
            </a:r>
            <a:r>
              <a:rPr lang="ru-RU" sz="2800" b="1" i="0" dirty="0" err="1">
                <a:effectLst/>
                <a:latin typeface="HelveticaNeueCyr-Light"/>
              </a:rPr>
              <a:t>Веріфікація</a:t>
            </a:r>
            <a:r>
              <a:rPr lang="ru-RU" sz="2800" b="1" i="0" dirty="0">
                <a:effectLst/>
                <a:latin typeface="HelveticaNeueCyr-Light"/>
              </a:rPr>
              <a:t>».  </a:t>
            </a:r>
          </a:p>
          <a:p>
            <a:pPr algn="just"/>
            <a:r>
              <a:rPr lang="ru-RU" sz="2600" b="1" i="0" dirty="0" err="1">
                <a:effectLst/>
                <a:latin typeface="HelveticaNeueCyr-Light"/>
              </a:rPr>
              <a:t>Вирішіть</a:t>
            </a:r>
            <a:r>
              <a:rPr lang="ru-RU" sz="2600" b="1" i="0" dirty="0">
                <a:effectLst/>
                <a:latin typeface="HelveticaNeueCyr-Light"/>
              </a:rPr>
              <a:t> для себе і </a:t>
            </a:r>
            <a:r>
              <a:rPr lang="ru-RU" sz="2600" b="1" i="0" dirty="0" err="1">
                <a:effectLst/>
                <a:latin typeface="HelveticaNeueCyr-Light"/>
              </a:rPr>
              <a:t>запишіть</a:t>
            </a:r>
            <a:r>
              <a:rPr lang="ru-RU" sz="2600" b="1" i="0" dirty="0">
                <a:effectLst/>
                <a:latin typeface="HelveticaNeueCyr-Light"/>
              </a:rPr>
              <a:t>:   </a:t>
            </a:r>
          </a:p>
          <a:p>
            <a:pPr algn="just"/>
            <a:r>
              <a:rPr lang="ru-RU" sz="2600" b="0" i="0" dirty="0">
                <a:effectLst/>
                <a:latin typeface="HelveticaNeueCyr-Light"/>
              </a:rPr>
              <a:t>(А) </a:t>
            </a:r>
            <a:r>
              <a:rPr lang="ru-RU" sz="2600" b="0" i="0" dirty="0" err="1">
                <a:effectLst/>
                <a:latin typeface="HelveticaNeueCyr-Light"/>
              </a:rPr>
              <a:t>Які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валідаційні</a:t>
            </a:r>
            <a:r>
              <a:rPr lang="ru-RU" sz="2600" b="0" i="0" dirty="0">
                <a:effectLst/>
                <a:latin typeface="HelveticaNeueCyr-Light"/>
              </a:rPr>
              <a:t> та </a:t>
            </a:r>
            <a:r>
              <a:rPr lang="ru-RU" sz="2600" b="0" i="0" dirty="0" err="1">
                <a:effectLst/>
                <a:latin typeface="HelveticaNeueCyr-Light"/>
              </a:rPr>
              <a:t>веріфікаційні</a:t>
            </a:r>
            <a:r>
              <a:rPr lang="ru-RU" sz="2600" b="0" i="0" dirty="0">
                <a:effectLst/>
                <a:latin typeface="HelveticaNeueCyr-Light"/>
              </a:rPr>
              <a:t>  </a:t>
            </a:r>
            <a:r>
              <a:rPr lang="ru-RU" sz="2600" b="0" i="0" dirty="0" err="1">
                <a:effectLst/>
                <a:latin typeface="HelveticaNeueCyr-Light"/>
              </a:rPr>
              <a:t>перевірки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мають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проводитися</a:t>
            </a:r>
            <a:r>
              <a:rPr lang="ru-RU" sz="2600" b="0" i="0" dirty="0">
                <a:effectLst/>
                <a:latin typeface="HelveticaNeueCyr-Light"/>
              </a:rPr>
              <a:t> і коли – на </a:t>
            </a:r>
            <a:r>
              <a:rPr lang="ru-RU" sz="2600" b="0" i="0" dirty="0" err="1">
                <a:effectLst/>
                <a:latin typeface="HelveticaNeueCyr-Light"/>
              </a:rPr>
              <a:t>сторінках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1" i="0" dirty="0">
                <a:effectLst/>
                <a:latin typeface="HelveticaNeueCyr-Light"/>
              </a:rPr>
              <a:t>Журналу</a:t>
            </a:r>
            <a:r>
              <a:rPr lang="ru-RU" sz="2600" b="0" i="0" dirty="0">
                <a:effectLst/>
                <a:latin typeface="HelveticaNeueCyr-Light"/>
              </a:rPr>
              <a:t> є </a:t>
            </a:r>
            <a:r>
              <a:rPr lang="ru-RU" sz="2600" b="0" i="0" dirty="0" err="1">
                <a:effectLst/>
                <a:latin typeface="HelveticaNeueCyr-Light"/>
              </a:rPr>
              <a:t>деякі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пропозиції</a:t>
            </a:r>
            <a:r>
              <a:rPr lang="ru-RU" sz="2600" b="0" i="0" dirty="0">
                <a:effectLst/>
                <a:latin typeface="HelveticaNeueCyr-Light"/>
              </a:rPr>
              <a:t>  </a:t>
            </a:r>
          </a:p>
          <a:p>
            <a:pPr algn="just"/>
            <a:r>
              <a:rPr lang="ru-RU" sz="2600" b="0" i="0" dirty="0">
                <a:effectLst/>
                <a:latin typeface="HelveticaNeueCyr-Light"/>
              </a:rPr>
              <a:t>(Б) </a:t>
            </a:r>
            <a:r>
              <a:rPr lang="ru-RU" sz="2600" b="0" i="0" dirty="0" err="1">
                <a:effectLst/>
                <a:latin typeface="HelveticaNeueCyr-Light"/>
              </a:rPr>
              <a:t>Хто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несе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відповідальність</a:t>
            </a:r>
            <a:r>
              <a:rPr lang="ru-RU" sz="2600" b="0" i="0" dirty="0">
                <a:effectLst/>
                <a:latin typeface="HelveticaNeueCyr-Light"/>
              </a:rPr>
              <a:t> за </a:t>
            </a:r>
            <a:r>
              <a:rPr lang="ru-RU" sz="2600" b="0" i="0" dirty="0" err="1">
                <a:effectLst/>
                <a:latin typeface="HelveticaNeueCyr-Light"/>
              </a:rPr>
              <a:t>їх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проведення</a:t>
            </a:r>
            <a:r>
              <a:rPr lang="ru-RU" sz="2600" b="0" i="0" dirty="0">
                <a:effectLst/>
                <a:latin typeface="HelveticaNeueCyr-Light"/>
              </a:rPr>
              <a:t>; </a:t>
            </a:r>
          </a:p>
          <a:p>
            <a:pPr algn="just"/>
            <a:r>
              <a:rPr lang="ru-RU" sz="2600" b="0" i="0" dirty="0">
                <a:effectLst/>
                <a:latin typeface="HelveticaNeueCyr-Light"/>
              </a:rPr>
              <a:t>(В) Яка </a:t>
            </a:r>
            <a:r>
              <a:rPr lang="ru-RU" sz="2600" b="0" i="0" dirty="0" err="1">
                <a:effectLst/>
                <a:latin typeface="HelveticaNeueCyr-Light"/>
              </a:rPr>
              <a:t>інформація</a:t>
            </a:r>
            <a:r>
              <a:rPr lang="ru-RU" sz="2600" b="0" i="0" dirty="0">
                <a:effectLst/>
                <a:latin typeface="HelveticaNeueCyr-Light"/>
              </a:rPr>
              <a:t> повинна </a:t>
            </a:r>
            <a:r>
              <a:rPr lang="ru-RU" sz="2600" b="0" i="0" dirty="0" err="1">
                <a:effectLst/>
                <a:latin typeface="HelveticaNeueCyr-Light"/>
              </a:rPr>
              <a:t>фіксуватися</a:t>
            </a:r>
            <a:r>
              <a:rPr lang="ru-RU" sz="2600" b="0" i="0" dirty="0">
                <a:effectLst/>
                <a:latin typeface="HelveticaNeueCyr-Light"/>
              </a:rPr>
              <a:t>, ким і де; </a:t>
            </a:r>
          </a:p>
          <a:p>
            <a:pPr algn="just"/>
            <a:r>
              <a:rPr lang="ru-RU" sz="2600" b="0" i="0" dirty="0">
                <a:effectLst/>
                <a:latin typeface="HelveticaNeueCyr-Light"/>
              </a:rPr>
              <a:t>(Г)</a:t>
            </a:r>
            <a:r>
              <a:rPr lang="ru-RU" sz="2600" b="0" i="0" dirty="0" err="1">
                <a:effectLst/>
                <a:latin typeface="HelveticaNeueCyr-Light"/>
              </a:rPr>
              <a:t>Хто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перевірятиме</a:t>
            </a:r>
            <a:r>
              <a:rPr lang="ru-RU" sz="2600" b="0" i="0" dirty="0">
                <a:effectLst/>
                <a:latin typeface="HelveticaNeueCyr-Light"/>
              </a:rPr>
              <a:t>, </a:t>
            </a:r>
            <a:r>
              <a:rPr lang="ru-RU" sz="2600" b="0" i="0" dirty="0" err="1">
                <a:effectLst/>
                <a:latin typeface="HelveticaNeueCyr-Light"/>
              </a:rPr>
              <a:t>що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валідаційні</a:t>
            </a:r>
            <a:r>
              <a:rPr lang="ru-RU" sz="2600" b="0" i="0" dirty="0">
                <a:effectLst/>
                <a:latin typeface="HelveticaNeueCyr-Light"/>
              </a:rPr>
              <a:t> та </a:t>
            </a:r>
            <a:r>
              <a:rPr lang="ru-RU" sz="2600" b="0" i="0" dirty="0" err="1">
                <a:effectLst/>
                <a:latin typeface="HelveticaNeueCyr-Light"/>
              </a:rPr>
              <a:t>веріфікаційні</a:t>
            </a:r>
            <a:r>
              <a:rPr lang="ru-RU" sz="2600" b="0" i="0" dirty="0">
                <a:effectLst/>
                <a:latin typeface="HelveticaNeueCyr-Light"/>
              </a:rPr>
              <a:t>  </a:t>
            </a:r>
            <a:r>
              <a:rPr lang="ru-RU" sz="2600" b="0" i="0" dirty="0" err="1">
                <a:effectLst/>
                <a:latin typeface="HelveticaNeueCyr-Light"/>
              </a:rPr>
              <a:t>перевірки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проводяться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належним</a:t>
            </a:r>
            <a:r>
              <a:rPr lang="ru-RU" sz="2600" b="0" i="0" dirty="0">
                <a:effectLst/>
                <a:latin typeface="HelveticaNeueCyr-Light"/>
              </a:rPr>
              <a:t> чином,  і де і </a:t>
            </a:r>
            <a:r>
              <a:rPr lang="ru-RU" sz="2600" b="0" i="0" dirty="0" err="1">
                <a:effectLst/>
                <a:latin typeface="HelveticaNeueCyr-Light"/>
              </a:rPr>
              <a:t>яким</a:t>
            </a:r>
            <a:r>
              <a:rPr lang="ru-RU" sz="2600" b="0" i="0" dirty="0">
                <a:effectLst/>
                <a:latin typeface="HelveticaNeueCyr-Light"/>
              </a:rPr>
              <a:t> чином </a:t>
            </a:r>
            <a:r>
              <a:rPr lang="ru-RU" sz="2600" b="0" i="0" dirty="0" err="1">
                <a:effectLst/>
                <a:latin typeface="HelveticaNeueCyr-Light"/>
              </a:rPr>
              <a:t>ці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перевірки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будуть</a:t>
            </a:r>
            <a:r>
              <a:rPr lang="ru-RU" sz="2600" b="0" i="0" dirty="0">
                <a:effectLst/>
                <a:latin typeface="HelveticaNeueCyr-Light"/>
              </a:rPr>
              <a:t> </a:t>
            </a:r>
            <a:r>
              <a:rPr lang="ru-RU" sz="2600" b="0" i="0" dirty="0" err="1">
                <a:effectLst/>
                <a:latin typeface="HelveticaNeueCyr-Light"/>
              </a:rPr>
              <a:t>фіксуватися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17113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222CA3-7CDA-42EA-8FFB-FDC8053E27F3}"/>
              </a:ext>
            </a:extLst>
          </p:cNvPr>
          <p:cNvSpPr txBox="1"/>
          <p:nvPr/>
        </p:nvSpPr>
        <p:spPr>
          <a:xfrm>
            <a:off x="311498" y="251209"/>
            <a:ext cx="11575701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effectLst/>
                <a:latin typeface="HelveticaNeueCyr-Light"/>
              </a:rPr>
              <a:t>9. </a:t>
            </a:r>
            <a:r>
              <a:rPr lang="ru-RU" sz="2800" b="1" i="0" dirty="0" err="1">
                <a:effectLst/>
                <a:latin typeface="HelveticaNeueCyr-Light"/>
              </a:rPr>
              <a:t>Документація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</a:p>
          <a:p>
            <a:pPr algn="just"/>
            <a:endParaRPr lang="ru-RU" sz="2800" dirty="0">
              <a:latin typeface="HelveticaNeueCyr-Light"/>
            </a:endParaRPr>
          </a:p>
          <a:p>
            <a:pPr algn="just"/>
            <a:r>
              <a:rPr lang="ru-RU" sz="2800" b="0" i="0" dirty="0" err="1">
                <a:effectLst/>
                <a:latin typeface="HelveticaNeueCyr-Light"/>
              </a:rPr>
              <a:t>Ваші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системи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засновані</a:t>
            </a:r>
            <a:r>
              <a:rPr lang="ru-RU" sz="2800" b="0" i="0" dirty="0">
                <a:effectLst/>
                <a:latin typeface="HelveticaNeueCyr-Light"/>
              </a:rPr>
              <a:t> на принципах HACCP, </a:t>
            </a:r>
            <a:r>
              <a:rPr lang="ru-RU" sz="2800" b="0" i="0" dirty="0" err="1">
                <a:effectLst/>
                <a:latin typeface="HelveticaNeueCyr-Light"/>
              </a:rPr>
              <a:t>гігієнічні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процедури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перевірки</a:t>
            </a:r>
            <a:r>
              <a:rPr lang="ru-RU" sz="2800" b="0" i="0" dirty="0">
                <a:effectLst/>
                <a:latin typeface="HelveticaNeueCyr-Light"/>
              </a:rPr>
              <a:t> та </a:t>
            </a:r>
            <a:r>
              <a:rPr lang="ru-RU" sz="2800" b="0" i="0" dirty="0" err="1">
                <a:effectLst/>
                <a:latin typeface="HelveticaNeueCyr-Light"/>
              </a:rPr>
              <a:t>дії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вашого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бізнесу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повинні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належно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записуватися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адже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саме</a:t>
            </a:r>
            <a:r>
              <a:rPr lang="ru-RU" sz="2800" b="0" i="0" dirty="0">
                <a:effectLst/>
                <a:latin typeface="HelveticaNeueCyr-Light"/>
              </a:rPr>
              <a:t> так вони </a:t>
            </a:r>
            <a:r>
              <a:rPr lang="ru-RU" sz="2800" b="0" i="0" dirty="0" err="1">
                <a:effectLst/>
                <a:latin typeface="HelveticaNeueCyr-Light"/>
              </a:rPr>
              <a:t>слугують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доказами</a:t>
            </a:r>
            <a:r>
              <a:rPr lang="ru-RU" sz="2800" b="0" i="0" dirty="0">
                <a:effectLst/>
                <a:latin typeface="HelveticaNeueCyr-Light"/>
              </a:rPr>
              <a:t> для вас самих, ваших </a:t>
            </a:r>
            <a:r>
              <a:rPr lang="ru-RU" sz="2800" b="0" i="0" dirty="0" err="1">
                <a:effectLst/>
                <a:latin typeface="HelveticaNeueCyr-Light"/>
              </a:rPr>
              <a:t>клієнтів</a:t>
            </a:r>
            <a:r>
              <a:rPr lang="ru-RU" sz="2800" b="0" i="0" dirty="0">
                <a:effectLst/>
                <a:latin typeface="HelveticaNeueCyr-Light"/>
              </a:rPr>
              <a:t>, і для </a:t>
            </a:r>
            <a:r>
              <a:rPr lang="ru-RU" sz="2800" b="0" i="0" dirty="0" err="1">
                <a:effectLst/>
                <a:latin typeface="HelveticaNeueCyr-Light"/>
              </a:rPr>
              <a:t>офіційних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перевірок</a:t>
            </a:r>
            <a:r>
              <a:rPr lang="ru-RU" sz="2800" b="0" i="0" dirty="0">
                <a:effectLst/>
                <a:latin typeface="HelveticaNeueCyr-Light"/>
              </a:rPr>
              <a:t>.</a:t>
            </a:r>
          </a:p>
          <a:p>
            <a:pPr algn="just"/>
            <a:endParaRPr lang="ru-RU" sz="2800" b="0" i="0" dirty="0">
              <a:effectLst/>
              <a:latin typeface="HelveticaNeueCyr-Light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>
                <a:effectLst/>
                <a:latin typeface="HelveticaNeueCyr-Light"/>
              </a:rPr>
              <a:t>Вся </a:t>
            </a:r>
            <a:r>
              <a:rPr lang="ru-RU" sz="2800" b="0" i="0" dirty="0" err="1">
                <a:effectLst/>
                <a:latin typeface="HelveticaNeueCyr-Light"/>
              </a:rPr>
              <a:t>паперова</a:t>
            </a:r>
            <a:r>
              <a:rPr lang="ru-RU" sz="2800" b="0" i="0" dirty="0">
                <a:effectLst/>
                <a:latin typeface="HelveticaNeueCyr-Light"/>
              </a:rPr>
              <a:t> робота </a:t>
            </a:r>
            <a:r>
              <a:rPr lang="ru-RU" sz="2800" b="0" i="0" dirty="0" err="1">
                <a:effectLst/>
                <a:latin typeface="HelveticaNeueCyr-Light"/>
              </a:rPr>
              <a:t>має</a:t>
            </a:r>
            <a:r>
              <a:rPr lang="ru-RU" sz="2800" b="0" i="0" dirty="0">
                <a:effectLst/>
                <a:latin typeface="HelveticaNeueCyr-Light"/>
              </a:rPr>
              <a:t> бути </a:t>
            </a:r>
            <a:r>
              <a:rPr lang="ru-RU" sz="2800" b="0" i="0" dirty="0" err="1">
                <a:effectLst/>
                <a:latin typeface="HelveticaNeueCyr-Light"/>
              </a:rPr>
              <a:t>якомога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простішою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щоб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її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було</a:t>
            </a:r>
            <a:r>
              <a:rPr lang="ru-RU" sz="2800" b="0" i="0" dirty="0">
                <a:effectLst/>
                <a:latin typeface="HelveticaNeueCyr-Light"/>
              </a:rPr>
              <a:t> легко </a:t>
            </a:r>
            <a:r>
              <a:rPr lang="ru-RU" sz="2800" b="0" i="0" dirty="0" err="1">
                <a:effectLst/>
                <a:latin typeface="HelveticaNeueCyr-Light"/>
              </a:rPr>
              <a:t>заповнювати</a:t>
            </a:r>
            <a:r>
              <a:rPr lang="ru-RU" sz="2800" b="0" i="0" dirty="0">
                <a:effectLst/>
                <a:latin typeface="HelveticaNeueCyr-Light"/>
              </a:rPr>
              <a:t> і </a:t>
            </a:r>
            <a:r>
              <a:rPr lang="ru-RU" sz="2800" b="0" i="0" dirty="0" err="1">
                <a:effectLst/>
                <a:latin typeface="HelveticaNeueCyr-Light"/>
              </a:rPr>
              <a:t>своєчасно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оновлювати</a:t>
            </a:r>
            <a:r>
              <a:rPr lang="ru-RU" sz="2800" b="0" i="0" dirty="0">
                <a:effectLst/>
                <a:latin typeface="HelveticaNeueCyr-Light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>
                <a:effectLst/>
                <a:latin typeface="HelveticaNeueCyr-Light"/>
              </a:rPr>
              <a:t>Записи </a:t>
            </a:r>
            <a:r>
              <a:rPr lang="ru-RU" sz="2800" b="0" i="0" dirty="0" err="1">
                <a:effectLst/>
                <a:latin typeface="HelveticaNeueCyr-Light"/>
              </a:rPr>
              <a:t>повинні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вказувати</a:t>
            </a:r>
            <a:r>
              <a:rPr lang="ru-RU" sz="2800" b="0" i="0" dirty="0">
                <a:effectLst/>
                <a:latin typeface="HelveticaNeueCyr-Light"/>
              </a:rPr>
              <a:t> особу(особи), </a:t>
            </a:r>
            <a:r>
              <a:rPr lang="ru-RU" sz="2800" b="0" i="0" dirty="0" err="1">
                <a:effectLst/>
                <a:latin typeface="HelveticaNeueCyr-Light"/>
              </a:rPr>
              <a:t>які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їх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виконали</a:t>
            </a:r>
            <a:r>
              <a:rPr lang="ru-RU" sz="2800" b="0" i="0" dirty="0">
                <a:effectLst/>
                <a:latin typeface="HelveticaNeueCyr-Light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effectLst/>
                <a:latin typeface="HelveticaNeueCyr-Light"/>
              </a:rPr>
              <a:t>Малі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підприємства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можуть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використовувати</a:t>
            </a:r>
            <a:r>
              <a:rPr lang="ru-RU" sz="2800" b="0" i="0" dirty="0">
                <a:effectLst/>
                <a:latin typeface="HelveticaNeueCyr-Light"/>
              </a:rPr>
              <a:t> «</a:t>
            </a:r>
            <a:r>
              <a:rPr lang="ru-RU" sz="2800" b="1" i="0" dirty="0" err="1">
                <a:effectLst/>
                <a:latin typeface="HelveticaNeueCyr-Light"/>
              </a:rPr>
              <a:t>Щоденний</a:t>
            </a:r>
            <a:r>
              <a:rPr lang="ru-RU" sz="2800" b="1" i="0" dirty="0">
                <a:effectLst/>
                <a:latin typeface="HelveticaNeueCyr-Light"/>
              </a:rPr>
              <a:t> журнал з </a:t>
            </a:r>
            <a:r>
              <a:rPr lang="ru-RU" sz="2800" b="1" i="0" dirty="0" err="1">
                <a:effectLst/>
                <a:latin typeface="HelveticaNeueCyr-Light"/>
              </a:rPr>
              <a:t>управління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безпечністю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харчової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продукції</a:t>
            </a:r>
            <a:r>
              <a:rPr lang="ru-RU" sz="2800" b="1" i="0" dirty="0">
                <a:effectLst/>
                <a:latin typeface="HelveticaNeueCyr-Light"/>
              </a:rPr>
              <a:t> для </a:t>
            </a:r>
            <a:r>
              <a:rPr lang="ru-RU" sz="2800" b="1" i="0" dirty="0" err="1">
                <a:effectLst/>
                <a:latin typeface="HelveticaNeueCyr-Light"/>
              </a:rPr>
              <a:t>виробників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м'яса</a:t>
            </a:r>
            <a:r>
              <a:rPr lang="ru-RU" sz="2800" b="1" i="0" dirty="0">
                <a:effectLst/>
                <a:latin typeface="HelveticaNeueCyr-Light"/>
              </a:rPr>
              <a:t>», </a:t>
            </a:r>
            <a:r>
              <a:rPr lang="ru-RU" sz="2800" b="0" i="0" dirty="0" err="1">
                <a:effectLst/>
                <a:latin typeface="HelveticaNeueCyr-Light"/>
              </a:rPr>
              <a:t>якщо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інших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механізмів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ведення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документації</a:t>
            </a:r>
            <a:r>
              <a:rPr lang="ru-RU" sz="2800" b="0" i="0" dirty="0">
                <a:effectLst/>
                <a:latin typeface="HelveticaNeueCyr-Light"/>
              </a:rPr>
              <a:t> та </a:t>
            </a:r>
            <a:r>
              <a:rPr lang="ru-RU" sz="2800" b="0" i="0" dirty="0" err="1">
                <a:effectLst/>
                <a:latin typeface="HelveticaNeueCyr-Light"/>
              </a:rPr>
              <a:t>обліку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немає</a:t>
            </a:r>
            <a:r>
              <a:rPr lang="ru-RU" sz="2800" b="0" i="0" dirty="0">
                <a:effectLst/>
                <a:latin typeface="HelveticaNeueCyr-Light"/>
              </a:rPr>
              <a:t>. </a:t>
            </a:r>
          </a:p>
          <a:p>
            <a:pPr algn="just"/>
            <a:endParaRPr lang="ru-RU" sz="2800" b="0" i="0" dirty="0">
              <a:effectLst/>
              <a:latin typeface="HelveticaNeueCyr-Light"/>
            </a:endParaRP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966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0757E-6AAC-449E-AA3E-B0E115AC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План</a:t>
            </a:r>
            <a:endParaRPr lang="ru-RU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8685EC-FE1B-4C03-88CA-786BC568B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6957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Інструкція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заповненню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плану НАССР.</a:t>
            </a:r>
          </a:p>
          <a:p>
            <a:pPr marL="514350" indent="-514350">
              <a:buAutoNum type="arabicPeriod"/>
            </a:pPr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Правильне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запровадження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8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845A43-B2B3-4948-A15E-84754539028E}"/>
              </a:ext>
            </a:extLst>
          </p:cNvPr>
          <p:cNvSpPr txBox="1"/>
          <p:nvPr/>
        </p:nvSpPr>
        <p:spPr>
          <a:xfrm>
            <a:off x="221064" y="381837"/>
            <a:ext cx="11455121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ЩОДЕННИЙ ЖУРНАЛ З УПРАВЛІННЯ БЕЗПЕЧНІСТЮ ХАРЧОВОЇ ПРОДУКЦІЇ ДЛЯ ВИРОБНИКІВ М'ЯСА 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err="1"/>
              <a:t>Цей</a:t>
            </a:r>
            <a:r>
              <a:rPr lang="ru-RU" sz="3200" dirty="0"/>
              <a:t> журнал </a:t>
            </a:r>
            <a:r>
              <a:rPr lang="ru-RU" sz="3200" dirty="0" err="1"/>
              <a:t>використовується</a:t>
            </a:r>
            <a:r>
              <a:rPr lang="ru-RU" sz="3200" dirty="0"/>
              <a:t> для </a:t>
            </a:r>
            <a:r>
              <a:rPr lang="ru-RU" sz="3200" dirty="0" err="1"/>
              <a:t>фіксації</a:t>
            </a:r>
            <a:r>
              <a:rPr lang="ru-RU" sz="3200" dirty="0"/>
              <a:t> </a:t>
            </a:r>
            <a:r>
              <a:rPr lang="ru-RU" sz="3200" dirty="0" err="1"/>
              <a:t>важливої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 про </a:t>
            </a:r>
            <a:r>
              <a:rPr lang="ru-RU" sz="3200" dirty="0" err="1"/>
              <a:t>гігієнічн</a:t>
            </a:r>
            <a:r>
              <a:rPr lang="uk-UA" sz="3200" dirty="0"/>
              <a:t>і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на </a:t>
            </a:r>
            <a:r>
              <a:rPr lang="ru-RU" sz="3200" dirty="0" err="1"/>
              <a:t>харчовому</a:t>
            </a:r>
            <a:r>
              <a:rPr lang="ru-RU" sz="3200" dirty="0"/>
              <a:t> </a:t>
            </a:r>
            <a:r>
              <a:rPr lang="ru-RU" sz="3200" dirty="0" err="1"/>
              <a:t>підприємстві</a:t>
            </a:r>
            <a:r>
              <a:rPr lang="ru-RU" sz="3200" dirty="0"/>
              <a:t> і </a:t>
            </a:r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свідчення</a:t>
            </a:r>
            <a:r>
              <a:rPr lang="ru-RU" sz="3200" dirty="0"/>
              <a:t> аудиторам про стан справ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управлінням</a:t>
            </a:r>
            <a:r>
              <a:rPr lang="ru-RU" sz="3200" dirty="0"/>
              <a:t> </a:t>
            </a:r>
            <a:r>
              <a:rPr lang="ru-RU" sz="3200" dirty="0" err="1"/>
              <a:t>безпечністю</a:t>
            </a:r>
            <a:r>
              <a:rPr lang="ru-RU" sz="3200" dirty="0"/>
              <a:t> </a:t>
            </a:r>
            <a:r>
              <a:rPr lang="ru-RU" sz="3200" dirty="0" err="1"/>
              <a:t>харчової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 на </a:t>
            </a:r>
            <a:r>
              <a:rPr lang="ru-RU" sz="3200" dirty="0" err="1"/>
              <a:t>підприємстві</a:t>
            </a:r>
            <a:r>
              <a:rPr lang="ru-RU" sz="3200" dirty="0"/>
              <a:t>. 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b="1" dirty="0"/>
              <a:t>ЩОДЕННИЙ КОНТРОЛЬНИЙ СПИСОК (чек-лист)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список </a:t>
            </a:r>
            <a:r>
              <a:rPr lang="ru-RU" sz="3200" dirty="0" err="1"/>
              <a:t>перевірок</a:t>
            </a:r>
            <a:r>
              <a:rPr lang="ru-RU" sz="3200" dirty="0"/>
              <a:t>, яки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щодня</a:t>
            </a:r>
            <a:r>
              <a:rPr lang="ru-RU" sz="3200" dirty="0"/>
              <a:t> </a:t>
            </a:r>
            <a:r>
              <a:rPr lang="ru-RU" sz="3200" dirty="0" err="1"/>
              <a:t>проводити</a:t>
            </a:r>
            <a:r>
              <a:rPr lang="ru-RU" sz="3200" dirty="0"/>
              <a:t> </a:t>
            </a:r>
            <a:r>
              <a:rPr lang="ru-RU" sz="3200" dirty="0" err="1"/>
              <a:t>співробітники</a:t>
            </a:r>
            <a:r>
              <a:rPr lang="ru-RU" sz="3200" dirty="0"/>
              <a:t>: 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/>
              <a:t>до початку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/>
              <a:t>в </a:t>
            </a:r>
            <a:r>
              <a:rPr lang="ru-RU" sz="3200" dirty="0" err="1"/>
              <a:t>процесі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закінчення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477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67564B-38C2-4A8A-8EE2-C5C5EF3595E8}"/>
              </a:ext>
            </a:extLst>
          </p:cNvPr>
          <p:cNvSpPr txBox="1"/>
          <p:nvPr/>
        </p:nvSpPr>
        <p:spPr>
          <a:xfrm>
            <a:off x="291402" y="221064"/>
            <a:ext cx="11615895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10. Перегляд </a:t>
            </a:r>
            <a:r>
              <a:rPr lang="ru-RU" sz="2800" b="1" dirty="0" err="1"/>
              <a:t>системи</a:t>
            </a:r>
            <a:r>
              <a:rPr lang="ru-RU" sz="2800" b="1" dirty="0"/>
              <a:t> на </a:t>
            </a:r>
            <a:r>
              <a:rPr lang="ru-RU" sz="2800" b="1" dirty="0" err="1"/>
              <a:t>основі</a:t>
            </a:r>
            <a:r>
              <a:rPr lang="ru-RU" sz="2800" b="1" dirty="0"/>
              <a:t> </a:t>
            </a:r>
            <a:r>
              <a:rPr lang="en-US" sz="2800" b="1" dirty="0"/>
              <a:t>HACCP </a:t>
            </a:r>
            <a:endParaRPr lang="uk-UA" sz="2800" b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err="1"/>
              <a:t>Переглядайте</a:t>
            </a:r>
            <a:r>
              <a:rPr lang="ru-RU" sz="2800" dirty="0"/>
              <a:t> план(и) НАССР як </a:t>
            </a:r>
            <a:r>
              <a:rPr lang="ru-RU" sz="2800" dirty="0" err="1"/>
              <a:t>мінімум</a:t>
            </a:r>
            <a:r>
              <a:rPr lang="ru-RU" sz="2800" dirty="0"/>
              <a:t> раз на </a:t>
            </a:r>
            <a:r>
              <a:rPr lang="ru-RU" sz="2800" dirty="0" err="1"/>
              <a:t>рік</a:t>
            </a:r>
            <a:r>
              <a:rPr lang="ru-RU" sz="2800" dirty="0"/>
              <a:t>, за </a:t>
            </a:r>
            <a:r>
              <a:rPr lang="ru-RU" sz="2800" dirty="0" err="1"/>
              <a:t>винятком</a:t>
            </a:r>
            <a:r>
              <a:rPr lang="ru-RU" sz="2800" dirty="0"/>
              <a:t> </a:t>
            </a:r>
            <a:r>
              <a:rPr lang="ru-RU" sz="2800" dirty="0" err="1"/>
              <a:t>випадків</a:t>
            </a:r>
            <a:r>
              <a:rPr lang="ru-RU" sz="2800" dirty="0"/>
              <a:t>, коли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переглядався</a:t>
            </a:r>
            <a:r>
              <a:rPr lang="ru-RU" sz="2800" dirty="0"/>
              <a:t> </a:t>
            </a:r>
            <a:r>
              <a:rPr lang="ru-RU" sz="2800" dirty="0" err="1"/>
              <a:t>внаслідок</a:t>
            </a:r>
            <a:r>
              <a:rPr lang="ru-RU" sz="2800" dirty="0"/>
              <a:t> </a:t>
            </a:r>
            <a:r>
              <a:rPr lang="ru-RU" sz="2800" dirty="0" err="1"/>
              <a:t>внесення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 у </a:t>
            </a:r>
            <a:r>
              <a:rPr lang="ru-RU" sz="2800" dirty="0" err="1"/>
              <a:t>продукцію</a:t>
            </a:r>
            <a:r>
              <a:rPr lang="ru-RU" sz="2800" dirty="0"/>
              <a:t>, </a:t>
            </a:r>
            <a:r>
              <a:rPr lang="ru-RU" sz="2800" dirty="0" err="1"/>
              <a:t>процедури</a:t>
            </a:r>
            <a:r>
              <a:rPr lang="ru-RU" sz="2800" dirty="0"/>
              <a:t>, </a:t>
            </a:r>
            <a:r>
              <a:rPr lang="ru-RU" sz="2800" dirty="0" err="1"/>
              <a:t>законодавство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, </a:t>
            </a:r>
            <a:r>
              <a:rPr lang="ru-RU" sz="2800" dirty="0" err="1"/>
              <a:t>можливо</a:t>
            </a:r>
            <a:r>
              <a:rPr lang="ru-RU" sz="2800" dirty="0"/>
              <a:t>, у </a:t>
            </a:r>
            <a:r>
              <a:rPr lang="ru-RU" sz="2800" dirty="0" err="1"/>
              <a:t>зв’язку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скаргами</a:t>
            </a:r>
            <a:r>
              <a:rPr lang="ru-RU" sz="2800" dirty="0"/>
              <a:t> </a:t>
            </a:r>
            <a:r>
              <a:rPr lang="ru-RU" sz="2800" dirty="0" err="1"/>
              <a:t>клієнтів</a:t>
            </a:r>
            <a:r>
              <a:rPr lang="ru-RU" sz="2800" dirty="0"/>
              <a:t> 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звітом</a:t>
            </a:r>
            <a:r>
              <a:rPr lang="ru-RU" sz="2800" dirty="0"/>
              <a:t> </a:t>
            </a:r>
            <a:r>
              <a:rPr lang="ru-RU" sz="2800" dirty="0" err="1"/>
              <a:t>аудиторів</a:t>
            </a:r>
            <a:r>
              <a:rPr lang="ru-RU" sz="28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/>
              <a:t>У </a:t>
            </a:r>
            <a:r>
              <a:rPr lang="ru-RU" sz="2800" dirty="0" err="1"/>
              <a:t>випадку</a:t>
            </a:r>
            <a:r>
              <a:rPr lang="ru-RU" sz="2800" dirty="0"/>
              <a:t> </a:t>
            </a:r>
            <a:r>
              <a:rPr lang="ru-RU" sz="2800" dirty="0" err="1"/>
              <a:t>внесення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 перегляд плану НАССР повинен </a:t>
            </a:r>
            <a:r>
              <a:rPr lang="ru-RU" sz="2800" dirty="0" err="1"/>
              <a:t>гарантувати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процедури</a:t>
            </a:r>
            <a:r>
              <a:rPr lang="ru-RU" sz="2800" dirty="0"/>
              <a:t> </a:t>
            </a:r>
            <a:r>
              <a:rPr lang="ru-RU" sz="2800" dirty="0" err="1"/>
              <a:t>безпечності</a:t>
            </a:r>
            <a:r>
              <a:rPr lang="ru-RU" sz="2800" dirty="0"/>
              <a:t> </a:t>
            </a:r>
            <a:r>
              <a:rPr lang="ru-RU" sz="2800" dirty="0" err="1"/>
              <a:t>харчової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</a:t>
            </a:r>
            <a:r>
              <a:rPr lang="ru-RU" sz="2800" dirty="0" err="1"/>
              <a:t>залишаються</a:t>
            </a:r>
            <a:r>
              <a:rPr lang="ru-RU" sz="2800" dirty="0"/>
              <a:t> </a:t>
            </a:r>
            <a:r>
              <a:rPr lang="ru-RU" sz="2800" dirty="0" err="1"/>
              <a:t>ефективними</a:t>
            </a:r>
            <a:r>
              <a:rPr lang="ru-RU" sz="2800" dirty="0"/>
              <a:t>. 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/>
              <a:t>Перегляд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зазначати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в </a:t>
            </a:r>
            <a:r>
              <a:rPr lang="ru-RU" sz="2800" dirty="0" err="1"/>
              <a:t>деякі</a:t>
            </a:r>
            <a:r>
              <a:rPr lang="ru-RU" sz="2800" dirty="0"/>
              <a:t> </a:t>
            </a:r>
            <a:r>
              <a:rPr lang="ru-RU" sz="2800" dirty="0" err="1"/>
              <a:t>аспекти</a:t>
            </a:r>
            <a:r>
              <a:rPr lang="ru-RU" sz="2800" dirty="0"/>
              <a:t> плану НАССР </a:t>
            </a:r>
            <a:r>
              <a:rPr lang="ru-RU" sz="2800" dirty="0" err="1"/>
              <a:t>необхідно</a:t>
            </a:r>
            <a:r>
              <a:rPr lang="ru-RU" sz="2800" dirty="0"/>
              <a:t> внести </a:t>
            </a:r>
            <a:r>
              <a:rPr lang="ru-RU" sz="2800" dirty="0" err="1"/>
              <a:t>зміни</a:t>
            </a:r>
            <a:r>
              <a:rPr lang="ru-RU" sz="2800" dirty="0"/>
              <a:t>, напр. </a:t>
            </a:r>
            <a:r>
              <a:rPr lang="ru-RU" sz="2800" dirty="0" err="1"/>
              <a:t>обсяг</a:t>
            </a:r>
            <a:r>
              <a:rPr lang="ru-RU" sz="2800" dirty="0"/>
              <a:t>, </a:t>
            </a:r>
            <a:r>
              <a:rPr lang="ru-RU" sz="2800" dirty="0" err="1"/>
              <a:t>схеми</a:t>
            </a:r>
            <a:r>
              <a:rPr lang="ru-RU" sz="2800" dirty="0"/>
              <a:t> </a:t>
            </a:r>
            <a:r>
              <a:rPr lang="ru-RU" sz="2800" dirty="0" err="1"/>
              <a:t>технологічного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,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err="1"/>
              <a:t>технічних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 та </a:t>
            </a:r>
            <a:r>
              <a:rPr lang="ru-RU" sz="2800" dirty="0" err="1"/>
              <a:t>небезпек</a:t>
            </a:r>
            <a:r>
              <a:rPr lang="ru-RU" sz="2800" dirty="0"/>
              <a:t>, заходи контролю, </a:t>
            </a:r>
            <a:r>
              <a:rPr lang="ru-RU" sz="2800" dirty="0" err="1"/>
              <a:t>рішення</a:t>
            </a:r>
            <a:r>
              <a:rPr lang="ru-RU" sz="2800" dirty="0"/>
              <a:t> про </a:t>
            </a:r>
            <a:r>
              <a:rPr lang="ru-RU" sz="2800" dirty="0" err="1"/>
              <a:t>контрольні</a:t>
            </a:r>
            <a:r>
              <a:rPr lang="ru-RU" sz="2800" dirty="0"/>
              <a:t> точки, </a:t>
            </a:r>
            <a:r>
              <a:rPr lang="ru-RU" sz="2800" dirty="0" err="1"/>
              <a:t>критичні</a:t>
            </a:r>
            <a:r>
              <a:rPr lang="ru-RU" sz="2800" dirty="0"/>
              <a:t> </a:t>
            </a:r>
            <a:r>
              <a:rPr lang="ru-RU" sz="2800" dirty="0" err="1"/>
              <a:t>допустимі</a:t>
            </a:r>
            <a:r>
              <a:rPr lang="ru-RU" sz="2800" dirty="0"/>
              <a:t> </a:t>
            </a:r>
            <a:r>
              <a:rPr lang="ru-RU" sz="2800" dirty="0" err="1"/>
              <a:t>межі</a:t>
            </a:r>
            <a:r>
              <a:rPr lang="ru-RU" sz="2800" dirty="0"/>
              <a:t>, </a:t>
            </a:r>
            <a:r>
              <a:rPr lang="ru-RU" sz="2800" dirty="0" err="1"/>
              <a:t>перевірки</a:t>
            </a:r>
            <a:r>
              <a:rPr lang="ru-RU" sz="2800" dirty="0"/>
              <a:t> з метою </a:t>
            </a:r>
            <a:r>
              <a:rPr lang="ru-RU" sz="2800" dirty="0" err="1"/>
              <a:t>нагляду</a:t>
            </a:r>
            <a:r>
              <a:rPr lang="ru-RU" sz="2800" dirty="0"/>
              <a:t>, </a:t>
            </a:r>
            <a:r>
              <a:rPr lang="ru-RU" sz="2800" dirty="0" err="1"/>
              <a:t>коригувальні</a:t>
            </a:r>
            <a:r>
              <a:rPr lang="ru-RU" sz="2800" dirty="0"/>
              <a:t> </a:t>
            </a:r>
            <a:r>
              <a:rPr lang="ru-RU" sz="2800" dirty="0" err="1"/>
              <a:t>дії</a:t>
            </a:r>
            <a:r>
              <a:rPr lang="ru-RU" sz="2800" dirty="0"/>
              <a:t> та </a:t>
            </a:r>
            <a:r>
              <a:rPr lang="ru-RU" sz="2800" dirty="0" err="1"/>
              <a:t>ведення</a:t>
            </a:r>
            <a:r>
              <a:rPr lang="ru-RU" sz="2800" dirty="0"/>
              <a:t> </a:t>
            </a:r>
            <a:r>
              <a:rPr lang="ru-RU" sz="2800" dirty="0" err="1"/>
              <a:t>обліку</a:t>
            </a:r>
            <a:r>
              <a:rPr lang="ru-RU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/>
              <a:t>ФІКСУЙТЕ РЕЗУЛЬТАТИ ПЕРЕГЛЯДІВ. ВНОСЬТЕ ЗМІНИ В ПЛАН НАССР, ЯКЩО НЕОБХІДНО.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100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4D3BAA-7F48-4243-A05C-A5A27DE8A676}"/>
              </a:ext>
            </a:extLst>
          </p:cNvPr>
          <p:cNvSpPr txBox="1"/>
          <p:nvPr/>
        </p:nvSpPr>
        <p:spPr>
          <a:xfrm>
            <a:off x="423169" y="80574"/>
            <a:ext cx="1134566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Правильне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запровадження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надає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виробнику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багато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переваг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економічного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управлінського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характеру:</a:t>
            </a:r>
          </a:p>
          <a:p>
            <a:pPr algn="just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 є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підтвердженням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виробником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законодавчих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нормативних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НАССР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засвідчує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високий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свідомості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виробника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перед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споживачем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НАССР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підприємствами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забезпечити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стабільно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високий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безпечності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завдяки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довірі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споживачів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зростаючої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конкуренції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зберегти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розширити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свою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частку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внутрішньому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ринку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Запровадження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здійснити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розширення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експортних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ринків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адже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країнах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світу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 є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обов'язковою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законодавчо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встановленою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вимогою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43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D4B0FE-1822-45F3-B809-459B2961D978}"/>
              </a:ext>
            </a:extLst>
          </p:cNvPr>
          <p:cNvSpPr txBox="1"/>
          <p:nvPr/>
        </p:nvSpPr>
        <p:spPr>
          <a:xfrm>
            <a:off x="106533" y="337650"/>
            <a:ext cx="11825056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НАССР переносить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акценти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випробування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кінцевого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продукту на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превентивних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безпечності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час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сприяючи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раціональному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використанню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Правильно проведений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небезпечних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чинників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виявити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приховані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небезпеки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направити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критичні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точки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Зменшення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втрат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пов'язаних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негативними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наслідками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повернень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отруєнь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проблем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безпечності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харчових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1088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804" y="397141"/>
            <a:ext cx="114645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>
                <a:solidFill>
                  <a:srgbClr val="231F20"/>
                </a:solidFill>
                <a:effectLst/>
                <a:latin typeface="+mj-lt"/>
              </a:rPr>
              <a:t>Список </a:t>
            </a:r>
            <a:r>
              <a:rPr lang="ru-RU" sz="3200" b="1" i="0" dirty="0" err="1">
                <a:solidFill>
                  <a:srgbClr val="231F20"/>
                </a:solidFill>
                <a:effectLst/>
                <a:latin typeface="+mj-lt"/>
              </a:rPr>
              <a:t>використаних</a:t>
            </a:r>
            <a:r>
              <a:rPr lang="ru-RU" sz="3200" b="1" i="0" dirty="0">
                <a:solidFill>
                  <a:srgbClr val="231F20"/>
                </a:solidFill>
                <a:effectLst/>
                <a:latin typeface="+mj-lt"/>
              </a:rPr>
              <a:t> </a:t>
            </a:r>
            <a:r>
              <a:rPr lang="ru-RU" sz="3200" b="1" i="0" dirty="0" err="1">
                <a:solidFill>
                  <a:srgbClr val="231F20"/>
                </a:solidFill>
                <a:effectLst/>
                <a:latin typeface="+mj-lt"/>
              </a:rPr>
              <a:t>джерел</a:t>
            </a:r>
            <a:r>
              <a:rPr lang="ru-RU" sz="3200" b="1" dirty="0">
                <a:solidFill>
                  <a:srgbClr val="231F20"/>
                </a:solidFill>
                <a:latin typeface="+mj-lt"/>
              </a:rPr>
              <a:t>:</a:t>
            </a:r>
          </a:p>
          <a:p>
            <a:r>
              <a:rPr lang="ru-RU" sz="3200" b="1" dirty="0" err="1">
                <a:solidFill>
                  <a:srgbClr val="231F20"/>
                </a:solidFill>
                <a:latin typeface="+mj-lt"/>
              </a:rPr>
              <a:t>Основна</a:t>
            </a:r>
            <a:r>
              <a:rPr lang="ru-RU" sz="3200" b="1" dirty="0">
                <a:solidFill>
                  <a:srgbClr val="231F20"/>
                </a:solidFill>
                <a:latin typeface="+mj-lt"/>
              </a:rPr>
              <a:t>:</a:t>
            </a:r>
          </a:p>
          <a:p>
            <a:r>
              <a:rPr lang="ru-RU" sz="3200" dirty="0" err="1">
                <a:latin typeface="+mj-lt"/>
              </a:rPr>
              <a:t>Впровадження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системи</a:t>
            </a:r>
            <a:r>
              <a:rPr lang="ru-RU" sz="3200" dirty="0">
                <a:latin typeface="+mj-lt"/>
              </a:rPr>
              <a:t> НАССР для </a:t>
            </a:r>
            <a:r>
              <a:rPr lang="ru-RU" sz="3200" dirty="0" err="1">
                <a:latin typeface="+mj-lt"/>
              </a:rPr>
              <a:t>операторів</a:t>
            </a:r>
            <a:r>
              <a:rPr lang="ru-RU" sz="3200" dirty="0">
                <a:latin typeface="+mj-lt"/>
              </a:rPr>
              <a:t> ринку </a:t>
            </a:r>
            <a:r>
              <a:rPr lang="ru-RU" sz="3200" dirty="0" err="1">
                <a:latin typeface="+mj-lt"/>
              </a:rPr>
              <a:t>харчових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продуктів</a:t>
            </a:r>
            <a:r>
              <a:rPr lang="ru-RU" sz="3200" dirty="0">
                <a:latin typeface="+mj-lt"/>
              </a:rPr>
              <a:t> : </a:t>
            </a:r>
            <a:r>
              <a:rPr lang="ru-RU" sz="3200" dirty="0" err="1">
                <a:latin typeface="+mj-lt"/>
              </a:rPr>
              <a:t>практичний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посібник</a:t>
            </a:r>
            <a:r>
              <a:rPr lang="ru-RU" sz="3200" dirty="0">
                <a:latin typeface="+mj-lt"/>
              </a:rPr>
              <a:t> / А. С. Ткаченко, Ю. О. Басова, О. О. </a:t>
            </a:r>
            <a:r>
              <a:rPr lang="ru-RU" sz="3200" dirty="0" err="1">
                <a:latin typeface="+mj-lt"/>
              </a:rPr>
              <a:t>Горячова</a:t>
            </a:r>
            <a:r>
              <a:rPr lang="ru-RU" sz="3200" dirty="0">
                <a:latin typeface="+mj-lt"/>
              </a:rPr>
              <a:t> та </a:t>
            </a:r>
            <a:r>
              <a:rPr lang="ru-RU" sz="3200" dirty="0" err="1">
                <a:latin typeface="+mj-lt"/>
              </a:rPr>
              <a:t>ін</a:t>
            </a:r>
            <a:r>
              <a:rPr lang="ru-RU" sz="3200" dirty="0">
                <a:latin typeface="+mj-lt"/>
              </a:rPr>
              <a:t>. ; за </a:t>
            </a:r>
            <a:r>
              <a:rPr lang="ru-RU" sz="3200" dirty="0" err="1">
                <a:latin typeface="+mj-lt"/>
              </a:rPr>
              <a:t>загальною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редакцією</a:t>
            </a:r>
            <a:br>
              <a:rPr lang="ru-RU" sz="3200" dirty="0">
                <a:latin typeface="+mj-lt"/>
              </a:rPr>
            </a:br>
            <a:r>
              <a:rPr lang="ru-RU" sz="3200" dirty="0">
                <a:latin typeface="+mj-lt"/>
              </a:rPr>
              <a:t>А. С. Ткаченко. – Полтава : ПУЕТ, 2020. – 137 с. </a:t>
            </a:r>
            <a:br>
              <a:rPr lang="ru-RU" sz="3200" dirty="0">
                <a:latin typeface="+mj-lt"/>
              </a:rPr>
            </a:br>
            <a:r>
              <a:rPr lang="ru-RU" sz="3200" b="1" dirty="0" err="1">
                <a:latin typeface="+mj-lt"/>
              </a:rPr>
              <a:t>Додаткова</a:t>
            </a:r>
            <a:r>
              <a:rPr lang="uk-UA" sz="3200" b="1" dirty="0">
                <a:latin typeface="+mj-lt"/>
              </a:rPr>
              <a:t>: </a:t>
            </a:r>
            <a:br>
              <a:rPr lang="ru-RU" sz="3200" dirty="0">
                <a:latin typeface="+mj-lt"/>
              </a:rPr>
            </a:br>
            <a:r>
              <a:rPr lang="ru-RU" sz="3200" dirty="0">
                <a:latin typeface="+mj-lt"/>
              </a:rPr>
              <a:t>Гребенюк М. </a:t>
            </a:r>
            <a:r>
              <a:rPr lang="ru-RU" sz="3200" dirty="0" err="1">
                <a:latin typeface="+mj-lt"/>
              </a:rPr>
              <a:t>Сучасна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концепція</a:t>
            </a:r>
            <a:r>
              <a:rPr lang="ru-RU" sz="3200" dirty="0">
                <a:latin typeface="+mj-lt"/>
              </a:rPr>
              <a:t> здорового та </a:t>
            </a:r>
            <a:r>
              <a:rPr lang="ru-RU" sz="3200" dirty="0" err="1">
                <a:latin typeface="+mj-lt"/>
              </a:rPr>
              <a:t>раціонального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харчування</a:t>
            </a:r>
            <a:r>
              <a:rPr lang="ru-RU" sz="3200" dirty="0">
                <a:latin typeface="+mj-lt"/>
              </a:rPr>
              <a:t> – </a:t>
            </a:r>
            <a:r>
              <a:rPr lang="ru-RU" sz="3200" dirty="0" err="1">
                <a:latin typeface="+mj-lt"/>
              </a:rPr>
              <a:t>складова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системи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забезпечення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продовольчої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безпеки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України</a:t>
            </a:r>
            <a:r>
              <a:rPr lang="ru-RU" sz="3200" dirty="0">
                <a:latin typeface="+mj-lt"/>
              </a:rPr>
              <a:t> / М. Гребенюк // </a:t>
            </a:r>
            <a:r>
              <a:rPr lang="ru-RU" sz="3200" dirty="0" err="1">
                <a:latin typeface="+mj-lt"/>
              </a:rPr>
              <a:t>Підприємництво</a:t>
            </a:r>
            <a:r>
              <a:rPr lang="ru-RU" sz="3200" dirty="0">
                <a:latin typeface="+mj-lt"/>
              </a:rPr>
              <a:t>, </a:t>
            </a:r>
            <a:r>
              <a:rPr lang="ru-RU" sz="3200" dirty="0" err="1">
                <a:latin typeface="+mj-lt"/>
              </a:rPr>
              <a:t>господарство</a:t>
            </a:r>
            <a:r>
              <a:rPr lang="ru-RU" sz="3200" dirty="0">
                <a:latin typeface="+mj-lt"/>
              </a:rPr>
              <a:t> і право. – 2013. – № 6. – С. 41-45. </a:t>
            </a:r>
            <a:br>
              <a:rPr lang="ru-RU" sz="3200" dirty="0">
                <a:latin typeface="+mj-lt"/>
              </a:rPr>
            </a:b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110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4AC9FE-834B-4A40-83FB-E66007E69631}"/>
              </a:ext>
            </a:extLst>
          </p:cNvPr>
          <p:cNvSpPr txBox="1"/>
          <p:nvPr/>
        </p:nvSpPr>
        <p:spPr>
          <a:xfrm>
            <a:off x="130630" y="150724"/>
            <a:ext cx="11847005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i="0" dirty="0">
                <a:solidFill>
                  <a:srgbClr val="FF0000"/>
                </a:solidFill>
                <a:effectLst/>
              </a:rPr>
              <a:t>Коротка </a:t>
            </a:r>
            <a:r>
              <a:rPr lang="ru-RU" sz="3600" b="1" i="0" dirty="0" err="1">
                <a:solidFill>
                  <a:srgbClr val="FF0000"/>
                </a:solidFill>
                <a:effectLst/>
              </a:rPr>
              <a:t>інструкція</a:t>
            </a:r>
            <a:r>
              <a:rPr lang="ru-RU" sz="3600" b="1" i="0" dirty="0">
                <a:solidFill>
                  <a:srgbClr val="FF0000"/>
                </a:solidFill>
                <a:effectLst/>
              </a:rPr>
              <a:t> по </a:t>
            </a:r>
            <a:r>
              <a:rPr lang="ru-RU" sz="3600" b="1" i="0" dirty="0" err="1">
                <a:solidFill>
                  <a:srgbClr val="FF0000"/>
                </a:solidFill>
                <a:effectLst/>
              </a:rPr>
              <a:t>заповненню</a:t>
            </a:r>
            <a:r>
              <a:rPr lang="ru-RU" sz="3600" b="1" i="0" dirty="0">
                <a:solidFill>
                  <a:srgbClr val="FF0000"/>
                </a:solidFill>
                <a:effectLst/>
              </a:rPr>
              <a:t> </a:t>
            </a:r>
          </a:p>
          <a:p>
            <a:pPr algn="ctr"/>
            <a:r>
              <a:rPr lang="ru-RU" sz="3600" b="1" i="0" dirty="0">
                <a:solidFill>
                  <a:srgbClr val="FF0000"/>
                </a:solidFill>
                <a:effectLst/>
              </a:rPr>
              <a:t>плану НАССР!!!</a:t>
            </a:r>
          </a:p>
          <a:p>
            <a:pPr algn="just"/>
            <a:r>
              <a:rPr lang="ru-RU" sz="3200" b="0" i="0" dirty="0" err="1">
                <a:effectLst/>
              </a:rPr>
              <a:t>Цей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матеріал</a:t>
            </a:r>
            <a:r>
              <a:rPr lang="ru-RU" sz="3200" b="0" i="0" dirty="0">
                <a:effectLst/>
              </a:rPr>
              <a:t> є перекладом  </a:t>
            </a:r>
            <a:r>
              <a:rPr lang="ru-RU" sz="3200" b="0" i="0" dirty="0" err="1">
                <a:effectLst/>
              </a:rPr>
              <a:t>керівництва</a:t>
            </a:r>
            <a:r>
              <a:rPr lang="ru-RU" sz="3200" b="0" i="0" dirty="0">
                <a:effectLst/>
              </a:rPr>
              <a:t> з </a:t>
            </a:r>
            <a:r>
              <a:rPr lang="ru-RU" sz="3200" b="0" i="0" dirty="0" err="1">
                <a:effectLst/>
              </a:rPr>
              <a:t>заповнення</a:t>
            </a:r>
            <a:r>
              <a:rPr lang="ru-RU" sz="3200" b="0" i="0" dirty="0">
                <a:effectLst/>
              </a:rPr>
              <a:t> плану НАССР, </a:t>
            </a:r>
            <a:r>
              <a:rPr lang="ru-RU" sz="3200" b="0" i="0" dirty="0" err="1">
                <a:effectLst/>
              </a:rPr>
              <a:t>розміщеного</a:t>
            </a:r>
            <a:r>
              <a:rPr lang="ru-RU" sz="3200" b="0" i="0" dirty="0">
                <a:effectLst/>
              </a:rPr>
              <a:t> на </a:t>
            </a:r>
            <a:r>
              <a:rPr lang="ru-RU" sz="3200" b="0" i="0" dirty="0" err="1">
                <a:effectLst/>
              </a:rPr>
              <a:t>офіційному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сайті</a:t>
            </a:r>
            <a:r>
              <a:rPr lang="ru-RU" sz="3200" b="0" i="0" dirty="0">
                <a:effectLst/>
              </a:rPr>
              <a:t>  Агентства з </a:t>
            </a:r>
            <a:r>
              <a:rPr lang="ru-RU" sz="3200" b="0" i="0" dirty="0" err="1">
                <a:effectLst/>
              </a:rPr>
              <a:t>харчових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стандартів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Великобританії</a:t>
            </a:r>
            <a:r>
              <a:rPr lang="ru-RU" sz="3200" b="0" i="0" dirty="0">
                <a:effectLst/>
              </a:rPr>
              <a:t>. </a:t>
            </a:r>
          </a:p>
          <a:p>
            <a:pPr algn="just"/>
            <a:endParaRPr lang="ru-RU" sz="3200" b="1" i="0" dirty="0">
              <a:effectLst/>
            </a:endParaRPr>
          </a:p>
          <a:p>
            <a:pPr algn="just"/>
            <a:endParaRPr lang="ru-RU" sz="3200" b="1" dirty="0"/>
          </a:p>
          <a:p>
            <a:pPr algn="just"/>
            <a:r>
              <a:rPr lang="ru-RU" sz="3200" b="1" i="0" dirty="0">
                <a:effectLst/>
              </a:rPr>
              <a:t>НАССР</a:t>
            </a:r>
            <a:r>
              <a:rPr lang="ru-RU" sz="3200" b="0" i="0" dirty="0">
                <a:effectLst/>
              </a:rPr>
              <a:t> – </a:t>
            </a:r>
            <a:r>
              <a:rPr lang="ru-RU" sz="3200" b="0" i="0" dirty="0" err="1">
                <a:effectLst/>
              </a:rPr>
              <a:t>це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визнаний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спосіб</a:t>
            </a:r>
            <a:r>
              <a:rPr lang="ru-RU" sz="3200" b="0" i="0" dirty="0">
                <a:effectLst/>
              </a:rPr>
              <a:t>, </a:t>
            </a:r>
            <a:r>
              <a:rPr lang="ru-RU" sz="3200" b="0" i="0" dirty="0" err="1">
                <a:effectLst/>
              </a:rPr>
              <a:t>який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дає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можливість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впевнитись</a:t>
            </a:r>
            <a:r>
              <a:rPr lang="ru-RU" sz="3200" b="0" i="0" dirty="0">
                <a:effectLst/>
              </a:rPr>
              <a:t>, </a:t>
            </a:r>
            <a:r>
              <a:rPr lang="ru-RU" sz="3200" b="0" i="0" dirty="0" err="1">
                <a:effectLst/>
              </a:rPr>
              <a:t>що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небезпечні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фактори</a:t>
            </a:r>
            <a:r>
              <a:rPr lang="ru-RU" sz="3200" b="0" i="0" dirty="0">
                <a:effectLst/>
              </a:rPr>
              <a:t>, </a:t>
            </a:r>
            <a:r>
              <a:rPr lang="ru-RU" sz="3200" b="0" i="0" dirty="0" err="1">
                <a:effectLst/>
              </a:rPr>
              <a:t>які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можуть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вплинути</a:t>
            </a:r>
            <a:r>
              <a:rPr lang="ru-RU" sz="3200" b="0" i="0" dirty="0">
                <a:effectLst/>
              </a:rPr>
              <a:t> на </a:t>
            </a:r>
            <a:r>
              <a:rPr lang="ru-RU" sz="3200" b="0" i="0" dirty="0" err="1">
                <a:effectLst/>
              </a:rPr>
              <a:t>харчову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безпечність</a:t>
            </a:r>
            <a:r>
              <a:rPr lang="ru-RU" sz="3200" b="0" i="0" dirty="0">
                <a:effectLst/>
              </a:rPr>
              <a:t> на </a:t>
            </a:r>
            <a:r>
              <a:rPr lang="ru-RU" sz="3200" b="0" i="0" dirty="0" err="1">
                <a:effectLst/>
              </a:rPr>
              <a:t>вашому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підприємстві</a:t>
            </a:r>
            <a:r>
              <a:rPr lang="ru-RU" sz="3200" b="0" i="0" dirty="0">
                <a:effectLst/>
              </a:rPr>
              <a:t>, </a:t>
            </a:r>
            <a:r>
              <a:rPr lang="ru-RU" sz="3200" b="0" i="0" dirty="0" err="1">
                <a:effectLst/>
              </a:rPr>
              <a:t>постійно</a:t>
            </a:r>
            <a:r>
              <a:rPr lang="ru-RU" sz="3200" b="0" i="0" dirty="0">
                <a:effectLst/>
              </a:rPr>
              <a:t>  та </a:t>
            </a:r>
            <a:r>
              <a:rPr lang="ru-RU" sz="3200" b="0" i="0" dirty="0" err="1">
                <a:effectLst/>
              </a:rPr>
              <a:t>належно</a:t>
            </a:r>
            <a:r>
              <a:rPr lang="ru-RU" sz="3200" b="0" i="0" dirty="0">
                <a:effectLst/>
              </a:rPr>
              <a:t> </a:t>
            </a:r>
            <a:r>
              <a:rPr lang="ru-RU" sz="3200" b="0" i="0" dirty="0" err="1">
                <a:effectLst/>
              </a:rPr>
              <a:t>контролюються</a:t>
            </a:r>
            <a:r>
              <a:rPr lang="ru-RU" sz="3200" b="0" i="0" dirty="0">
                <a:effectLst/>
              </a:rPr>
              <a:t>.  </a:t>
            </a:r>
          </a:p>
        </p:txBody>
      </p:sp>
    </p:spTree>
    <p:extLst>
      <p:ext uri="{BB962C8B-B14F-4D97-AF65-F5344CB8AC3E}">
        <p14:creationId xmlns:p14="http://schemas.microsoft.com/office/powerpoint/2010/main" val="335823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162621-B6A8-4A13-9413-46253DD1CB4A}"/>
              </a:ext>
            </a:extLst>
          </p:cNvPr>
          <p:cNvSpPr txBox="1"/>
          <p:nvPr/>
        </p:nvSpPr>
        <p:spPr>
          <a:xfrm>
            <a:off x="180870" y="566678"/>
            <a:ext cx="117063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effectLst/>
              </a:rPr>
              <a:t>Метою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цієї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короткої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інструкції</a:t>
            </a:r>
            <a:r>
              <a:rPr lang="ru-RU" sz="2800" b="0" i="0" dirty="0">
                <a:effectLst/>
              </a:rPr>
              <a:t> є </a:t>
            </a:r>
            <a:r>
              <a:rPr lang="ru-RU" sz="2800" b="0" i="0" dirty="0" err="1">
                <a:effectLst/>
              </a:rPr>
              <a:t>допомога</a:t>
            </a:r>
            <a:r>
              <a:rPr lang="ru-RU" sz="2800" b="0" i="0" dirty="0">
                <a:effectLst/>
              </a:rPr>
              <a:t> операторам ринку  у </a:t>
            </a:r>
            <a:r>
              <a:rPr lang="ru-RU" sz="2800" b="0" i="0" dirty="0" err="1">
                <a:effectLst/>
              </a:rPr>
              <a:t>заповненні</a:t>
            </a:r>
            <a:r>
              <a:rPr lang="ru-RU" sz="2800" b="0" i="0" dirty="0">
                <a:effectLst/>
              </a:rPr>
              <a:t>  </a:t>
            </a:r>
            <a:r>
              <a:rPr lang="ru-RU" sz="2800" b="0" i="0" dirty="0" err="1">
                <a:effectLst/>
              </a:rPr>
              <a:t>шаблонів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документів</a:t>
            </a:r>
            <a:r>
              <a:rPr lang="ru-RU" sz="2800" b="0" i="0" dirty="0">
                <a:effectLst/>
              </a:rPr>
              <a:t> плану </a:t>
            </a:r>
            <a:r>
              <a:rPr lang="en-US" sz="2800" b="0" i="0" dirty="0">
                <a:effectLst/>
              </a:rPr>
              <a:t>HACCP.  </a:t>
            </a:r>
            <a:endParaRPr lang="uk-UA" sz="2800" b="0" i="0" dirty="0">
              <a:effectLst/>
            </a:endParaRPr>
          </a:p>
          <a:p>
            <a:pPr algn="just"/>
            <a:endParaRPr lang="ru-RU" sz="2800" b="0" i="0" dirty="0">
              <a:effectLst/>
            </a:endParaRPr>
          </a:p>
          <a:p>
            <a:pPr algn="just"/>
            <a:r>
              <a:rPr lang="ru-RU" sz="2800" b="1" i="0" dirty="0" err="1">
                <a:effectLst/>
              </a:rPr>
              <a:t>Важливо</a:t>
            </a:r>
            <a:r>
              <a:rPr lang="ru-RU" sz="2800" b="1" i="0" dirty="0">
                <a:effectLst/>
              </a:rPr>
              <a:t> </a:t>
            </a:r>
            <a:r>
              <a:rPr lang="ru-RU" sz="2800" b="1" i="0" dirty="0" err="1">
                <a:effectLst/>
              </a:rPr>
              <a:t>забезпечити</a:t>
            </a:r>
            <a:r>
              <a:rPr lang="ru-RU" sz="2800" b="0" i="0" dirty="0">
                <a:effectLst/>
              </a:rPr>
              <a:t>, </a:t>
            </a:r>
            <a:r>
              <a:rPr lang="ru-RU" sz="2800" b="0" i="0" dirty="0" err="1">
                <a:effectLst/>
              </a:rPr>
              <a:t>щоб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готовий</a:t>
            </a:r>
            <a:r>
              <a:rPr lang="ru-RU" sz="2800" b="0" i="0" dirty="0">
                <a:effectLst/>
              </a:rPr>
              <a:t> план (</a:t>
            </a:r>
            <a:r>
              <a:rPr lang="ru-RU" sz="2800" b="0" i="0" dirty="0" err="1">
                <a:effectLst/>
              </a:rPr>
              <a:t>або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плани</a:t>
            </a:r>
            <a:r>
              <a:rPr lang="ru-RU" sz="2800" b="0" i="0" dirty="0">
                <a:effectLst/>
              </a:rPr>
              <a:t>, </a:t>
            </a:r>
            <a:r>
              <a:rPr lang="ru-RU" sz="2800" b="0" i="0" dirty="0" err="1">
                <a:effectLst/>
              </a:rPr>
              <a:t>якщо</a:t>
            </a:r>
            <a:r>
              <a:rPr lang="ru-RU" sz="2800" b="0" i="0" dirty="0">
                <a:effectLst/>
              </a:rPr>
              <a:t> на </a:t>
            </a:r>
            <a:r>
              <a:rPr lang="ru-RU" sz="2800" b="0" i="0" dirty="0" err="1">
                <a:effectLst/>
              </a:rPr>
              <a:t>заводі</a:t>
            </a:r>
            <a:r>
              <a:rPr lang="ru-RU" sz="2800" b="0" i="0" dirty="0">
                <a:effectLst/>
              </a:rPr>
              <a:t> є </a:t>
            </a:r>
            <a:r>
              <a:rPr lang="ru-RU" sz="2800" b="0" i="0" dirty="0" err="1">
                <a:effectLst/>
              </a:rPr>
              <a:t>кілька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виробничих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ліній</a:t>
            </a:r>
            <a:r>
              <a:rPr lang="ru-RU" sz="2800" b="0" i="0" dirty="0">
                <a:effectLst/>
              </a:rPr>
              <a:t>) точно </a:t>
            </a:r>
            <a:r>
              <a:rPr lang="ru-RU" sz="2800" b="0" i="0" dirty="0" err="1">
                <a:effectLst/>
              </a:rPr>
              <a:t>відображав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продукцію</a:t>
            </a:r>
            <a:r>
              <a:rPr lang="ru-RU" sz="2800" b="0" i="0" dirty="0">
                <a:effectLst/>
              </a:rPr>
              <a:t>, яка </a:t>
            </a:r>
            <a:r>
              <a:rPr lang="ru-RU" sz="2800" b="0" i="0" dirty="0" err="1">
                <a:effectLst/>
              </a:rPr>
              <a:t>випускається</a:t>
            </a:r>
            <a:r>
              <a:rPr lang="ru-RU" sz="2800" b="0" i="0" dirty="0">
                <a:effectLst/>
              </a:rPr>
              <a:t>, та </a:t>
            </a:r>
            <a:r>
              <a:rPr lang="ru-RU" sz="2800" b="0" i="0" dirty="0" err="1">
                <a:effectLst/>
              </a:rPr>
              <a:t>виробничі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процеси</a:t>
            </a:r>
            <a:r>
              <a:rPr lang="ru-RU" sz="2800" b="0" i="0" dirty="0">
                <a:effectLst/>
              </a:rPr>
              <a:t> </a:t>
            </a:r>
            <a:r>
              <a:rPr lang="ru-RU" sz="2800" b="0" i="0" dirty="0" err="1">
                <a:effectLst/>
              </a:rPr>
              <a:t>підприємства</a:t>
            </a:r>
            <a:r>
              <a:rPr lang="ru-RU" sz="2800" b="0" i="0" dirty="0">
                <a:effectLst/>
              </a:rPr>
              <a:t>.  </a:t>
            </a:r>
          </a:p>
          <a:p>
            <a:pPr algn="just"/>
            <a:endParaRPr lang="ru-RU" sz="2800" b="0" i="0" dirty="0">
              <a:effectLst/>
            </a:endParaRPr>
          </a:p>
          <a:p>
            <a:pPr algn="just"/>
            <a:r>
              <a:rPr lang="ru-RU" sz="2800" b="0" i="1" dirty="0" err="1">
                <a:effectLst/>
              </a:rPr>
              <a:t>Доцільно</a:t>
            </a:r>
            <a:r>
              <a:rPr lang="ru-RU" sz="2800" i="1" dirty="0"/>
              <a:t> </a:t>
            </a:r>
            <a:r>
              <a:rPr lang="ru-RU" sz="2800" b="0" i="1" dirty="0" err="1">
                <a:effectLst/>
              </a:rPr>
              <a:t>звертатися</a:t>
            </a:r>
            <a:r>
              <a:rPr lang="ru-RU" sz="2800" b="0" i="1" dirty="0">
                <a:effectLst/>
              </a:rPr>
              <a:t> до </a:t>
            </a:r>
            <a:r>
              <a:rPr lang="ru-RU" sz="2800" b="0" i="1" dirty="0" err="1">
                <a:effectLst/>
              </a:rPr>
              <a:t>Розділу</a:t>
            </a:r>
            <a:r>
              <a:rPr lang="ru-RU" sz="2800" b="0" i="1" dirty="0">
                <a:effectLst/>
              </a:rPr>
              <a:t> з </a:t>
            </a:r>
            <a:r>
              <a:rPr lang="en-US" sz="2800" b="0" i="1" dirty="0">
                <a:effectLst/>
              </a:rPr>
              <a:t>HACCP </a:t>
            </a:r>
            <a:r>
              <a:rPr lang="ru-RU" sz="2800" b="0" i="1" dirty="0">
                <a:effectLst/>
              </a:rPr>
              <a:t>у </a:t>
            </a:r>
            <a:r>
              <a:rPr lang="ru-RU" sz="2800" b="0" i="1" dirty="0" err="1">
                <a:effectLst/>
              </a:rPr>
              <a:t>Довіднику</a:t>
            </a:r>
            <a:r>
              <a:rPr lang="ru-RU" sz="2800" b="0" i="1" dirty="0">
                <a:effectLst/>
              </a:rPr>
              <a:t> для </a:t>
            </a:r>
            <a:r>
              <a:rPr lang="ru-RU" sz="2800" b="0" i="1" dirty="0" err="1">
                <a:effectLst/>
              </a:rPr>
              <a:t>м’ясної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промисловості</a:t>
            </a:r>
            <a:r>
              <a:rPr lang="ru-RU" sz="2800" b="0" i="1" dirty="0">
                <a:effectLst/>
              </a:rPr>
              <a:t>, </a:t>
            </a:r>
            <a:r>
              <a:rPr lang="ru-RU" sz="2800" b="0" i="1" dirty="0" err="1">
                <a:effectLst/>
              </a:rPr>
              <a:t>зокрема</a:t>
            </a:r>
            <a:r>
              <a:rPr lang="ru-RU" sz="2800" b="0" i="1" dirty="0">
                <a:effectLst/>
              </a:rPr>
              <a:t>, до </a:t>
            </a:r>
            <a:r>
              <a:rPr lang="ru-RU" sz="2800" b="0" i="1" dirty="0" err="1">
                <a:effectLst/>
              </a:rPr>
              <a:t>загального</a:t>
            </a:r>
            <a:r>
              <a:rPr lang="ru-RU" sz="2800" b="0" i="1" dirty="0">
                <a:effectLst/>
              </a:rPr>
              <a:t> плану </a:t>
            </a:r>
            <a:r>
              <a:rPr lang="en-US" sz="2800" b="0" i="1" dirty="0">
                <a:effectLst/>
              </a:rPr>
              <a:t>HACCP, </a:t>
            </a:r>
            <a:r>
              <a:rPr lang="ru-RU" sz="2800" b="0" i="1" dirty="0" err="1">
                <a:effectLst/>
              </a:rPr>
              <a:t>який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відображає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види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небезпечних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факторів</a:t>
            </a:r>
            <a:r>
              <a:rPr lang="ru-RU" sz="2800" b="0" i="1" dirty="0">
                <a:effectLst/>
              </a:rPr>
              <a:t> і </a:t>
            </a:r>
            <a:r>
              <a:rPr lang="ru-RU" sz="2800" b="0" i="1" dirty="0" err="1">
                <a:effectLst/>
              </a:rPr>
              <a:t>процедури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управління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безпечністю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харчових</a:t>
            </a:r>
            <a:r>
              <a:rPr lang="ru-RU" sz="2800" b="0" i="1" dirty="0">
                <a:effectLst/>
              </a:rPr>
              <a:t> </a:t>
            </a:r>
            <a:r>
              <a:rPr lang="ru-RU" sz="2800" b="0" i="1" dirty="0" err="1">
                <a:effectLst/>
              </a:rPr>
              <a:t>продуктів</a:t>
            </a:r>
            <a:r>
              <a:rPr lang="ru-RU" sz="2800" b="0" i="1" dirty="0">
                <a:effectLst/>
              </a:rPr>
              <a:t>, </a:t>
            </a:r>
            <a:r>
              <a:rPr lang="ru-RU" sz="2800" b="0" i="1" dirty="0" err="1">
                <a:effectLst/>
              </a:rPr>
              <a:t>які</a:t>
            </a:r>
            <a:r>
              <a:rPr lang="ru-RU" sz="2800" b="0" i="1" dirty="0">
                <a:effectLst/>
              </a:rPr>
              <a:t>, </a:t>
            </a:r>
            <a:r>
              <a:rPr lang="ru-RU" sz="2800" b="0" i="1" dirty="0" err="1">
                <a:effectLst/>
              </a:rPr>
              <a:t>можливо</a:t>
            </a:r>
            <a:r>
              <a:rPr lang="ru-RU" sz="2800" b="0" i="1" dirty="0">
                <a:effectLst/>
              </a:rPr>
              <a:t>, треба буде </a:t>
            </a:r>
            <a:r>
              <a:rPr lang="ru-RU" sz="2800" b="0" i="1" dirty="0" err="1">
                <a:effectLst/>
              </a:rPr>
              <a:t>включити</a:t>
            </a:r>
            <a:r>
              <a:rPr lang="ru-RU" sz="2800" b="0" i="1" dirty="0">
                <a:effectLst/>
              </a:rPr>
              <a:t> при </a:t>
            </a:r>
            <a:r>
              <a:rPr lang="ru-RU" sz="2800" b="0" i="1" dirty="0" err="1">
                <a:effectLst/>
              </a:rPr>
              <a:t>підготовці</a:t>
            </a:r>
            <a:r>
              <a:rPr lang="ru-RU" sz="2800" b="0" i="1" dirty="0">
                <a:effectLst/>
              </a:rPr>
              <a:t> плану(</a:t>
            </a:r>
            <a:r>
              <a:rPr lang="ru-RU" sz="2800" b="0" i="1" dirty="0" err="1">
                <a:effectLst/>
              </a:rPr>
              <a:t>ів</a:t>
            </a:r>
            <a:r>
              <a:rPr lang="ru-RU" sz="2800" b="0" i="1" dirty="0">
                <a:effectLst/>
              </a:rPr>
              <a:t>) </a:t>
            </a:r>
            <a:r>
              <a:rPr lang="en-US" sz="2800" b="0" i="1" dirty="0">
                <a:effectLst/>
              </a:rPr>
              <a:t>HACCP</a:t>
            </a:r>
            <a:r>
              <a:rPr lang="en-US" sz="1800" b="0" i="1" dirty="0">
                <a:effectLst/>
              </a:rPr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6728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893D66-1054-427B-9BF4-D2EF99073AFA}"/>
              </a:ext>
            </a:extLst>
          </p:cNvPr>
          <p:cNvSpPr txBox="1"/>
          <p:nvPr/>
        </p:nvSpPr>
        <p:spPr>
          <a:xfrm>
            <a:off x="291401" y="733529"/>
            <a:ext cx="11726427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HelveticaNeueCyr-Light"/>
              </a:rPr>
              <a:t>При </a:t>
            </a:r>
            <a:r>
              <a:rPr lang="ru-RU" sz="2800" b="1" dirty="0" err="1">
                <a:latin typeface="HelveticaNeueCyr-Light"/>
              </a:rPr>
              <a:t>підготовці</a:t>
            </a:r>
            <a:r>
              <a:rPr lang="ru-RU" sz="2800" b="1" dirty="0">
                <a:latin typeface="HelveticaNeueCyr-Light"/>
              </a:rPr>
              <a:t> плану HACCP для </a:t>
            </a:r>
            <a:r>
              <a:rPr lang="ru-RU" sz="2800" b="1" dirty="0" err="1">
                <a:latin typeface="HelveticaNeueCyr-Light"/>
              </a:rPr>
              <a:t>вашого</a:t>
            </a:r>
            <a:r>
              <a:rPr lang="ru-RU" sz="2800" b="1" dirty="0">
                <a:latin typeface="HelveticaNeueCyr-Light"/>
              </a:rPr>
              <a:t> </a:t>
            </a:r>
            <a:r>
              <a:rPr lang="ru-RU" sz="2800" b="1" dirty="0" err="1">
                <a:latin typeface="HelveticaNeueCyr-Light"/>
              </a:rPr>
              <a:t>бізнесу</a:t>
            </a:r>
            <a:r>
              <a:rPr lang="ru-RU" sz="2800" b="1" dirty="0">
                <a:latin typeface="HelveticaNeueCyr-Light"/>
              </a:rPr>
              <a:t> </a:t>
            </a:r>
            <a:r>
              <a:rPr lang="ru-RU" sz="2800" b="1" dirty="0" err="1">
                <a:latin typeface="HelveticaNeueCyr-Light"/>
              </a:rPr>
              <a:t>виконайте</a:t>
            </a:r>
            <a:r>
              <a:rPr lang="ru-RU" sz="2800" b="1" dirty="0">
                <a:latin typeface="HelveticaNeueCyr-Light"/>
              </a:rPr>
              <a:t> </a:t>
            </a:r>
            <a:r>
              <a:rPr lang="ru-RU" sz="2800" b="1" dirty="0" err="1">
                <a:latin typeface="HelveticaNeueCyr-Light"/>
              </a:rPr>
              <a:t>наступні</a:t>
            </a:r>
            <a:r>
              <a:rPr lang="ru-RU" sz="2800" b="1" dirty="0">
                <a:latin typeface="HelveticaNeueCyr-Light"/>
              </a:rPr>
              <a:t> 10 </a:t>
            </a:r>
            <a:r>
              <a:rPr lang="ru-RU" sz="2800" b="1" dirty="0" err="1">
                <a:latin typeface="HelveticaNeueCyr-Light"/>
              </a:rPr>
              <a:t>кроків</a:t>
            </a:r>
            <a:r>
              <a:rPr lang="ru-RU" sz="2800" b="1" dirty="0">
                <a:latin typeface="HelveticaNeueCyr-Light"/>
              </a:rPr>
              <a:t>:</a:t>
            </a:r>
          </a:p>
          <a:p>
            <a:pPr algn="just"/>
            <a:endParaRPr lang="ru-RU" sz="2800" b="1" dirty="0">
              <a:latin typeface="HelveticaNeueCyr-Light"/>
            </a:endParaRPr>
          </a:p>
          <a:p>
            <a:pPr marL="342900" indent="-342900" algn="just">
              <a:buAutoNum type="arabicPeriod"/>
            </a:pPr>
            <a:r>
              <a:rPr lang="ru-RU" sz="3200" b="1" i="0" dirty="0" err="1">
                <a:effectLst/>
                <a:latin typeface="HelveticaNeueCyr-Light"/>
              </a:rPr>
              <a:t>Заповніть</a:t>
            </a:r>
            <a:r>
              <a:rPr lang="ru-RU" sz="3200" b="1" i="0" dirty="0">
                <a:effectLst/>
                <a:latin typeface="HelveticaNeueCyr-Light"/>
              </a:rPr>
              <a:t> першу </a:t>
            </a:r>
            <a:r>
              <a:rPr lang="ru-RU" sz="3200" b="1" i="0" dirty="0" err="1">
                <a:effectLst/>
                <a:latin typeface="HelveticaNeueCyr-Light"/>
              </a:rPr>
              <a:t>сторінку</a:t>
            </a:r>
            <a:r>
              <a:rPr lang="ru-RU" sz="3200" b="1" i="0" dirty="0">
                <a:effectLst/>
                <a:latin typeface="HelveticaNeueCyr-Light"/>
              </a:rPr>
              <a:t> шаблону </a:t>
            </a:r>
            <a:r>
              <a:rPr lang="en-US" sz="3200" b="1" i="0" dirty="0">
                <a:effectLst/>
                <a:latin typeface="HelveticaNeueCyr-Light"/>
              </a:rPr>
              <a:t>HACCP  </a:t>
            </a:r>
            <a:endParaRPr lang="uk-UA" sz="3200" b="1" i="0" dirty="0">
              <a:effectLst/>
              <a:latin typeface="HelveticaNeueCyr-Light"/>
            </a:endParaRPr>
          </a:p>
          <a:p>
            <a:pPr algn="just"/>
            <a:r>
              <a:rPr lang="ru-RU" sz="3200" b="0" i="0" dirty="0" err="1">
                <a:effectLst/>
                <a:latin typeface="HelveticaNeueCyr-Light"/>
              </a:rPr>
              <a:t>Впишіть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відомості</a:t>
            </a:r>
            <a:r>
              <a:rPr lang="ru-RU" sz="3200" b="0" i="0" dirty="0">
                <a:effectLst/>
                <a:latin typeface="HelveticaNeueCyr-Light"/>
              </a:rPr>
              <a:t> про: </a:t>
            </a:r>
            <a:endParaRPr lang="en-US" sz="3200" b="0" i="0" dirty="0">
              <a:effectLst/>
              <a:latin typeface="HelveticaNeueCyr-Ligh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Компанію</a:t>
            </a:r>
            <a:r>
              <a:rPr lang="ru-RU" sz="3200" b="0" i="0" dirty="0">
                <a:effectLst/>
                <a:latin typeface="HelveticaNeueCyr-Light"/>
              </a:rPr>
              <a:t>; </a:t>
            </a:r>
            <a:endParaRPr lang="en-US" sz="3200" b="0" i="0" dirty="0">
              <a:effectLst/>
              <a:latin typeface="HelveticaNeueCyr-Ligh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Технологічний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процес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що</a:t>
            </a:r>
            <a:r>
              <a:rPr lang="ru-RU" sz="3200" b="0" i="0" dirty="0">
                <a:effectLst/>
                <a:latin typeface="HelveticaNeueCyr-Light"/>
              </a:rPr>
              <a:t> буде </a:t>
            </a:r>
            <a:r>
              <a:rPr lang="ru-RU" sz="3200" b="0" i="0" dirty="0" err="1">
                <a:effectLst/>
                <a:latin typeface="HelveticaNeueCyr-Light"/>
              </a:rPr>
              <a:t>викладений</a:t>
            </a:r>
            <a:r>
              <a:rPr lang="ru-RU" sz="3200" b="0" i="0" dirty="0">
                <a:effectLst/>
                <a:latin typeface="HelveticaNeueCyr-Light"/>
              </a:rPr>
              <a:t> в </a:t>
            </a:r>
            <a:r>
              <a:rPr lang="ru-RU" sz="3200" b="0" i="0" dirty="0" err="1">
                <a:effectLst/>
                <a:latin typeface="HelveticaNeueCyr-Light"/>
              </a:rPr>
              <a:t>плані</a:t>
            </a:r>
            <a:r>
              <a:rPr lang="ru-RU" sz="3200" b="0" i="0" dirty="0">
                <a:effectLst/>
                <a:latin typeface="HelveticaNeueCyr-Light"/>
              </a:rPr>
              <a:t> (</a:t>
            </a:r>
            <a:r>
              <a:rPr lang="ru-RU" sz="3200" b="0" i="0" dirty="0" err="1">
                <a:effectLst/>
                <a:latin typeface="HelveticaNeueCyr-Light"/>
              </a:rPr>
              <a:t>наприклад</a:t>
            </a:r>
            <a:r>
              <a:rPr lang="ru-RU" sz="3200" b="0" i="0" dirty="0">
                <a:effectLst/>
                <a:latin typeface="HelveticaNeueCyr-Light"/>
              </a:rPr>
              <a:t>, </a:t>
            </a:r>
            <a:r>
              <a:rPr lang="ru-RU" sz="3200" b="0" i="0" dirty="0" err="1">
                <a:effectLst/>
                <a:latin typeface="HelveticaNeueCyr-Light"/>
              </a:rPr>
              <a:t>забій</a:t>
            </a:r>
            <a:r>
              <a:rPr lang="ru-RU" sz="3200" b="0" i="0" dirty="0">
                <a:effectLst/>
                <a:latin typeface="HelveticaNeueCyr-Light"/>
              </a:rPr>
              <a:t> ВРХ, </a:t>
            </a:r>
            <a:r>
              <a:rPr lang="ru-RU" sz="3200" b="0" i="0" dirty="0" err="1">
                <a:effectLst/>
                <a:latin typeface="HelveticaNeueCyr-Light"/>
              </a:rPr>
              <a:t>подрібнення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м’яса</a:t>
            </a:r>
            <a:r>
              <a:rPr lang="ru-RU" sz="3200" b="0" i="0" dirty="0">
                <a:effectLst/>
                <a:latin typeface="HelveticaNeueCyr-Light"/>
              </a:rPr>
              <a:t> на фарш); </a:t>
            </a:r>
            <a:endParaRPr lang="en-US" sz="3200" dirty="0">
              <a:latin typeface="HelveticaNeueCyr-Ligh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b="0" i="0" dirty="0" err="1">
                <a:effectLst/>
                <a:latin typeface="HelveticaNeueCyr-Light"/>
              </a:rPr>
              <a:t>Імена</a:t>
            </a:r>
            <a:r>
              <a:rPr lang="ru-RU" sz="3200" b="0" i="0" dirty="0">
                <a:effectLst/>
                <a:latin typeface="HelveticaNeueCyr-Light"/>
              </a:rPr>
              <a:t> людей, </a:t>
            </a:r>
            <a:r>
              <a:rPr lang="ru-RU" sz="3200" b="0" i="0" dirty="0" err="1">
                <a:effectLst/>
                <a:latin typeface="HelveticaNeueCyr-Light"/>
              </a:rPr>
              <a:t>які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допомагають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ru-RU" sz="3200" b="0" i="0" dirty="0" err="1">
                <a:effectLst/>
                <a:latin typeface="HelveticaNeueCyr-Light"/>
              </a:rPr>
              <a:t>розробляти</a:t>
            </a:r>
            <a:r>
              <a:rPr lang="ru-RU" sz="3200" b="0" i="0" dirty="0">
                <a:effectLst/>
                <a:latin typeface="HelveticaNeueCyr-Light"/>
              </a:rPr>
              <a:t> план (</a:t>
            </a:r>
            <a:r>
              <a:rPr lang="ru-RU" sz="3200" b="0" i="0" dirty="0" err="1">
                <a:effectLst/>
                <a:latin typeface="HelveticaNeueCyr-Light"/>
              </a:rPr>
              <a:t>група</a:t>
            </a:r>
            <a:r>
              <a:rPr lang="ru-RU" sz="3200" b="0" i="0" dirty="0">
                <a:effectLst/>
                <a:latin typeface="HelveticaNeueCyr-Light"/>
              </a:rPr>
              <a:t> </a:t>
            </a:r>
            <a:r>
              <a:rPr lang="en-US" sz="3200" b="0" i="0" dirty="0">
                <a:effectLst/>
                <a:latin typeface="HelveticaNeueCyr-Light"/>
              </a:rPr>
              <a:t>HACCP). </a:t>
            </a:r>
            <a:endParaRPr lang="uk-UA" sz="3200" b="0" i="0" dirty="0">
              <a:effectLst/>
              <a:latin typeface="HelveticaNeueCyr-Light"/>
            </a:endParaRPr>
          </a:p>
          <a:p>
            <a:pPr marL="342900" indent="-342900">
              <a:buAutoNum type="arabicPeriod"/>
            </a:pPr>
            <a:endParaRPr lang="uk-UA" dirty="0">
              <a:solidFill>
                <a:srgbClr val="555555"/>
              </a:solidFill>
              <a:latin typeface="HelveticaNeueCyr-Light"/>
            </a:endParaRPr>
          </a:p>
        </p:txBody>
      </p:sp>
    </p:spTree>
    <p:extLst>
      <p:ext uri="{BB962C8B-B14F-4D97-AF65-F5344CB8AC3E}">
        <p14:creationId xmlns:p14="http://schemas.microsoft.com/office/powerpoint/2010/main" val="83016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7003AC-AE74-43AD-BD37-B98B5C868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858" y="1"/>
            <a:ext cx="8065077" cy="6744092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573BB0D-03E5-4021-83AC-1BB1A0E018F5}"/>
              </a:ext>
            </a:extLst>
          </p:cNvPr>
          <p:cNvSpPr/>
          <p:nvPr/>
        </p:nvSpPr>
        <p:spPr>
          <a:xfrm>
            <a:off x="6383045" y="6329779"/>
            <a:ext cx="3852908" cy="528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0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417396-CEB6-4318-A151-765C81DF01CA}"/>
              </a:ext>
            </a:extLst>
          </p:cNvPr>
          <p:cNvSpPr txBox="1"/>
          <p:nvPr/>
        </p:nvSpPr>
        <p:spPr>
          <a:xfrm>
            <a:off x="438778" y="482320"/>
            <a:ext cx="113144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effectLst/>
                <a:latin typeface="HelveticaNeueCyr-Light"/>
              </a:rPr>
              <a:t>2. </a:t>
            </a:r>
            <a:r>
              <a:rPr lang="ru-RU" sz="2800" b="1" i="0" dirty="0" err="1">
                <a:effectLst/>
                <a:latin typeface="HelveticaNeueCyr-Light"/>
              </a:rPr>
              <a:t>Заповніть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сторінку</a:t>
            </a:r>
            <a:r>
              <a:rPr lang="ru-RU" sz="2800" b="1" i="0" dirty="0">
                <a:effectLst/>
                <a:latin typeface="HelveticaNeueCyr-Light"/>
              </a:rPr>
              <a:t> «</a:t>
            </a:r>
            <a:r>
              <a:rPr lang="ru-RU" sz="2800" b="1" i="0" dirty="0" err="1">
                <a:effectLst/>
                <a:latin typeface="HelveticaNeueCyr-Light"/>
              </a:rPr>
              <a:t>Опис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виробництва</a:t>
            </a:r>
            <a:r>
              <a:rPr lang="ru-RU" sz="2800" b="1" i="0" dirty="0">
                <a:effectLst/>
                <a:latin typeface="HelveticaNeueCyr-Light"/>
              </a:rPr>
              <a:t>» і «Блок-схема </a:t>
            </a:r>
            <a:r>
              <a:rPr lang="ru-RU" sz="2800" b="1" i="0" dirty="0" err="1">
                <a:effectLst/>
                <a:latin typeface="HelveticaNeueCyr-Light"/>
              </a:rPr>
              <a:t>технологічного</a:t>
            </a:r>
            <a:r>
              <a:rPr lang="ru-RU" sz="2800" b="1" i="0" dirty="0">
                <a:effectLst/>
                <a:latin typeface="HelveticaNeueCyr-Light"/>
              </a:rPr>
              <a:t> </a:t>
            </a:r>
            <a:r>
              <a:rPr lang="ru-RU" sz="2800" b="1" i="0" dirty="0" err="1">
                <a:effectLst/>
                <a:latin typeface="HelveticaNeueCyr-Light"/>
              </a:rPr>
              <a:t>процесу</a:t>
            </a:r>
            <a:r>
              <a:rPr lang="ru-RU" sz="2800" b="1" i="0" dirty="0">
                <a:effectLst/>
                <a:latin typeface="HelveticaNeueCyr-Light"/>
              </a:rPr>
              <a:t>» </a:t>
            </a:r>
          </a:p>
          <a:p>
            <a:pPr algn="just"/>
            <a:r>
              <a:rPr lang="ru-RU" sz="2800" b="0" i="0" dirty="0">
                <a:effectLst/>
                <a:latin typeface="HelveticaNeueCyr-Light"/>
              </a:rPr>
              <a:t>а) </a:t>
            </a:r>
            <a:r>
              <a:rPr lang="ru-RU" sz="2800" b="0" i="0" dirty="0" err="1">
                <a:effectLst/>
                <a:latin typeface="HelveticaNeueCyr-Light"/>
              </a:rPr>
              <a:t>Опишіть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процес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виробництва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який</a:t>
            </a:r>
            <a:r>
              <a:rPr lang="ru-RU" sz="2800" b="0" i="0" dirty="0">
                <a:effectLst/>
                <a:latin typeface="HelveticaNeueCyr-Light"/>
              </a:rPr>
              <a:t> повинен </a:t>
            </a:r>
            <a:r>
              <a:rPr lang="ru-RU" sz="2800" b="0" i="0" dirty="0" err="1">
                <a:effectLst/>
                <a:latin typeface="HelveticaNeueCyr-Light"/>
              </a:rPr>
              <a:t>охоплювати</a:t>
            </a:r>
            <a:r>
              <a:rPr lang="ru-RU" sz="2800" b="0" i="0" dirty="0">
                <a:effectLst/>
                <a:latin typeface="HelveticaNeueCyr-Light"/>
              </a:rPr>
              <a:t> план: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HelveticaNeueCyr-Light"/>
              </a:rPr>
              <a:t>Точку початку і точку </a:t>
            </a:r>
            <a:r>
              <a:rPr lang="ru-RU" sz="2800" b="0" i="0" dirty="0" err="1">
                <a:effectLst/>
                <a:latin typeface="HelveticaNeueCyr-Light"/>
              </a:rPr>
              <a:t>кінця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процесу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який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описуєте</a:t>
            </a:r>
            <a:r>
              <a:rPr lang="ru-RU" sz="2800" b="0" i="0" dirty="0">
                <a:effectLst/>
                <a:latin typeface="HelveticaNeueCyr-Light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HelveticaNeueCyr-Light"/>
              </a:rPr>
              <a:t>Тип </a:t>
            </a:r>
            <a:r>
              <a:rPr lang="ru-RU" sz="2800" b="0" i="0" dirty="0" err="1">
                <a:effectLst/>
                <a:latin typeface="HelveticaNeueCyr-Light"/>
              </a:rPr>
              <a:t>небезпечних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факторів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які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необхідно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взяти</a:t>
            </a:r>
            <a:r>
              <a:rPr lang="ru-RU" sz="2800" b="0" i="0" dirty="0">
                <a:effectLst/>
                <a:latin typeface="HelveticaNeueCyr-Light"/>
              </a:rPr>
              <a:t> до </a:t>
            </a:r>
            <a:r>
              <a:rPr lang="ru-RU" sz="2800" b="0" i="0" dirty="0" err="1">
                <a:effectLst/>
                <a:latin typeface="HelveticaNeueCyr-Light"/>
              </a:rPr>
              <a:t>уваги</a:t>
            </a:r>
            <a:r>
              <a:rPr lang="ru-RU" sz="2800" b="0" i="0" dirty="0">
                <a:effectLst/>
                <a:latin typeface="HelveticaNeueCyr-Light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HelveticaNeueCyr-Light"/>
              </a:rPr>
              <a:t>Продукт і </a:t>
            </a:r>
            <a:r>
              <a:rPr lang="ru-RU" sz="2800" b="0" i="0" dirty="0" err="1">
                <a:effectLst/>
                <a:latin typeface="HelveticaNeueCyr-Light"/>
              </a:rPr>
              <a:t>його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цільове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призначення</a:t>
            </a:r>
            <a:r>
              <a:rPr lang="ru-RU" sz="2800" b="0" i="0" dirty="0">
                <a:effectLst/>
                <a:latin typeface="HelveticaNeueCyr-Light"/>
              </a:rPr>
              <a:t>; 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  <a:latin typeface="HelveticaNeueCyr-Light"/>
              </a:rPr>
              <a:t>Клієнти</a:t>
            </a:r>
            <a:r>
              <a:rPr lang="ru-RU" sz="2800" b="0" i="0" dirty="0">
                <a:effectLst/>
                <a:latin typeface="HelveticaNeueCyr-Light"/>
              </a:rPr>
              <a:t> і </a:t>
            </a:r>
            <a:r>
              <a:rPr lang="ru-RU" sz="2800" b="0" i="0" dirty="0" err="1">
                <a:effectLst/>
                <a:latin typeface="HelveticaNeueCyr-Light"/>
              </a:rPr>
              <a:t>кінцеві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споживачі</a:t>
            </a:r>
            <a:r>
              <a:rPr lang="ru-RU" sz="2800" b="0" i="0" dirty="0">
                <a:effectLst/>
                <a:latin typeface="HelveticaNeueCyr-Light"/>
              </a:rPr>
              <a:t> продукту; 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effectLst/>
                <a:latin typeface="HelveticaNeueCyr-Light"/>
              </a:rPr>
              <a:t>Як продукт повинен бути </a:t>
            </a:r>
            <a:r>
              <a:rPr lang="ru-RU" sz="2800" b="0" i="0" dirty="0" err="1">
                <a:effectLst/>
                <a:latin typeface="HelveticaNeueCyr-Light"/>
              </a:rPr>
              <a:t>упакований</a:t>
            </a:r>
            <a:r>
              <a:rPr lang="ru-RU" sz="2800" b="0" i="0" dirty="0">
                <a:effectLst/>
                <a:latin typeface="HelveticaNeueCyr-Light"/>
              </a:rPr>
              <a:t>, </a:t>
            </a:r>
            <a:r>
              <a:rPr lang="ru-RU" sz="2800" b="0" i="0" dirty="0" err="1">
                <a:effectLst/>
                <a:latin typeface="HelveticaNeueCyr-Light"/>
              </a:rPr>
              <a:t>зберігатися</a:t>
            </a:r>
            <a:r>
              <a:rPr lang="ru-RU" sz="2800" b="0" i="0" dirty="0">
                <a:effectLst/>
                <a:latin typeface="HelveticaNeueCyr-Light"/>
              </a:rPr>
              <a:t> і </a:t>
            </a:r>
            <a:r>
              <a:rPr lang="ru-RU" sz="2800" b="0" i="0" dirty="0" err="1">
                <a:effectLst/>
                <a:latin typeface="HelveticaNeueCyr-Light"/>
              </a:rPr>
              <a:t>реалізовуватися</a:t>
            </a:r>
            <a:r>
              <a:rPr lang="ru-RU" sz="2800" b="0" i="0" dirty="0">
                <a:effectLst/>
                <a:latin typeface="HelveticaNeueCyr-Light"/>
              </a:rPr>
              <a:t>; 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 err="1">
                <a:effectLst/>
                <a:latin typeface="HelveticaNeueCyr-Light"/>
              </a:rPr>
              <a:t>Інформацію</a:t>
            </a:r>
            <a:r>
              <a:rPr lang="ru-RU" sz="2800" b="0" i="0" dirty="0">
                <a:effectLst/>
                <a:latin typeface="HelveticaNeueCyr-Light"/>
              </a:rPr>
              <a:t> про </a:t>
            </a:r>
            <a:r>
              <a:rPr lang="ru-RU" sz="2800" b="0" i="0" dirty="0" err="1">
                <a:effectLst/>
                <a:latin typeface="HelveticaNeueCyr-Light"/>
              </a:rPr>
              <a:t>переробку</a:t>
            </a:r>
            <a:r>
              <a:rPr lang="ru-RU" sz="2800" b="0" i="0" dirty="0">
                <a:effectLst/>
                <a:latin typeface="HelveticaNeueCyr-Light"/>
              </a:rPr>
              <a:t> та </a:t>
            </a:r>
            <a:r>
              <a:rPr lang="ru-RU" sz="2800" b="0" i="0" dirty="0" err="1">
                <a:effectLst/>
                <a:latin typeface="HelveticaNeueCyr-Light"/>
              </a:rPr>
              <a:t>безпечність</a:t>
            </a:r>
            <a:r>
              <a:rPr lang="ru-RU" sz="2800" b="0" i="0" dirty="0">
                <a:effectLst/>
                <a:latin typeface="HelveticaNeueCyr-Light"/>
              </a:rPr>
              <a:t>. </a:t>
            </a:r>
          </a:p>
          <a:p>
            <a:pPr algn="just"/>
            <a:r>
              <a:rPr lang="ru-RU" sz="2800" b="0" i="0" dirty="0">
                <a:effectLst/>
                <a:latin typeface="HelveticaNeueCyr-Light"/>
              </a:rPr>
              <a:t>б) </a:t>
            </a:r>
            <a:r>
              <a:rPr lang="ru-RU" sz="2800" b="0" i="0" dirty="0" err="1">
                <a:effectLst/>
                <a:latin typeface="HelveticaNeueCyr-Light"/>
              </a:rPr>
              <a:t>Заповніть</a:t>
            </a:r>
            <a:r>
              <a:rPr lang="ru-RU" sz="2800" b="0" i="0" dirty="0">
                <a:effectLst/>
                <a:latin typeface="HelveticaNeueCyr-Light"/>
              </a:rPr>
              <a:t> блок-схему (</a:t>
            </a:r>
            <a:r>
              <a:rPr lang="ru-RU" sz="2800" b="0" i="0" dirty="0" err="1">
                <a:effectLst/>
                <a:latin typeface="HelveticaNeueCyr-Light"/>
              </a:rPr>
              <a:t>покрокову</a:t>
            </a:r>
            <a:r>
              <a:rPr lang="ru-RU" sz="2800" b="0" i="0" dirty="0">
                <a:effectLst/>
                <a:latin typeface="HelveticaNeueCyr-Light"/>
              </a:rPr>
              <a:t> «</a:t>
            </a:r>
            <a:r>
              <a:rPr lang="ru-RU" sz="2800" b="0" i="0" dirty="0" err="1">
                <a:effectLst/>
                <a:latin typeface="HelveticaNeueCyr-Light"/>
              </a:rPr>
              <a:t>історію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життя</a:t>
            </a:r>
            <a:r>
              <a:rPr lang="ru-RU" sz="2800" b="0" i="0" dirty="0">
                <a:effectLst/>
                <a:latin typeface="HelveticaNeueCyr-Light"/>
              </a:rPr>
              <a:t>» </a:t>
            </a:r>
            <a:r>
              <a:rPr lang="ru-RU" sz="2800" b="0" i="0" dirty="0" err="1">
                <a:effectLst/>
                <a:latin typeface="HelveticaNeueCyr-Light"/>
              </a:rPr>
              <a:t>виробничого</a:t>
            </a:r>
            <a:r>
              <a:rPr lang="ru-RU" sz="2800" b="0" i="0" dirty="0">
                <a:effectLst/>
                <a:latin typeface="HelveticaNeueCyr-Light"/>
              </a:rPr>
              <a:t> </a:t>
            </a:r>
            <a:r>
              <a:rPr lang="ru-RU" sz="2800" b="0" i="0" dirty="0" err="1">
                <a:effectLst/>
                <a:latin typeface="HelveticaNeueCyr-Light"/>
              </a:rPr>
              <a:t>процесу</a:t>
            </a:r>
            <a:r>
              <a:rPr lang="ru-RU" sz="2800" b="0" i="0" dirty="0">
                <a:effectLst/>
                <a:latin typeface="HelveticaNeueCyr-Light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691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DA1349-EF1F-488A-B699-4B9B12735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0"/>
            <a:ext cx="9475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5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1623</Words>
  <Application>Microsoft Office PowerPoint</Application>
  <PresentationFormat>Широкий екран</PresentationFormat>
  <Paragraphs>118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HelveticaNeueCyr-Light</vt:lpstr>
      <vt:lpstr>Wingdings</vt:lpstr>
      <vt:lpstr>Тема Office</vt:lpstr>
      <vt:lpstr>Вивчення нормативних документів щодо системи НАССР </vt:lpstr>
      <vt:lpstr>План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нормативних документів щодо системи НАССР </dc:title>
  <dc:creator>Lenovo</dc:creator>
  <cp:lastModifiedBy>Lenovo</cp:lastModifiedBy>
  <cp:revision>2</cp:revision>
  <dcterms:created xsi:type="dcterms:W3CDTF">2022-05-04T13:08:05Z</dcterms:created>
  <dcterms:modified xsi:type="dcterms:W3CDTF">2023-01-18T12:30:42Z</dcterms:modified>
</cp:coreProperties>
</file>