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59" r:id="rId5"/>
    <p:sldId id="260" r:id="rId6"/>
    <p:sldId id="295" r:id="rId7"/>
    <p:sldId id="296" r:id="rId8"/>
    <p:sldId id="297" r:id="rId9"/>
    <p:sldId id="298" r:id="rId10"/>
    <p:sldId id="30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70" r:id="rId20"/>
    <p:sldId id="271" r:id="rId21"/>
    <p:sldId id="272" r:id="rId22"/>
    <p:sldId id="304" r:id="rId23"/>
    <p:sldId id="305" r:id="rId24"/>
    <p:sldId id="309" r:id="rId25"/>
    <p:sldId id="310" r:id="rId26"/>
    <p:sldId id="308" r:id="rId27"/>
    <p:sldId id="306" r:id="rId28"/>
    <p:sldId id="307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273" r:id="rId43"/>
    <p:sldId id="274" r:id="rId44"/>
    <p:sldId id="275" r:id="rId45"/>
    <p:sldId id="276" r:id="rId46"/>
    <p:sldId id="277" r:id="rId47"/>
    <p:sldId id="278" r:id="rId48"/>
    <p:sldId id="291" r:id="rId49"/>
    <p:sldId id="279" r:id="rId50"/>
    <p:sldId id="280" r:id="rId51"/>
    <p:sldId id="281" r:id="rId52"/>
    <p:sldId id="301" r:id="rId53"/>
    <p:sldId id="302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6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2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2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7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2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4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8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4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015E-20C7-43C5-8403-DB97CD0382F9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D099-EBCF-4040-BD2A-725B3913C0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8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940" y="1130386"/>
            <a:ext cx="105673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 НАССР -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аналізування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небезпечних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чинників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критичні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точки контролю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2306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97D62B-EC28-45CA-B9B0-2F3D19DFF412}"/>
              </a:ext>
            </a:extLst>
          </p:cNvPr>
          <p:cNvSpPr txBox="1"/>
          <p:nvPr/>
        </p:nvSpPr>
        <p:spPr>
          <a:xfrm>
            <a:off x="674703" y="177554"/>
            <a:ext cx="1096392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 err="1">
                <a:effectLst/>
                <a:latin typeface="Microtype"/>
              </a:rPr>
              <a:t>Застосовуючи</a:t>
            </a:r>
            <a:r>
              <a:rPr lang="ru-RU" sz="3200" b="0" i="0" dirty="0">
                <a:effectLst/>
                <a:latin typeface="Microtype"/>
              </a:rPr>
              <a:t> перший принцип НАССР, треба </a:t>
            </a:r>
            <a:r>
              <a:rPr lang="ru-RU" sz="3200" b="1" i="0" dirty="0" err="1">
                <a:effectLst/>
                <a:latin typeface="Microtype"/>
              </a:rPr>
              <a:t>уникати</a:t>
            </a:r>
            <a:r>
              <a:rPr lang="ru-RU" sz="3200" b="1" i="0" dirty="0">
                <a:effectLst/>
                <a:latin typeface="Microtype"/>
              </a:rPr>
              <a:t> </a:t>
            </a:r>
            <a:r>
              <a:rPr lang="ru-RU" sz="3200" b="1" i="0" dirty="0" err="1">
                <a:effectLst/>
                <a:latin typeface="Microtype"/>
              </a:rPr>
              <a:t>типових</a:t>
            </a:r>
            <a:r>
              <a:rPr lang="ru-RU" sz="3200" b="1" i="0" dirty="0">
                <a:effectLst/>
                <a:latin typeface="Microtype"/>
              </a:rPr>
              <a:t> </a:t>
            </a:r>
            <a:r>
              <a:rPr lang="ru-RU" sz="3200" b="1" i="0" dirty="0" err="1">
                <a:effectLst/>
                <a:latin typeface="Microtype"/>
              </a:rPr>
              <a:t>помилок</a:t>
            </a:r>
            <a:r>
              <a:rPr lang="ru-RU" sz="3200" b="0" i="0" dirty="0">
                <a:effectLst/>
                <a:latin typeface="Microtype"/>
              </a:rPr>
              <a:t>, </a:t>
            </a:r>
            <a:r>
              <a:rPr lang="ru-RU" sz="3200" b="0" i="0" dirty="0" err="1">
                <a:effectLst/>
                <a:latin typeface="Microtype"/>
              </a:rPr>
              <a:t>властивих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початківцям</a:t>
            </a:r>
            <a:r>
              <a:rPr lang="ru-RU" sz="3200" b="0" i="0" dirty="0">
                <a:effectLst/>
                <a:latin typeface="Microtype"/>
              </a:rPr>
              <a:t>: </a:t>
            </a:r>
          </a:p>
          <a:p>
            <a:pPr algn="just"/>
            <a:endParaRPr lang="ru-RU" sz="2800" b="0" i="0" dirty="0">
              <a:effectLst/>
              <a:latin typeface="Microtyp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Microtype"/>
              </a:rPr>
              <a:t>брати</a:t>
            </a:r>
            <a:r>
              <a:rPr lang="ru-RU" sz="3200" b="0" i="0" dirty="0">
                <a:effectLst/>
                <a:latin typeface="Microtype"/>
              </a:rPr>
              <a:t> до </a:t>
            </a:r>
            <a:r>
              <a:rPr lang="ru-RU" sz="3200" b="0" i="0" dirty="0" err="1">
                <a:effectLst/>
                <a:latin typeface="Microtype"/>
              </a:rPr>
              <a:t>уваги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лише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ті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небезпечні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фактори</a:t>
            </a:r>
            <a:r>
              <a:rPr lang="ru-RU" sz="3200" b="0" i="0" dirty="0">
                <a:effectLst/>
                <a:latin typeface="Microtype"/>
              </a:rPr>
              <a:t>, </a:t>
            </a:r>
            <a:r>
              <a:rPr lang="ru-RU" sz="3200" b="0" i="0" dirty="0" err="1">
                <a:effectLst/>
                <a:latin typeface="Microtype"/>
              </a:rPr>
              <a:t>які</a:t>
            </a:r>
            <a:r>
              <a:rPr lang="ru-RU" sz="3200" b="0" i="0" dirty="0">
                <a:effectLst/>
                <a:latin typeface="Microtype"/>
              </a:rPr>
              <a:t> практично </a:t>
            </a:r>
            <a:r>
              <a:rPr lang="ru-RU" sz="3200" b="0" i="0" dirty="0" err="1">
                <a:effectLst/>
                <a:latin typeface="Microtype"/>
              </a:rPr>
              <a:t>можуть</a:t>
            </a:r>
            <a:r>
              <a:rPr lang="ru-RU" sz="3200" b="0" i="0" dirty="0">
                <a:effectLst/>
                <a:latin typeface="Microtype"/>
              </a:rPr>
              <a:t> бути, і не </a:t>
            </a:r>
            <a:r>
              <a:rPr lang="ru-RU" sz="3200" b="0" i="0" dirty="0" err="1">
                <a:effectLst/>
                <a:latin typeface="Microtype"/>
              </a:rPr>
              <a:t>звертати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увагу</a:t>
            </a:r>
            <a:r>
              <a:rPr lang="ru-RU" sz="3200" b="0" i="0" dirty="0">
                <a:effectLst/>
                <a:latin typeface="Microtype"/>
              </a:rPr>
              <a:t> на </a:t>
            </a:r>
            <a:r>
              <a:rPr lang="ru-RU" sz="3200" b="0" i="0" dirty="0" err="1">
                <a:effectLst/>
                <a:latin typeface="Microtype"/>
              </a:rPr>
              <a:t>інші</a:t>
            </a:r>
            <a:r>
              <a:rPr lang="ru-RU" sz="3200" b="0" i="0" dirty="0">
                <a:effectLst/>
                <a:latin typeface="Microtype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3200" b="0" i="0" dirty="0">
              <a:effectLst/>
              <a:latin typeface="Microtyp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Microtype"/>
              </a:rPr>
              <a:t>пам’ятати</a:t>
            </a:r>
            <a:r>
              <a:rPr lang="ru-RU" sz="3200" b="0" i="0" dirty="0">
                <a:effectLst/>
                <a:latin typeface="Microtype"/>
              </a:rPr>
              <a:t>, </a:t>
            </a:r>
            <a:r>
              <a:rPr lang="ru-RU" sz="3200" b="0" i="0" dirty="0" err="1">
                <a:effectLst/>
                <a:latin typeface="Microtype"/>
              </a:rPr>
              <a:t>що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невідповідності</a:t>
            </a:r>
            <a:r>
              <a:rPr lang="ru-RU" sz="3200" b="0" i="0" dirty="0">
                <a:effectLst/>
                <a:latin typeface="Microtype"/>
              </a:rPr>
              <a:t> у </a:t>
            </a:r>
            <a:r>
              <a:rPr lang="ru-RU" sz="3200" b="0" i="0" dirty="0" err="1">
                <a:effectLst/>
                <a:latin typeface="Microtype"/>
              </a:rPr>
              <a:t>програмах-передумовах</a:t>
            </a:r>
            <a:r>
              <a:rPr lang="ru-RU" sz="3200" b="0" i="0" dirty="0">
                <a:effectLst/>
                <a:latin typeface="Microtype"/>
              </a:rPr>
              <a:t> не </a:t>
            </a:r>
            <a:r>
              <a:rPr lang="ru-RU" sz="3200" b="0" i="0" dirty="0" err="1">
                <a:effectLst/>
                <a:latin typeface="Microtype"/>
              </a:rPr>
              <a:t>завжди</a:t>
            </a:r>
            <a:r>
              <a:rPr lang="ru-RU" sz="3200" b="0" i="0" dirty="0">
                <a:effectLst/>
                <a:latin typeface="Microtype"/>
              </a:rPr>
              <a:t> є причиною </a:t>
            </a:r>
            <a:r>
              <a:rPr lang="ru-RU" sz="3200" b="0" i="0" dirty="0" err="1">
                <a:effectLst/>
                <a:latin typeface="Microtype"/>
              </a:rPr>
              <a:t>перевищення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допустимих</a:t>
            </a:r>
            <a:r>
              <a:rPr lang="ru-RU" sz="3200" b="0" i="0" dirty="0">
                <a:effectLst/>
                <a:latin typeface="Microtype"/>
              </a:rPr>
              <a:t> норм у </a:t>
            </a:r>
            <a:r>
              <a:rPr lang="ru-RU" sz="3200" b="0" i="0" dirty="0" err="1">
                <a:effectLst/>
                <a:latin typeface="Microtype"/>
              </a:rPr>
              <a:t>продукті</a:t>
            </a:r>
            <a:r>
              <a:rPr lang="ru-RU" sz="3200" b="0" i="0" dirty="0">
                <a:effectLst/>
                <a:latin typeface="Microtype"/>
              </a:rPr>
              <a:t>, а </a:t>
            </a:r>
            <a:r>
              <a:rPr lang="ru-RU" sz="3200" b="0" i="0" dirty="0" err="1">
                <a:effectLst/>
                <a:latin typeface="Microtype"/>
              </a:rPr>
              <a:t>лише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тоді</a:t>
            </a:r>
            <a:r>
              <a:rPr lang="ru-RU" sz="3200" b="0" i="0" dirty="0">
                <a:effectLst/>
                <a:latin typeface="Microtype"/>
              </a:rPr>
              <a:t>, коли вони </a:t>
            </a:r>
            <a:r>
              <a:rPr lang="ru-RU" sz="3200" b="0" i="0" dirty="0" err="1">
                <a:effectLst/>
                <a:latin typeface="Microtype"/>
              </a:rPr>
              <a:t>носять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системний</a:t>
            </a:r>
            <a:r>
              <a:rPr lang="ru-RU" sz="3200" b="0" i="0" dirty="0">
                <a:effectLst/>
                <a:latin typeface="Microtype"/>
              </a:rPr>
              <a:t> характер;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3200" b="0" i="0" dirty="0">
              <a:effectLst/>
              <a:latin typeface="Microtyp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Microtype"/>
              </a:rPr>
              <a:t>оцінювати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ризик</a:t>
            </a:r>
            <a:r>
              <a:rPr lang="ru-RU" sz="3200" b="0" i="0" dirty="0">
                <a:effectLst/>
                <a:latin typeface="Microtype"/>
              </a:rPr>
              <a:t> на кожному </a:t>
            </a:r>
            <a:r>
              <a:rPr lang="ru-RU" sz="3200" b="0" i="0" dirty="0" err="1">
                <a:effectLst/>
                <a:latin typeface="Microtype"/>
              </a:rPr>
              <a:t>етапі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процесу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окремо</a:t>
            </a:r>
            <a:r>
              <a:rPr lang="ru-RU" sz="3200" b="0" i="0" dirty="0">
                <a:effectLst/>
                <a:latin typeface="Microtype"/>
              </a:rPr>
              <a:t> і не </a:t>
            </a:r>
            <a:r>
              <a:rPr lang="ru-RU" sz="3200" b="0" i="0" dirty="0" err="1">
                <a:effectLst/>
                <a:latin typeface="Microtype"/>
              </a:rPr>
              <a:t>повертатися</a:t>
            </a:r>
            <a:r>
              <a:rPr lang="ru-RU" sz="3200" b="0" i="0" dirty="0">
                <a:effectLst/>
                <a:latin typeface="Microtype"/>
              </a:rPr>
              <a:t> до </a:t>
            </a:r>
            <a:r>
              <a:rPr lang="ru-RU" sz="3200" b="0" i="0" dirty="0" err="1">
                <a:effectLst/>
                <a:latin typeface="Microtype"/>
              </a:rPr>
              <a:t>попередніх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етапів</a:t>
            </a:r>
            <a:r>
              <a:rPr lang="ru-RU" sz="3200" b="0" i="0" dirty="0">
                <a:effectLst/>
                <a:latin typeface="Microtyp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31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215" y="435006"/>
            <a:ext cx="11061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err="1">
                <a:solidFill>
                  <a:srgbClr val="000000"/>
                </a:solidFill>
                <a:effectLst/>
              </a:rPr>
              <a:t>Спочатку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необхідно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визначити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види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небезпечних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чинників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що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характерні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харчового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продукту та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його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виробництва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/>
              <a:t>біологічні</a:t>
            </a:r>
            <a:endParaRPr lang="ru-RU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/>
              <a:t>фізичні</a:t>
            </a:r>
            <a:endParaRPr lang="ru-RU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/>
              <a:t>хімічні</a:t>
            </a:r>
            <a:endParaRPr lang="ru-RU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/>
              <a:t>алергени</a:t>
            </a:r>
            <a:r>
              <a:rPr lang="ru-RU" sz="4000" dirty="0"/>
              <a:t>.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957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373" y="168677"/>
            <a:ext cx="113811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0" i="0" dirty="0">
                <a:solidFill>
                  <a:srgbClr val="000000"/>
                </a:solidFill>
                <a:effectLst/>
              </a:rPr>
              <a:t>На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цій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стадії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група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НАССР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розглядає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solidFill>
                  <a:srgbClr val="000000"/>
                </a:solidFill>
                <a:effectLst/>
              </a:rPr>
              <a:t>інгредієнти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які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використовуються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виробництва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продукту,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solidFill>
                  <a:srgbClr val="000000"/>
                </a:solidFill>
                <a:effectLst/>
              </a:rPr>
              <a:t>діяльність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на кожному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етапі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виробничого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процесу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що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відображені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у блок-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схемі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solidFill>
                  <a:srgbClr val="000000"/>
                </a:solidFill>
                <a:effectLst/>
              </a:rPr>
              <a:t>кінцевий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продукт,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>
                <a:solidFill>
                  <a:srgbClr val="000000"/>
                </a:solidFill>
                <a:effectLst/>
              </a:rPr>
              <a:t>метод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зберігання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й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постачання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solidFill>
                  <a:srgbClr val="000000"/>
                </a:solidFill>
                <a:effectLst/>
              </a:rPr>
              <a:t>звичайне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споживання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продукту та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споживачів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харчового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продукту,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зокрема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чуттєві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групи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споживачів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000" dirty="0">
              <a:solidFill>
                <a:srgbClr val="000000"/>
              </a:solidFill>
            </a:endParaRPr>
          </a:p>
          <a:p>
            <a:pPr algn="just"/>
            <a:r>
              <a:rPr lang="ru-RU" sz="3000" b="0" i="1" dirty="0">
                <a:solidFill>
                  <a:srgbClr val="000000"/>
                </a:solidFill>
                <a:effectLst/>
              </a:rPr>
              <a:t>На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основі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цього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розгляду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може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бути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складений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перелік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потенційних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небезпек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,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які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можуть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виникнути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,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збільшитись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і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які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можна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усунути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на кожному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етапі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технологічного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b="0" i="1" dirty="0" err="1">
                <a:solidFill>
                  <a:srgbClr val="000000"/>
                </a:solidFill>
                <a:effectLst/>
              </a:rPr>
              <a:t>процесу</a:t>
            </a:r>
            <a:r>
              <a:rPr lang="ru-RU" sz="3000" b="0" i="1" dirty="0">
                <a:solidFill>
                  <a:srgbClr val="000000"/>
                </a:solidFill>
                <a:effectLst/>
              </a:rPr>
              <a:t>.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242275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ccp_posibn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1" t="32533" r="15378" b="17486"/>
          <a:stretch/>
        </p:blipFill>
        <p:spPr>
          <a:xfrm>
            <a:off x="275971" y="944386"/>
            <a:ext cx="11566841" cy="473732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3D35961-5A12-492A-8988-132EA07F0893}"/>
              </a:ext>
            </a:extLst>
          </p:cNvPr>
          <p:cNvSpPr/>
          <p:nvPr/>
        </p:nvSpPr>
        <p:spPr>
          <a:xfrm>
            <a:off x="2281561" y="1047566"/>
            <a:ext cx="284086" cy="48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7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342" y="221942"/>
            <a:ext cx="114433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Важкість</a:t>
            </a: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наслідків</a:t>
            </a: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впливу</a:t>
            </a: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небезпечного</a:t>
            </a: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чинника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ступінь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серйозності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наслідків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контролювати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</a:t>
            </a:r>
            <a:r>
              <a:rPr lang="ru-RU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</a:t>
            </a: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скласти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перелік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небезпечних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чинників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</a:t>
            </a:r>
            <a:b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серйозними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подальшому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регулюватись</a:t>
            </a:r>
            <a:b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планом НАССР.</a:t>
            </a:r>
          </a:p>
          <a:p>
            <a:pPr algn="just"/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проводять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небезпечних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чинників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оцінюють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потенційну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значущість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ризику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перевищення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небезпечним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фактором допустимого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розглянувши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ймовірність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виникнення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тяжкість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наслідків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визначають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відповідні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контрольні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заходи.</a:t>
            </a:r>
          </a:p>
          <a:p>
            <a:pPr algn="just"/>
            <a:endParaRPr lang="ru-RU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6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16" y="213064"/>
            <a:ext cx="11700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небезпечних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повинна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використовуватись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визначена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методологія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буде проведено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ранжування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небезпек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ru-RU" sz="3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декілька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методологій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небезпечних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ru-RU" sz="3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Нижче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наведені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приклади</a:t>
            </a:r>
            <a:r>
              <a:rPr lang="ru-RU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(табл. 8, 9).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1172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ccp_posibn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t="24813" r="15873" b="7803"/>
          <a:stretch/>
        </p:blipFill>
        <p:spPr>
          <a:xfrm>
            <a:off x="541538" y="508113"/>
            <a:ext cx="11105965" cy="5841773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F548D52-AE93-410C-A05A-6C38117F15C2}"/>
              </a:ext>
            </a:extLst>
          </p:cNvPr>
          <p:cNvSpPr/>
          <p:nvPr/>
        </p:nvSpPr>
        <p:spPr>
          <a:xfrm>
            <a:off x="2627790" y="594804"/>
            <a:ext cx="363985" cy="523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2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ccp_posibn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2" t="22064" r="36887" b="9898"/>
          <a:stretch/>
        </p:blipFill>
        <p:spPr>
          <a:xfrm>
            <a:off x="2734575" y="415312"/>
            <a:ext cx="5956664" cy="644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3655" y="1628829"/>
            <a:ext cx="6047117" cy="1880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97E2AB5-0241-4E24-A747-B4C192C04B22}"/>
              </a:ext>
            </a:extLst>
          </p:cNvPr>
          <p:cNvSpPr/>
          <p:nvPr/>
        </p:nvSpPr>
        <p:spPr>
          <a:xfrm>
            <a:off x="3763254" y="321548"/>
            <a:ext cx="185748" cy="344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5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405" y="656948"/>
            <a:ext cx="1101718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err="1">
                <a:solidFill>
                  <a:srgbClr val="000000"/>
                </a:solidFill>
                <a:effectLst/>
              </a:rPr>
              <a:t>Зазвичай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аналіз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небезпечних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чинників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оформляється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у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вигляді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таблиці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де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мають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бути </a:t>
            </a:r>
            <a:r>
              <a:rPr lang="ru-RU" sz="2800" b="1" i="0" dirty="0" err="1">
                <a:solidFill>
                  <a:srgbClr val="000000"/>
                </a:solidFill>
                <a:effectLst/>
              </a:rPr>
              <a:t>розглянуті</a:t>
            </a:r>
            <a:r>
              <a:rPr lang="ru-RU" sz="2800" b="1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800" b="1" i="0" dirty="0" err="1">
                <a:solidFill>
                  <a:srgbClr val="000000"/>
                </a:solidFill>
                <a:effectLst/>
              </a:rPr>
              <a:t>проаналізовані</a:t>
            </a:r>
            <a:r>
              <a:rPr lang="ru-RU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всі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потенційні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біологічні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хімічні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фізичні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небезпечні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чинники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пов’язані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з продуктом,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починаючи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від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сировини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закінчуючи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відвантаженням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чи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реалізацією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харчового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продукту.</a:t>
            </a:r>
          </a:p>
          <a:p>
            <a:pPr algn="just"/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sz="2800" b="1" i="0" dirty="0" err="1">
                <a:solidFill>
                  <a:srgbClr val="000000"/>
                </a:solidFill>
                <a:effectLst/>
              </a:rPr>
              <a:t>Аналіз</a:t>
            </a:r>
            <a:r>
              <a:rPr lang="ru-RU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</a:rPr>
              <a:t>небезпечних</a:t>
            </a:r>
            <a:r>
              <a:rPr lang="ru-RU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</a:rPr>
              <a:t>чинників</a:t>
            </a:r>
            <a:r>
              <a:rPr lang="ru-RU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</a:rPr>
              <a:t>має</a:t>
            </a:r>
            <a:r>
              <a:rPr lang="ru-RU" sz="28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</a:rPr>
              <a:t>містити</a:t>
            </a:r>
            <a:r>
              <a:rPr lang="ru-RU" sz="28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</a:rPr>
              <a:t>–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визначення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суттєвих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небезпечних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чинників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заходів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їх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контролю;</a:t>
            </a:r>
            <a:br>
              <a:rPr lang="ru-RU" sz="2800" b="0" i="0" dirty="0">
                <a:solidFill>
                  <a:srgbClr val="000000"/>
                </a:solidFill>
                <a:effectLst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</a:rPr>
              <a:t>–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забезпечення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в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результаті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аналізу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небезпечних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чинників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підстав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визначення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критичних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контрольних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точок</a:t>
            </a:r>
            <a:r>
              <a:rPr lang="ru-RU" sz="2800" dirty="0"/>
              <a:t>.</a:t>
            </a:r>
          </a:p>
          <a:p>
            <a:pPr algn="just"/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86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21" y="366623"/>
            <a:ext cx="116475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err="1">
                <a:solidFill>
                  <a:srgbClr val="000000"/>
                </a:solidFill>
                <a:effectLst/>
              </a:rPr>
              <a:t>Після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завершення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аналізу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небезпечних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чинників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група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НАССР</a:t>
            </a:r>
            <a:br>
              <a:rPr lang="ru-RU" sz="2800" b="0" i="0" dirty="0">
                <a:solidFill>
                  <a:srgbClr val="000000"/>
                </a:solidFill>
                <a:effectLst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</a:rPr>
              <a:t>повинна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розглянути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які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контрольні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заходи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існують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чи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які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застосувати</a:t>
            </a:r>
            <a:r>
              <a:rPr lang="ru-RU" sz="2800" dirty="0"/>
              <a:t> для контролю кожного </a:t>
            </a:r>
            <a:r>
              <a:rPr lang="ru-RU" sz="2800" dirty="0" err="1"/>
              <a:t>небезпечного</a:t>
            </a:r>
            <a:r>
              <a:rPr lang="ru-RU" sz="2800" dirty="0"/>
              <a:t> </a:t>
            </a:r>
            <a:r>
              <a:rPr lang="ru-RU" sz="2800" dirty="0" err="1"/>
              <a:t>чинника</a:t>
            </a:r>
            <a:r>
              <a:rPr lang="ru-RU" sz="2800" dirty="0"/>
              <a:t>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За </a:t>
            </a:r>
            <a:r>
              <a:rPr lang="ru-RU" sz="2800" dirty="0" err="1"/>
              <a:t>допомогою</a:t>
            </a:r>
            <a:r>
              <a:rPr lang="ru-RU" sz="2800" dirty="0"/>
              <a:t> одного й того ж самого заходу контролю</a:t>
            </a:r>
            <a:br>
              <a:rPr lang="ru-RU" sz="2800" dirty="0"/>
            </a:b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контролювати</a:t>
            </a:r>
            <a:r>
              <a:rPr lang="ru-RU" sz="2800" dirty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небезпечних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b="1" dirty="0" err="1"/>
              <a:t>Наприклад</a:t>
            </a:r>
            <a:r>
              <a:rPr lang="ru-RU" sz="2800" b="1" dirty="0"/>
              <a:t>: </a:t>
            </a:r>
            <a:r>
              <a:rPr lang="ru-RU" sz="2400" i="1" dirty="0"/>
              <a:t>контроль </a:t>
            </a:r>
            <a:r>
              <a:rPr lang="ru-RU" sz="2400" i="1" dirty="0" err="1"/>
              <a:t>дозування</a:t>
            </a:r>
            <a:r>
              <a:rPr lang="ru-RU" sz="2400" i="1" dirty="0"/>
              <a:t> </a:t>
            </a:r>
            <a:r>
              <a:rPr lang="ru-RU" sz="2400" i="1" dirty="0" err="1"/>
              <a:t>консервантів</a:t>
            </a:r>
            <a:r>
              <a:rPr lang="ru-RU" sz="2400" i="1" dirty="0"/>
              <a:t> на </a:t>
            </a:r>
            <a:r>
              <a:rPr lang="ru-RU" sz="2400" i="1" dirty="0" err="1"/>
              <a:t>етапі</a:t>
            </a:r>
            <a:r>
              <a:rPr lang="ru-RU" sz="2400" i="1" dirty="0"/>
              <a:t> </a:t>
            </a:r>
            <a:r>
              <a:rPr lang="ru-RU" sz="2400" i="1" dirty="0" err="1"/>
              <a:t>їх</a:t>
            </a:r>
            <a:r>
              <a:rPr lang="ru-RU" sz="2400" i="1" dirty="0"/>
              <a:t> </a:t>
            </a:r>
            <a:r>
              <a:rPr lang="ru-RU" sz="2400" i="1" dirty="0" err="1"/>
              <a:t>додавання</a:t>
            </a:r>
            <a:r>
              <a:rPr lang="ru-RU" sz="2400" i="1" dirty="0"/>
              <a:t> до продукту </a:t>
            </a:r>
            <a:r>
              <a:rPr lang="ru-RU" sz="2400" i="1" dirty="0" err="1"/>
              <a:t>слугує</a:t>
            </a:r>
            <a:r>
              <a:rPr lang="ru-RU" sz="2400" i="1" dirty="0"/>
              <a:t> для </a:t>
            </a:r>
            <a:r>
              <a:rPr lang="ru-RU" sz="2400" i="1" dirty="0" err="1"/>
              <a:t>контролювання</a:t>
            </a:r>
            <a:r>
              <a:rPr lang="ru-RU" sz="2400" i="1" dirty="0"/>
              <a:t> </a:t>
            </a:r>
            <a:r>
              <a:rPr lang="ru-RU" sz="2400" i="1" dirty="0" err="1"/>
              <a:t>біологічного</a:t>
            </a:r>
            <a:r>
              <a:rPr lang="ru-RU" sz="2400" i="1" dirty="0"/>
              <a:t> </a:t>
            </a:r>
            <a:r>
              <a:rPr lang="ru-RU" sz="2400" i="1" dirty="0" err="1"/>
              <a:t>чинника</a:t>
            </a:r>
            <a:r>
              <a:rPr lang="ru-RU" sz="2400" i="1" dirty="0"/>
              <a:t> (в </a:t>
            </a:r>
            <a:r>
              <a:rPr lang="ru-RU" sz="2400" i="1" dirty="0" err="1"/>
              <a:t>разі</a:t>
            </a:r>
            <a:br>
              <a:rPr lang="ru-RU" sz="2400" i="1" dirty="0"/>
            </a:br>
            <a:r>
              <a:rPr lang="ru-RU" sz="2400" i="1" dirty="0" err="1"/>
              <a:t>недостатньої</a:t>
            </a:r>
            <a:r>
              <a:rPr lang="ru-RU" sz="2400" i="1" dirty="0"/>
              <a:t> </a:t>
            </a:r>
            <a:r>
              <a:rPr lang="ru-RU" sz="2400" i="1" dirty="0" err="1"/>
              <a:t>кількості</a:t>
            </a:r>
            <a:r>
              <a:rPr lang="ru-RU" sz="2400" i="1" dirty="0"/>
              <a:t> консерванту, </a:t>
            </a:r>
            <a:r>
              <a:rPr lang="ru-RU" sz="2400" i="1" dirty="0" err="1"/>
              <a:t>зазначеної</a:t>
            </a:r>
            <a:r>
              <a:rPr lang="ru-RU" sz="2400" i="1" dirty="0"/>
              <a:t> в </a:t>
            </a:r>
            <a:r>
              <a:rPr lang="ru-RU" sz="2400" i="1" dirty="0" err="1"/>
              <a:t>рецептурі</a:t>
            </a:r>
            <a:r>
              <a:rPr lang="ru-RU" sz="2400" i="1" dirty="0"/>
              <a:t>, консервант не </a:t>
            </a:r>
            <a:r>
              <a:rPr lang="ru-RU" sz="2400" i="1" dirty="0" err="1"/>
              <a:t>виконує</a:t>
            </a:r>
            <a:r>
              <a:rPr lang="ru-RU" sz="2400" i="1" dirty="0"/>
              <a:t> свою </a:t>
            </a:r>
            <a:r>
              <a:rPr lang="ru-RU" sz="2400" i="1" dirty="0" err="1"/>
              <a:t>функцію</a:t>
            </a:r>
            <a:r>
              <a:rPr lang="ru-RU" sz="2400" i="1" dirty="0"/>
              <a:t> і продукт не </a:t>
            </a:r>
            <a:r>
              <a:rPr lang="ru-RU" sz="2400" i="1" dirty="0" err="1"/>
              <a:t>витримає</a:t>
            </a:r>
            <a:r>
              <a:rPr lang="ru-RU" sz="2400" i="1" dirty="0"/>
              <a:t> </a:t>
            </a:r>
            <a:r>
              <a:rPr lang="ru-RU" sz="2400" i="1" dirty="0" err="1"/>
              <a:t>термін</a:t>
            </a:r>
            <a:r>
              <a:rPr lang="ru-RU" sz="2400" i="1" dirty="0"/>
              <a:t> </a:t>
            </a:r>
            <a:r>
              <a:rPr lang="ru-RU" sz="2400" i="1" dirty="0" err="1"/>
              <a:t>придатності</a:t>
            </a:r>
            <a:r>
              <a:rPr lang="ru-RU" sz="2400" i="1" dirty="0"/>
              <a:t>, </a:t>
            </a:r>
            <a:r>
              <a:rPr lang="ru-RU" sz="2400" i="1" dirty="0" err="1"/>
              <a:t>може</a:t>
            </a:r>
            <a:r>
              <a:rPr lang="ru-RU" sz="2400" i="1" dirty="0"/>
              <a:t> </a:t>
            </a:r>
            <a:r>
              <a:rPr lang="ru-RU" sz="2400" i="1" dirty="0" err="1"/>
              <a:t>відбутися</a:t>
            </a:r>
            <a:r>
              <a:rPr lang="ru-RU" sz="2400" i="1" dirty="0"/>
              <a:t> </a:t>
            </a:r>
            <a:r>
              <a:rPr lang="ru-RU" sz="2400" i="1" dirty="0" err="1"/>
              <a:t>розмноження</a:t>
            </a:r>
            <a:r>
              <a:rPr lang="ru-RU" sz="2400" i="1" dirty="0"/>
              <a:t> </a:t>
            </a:r>
            <a:r>
              <a:rPr lang="ru-RU" sz="2400" i="1" dirty="0" err="1"/>
              <a:t>мікроорганізмів</a:t>
            </a:r>
            <a:r>
              <a:rPr lang="ru-RU" sz="2400" i="1" dirty="0"/>
              <a:t>) та </a:t>
            </a:r>
            <a:r>
              <a:rPr lang="ru-RU" sz="2400" i="1" dirty="0" err="1"/>
              <a:t>хімічного</a:t>
            </a:r>
            <a:r>
              <a:rPr lang="ru-RU" sz="2400" i="1" dirty="0"/>
              <a:t> </a:t>
            </a:r>
            <a:r>
              <a:rPr lang="ru-RU" sz="2400" i="1" dirty="0" err="1"/>
              <a:t>чинника</a:t>
            </a:r>
            <a:r>
              <a:rPr lang="ru-RU" sz="2400" i="1" dirty="0"/>
              <a:t> (</a:t>
            </a:r>
            <a:r>
              <a:rPr lang="ru-RU" sz="2400" i="1" dirty="0" err="1"/>
              <a:t>може</a:t>
            </a:r>
            <a:r>
              <a:rPr lang="ru-RU" sz="2400" i="1" dirty="0"/>
              <a:t> бути </a:t>
            </a:r>
            <a:r>
              <a:rPr lang="ru-RU" sz="2400" i="1" dirty="0" err="1"/>
              <a:t>перевищений</a:t>
            </a:r>
            <a:r>
              <a:rPr lang="ru-RU" sz="2400" i="1" dirty="0"/>
              <a:t> максимально </a:t>
            </a:r>
            <a:r>
              <a:rPr lang="ru-RU" sz="2400" i="1" dirty="0" err="1"/>
              <a:t>допустимий</a:t>
            </a:r>
            <a:r>
              <a:rPr lang="ru-RU" sz="2400" i="1" dirty="0"/>
              <a:t> </a:t>
            </a:r>
            <a:r>
              <a:rPr lang="ru-RU" sz="2400" i="1" dirty="0" err="1"/>
              <a:t>рівень</a:t>
            </a:r>
            <a:r>
              <a:rPr lang="ru-RU" sz="2400" i="1" dirty="0"/>
              <a:t> консерванту). І </a:t>
            </a:r>
            <a:r>
              <a:rPr lang="ru-RU" sz="2400" i="1" dirty="0" err="1"/>
              <a:t>навпаки</a:t>
            </a:r>
            <a:r>
              <a:rPr lang="ru-RU" sz="2400" i="1" dirty="0"/>
              <a:t> - один </a:t>
            </a:r>
            <a:r>
              <a:rPr lang="ru-RU" sz="2400" i="1" dirty="0" err="1"/>
              <a:t>небезпечний</a:t>
            </a:r>
            <a:r>
              <a:rPr lang="ru-RU" sz="2400" i="1" dirty="0"/>
              <a:t> фактор </a:t>
            </a:r>
            <a:r>
              <a:rPr lang="ru-RU" sz="2400" i="1" dirty="0" err="1"/>
              <a:t>може</a:t>
            </a:r>
            <a:r>
              <a:rPr lang="ru-RU" sz="2400" i="1" dirty="0"/>
              <a:t> </a:t>
            </a:r>
            <a:r>
              <a:rPr lang="ru-RU" sz="2400" i="1" dirty="0" err="1"/>
              <a:t>контролюватись</a:t>
            </a:r>
            <a:r>
              <a:rPr lang="ru-RU" sz="2400" i="1" dirty="0"/>
              <a:t> </a:t>
            </a:r>
            <a:r>
              <a:rPr lang="ru-RU" sz="2400" i="1" dirty="0" err="1"/>
              <a:t>різними</a:t>
            </a:r>
            <a:r>
              <a:rPr lang="ru-RU" sz="2400" i="1" dirty="0"/>
              <a:t> </a:t>
            </a:r>
            <a:r>
              <a:rPr lang="ru-RU" sz="2400" i="1" dirty="0" err="1"/>
              <a:t>контрольними</a:t>
            </a:r>
            <a:r>
              <a:rPr lang="ru-RU" sz="2400" i="1" dirty="0"/>
              <a:t> заходами.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28139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17" y="854340"/>
            <a:ext cx="10810572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dirty="0"/>
              <a:t>ПЛАН</a:t>
            </a:r>
            <a:endParaRPr lang="ru-RU" sz="360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3600" dirty="0" err="1"/>
              <a:t>Аналіз</a:t>
            </a:r>
            <a:r>
              <a:rPr lang="ru-RU" sz="3600" dirty="0"/>
              <a:t> </a:t>
            </a:r>
            <a:r>
              <a:rPr lang="ru-RU" sz="3600" dirty="0" err="1"/>
              <a:t>небезпечних</a:t>
            </a:r>
            <a:r>
              <a:rPr lang="ru-RU" sz="3600" dirty="0"/>
              <a:t> </a:t>
            </a:r>
            <a:r>
              <a:rPr lang="ru-RU" sz="3600" dirty="0" err="1"/>
              <a:t>чинників</a:t>
            </a:r>
            <a:endParaRPr lang="ru-RU" sz="360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3600" dirty="0" err="1"/>
              <a:t>Визначення</a:t>
            </a:r>
            <a:r>
              <a:rPr lang="ru-RU" sz="3600" dirty="0"/>
              <a:t> </a:t>
            </a:r>
            <a:r>
              <a:rPr lang="ru-RU" sz="3600" dirty="0" err="1"/>
              <a:t>критичних</a:t>
            </a:r>
            <a:r>
              <a:rPr lang="ru-RU" sz="3600" dirty="0"/>
              <a:t> </a:t>
            </a:r>
            <a:r>
              <a:rPr lang="ru-RU" sz="3600" dirty="0" err="1"/>
              <a:t>контрольних</a:t>
            </a:r>
            <a:r>
              <a:rPr lang="ru-RU" sz="3600" dirty="0"/>
              <a:t> </a:t>
            </a:r>
            <a:r>
              <a:rPr lang="ru-RU" sz="3600" dirty="0" err="1"/>
              <a:t>точок</a:t>
            </a:r>
            <a:r>
              <a:rPr lang="ru-RU" sz="3600" dirty="0"/>
              <a:t> (ККТ)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3600" dirty="0" err="1"/>
              <a:t>Установлення</a:t>
            </a:r>
            <a:r>
              <a:rPr lang="ru-RU" sz="3600" dirty="0"/>
              <a:t> </a:t>
            </a:r>
            <a:r>
              <a:rPr lang="ru-RU" sz="3600" dirty="0" err="1"/>
              <a:t>заходів</a:t>
            </a:r>
            <a:r>
              <a:rPr lang="ru-RU" sz="3600" dirty="0"/>
              <a:t> </a:t>
            </a:r>
            <a:r>
              <a:rPr lang="ru-RU" sz="3600" dirty="0" err="1"/>
              <a:t>моніторингу</a:t>
            </a:r>
            <a:r>
              <a:rPr lang="ru-RU" sz="3600" dirty="0"/>
              <a:t> для </a:t>
            </a:r>
            <a:r>
              <a:rPr lang="ru-RU" sz="3600" dirty="0" err="1"/>
              <a:t>кожної</a:t>
            </a:r>
            <a:r>
              <a:rPr lang="ru-RU" sz="3600" dirty="0"/>
              <a:t> ККТ  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23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ccp_posibn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9" t="20887" r="34057" b="7803"/>
          <a:stretch/>
        </p:blipFill>
        <p:spPr>
          <a:xfrm>
            <a:off x="1423386" y="150920"/>
            <a:ext cx="8407153" cy="6596109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9B64DEA-396C-40AD-9160-52AC726BC2DC}"/>
              </a:ext>
            </a:extLst>
          </p:cNvPr>
          <p:cNvSpPr/>
          <p:nvPr/>
        </p:nvSpPr>
        <p:spPr>
          <a:xfrm>
            <a:off x="2725446" y="-181992"/>
            <a:ext cx="266330" cy="363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384" y="372862"/>
            <a:ext cx="111592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</a:rPr>
              <a:t>2.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Визначення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критичних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контрольних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точок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(ККТ)</a:t>
            </a: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  <a:p>
            <a:pPr algn="just"/>
            <a:r>
              <a:rPr lang="ru-RU" sz="3200" dirty="0"/>
              <a:t>Для </a:t>
            </a:r>
            <a:r>
              <a:rPr lang="ru-RU" sz="3200" dirty="0" err="1"/>
              <a:t>кожної</a:t>
            </a:r>
            <a:r>
              <a:rPr lang="ru-RU" sz="3200" dirty="0"/>
              <a:t> </a:t>
            </a:r>
            <a:r>
              <a:rPr lang="ru-RU" sz="3200" dirty="0" err="1"/>
              <a:t>визначеної</a:t>
            </a:r>
            <a:r>
              <a:rPr lang="ru-RU" sz="3200" dirty="0"/>
              <a:t> </a:t>
            </a:r>
            <a:r>
              <a:rPr lang="ru-RU" sz="3200" dirty="0" err="1"/>
              <a:t>критичної</a:t>
            </a:r>
            <a:r>
              <a:rPr lang="ru-RU" sz="3200" dirty="0"/>
              <a:t> </a:t>
            </a:r>
            <a:r>
              <a:rPr lang="ru-RU" sz="3200" dirty="0" err="1"/>
              <a:t>контрольної</a:t>
            </a:r>
            <a:r>
              <a:rPr lang="ru-RU" sz="3200" dirty="0"/>
              <a:t> точки </a:t>
            </a:r>
            <a:r>
              <a:rPr lang="ru-RU" sz="3200" dirty="0" err="1"/>
              <a:t>повинні</a:t>
            </a:r>
            <a:br>
              <a:rPr lang="ru-RU" sz="3200" dirty="0"/>
            </a:br>
            <a:r>
              <a:rPr lang="ru-RU" sz="3200" dirty="0"/>
              <a:t>бути </a:t>
            </a:r>
            <a:r>
              <a:rPr lang="ru-RU" sz="3200" dirty="0" err="1"/>
              <a:t>визначені</a:t>
            </a:r>
            <a:r>
              <a:rPr lang="ru-RU" sz="3200" dirty="0"/>
              <a:t> </a:t>
            </a:r>
            <a:r>
              <a:rPr lang="ru-RU" sz="3200" b="1" dirty="0" err="1"/>
              <a:t>критичні</a:t>
            </a:r>
            <a:r>
              <a:rPr lang="ru-RU" sz="3200" b="1" dirty="0"/>
              <a:t> </a:t>
            </a:r>
            <a:r>
              <a:rPr lang="ru-RU" sz="3200" b="1" dirty="0" err="1"/>
              <a:t>межі</a:t>
            </a:r>
            <a:r>
              <a:rPr lang="ru-RU" sz="3200" b="1" dirty="0"/>
              <a:t>. </a:t>
            </a:r>
          </a:p>
          <a:p>
            <a:pPr algn="just"/>
            <a:r>
              <a:rPr lang="ru-RU" sz="3200" b="1" dirty="0" err="1"/>
              <a:t>Критичні</a:t>
            </a:r>
            <a:r>
              <a:rPr lang="ru-RU" sz="3200" b="1" dirty="0"/>
              <a:t> </a:t>
            </a:r>
            <a:r>
              <a:rPr lang="ru-RU" sz="3200" b="1" dirty="0" err="1"/>
              <a:t>межі</a:t>
            </a:r>
            <a:r>
              <a:rPr lang="ru-RU" sz="3200" b="1" dirty="0"/>
              <a:t> </a:t>
            </a:r>
            <a:r>
              <a:rPr lang="ru-RU" sz="3200" dirty="0"/>
              <a:t>–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крайні</a:t>
            </a:r>
            <a:r>
              <a:rPr lang="ru-RU" sz="3200" dirty="0"/>
              <a:t> </a:t>
            </a:r>
            <a:r>
              <a:rPr lang="ru-RU" sz="3200" dirty="0" err="1"/>
              <a:t>прийнятні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 (</a:t>
            </a:r>
            <a:r>
              <a:rPr lang="ru-RU" sz="3200" dirty="0" err="1"/>
              <a:t>показники</a:t>
            </a:r>
            <a:r>
              <a:rPr lang="ru-RU" sz="3200" dirty="0"/>
              <a:t>),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відділяють</a:t>
            </a:r>
            <a:r>
              <a:rPr lang="ru-RU" sz="3200" dirty="0"/>
              <a:t> </a:t>
            </a:r>
            <a:r>
              <a:rPr lang="ru-RU" sz="3200" dirty="0" err="1"/>
              <a:t>виготовлення</a:t>
            </a:r>
            <a:r>
              <a:rPr lang="ru-RU" sz="3200" dirty="0"/>
              <a:t> (</a:t>
            </a:r>
            <a:r>
              <a:rPr lang="ru-RU" sz="3200" dirty="0" err="1"/>
              <a:t>випуск</a:t>
            </a:r>
            <a:r>
              <a:rPr lang="ru-RU" sz="3200" dirty="0"/>
              <a:t>) </a:t>
            </a:r>
            <a:r>
              <a:rPr lang="ru-RU" sz="3200" dirty="0" err="1"/>
              <a:t>безпечного</a:t>
            </a:r>
            <a:r>
              <a:rPr lang="ru-RU" sz="3200" dirty="0"/>
              <a:t> продукту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небезпечного</a:t>
            </a:r>
            <a:r>
              <a:rPr lang="ru-RU" sz="3200" dirty="0"/>
              <a:t>. </a:t>
            </a:r>
          </a:p>
          <a:p>
            <a:pPr algn="just"/>
            <a:r>
              <a:rPr lang="ru-RU" sz="3200" i="1" dirty="0" err="1"/>
              <a:t>Тобто</a:t>
            </a:r>
            <a:r>
              <a:rPr lang="ru-RU" sz="3200" i="1" dirty="0"/>
              <a:t>, </a:t>
            </a:r>
            <a:r>
              <a:rPr lang="ru-RU" sz="3200" i="1" dirty="0" err="1"/>
              <a:t>це</a:t>
            </a:r>
            <a:r>
              <a:rPr lang="ru-RU" sz="3200" i="1" dirty="0"/>
              <a:t> </a:t>
            </a:r>
            <a:r>
              <a:rPr lang="ru-RU" sz="3200" i="1" dirty="0" err="1"/>
              <a:t>максимальні</a:t>
            </a:r>
            <a:r>
              <a:rPr lang="ru-RU" sz="3200" i="1" dirty="0"/>
              <a:t> </a:t>
            </a:r>
            <a:r>
              <a:rPr lang="ru-RU" sz="3200" i="1" dirty="0" err="1"/>
              <a:t>чи</a:t>
            </a:r>
            <a:r>
              <a:rPr lang="ru-RU" sz="3200" i="1" dirty="0"/>
              <a:t> </a:t>
            </a:r>
            <a:r>
              <a:rPr lang="ru-RU" sz="3200" i="1" dirty="0" err="1"/>
              <a:t>мінімальні</a:t>
            </a:r>
            <a:r>
              <a:rPr lang="ru-RU" sz="3200" i="1" dirty="0"/>
              <a:t> </a:t>
            </a:r>
            <a:r>
              <a:rPr lang="ru-RU" sz="3200" i="1" dirty="0" err="1"/>
              <a:t>значення</a:t>
            </a:r>
            <a:r>
              <a:rPr lang="ru-RU" sz="3200" i="1" dirty="0"/>
              <a:t>, за</a:t>
            </a:r>
            <a:br>
              <a:rPr lang="ru-RU" sz="3200" i="1" dirty="0"/>
            </a:br>
            <a:r>
              <a:rPr lang="ru-RU" sz="3200" i="1" dirty="0" err="1"/>
              <a:t>якими</a:t>
            </a:r>
            <a:r>
              <a:rPr lang="ru-RU" sz="3200" i="1" dirty="0"/>
              <a:t> </a:t>
            </a:r>
            <a:r>
              <a:rPr lang="ru-RU" sz="3200" i="1" dirty="0" err="1"/>
              <a:t>біологічний</a:t>
            </a:r>
            <a:r>
              <a:rPr lang="ru-RU" sz="3200" i="1" dirty="0"/>
              <a:t>, </a:t>
            </a:r>
            <a:r>
              <a:rPr lang="ru-RU" sz="3200" i="1" dirty="0" err="1"/>
              <a:t>фізичний</a:t>
            </a:r>
            <a:r>
              <a:rPr lang="ru-RU" sz="3200" i="1" dirty="0"/>
              <a:t>, </a:t>
            </a:r>
            <a:r>
              <a:rPr lang="ru-RU" sz="3200" i="1" dirty="0" err="1"/>
              <a:t>хімічний</a:t>
            </a:r>
            <a:r>
              <a:rPr lang="ru-RU" sz="3200" i="1" dirty="0"/>
              <a:t> параметр повинен </a:t>
            </a:r>
            <a:r>
              <a:rPr lang="ru-RU" sz="3200" i="1" dirty="0" err="1"/>
              <a:t>контролюватись</a:t>
            </a:r>
            <a:r>
              <a:rPr lang="ru-RU" sz="3200" i="1" dirty="0"/>
              <a:t> у </a:t>
            </a:r>
            <a:r>
              <a:rPr lang="ru-RU" sz="3200" i="1" dirty="0" err="1"/>
              <a:t>критичній</a:t>
            </a:r>
            <a:r>
              <a:rPr lang="ru-RU" sz="3200" i="1" dirty="0"/>
              <a:t> </a:t>
            </a:r>
            <a:r>
              <a:rPr lang="ru-RU" sz="3200" i="1" dirty="0" err="1"/>
              <a:t>контрольній</a:t>
            </a:r>
            <a:r>
              <a:rPr lang="ru-RU" sz="3200" i="1" dirty="0"/>
              <a:t> </a:t>
            </a:r>
            <a:r>
              <a:rPr lang="ru-RU" sz="3200" i="1" dirty="0" err="1"/>
              <a:t>точці</a:t>
            </a:r>
            <a:r>
              <a:rPr lang="ru-RU" sz="3200" i="1" dirty="0"/>
              <a:t> для </a:t>
            </a:r>
            <a:r>
              <a:rPr lang="ru-RU" sz="3200" i="1" dirty="0" err="1"/>
              <a:t>запобігання</a:t>
            </a:r>
            <a:r>
              <a:rPr lang="ru-RU" sz="3200" i="1" dirty="0"/>
              <a:t>, </a:t>
            </a:r>
            <a:r>
              <a:rPr lang="ru-RU" sz="3200" i="1" dirty="0" err="1"/>
              <a:t>усунення</a:t>
            </a:r>
            <a:r>
              <a:rPr lang="ru-RU" sz="3200" i="1" dirty="0"/>
              <a:t> </a:t>
            </a:r>
            <a:r>
              <a:rPr lang="ru-RU" sz="3200" i="1" dirty="0" err="1"/>
              <a:t>або</a:t>
            </a:r>
            <a:r>
              <a:rPr lang="ru-RU" sz="3200" i="1" dirty="0"/>
              <a:t> </a:t>
            </a:r>
            <a:r>
              <a:rPr lang="ru-RU" sz="3200" i="1" dirty="0" err="1"/>
              <a:t>зменшення</a:t>
            </a:r>
            <a:r>
              <a:rPr lang="ru-RU" sz="3200" i="1" dirty="0"/>
              <a:t> до </a:t>
            </a:r>
            <a:r>
              <a:rPr lang="ru-RU" sz="3200" i="1" dirty="0" err="1"/>
              <a:t>прийнятного</a:t>
            </a:r>
            <a:r>
              <a:rPr lang="ru-RU" sz="3200" i="1" dirty="0"/>
              <a:t> </a:t>
            </a:r>
            <a:r>
              <a:rPr lang="ru-RU" sz="3200" i="1" dirty="0" err="1"/>
              <a:t>рівня</a:t>
            </a:r>
            <a:r>
              <a:rPr lang="ru-RU" sz="3200" i="1" dirty="0"/>
              <a:t> </a:t>
            </a:r>
            <a:r>
              <a:rPr lang="ru-RU" sz="3200" i="1" dirty="0" err="1"/>
              <a:t>ідентифікованого</a:t>
            </a:r>
            <a:r>
              <a:rPr lang="ru-RU" sz="3200" i="1" dirty="0"/>
              <a:t> значимого </a:t>
            </a:r>
            <a:r>
              <a:rPr lang="ru-RU" sz="3200" i="1" dirty="0" err="1"/>
              <a:t>небезпечного</a:t>
            </a:r>
            <a:r>
              <a:rPr lang="ru-RU" sz="3200" i="1" dirty="0"/>
              <a:t> </a:t>
            </a:r>
            <a:r>
              <a:rPr lang="ru-RU" sz="3200" i="1" dirty="0" err="1"/>
              <a:t>чинника</a:t>
            </a:r>
            <a:r>
              <a:rPr lang="ru-RU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88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BFB9A0-7007-4F9F-BEB6-075E26EADC4F}"/>
              </a:ext>
            </a:extLst>
          </p:cNvPr>
          <p:cNvSpPr txBox="1"/>
          <p:nvPr/>
        </p:nvSpPr>
        <p:spPr>
          <a:xfrm>
            <a:off x="292963" y="248575"/>
            <a:ext cx="1141668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u="sng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Існує</a:t>
            </a:r>
            <a:r>
              <a:rPr lang="ru-RU" sz="2800" b="1" i="0" u="sng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два </a:t>
            </a:r>
            <a:r>
              <a:rPr lang="ru-RU" sz="2800" b="1" i="0" u="sng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варіанти</a:t>
            </a:r>
            <a:r>
              <a:rPr lang="ru-RU" sz="2800" b="1" i="0" u="sng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1" i="0" u="sng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виникнення</a:t>
            </a:r>
            <a:r>
              <a:rPr lang="ru-RU" sz="2800" b="1" i="0" u="sng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ККТ:</a:t>
            </a:r>
            <a:endParaRPr lang="ru-RU" sz="2800" b="1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1. На </a:t>
            </a:r>
            <a:r>
              <a:rPr lang="ru-RU" sz="2800" b="0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етапі</a:t>
            </a:r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, де </a:t>
            </a:r>
            <a:r>
              <a:rPr lang="ru-RU" sz="2800" b="0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відбувається</a:t>
            </a:r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знищення</a:t>
            </a:r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небезпеки</a:t>
            </a:r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2.На </a:t>
            </a:r>
            <a:r>
              <a:rPr lang="ru-RU" sz="2800" b="0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етапі</a:t>
            </a:r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, де </a:t>
            </a:r>
            <a:r>
              <a:rPr lang="ru-RU" sz="2800" b="0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відбувається</a:t>
            </a:r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попередження</a:t>
            </a:r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росту </a:t>
            </a:r>
            <a:r>
              <a:rPr lang="ru-RU" sz="2800" b="0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небезпеки</a:t>
            </a:r>
            <a:r>
              <a:rPr lang="ru-RU" sz="28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endParaRPr lang="ru-RU" sz="2800" b="0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Для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визначення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ККТ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необхідно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зробити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пооперационный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аналіз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технологічного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процесу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й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виявити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контроль,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є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критичним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 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Це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й буде ККТ.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Аналізу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піддаються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тільки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ті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небезпеки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які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, за результатами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аналізу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небезпечних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факторів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були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визнані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враховуються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Кількість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ККТ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залежить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складності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й виду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продукції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й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виробничого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процесу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попадають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в область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аналізу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Результати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аналізу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оформляються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у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вигляді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таблиці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Така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таблиця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складається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кожну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небезпеку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враховуэться</a:t>
            </a:r>
            <a:r>
              <a:rPr lang="ru-RU" sz="24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379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4514-B1E7-44BF-B039-6124A7D749CE}"/>
              </a:ext>
            </a:extLst>
          </p:cNvPr>
          <p:cNvSpPr txBox="1"/>
          <p:nvPr/>
        </p:nvSpPr>
        <p:spPr>
          <a:xfrm>
            <a:off x="506027" y="346229"/>
            <a:ext cx="1135454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На реально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діючих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підприємствах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з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урахуванням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розмаїтості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технологічних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процесів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і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великої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кількості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аналізованих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небезпек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кількість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ККТ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може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доходити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до 60, 100 і </a:t>
            </a:r>
            <a:r>
              <a:rPr lang="ru-RU" sz="2800" b="0" i="1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більше</a:t>
            </a:r>
            <a:r>
              <a:rPr lang="ru-RU" sz="2800" b="0" i="1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endParaRPr lang="ru-RU" sz="2800" b="0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Для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зменшення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кількості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ККТ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необхідно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робити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їхнє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об'єднання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Об'єднання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ККТ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виконується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за </a:t>
            </a:r>
            <a:r>
              <a:rPr lang="ru-RU" sz="2800" b="1" i="0" dirty="0" err="1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наступними</a:t>
            </a:r>
            <a:r>
              <a:rPr lang="ru-RU" sz="2800" b="1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принципами:</a:t>
            </a:r>
          </a:p>
          <a:p>
            <a:pPr algn="just"/>
            <a:endParaRPr lang="ru-RU" sz="2800" b="1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 точки, у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яких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контроль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виконується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тим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самим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виконавцем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точки, у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яких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контролюються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ті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самі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параметри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за </a:t>
            </a:r>
            <a:r>
              <a:rPr lang="ru-RU" sz="2800" b="0" i="0" u="none" strike="noStrike" dirty="0" err="1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єдиною</a:t>
            </a:r>
            <a:r>
              <a:rPr lang="ru-RU" sz="2800" b="0" i="0" u="none" strike="noStrike" dirty="0">
                <a:solidFill>
                  <a:srgbClr val="2B2B2B"/>
                </a:solidFill>
                <a:effectLst/>
                <a:latin typeface="Tahoma" panose="020B0604030504040204" pitchFamily="34" charset="0"/>
              </a:rPr>
              <a:t> методикою.</a:t>
            </a:r>
          </a:p>
          <a:p>
            <a:pPr algn="just"/>
            <a:endParaRPr lang="ru-RU" sz="2800" b="0" i="0" u="none" strike="noStrike" dirty="0">
              <a:solidFill>
                <a:srgbClr val="2B2B2B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6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4AC9FE-834B-4A40-83FB-E66007E69631}"/>
              </a:ext>
            </a:extLst>
          </p:cNvPr>
          <p:cNvSpPr txBox="1"/>
          <p:nvPr/>
        </p:nvSpPr>
        <p:spPr>
          <a:xfrm>
            <a:off x="130630" y="150724"/>
            <a:ext cx="1184700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</a:rPr>
              <a:t>Коротка </a:t>
            </a:r>
            <a:r>
              <a:rPr lang="ru-RU" sz="3600" b="1" i="0" dirty="0" err="1">
                <a:solidFill>
                  <a:srgbClr val="FF0000"/>
                </a:solidFill>
                <a:effectLst/>
              </a:rPr>
              <a:t>інструкція</a:t>
            </a:r>
            <a:r>
              <a:rPr lang="ru-RU" sz="3600" b="1" i="0" dirty="0">
                <a:solidFill>
                  <a:srgbClr val="FF0000"/>
                </a:solidFill>
                <a:effectLst/>
              </a:rPr>
              <a:t> по </a:t>
            </a:r>
            <a:r>
              <a:rPr lang="ru-RU" sz="3600" b="1" i="0" dirty="0" err="1">
                <a:solidFill>
                  <a:srgbClr val="FF0000"/>
                </a:solidFill>
                <a:effectLst/>
              </a:rPr>
              <a:t>заповненню</a:t>
            </a:r>
            <a:r>
              <a:rPr lang="ru-RU" sz="36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</a:rPr>
              <a:t>плану НАССР!!!</a:t>
            </a:r>
          </a:p>
          <a:p>
            <a:pPr algn="just"/>
            <a:r>
              <a:rPr lang="ru-RU" sz="3200" b="0" i="0" dirty="0" err="1">
                <a:effectLst/>
              </a:rPr>
              <a:t>Цей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матеріал</a:t>
            </a:r>
            <a:r>
              <a:rPr lang="ru-RU" sz="3200" b="0" i="0" dirty="0">
                <a:effectLst/>
              </a:rPr>
              <a:t> є перекладом  </a:t>
            </a:r>
            <a:r>
              <a:rPr lang="ru-RU" sz="3200" b="0" i="0" dirty="0" err="1">
                <a:effectLst/>
              </a:rPr>
              <a:t>керівництва</a:t>
            </a:r>
            <a:r>
              <a:rPr lang="ru-RU" sz="3200" b="0" i="0" dirty="0">
                <a:effectLst/>
              </a:rPr>
              <a:t> з </a:t>
            </a:r>
            <a:r>
              <a:rPr lang="ru-RU" sz="3200" b="0" i="0" dirty="0" err="1">
                <a:effectLst/>
              </a:rPr>
              <a:t>заповнення</a:t>
            </a:r>
            <a:r>
              <a:rPr lang="ru-RU" sz="3200" b="0" i="0" dirty="0">
                <a:effectLst/>
              </a:rPr>
              <a:t> плану НАССР, </a:t>
            </a:r>
            <a:r>
              <a:rPr lang="ru-RU" sz="3200" b="0" i="0" dirty="0" err="1">
                <a:effectLst/>
              </a:rPr>
              <a:t>розміщеного</a:t>
            </a:r>
            <a:r>
              <a:rPr lang="ru-RU" sz="3200" b="0" i="0" dirty="0">
                <a:effectLst/>
              </a:rPr>
              <a:t> на </a:t>
            </a:r>
            <a:r>
              <a:rPr lang="ru-RU" sz="3200" b="0" i="0" dirty="0" err="1">
                <a:effectLst/>
              </a:rPr>
              <a:t>офіційному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сайті</a:t>
            </a:r>
            <a:r>
              <a:rPr lang="ru-RU" sz="3200" b="0" i="0" dirty="0">
                <a:effectLst/>
              </a:rPr>
              <a:t>  Агентства з </a:t>
            </a:r>
            <a:r>
              <a:rPr lang="ru-RU" sz="3200" b="0" i="0" dirty="0" err="1">
                <a:effectLst/>
              </a:rPr>
              <a:t>харчових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стандартів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Великобританії</a:t>
            </a:r>
            <a:r>
              <a:rPr lang="ru-RU" sz="3200" b="0" i="0" dirty="0">
                <a:effectLst/>
              </a:rPr>
              <a:t>. </a:t>
            </a:r>
          </a:p>
          <a:p>
            <a:pPr algn="just"/>
            <a:endParaRPr lang="ru-RU" sz="3200" b="1" i="0" dirty="0">
              <a:effectLst/>
            </a:endParaRPr>
          </a:p>
          <a:p>
            <a:pPr algn="just"/>
            <a:endParaRPr lang="ru-RU" sz="3200" b="1" dirty="0"/>
          </a:p>
          <a:p>
            <a:pPr algn="just"/>
            <a:r>
              <a:rPr lang="ru-RU" sz="3200" b="1" i="0" dirty="0">
                <a:effectLst/>
              </a:rPr>
              <a:t>НАССР</a:t>
            </a:r>
            <a:r>
              <a:rPr lang="ru-RU" sz="3200" b="0" i="0" dirty="0">
                <a:effectLst/>
              </a:rPr>
              <a:t> – </a:t>
            </a:r>
            <a:r>
              <a:rPr lang="ru-RU" sz="3200" b="0" i="0" dirty="0" err="1">
                <a:effectLst/>
              </a:rPr>
              <a:t>це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визнаний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спосіб</a:t>
            </a:r>
            <a:r>
              <a:rPr lang="ru-RU" sz="3200" b="0" i="0" dirty="0">
                <a:effectLst/>
              </a:rPr>
              <a:t>, </a:t>
            </a:r>
            <a:r>
              <a:rPr lang="ru-RU" sz="3200" b="0" i="0" dirty="0" err="1">
                <a:effectLst/>
              </a:rPr>
              <a:t>який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дає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можливість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впевнитись</a:t>
            </a:r>
            <a:r>
              <a:rPr lang="ru-RU" sz="3200" b="0" i="0" dirty="0">
                <a:effectLst/>
              </a:rPr>
              <a:t>, </a:t>
            </a:r>
            <a:r>
              <a:rPr lang="ru-RU" sz="3200" b="0" i="0" dirty="0" err="1">
                <a:effectLst/>
              </a:rPr>
              <a:t>що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небезпечні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фактори</a:t>
            </a:r>
            <a:r>
              <a:rPr lang="ru-RU" sz="3200" b="0" i="0" dirty="0">
                <a:effectLst/>
              </a:rPr>
              <a:t>, </a:t>
            </a:r>
            <a:r>
              <a:rPr lang="ru-RU" sz="3200" b="0" i="0" dirty="0" err="1">
                <a:effectLst/>
              </a:rPr>
              <a:t>які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можуть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вплинути</a:t>
            </a:r>
            <a:r>
              <a:rPr lang="ru-RU" sz="3200" b="0" i="0" dirty="0">
                <a:effectLst/>
              </a:rPr>
              <a:t> на </a:t>
            </a:r>
            <a:r>
              <a:rPr lang="ru-RU" sz="3200" b="0" i="0" dirty="0" err="1">
                <a:effectLst/>
              </a:rPr>
              <a:t>харчову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безпечність</a:t>
            </a:r>
            <a:r>
              <a:rPr lang="ru-RU" sz="3200" b="0" i="0" dirty="0">
                <a:effectLst/>
              </a:rPr>
              <a:t> на </a:t>
            </a:r>
            <a:r>
              <a:rPr lang="ru-RU" sz="3200" b="0" i="0" dirty="0" err="1">
                <a:effectLst/>
              </a:rPr>
              <a:t>вашому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підприємстві</a:t>
            </a:r>
            <a:r>
              <a:rPr lang="ru-RU" sz="3200" b="0" i="0" dirty="0">
                <a:effectLst/>
              </a:rPr>
              <a:t>, </a:t>
            </a:r>
            <a:r>
              <a:rPr lang="ru-RU" sz="3200" b="0" i="0" dirty="0" err="1">
                <a:effectLst/>
              </a:rPr>
              <a:t>постійно</a:t>
            </a:r>
            <a:r>
              <a:rPr lang="ru-RU" sz="3200" b="0" i="0" dirty="0">
                <a:effectLst/>
              </a:rPr>
              <a:t>  та </a:t>
            </a:r>
            <a:r>
              <a:rPr lang="ru-RU" sz="3200" b="0" i="0" dirty="0" err="1">
                <a:effectLst/>
              </a:rPr>
              <a:t>належно</a:t>
            </a:r>
            <a:r>
              <a:rPr lang="ru-RU" sz="3200" b="0" i="0" dirty="0">
                <a:effectLst/>
              </a:rPr>
              <a:t> </a:t>
            </a:r>
            <a:r>
              <a:rPr lang="ru-RU" sz="3200" b="0" i="0" dirty="0" err="1">
                <a:effectLst/>
              </a:rPr>
              <a:t>контролюються</a:t>
            </a:r>
            <a:r>
              <a:rPr lang="ru-RU" sz="3200" b="0" i="0" dirty="0">
                <a:effectLst/>
              </a:rPr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335823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162621-B6A8-4A13-9413-46253DD1CB4A}"/>
              </a:ext>
            </a:extLst>
          </p:cNvPr>
          <p:cNvSpPr txBox="1"/>
          <p:nvPr/>
        </p:nvSpPr>
        <p:spPr>
          <a:xfrm>
            <a:off x="180870" y="566678"/>
            <a:ext cx="1170633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effectLst/>
              </a:rPr>
              <a:t>Метою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цієї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короткої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інструкції</a:t>
            </a:r>
            <a:r>
              <a:rPr lang="ru-RU" sz="2800" b="0" i="0" dirty="0">
                <a:effectLst/>
              </a:rPr>
              <a:t> є </a:t>
            </a:r>
            <a:r>
              <a:rPr lang="ru-RU" sz="2800" b="0" i="0" dirty="0" err="1">
                <a:effectLst/>
              </a:rPr>
              <a:t>допомога</a:t>
            </a:r>
            <a:r>
              <a:rPr lang="ru-RU" sz="2800" b="0" i="0" dirty="0">
                <a:effectLst/>
              </a:rPr>
              <a:t> операторам ринку  у </a:t>
            </a:r>
            <a:r>
              <a:rPr lang="ru-RU" sz="2800" b="0" i="0" dirty="0" err="1">
                <a:effectLst/>
              </a:rPr>
              <a:t>заповненні</a:t>
            </a:r>
            <a:r>
              <a:rPr lang="ru-RU" sz="2800" b="0" i="0" dirty="0">
                <a:effectLst/>
              </a:rPr>
              <a:t>  </a:t>
            </a:r>
            <a:r>
              <a:rPr lang="ru-RU" sz="2800" b="0" i="0" dirty="0" err="1">
                <a:effectLst/>
              </a:rPr>
              <a:t>шаблонів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документів</a:t>
            </a:r>
            <a:r>
              <a:rPr lang="ru-RU" sz="2800" b="0" i="0" dirty="0">
                <a:effectLst/>
              </a:rPr>
              <a:t> плану </a:t>
            </a:r>
            <a:r>
              <a:rPr lang="en-US" sz="2800" b="0" i="0" dirty="0">
                <a:effectLst/>
              </a:rPr>
              <a:t>HACCP.  </a:t>
            </a:r>
            <a:endParaRPr lang="uk-UA" sz="2800" b="0" i="0" dirty="0">
              <a:effectLst/>
            </a:endParaRPr>
          </a:p>
          <a:p>
            <a:pPr algn="just"/>
            <a:endParaRPr lang="ru-RU" sz="2800" b="0" i="0" dirty="0">
              <a:effectLst/>
            </a:endParaRPr>
          </a:p>
          <a:p>
            <a:pPr algn="just"/>
            <a:r>
              <a:rPr lang="ru-RU" sz="2800" b="1" i="0" dirty="0" err="1">
                <a:effectLst/>
              </a:rPr>
              <a:t>Важливо</a:t>
            </a:r>
            <a:r>
              <a:rPr lang="ru-RU" sz="2800" b="1" i="0" dirty="0">
                <a:effectLst/>
              </a:rPr>
              <a:t> </a:t>
            </a:r>
            <a:r>
              <a:rPr lang="ru-RU" sz="2800" b="1" i="0" dirty="0" err="1">
                <a:effectLst/>
              </a:rPr>
              <a:t>забезпечити</a:t>
            </a:r>
            <a:r>
              <a:rPr lang="ru-RU" sz="2800" b="0" i="0" dirty="0">
                <a:effectLst/>
              </a:rPr>
              <a:t>, </a:t>
            </a:r>
            <a:r>
              <a:rPr lang="ru-RU" sz="2800" b="0" i="0" dirty="0" err="1">
                <a:effectLst/>
              </a:rPr>
              <a:t>щоб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готовий</a:t>
            </a:r>
            <a:r>
              <a:rPr lang="ru-RU" sz="2800" b="0" i="0" dirty="0">
                <a:effectLst/>
              </a:rPr>
              <a:t> план (</a:t>
            </a:r>
            <a:r>
              <a:rPr lang="ru-RU" sz="2800" b="0" i="0" dirty="0" err="1">
                <a:effectLst/>
              </a:rPr>
              <a:t>або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плани</a:t>
            </a:r>
            <a:r>
              <a:rPr lang="ru-RU" sz="2800" b="0" i="0" dirty="0">
                <a:effectLst/>
              </a:rPr>
              <a:t>, </a:t>
            </a:r>
            <a:r>
              <a:rPr lang="ru-RU" sz="2800" b="0" i="0" dirty="0" err="1">
                <a:effectLst/>
              </a:rPr>
              <a:t>якщо</a:t>
            </a:r>
            <a:r>
              <a:rPr lang="ru-RU" sz="2800" b="0" i="0" dirty="0">
                <a:effectLst/>
              </a:rPr>
              <a:t> на </a:t>
            </a:r>
            <a:r>
              <a:rPr lang="ru-RU" sz="2800" b="0" i="0" dirty="0" err="1">
                <a:effectLst/>
              </a:rPr>
              <a:t>заводі</a:t>
            </a:r>
            <a:r>
              <a:rPr lang="ru-RU" sz="2800" b="0" i="0" dirty="0">
                <a:effectLst/>
              </a:rPr>
              <a:t> є </a:t>
            </a:r>
            <a:r>
              <a:rPr lang="ru-RU" sz="2800" b="0" i="0" dirty="0" err="1">
                <a:effectLst/>
              </a:rPr>
              <a:t>кілька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виробничих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ліній</a:t>
            </a:r>
            <a:r>
              <a:rPr lang="ru-RU" sz="2800" b="0" i="0" dirty="0">
                <a:effectLst/>
              </a:rPr>
              <a:t>) точно </a:t>
            </a:r>
            <a:r>
              <a:rPr lang="ru-RU" sz="2800" b="0" i="0" dirty="0" err="1">
                <a:effectLst/>
              </a:rPr>
              <a:t>відображав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продукцію</a:t>
            </a:r>
            <a:r>
              <a:rPr lang="ru-RU" sz="2800" b="0" i="0" dirty="0">
                <a:effectLst/>
              </a:rPr>
              <a:t>, яка </a:t>
            </a:r>
            <a:r>
              <a:rPr lang="ru-RU" sz="2800" b="0" i="0" dirty="0" err="1">
                <a:effectLst/>
              </a:rPr>
              <a:t>випускається</a:t>
            </a:r>
            <a:r>
              <a:rPr lang="ru-RU" sz="2800" b="0" i="0" dirty="0">
                <a:effectLst/>
              </a:rPr>
              <a:t>, та </a:t>
            </a:r>
            <a:r>
              <a:rPr lang="ru-RU" sz="2800" b="0" i="0" dirty="0" err="1">
                <a:effectLst/>
              </a:rPr>
              <a:t>виробничі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процеси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підприємства</a:t>
            </a:r>
            <a:r>
              <a:rPr lang="ru-RU" sz="2800" b="0" i="0" dirty="0">
                <a:effectLst/>
              </a:rPr>
              <a:t>.  </a:t>
            </a:r>
          </a:p>
          <a:p>
            <a:pPr algn="just"/>
            <a:endParaRPr lang="ru-RU" sz="2800" b="0" i="0" dirty="0">
              <a:effectLst/>
            </a:endParaRPr>
          </a:p>
          <a:p>
            <a:pPr algn="just"/>
            <a:r>
              <a:rPr lang="ru-RU" sz="2800" b="0" i="1" dirty="0" err="1">
                <a:effectLst/>
              </a:rPr>
              <a:t>Доцільно</a:t>
            </a:r>
            <a:r>
              <a:rPr lang="ru-RU" sz="2800" i="1" dirty="0"/>
              <a:t> </a:t>
            </a:r>
            <a:r>
              <a:rPr lang="ru-RU" sz="2800" b="0" i="1" dirty="0" err="1">
                <a:effectLst/>
              </a:rPr>
              <a:t>звертатися</a:t>
            </a:r>
            <a:r>
              <a:rPr lang="ru-RU" sz="2800" b="0" i="1" dirty="0">
                <a:effectLst/>
              </a:rPr>
              <a:t> до </a:t>
            </a:r>
            <a:r>
              <a:rPr lang="ru-RU" sz="2800" b="0" i="1" dirty="0" err="1">
                <a:effectLst/>
              </a:rPr>
              <a:t>Розділу</a:t>
            </a:r>
            <a:r>
              <a:rPr lang="ru-RU" sz="2800" b="0" i="1" dirty="0">
                <a:effectLst/>
              </a:rPr>
              <a:t> з </a:t>
            </a:r>
            <a:r>
              <a:rPr lang="en-US" sz="2800" b="0" i="1" dirty="0">
                <a:effectLst/>
              </a:rPr>
              <a:t>HACCP </a:t>
            </a:r>
            <a:r>
              <a:rPr lang="ru-RU" sz="2800" b="0" i="1" dirty="0">
                <a:effectLst/>
              </a:rPr>
              <a:t>у </a:t>
            </a:r>
            <a:r>
              <a:rPr lang="ru-RU" sz="2800" b="0" i="1" dirty="0" err="1">
                <a:effectLst/>
              </a:rPr>
              <a:t>Довіднику</a:t>
            </a:r>
            <a:r>
              <a:rPr lang="ru-RU" sz="2800" b="0" i="1" dirty="0">
                <a:effectLst/>
              </a:rPr>
              <a:t> для </a:t>
            </a:r>
            <a:r>
              <a:rPr lang="ru-RU" sz="2800" b="0" i="1" dirty="0" err="1">
                <a:effectLst/>
              </a:rPr>
              <a:t>м’ясної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промисловості</a:t>
            </a:r>
            <a:r>
              <a:rPr lang="ru-RU" sz="2800" b="0" i="1" dirty="0">
                <a:effectLst/>
              </a:rPr>
              <a:t>, </a:t>
            </a:r>
            <a:r>
              <a:rPr lang="ru-RU" sz="2800" b="0" i="1" dirty="0" err="1">
                <a:effectLst/>
              </a:rPr>
              <a:t>зокрема</a:t>
            </a:r>
            <a:r>
              <a:rPr lang="ru-RU" sz="2800" b="0" i="1" dirty="0">
                <a:effectLst/>
              </a:rPr>
              <a:t>, до </a:t>
            </a:r>
            <a:r>
              <a:rPr lang="ru-RU" sz="2800" b="0" i="1" dirty="0" err="1">
                <a:effectLst/>
              </a:rPr>
              <a:t>загального</a:t>
            </a:r>
            <a:r>
              <a:rPr lang="ru-RU" sz="2800" b="0" i="1" dirty="0">
                <a:effectLst/>
              </a:rPr>
              <a:t> плану </a:t>
            </a:r>
            <a:r>
              <a:rPr lang="en-US" sz="2800" b="0" i="1" dirty="0">
                <a:effectLst/>
              </a:rPr>
              <a:t>HACCP, </a:t>
            </a:r>
            <a:r>
              <a:rPr lang="ru-RU" sz="2800" b="0" i="1" dirty="0" err="1">
                <a:effectLst/>
              </a:rPr>
              <a:t>який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відображає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види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небезпечних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факторів</a:t>
            </a:r>
            <a:r>
              <a:rPr lang="ru-RU" sz="2800" b="0" i="1" dirty="0">
                <a:effectLst/>
              </a:rPr>
              <a:t> і </a:t>
            </a:r>
            <a:r>
              <a:rPr lang="ru-RU" sz="2800" b="0" i="1" dirty="0" err="1">
                <a:effectLst/>
              </a:rPr>
              <a:t>процедури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управління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безпечністю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харчових</a:t>
            </a:r>
            <a:r>
              <a:rPr lang="ru-RU" sz="2800" b="0" i="1" dirty="0">
                <a:effectLst/>
              </a:rPr>
              <a:t> </a:t>
            </a:r>
            <a:r>
              <a:rPr lang="ru-RU" sz="2800" b="0" i="1" dirty="0" err="1">
                <a:effectLst/>
              </a:rPr>
              <a:t>продуктів</a:t>
            </a:r>
            <a:r>
              <a:rPr lang="ru-RU" sz="2800" b="0" i="1" dirty="0">
                <a:effectLst/>
              </a:rPr>
              <a:t>, </a:t>
            </a:r>
            <a:r>
              <a:rPr lang="ru-RU" sz="2800" b="0" i="1" dirty="0" err="1">
                <a:effectLst/>
              </a:rPr>
              <a:t>які</a:t>
            </a:r>
            <a:r>
              <a:rPr lang="ru-RU" sz="2800" b="0" i="1" dirty="0">
                <a:effectLst/>
              </a:rPr>
              <a:t>, </a:t>
            </a:r>
            <a:r>
              <a:rPr lang="ru-RU" sz="2800" b="0" i="1" dirty="0" err="1">
                <a:effectLst/>
              </a:rPr>
              <a:t>можливо</a:t>
            </a:r>
            <a:r>
              <a:rPr lang="ru-RU" sz="2800" b="0" i="1" dirty="0">
                <a:effectLst/>
              </a:rPr>
              <a:t>, треба буде </a:t>
            </a:r>
            <a:r>
              <a:rPr lang="ru-RU" sz="2800" b="0" i="1" dirty="0" err="1">
                <a:effectLst/>
              </a:rPr>
              <a:t>включити</a:t>
            </a:r>
            <a:r>
              <a:rPr lang="ru-RU" sz="2800" b="0" i="1" dirty="0">
                <a:effectLst/>
              </a:rPr>
              <a:t> при </a:t>
            </a:r>
            <a:r>
              <a:rPr lang="ru-RU" sz="2800" b="0" i="1" dirty="0" err="1">
                <a:effectLst/>
              </a:rPr>
              <a:t>підготовці</a:t>
            </a:r>
            <a:r>
              <a:rPr lang="ru-RU" sz="2800" b="0" i="1" dirty="0">
                <a:effectLst/>
              </a:rPr>
              <a:t> плану(</a:t>
            </a:r>
            <a:r>
              <a:rPr lang="ru-RU" sz="2800" b="0" i="1" dirty="0" err="1">
                <a:effectLst/>
              </a:rPr>
              <a:t>ів</a:t>
            </a:r>
            <a:r>
              <a:rPr lang="ru-RU" sz="2800" b="0" i="1" dirty="0">
                <a:effectLst/>
              </a:rPr>
              <a:t>) </a:t>
            </a:r>
            <a:r>
              <a:rPr lang="en-US" sz="2800" b="0" i="1" dirty="0">
                <a:effectLst/>
              </a:rPr>
              <a:t>HACCP</a:t>
            </a:r>
            <a:r>
              <a:rPr lang="en-US" sz="1800" b="0" i="1" dirty="0">
                <a:effectLst/>
              </a:rPr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6728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93D66-1054-427B-9BF4-D2EF99073AFA}"/>
              </a:ext>
            </a:extLst>
          </p:cNvPr>
          <p:cNvSpPr txBox="1"/>
          <p:nvPr/>
        </p:nvSpPr>
        <p:spPr>
          <a:xfrm>
            <a:off x="291401" y="733529"/>
            <a:ext cx="1172642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HelveticaNeueCyr-Light"/>
              </a:rPr>
              <a:t>При </a:t>
            </a:r>
            <a:r>
              <a:rPr lang="ru-RU" sz="2800" b="1" dirty="0" err="1">
                <a:latin typeface="HelveticaNeueCyr-Light"/>
              </a:rPr>
              <a:t>підготовці</a:t>
            </a:r>
            <a:r>
              <a:rPr lang="ru-RU" sz="2800" b="1" dirty="0">
                <a:latin typeface="HelveticaNeueCyr-Light"/>
              </a:rPr>
              <a:t> плану HACCP для </a:t>
            </a:r>
            <a:r>
              <a:rPr lang="ru-RU" sz="2800" b="1" dirty="0" err="1">
                <a:latin typeface="HelveticaNeueCyr-Light"/>
              </a:rPr>
              <a:t>вашого</a:t>
            </a:r>
            <a:r>
              <a:rPr lang="ru-RU" sz="2800" b="1" dirty="0">
                <a:latin typeface="HelveticaNeueCyr-Light"/>
              </a:rPr>
              <a:t> </a:t>
            </a:r>
            <a:r>
              <a:rPr lang="ru-RU" sz="2800" b="1" dirty="0" err="1">
                <a:latin typeface="HelveticaNeueCyr-Light"/>
              </a:rPr>
              <a:t>бізнесу</a:t>
            </a:r>
            <a:r>
              <a:rPr lang="ru-RU" sz="2800" b="1" dirty="0">
                <a:latin typeface="HelveticaNeueCyr-Light"/>
              </a:rPr>
              <a:t> </a:t>
            </a:r>
            <a:r>
              <a:rPr lang="ru-RU" sz="2800" b="1" dirty="0" err="1">
                <a:latin typeface="HelveticaNeueCyr-Light"/>
              </a:rPr>
              <a:t>виконайте</a:t>
            </a:r>
            <a:r>
              <a:rPr lang="ru-RU" sz="2800" b="1" dirty="0">
                <a:latin typeface="HelveticaNeueCyr-Light"/>
              </a:rPr>
              <a:t> </a:t>
            </a:r>
            <a:r>
              <a:rPr lang="ru-RU" sz="2800" b="1" dirty="0" err="1">
                <a:latin typeface="HelveticaNeueCyr-Light"/>
              </a:rPr>
              <a:t>наступні</a:t>
            </a:r>
            <a:r>
              <a:rPr lang="ru-RU" sz="2800" b="1" dirty="0">
                <a:latin typeface="HelveticaNeueCyr-Light"/>
              </a:rPr>
              <a:t> 10 </a:t>
            </a:r>
            <a:r>
              <a:rPr lang="ru-RU" sz="2800" b="1" dirty="0" err="1">
                <a:latin typeface="HelveticaNeueCyr-Light"/>
              </a:rPr>
              <a:t>кроків</a:t>
            </a:r>
            <a:r>
              <a:rPr lang="ru-RU" sz="2800" b="1" dirty="0">
                <a:latin typeface="HelveticaNeueCyr-Light"/>
              </a:rPr>
              <a:t>:</a:t>
            </a:r>
          </a:p>
          <a:p>
            <a:pPr algn="just"/>
            <a:endParaRPr lang="ru-RU" sz="2800" b="1" dirty="0">
              <a:latin typeface="HelveticaNeueCyr-Light"/>
            </a:endParaRPr>
          </a:p>
          <a:p>
            <a:pPr marL="342900" indent="-342900" algn="just">
              <a:buAutoNum type="arabicPeriod"/>
            </a:pPr>
            <a:r>
              <a:rPr lang="ru-RU" sz="3200" b="1" i="0" dirty="0" err="1">
                <a:effectLst/>
                <a:latin typeface="HelveticaNeueCyr-Light"/>
              </a:rPr>
              <a:t>Заповніть</a:t>
            </a:r>
            <a:r>
              <a:rPr lang="ru-RU" sz="3200" b="1" i="0" dirty="0">
                <a:effectLst/>
                <a:latin typeface="HelveticaNeueCyr-Light"/>
              </a:rPr>
              <a:t> першу </a:t>
            </a:r>
            <a:r>
              <a:rPr lang="ru-RU" sz="3200" b="1" i="0" dirty="0" err="1">
                <a:effectLst/>
                <a:latin typeface="HelveticaNeueCyr-Light"/>
              </a:rPr>
              <a:t>сторінку</a:t>
            </a:r>
            <a:r>
              <a:rPr lang="ru-RU" sz="3200" b="1" i="0" dirty="0">
                <a:effectLst/>
                <a:latin typeface="HelveticaNeueCyr-Light"/>
              </a:rPr>
              <a:t> шаблону </a:t>
            </a:r>
            <a:r>
              <a:rPr lang="en-US" sz="3200" b="1" i="0" dirty="0">
                <a:effectLst/>
                <a:latin typeface="HelveticaNeueCyr-Light"/>
              </a:rPr>
              <a:t>HACCP  </a:t>
            </a:r>
            <a:endParaRPr lang="uk-UA" sz="3200" b="1" i="0" dirty="0">
              <a:effectLst/>
              <a:latin typeface="HelveticaNeueCyr-Light"/>
            </a:endParaRPr>
          </a:p>
          <a:p>
            <a:pPr algn="just"/>
            <a:r>
              <a:rPr lang="ru-RU" sz="3200" b="0" i="0" dirty="0" err="1">
                <a:effectLst/>
                <a:latin typeface="HelveticaNeueCyr-Light"/>
              </a:rPr>
              <a:t>Впишіть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відомості</a:t>
            </a:r>
            <a:r>
              <a:rPr lang="ru-RU" sz="3200" b="0" i="0" dirty="0">
                <a:effectLst/>
                <a:latin typeface="HelveticaNeueCyr-Light"/>
              </a:rPr>
              <a:t> про: </a:t>
            </a:r>
            <a:endParaRPr lang="en-US" sz="3200" b="0" i="0" dirty="0">
              <a:effectLst/>
              <a:latin typeface="HelveticaNeueCyr-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Компанію</a:t>
            </a:r>
            <a:r>
              <a:rPr lang="ru-RU" sz="3200" b="0" i="0" dirty="0">
                <a:effectLst/>
                <a:latin typeface="HelveticaNeueCyr-Light"/>
              </a:rPr>
              <a:t>; </a:t>
            </a:r>
            <a:endParaRPr lang="en-US" sz="3200" b="0" i="0" dirty="0">
              <a:effectLst/>
              <a:latin typeface="HelveticaNeueCyr-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Технологічний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процес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що</a:t>
            </a:r>
            <a:r>
              <a:rPr lang="ru-RU" sz="3200" b="0" i="0" dirty="0">
                <a:effectLst/>
                <a:latin typeface="HelveticaNeueCyr-Light"/>
              </a:rPr>
              <a:t> буде </a:t>
            </a:r>
            <a:r>
              <a:rPr lang="ru-RU" sz="3200" b="0" i="0" dirty="0" err="1">
                <a:effectLst/>
                <a:latin typeface="HelveticaNeueCyr-Light"/>
              </a:rPr>
              <a:t>викладений</a:t>
            </a:r>
            <a:r>
              <a:rPr lang="ru-RU" sz="3200" b="0" i="0" dirty="0">
                <a:effectLst/>
                <a:latin typeface="HelveticaNeueCyr-Light"/>
              </a:rPr>
              <a:t> в </a:t>
            </a:r>
            <a:r>
              <a:rPr lang="ru-RU" sz="3200" b="0" i="0" dirty="0" err="1">
                <a:effectLst/>
                <a:latin typeface="HelveticaNeueCyr-Light"/>
              </a:rPr>
              <a:t>плані</a:t>
            </a:r>
            <a:r>
              <a:rPr lang="ru-RU" sz="3200" b="0" i="0" dirty="0">
                <a:effectLst/>
                <a:latin typeface="HelveticaNeueCyr-Light"/>
              </a:rPr>
              <a:t> (</a:t>
            </a:r>
            <a:r>
              <a:rPr lang="ru-RU" sz="3200" b="0" i="0" dirty="0" err="1">
                <a:effectLst/>
                <a:latin typeface="HelveticaNeueCyr-Light"/>
              </a:rPr>
              <a:t>наприклад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забій</a:t>
            </a:r>
            <a:r>
              <a:rPr lang="ru-RU" sz="3200" b="0" i="0" dirty="0">
                <a:effectLst/>
                <a:latin typeface="HelveticaNeueCyr-Light"/>
              </a:rPr>
              <a:t> ВРХ, </a:t>
            </a:r>
            <a:r>
              <a:rPr lang="ru-RU" sz="3200" b="0" i="0" dirty="0" err="1">
                <a:effectLst/>
                <a:latin typeface="HelveticaNeueCyr-Light"/>
              </a:rPr>
              <a:t>подрібнення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м’яса</a:t>
            </a:r>
            <a:r>
              <a:rPr lang="ru-RU" sz="3200" b="0" i="0" dirty="0">
                <a:effectLst/>
                <a:latin typeface="HelveticaNeueCyr-Light"/>
              </a:rPr>
              <a:t> на фарш); </a:t>
            </a:r>
            <a:endParaRPr lang="en-US" sz="3200" dirty="0">
              <a:latin typeface="HelveticaNeueCyr-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Імена</a:t>
            </a:r>
            <a:r>
              <a:rPr lang="ru-RU" sz="3200" b="0" i="0" dirty="0">
                <a:effectLst/>
                <a:latin typeface="HelveticaNeueCyr-Light"/>
              </a:rPr>
              <a:t> людей, </a:t>
            </a:r>
            <a:r>
              <a:rPr lang="ru-RU" sz="3200" b="0" i="0" dirty="0" err="1">
                <a:effectLst/>
                <a:latin typeface="HelveticaNeueCyr-Light"/>
              </a:rPr>
              <a:t>які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допомагають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розробляти</a:t>
            </a:r>
            <a:r>
              <a:rPr lang="ru-RU" sz="3200" b="0" i="0" dirty="0">
                <a:effectLst/>
                <a:latin typeface="HelveticaNeueCyr-Light"/>
              </a:rPr>
              <a:t> план (</a:t>
            </a:r>
            <a:r>
              <a:rPr lang="ru-RU" sz="3200" b="0" i="0" dirty="0" err="1">
                <a:effectLst/>
                <a:latin typeface="HelveticaNeueCyr-Light"/>
              </a:rPr>
              <a:t>група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en-US" sz="3200" b="0" i="0" dirty="0">
                <a:effectLst/>
                <a:latin typeface="HelveticaNeueCyr-Light"/>
              </a:rPr>
              <a:t>HACCP). </a:t>
            </a:r>
            <a:endParaRPr lang="uk-UA" sz="3200" b="0" i="0" dirty="0">
              <a:effectLst/>
              <a:latin typeface="HelveticaNeueCyr-Light"/>
            </a:endParaRPr>
          </a:p>
          <a:p>
            <a:pPr marL="342900" indent="-342900">
              <a:buAutoNum type="arabicPeriod"/>
            </a:pPr>
            <a:endParaRPr lang="uk-UA" dirty="0">
              <a:solidFill>
                <a:srgbClr val="555555"/>
              </a:solidFill>
              <a:latin typeface="HelveticaNeueCyr-Light"/>
            </a:endParaRPr>
          </a:p>
        </p:txBody>
      </p:sp>
    </p:spTree>
    <p:extLst>
      <p:ext uri="{BB962C8B-B14F-4D97-AF65-F5344CB8AC3E}">
        <p14:creationId xmlns:p14="http://schemas.microsoft.com/office/powerpoint/2010/main" val="83016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7003AC-AE74-43AD-BD37-B98B5C868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"/>
            <a:ext cx="8065077" cy="6744092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573BB0D-03E5-4021-83AC-1BB1A0E018F5}"/>
              </a:ext>
            </a:extLst>
          </p:cNvPr>
          <p:cNvSpPr/>
          <p:nvPr/>
        </p:nvSpPr>
        <p:spPr>
          <a:xfrm>
            <a:off x="6383045" y="6329779"/>
            <a:ext cx="3852908" cy="528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9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417396-CEB6-4318-A151-765C81DF01CA}"/>
              </a:ext>
            </a:extLst>
          </p:cNvPr>
          <p:cNvSpPr txBox="1"/>
          <p:nvPr/>
        </p:nvSpPr>
        <p:spPr>
          <a:xfrm>
            <a:off x="438778" y="482320"/>
            <a:ext cx="113144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effectLst/>
                <a:latin typeface="HelveticaNeueCyr-Light"/>
              </a:rPr>
              <a:t>2. </a:t>
            </a:r>
            <a:r>
              <a:rPr lang="ru-RU" sz="2800" b="1" i="0" dirty="0" err="1">
                <a:effectLst/>
                <a:latin typeface="HelveticaNeueCyr-Light"/>
              </a:rPr>
              <a:t>Заповніть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сторінку</a:t>
            </a:r>
            <a:r>
              <a:rPr lang="ru-RU" sz="2800" b="1" i="0" dirty="0">
                <a:effectLst/>
                <a:latin typeface="HelveticaNeueCyr-Light"/>
              </a:rPr>
              <a:t> «</a:t>
            </a:r>
            <a:r>
              <a:rPr lang="ru-RU" sz="2800" b="1" i="0" dirty="0" err="1">
                <a:effectLst/>
                <a:latin typeface="HelveticaNeueCyr-Light"/>
              </a:rPr>
              <a:t>Опис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виробництва</a:t>
            </a:r>
            <a:r>
              <a:rPr lang="ru-RU" sz="2800" b="1" i="0" dirty="0">
                <a:effectLst/>
                <a:latin typeface="HelveticaNeueCyr-Light"/>
              </a:rPr>
              <a:t>» і «Блок-схема </a:t>
            </a:r>
            <a:r>
              <a:rPr lang="ru-RU" sz="2800" b="1" i="0" dirty="0" err="1">
                <a:effectLst/>
                <a:latin typeface="HelveticaNeueCyr-Light"/>
              </a:rPr>
              <a:t>технологічного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процесу</a:t>
            </a:r>
            <a:r>
              <a:rPr lang="ru-RU" sz="2800" b="1" i="0" dirty="0">
                <a:effectLst/>
                <a:latin typeface="HelveticaNeueCyr-Light"/>
              </a:rPr>
              <a:t>» </a:t>
            </a:r>
          </a:p>
          <a:p>
            <a:pPr algn="just"/>
            <a:r>
              <a:rPr lang="ru-RU" sz="2800" b="0" i="0" dirty="0">
                <a:effectLst/>
                <a:latin typeface="HelveticaNeueCyr-Light"/>
              </a:rPr>
              <a:t>а) </a:t>
            </a:r>
            <a:r>
              <a:rPr lang="ru-RU" sz="2800" b="0" i="0" dirty="0" err="1">
                <a:effectLst/>
                <a:latin typeface="HelveticaNeueCyr-Light"/>
              </a:rPr>
              <a:t>Опишіть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процес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виробництва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який</a:t>
            </a:r>
            <a:r>
              <a:rPr lang="ru-RU" sz="2800" b="0" i="0" dirty="0">
                <a:effectLst/>
                <a:latin typeface="HelveticaNeueCyr-Light"/>
              </a:rPr>
              <a:t> повинен </a:t>
            </a:r>
            <a:r>
              <a:rPr lang="ru-RU" sz="2800" b="0" i="0" dirty="0" err="1">
                <a:effectLst/>
                <a:latin typeface="HelveticaNeueCyr-Light"/>
              </a:rPr>
              <a:t>охоплювати</a:t>
            </a:r>
            <a:r>
              <a:rPr lang="ru-RU" sz="2800" b="0" i="0" dirty="0">
                <a:effectLst/>
                <a:latin typeface="HelveticaNeueCyr-Light"/>
              </a:rPr>
              <a:t> план: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HelveticaNeueCyr-Light"/>
              </a:rPr>
              <a:t>Точку початку і точку </a:t>
            </a:r>
            <a:r>
              <a:rPr lang="ru-RU" sz="2800" b="0" i="0" dirty="0" err="1">
                <a:effectLst/>
                <a:latin typeface="HelveticaNeueCyr-Light"/>
              </a:rPr>
              <a:t>кінця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процесу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який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описуєте</a:t>
            </a:r>
            <a:r>
              <a:rPr lang="ru-RU" sz="2800" b="0" i="0" dirty="0">
                <a:effectLst/>
                <a:latin typeface="HelveticaNeueCyr-Light"/>
              </a:rPr>
              <a:t>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HelveticaNeueCyr-Light"/>
              </a:rPr>
              <a:t>Тип </a:t>
            </a:r>
            <a:r>
              <a:rPr lang="ru-RU" sz="2800" b="0" i="0" dirty="0" err="1">
                <a:effectLst/>
                <a:latin typeface="HelveticaNeueCyr-Light"/>
              </a:rPr>
              <a:t>небезпечних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факторів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які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необхідно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взяти</a:t>
            </a:r>
            <a:r>
              <a:rPr lang="ru-RU" sz="2800" b="0" i="0" dirty="0">
                <a:effectLst/>
                <a:latin typeface="HelveticaNeueCyr-Light"/>
              </a:rPr>
              <a:t> до </a:t>
            </a:r>
            <a:r>
              <a:rPr lang="ru-RU" sz="2800" b="0" i="0" dirty="0" err="1">
                <a:effectLst/>
                <a:latin typeface="HelveticaNeueCyr-Light"/>
              </a:rPr>
              <a:t>уваги</a:t>
            </a:r>
            <a:r>
              <a:rPr lang="ru-RU" sz="2800" b="0" i="0" dirty="0">
                <a:effectLst/>
                <a:latin typeface="HelveticaNeueCyr-Light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HelveticaNeueCyr-Light"/>
              </a:rPr>
              <a:t>Продукт і </a:t>
            </a:r>
            <a:r>
              <a:rPr lang="ru-RU" sz="2800" b="0" i="0" dirty="0" err="1">
                <a:effectLst/>
                <a:latin typeface="HelveticaNeueCyr-Light"/>
              </a:rPr>
              <a:t>його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цільове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призначення</a:t>
            </a:r>
            <a:r>
              <a:rPr lang="ru-RU" sz="2800" b="0" i="0" dirty="0">
                <a:effectLst/>
                <a:latin typeface="HelveticaNeueCyr-Light"/>
              </a:rPr>
              <a:t>; 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effectLst/>
                <a:latin typeface="HelveticaNeueCyr-Light"/>
              </a:rPr>
              <a:t>Клієнти</a:t>
            </a:r>
            <a:r>
              <a:rPr lang="ru-RU" sz="2800" b="0" i="0" dirty="0">
                <a:effectLst/>
                <a:latin typeface="HelveticaNeueCyr-Light"/>
              </a:rPr>
              <a:t> і </a:t>
            </a:r>
            <a:r>
              <a:rPr lang="ru-RU" sz="2800" b="0" i="0" dirty="0" err="1">
                <a:effectLst/>
                <a:latin typeface="HelveticaNeueCyr-Light"/>
              </a:rPr>
              <a:t>кінцеві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споживачі</a:t>
            </a:r>
            <a:r>
              <a:rPr lang="ru-RU" sz="2800" b="0" i="0" dirty="0">
                <a:effectLst/>
                <a:latin typeface="HelveticaNeueCyr-Light"/>
              </a:rPr>
              <a:t> продукту; 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HelveticaNeueCyr-Light"/>
              </a:rPr>
              <a:t>Як продукт повинен бути </a:t>
            </a:r>
            <a:r>
              <a:rPr lang="ru-RU" sz="2800" b="0" i="0" dirty="0" err="1">
                <a:effectLst/>
                <a:latin typeface="HelveticaNeueCyr-Light"/>
              </a:rPr>
              <a:t>упакований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зберігатися</a:t>
            </a:r>
            <a:r>
              <a:rPr lang="ru-RU" sz="2800" b="0" i="0" dirty="0">
                <a:effectLst/>
                <a:latin typeface="HelveticaNeueCyr-Light"/>
              </a:rPr>
              <a:t> і </a:t>
            </a:r>
            <a:r>
              <a:rPr lang="ru-RU" sz="2800" b="0" i="0" dirty="0" err="1">
                <a:effectLst/>
                <a:latin typeface="HelveticaNeueCyr-Light"/>
              </a:rPr>
              <a:t>реалізовуватися</a:t>
            </a:r>
            <a:r>
              <a:rPr lang="ru-RU" sz="2800" b="0" i="0" dirty="0">
                <a:effectLst/>
                <a:latin typeface="HelveticaNeueCyr-Light"/>
              </a:rPr>
              <a:t>; 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effectLst/>
                <a:latin typeface="HelveticaNeueCyr-Light"/>
              </a:rPr>
              <a:t>Інформацію</a:t>
            </a:r>
            <a:r>
              <a:rPr lang="ru-RU" sz="2800" b="0" i="0" dirty="0">
                <a:effectLst/>
                <a:latin typeface="HelveticaNeueCyr-Light"/>
              </a:rPr>
              <a:t> про </a:t>
            </a:r>
            <a:r>
              <a:rPr lang="ru-RU" sz="2800" b="0" i="0" dirty="0" err="1">
                <a:effectLst/>
                <a:latin typeface="HelveticaNeueCyr-Light"/>
              </a:rPr>
              <a:t>переробку</a:t>
            </a:r>
            <a:r>
              <a:rPr lang="ru-RU" sz="2800" b="0" i="0" dirty="0">
                <a:effectLst/>
                <a:latin typeface="HelveticaNeueCyr-Light"/>
              </a:rPr>
              <a:t> та </a:t>
            </a:r>
            <a:r>
              <a:rPr lang="ru-RU" sz="2800" b="0" i="0" dirty="0" err="1">
                <a:effectLst/>
                <a:latin typeface="HelveticaNeueCyr-Light"/>
              </a:rPr>
              <a:t>безпечність</a:t>
            </a:r>
            <a:r>
              <a:rPr lang="ru-RU" sz="2800" b="0" i="0" dirty="0">
                <a:effectLst/>
                <a:latin typeface="HelveticaNeueCyr-Light"/>
              </a:rPr>
              <a:t>. </a:t>
            </a:r>
          </a:p>
          <a:p>
            <a:pPr algn="just"/>
            <a:r>
              <a:rPr lang="ru-RU" sz="2800" b="0" i="0" dirty="0">
                <a:effectLst/>
                <a:latin typeface="HelveticaNeueCyr-Light"/>
              </a:rPr>
              <a:t>б) </a:t>
            </a:r>
            <a:r>
              <a:rPr lang="ru-RU" sz="2800" b="0" i="0" dirty="0" err="1">
                <a:effectLst/>
                <a:latin typeface="HelveticaNeueCyr-Light"/>
              </a:rPr>
              <a:t>Заповніть</a:t>
            </a:r>
            <a:r>
              <a:rPr lang="ru-RU" sz="2800" b="0" i="0" dirty="0">
                <a:effectLst/>
                <a:latin typeface="HelveticaNeueCyr-Light"/>
              </a:rPr>
              <a:t> блок-схему (</a:t>
            </a:r>
            <a:r>
              <a:rPr lang="ru-RU" sz="2800" b="0" i="0" dirty="0" err="1">
                <a:effectLst/>
                <a:latin typeface="HelveticaNeueCyr-Light"/>
              </a:rPr>
              <a:t>покрокову</a:t>
            </a:r>
            <a:r>
              <a:rPr lang="ru-RU" sz="2800" b="0" i="0" dirty="0">
                <a:effectLst/>
                <a:latin typeface="HelveticaNeueCyr-Light"/>
              </a:rPr>
              <a:t> «</a:t>
            </a:r>
            <a:r>
              <a:rPr lang="ru-RU" sz="2800" b="0" i="0" dirty="0" err="1">
                <a:effectLst/>
                <a:latin typeface="HelveticaNeueCyr-Light"/>
              </a:rPr>
              <a:t>історію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життя</a:t>
            </a:r>
            <a:r>
              <a:rPr lang="ru-RU" sz="2800" b="0" i="0" dirty="0">
                <a:effectLst/>
                <a:latin typeface="HelveticaNeueCyr-Light"/>
              </a:rPr>
              <a:t>» </a:t>
            </a:r>
            <a:r>
              <a:rPr lang="ru-RU" sz="2800" b="0" i="0" dirty="0" err="1">
                <a:effectLst/>
                <a:latin typeface="HelveticaNeueCyr-Light"/>
              </a:rPr>
              <a:t>виробничого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процесу</a:t>
            </a:r>
            <a:r>
              <a:rPr lang="ru-RU" sz="2800" b="0" i="0" dirty="0">
                <a:effectLst/>
                <a:latin typeface="HelveticaNeueCyr-Light"/>
              </a:rPr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6914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DA1349-EF1F-488A-B699-4B9B12735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0"/>
            <a:ext cx="9475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804" y="397141"/>
            <a:ext cx="114645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231F20"/>
                </a:solidFill>
                <a:effectLst/>
                <a:latin typeface="+mj-lt"/>
              </a:rPr>
              <a:t>Список </a:t>
            </a:r>
            <a:r>
              <a:rPr lang="ru-RU" sz="3200" b="1" i="0" dirty="0" err="1">
                <a:solidFill>
                  <a:srgbClr val="231F20"/>
                </a:solidFill>
                <a:effectLst/>
                <a:latin typeface="+mj-lt"/>
              </a:rPr>
              <a:t>використаних</a:t>
            </a:r>
            <a:r>
              <a:rPr lang="ru-RU" sz="3200" b="1" i="0" dirty="0">
                <a:solidFill>
                  <a:srgbClr val="231F20"/>
                </a:solidFill>
                <a:effectLst/>
                <a:latin typeface="+mj-lt"/>
              </a:rPr>
              <a:t> </a:t>
            </a:r>
            <a:r>
              <a:rPr lang="ru-RU" sz="3200" b="1" i="0" dirty="0" err="1">
                <a:solidFill>
                  <a:srgbClr val="231F20"/>
                </a:solidFill>
                <a:effectLst/>
                <a:latin typeface="+mj-lt"/>
              </a:rPr>
              <a:t>джерел</a:t>
            </a:r>
            <a:r>
              <a:rPr lang="ru-RU" sz="3200" b="1" dirty="0">
                <a:solidFill>
                  <a:srgbClr val="231F20"/>
                </a:solidFill>
                <a:latin typeface="+mj-lt"/>
              </a:rPr>
              <a:t>:</a:t>
            </a:r>
          </a:p>
          <a:p>
            <a:r>
              <a:rPr lang="ru-RU" sz="3200" b="1" dirty="0" err="1">
                <a:solidFill>
                  <a:srgbClr val="231F20"/>
                </a:solidFill>
                <a:latin typeface="+mj-lt"/>
              </a:rPr>
              <a:t>Основна</a:t>
            </a:r>
            <a:r>
              <a:rPr lang="ru-RU" sz="3200" b="1" dirty="0">
                <a:solidFill>
                  <a:srgbClr val="231F20"/>
                </a:solidFill>
                <a:latin typeface="+mj-lt"/>
              </a:rPr>
              <a:t>:</a:t>
            </a:r>
          </a:p>
          <a:p>
            <a:r>
              <a:rPr lang="ru-RU" sz="3200" dirty="0" err="1">
                <a:latin typeface="+mj-lt"/>
              </a:rPr>
              <a:t>Впровадження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системи</a:t>
            </a:r>
            <a:r>
              <a:rPr lang="ru-RU" sz="3200" dirty="0">
                <a:latin typeface="+mj-lt"/>
              </a:rPr>
              <a:t> НАССР для </a:t>
            </a:r>
            <a:r>
              <a:rPr lang="ru-RU" sz="3200" dirty="0" err="1">
                <a:latin typeface="+mj-lt"/>
              </a:rPr>
              <a:t>операторів</a:t>
            </a:r>
            <a:r>
              <a:rPr lang="ru-RU" sz="3200" dirty="0">
                <a:latin typeface="+mj-lt"/>
              </a:rPr>
              <a:t> ринку </a:t>
            </a:r>
            <a:r>
              <a:rPr lang="ru-RU" sz="3200" dirty="0" err="1">
                <a:latin typeface="+mj-lt"/>
              </a:rPr>
              <a:t>харчових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продуктів</a:t>
            </a:r>
            <a:r>
              <a:rPr lang="ru-RU" sz="3200" dirty="0">
                <a:latin typeface="+mj-lt"/>
              </a:rPr>
              <a:t> : </a:t>
            </a:r>
            <a:r>
              <a:rPr lang="ru-RU" sz="3200" dirty="0" err="1">
                <a:latin typeface="+mj-lt"/>
              </a:rPr>
              <a:t>практичний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посібник</a:t>
            </a:r>
            <a:r>
              <a:rPr lang="ru-RU" sz="3200" dirty="0">
                <a:latin typeface="+mj-lt"/>
              </a:rPr>
              <a:t> / А. С. Ткаченко, Ю. О. Басова, О. О. </a:t>
            </a:r>
            <a:r>
              <a:rPr lang="ru-RU" sz="3200" dirty="0" err="1">
                <a:latin typeface="+mj-lt"/>
              </a:rPr>
              <a:t>Горячова</a:t>
            </a:r>
            <a:r>
              <a:rPr lang="ru-RU" sz="3200" dirty="0">
                <a:latin typeface="+mj-lt"/>
              </a:rPr>
              <a:t> та </a:t>
            </a:r>
            <a:r>
              <a:rPr lang="ru-RU" sz="3200" dirty="0" err="1">
                <a:latin typeface="+mj-lt"/>
              </a:rPr>
              <a:t>ін</a:t>
            </a:r>
            <a:r>
              <a:rPr lang="ru-RU" sz="3200" dirty="0">
                <a:latin typeface="+mj-lt"/>
              </a:rPr>
              <a:t>. ; за </a:t>
            </a:r>
            <a:r>
              <a:rPr lang="ru-RU" sz="3200" dirty="0" err="1">
                <a:latin typeface="+mj-lt"/>
              </a:rPr>
              <a:t>загальною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редакцією</a:t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А. С. Ткаченко. – Полтава : ПУЕТ, 2020. – 137 с. </a:t>
            </a:r>
            <a:br>
              <a:rPr lang="ru-RU" sz="3200" dirty="0">
                <a:latin typeface="+mj-lt"/>
              </a:rPr>
            </a:br>
            <a:r>
              <a:rPr lang="ru-RU" sz="3200" b="1" dirty="0" err="1">
                <a:latin typeface="+mj-lt"/>
              </a:rPr>
              <a:t>Додаткова</a:t>
            </a:r>
            <a:r>
              <a:rPr lang="uk-UA" sz="3200" b="1" dirty="0">
                <a:latin typeface="+mj-lt"/>
              </a:rPr>
              <a:t>: </a:t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Гребенюк М. </a:t>
            </a:r>
            <a:r>
              <a:rPr lang="ru-RU" sz="3200" dirty="0" err="1">
                <a:latin typeface="+mj-lt"/>
              </a:rPr>
              <a:t>Сучасна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концепція</a:t>
            </a:r>
            <a:r>
              <a:rPr lang="ru-RU" sz="3200" dirty="0">
                <a:latin typeface="+mj-lt"/>
              </a:rPr>
              <a:t> здорового та </a:t>
            </a:r>
            <a:r>
              <a:rPr lang="ru-RU" sz="3200" dirty="0" err="1">
                <a:latin typeface="+mj-lt"/>
              </a:rPr>
              <a:t>раціонального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харчування</a:t>
            </a:r>
            <a:r>
              <a:rPr lang="ru-RU" sz="3200" dirty="0">
                <a:latin typeface="+mj-lt"/>
              </a:rPr>
              <a:t> – </a:t>
            </a:r>
            <a:r>
              <a:rPr lang="ru-RU" sz="3200" dirty="0" err="1">
                <a:latin typeface="+mj-lt"/>
              </a:rPr>
              <a:t>складова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системи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забезпечення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продовольчої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безпеки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України</a:t>
            </a:r>
            <a:r>
              <a:rPr lang="ru-RU" sz="3200" dirty="0">
                <a:latin typeface="+mj-lt"/>
              </a:rPr>
              <a:t> / М. Гребенюк // </a:t>
            </a:r>
            <a:r>
              <a:rPr lang="ru-RU" sz="3200" dirty="0" err="1">
                <a:latin typeface="+mj-lt"/>
              </a:rPr>
              <a:t>Підприємництво</a:t>
            </a:r>
            <a:r>
              <a:rPr lang="ru-RU" sz="3200" dirty="0">
                <a:latin typeface="+mj-lt"/>
              </a:rPr>
              <a:t>, </a:t>
            </a:r>
            <a:r>
              <a:rPr lang="ru-RU" sz="3200" dirty="0" err="1">
                <a:latin typeface="+mj-lt"/>
              </a:rPr>
              <a:t>господарство</a:t>
            </a:r>
            <a:r>
              <a:rPr lang="ru-RU" sz="3200" dirty="0">
                <a:latin typeface="+mj-lt"/>
              </a:rPr>
              <a:t> і право. – 2013. – № 6. – С. 41-45. </a:t>
            </a:r>
            <a:br>
              <a:rPr lang="ru-RU" sz="3200" dirty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100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77B75-9429-42C5-9170-C8B0B85C3217}"/>
              </a:ext>
            </a:extLst>
          </p:cNvPr>
          <p:cNvSpPr txBox="1"/>
          <p:nvPr/>
        </p:nvSpPr>
        <p:spPr>
          <a:xfrm>
            <a:off x="328473" y="405251"/>
            <a:ext cx="1139961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effectLst/>
                <a:latin typeface="HelveticaNeueCyr-Light"/>
              </a:rPr>
              <a:t>… </a:t>
            </a:r>
            <a:r>
              <a:rPr lang="ru-RU" sz="3200" b="1" i="0" dirty="0" err="1">
                <a:effectLst/>
                <a:latin typeface="HelveticaNeueCyr-Light"/>
              </a:rPr>
              <a:t>важливо</a:t>
            </a:r>
            <a:r>
              <a:rPr lang="ru-RU" sz="3200" b="1" i="0" dirty="0">
                <a:effectLst/>
                <a:latin typeface="HelveticaNeueCyr-Light"/>
              </a:rPr>
              <a:t> </a:t>
            </a:r>
            <a:r>
              <a:rPr lang="ru-RU" sz="3200" b="1" i="0" dirty="0" err="1">
                <a:effectLst/>
                <a:latin typeface="HelveticaNeueCyr-Light"/>
              </a:rPr>
              <a:t>включити</a:t>
            </a:r>
            <a:r>
              <a:rPr lang="ru-RU" sz="3200" b="1" i="0" dirty="0">
                <a:effectLst/>
                <a:latin typeface="HelveticaNeueCyr-Light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всі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виробничі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ресурси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технологічного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процесу</a:t>
            </a:r>
            <a:r>
              <a:rPr lang="ru-RU" sz="3200" b="0" i="0" dirty="0">
                <a:effectLst/>
                <a:latin typeface="HelveticaNeueCyr-Light"/>
              </a:rPr>
              <a:t>, напр. </a:t>
            </a:r>
            <a:r>
              <a:rPr lang="ru-RU" sz="3200" b="0" i="0" dirty="0" err="1">
                <a:effectLst/>
                <a:latin typeface="HelveticaNeueCyr-Light"/>
              </a:rPr>
              <a:t>пакувальний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матеріал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етикетки</a:t>
            </a:r>
            <a:r>
              <a:rPr lang="ru-RU" sz="3200" b="0" i="0" dirty="0">
                <a:effectLst/>
                <a:latin typeface="HelveticaNeueCyr-Light"/>
              </a:rPr>
              <a:t>, воду;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заплановані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затримки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протягом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етапу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або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між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етапами</a:t>
            </a:r>
            <a:r>
              <a:rPr lang="ru-RU" sz="3200" b="0" i="0" dirty="0">
                <a:effectLst/>
                <a:latin typeface="HelveticaNeueCyr-Light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процедури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які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виконуються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інакше</a:t>
            </a:r>
            <a:r>
              <a:rPr lang="ru-RU" sz="3200" b="0" i="0" dirty="0">
                <a:effectLst/>
                <a:latin typeface="HelveticaNeueCyr-Light"/>
              </a:rPr>
              <a:t> на </a:t>
            </a:r>
            <a:r>
              <a:rPr lang="ru-RU" sz="3200" b="0" i="0" dirty="0" err="1">
                <a:effectLst/>
                <a:latin typeface="HelveticaNeueCyr-Light"/>
              </a:rPr>
              <a:t>інших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робочих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змінах</a:t>
            </a:r>
            <a:r>
              <a:rPr lang="ru-RU" sz="3200" b="0" i="0" dirty="0">
                <a:effectLst/>
                <a:latin typeface="HelveticaNeueCyr-Light"/>
              </a:rPr>
              <a:t>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повернення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продукції</a:t>
            </a:r>
            <a:r>
              <a:rPr lang="ru-RU" sz="3200" b="0" i="0" dirty="0">
                <a:effectLst/>
                <a:latin typeface="HelveticaNeueCyr-Light"/>
              </a:rPr>
              <a:t> в </a:t>
            </a:r>
            <a:r>
              <a:rPr lang="ru-RU" sz="3200" b="0" i="0" dirty="0" err="1">
                <a:effectLst/>
                <a:latin typeface="HelveticaNeueCyr-Light"/>
              </a:rPr>
              <a:t>технологічний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процес</a:t>
            </a:r>
            <a:r>
              <a:rPr lang="ru-RU" sz="3200" b="0" i="0" dirty="0">
                <a:effectLst/>
                <a:latin typeface="HelveticaNeueCyr-Light"/>
              </a:rPr>
              <a:t> для </a:t>
            </a:r>
            <a:r>
              <a:rPr lang="ru-RU" sz="3200" b="0" i="0" dirty="0" err="1">
                <a:effectLst/>
                <a:latin typeface="HelveticaNeueCyr-Light"/>
              </a:rPr>
              <a:t>переробки</a:t>
            </a:r>
            <a:r>
              <a:rPr lang="ru-RU" sz="3200" b="0" i="0" dirty="0">
                <a:effectLst/>
                <a:latin typeface="HelveticaNeueCyr-Light"/>
              </a:rPr>
              <a:t> (</a:t>
            </a:r>
            <a:r>
              <a:rPr lang="ru-RU" sz="3200" b="0" i="0" dirty="0" err="1">
                <a:effectLst/>
                <a:latin typeface="HelveticaNeueCyr-Light"/>
              </a:rPr>
              <a:t>навіть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якщо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це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відбувається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випадково</a:t>
            </a:r>
            <a:r>
              <a:rPr lang="ru-RU" sz="3200" b="0" i="0" dirty="0">
                <a:effectLst/>
                <a:latin typeface="HelveticaNeueCyr-Light"/>
              </a:rPr>
              <a:t>);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всі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вихідні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продукти</a:t>
            </a:r>
            <a:r>
              <a:rPr lang="ru-RU" sz="3200" b="0" i="0" dirty="0">
                <a:effectLst/>
                <a:latin typeface="HelveticaNeueCyr-Light"/>
              </a:rPr>
              <a:t> з </a:t>
            </a:r>
            <a:r>
              <a:rPr lang="ru-RU" sz="3200" b="0" i="0" dirty="0" err="1">
                <a:effectLst/>
                <a:latin typeface="HelveticaNeueCyr-Light"/>
              </a:rPr>
              <a:t>процесу</a:t>
            </a:r>
            <a:r>
              <a:rPr lang="ru-RU" sz="3200" b="0" i="0" dirty="0">
                <a:effectLst/>
                <a:latin typeface="HelveticaNeueCyr-Light"/>
              </a:rPr>
              <a:t>, напр., </a:t>
            </a:r>
            <a:r>
              <a:rPr lang="ru-RU" sz="3200" b="0" i="0" dirty="0" err="1">
                <a:effectLst/>
                <a:latin typeface="HelveticaNeueCyr-Light"/>
              </a:rPr>
              <a:t>субпродукти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їстівні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побічні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продукти</a:t>
            </a:r>
            <a:r>
              <a:rPr lang="ru-RU" sz="3200" b="0" i="0" dirty="0">
                <a:effectLst/>
                <a:latin typeface="HelveticaNeueCyr-Ligh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E39DBF-BEF7-486C-9E85-4311D2E0C61A}"/>
              </a:ext>
            </a:extLst>
          </p:cNvPr>
          <p:cNvSpPr txBox="1"/>
          <p:nvPr/>
        </p:nvSpPr>
        <p:spPr>
          <a:xfrm>
            <a:off x="512466" y="331596"/>
            <a:ext cx="112541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>
                <a:effectLst/>
                <a:latin typeface="HelveticaNeueCyr-Light"/>
              </a:rPr>
              <a:t>3. </a:t>
            </a:r>
            <a:r>
              <a:rPr lang="ru-RU" sz="3200" b="1" i="0" dirty="0" err="1">
                <a:effectLst/>
                <a:latin typeface="HelveticaNeueCyr-Light"/>
              </a:rPr>
              <a:t>Заповніть</a:t>
            </a:r>
            <a:r>
              <a:rPr lang="ru-RU" sz="3200" b="1" i="0" dirty="0">
                <a:effectLst/>
                <a:latin typeface="HelveticaNeueCyr-Light"/>
              </a:rPr>
              <a:t> одну </a:t>
            </a:r>
            <a:r>
              <a:rPr lang="ru-RU" sz="3200" b="1" i="0" dirty="0" err="1">
                <a:effectLst/>
                <a:latin typeface="HelveticaNeueCyr-Light"/>
              </a:rPr>
              <a:t>сторінку</a:t>
            </a:r>
            <a:r>
              <a:rPr lang="ru-RU" sz="3200" b="1" i="0" dirty="0">
                <a:effectLst/>
                <a:latin typeface="HelveticaNeueCyr-Light"/>
              </a:rPr>
              <a:t> «</a:t>
            </a:r>
            <a:r>
              <a:rPr lang="ru-RU" sz="3200" b="1" i="0" dirty="0" err="1">
                <a:effectLst/>
                <a:latin typeface="HelveticaNeueCyr-Light"/>
              </a:rPr>
              <a:t>визначення</a:t>
            </a:r>
            <a:r>
              <a:rPr lang="ru-RU" sz="3200" b="1" i="0" dirty="0">
                <a:effectLst/>
                <a:latin typeface="HelveticaNeueCyr-Light"/>
              </a:rPr>
              <a:t> </a:t>
            </a:r>
            <a:r>
              <a:rPr lang="ru-RU" sz="3200" b="1" i="0" dirty="0" err="1">
                <a:effectLst/>
                <a:latin typeface="HelveticaNeueCyr-Light"/>
              </a:rPr>
              <a:t>контрольних</a:t>
            </a:r>
            <a:r>
              <a:rPr lang="ru-RU" sz="3200" b="1" i="0" dirty="0">
                <a:effectLst/>
                <a:latin typeface="HelveticaNeueCyr-Light"/>
              </a:rPr>
              <a:t> </a:t>
            </a:r>
            <a:r>
              <a:rPr lang="ru-RU" sz="3200" b="1" i="0" dirty="0" err="1">
                <a:effectLst/>
                <a:latin typeface="HelveticaNeueCyr-Light"/>
              </a:rPr>
              <a:t>точок</a:t>
            </a:r>
            <a:r>
              <a:rPr lang="ru-RU" sz="3200" b="1" i="0" dirty="0">
                <a:effectLst/>
                <a:latin typeface="HelveticaNeueCyr-Light"/>
              </a:rPr>
              <a:t>» для кожного </a:t>
            </a:r>
            <a:r>
              <a:rPr lang="ru-RU" sz="3200" b="1" i="0" dirty="0" err="1">
                <a:effectLst/>
                <a:latin typeface="HelveticaNeueCyr-Light"/>
              </a:rPr>
              <a:t>етапу</a:t>
            </a:r>
            <a:r>
              <a:rPr lang="ru-RU" sz="3200" b="1" i="0" dirty="0">
                <a:effectLst/>
                <a:latin typeface="HelveticaNeueCyr-Light"/>
              </a:rPr>
              <a:t> </a:t>
            </a:r>
            <a:r>
              <a:rPr lang="ru-RU" sz="3200" b="1" i="0" dirty="0" err="1">
                <a:effectLst/>
                <a:latin typeface="HelveticaNeueCyr-Light"/>
              </a:rPr>
              <a:t>процесу</a:t>
            </a:r>
            <a:r>
              <a:rPr lang="ru-RU" sz="3200" b="1" i="0" dirty="0">
                <a:effectLst/>
                <a:latin typeface="HelveticaNeueCyr-Light"/>
              </a:rPr>
              <a:t> </a:t>
            </a:r>
          </a:p>
          <a:p>
            <a:pPr algn="just"/>
            <a:endParaRPr lang="ru-RU" sz="3200" b="1" i="0" dirty="0">
              <a:effectLst/>
              <a:latin typeface="HelveticaNeueCyr-Light"/>
            </a:endParaRPr>
          </a:p>
          <a:p>
            <a:pPr algn="just"/>
            <a:r>
              <a:rPr lang="ru-RU" sz="3200" b="0" i="0" dirty="0">
                <a:effectLst/>
                <a:latin typeface="HelveticaNeueCyr-Light"/>
              </a:rPr>
              <a:t>а) </a:t>
            </a:r>
            <a:r>
              <a:rPr lang="ru-RU" sz="3200" b="0" i="0" dirty="0" err="1">
                <a:effectLst/>
                <a:latin typeface="HelveticaNeueCyr-Light"/>
              </a:rPr>
              <a:t>Визначить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небезпечні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фактори</a:t>
            </a:r>
            <a:r>
              <a:rPr lang="ru-RU" sz="3200" b="0" i="0" dirty="0">
                <a:effectLst/>
                <a:latin typeface="HelveticaNeueCyr-Light"/>
              </a:rPr>
              <a:t>  (</a:t>
            </a:r>
            <a:r>
              <a:rPr lang="ru-RU" sz="3200" b="0" i="0" dirty="0" err="1">
                <a:effectLst/>
                <a:latin typeface="HelveticaNeueCyr-Light"/>
              </a:rPr>
              <a:t>біологічні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хімічні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або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фізичні</a:t>
            </a:r>
            <a:r>
              <a:rPr lang="ru-RU" sz="3200" b="0" i="0" dirty="0">
                <a:effectLst/>
                <a:latin typeface="HelveticaNeueCyr-Light"/>
              </a:rPr>
              <a:t>) на кожному </a:t>
            </a:r>
            <a:r>
              <a:rPr lang="ru-RU" sz="3200" b="0" i="0" dirty="0" err="1">
                <a:effectLst/>
                <a:latin typeface="HelveticaNeueCyr-Light"/>
              </a:rPr>
              <a:t>етапі</a:t>
            </a:r>
            <a:r>
              <a:rPr lang="ru-RU" sz="3200" dirty="0"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під</a:t>
            </a:r>
            <a:r>
              <a:rPr lang="ru-RU" sz="3200" b="0" i="0" dirty="0">
                <a:effectLst/>
                <a:latin typeface="HelveticaNeueCyr-Light"/>
              </a:rPr>
              <a:t> час </a:t>
            </a:r>
            <a:r>
              <a:rPr lang="ru-RU" sz="3200" b="0" i="0" dirty="0" err="1">
                <a:effectLst/>
                <a:latin typeface="HelveticaNeueCyr-Light"/>
              </a:rPr>
              <a:t>реалізації</a:t>
            </a:r>
            <a:r>
              <a:rPr lang="ru-RU" sz="3200" b="0" i="0" dirty="0">
                <a:effectLst/>
                <a:latin typeface="HelveticaNeueCyr-Light"/>
              </a:rPr>
              <a:t>  кроку  б . </a:t>
            </a:r>
          </a:p>
          <a:p>
            <a:pPr algn="just"/>
            <a:endParaRPr lang="ru-RU" sz="3200" b="0" i="0" dirty="0">
              <a:effectLst/>
              <a:latin typeface="HelveticaNeueCyr-Light"/>
            </a:endParaRPr>
          </a:p>
          <a:p>
            <a:pPr algn="just"/>
            <a:r>
              <a:rPr lang="ru-RU" sz="3200" b="0" i="0" dirty="0">
                <a:effectLst/>
                <a:latin typeface="HelveticaNeueCyr-Light"/>
              </a:rPr>
              <a:t>б) </a:t>
            </a:r>
            <a:r>
              <a:rPr lang="ru-RU" sz="3200" b="0" i="0" dirty="0" err="1">
                <a:effectLst/>
                <a:latin typeface="HelveticaNeueCyr-Light"/>
              </a:rPr>
              <a:t>Опишіть</a:t>
            </a:r>
            <a:r>
              <a:rPr lang="ru-RU" sz="3200" b="0" i="0" dirty="0">
                <a:effectLst/>
                <a:latin typeface="HelveticaNeueCyr-Light"/>
              </a:rPr>
              <a:t> заходи контролю (</a:t>
            </a:r>
            <a:r>
              <a:rPr lang="ru-RU" sz="3200" b="0" i="0" dirty="0" err="1">
                <a:effectLst/>
                <a:latin typeface="HelveticaNeueCyr-Light"/>
              </a:rPr>
              <a:t>належні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гігієнічні</a:t>
            </a:r>
            <a:r>
              <a:rPr lang="ru-RU" sz="3200" b="0" i="0" dirty="0">
                <a:effectLst/>
                <a:latin typeface="HelveticaNeueCyr-Light"/>
              </a:rPr>
              <a:t> практики та </a:t>
            </a:r>
            <a:r>
              <a:rPr lang="ru-RU" sz="3200" b="0" i="0" dirty="0" err="1">
                <a:effectLst/>
                <a:latin typeface="HelveticaNeueCyr-Light"/>
              </a:rPr>
              <a:t>операційні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гігієнічні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процедури</a:t>
            </a:r>
            <a:r>
              <a:rPr lang="ru-RU" sz="3200" b="0" i="0" dirty="0">
                <a:effectLst/>
                <a:latin typeface="HelveticaNeueCyr-Light"/>
              </a:rPr>
              <a:t>), </a:t>
            </a:r>
            <a:r>
              <a:rPr lang="ru-RU" sz="3200" b="0" i="0" dirty="0" err="1">
                <a:effectLst/>
                <a:latin typeface="HelveticaNeueCyr-Light"/>
              </a:rPr>
              <a:t>які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контролюватимуть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кожен</a:t>
            </a:r>
            <a:r>
              <a:rPr lang="ru-RU" sz="3200" b="0" i="0" dirty="0">
                <a:effectLst/>
                <a:latin typeface="HelveticaNeueCyr-Light"/>
              </a:rPr>
              <a:t> з </a:t>
            </a:r>
            <a:r>
              <a:rPr lang="ru-RU" sz="3200" b="0" i="0" dirty="0" err="1">
                <a:effectLst/>
                <a:latin typeface="HelveticaNeueCyr-Light"/>
              </a:rPr>
              <a:t>визначених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небезпечних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факторів</a:t>
            </a:r>
            <a:r>
              <a:rPr lang="ru-RU" sz="3200" b="0" i="0" dirty="0">
                <a:effectLst/>
                <a:latin typeface="HelveticaNeueCyr-Ligh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398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2FF90-5C8A-44FD-883F-AB7C4A91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2" y="0"/>
            <a:ext cx="8400423" cy="68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3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CABCAF-6979-4EF5-B834-A20DE4114909}"/>
              </a:ext>
            </a:extLst>
          </p:cNvPr>
          <p:cNvSpPr txBox="1"/>
          <p:nvPr/>
        </p:nvSpPr>
        <p:spPr>
          <a:xfrm>
            <a:off x="351692" y="253276"/>
            <a:ext cx="116560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HelveticaNeueCyr-Light"/>
              </a:rPr>
              <a:t>4. </a:t>
            </a:r>
            <a:r>
              <a:rPr lang="ru-RU" sz="2800" b="1" i="0" dirty="0" err="1">
                <a:effectLst/>
                <a:latin typeface="HelveticaNeueCyr-Light"/>
              </a:rPr>
              <a:t>Визначте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контрольні</a:t>
            </a:r>
            <a:r>
              <a:rPr lang="ru-RU" sz="2800" b="1" i="0" dirty="0">
                <a:effectLst/>
                <a:latin typeface="HelveticaNeueCyr-Light"/>
              </a:rPr>
              <a:t> точки, </a:t>
            </a:r>
            <a:r>
              <a:rPr lang="ru-RU" sz="2800" b="1" i="0" dirty="0" err="1">
                <a:effectLst/>
                <a:latin typeface="HelveticaNeueCyr-Light"/>
              </a:rPr>
              <a:t>що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мають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критичне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значення</a:t>
            </a:r>
            <a:r>
              <a:rPr lang="ru-RU" sz="2800" b="1" i="0" dirty="0">
                <a:effectLst/>
                <a:latin typeface="HelveticaNeueCyr-Light"/>
              </a:rPr>
              <a:t> для </a:t>
            </a:r>
            <a:r>
              <a:rPr lang="ru-RU" sz="2800" b="1" i="0" dirty="0" err="1">
                <a:effectLst/>
                <a:latin typeface="HelveticaNeueCyr-Light"/>
              </a:rPr>
              <a:t>безпечності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харчової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продукції</a:t>
            </a:r>
            <a:r>
              <a:rPr lang="ru-RU" sz="2800" b="1" i="0" dirty="0">
                <a:effectLst/>
                <a:latin typeface="HelveticaNeueCyr-Light"/>
              </a:rPr>
              <a:t> (ККТ) </a:t>
            </a:r>
          </a:p>
          <a:p>
            <a:pPr algn="just"/>
            <a:r>
              <a:rPr lang="ru-RU" sz="2000" i="1" dirty="0" err="1">
                <a:latin typeface="HelveticaNeueCyr-Light"/>
              </a:rPr>
              <a:t>О</a:t>
            </a:r>
            <a:r>
              <a:rPr lang="ru-RU" sz="2000" b="0" i="1" dirty="0" err="1">
                <a:effectLst/>
                <a:latin typeface="HelveticaNeueCyr-Light"/>
              </a:rPr>
              <a:t>ператори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харчового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бізнесу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вправі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приймати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рішення</a:t>
            </a:r>
            <a:r>
              <a:rPr lang="ru-RU" sz="2000" b="0" i="1" dirty="0">
                <a:effectLst/>
                <a:latin typeface="HelveticaNeueCyr-Light"/>
              </a:rPr>
              <a:t> про ККТ для </a:t>
            </a:r>
            <a:r>
              <a:rPr lang="ru-RU" sz="2000" b="0" i="1" dirty="0" err="1">
                <a:effectLst/>
                <a:latin typeface="HelveticaNeueCyr-Light"/>
              </a:rPr>
              <a:t>власних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виробництв</a:t>
            </a:r>
            <a:r>
              <a:rPr lang="ru-RU" sz="2000" b="0" i="1" dirty="0">
                <a:effectLst/>
                <a:latin typeface="HelveticaNeueCyr-Light"/>
              </a:rPr>
              <a:t>, у </a:t>
            </a:r>
            <a:r>
              <a:rPr lang="ru-RU" sz="2000" b="0" i="1" dirty="0" err="1">
                <a:effectLst/>
                <a:latin typeface="HelveticaNeueCyr-Light"/>
              </a:rPr>
              <a:t>виробництві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м’ясної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продукції</a:t>
            </a:r>
            <a:r>
              <a:rPr lang="ru-RU" sz="2000" b="0" i="1" dirty="0">
                <a:effectLst/>
                <a:latin typeface="HelveticaNeueCyr-Light"/>
              </a:rPr>
              <a:t> є </a:t>
            </a:r>
            <a:r>
              <a:rPr lang="ru-RU" sz="2000" b="0" i="1" dirty="0" err="1">
                <a:effectLst/>
                <a:latin typeface="HelveticaNeueCyr-Light"/>
              </a:rPr>
              <a:t>етапи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технологічного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процесу</a:t>
            </a:r>
            <a:r>
              <a:rPr lang="ru-RU" sz="2000" b="0" i="1" dirty="0">
                <a:effectLst/>
                <a:latin typeface="HelveticaNeueCyr-Light"/>
              </a:rPr>
              <a:t>, </a:t>
            </a:r>
            <a:r>
              <a:rPr lang="ru-RU" sz="2000" b="0" i="1" dirty="0" err="1">
                <a:effectLst/>
                <a:latin typeface="HelveticaNeueCyr-Light"/>
              </a:rPr>
              <a:t>засоби</a:t>
            </a:r>
            <a:r>
              <a:rPr lang="ru-RU" sz="2000" b="0" i="1" dirty="0">
                <a:effectLst/>
                <a:latin typeface="HelveticaNeueCyr-Light"/>
              </a:rPr>
              <a:t> контролю </a:t>
            </a:r>
            <a:r>
              <a:rPr lang="ru-RU" sz="2000" b="0" i="1" dirty="0" err="1">
                <a:effectLst/>
                <a:latin typeface="HelveticaNeueCyr-Light"/>
              </a:rPr>
              <a:t>небезпечних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факторів</a:t>
            </a:r>
            <a:r>
              <a:rPr lang="ru-RU" sz="2000" b="0" i="1" dirty="0">
                <a:effectLst/>
                <a:latin typeface="HelveticaNeueCyr-Light"/>
              </a:rPr>
              <a:t>  в </a:t>
            </a:r>
            <a:r>
              <a:rPr lang="ru-RU" sz="2000" b="0" i="1" dirty="0" err="1">
                <a:effectLst/>
                <a:latin typeface="HelveticaNeueCyr-Light"/>
              </a:rPr>
              <a:t>яких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закріплені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законодавством</a:t>
            </a:r>
            <a:r>
              <a:rPr lang="ru-RU" sz="2000" b="0" i="1" dirty="0">
                <a:effectLst/>
                <a:latin typeface="HelveticaNeueCyr-Light"/>
              </a:rPr>
              <a:t>, </a:t>
            </a:r>
            <a:r>
              <a:rPr lang="ru-RU" sz="2000" b="0" i="1" dirty="0" err="1">
                <a:effectLst/>
                <a:latin typeface="HelveticaNeueCyr-Light"/>
              </a:rPr>
              <a:t>зокрема</a:t>
            </a:r>
            <a:r>
              <a:rPr lang="ru-RU" sz="2000" b="0" i="1" dirty="0">
                <a:effectLst/>
                <a:latin typeface="HelveticaNeueCyr-Ligh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HelveticaNeueCyr-Light"/>
              </a:rPr>
              <a:t>На </a:t>
            </a:r>
            <a:r>
              <a:rPr lang="ru-RU" sz="2000" b="0" i="0" dirty="0" err="1">
                <a:effectLst/>
                <a:latin typeface="HelveticaNeueCyr-Light"/>
              </a:rPr>
              <a:t>забій</a:t>
            </a:r>
            <a:r>
              <a:rPr lang="ru-RU" sz="2000" b="0" i="0" dirty="0">
                <a:effectLst/>
                <a:latin typeface="HelveticaNeueCyr-Light"/>
              </a:rPr>
              <a:t> і </a:t>
            </a:r>
            <a:r>
              <a:rPr lang="ru-RU" sz="2000" b="0" i="0" dirty="0" err="1">
                <a:effectLst/>
                <a:latin typeface="HelveticaNeueCyr-Light"/>
              </a:rPr>
              <a:t>розділку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приймаються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тільки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чисті</a:t>
            </a:r>
            <a:r>
              <a:rPr lang="ru-RU" sz="2000" b="0" i="0" dirty="0">
                <a:effectLst/>
                <a:latin typeface="HelveticaNeueCyr-Light"/>
              </a:rPr>
              <a:t> і </a:t>
            </a:r>
            <a:r>
              <a:rPr lang="ru-RU" sz="2000" b="0" i="0" dirty="0" err="1">
                <a:effectLst/>
                <a:latin typeface="HelveticaNeueCyr-Light"/>
              </a:rPr>
              <a:t>здорові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тварини</a:t>
            </a:r>
            <a:r>
              <a:rPr lang="ru-RU" sz="2000" b="0" i="0" dirty="0">
                <a:effectLst/>
                <a:latin typeface="HelveticaNeueCyr-Light"/>
              </a:rPr>
              <a:t>, а для </a:t>
            </a:r>
            <a:r>
              <a:rPr lang="ru-RU" sz="2000" b="0" i="0" dirty="0" err="1">
                <a:effectLst/>
                <a:latin typeface="HelveticaNeueCyr-Light"/>
              </a:rPr>
              <a:t>різання</a:t>
            </a:r>
            <a:r>
              <a:rPr lang="ru-RU" sz="2000" b="0" i="0" dirty="0">
                <a:effectLst/>
                <a:latin typeface="HelveticaNeueCyr-Light"/>
              </a:rPr>
              <a:t> і </a:t>
            </a:r>
            <a:r>
              <a:rPr lang="ru-RU" sz="2000" b="0" i="0" dirty="0" err="1">
                <a:effectLst/>
                <a:latin typeface="HelveticaNeueCyr-Light"/>
              </a:rPr>
              <a:t>обробки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приймаються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тільки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прийнятні</a:t>
            </a:r>
            <a:r>
              <a:rPr lang="ru-RU" sz="2000" b="0" i="0" dirty="0">
                <a:effectLst/>
                <a:latin typeface="HelveticaNeueCyr-Light"/>
              </a:rPr>
              <a:t> (</a:t>
            </a:r>
            <a:r>
              <a:rPr lang="ru-RU" sz="2000" b="0" i="0" dirty="0" err="1">
                <a:effectLst/>
                <a:latin typeface="HelveticaNeueCyr-Light"/>
              </a:rPr>
              <a:t>Такі</a:t>
            </a:r>
            <a:r>
              <a:rPr lang="ru-RU" sz="2000" b="0" i="0" dirty="0">
                <a:effectLst/>
                <a:latin typeface="HelveticaNeueCyr-Light"/>
              </a:rPr>
              <a:t>, </a:t>
            </a:r>
            <a:r>
              <a:rPr lang="ru-RU" sz="2000" b="0" i="0" dirty="0" err="1">
                <a:effectLst/>
                <a:latin typeface="HelveticaNeueCyr-Light"/>
              </a:rPr>
              <a:t>що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відповідають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вимогам</a:t>
            </a:r>
            <a:r>
              <a:rPr lang="ru-RU" sz="2000" b="0" i="0" dirty="0">
                <a:effectLst/>
                <a:latin typeface="HelveticaNeueCyr-Light"/>
              </a:rPr>
              <a:t>, </a:t>
            </a:r>
            <a:r>
              <a:rPr lang="ru-RU" sz="2000" b="0" i="0" dirty="0" err="1">
                <a:effectLst/>
                <a:latin typeface="HelveticaNeueCyr-Light"/>
              </a:rPr>
              <a:t>встановленим</a:t>
            </a:r>
            <a:r>
              <a:rPr lang="ru-RU" sz="2000" b="0" i="0" dirty="0">
                <a:effectLst/>
                <a:latin typeface="HelveticaNeueCyr-Light"/>
              </a:rPr>
              <a:t> в чинному </a:t>
            </a:r>
            <a:r>
              <a:rPr lang="ru-RU" sz="2000" b="0" i="0" dirty="0" err="1">
                <a:effectLst/>
                <a:latin typeface="HelveticaNeueCyr-Light"/>
              </a:rPr>
              <a:t>законодавстві</a:t>
            </a:r>
            <a:r>
              <a:rPr lang="ru-RU" sz="2000" b="0" i="0" dirty="0">
                <a:effectLst/>
                <a:latin typeface="HelveticaNeueCyr-Light"/>
              </a:rPr>
              <a:t>) </a:t>
            </a:r>
            <a:r>
              <a:rPr lang="ru-RU" sz="2000" b="0" i="0" dirty="0" err="1">
                <a:effectLst/>
                <a:latin typeface="HelveticaNeueCyr-Light"/>
              </a:rPr>
              <a:t>туші</a:t>
            </a:r>
            <a:r>
              <a:rPr lang="ru-RU" sz="2000" b="0" i="0" dirty="0">
                <a:effectLst/>
                <a:latin typeface="HelveticaNeueCyr-Light"/>
              </a:rPr>
              <a:t> та/</a:t>
            </a:r>
            <a:r>
              <a:rPr lang="ru-RU" sz="2000" b="0" i="0" dirty="0" err="1">
                <a:effectLst/>
                <a:latin typeface="HelveticaNeueCyr-Light"/>
              </a:rPr>
              <a:t>або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м'ясо</a:t>
            </a:r>
            <a:r>
              <a:rPr lang="ru-RU" sz="2000" b="0" i="0" dirty="0">
                <a:effectLst/>
                <a:latin typeface="HelveticaNeueCyr-Light"/>
              </a:rPr>
              <a:t> та будь-</a:t>
            </a:r>
            <a:r>
              <a:rPr lang="ru-RU" sz="2000" b="0" i="0" dirty="0" err="1">
                <a:effectLst/>
                <a:latin typeface="HelveticaNeueCyr-Light"/>
              </a:rPr>
              <a:t>які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інші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види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сировини</a:t>
            </a:r>
            <a:r>
              <a:rPr lang="ru-RU" sz="2000" b="0" i="0" dirty="0">
                <a:effectLst/>
                <a:latin typeface="HelveticaNeueCyr-Light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HelveticaNeueCyr-Light"/>
              </a:rPr>
              <a:t>Розділка</a:t>
            </a:r>
            <a:r>
              <a:rPr lang="ru-RU" sz="2000" b="0" i="0" dirty="0">
                <a:effectLst/>
                <a:latin typeface="HelveticaNeueCyr-Light"/>
              </a:rPr>
              <a:t>, особливо </a:t>
            </a:r>
            <a:r>
              <a:rPr lang="ru-RU" sz="2000" b="0" i="0" dirty="0" err="1">
                <a:effectLst/>
                <a:latin typeface="HelveticaNeueCyr-Light"/>
              </a:rPr>
              <a:t>видалення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шкури</a:t>
            </a:r>
            <a:r>
              <a:rPr lang="ru-RU" sz="2000" b="0" i="0" dirty="0">
                <a:effectLst/>
                <a:latin typeface="HelveticaNeueCyr-Light"/>
              </a:rPr>
              <a:t>/</a:t>
            </a:r>
            <a:r>
              <a:rPr lang="ru-RU" sz="2000" b="0" i="0" dirty="0" err="1">
                <a:effectLst/>
                <a:latin typeface="HelveticaNeueCyr-Light"/>
              </a:rPr>
              <a:t>шерсті</a:t>
            </a:r>
            <a:r>
              <a:rPr lang="ru-RU" sz="2000" b="0" i="0" dirty="0">
                <a:effectLst/>
                <a:latin typeface="HelveticaNeueCyr-Light"/>
              </a:rPr>
              <a:t>/</a:t>
            </a:r>
            <a:r>
              <a:rPr lang="ru-RU" sz="2000" b="0" i="0" dirty="0" err="1">
                <a:effectLst/>
                <a:latin typeface="HelveticaNeueCyr-Light"/>
              </a:rPr>
              <a:t>овчини</a:t>
            </a:r>
            <a:r>
              <a:rPr lang="ru-RU" sz="2000" b="0" i="0" dirty="0">
                <a:effectLst/>
                <a:latin typeface="HelveticaNeueCyr-Light"/>
              </a:rPr>
              <a:t>/</a:t>
            </a:r>
            <a:r>
              <a:rPr lang="ru-RU" sz="2000" b="0" i="0" dirty="0" err="1">
                <a:effectLst/>
                <a:latin typeface="HelveticaNeueCyr-Light"/>
              </a:rPr>
              <a:t>шкіри</a:t>
            </a:r>
            <a:r>
              <a:rPr lang="ru-RU" sz="2000" b="0" i="0" dirty="0">
                <a:effectLst/>
                <a:latin typeface="HelveticaNeueCyr-Light"/>
              </a:rPr>
              <a:t>/</a:t>
            </a:r>
            <a:r>
              <a:rPr lang="ru-RU" sz="2000" b="0" i="0" dirty="0" err="1">
                <a:effectLst/>
                <a:latin typeface="HelveticaNeueCyr-Light"/>
              </a:rPr>
              <a:t>пір'я</a:t>
            </a:r>
            <a:r>
              <a:rPr lang="ru-RU" sz="2000" b="0" i="0" dirty="0">
                <a:effectLst/>
                <a:latin typeface="HelveticaNeueCyr-Light"/>
              </a:rPr>
              <a:t> і </a:t>
            </a:r>
            <a:r>
              <a:rPr lang="ru-RU" sz="2000" b="0" i="0" dirty="0" err="1">
                <a:effectLst/>
                <a:latin typeface="HelveticaNeueCyr-Light"/>
              </a:rPr>
              <a:t>патрання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здійснюються</a:t>
            </a:r>
            <a:r>
              <a:rPr lang="ru-RU" sz="2000" b="0" i="0" dirty="0">
                <a:effectLst/>
                <a:latin typeface="HelveticaNeueCyr-Light"/>
              </a:rPr>
              <a:t> з </a:t>
            </a:r>
            <a:r>
              <a:rPr lang="ru-RU" sz="2000" b="0" i="0" dirty="0" err="1">
                <a:effectLst/>
                <a:latin typeface="HelveticaNeueCyr-Light"/>
              </a:rPr>
              <a:t>дотриманням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вимог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гігієни</a:t>
            </a:r>
            <a:r>
              <a:rPr lang="ru-RU" sz="2000" b="0" i="0" dirty="0">
                <a:effectLst/>
                <a:latin typeface="HelveticaNeueCyr-Light"/>
              </a:rPr>
              <a:t>, при </a:t>
            </a:r>
            <a:r>
              <a:rPr lang="ru-RU" sz="2000" b="0" i="0" dirty="0" err="1">
                <a:effectLst/>
                <a:latin typeface="HelveticaNeueCyr-Light"/>
              </a:rPr>
              <a:t>цьому</a:t>
            </a:r>
            <a:r>
              <a:rPr lang="ru-RU" sz="2000" b="0" i="0" dirty="0">
                <a:effectLst/>
                <a:latin typeface="HelveticaNeueCyr-Light"/>
              </a:rPr>
              <a:t> на тушах </a:t>
            </a:r>
            <a:r>
              <a:rPr lang="ru-RU" sz="2000" b="0" i="0" dirty="0" err="1">
                <a:effectLst/>
                <a:latin typeface="HelveticaNeueCyr-Light"/>
              </a:rPr>
              <a:t>мають</a:t>
            </a:r>
            <a:r>
              <a:rPr lang="ru-RU" sz="2000" b="0" i="0" dirty="0">
                <a:effectLst/>
                <a:latin typeface="HelveticaNeueCyr-Light"/>
              </a:rPr>
              <a:t> бути </a:t>
            </a:r>
            <a:r>
              <a:rPr lang="ru-RU" sz="2000" b="0" i="0" dirty="0" err="1">
                <a:effectLst/>
                <a:latin typeface="HelveticaNeueCyr-Light"/>
              </a:rPr>
              <a:t>відсутні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сліди</a:t>
            </a:r>
            <a:r>
              <a:rPr lang="ru-RU" sz="2000" b="0" i="0" dirty="0">
                <a:effectLst/>
                <a:latin typeface="HelveticaNeueCyr-Light"/>
              </a:rPr>
              <a:t> видимого </a:t>
            </a:r>
            <a:r>
              <a:rPr lang="ru-RU" sz="2000" b="0" i="0" dirty="0" err="1">
                <a:effectLst/>
                <a:latin typeface="HelveticaNeueCyr-Light"/>
              </a:rPr>
              <a:t>забруднення</a:t>
            </a:r>
            <a:r>
              <a:rPr lang="ru-RU" sz="2000" b="0" i="0" dirty="0">
                <a:effectLst/>
                <a:latin typeface="HelveticaNeueCyr-Light"/>
              </a:rPr>
              <a:t>; 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HelveticaNeueCyr-Light"/>
              </a:rPr>
              <a:t>Контроль за </a:t>
            </a:r>
            <a:r>
              <a:rPr lang="ru-RU" sz="2000" b="0" i="0" dirty="0" err="1">
                <a:effectLst/>
                <a:latin typeface="HelveticaNeueCyr-Light"/>
              </a:rPr>
              <a:t>матеріалами</a:t>
            </a:r>
            <a:r>
              <a:rPr lang="ru-RU" sz="2000" b="0" i="0" dirty="0">
                <a:effectLst/>
                <a:latin typeface="HelveticaNeueCyr-Light"/>
              </a:rPr>
              <a:t> особливого </a:t>
            </a:r>
            <a:r>
              <a:rPr lang="ru-RU" sz="2000" b="0" i="0" dirty="0" err="1">
                <a:effectLst/>
                <a:latin typeface="HelveticaNeueCyr-Light"/>
              </a:rPr>
              <a:t>ризику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здійснюється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відповідно</a:t>
            </a:r>
            <a:r>
              <a:rPr lang="ru-RU" sz="2000" b="0" i="0" dirty="0">
                <a:effectLst/>
                <a:latin typeface="HelveticaNeueCyr-Light"/>
              </a:rPr>
              <a:t> до </a:t>
            </a:r>
            <a:r>
              <a:rPr lang="ru-RU" sz="2000" b="0" i="0" dirty="0" err="1">
                <a:effectLst/>
                <a:latin typeface="HelveticaNeueCyr-Light"/>
              </a:rPr>
              <a:t>вимог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законодавства</a:t>
            </a:r>
            <a:r>
              <a:rPr lang="ru-RU" sz="2000" b="0" i="0" dirty="0">
                <a:effectLst/>
                <a:latin typeface="HelveticaNeueCyr-Light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HelveticaNeueCyr-Light"/>
              </a:rPr>
              <a:t>Температурні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вимоги</a:t>
            </a:r>
            <a:r>
              <a:rPr lang="ru-RU" sz="2000" b="0" i="0" dirty="0">
                <a:effectLst/>
                <a:latin typeface="HelveticaNeueCyr-Light"/>
              </a:rPr>
              <a:t> для </a:t>
            </a:r>
            <a:r>
              <a:rPr lang="ru-RU" sz="2000" b="0" i="0" dirty="0" err="1">
                <a:effectLst/>
                <a:latin typeface="HelveticaNeueCyr-Light"/>
              </a:rPr>
              <a:t>м'яса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дотримуються</a:t>
            </a:r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0" dirty="0" err="1">
                <a:effectLst/>
                <a:latin typeface="HelveticaNeueCyr-Light"/>
              </a:rPr>
              <a:t>під</a:t>
            </a:r>
            <a:r>
              <a:rPr lang="ru-RU" sz="2000" b="0" i="0" dirty="0">
                <a:effectLst/>
                <a:latin typeface="HelveticaNeueCyr-Light"/>
              </a:rPr>
              <a:t> час </a:t>
            </a:r>
            <a:r>
              <a:rPr lang="ru-RU" sz="2000" b="0" i="0" dirty="0" err="1">
                <a:effectLst/>
                <a:latin typeface="HelveticaNeueCyr-Light"/>
              </a:rPr>
              <a:t>зберігання</a:t>
            </a:r>
            <a:r>
              <a:rPr lang="ru-RU" sz="2000" b="0" i="0" dirty="0">
                <a:effectLst/>
                <a:latin typeface="HelveticaNeueCyr-Light"/>
              </a:rPr>
              <a:t>, </a:t>
            </a:r>
            <a:r>
              <a:rPr lang="ru-RU" sz="2000" b="0" i="0" dirty="0" err="1">
                <a:effectLst/>
                <a:latin typeface="HelveticaNeueCyr-Light"/>
              </a:rPr>
              <a:t>вантаження</a:t>
            </a:r>
            <a:r>
              <a:rPr lang="ru-RU" sz="2000" b="0" i="0" dirty="0">
                <a:effectLst/>
                <a:latin typeface="HelveticaNeueCyr-Light"/>
              </a:rPr>
              <a:t> і </a:t>
            </a:r>
            <a:r>
              <a:rPr lang="ru-RU" sz="2000" b="0" i="0" dirty="0" err="1">
                <a:effectLst/>
                <a:latin typeface="HelveticaNeueCyr-Light"/>
              </a:rPr>
              <a:t>транспортування</a:t>
            </a:r>
            <a:r>
              <a:rPr lang="ru-RU" sz="2000" b="0" i="0" dirty="0">
                <a:effectLst/>
                <a:latin typeface="HelveticaNeueCyr-Light"/>
              </a:rPr>
              <a:t>. </a:t>
            </a:r>
          </a:p>
          <a:p>
            <a:pPr algn="just"/>
            <a:endParaRPr lang="ru-RU" sz="2000" dirty="0">
              <a:latin typeface="HelveticaNeueCyr-Light"/>
            </a:endParaRPr>
          </a:p>
          <a:p>
            <a:pPr algn="just"/>
            <a:r>
              <a:rPr lang="ru-RU" sz="2000" b="0" i="0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Кожна</a:t>
            </a:r>
            <a:r>
              <a:rPr lang="ru-RU" sz="2000" b="0" i="1" dirty="0">
                <a:effectLst/>
                <a:latin typeface="HelveticaNeueCyr-Light"/>
              </a:rPr>
              <a:t> з </a:t>
            </a:r>
            <a:r>
              <a:rPr lang="ru-RU" sz="2000" b="0" i="1" dirty="0" err="1">
                <a:effectLst/>
                <a:latin typeface="HelveticaNeueCyr-Light"/>
              </a:rPr>
              <a:t>цих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контрольних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точок</a:t>
            </a:r>
            <a:r>
              <a:rPr lang="ru-RU" sz="2000" b="0" i="1" dirty="0">
                <a:effectLst/>
                <a:latin typeface="HelveticaNeueCyr-Light"/>
              </a:rPr>
              <a:t> (і будь-яка </a:t>
            </a:r>
            <a:r>
              <a:rPr lang="ru-RU" sz="2000" b="0" i="1" dirty="0" err="1">
                <a:effectLst/>
                <a:latin typeface="HelveticaNeueCyr-Light"/>
              </a:rPr>
              <a:t>інша</a:t>
            </a:r>
            <a:r>
              <a:rPr lang="ru-RU" sz="2000" b="0" i="1" dirty="0">
                <a:effectLst/>
                <a:latin typeface="HelveticaNeueCyr-Light"/>
              </a:rPr>
              <a:t> ККТ) повинна </a:t>
            </a:r>
            <a:r>
              <a:rPr lang="ru-RU" sz="2000" b="0" i="1" dirty="0" err="1">
                <a:effectLst/>
                <a:latin typeface="HelveticaNeueCyr-Light"/>
              </a:rPr>
              <a:t>мати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принаймні</a:t>
            </a:r>
            <a:r>
              <a:rPr lang="ru-RU" sz="2000" b="0" i="1" dirty="0">
                <a:effectLst/>
                <a:latin typeface="HelveticaNeueCyr-Light"/>
              </a:rPr>
              <a:t> одну «</a:t>
            </a:r>
            <a:r>
              <a:rPr lang="ru-RU" sz="2000" b="0" i="1" dirty="0" err="1">
                <a:effectLst/>
                <a:latin typeface="HelveticaNeueCyr-Light"/>
              </a:rPr>
              <a:t>критичну</a:t>
            </a:r>
            <a:r>
              <a:rPr lang="ru-RU" sz="2000" b="0" i="1" dirty="0">
                <a:effectLst/>
                <a:latin typeface="HelveticaNeueCyr-Light"/>
              </a:rPr>
              <a:t>» межу, а </a:t>
            </a:r>
            <a:r>
              <a:rPr lang="ru-RU" sz="2000" b="0" i="1" dirty="0" err="1">
                <a:effectLst/>
                <a:latin typeface="HelveticaNeueCyr-Light"/>
              </a:rPr>
              <a:t>також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процедури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моніторингу</a:t>
            </a:r>
            <a:r>
              <a:rPr lang="ru-RU" sz="2000" b="0" i="1" dirty="0">
                <a:effectLst/>
                <a:latin typeface="HelveticaNeueCyr-Light"/>
              </a:rPr>
              <a:t> та </a:t>
            </a:r>
            <a:r>
              <a:rPr lang="ru-RU" sz="2000" b="0" i="1" dirty="0" err="1">
                <a:effectLst/>
                <a:latin typeface="HelveticaNeueCyr-Light"/>
              </a:rPr>
              <a:t>коригувальні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дії</a:t>
            </a:r>
            <a:r>
              <a:rPr lang="ru-RU" sz="2000" b="0" i="1" dirty="0">
                <a:effectLst/>
                <a:latin typeface="HelveticaNeueCyr-Light"/>
              </a:rPr>
              <a:t>, </a:t>
            </a:r>
            <a:r>
              <a:rPr lang="ru-RU" sz="2000" b="0" i="1" dirty="0" err="1">
                <a:effectLst/>
                <a:latin typeface="HelveticaNeueCyr-Light"/>
              </a:rPr>
              <a:t>що</a:t>
            </a:r>
            <a:r>
              <a:rPr lang="ru-RU" sz="2000" b="0" i="1" dirty="0">
                <a:effectLst/>
                <a:latin typeface="HelveticaNeueCyr-Light"/>
              </a:rPr>
              <a:t> повинно </a:t>
            </a:r>
            <a:r>
              <a:rPr lang="ru-RU" sz="2000" i="1" dirty="0" err="1">
                <a:latin typeface="HelveticaNeueCyr-Light"/>
              </a:rPr>
              <a:t>о</a:t>
            </a:r>
            <a:r>
              <a:rPr lang="ru-RU" sz="2000" b="0" i="1" dirty="0" err="1">
                <a:effectLst/>
                <a:latin typeface="HelveticaNeueCyr-Light"/>
              </a:rPr>
              <a:t>безпечити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від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розміщення</a:t>
            </a:r>
            <a:r>
              <a:rPr lang="ru-RU" sz="2000" b="0" i="1" dirty="0">
                <a:effectLst/>
                <a:latin typeface="HelveticaNeueCyr-Light"/>
              </a:rPr>
              <a:t> на ринку </a:t>
            </a:r>
            <a:r>
              <a:rPr lang="ru-RU" sz="2000" b="0" i="1" dirty="0" err="1">
                <a:effectLst/>
                <a:latin typeface="HelveticaNeueCyr-Light"/>
              </a:rPr>
              <a:t>потенційно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небезпечних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продуктів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харчування</a:t>
            </a:r>
            <a:r>
              <a:rPr lang="ru-RU" sz="2000" b="0" i="1" dirty="0">
                <a:effectLst/>
                <a:latin typeface="HelveticaNeueCyr-Light"/>
              </a:rPr>
              <a:t>. </a:t>
            </a:r>
            <a:r>
              <a:rPr lang="ru-RU" sz="2000" b="0" i="1" dirty="0" err="1">
                <a:effectLst/>
                <a:latin typeface="HelveticaNeueCyr-Light"/>
              </a:rPr>
              <a:t>Щоб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показати</a:t>
            </a:r>
            <a:r>
              <a:rPr lang="ru-RU" sz="2000" b="0" i="1" dirty="0">
                <a:effectLst/>
                <a:latin typeface="HelveticaNeueCyr-Light"/>
              </a:rPr>
              <a:t>, </a:t>
            </a:r>
            <a:r>
              <a:rPr lang="ru-RU" sz="2000" b="0" i="1" dirty="0" err="1">
                <a:effectLst/>
                <a:latin typeface="HelveticaNeueCyr-Light"/>
              </a:rPr>
              <a:t>що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ці</a:t>
            </a:r>
            <a:r>
              <a:rPr lang="ru-RU" sz="2000" b="0" i="1" dirty="0">
                <a:effectLst/>
                <a:latin typeface="HelveticaNeueCyr-Light"/>
              </a:rPr>
              <a:t> заходи </a:t>
            </a:r>
            <a:r>
              <a:rPr lang="ru-RU" sz="2000" b="0" i="1" dirty="0" err="1">
                <a:effectLst/>
                <a:latin typeface="HelveticaNeueCyr-Light"/>
              </a:rPr>
              <a:t>були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вжиті</a:t>
            </a:r>
            <a:r>
              <a:rPr lang="ru-RU" sz="2000" b="0" i="1" dirty="0">
                <a:effectLst/>
                <a:latin typeface="HelveticaNeueCyr-Light"/>
              </a:rPr>
              <a:t>, </a:t>
            </a:r>
            <a:r>
              <a:rPr lang="ru-RU" sz="2000" b="0" i="1" dirty="0" err="1">
                <a:effectLst/>
                <a:latin typeface="HelveticaNeueCyr-Light"/>
              </a:rPr>
              <a:t>обов’язково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застосовуються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відповідні</a:t>
            </a:r>
            <a:r>
              <a:rPr lang="ru-RU" sz="2000" b="0" i="1" dirty="0">
                <a:effectLst/>
                <a:latin typeface="HelveticaNeueCyr-Light"/>
              </a:rPr>
              <a:t> </a:t>
            </a:r>
            <a:r>
              <a:rPr lang="ru-RU" sz="2000" b="0" i="1" dirty="0" err="1">
                <a:effectLst/>
                <a:latin typeface="HelveticaNeueCyr-Light"/>
              </a:rPr>
              <a:t>протоколи</a:t>
            </a:r>
            <a:r>
              <a:rPr lang="ru-RU" sz="2000" b="0" i="1" dirty="0">
                <a:effectLst/>
                <a:latin typeface="HelveticaNeueCyr-Light"/>
              </a:rPr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96910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9A28C4-556F-461A-81E7-0DB6A4906577}"/>
              </a:ext>
            </a:extLst>
          </p:cNvPr>
          <p:cNvSpPr txBox="1"/>
          <p:nvPr/>
        </p:nvSpPr>
        <p:spPr>
          <a:xfrm>
            <a:off x="371789" y="271305"/>
            <a:ext cx="1159579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>
                <a:effectLst/>
                <a:latin typeface="HelveticaNeueCyr-Light"/>
              </a:rPr>
              <a:t>5. </a:t>
            </a:r>
            <a:r>
              <a:rPr lang="ru-RU" sz="3200" b="1" i="0" dirty="0" err="1">
                <a:effectLst/>
                <a:latin typeface="HelveticaNeueCyr-Light"/>
              </a:rPr>
              <a:t>Встановіть</a:t>
            </a:r>
            <a:r>
              <a:rPr lang="ru-RU" sz="3200" b="1" i="0" dirty="0">
                <a:effectLst/>
                <a:latin typeface="HelveticaNeueCyr-Light"/>
              </a:rPr>
              <a:t> </a:t>
            </a:r>
            <a:r>
              <a:rPr lang="ru-RU" sz="3200" b="1" i="0" dirty="0" err="1">
                <a:effectLst/>
                <a:latin typeface="HelveticaNeueCyr-Light"/>
              </a:rPr>
              <a:t>хоча</a:t>
            </a:r>
            <a:r>
              <a:rPr lang="ru-RU" sz="3200" b="1" i="0" dirty="0">
                <a:effectLst/>
                <a:latin typeface="HelveticaNeueCyr-Light"/>
              </a:rPr>
              <a:t> б одну </a:t>
            </a:r>
            <a:r>
              <a:rPr lang="ru-RU" sz="3200" b="1" i="0" dirty="0" err="1">
                <a:effectLst/>
                <a:latin typeface="HelveticaNeueCyr-Light"/>
              </a:rPr>
              <a:t>критичну</a:t>
            </a:r>
            <a:r>
              <a:rPr lang="ru-RU" sz="3200" b="1" i="0" dirty="0">
                <a:effectLst/>
                <a:latin typeface="HelveticaNeueCyr-Light"/>
              </a:rPr>
              <a:t> межу для кожного заходу контролю по </a:t>
            </a:r>
            <a:r>
              <a:rPr lang="ru-RU" sz="3200" b="1" i="0" dirty="0" err="1">
                <a:effectLst/>
                <a:latin typeface="HelveticaNeueCyr-Light"/>
              </a:rPr>
              <a:t>кожній</a:t>
            </a:r>
            <a:r>
              <a:rPr lang="ru-RU" sz="3200" b="1" i="0" dirty="0">
                <a:effectLst/>
                <a:latin typeface="HelveticaNeueCyr-Light"/>
              </a:rPr>
              <a:t> ККТ  </a:t>
            </a:r>
          </a:p>
          <a:p>
            <a:pPr algn="just"/>
            <a:endParaRPr lang="ru-RU" sz="3200" dirty="0">
              <a:latin typeface="HelveticaNeueCyr-Light"/>
            </a:endParaRPr>
          </a:p>
          <a:p>
            <a:pPr algn="just"/>
            <a:r>
              <a:rPr lang="ru-RU" sz="3200" b="1" i="0" dirty="0">
                <a:effectLst/>
                <a:latin typeface="HelveticaNeueCyr-Light"/>
              </a:rPr>
              <a:t>Критична межа </a:t>
            </a:r>
            <a:r>
              <a:rPr lang="ru-RU" sz="3200" b="0" i="0" dirty="0">
                <a:effectLst/>
                <a:latin typeface="HelveticaNeueCyr-Light"/>
              </a:rPr>
              <a:t>– </a:t>
            </a:r>
            <a:r>
              <a:rPr lang="ru-RU" sz="3200" b="0" i="0" dirty="0" err="1">
                <a:effectLst/>
                <a:latin typeface="HelveticaNeueCyr-Light"/>
              </a:rPr>
              <a:t>це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найвище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або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найнижче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значення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прийнятне</a:t>
            </a:r>
            <a:r>
              <a:rPr lang="ru-RU" sz="3200" b="0" i="0" dirty="0">
                <a:effectLst/>
                <a:latin typeface="HelveticaNeueCyr-Light"/>
              </a:rPr>
              <a:t> для </a:t>
            </a:r>
            <a:r>
              <a:rPr lang="ru-RU" sz="3200" b="0" i="0" dirty="0" err="1">
                <a:effectLst/>
                <a:latin typeface="HelveticaNeueCyr-Light"/>
              </a:rPr>
              <a:t>безпечності</a:t>
            </a:r>
            <a:r>
              <a:rPr lang="ru-RU" sz="3200" b="0" i="0" dirty="0">
                <a:effectLst/>
                <a:latin typeface="HelveticaNeueCyr-Light"/>
              </a:rPr>
              <a:t>  </a:t>
            </a:r>
            <a:r>
              <a:rPr lang="ru-RU" sz="3200" b="0" i="0" dirty="0" err="1">
                <a:effectLst/>
                <a:latin typeface="HelveticaNeueCyr-Light"/>
              </a:rPr>
              <a:t>харчової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продукції</a:t>
            </a:r>
            <a:r>
              <a:rPr lang="ru-RU" sz="3200" b="0" i="0" dirty="0">
                <a:effectLst/>
                <a:latin typeface="HelveticaNeueCyr-Light"/>
              </a:rPr>
              <a:t> (</a:t>
            </a:r>
            <a:r>
              <a:rPr lang="ru-RU" sz="3200" b="0" i="0" dirty="0" err="1">
                <a:effectLst/>
                <a:latin typeface="HelveticaNeueCyr-Light"/>
              </a:rPr>
              <a:t>наприклад</a:t>
            </a:r>
            <a:r>
              <a:rPr lang="ru-RU" sz="3200" b="0" i="0" dirty="0">
                <a:effectLst/>
                <a:latin typeface="HelveticaNeueCyr-Light"/>
              </a:rPr>
              <a:t>, час, рН, температура).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effectLst/>
                <a:latin typeface="HelveticaNeueCyr-Light"/>
              </a:rPr>
              <a:t>Критичні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межі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відокремлюють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прийнятність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від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неприйнятності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або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безпечні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харчові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продукти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від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небезпечних</a:t>
            </a:r>
            <a:r>
              <a:rPr lang="ru-RU" sz="3200" b="0" i="0" dirty="0">
                <a:effectLst/>
                <a:latin typeface="HelveticaNeueCyr-Light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err="1">
                <a:latin typeface="HelveticaNeueCyr-Light"/>
              </a:rPr>
              <a:t>П</a:t>
            </a:r>
            <a:r>
              <a:rPr lang="ru-RU" sz="3200" b="0" i="0" dirty="0" err="1">
                <a:effectLst/>
                <a:latin typeface="HelveticaNeueCyr-Light"/>
              </a:rPr>
              <a:t>ідприємство</a:t>
            </a:r>
            <a:r>
              <a:rPr lang="ru-RU" sz="3200" b="0" i="0" dirty="0">
                <a:effectLst/>
                <a:latin typeface="HelveticaNeueCyr-Light"/>
              </a:rPr>
              <a:t>  </a:t>
            </a:r>
            <a:r>
              <a:rPr lang="ru-RU" sz="3200" b="0" i="0" dirty="0" err="1">
                <a:effectLst/>
                <a:latin typeface="HelveticaNeueCyr-Light"/>
              </a:rPr>
              <a:t>може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встановити</a:t>
            </a:r>
            <a:r>
              <a:rPr lang="ru-RU" sz="3200" b="0" i="0" dirty="0">
                <a:effectLst/>
                <a:latin typeface="HelveticaNeueCyr-Light"/>
              </a:rPr>
              <a:t>  </a:t>
            </a:r>
            <a:r>
              <a:rPr lang="ru-RU" sz="3200" b="0" i="0" dirty="0" err="1">
                <a:effectLst/>
                <a:latin typeface="HelveticaNeueCyr-Light"/>
              </a:rPr>
              <a:t>жорсткіші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межі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порівняно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із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тими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що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закріпленні</a:t>
            </a:r>
            <a:r>
              <a:rPr lang="ru-RU" sz="3200" b="0" i="0" dirty="0">
                <a:effectLst/>
                <a:latin typeface="HelveticaNeueCyr-Light"/>
              </a:rPr>
              <a:t> в чинному </a:t>
            </a:r>
            <a:r>
              <a:rPr lang="ru-RU" sz="3200" b="0" i="0" dirty="0" err="1">
                <a:effectLst/>
                <a:latin typeface="HelveticaNeueCyr-Light"/>
              </a:rPr>
              <a:t>національному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законодавстві</a:t>
            </a:r>
            <a:r>
              <a:rPr lang="ru-RU" sz="3200" b="0" i="0" dirty="0">
                <a:effectLst/>
                <a:latin typeface="HelveticaNeueCyr-Light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5809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CF9F3E-536A-4FA0-8D3B-8D35EE28ADA0}"/>
              </a:ext>
            </a:extLst>
          </p:cNvPr>
          <p:cNvSpPr txBox="1"/>
          <p:nvPr/>
        </p:nvSpPr>
        <p:spPr>
          <a:xfrm>
            <a:off x="180870" y="351692"/>
            <a:ext cx="1187715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i="0" dirty="0">
                <a:effectLst/>
              </a:rPr>
              <a:t>6. </a:t>
            </a:r>
            <a:r>
              <a:rPr lang="ru-RU" sz="4000" b="1" i="0" dirty="0" err="1">
                <a:effectLst/>
              </a:rPr>
              <a:t>Запровадьте</a:t>
            </a:r>
            <a:r>
              <a:rPr lang="ru-RU" sz="4000" b="1" i="0" dirty="0">
                <a:effectLst/>
              </a:rPr>
              <a:t> процедуру </a:t>
            </a:r>
            <a:r>
              <a:rPr lang="ru-RU" sz="4000" b="1" i="0" dirty="0" err="1">
                <a:effectLst/>
              </a:rPr>
              <a:t>моніторингу</a:t>
            </a:r>
            <a:r>
              <a:rPr lang="ru-RU" sz="4000" b="1" i="0" dirty="0">
                <a:effectLst/>
              </a:rPr>
              <a:t> для </a:t>
            </a:r>
            <a:r>
              <a:rPr lang="ru-RU" sz="4000" b="1" i="0" dirty="0" err="1">
                <a:effectLst/>
              </a:rPr>
              <a:t>кожної</a:t>
            </a:r>
            <a:r>
              <a:rPr lang="ru-RU" sz="4000" b="1" i="0" dirty="0">
                <a:effectLst/>
              </a:rPr>
              <a:t> ККТ  </a:t>
            </a:r>
          </a:p>
          <a:p>
            <a:pPr algn="just"/>
            <a:endParaRPr lang="ru-RU" sz="4000" dirty="0"/>
          </a:p>
          <a:p>
            <a:pPr algn="just"/>
            <a:r>
              <a:rPr lang="ru-RU" sz="4400" b="0" i="0" dirty="0" err="1">
                <a:effectLst/>
              </a:rPr>
              <a:t>Моніторинг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являє</a:t>
            </a:r>
            <a:r>
              <a:rPr lang="ru-RU" sz="4400" b="0" i="0" dirty="0">
                <a:effectLst/>
              </a:rPr>
              <a:t> собою </a:t>
            </a:r>
            <a:r>
              <a:rPr lang="ru-RU" sz="4400" b="0" i="0" dirty="0" err="1">
                <a:effectLst/>
              </a:rPr>
              <a:t>набір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заздалегідь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підготовлених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перевірок</a:t>
            </a:r>
            <a:r>
              <a:rPr lang="ru-RU" sz="4400" b="0" i="0" dirty="0">
                <a:effectLst/>
              </a:rPr>
              <a:t>, </a:t>
            </a:r>
            <a:r>
              <a:rPr lang="ru-RU" sz="4400" b="0" i="0" dirty="0" err="1">
                <a:effectLst/>
              </a:rPr>
              <a:t>які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можуть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показати</a:t>
            </a:r>
            <a:r>
              <a:rPr lang="ru-RU" sz="4400" b="0" i="0" dirty="0">
                <a:effectLst/>
              </a:rPr>
              <a:t>, </a:t>
            </a:r>
            <a:r>
              <a:rPr lang="ru-RU" sz="4400" b="0" i="0" dirty="0" err="1">
                <a:effectLst/>
              </a:rPr>
              <a:t>чи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знаходиться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захід</a:t>
            </a:r>
            <a:r>
              <a:rPr lang="ru-RU" sz="4400" b="0" i="0" dirty="0">
                <a:effectLst/>
              </a:rPr>
              <a:t> контролю </a:t>
            </a:r>
            <a:r>
              <a:rPr lang="ru-RU" sz="4400" b="0" i="0" dirty="0" err="1">
                <a:effectLst/>
              </a:rPr>
              <a:t>під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загрозою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зриву</a:t>
            </a:r>
            <a:r>
              <a:rPr lang="ru-RU" sz="4400" b="0" i="0" dirty="0">
                <a:effectLst/>
              </a:rPr>
              <a:t> і </a:t>
            </a:r>
            <a:r>
              <a:rPr lang="ru-RU" sz="4400" b="0" i="0" dirty="0" err="1">
                <a:effectLst/>
              </a:rPr>
              <a:t>спричинення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необхідності</a:t>
            </a:r>
            <a:r>
              <a:rPr lang="ru-RU" sz="4400" b="0" i="0" dirty="0">
                <a:effectLst/>
              </a:rPr>
              <a:t> у </a:t>
            </a:r>
            <a:r>
              <a:rPr lang="ru-RU" sz="4400" b="0" i="0" dirty="0" err="1">
                <a:effectLst/>
              </a:rPr>
              <a:t>коригувальних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діях</a:t>
            </a:r>
            <a:r>
              <a:rPr lang="ru-RU" sz="4400" b="0" i="0" dirty="0">
                <a:effectLst/>
              </a:rPr>
              <a:t>, </a:t>
            </a:r>
            <a:r>
              <a:rPr lang="ru-RU" sz="4400" b="0" i="0" dirty="0" err="1">
                <a:effectLst/>
              </a:rPr>
              <a:t>якщо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це</a:t>
            </a:r>
            <a:r>
              <a:rPr lang="ru-RU" sz="4400" b="0" i="0" dirty="0">
                <a:effectLst/>
              </a:rPr>
              <a:t> </a:t>
            </a:r>
            <a:r>
              <a:rPr lang="ru-RU" sz="4400" b="0" i="0" dirty="0" err="1">
                <a:effectLst/>
              </a:rPr>
              <a:t>необхідно</a:t>
            </a:r>
            <a:r>
              <a:rPr lang="ru-RU" sz="4400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874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A718B4-C9A5-400B-BD80-13EB5FD0CE07}"/>
              </a:ext>
            </a:extLst>
          </p:cNvPr>
          <p:cNvSpPr txBox="1"/>
          <p:nvPr/>
        </p:nvSpPr>
        <p:spPr>
          <a:xfrm>
            <a:off x="231112" y="170822"/>
            <a:ext cx="1156565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err="1">
                <a:effectLst/>
                <a:latin typeface="HelveticaNeueCyr-Light"/>
              </a:rPr>
              <a:t>Вирішіть</a:t>
            </a:r>
            <a:r>
              <a:rPr lang="ru-RU" sz="3200" b="1" i="0" dirty="0">
                <a:effectLst/>
                <a:latin typeface="HelveticaNeueCyr-Light"/>
              </a:rPr>
              <a:t> для себе: </a:t>
            </a:r>
          </a:p>
          <a:p>
            <a:pPr algn="just"/>
            <a:r>
              <a:rPr lang="ru-RU" sz="3200" b="0" i="0" dirty="0">
                <a:effectLst/>
                <a:latin typeface="HelveticaNeueCyr-Light"/>
              </a:rPr>
              <a:t>(А) Як </a:t>
            </a:r>
            <a:r>
              <a:rPr lang="ru-RU" sz="3200" b="0" i="0" dirty="0" err="1">
                <a:effectLst/>
                <a:latin typeface="HelveticaNeueCyr-Light"/>
              </a:rPr>
              <a:t>може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здійснюватися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моніторинг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критичних</a:t>
            </a:r>
            <a:r>
              <a:rPr lang="ru-RU" sz="3200" b="0" i="0" dirty="0">
                <a:effectLst/>
                <a:latin typeface="HelveticaNeueCyr-Light"/>
              </a:rPr>
              <a:t> меж; </a:t>
            </a:r>
          </a:p>
          <a:p>
            <a:pPr algn="just"/>
            <a:r>
              <a:rPr lang="ru-RU" sz="3200" b="0" i="0" dirty="0">
                <a:effectLst/>
                <a:latin typeface="HelveticaNeueCyr-Light"/>
              </a:rPr>
              <a:t>(Б) Коли і як часто </a:t>
            </a:r>
            <a:r>
              <a:rPr lang="ru-RU" sz="3200" b="0" i="0" dirty="0" err="1">
                <a:effectLst/>
                <a:latin typeface="HelveticaNeueCyr-Light"/>
              </a:rPr>
              <a:t>будуть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проводитись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перевірки</a:t>
            </a:r>
            <a:r>
              <a:rPr lang="ru-RU" sz="3200" b="0" i="0" dirty="0">
                <a:effectLst/>
                <a:latin typeface="HelveticaNeueCyr-Light"/>
              </a:rPr>
              <a:t>; </a:t>
            </a:r>
          </a:p>
          <a:p>
            <a:pPr algn="just"/>
            <a:r>
              <a:rPr lang="ru-RU" sz="3200" b="0" i="0" dirty="0">
                <a:effectLst/>
                <a:latin typeface="HelveticaNeueCyr-Light"/>
              </a:rPr>
              <a:t>(С) </a:t>
            </a:r>
            <a:r>
              <a:rPr lang="ru-RU" sz="3200" b="0" i="0" dirty="0" err="1">
                <a:effectLst/>
                <a:latin typeface="HelveticaNeueCyr-Light"/>
              </a:rPr>
              <a:t>Хто</a:t>
            </a:r>
            <a:r>
              <a:rPr lang="ru-RU" sz="3200" b="0" i="0" dirty="0">
                <a:effectLst/>
                <a:latin typeface="HelveticaNeueCyr-Light"/>
              </a:rPr>
              <a:t> буде </a:t>
            </a:r>
            <a:r>
              <a:rPr lang="ru-RU" sz="3200" b="0" i="0" dirty="0" err="1">
                <a:effectLst/>
                <a:latin typeface="HelveticaNeueCyr-Light"/>
              </a:rPr>
              <a:t>здійснювати</a:t>
            </a:r>
            <a:r>
              <a:rPr lang="ru-RU" sz="3200" b="0" i="0" dirty="0">
                <a:effectLst/>
                <a:latin typeface="HelveticaNeueCyr-Light"/>
              </a:rPr>
              <a:t> контроль (</a:t>
            </a:r>
            <a:r>
              <a:rPr lang="ru-RU" sz="3200" b="0" i="0" dirty="0" err="1">
                <a:effectLst/>
                <a:latin typeface="HelveticaNeueCyr-Light"/>
              </a:rPr>
              <a:t>зазвичай</a:t>
            </a:r>
            <a:r>
              <a:rPr lang="ru-RU" sz="3200" b="0" i="0" dirty="0">
                <a:effectLst/>
                <a:latin typeface="HelveticaNeueCyr-Light"/>
              </a:rPr>
              <a:t> персонал не повинен </a:t>
            </a:r>
            <a:r>
              <a:rPr lang="ru-RU" sz="3200" b="0" i="0" dirty="0" err="1">
                <a:effectLst/>
                <a:latin typeface="HelveticaNeueCyr-Light"/>
              </a:rPr>
              <a:t>перевіряти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власну</a:t>
            </a:r>
            <a:r>
              <a:rPr lang="ru-RU" sz="3200" b="0" i="0" dirty="0">
                <a:effectLst/>
                <a:latin typeface="HelveticaNeueCyr-Light"/>
              </a:rPr>
              <a:t> роботу);  </a:t>
            </a:r>
          </a:p>
          <a:p>
            <a:pPr algn="just"/>
            <a:r>
              <a:rPr lang="ru-RU" sz="3200" b="0" i="0" dirty="0">
                <a:effectLst/>
                <a:latin typeface="HelveticaNeueCyr-Light"/>
              </a:rPr>
              <a:t>(Г) Яка </a:t>
            </a:r>
            <a:r>
              <a:rPr lang="ru-RU" sz="3200" b="0" i="0" dirty="0" err="1">
                <a:effectLst/>
                <a:latin typeface="HelveticaNeueCyr-Light"/>
              </a:rPr>
              <a:t>інформація</a:t>
            </a:r>
            <a:r>
              <a:rPr lang="ru-RU" sz="3200" b="0" i="0" dirty="0">
                <a:effectLst/>
                <a:latin typeface="HelveticaNeueCyr-Light"/>
              </a:rPr>
              <a:t> повинна </a:t>
            </a:r>
            <a:r>
              <a:rPr lang="ru-RU" sz="3200" b="0" i="0" dirty="0" err="1">
                <a:effectLst/>
                <a:latin typeface="HelveticaNeueCyr-Light"/>
              </a:rPr>
              <a:t>фіксуватися</a:t>
            </a:r>
            <a:r>
              <a:rPr lang="ru-RU" sz="3200" b="0" i="0" dirty="0">
                <a:effectLst/>
                <a:latin typeface="HelveticaNeueCyr-Light"/>
              </a:rPr>
              <a:t> і де;   </a:t>
            </a:r>
          </a:p>
          <a:p>
            <a:pPr algn="just"/>
            <a:r>
              <a:rPr lang="ru-RU" sz="3200" b="0" i="0" dirty="0">
                <a:effectLst/>
                <a:latin typeface="HelveticaNeueCyr-Light"/>
              </a:rPr>
              <a:t>(Д) </a:t>
            </a:r>
            <a:r>
              <a:rPr lang="ru-RU" sz="3200" b="0" i="0" dirty="0" err="1">
                <a:effectLst/>
                <a:latin typeface="HelveticaNeueCyr-Light"/>
              </a:rPr>
              <a:t>Хто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перевірятиме</a:t>
            </a:r>
            <a:r>
              <a:rPr lang="ru-RU" sz="3200" b="0" i="0" dirty="0">
                <a:effectLst/>
                <a:latin typeface="HelveticaNeueCyr-Light"/>
              </a:rPr>
              <a:t>, </a:t>
            </a:r>
            <a:r>
              <a:rPr lang="ru-RU" sz="3200" b="0" i="0" dirty="0" err="1">
                <a:effectLst/>
                <a:latin typeface="HelveticaNeueCyr-Light"/>
              </a:rPr>
              <a:t>що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моніторинг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відбувається</a:t>
            </a:r>
            <a:r>
              <a:rPr lang="ru-RU" sz="3200" b="0" i="0" dirty="0">
                <a:effectLst/>
                <a:latin typeface="HelveticaNeueCyr-Light"/>
              </a:rPr>
              <a:t> як </a:t>
            </a:r>
            <a:r>
              <a:rPr lang="ru-RU" sz="3200" b="0" i="0" dirty="0" err="1">
                <a:effectLst/>
                <a:latin typeface="HelveticaNeueCyr-Light"/>
              </a:rPr>
              <a:t>належить</a:t>
            </a:r>
            <a:r>
              <a:rPr lang="ru-RU" sz="3200" b="0" i="0" dirty="0">
                <a:effectLst/>
                <a:latin typeface="HelveticaNeueCyr-Light"/>
              </a:rPr>
              <a:t> і де і </a:t>
            </a:r>
            <a:r>
              <a:rPr lang="ru-RU" sz="3200" b="0" i="0" dirty="0" err="1">
                <a:effectLst/>
                <a:latin typeface="HelveticaNeueCyr-Light"/>
              </a:rPr>
              <a:t>яким</a:t>
            </a:r>
            <a:r>
              <a:rPr lang="ru-RU" sz="3200" b="0" i="0" dirty="0">
                <a:effectLst/>
                <a:latin typeface="HelveticaNeueCyr-Light"/>
              </a:rPr>
              <a:t> чином </a:t>
            </a:r>
            <a:r>
              <a:rPr lang="ru-RU" sz="3200" b="0" i="0" dirty="0" err="1">
                <a:effectLst/>
                <a:latin typeface="HelveticaNeueCyr-Light"/>
              </a:rPr>
              <a:t>ці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перевірки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будуть</a:t>
            </a:r>
            <a:r>
              <a:rPr lang="ru-RU" sz="3200" b="0" i="0" dirty="0">
                <a:effectLst/>
                <a:latin typeface="HelveticaNeueCyr-Light"/>
              </a:rPr>
              <a:t> </a:t>
            </a:r>
            <a:r>
              <a:rPr lang="ru-RU" sz="3200" b="0" i="0" dirty="0" err="1">
                <a:effectLst/>
                <a:latin typeface="HelveticaNeueCyr-Light"/>
              </a:rPr>
              <a:t>фіксуватися</a:t>
            </a:r>
            <a:r>
              <a:rPr lang="ru-RU" sz="3200" b="0" i="0" dirty="0">
                <a:effectLst/>
                <a:latin typeface="HelveticaNeueCyr-Light"/>
              </a:rPr>
              <a:t>. </a:t>
            </a:r>
          </a:p>
          <a:p>
            <a:pPr algn="just"/>
            <a:endParaRPr lang="ru-RU" sz="3200" dirty="0">
              <a:latin typeface="HelveticaNeueCyr-Light"/>
            </a:endParaRPr>
          </a:p>
          <a:p>
            <a:pPr algn="just"/>
            <a:r>
              <a:rPr lang="ru-RU" sz="3200" b="0" i="1" dirty="0" err="1">
                <a:effectLst/>
                <a:latin typeface="HelveticaNeueCyr-Light"/>
              </a:rPr>
              <a:t>Переконайтесь</a:t>
            </a:r>
            <a:r>
              <a:rPr lang="ru-RU" sz="3200" b="0" i="1" dirty="0">
                <a:effectLst/>
                <a:latin typeface="HelveticaNeueCyr-Light"/>
              </a:rPr>
              <a:t>, </a:t>
            </a:r>
            <a:r>
              <a:rPr lang="ru-RU" sz="3200" b="0" i="1" dirty="0" err="1">
                <a:effectLst/>
                <a:latin typeface="HelveticaNeueCyr-Light"/>
              </a:rPr>
              <a:t>що</a:t>
            </a:r>
            <a:r>
              <a:rPr lang="ru-RU" sz="3200" b="0" i="1" dirty="0">
                <a:effectLst/>
                <a:latin typeface="HelveticaNeueCyr-Light"/>
              </a:rPr>
              <a:t> </a:t>
            </a:r>
            <a:r>
              <a:rPr lang="ru-RU" sz="3200" b="0" i="1" dirty="0" err="1">
                <a:effectLst/>
                <a:latin typeface="HelveticaNeueCyr-Light"/>
              </a:rPr>
              <a:t>працівники</a:t>
            </a:r>
            <a:r>
              <a:rPr lang="ru-RU" sz="3200" b="0" i="1" dirty="0">
                <a:effectLst/>
                <a:latin typeface="HelveticaNeueCyr-Light"/>
              </a:rPr>
              <a:t>, </a:t>
            </a:r>
            <a:r>
              <a:rPr lang="ru-RU" sz="3200" b="0" i="1" dirty="0" err="1">
                <a:effectLst/>
                <a:latin typeface="HelveticaNeueCyr-Light"/>
              </a:rPr>
              <a:t>відповідальні</a:t>
            </a:r>
            <a:r>
              <a:rPr lang="ru-RU" sz="3200" b="0" i="1" dirty="0">
                <a:effectLst/>
                <a:latin typeface="HelveticaNeueCyr-Light"/>
              </a:rPr>
              <a:t> за </a:t>
            </a:r>
            <a:r>
              <a:rPr lang="ru-RU" sz="3200" b="0" i="1" dirty="0" err="1">
                <a:effectLst/>
                <a:latin typeface="HelveticaNeueCyr-Light"/>
              </a:rPr>
              <a:t>моніторинг</a:t>
            </a:r>
            <a:r>
              <a:rPr lang="ru-RU" sz="3200" b="0" i="1" dirty="0">
                <a:effectLst/>
                <a:latin typeface="HelveticaNeueCyr-Light"/>
              </a:rPr>
              <a:t> та </a:t>
            </a:r>
            <a:r>
              <a:rPr lang="ru-RU" sz="3200" b="0" i="1" dirty="0" err="1">
                <a:effectLst/>
                <a:latin typeface="HelveticaNeueCyr-Light"/>
              </a:rPr>
              <a:t>фіксацію</a:t>
            </a:r>
            <a:r>
              <a:rPr lang="ru-RU" sz="3200" b="0" i="1" dirty="0">
                <a:effectLst/>
                <a:latin typeface="HelveticaNeueCyr-Light"/>
              </a:rPr>
              <a:t> </a:t>
            </a:r>
            <a:r>
              <a:rPr lang="ru-RU" sz="3200" b="0" i="1" dirty="0" err="1">
                <a:effectLst/>
                <a:latin typeface="HelveticaNeueCyr-Light"/>
              </a:rPr>
              <a:t>результатів</a:t>
            </a:r>
            <a:r>
              <a:rPr lang="ru-RU" sz="3200" b="0" i="1" dirty="0">
                <a:effectLst/>
                <a:latin typeface="HelveticaNeueCyr-Light"/>
              </a:rPr>
              <a:t>, </a:t>
            </a:r>
            <a:r>
              <a:rPr lang="ru-RU" sz="3200" b="0" i="1" dirty="0" err="1">
                <a:effectLst/>
                <a:latin typeface="HelveticaNeueCyr-Light"/>
              </a:rPr>
              <a:t>мають</a:t>
            </a:r>
            <a:r>
              <a:rPr lang="ru-RU" sz="3200" b="0" i="1" dirty="0">
                <a:effectLst/>
                <a:latin typeface="HelveticaNeueCyr-Light"/>
              </a:rPr>
              <a:t> </a:t>
            </a:r>
            <a:r>
              <a:rPr lang="ru-RU" sz="3200" b="0" i="1" dirty="0" err="1">
                <a:effectLst/>
                <a:latin typeface="HelveticaNeueCyr-Light"/>
              </a:rPr>
              <a:t>чіткі</a:t>
            </a:r>
            <a:r>
              <a:rPr lang="ru-RU" sz="3200" b="0" i="1" dirty="0">
                <a:effectLst/>
                <a:latin typeface="HelveticaNeueCyr-Light"/>
              </a:rPr>
              <a:t> </a:t>
            </a:r>
            <a:r>
              <a:rPr lang="ru-RU" sz="3200" b="0" i="1" dirty="0" err="1">
                <a:effectLst/>
                <a:latin typeface="HelveticaNeueCyr-Light"/>
              </a:rPr>
              <a:t>інструкції</a:t>
            </a:r>
            <a:r>
              <a:rPr lang="ru-RU" sz="3200" b="0" i="1" dirty="0">
                <a:effectLst/>
                <a:latin typeface="HelveticaNeueCyr-Light"/>
              </a:rPr>
              <a:t> та </a:t>
            </a:r>
            <a:r>
              <a:rPr lang="ru-RU" sz="3200" b="0" i="1" dirty="0" err="1">
                <a:effectLst/>
                <a:latin typeface="HelveticaNeueCyr-Light"/>
              </a:rPr>
              <a:t>розуміють</a:t>
            </a:r>
            <a:r>
              <a:rPr lang="ru-RU" sz="3200" b="0" i="1" dirty="0">
                <a:effectLst/>
                <a:latin typeface="HelveticaNeueCyr-Light"/>
              </a:rPr>
              <a:t>, </a:t>
            </a:r>
            <a:r>
              <a:rPr lang="ru-RU" sz="3200" b="0" i="1" dirty="0" err="1">
                <a:effectLst/>
                <a:latin typeface="HelveticaNeueCyr-Light"/>
              </a:rPr>
              <a:t>що</a:t>
            </a:r>
            <a:r>
              <a:rPr lang="ru-RU" sz="3200" b="0" i="1" dirty="0">
                <a:effectLst/>
                <a:latin typeface="HelveticaNeueCyr-Light"/>
              </a:rPr>
              <a:t> вони </a:t>
            </a:r>
            <a:r>
              <a:rPr lang="ru-RU" sz="3200" b="0" i="1" dirty="0" err="1">
                <a:effectLst/>
                <a:latin typeface="HelveticaNeueCyr-Light"/>
              </a:rPr>
              <a:t>повинні</a:t>
            </a:r>
            <a:r>
              <a:rPr lang="ru-RU" sz="3200" b="0" i="1" dirty="0">
                <a:effectLst/>
                <a:latin typeface="HelveticaNeueCyr-Light"/>
              </a:rPr>
              <a:t> </a:t>
            </a:r>
            <a:r>
              <a:rPr lang="ru-RU" sz="3200" b="0" i="1" dirty="0" err="1">
                <a:effectLst/>
                <a:latin typeface="HelveticaNeueCyr-Light"/>
              </a:rPr>
              <a:t>робити</a:t>
            </a:r>
            <a:r>
              <a:rPr lang="ru-RU" sz="3200" b="0" i="1" dirty="0">
                <a:effectLst/>
                <a:latin typeface="HelveticaNeueCyr-Light"/>
              </a:rPr>
              <a:t> у </a:t>
            </a:r>
            <a:r>
              <a:rPr lang="ru-RU" sz="3200" b="0" i="1" dirty="0" err="1">
                <a:effectLst/>
                <a:latin typeface="HelveticaNeueCyr-Light"/>
              </a:rPr>
              <a:t>випадку</a:t>
            </a:r>
            <a:r>
              <a:rPr lang="ru-RU" sz="3200" b="0" i="1" dirty="0">
                <a:effectLst/>
                <a:latin typeface="HelveticaNeueCyr-Light"/>
              </a:rPr>
              <a:t> </a:t>
            </a:r>
            <a:r>
              <a:rPr lang="ru-RU" sz="3200" b="0" i="1" dirty="0" err="1">
                <a:effectLst/>
                <a:latin typeface="HelveticaNeueCyr-Light"/>
              </a:rPr>
              <a:t>виникнення</a:t>
            </a:r>
            <a:r>
              <a:rPr lang="ru-RU" sz="3200" b="0" i="1" dirty="0">
                <a:effectLst/>
                <a:latin typeface="HelveticaNeueCyr-Light"/>
              </a:rPr>
              <a:t> </a:t>
            </a:r>
            <a:r>
              <a:rPr lang="ru-RU" sz="3200" b="0" i="1" dirty="0" err="1">
                <a:effectLst/>
                <a:latin typeface="HelveticaNeueCyr-Light"/>
              </a:rPr>
              <a:t>проблеми</a:t>
            </a:r>
            <a:r>
              <a:rPr lang="ru-RU" sz="3200" b="0" i="1" dirty="0">
                <a:effectLst/>
                <a:latin typeface="HelveticaNeueCyr-Light"/>
              </a:rPr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583230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302D1D-3B5E-4661-9E21-8757C977C1C1}"/>
              </a:ext>
            </a:extLst>
          </p:cNvPr>
          <p:cNvSpPr txBox="1"/>
          <p:nvPr/>
        </p:nvSpPr>
        <p:spPr>
          <a:xfrm>
            <a:off x="177520" y="120581"/>
            <a:ext cx="1201447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</a:rPr>
              <a:t>7. ПО КОЖНІЙ ККТ, ПЕРЕДБАЧТЕ ВСІ ПРОБЛЕМИ, ЩО МОЖУТЬ СТАТИСЯ І ВИБЕРІТЬ КОРИГУВАЛЬНІ ДІЇ ДЛЯ КОЖНОГО ВИПАДКУ</a:t>
            </a:r>
          </a:p>
          <a:p>
            <a:pPr algn="ctr"/>
            <a:endParaRPr lang="ru-RU" sz="2800" b="1" dirty="0"/>
          </a:p>
          <a:p>
            <a:pPr algn="just"/>
            <a:r>
              <a:rPr lang="ru-RU" sz="2800" b="0" i="1" u="sng" dirty="0" err="1">
                <a:effectLst/>
              </a:rPr>
              <a:t>Негайні</a:t>
            </a:r>
            <a:r>
              <a:rPr lang="ru-RU" sz="2800" b="0" i="1" u="sng" dirty="0">
                <a:effectLst/>
              </a:rPr>
              <a:t> </a:t>
            </a:r>
            <a:r>
              <a:rPr lang="ru-RU" sz="2800" b="0" i="1" u="sng" dirty="0" err="1">
                <a:effectLst/>
              </a:rPr>
              <a:t>коригувальні</a:t>
            </a:r>
            <a:r>
              <a:rPr lang="ru-RU" sz="2800" b="0" i="1" u="sng" dirty="0">
                <a:effectLst/>
              </a:rPr>
              <a:t> </a:t>
            </a:r>
            <a:r>
              <a:rPr lang="ru-RU" sz="2800" b="0" i="1" u="sng" dirty="0" err="1">
                <a:effectLst/>
              </a:rPr>
              <a:t>дії</a:t>
            </a:r>
            <a:r>
              <a:rPr lang="ru-RU" sz="2800" b="0" i="1" u="sng" dirty="0">
                <a:effectLst/>
              </a:rPr>
              <a:t> </a:t>
            </a:r>
            <a:r>
              <a:rPr lang="ru-RU" sz="2800" b="0" i="1" u="sng" dirty="0" err="1">
                <a:effectLst/>
              </a:rPr>
              <a:t>свідчать</a:t>
            </a:r>
            <a:r>
              <a:rPr lang="ru-RU" sz="2800" b="0" i="1" u="sng" dirty="0">
                <a:effectLst/>
              </a:rPr>
              <a:t> про </a:t>
            </a:r>
            <a:r>
              <a:rPr lang="ru-RU" sz="2800" b="0" i="1" u="sng" dirty="0" err="1">
                <a:effectLst/>
              </a:rPr>
              <a:t>відповідальне</a:t>
            </a:r>
            <a:r>
              <a:rPr lang="ru-RU" sz="2800" b="0" i="1" u="sng" dirty="0">
                <a:effectLst/>
              </a:rPr>
              <a:t> </a:t>
            </a:r>
            <a:r>
              <a:rPr lang="ru-RU" sz="2800" b="0" i="1" u="sng" dirty="0" err="1">
                <a:effectLst/>
              </a:rPr>
              <a:t>ставлення</a:t>
            </a:r>
            <a:r>
              <a:rPr lang="ru-RU" sz="2800" b="0" i="1" u="sng" dirty="0">
                <a:effectLst/>
              </a:rPr>
              <a:t> оператора. </a:t>
            </a:r>
          </a:p>
          <a:p>
            <a:pPr algn="just"/>
            <a:endParaRPr lang="ru-RU" sz="2800" b="0" i="0" dirty="0">
              <a:effectLst/>
            </a:endParaRPr>
          </a:p>
          <a:p>
            <a:pPr algn="just"/>
            <a:r>
              <a:rPr lang="ru-RU" sz="2800" b="0" i="0" dirty="0">
                <a:effectLst/>
              </a:rPr>
              <a:t>(А) </a:t>
            </a:r>
            <a:r>
              <a:rPr lang="ru-RU" sz="2800" b="0" i="0" dirty="0" err="1">
                <a:effectLst/>
              </a:rPr>
              <a:t>Які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коригувальні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дії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повинні</a:t>
            </a:r>
            <a:r>
              <a:rPr lang="ru-RU" sz="2800" b="0" i="0" dirty="0">
                <a:effectLst/>
              </a:rPr>
              <a:t> бути </a:t>
            </a:r>
            <a:r>
              <a:rPr lang="ru-RU" sz="2800" b="0" i="0" dirty="0" err="1">
                <a:effectLst/>
              </a:rPr>
              <a:t>виконані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щоб</a:t>
            </a:r>
            <a:r>
              <a:rPr lang="ru-RU" sz="2800" b="0" i="0" dirty="0">
                <a:effectLst/>
              </a:rPr>
              <a:t>: 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effectLst/>
              </a:rPr>
              <a:t>Відновити</a:t>
            </a:r>
            <a:r>
              <a:rPr lang="ru-RU" sz="2800" b="0" i="0" dirty="0">
                <a:effectLst/>
              </a:rPr>
              <a:t> контроль;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effectLst/>
              </a:rPr>
              <a:t>Врегулювати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ситуацію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із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продукцією</a:t>
            </a:r>
            <a:r>
              <a:rPr lang="ru-RU" sz="2800" b="0" i="0" dirty="0">
                <a:effectLst/>
              </a:rPr>
              <a:t>, </a:t>
            </a:r>
            <a:r>
              <a:rPr lang="ru-RU" sz="2800" b="0" i="0" dirty="0" err="1">
                <a:effectLst/>
              </a:rPr>
              <a:t>що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була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вироблена</a:t>
            </a:r>
            <a:r>
              <a:rPr lang="ru-RU" sz="2800" b="0" i="0" dirty="0">
                <a:effectLst/>
              </a:rPr>
              <a:t>, коли </a:t>
            </a:r>
            <a:r>
              <a:rPr lang="ru-RU" sz="2800" b="0" i="0" dirty="0" err="1">
                <a:effectLst/>
              </a:rPr>
              <a:t>процес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вийшов</a:t>
            </a:r>
            <a:r>
              <a:rPr lang="ru-RU" sz="2800" b="0" i="0" dirty="0">
                <a:effectLst/>
              </a:rPr>
              <a:t> з-</a:t>
            </a:r>
            <a:r>
              <a:rPr lang="ru-RU" sz="2800" b="0" i="0" dirty="0" err="1">
                <a:effectLst/>
              </a:rPr>
              <a:t>під</a:t>
            </a:r>
            <a:r>
              <a:rPr lang="ru-RU" sz="2800" b="0" i="0" dirty="0">
                <a:effectLst/>
              </a:rPr>
              <a:t> контролю;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effectLst/>
              </a:rPr>
              <a:t>Розслідувати</a:t>
            </a:r>
            <a:r>
              <a:rPr lang="ru-RU" sz="2800" b="0" i="0" dirty="0">
                <a:effectLst/>
              </a:rPr>
              <a:t> причину, </a:t>
            </a:r>
            <a:r>
              <a:rPr lang="ru-RU" sz="2800" b="0" i="0" dirty="0" err="1">
                <a:effectLst/>
              </a:rPr>
              <a:t>щоб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уникнути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повторення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проблеми</a:t>
            </a:r>
            <a:r>
              <a:rPr lang="ru-RU" sz="2800" b="0" i="0" dirty="0">
                <a:effectLst/>
              </a:rPr>
              <a:t>. </a:t>
            </a:r>
          </a:p>
          <a:p>
            <a:pPr algn="just"/>
            <a:r>
              <a:rPr lang="ru-RU" sz="2800" b="0" i="0" dirty="0">
                <a:effectLst/>
              </a:rPr>
              <a:t>(Б) </a:t>
            </a:r>
            <a:r>
              <a:rPr lang="ru-RU" sz="2800" b="0" i="0" dirty="0" err="1">
                <a:effectLst/>
              </a:rPr>
              <a:t>Хто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відповідає</a:t>
            </a:r>
            <a:r>
              <a:rPr lang="ru-RU" sz="2800" b="0" i="0" dirty="0">
                <a:effectLst/>
              </a:rPr>
              <a:t> за </a:t>
            </a:r>
            <a:r>
              <a:rPr lang="ru-RU" sz="2800" b="0" i="0" dirty="0" err="1">
                <a:effectLst/>
              </a:rPr>
              <a:t>проведення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коригувальних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дій</a:t>
            </a:r>
            <a:r>
              <a:rPr lang="ru-RU" sz="2800" b="0" i="0" dirty="0">
                <a:effectLst/>
              </a:rPr>
              <a:t>;  </a:t>
            </a:r>
          </a:p>
          <a:p>
            <a:pPr algn="just"/>
            <a:r>
              <a:rPr lang="ru-RU" sz="2800" b="0" i="0" dirty="0">
                <a:effectLst/>
              </a:rPr>
              <a:t>(С) Яка </a:t>
            </a:r>
            <a:r>
              <a:rPr lang="ru-RU" sz="2800" b="0" i="0" dirty="0" err="1">
                <a:effectLst/>
              </a:rPr>
              <a:t>інформація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має</a:t>
            </a:r>
            <a:r>
              <a:rPr lang="ru-RU" sz="2800" b="0" i="0" dirty="0">
                <a:effectLst/>
              </a:rPr>
              <a:t> бути </a:t>
            </a:r>
            <a:r>
              <a:rPr lang="ru-RU" sz="2800" b="0" i="0" dirty="0" err="1">
                <a:effectLst/>
              </a:rPr>
              <a:t>зафіксована</a:t>
            </a:r>
            <a:r>
              <a:rPr lang="ru-RU" sz="2800" b="0" i="0" dirty="0">
                <a:effectLst/>
              </a:rPr>
              <a:t>, де і ким; </a:t>
            </a:r>
          </a:p>
          <a:p>
            <a:pPr algn="just"/>
            <a:r>
              <a:rPr lang="ru-RU" sz="2800" b="0" i="0" dirty="0">
                <a:effectLst/>
              </a:rPr>
              <a:t>(Г) </a:t>
            </a:r>
            <a:r>
              <a:rPr lang="ru-RU" sz="2800" b="0" i="0" dirty="0" err="1">
                <a:effectLst/>
              </a:rPr>
              <a:t>Хто</a:t>
            </a:r>
            <a:r>
              <a:rPr lang="ru-RU" sz="2800" b="0" i="0" dirty="0">
                <a:effectLst/>
              </a:rPr>
              <a:t> буде </a:t>
            </a:r>
            <a:r>
              <a:rPr lang="ru-RU" sz="2800" b="0" i="0" dirty="0" err="1">
                <a:effectLst/>
              </a:rPr>
              <a:t>перевіряти</a:t>
            </a:r>
            <a:r>
              <a:rPr lang="ru-RU" sz="2800" b="0" i="0" dirty="0">
                <a:effectLst/>
              </a:rPr>
              <a:t>, </a:t>
            </a:r>
            <a:r>
              <a:rPr lang="ru-RU" sz="2800" b="0" i="0" dirty="0" err="1">
                <a:effectLst/>
              </a:rPr>
              <a:t>що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коригувальні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дії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виконані</a:t>
            </a:r>
            <a:r>
              <a:rPr lang="ru-RU" sz="2800" b="0" i="0" dirty="0">
                <a:effectLst/>
              </a:rPr>
              <a:t> правильно і де, і як </a:t>
            </a:r>
            <a:r>
              <a:rPr lang="ru-RU" sz="2800" b="0" i="0" dirty="0" err="1">
                <a:effectLst/>
              </a:rPr>
              <a:t>ця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перевірка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має</a:t>
            </a:r>
            <a:r>
              <a:rPr lang="ru-RU" sz="2800" b="0" i="0" dirty="0">
                <a:effectLst/>
              </a:rPr>
              <a:t> бути </a:t>
            </a:r>
            <a:r>
              <a:rPr lang="ru-RU" sz="2800" b="0" i="0" dirty="0" err="1">
                <a:effectLst/>
              </a:rPr>
              <a:t>запротокольована</a:t>
            </a:r>
            <a:r>
              <a:rPr lang="ru-RU" sz="2800" b="0" i="0" dirty="0">
                <a:effectLst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2911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5B7CC-886F-4512-9244-2AB150867D4F}"/>
              </a:ext>
            </a:extLst>
          </p:cNvPr>
          <p:cNvSpPr txBox="1"/>
          <p:nvPr/>
        </p:nvSpPr>
        <p:spPr>
          <a:xfrm>
            <a:off x="142351" y="0"/>
            <a:ext cx="11907297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effectLst/>
                <a:latin typeface="HelveticaNeueCyr-Light"/>
              </a:rPr>
              <a:t>8. ВАЛІДАЦІЯ ТА ВЕРИФІКАЦІЯ ПЛАНУ НАССР  </a:t>
            </a:r>
          </a:p>
          <a:p>
            <a:pPr algn="just"/>
            <a:r>
              <a:rPr lang="ru-RU" sz="2800" b="0" i="0" dirty="0" err="1">
                <a:effectLst/>
                <a:latin typeface="HelveticaNeueCyr-Light"/>
              </a:rPr>
              <a:t>Веріфікація</a:t>
            </a:r>
            <a:r>
              <a:rPr lang="ru-RU" sz="2800" b="0" i="0" dirty="0">
                <a:effectLst/>
                <a:latin typeface="HelveticaNeueCyr-Light"/>
              </a:rPr>
              <a:t>  </a:t>
            </a:r>
            <a:r>
              <a:rPr lang="ru-RU" sz="2800" b="0" i="0" dirty="0" err="1">
                <a:effectLst/>
                <a:latin typeface="HelveticaNeueCyr-Light"/>
              </a:rPr>
              <a:t>означає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перевірку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або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підтвердження</a:t>
            </a:r>
            <a:r>
              <a:rPr lang="ru-RU" sz="2800" b="0" i="0" dirty="0">
                <a:effectLst/>
                <a:latin typeface="HelveticaNeueCyr-Light"/>
              </a:rPr>
              <a:t> того, </a:t>
            </a:r>
            <a:r>
              <a:rPr lang="ru-RU" sz="2800" b="0" i="0" dirty="0" err="1">
                <a:effectLst/>
                <a:latin typeface="HelveticaNeueCyr-Light"/>
              </a:rPr>
              <a:t>що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процедури</a:t>
            </a:r>
            <a:r>
              <a:rPr lang="ru-RU" sz="2800" b="0" i="0" dirty="0">
                <a:effectLst/>
                <a:latin typeface="HelveticaNeueCyr-Light"/>
              </a:rPr>
              <a:t> на </a:t>
            </a:r>
            <a:r>
              <a:rPr lang="ru-RU" sz="2800" b="0" i="0" dirty="0" err="1">
                <a:effectLst/>
                <a:latin typeface="HelveticaNeueCyr-Light"/>
              </a:rPr>
              <a:t>основі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en-US" sz="2800" b="0" i="0" dirty="0">
                <a:effectLst/>
                <a:latin typeface="HelveticaNeueCyr-Light"/>
              </a:rPr>
              <a:t>HACCP </a:t>
            </a:r>
            <a:r>
              <a:rPr lang="ru-RU" sz="2800" b="0" i="0" dirty="0" err="1">
                <a:effectLst/>
                <a:latin typeface="HelveticaNeueCyr-Light"/>
              </a:rPr>
              <a:t>досягають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бажаного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ефекту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тобто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контролюють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небезпечні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фактори</a:t>
            </a:r>
            <a:r>
              <a:rPr lang="ru-RU" sz="2800" b="0" i="0" dirty="0">
                <a:effectLst/>
                <a:latin typeface="HelveticaNeueCyr-Light"/>
              </a:rPr>
              <a:t>. </a:t>
            </a:r>
          </a:p>
          <a:p>
            <a:pPr algn="just"/>
            <a:r>
              <a:rPr lang="ru-RU" sz="2800" b="0" i="0" dirty="0" err="1">
                <a:effectLst/>
                <a:latin typeface="HelveticaNeueCyr-Light"/>
              </a:rPr>
              <a:t>Ці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перевірки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проводяться</a:t>
            </a:r>
            <a:r>
              <a:rPr lang="ru-RU" sz="2800" b="0" i="0" dirty="0">
                <a:effectLst/>
                <a:latin typeface="HelveticaNeueCyr-Light"/>
              </a:rPr>
              <a:t>  у такому порядку: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HelveticaNeueCyr-Light"/>
              </a:rPr>
              <a:t>Перед початком </a:t>
            </a:r>
            <a:r>
              <a:rPr lang="ru-RU" sz="2800" b="0" i="0" dirty="0" err="1">
                <a:effectLst/>
                <a:latin typeface="HelveticaNeueCyr-Light"/>
              </a:rPr>
              <a:t>реалізації</a:t>
            </a:r>
            <a:r>
              <a:rPr lang="ru-RU" sz="2800" b="0" i="0" dirty="0">
                <a:effectLst/>
                <a:latin typeface="HelveticaNeueCyr-Light"/>
              </a:rPr>
              <a:t> плану – </a:t>
            </a:r>
            <a:r>
              <a:rPr lang="ru-RU" sz="2800" b="0" i="0" dirty="0" err="1">
                <a:effectLst/>
                <a:latin typeface="HelveticaNeueCyr-Light"/>
              </a:rPr>
              <a:t>називається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1" i="0" dirty="0">
                <a:effectLst/>
                <a:latin typeface="HelveticaNeueCyr-Light"/>
              </a:rPr>
              <a:t>«</a:t>
            </a:r>
            <a:r>
              <a:rPr lang="ru-RU" sz="2800" b="1" i="0" dirty="0" err="1">
                <a:effectLst/>
                <a:latin typeface="HelveticaNeueCyr-Light"/>
              </a:rPr>
              <a:t>Валідація</a:t>
            </a:r>
            <a:r>
              <a:rPr lang="ru-RU" sz="2800" b="1" i="0" dirty="0">
                <a:effectLst/>
                <a:latin typeface="HelveticaNeueCyr-Light"/>
              </a:rPr>
              <a:t>»,</a:t>
            </a:r>
            <a:endParaRPr lang="ru-RU" sz="2800" b="1" dirty="0">
              <a:latin typeface="HelveticaNeueCyr-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effectLst/>
                <a:latin typeface="HelveticaNeueCyr-Light"/>
              </a:rPr>
              <a:t>Після</a:t>
            </a:r>
            <a:r>
              <a:rPr lang="ru-RU" sz="2800" b="0" i="0" dirty="0">
                <a:effectLst/>
                <a:latin typeface="HelveticaNeueCyr-Light"/>
              </a:rPr>
              <a:t>  </a:t>
            </a:r>
            <a:r>
              <a:rPr lang="ru-RU" sz="2800" b="0" i="0" dirty="0" err="1">
                <a:effectLst/>
                <a:latin typeface="HelveticaNeueCyr-Light"/>
              </a:rPr>
              <a:t>запровадження</a:t>
            </a:r>
            <a:r>
              <a:rPr lang="ru-RU" sz="2800" b="0" i="0" dirty="0">
                <a:effectLst/>
                <a:latin typeface="HelveticaNeueCyr-Light"/>
              </a:rPr>
              <a:t> плану НАССР на </a:t>
            </a:r>
            <a:r>
              <a:rPr lang="ru-RU" sz="2800" b="0" i="0" dirty="0" err="1">
                <a:effectLst/>
                <a:latin typeface="HelveticaNeueCyr-Light"/>
              </a:rPr>
              <a:t>виробництві</a:t>
            </a:r>
            <a:r>
              <a:rPr lang="ru-RU" sz="2800" b="0" i="0" dirty="0">
                <a:effectLst/>
                <a:latin typeface="HelveticaNeueCyr-Light"/>
              </a:rPr>
              <a:t> – </a:t>
            </a:r>
            <a:r>
              <a:rPr lang="ru-RU" sz="2800" b="0" i="0" dirty="0" err="1">
                <a:effectLst/>
                <a:latin typeface="HelveticaNeueCyr-Light"/>
              </a:rPr>
              <a:t>називається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1" i="0" dirty="0">
                <a:effectLst/>
                <a:latin typeface="HelveticaNeueCyr-Light"/>
              </a:rPr>
              <a:t>«</a:t>
            </a:r>
            <a:r>
              <a:rPr lang="ru-RU" sz="2800" b="1" i="0" dirty="0" err="1">
                <a:effectLst/>
                <a:latin typeface="HelveticaNeueCyr-Light"/>
              </a:rPr>
              <a:t>Веріфікація</a:t>
            </a:r>
            <a:r>
              <a:rPr lang="ru-RU" sz="2800" b="1" i="0" dirty="0">
                <a:effectLst/>
                <a:latin typeface="HelveticaNeueCyr-Light"/>
              </a:rPr>
              <a:t>».  </a:t>
            </a:r>
          </a:p>
          <a:p>
            <a:pPr algn="just"/>
            <a:r>
              <a:rPr lang="ru-RU" sz="2600" b="1" i="0" dirty="0" err="1">
                <a:effectLst/>
                <a:latin typeface="HelveticaNeueCyr-Light"/>
              </a:rPr>
              <a:t>Вирішіть</a:t>
            </a:r>
            <a:r>
              <a:rPr lang="ru-RU" sz="2600" b="1" i="0" dirty="0">
                <a:effectLst/>
                <a:latin typeface="HelveticaNeueCyr-Light"/>
              </a:rPr>
              <a:t> для себе і </a:t>
            </a:r>
            <a:r>
              <a:rPr lang="ru-RU" sz="2600" b="1" i="0" dirty="0" err="1">
                <a:effectLst/>
                <a:latin typeface="HelveticaNeueCyr-Light"/>
              </a:rPr>
              <a:t>запишіть</a:t>
            </a:r>
            <a:r>
              <a:rPr lang="ru-RU" sz="2600" b="1" i="0" dirty="0">
                <a:effectLst/>
                <a:latin typeface="HelveticaNeueCyr-Light"/>
              </a:rPr>
              <a:t>:   </a:t>
            </a:r>
          </a:p>
          <a:p>
            <a:pPr algn="just"/>
            <a:r>
              <a:rPr lang="ru-RU" sz="2600" b="0" i="0" dirty="0">
                <a:effectLst/>
                <a:latin typeface="HelveticaNeueCyr-Light"/>
              </a:rPr>
              <a:t>(А) </a:t>
            </a:r>
            <a:r>
              <a:rPr lang="ru-RU" sz="2600" b="0" i="0" dirty="0" err="1">
                <a:effectLst/>
                <a:latin typeface="HelveticaNeueCyr-Light"/>
              </a:rPr>
              <a:t>Які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валідаційні</a:t>
            </a:r>
            <a:r>
              <a:rPr lang="ru-RU" sz="2600" b="0" i="0" dirty="0">
                <a:effectLst/>
                <a:latin typeface="HelveticaNeueCyr-Light"/>
              </a:rPr>
              <a:t> та </a:t>
            </a:r>
            <a:r>
              <a:rPr lang="ru-RU" sz="2600" b="0" i="0" dirty="0" err="1">
                <a:effectLst/>
                <a:latin typeface="HelveticaNeueCyr-Light"/>
              </a:rPr>
              <a:t>веріфікаційні</a:t>
            </a:r>
            <a:r>
              <a:rPr lang="ru-RU" sz="2600" b="0" i="0" dirty="0">
                <a:effectLst/>
                <a:latin typeface="HelveticaNeueCyr-Light"/>
              </a:rPr>
              <a:t>  </a:t>
            </a:r>
            <a:r>
              <a:rPr lang="ru-RU" sz="2600" b="0" i="0" dirty="0" err="1">
                <a:effectLst/>
                <a:latin typeface="HelveticaNeueCyr-Light"/>
              </a:rPr>
              <a:t>перевірки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мають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проводитися</a:t>
            </a:r>
            <a:r>
              <a:rPr lang="ru-RU" sz="2600" b="0" i="0" dirty="0">
                <a:effectLst/>
                <a:latin typeface="HelveticaNeueCyr-Light"/>
              </a:rPr>
              <a:t> і коли – на </a:t>
            </a:r>
            <a:r>
              <a:rPr lang="ru-RU" sz="2600" b="0" i="0" dirty="0" err="1">
                <a:effectLst/>
                <a:latin typeface="HelveticaNeueCyr-Light"/>
              </a:rPr>
              <a:t>сторінках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1" i="0" dirty="0">
                <a:effectLst/>
                <a:latin typeface="HelveticaNeueCyr-Light"/>
              </a:rPr>
              <a:t>Журналу</a:t>
            </a:r>
            <a:r>
              <a:rPr lang="ru-RU" sz="2600" b="0" i="0" dirty="0">
                <a:effectLst/>
                <a:latin typeface="HelveticaNeueCyr-Light"/>
              </a:rPr>
              <a:t> є </a:t>
            </a:r>
            <a:r>
              <a:rPr lang="ru-RU" sz="2600" b="0" i="0" dirty="0" err="1">
                <a:effectLst/>
                <a:latin typeface="HelveticaNeueCyr-Light"/>
              </a:rPr>
              <a:t>деякі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пропозиції</a:t>
            </a:r>
            <a:r>
              <a:rPr lang="ru-RU" sz="2600" b="0" i="0" dirty="0">
                <a:effectLst/>
                <a:latin typeface="HelveticaNeueCyr-Light"/>
              </a:rPr>
              <a:t>  </a:t>
            </a:r>
          </a:p>
          <a:p>
            <a:pPr algn="just"/>
            <a:r>
              <a:rPr lang="ru-RU" sz="2600" b="0" i="0" dirty="0">
                <a:effectLst/>
                <a:latin typeface="HelveticaNeueCyr-Light"/>
              </a:rPr>
              <a:t>(Б) </a:t>
            </a:r>
            <a:r>
              <a:rPr lang="ru-RU" sz="2600" b="0" i="0" dirty="0" err="1">
                <a:effectLst/>
                <a:latin typeface="HelveticaNeueCyr-Light"/>
              </a:rPr>
              <a:t>Хто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несе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відповідальність</a:t>
            </a:r>
            <a:r>
              <a:rPr lang="ru-RU" sz="2600" b="0" i="0" dirty="0">
                <a:effectLst/>
                <a:latin typeface="HelveticaNeueCyr-Light"/>
              </a:rPr>
              <a:t> за </a:t>
            </a:r>
            <a:r>
              <a:rPr lang="ru-RU" sz="2600" b="0" i="0" dirty="0" err="1">
                <a:effectLst/>
                <a:latin typeface="HelveticaNeueCyr-Light"/>
              </a:rPr>
              <a:t>їх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проведення</a:t>
            </a:r>
            <a:r>
              <a:rPr lang="ru-RU" sz="2600" b="0" i="0" dirty="0">
                <a:effectLst/>
                <a:latin typeface="HelveticaNeueCyr-Light"/>
              </a:rPr>
              <a:t>; </a:t>
            </a:r>
          </a:p>
          <a:p>
            <a:pPr algn="just"/>
            <a:r>
              <a:rPr lang="ru-RU" sz="2600" b="0" i="0" dirty="0">
                <a:effectLst/>
                <a:latin typeface="HelveticaNeueCyr-Light"/>
              </a:rPr>
              <a:t>(В) Яка </a:t>
            </a:r>
            <a:r>
              <a:rPr lang="ru-RU" sz="2600" b="0" i="0" dirty="0" err="1">
                <a:effectLst/>
                <a:latin typeface="HelveticaNeueCyr-Light"/>
              </a:rPr>
              <a:t>інформація</a:t>
            </a:r>
            <a:r>
              <a:rPr lang="ru-RU" sz="2600" b="0" i="0" dirty="0">
                <a:effectLst/>
                <a:latin typeface="HelveticaNeueCyr-Light"/>
              </a:rPr>
              <a:t> повинна </a:t>
            </a:r>
            <a:r>
              <a:rPr lang="ru-RU" sz="2600" b="0" i="0" dirty="0" err="1">
                <a:effectLst/>
                <a:latin typeface="HelveticaNeueCyr-Light"/>
              </a:rPr>
              <a:t>фіксуватися</a:t>
            </a:r>
            <a:r>
              <a:rPr lang="ru-RU" sz="2600" b="0" i="0" dirty="0">
                <a:effectLst/>
                <a:latin typeface="HelveticaNeueCyr-Light"/>
              </a:rPr>
              <a:t>, ким і де; </a:t>
            </a:r>
          </a:p>
          <a:p>
            <a:pPr algn="just"/>
            <a:r>
              <a:rPr lang="ru-RU" sz="2600" b="0" i="0" dirty="0">
                <a:effectLst/>
                <a:latin typeface="HelveticaNeueCyr-Light"/>
              </a:rPr>
              <a:t>(Г)</a:t>
            </a:r>
            <a:r>
              <a:rPr lang="ru-RU" sz="2600" b="0" i="0" dirty="0" err="1">
                <a:effectLst/>
                <a:latin typeface="HelveticaNeueCyr-Light"/>
              </a:rPr>
              <a:t>Хто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перевірятиме</a:t>
            </a:r>
            <a:r>
              <a:rPr lang="ru-RU" sz="2600" b="0" i="0" dirty="0">
                <a:effectLst/>
                <a:latin typeface="HelveticaNeueCyr-Light"/>
              </a:rPr>
              <a:t>, </a:t>
            </a:r>
            <a:r>
              <a:rPr lang="ru-RU" sz="2600" b="0" i="0" dirty="0" err="1">
                <a:effectLst/>
                <a:latin typeface="HelveticaNeueCyr-Light"/>
              </a:rPr>
              <a:t>що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валідаційні</a:t>
            </a:r>
            <a:r>
              <a:rPr lang="ru-RU" sz="2600" b="0" i="0" dirty="0">
                <a:effectLst/>
                <a:latin typeface="HelveticaNeueCyr-Light"/>
              </a:rPr>
              <a:t> та </a:t>
            </a:r>
            <a:r>
              <a:rPr lang="ru-RU" sz="2600" b="0" i="0" dirty="0" err="1">
                <a:effectLst/>
                <a:latin typeface="HelveticaNeueCyr-Light"/>
              </a:rPr>
              <a:t>веріфікаційні</a:t>
            </a:r>
            <a:r>
              <a:rPr lang="ru-RU" sz="2600" b="0" i="0" dirty="0">
                <a:effectLst/>
                <a:latin typeface="HelveticaNeueCyr-Light"/>
              </a:rPr>
              <a:t>  </a:t>
            </a:r>
            <a:r>
              <a:rPr lang="ru-RU" sz="2600" b="0" i="0" dirty="0" err="1">
                <a:effectLst/>
                <a:latin typeface="HelveticaNeueCyr-Light"/>
              </a:rPr>
              <a:t>перевірки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проводяться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належним</a:t>
            </a:r>
            <a:r>
              <a:rPr lang="ru-RU" sz="2600" b="0" i="0" dirty="0">
                <a:effectLst/>
                <a:latin typeface="HelveticaNeueCyr-Light"/>
              </a:rPr>
              <a:t> чином,  і де і </a:t>
            </a:r>
            <a:r>
              <a:rPr lang="ru-RU" sz="2600" b="0" i="0" dirty="0" err="1">
                <a:effectLst/>
                <a:latin typeface="HelveticaNeueCyr-Light"/>
              </a:rPr>
              <a:t>яким</a:t>
            </a:r>
            <a:r>
              <a:rPr lang="ru-RU" sz="2600" b="0" i="0" dirty="0">
                <a:effectLst/>
                <a:latin typeface="HelveticaNeueCyr-Light"/>
              </a:rPr>
              <a:t> чином </a:t>
            </a:r>
            <a:r>
              <a:rPr lang="ru-RU" sz="2600" b="0" i="0" dirty="0" err="1">
                <a:effectLst/>
                <a:latin typeface="HelveticaNeueCyr-Light"/>
              </a:rPr>
              <a:t>ці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перевірки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будуть</a:t>
            </a:r>
            <a:r>
              <a:rPr lang="ru-RU" sz="2600" b="0" i="0" dirty="0">
                <a:effectLst/>
                <a:latin typeface="HelveticaNeueCyr-Light"/>
              </a:rPr>
              <a:t> </a:t>
            </a:r>
            <a:r>
              <a:rPr lang="ru-RU" sz="2600" b="0" i="0" dirty="0" err="1">
                <a:effectLst/>
                <a:latin typeface="HelveticaNeueCyr-Light"/>
              </a:rPr>
              <a:t>фіксуватися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71130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222CA3-7CDA-42EA-8FFB-FDC8053E27F3}"/>
              </a:ext>
            </a:extLst>
          </p:cNvPr>
          <p:cNvSpPr txBox="1"/>
          <p:nvPr/>
        </p:nvSpPr>
        <p:spPr>
          <a:xfrm>
            <a:off x="311498" y="251209"/>
            <a:ext cx="1157570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effectLst/>
                <a:latin typeface="HelveticaNeueCyr-Light"/>
              </a:rPr>
              <a:t>9. </a:t>
            </a:r>
            <a:r>
              <a:rPr lang="ru-RU" sz="2800" b="1" i="0" dirty="0" err="1">
                <a:effectLst/>
                <a:latin typeface="HelveticaNeueCyr-Light"/>
              </a:rPr>
              <a:t>Документація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</a:p>
          <a:p>
            <a:pPr algn="just"/>
            <a:endParaRPr lang="ru-RU" sz="2800" dirty="0">
              <a:latin typeface="HelveticaNeueCyr-Light"/>
            </a:endParaRPr>
          </a:p>
          <a:p>
            <a:pPr algn="just"/>
            <a:r>
              <a:rPr lang="ru-RU" sz="2800" b="0" i="0" dirty="0" err="1">
                <a:effectLst/>
                <a:latin typeface="HelveticaNeueCyr-Light"/>
              </a:rPr>
              <a:t>Ваші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системи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засновані</a:t>
            </a:r>
            <a:r>
              <a:rPr lang="ru-RU" sz="2800" b="0" i="0" dirty="0">
                <a:effectLst/>
                <a:latin typeface="HelveticaNeueCyr-Light"/>
              </a:rPr>
              <a:t> на принципах HACCP, </a:t>
            </a:r>
            <a:r>
              <a:rPr lang="ru-RU" sz="2800" b="0" i="0" dirty="0" err="1">
                <a:effectLst/>
                <a:latin typeface="HelveticaNeueCyr-Light"/>
              </a:rPr>
              <a:t>гігієнічні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процедури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перевірки</a:t>
            </a:r>
            <a:r>
              <a:rPr lang="ru-RU" sz="2800" b="0" i="0" dirty="0">
                <a:effectLst/>
                <a:latin typeface="HelveticaNeueCyr-Light"/>
              </a:rPr>
              <a:t> та </a:t>
            </a:r>
            <a:r>
              <a:rPr lang="ru-RU" sz="2800" b="0" i="0" dirty="0" err="1">
                <a:effectLst/>
                <a:latin typeface="HelveticaNeueCyr-Light"/>
              </a:rPr>
              <a:t>дії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вашого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бізнесу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повинні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належно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записуватися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адже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саме</a:t>
            </a:r>
            <a:r>
              <a:rPr lang="ru-RU" sz="2800" b="0" i="0" dirty="0">
                <a:effectLst/>
                <a:latin typeface="HelveticaNeueCyr-Light"/>
              </a:rPr>
              <a:t> так вони </a:t>
            </a:r>
            <a:r>
              <a:rPr lang="ru-RU" sz="2800" b="0" i="0" dirty="0" err="1">
                <a:effectLst/>
                <a:latin typeface="HelveticaNeueCyr-Light"/>
              </a:rPr>
              <a:t>слугують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доказами</a:t>
            </a:r>
            <a:r>
              <a:rPr lang="ru-RU" sz="2800" b="0" i="0" dirty="0">
                <a:effectLst/>
                <a:latin typeface="HelveticaNeueCyr-Light"/>
              </a:rPr>
              <a:t> для вас самих, ваших </a:t>
            </a:r>
            <a:r>
              <a:rPr lang="ru-RU" sz="2800" b="0" i="0" dirty="0" err="1">
                <a:effectLst/>
                <a:latin typeface="HelveticaNeueCyr-Light"/>
              </a:rPr>
              <a:t>клієнтів</a:t>
            </a:r>
            <a:r>
              <a:rPr lang="ru-RU" sz="2800" b="0" i="0" dirty="0">
                <a:effectLst/>
                <a:latin typeface="HelveticaNeueCyr-Light"/>
              </a:rPr>
              <a:t>, і для </a:t>
            </a:r>
            <a:r>
              <a:rPr lang="ru-RU" sz="2800" b="0" i="0" dirty="0" err="1">
                <a:effectLst/>
                <a:latin typeface="HelveticaNeueCyr-Light"/>
              </a:rPr>
              <a:t>офіційних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перевірок</a:t>
            </a:r>
            <a:r>
              <a:rPr lang="ru-RU" sz="2800" b="0" i="0" dirty="0">
                <a:effectLst/>
                <a:latin typeface="HelveticaNeueCyr-Light"/>
              </a:rPr>
              <a:t>.</a:t>
            </a:r>
          </a:p>
          <a:p>
            <a:pPr algn="just"/>
            <a:endParaRPr lang="ru-RU" sz="2800" b="0" i="0" dirty="0">
              <a:effectLst/>
              <a:latin typeface="HelveticaNeueCyr-Ligh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>
                <a:effectLst/>
                <a:latin typeface="HelveticaNeueCyr-Light"/>
              </a:rPr>
              <a:t>Вся </a:t>
            </a:r>
            <a:r>
              <a:rPr lang="ru-RU" sz="2800" b="0" i="0" dirty="0" err="1">
                <a:effectLst/>
                <a:latin typeface="HelveticaNeueCyr-Light"/>
              </a:rPr>
              <a:t>паперова</a:t>
            </a:r>
            <a:r>
              <a:rPr lang="ru-RU" sz="2800" b="0" i="0" dirty="0">
                <a:effectLst/>
                <a:latin typeface="HelveticaNeueCyr-Light"/>
              </a:rPr>
              <a:t> робота </a:t>
            </a:r>
            <a:r>
              <a:rPr lang="ru-RU" sz="2800" b="0" i="0" dirty="0" err="1">
                <a:effectLst/>
                <a:latin typeface="HelveticaNeueCyr-Light"/>
              </a:rPr>
              <a:t>має</a:t>
            </a:r>
            <a:r>
              <a:rPr lang="ru-RU" sz="2800" b="0" i="0" dirty="0">
                <a:effectLst/>
                <a:latin typeface="HelveticaNeueCyr-Light"/>
              </a:rPr>
              <a:t> бути </a:t>
            </a:r>
            <a:r>
              <a:rPr lang="ru-RU" sz="2800" b="0" i="0" dirty="0" err="1">
                <a:effectLst/>
                <a:latin typeface="HelveticaNeueCyr-Light"/>
              </a:rPr>
              <a:t>якомога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простішою</a:t>
            </a:r>
            <a:r>
              <a:rPr lang="ru-RU" sz="2800" b="0" i="0" dirty="0">
                <a:effectLst/>
                <a:latin typeface="HelveticaNeueCyr-Light"/>
              </a:rPr>
              <a:t>, </a:t>
            </a:r>
            <a:r>
              <a:rPr lang="ru-RU" sz="2800" b="0" i="0" dirty="0" err="1">
                <a:effectLst/>
                <a:latin typeface="HelveticaNeueCyr-Light"/>
              </a:rPr>
              <a:t>щоб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її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було</a:t>
            </a:r>
            <a:r>
              <a:rPr lang="ru-RU" sz="2800" b="0" i="0" dirty="0">
                <a:effectLst/>
                <a:latin typeface="HelveticaNeueCyr-Light"/>
              </a:rPr>
              <a:t> легко </a:t>
            </a:r>
            <a:r>
              <a:rPr lang="ru-RU" sz="2800" b="0" i="0" dirty="0" err="1">
                <a:effectLst/>
                <a:latin typeface="HelveticaNeueCyr-Light"/>
              </a:rPr>
              <a:t>заповнювати</a:t>
            </a:r>
            <a:r>
              <a:rPr lang="ru-RU" sz="2800" b="0" i="0" dirty="0">
                <a:effectLst/>
                <a:latin typeface="HelveticaNeueCyr-Light"/>
              </a:rPr>
              <a:t> і </a:t>
            </a:r>
            <a:r>
              <a:rPr lang="ru-RU" sz="2800" b="0" i="0" dirty="0" err="1">
                <a:effectLst/>
                <a:latin typeface="HelveticaNeueCyr-Light"/>
              </a:rPr>
              <a:t>своєчасно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оновлювати</a:t>
            </a:r>
            <a:r>
              <a:rPr lang="ru-RU" sz="2800" b="0" i="0" dirty="0">
                <a:effectLst/>
                <a:latin typeface="HelveticaNeueCyr-Light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>
                <a:effectLst/>
                <a:latin typeface="HelveticaNeueCyr-Light"/>
              </a:rPr>
              <a:t>Записи </a:t>
            </a:r>
            <a:r>
              <a:rPr lang="ru-RU" sz="2800" b="0" i="0" dirty="0" err="1">
                <a:effectLst/>
                <a:latin typeface="HelveticaNeueCyr-Light"/>
              </a:rPr>
              <a:t>повинні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вказувати</a:t>
            </a:r>
            <a:r>
              <a:rPr lang="ru-RU" sz="2800" b="0" i="0" dirty="0">
                <a:effectLst/>
                <a:latin typeface="HelveticaNeueCyr-Light"/>
              </a:rPr>
              <a:t> особу(особи), </a:t>
            </a:r>
            <a:r>
              <a:rPr lang="ru-RU" sz="2800" b="0" i="0" dirty="0" err="1">
                <a:effectLst/>
                <a:latin typeface="HelveticaNeueCyr-Light"/>
              </a:rPr>
              <a:t>які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їх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виконали</a:t>
            </a:r>
            <a:r>
              <a:rPr lang="ru-RU" sz="2800" b="0" i="0" dirty="0">
                <a:effectLst/>
                <a:latin typeface="HelveticaNeueCyr-Light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effectLst/>
                <a:latin typeface="HelveticaNeueCyr-Light"/>
              </a:rPr>
              <a:t>Малі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підприємства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можуть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використовувати</a:t>
            </a:r>
            <a:r>
              <a:rPr lang="ru-RU" sz="2800" b="0" i="0" dirty="0">
                <a:effectLst/>
                <a:latin typeface="HelveticaNeueCyr-Light"/>
              </a:rPr>
              <a:t> «</a:t>
            </a:r>
            <a:r>
              <a:rPr lang="ru-RU" sz="2800" b="1" i="0" dirty="0" err="1">
                <a:effectLst/>
                <a:latin typeface="HelveticaNeueCyr-Light"/>
              </a:rPr>
              <a:t>Щоденний</a:t>
            </a:r>
            <a:r>
              <a:rPr lang="ru-RU" sz="2800" b="1" i="0" dirty="0">
                <a:effectLst/>
                <a:latin typeface="HelveticaNeueCyr-Light"/>
              </a:rPr>
              <a:t> журнал з </a:t>
            </a:r>
            <a:r>
              <a:rPr lang="ru-RU" sz="2800" b="1" i="0" dirty="0" err="1">
                <a:effectLst/>
                <a:latin typeface="HelveticaNeueCyr-Light"/>
              </a:rPr>
              <a:t>управління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безпечністю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харчової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продукції</a:t>
            </a:r>
            <a:r>
              <a:rPr lang="ru-RU" sz="2800" b="1" i="0" dirty="0">
                <a:effectLst/>
                <a:latin typeface="HelveticaNeueCyr-Light"/>
              </a:rPr>
              <a:t> для </a:t>
            </a:r>
            <a:r>
              <a:rPr lang="ru-RU" sz="2800" b="1" i="0" dirty="0" err="1">
                <a:effectLst/>
                <a:latin typeface="HelveticaNeueCyr-Light"/>
              </a:rPr>
              <a:t>виробників</a:t>
            </a:r>
            <a:r>
              <a:rPr lang="ru-RU" sz="2800" b="1" i="0" dirty="0">
                <a:effectLst/>
                <a:latin typeface="HelveticaNeueCyr-Light"/>
              </a:rPr>
              <a:t> </a:t>
            </a:r>
            <a:r>
              <a:rPr lang="ru-RU" sz="2800" b="1" i="0" dirty="0" err="1">
                <a:effectLst/>
                <a:latin typeface="HelveticaNeueCyr-Light"/>
              </a:rPr>
              <a:t>м'яса</a:t>
            </a:r>
            <a:r>
              <a:rPr lang="ru-RU" sz="2800" b="1" i="0" dirty="0">
                <a:effectLst/>
                <a:latin typeface="HelveticaNeueCyr-Light"/>
              </a:rPr>
              <a:t>», </a:t>
            </a:r>
            <a:r>
              <a:rPr lang="ru-RU" sz="2800" b="0" i="0" dirty="0" err="1">
                <a:effectLst/>
                <a:latin typeface="HelveticaNeueCyr-Light"/>
              </a:rPr>
              <a:t>якщо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інших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механізмів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ведення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документації</a:t>
            </a:r>
            <a:r>
              <a:rPr lang="ru-RU" sz="2800" b="0" i="0" dirty="0">
                <a:effectLst/>
                <a:latin typeface="HelveticaNeueCyr-Light"/>
              </a:rPr>
              <a:t> та </a:t>
            </a:r>
            <a:r>
              <a:rPr lang="ru-RU" sz="2800" b="0" i="0" dirty="0" err="1">
                <a:effectLst/>
                <a:latin typeface="HelveticaNeueCyr-Light"/>
              </a:rPr>
              <a:t>обліку</a:t>
            </a:r>
            <a:r>
              <a:rPr lang="ru-RU" sz="2800" b="0" i="0" dirty="0">
                <a:effectLst/>
                <a:latin typeface="HelveticaNeueCyr-Light"/>
              </a:rPr>
              <a:t> </a:t>
            </a:r>
            <a:r>
              <a:rPr lang="ru-RU" sz="2800" b="0" i="0" dirty="0" err="1">
                <a:effectLst/>
                <a:latin typeface="HelveticaNeueCyr-Light"/>
              </a:rPr>
              <a:t>немає</a:t>
            </a:r>
            <a:r>
              <a:rPr lang="ru-RU" sz="2800" b="0" i="0" dirty="0">
                <a:effectLst/>
                <a:latin typeface="HelveticaNeueCyr-Light"/>
              </a:rPr>
              <a:t>. </a:t>
            </a:r>
          </a:p>
          <a:p>
            <a:pPr algn="just"/>
            <a:endParaRPr lang="ru-RU" sz="2800" b="0" i="0" dirty="0">
              <a:effectLst/>
              <a:latin typeface="HelveticaNeueCyr-Light"/>
            </a:endParaRP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966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7546" y="365183"/>
            <a:ext cx="5650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err="1"/>
              <a:t>Аналіз</a:t>
            </a:r>
            <a:r>
              <a:rPr lang="ru-RU" sz="3200" dirty="0"/>
              <a:t> </a:t>
            </a:r>
            <a:r>
              <a:rPr lang="ru-RU" sz="3200" dirty="0" err="1"/>
              <a:t>небезпечних</a:t>
            </a:r>
            <a:r>
              <a:rPr lang="ru-RU" sz="3200" dirty="0"/>
              <a:t> </a:t>
            </a:r>
            <a:r>
              <a:rPr lang="ru-RU" sz="3200" dirty="0" err="1"/>
              <a:t>чинників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005" y="1216242"/>
            <a:ext cx="11540972" cy="482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>
                <a:effectLst/>
                <a:latin typeface="Microtype"/>
              </a:rPr>
              <a:t>Метою </a:t>
            </a:r>
            <a:r>
              <a:rPr lang="ru-RU" sz="3000" b="0" i="0" dirty="0" err="1">
                <a:effectLst/>
                <a:latin typeface="Microtype"/>
              </a:rPr>
              <a:t>першого</a:t>
            </a:r>
            <a:r>
              <a:rPr lang="ru-RU" sz="3000" b="0" i="0" dirty="0">
                <a:effectLst/>
                <a:latin typeface="Microtype"/>
              </a:rPr>
              <a:t> принципу НАССР є </a:t>
            </a:r>
            <a:r>
              <a:rPr lang="ru-RU" sz="3000" b="1" i="0" dirty="0" err="1">
                <a:effectLst/>
                <a:latin typeface="Microtype"/>
              </a:rPr>
              <a:t>аналіз</a:t>
            </a:r>
            <a:r>
              <a:rPr lang="ru-RU" sz="3000" b="1" i="0" dirty="0">
                <a:effectLst/>
                <a:latin typeface="Microtype"/>
              </a:rPr>
              <a:t> кожного </a:t>
            </a:r>
            <a:r>
              <a:rPr lang="ru-RU" sz="3000" b="1" i="0" dirty="0" err="1">
                <a:effectLst/>
                <a:latin typeface="Microtype"/>
              </a:rPr>
              <a:t>етапу</a:t>
            </a:r>
            <a:r>
              <a:rPr lang="ru-RU" sz="3000" b="1" i="0" dirty="0">
                <a:effectLst/>
                <a:latin typeface="Microtype"/>
              </a:rPr>
              <a:t> </a:t>
            </a:r>
            <a:r>
              <a:rPr lang="ru-RU" sz="3000" b="1" i="0" dirty="0" err="1">
                <a:effectLst/>
                <a:latin typeface="Microtype"/>
              </a:rPr>
              <a:t>технологічного</a:t>
            </a:r>
            <a:r>
              <a:rPr lang="ru-RU" sz="3000" b="1" i="0" dirty="0">
                <a:effectLst/>
                <a:latin typeface="Microtype"/>
              </a:rPr>
              <a:t> </a:t>
            </a:r>
            <a:r>
              <a:rPr lang="ru-RU" sz="3000" b="1" i="0" dirty="0" err="1">
                <a:effectLst/>
                <a:latin typeface="Microtype"/>
              </a:rPr>
              <a:t>процесу</a:t>
            </a:r>
            <a:r>
              <a:rPr lang="ru-RU" sz="3000" b="0" i="0" dirty="0">
                <a:effectLst/>
                <a:latin typeface="Microtype"/>
              </a:rPr>
              <a:t> для </a:t>
            </a:r>
            <a:r>
              <a:rPr lang="ru-RU" sz="3000" b="0" i="0" dirty="0" err="1">
                <a:effectLst/>
                <a:latin typeface="Microtype"/>
              </a:rPr>
              <a:t>встановлення</a:t>
            </a:r>
            <a:r>
              <a:rPr lang="ru-RU" sz="3000" b="0" i="0" dirty="0">
                <a:effectLst/>
                <a:latin typeface="Microtype"/>
              </a:rPr>
              <a:t> того факту, на </a:t>
            </a:r>
            <a:r>
              <a:rPr lang="ru-RU" sz="3000" b="0" i="0" dirty="0" err="1">
                <a:effectLst/>
                <a:latin typeface="Microtype"/>
              </a:rPr>
              <a:t>якому</a:t>
            </a:r>
            <a:r>
              <a:rPr lang="ru-RU" sz="3000" b="0" i="0" dirty="0">
                <a:effectLst/>
                <a:latin typeface="Microtype"/>
              </a:rPr>
              <a:t> з них </a:t>
            </a:r>
            <a:r>
              <a:rPr lang="ru-RU" sz="3000" b="0" i="0" dirty="0" err="1">
                <a:effectLst/>
                <a:latin typeface="Microtype"/>
              </a:rPr>
              <a:t>існує</a:t>
            </a:r>
            <a:r>
              <a:rPr lang="ru-RU" sz="3000" b="0" i="0" dirty="0">
                <a:effectLst/>
                <a:latin typeface="Microtype"/>
              </a:rPr>
              <a:t> </a:t>
            </a:r>
            <a:r>
              <a:rPr lang="ru-RU" sz="3000" b="0" i="0" dirty="0" err="1">
                <a:effectLst/>
                <a:latin typeface="Microtype"/>
              </a:rPr>
              <a:t>високий</a:t>
            </a:r>
            <a:r>
              <a:rPr lang="ru-RU" sz="3000" b="0" i="0" dirty="0">
                <a:effectLst/>
                <a:latin typeface="Microtype"/>
              </a:rPr>
              <a:t> </a:t>
            </a:r>
            <a:r>
              <a:rPr lang="ru-RU" sz="3000" b="0" i="0" dirty="0" err="1">
                <a:effectLst/>
                <a:latin typeface="Microtype"/>
              </a:rPr>
              <a:t>ризик</a:t>
            </a:r>
            <a:r>
              <a:rPr lang="ru-RU" sz="3000" b="0" i="0" dirty="0">
                <a:effectLst/>
                <a:latin typeface="Microtype"/>
              </a:rPr>
              <a:t> </a:t>
            </a:r>
            <a:r>
              <a:rPr lang="ru-RU" sz="3000" b="0" i="0" dirty="0" err="1">
                <a:effectLst/>
                <a:latin typeface="Microtype"/>
              </a:rPr>
              <a:t>перевищення</a:t>
            </a:r>
            <a:r>
              <a:rPr lang="ru-RU" sz="3000" b="0" i="0" dirty="0">
                <a:effectLst/>
                <a:latin typeface="Microtype"/>
              </a:rPr>
              <a:t> допустимого </a:t>
            </a:r>
            <a:r>
              <a:rPr lang="ru-RU" sz="3000" b="0" i="0" dirty="0" err="1">
                <a:effectLst/>
                <a:latin typeface="Microtype"/>
              </a:rPr>
              <a:t>рівня</a:t>
            </a:r>
            <a:r>
              <a:rPr lang="ru-RU" sz="3000" b="0" i="0" dirty="0">
                <a:effectLst/>
                <a:latin typeface="Microtype"/>
              </a:rPr>
              <a:t> </a:t>
            </a:r>
            <a:r>
              <a:rPr lang="ru-RU" sz="3000" b="0" i="0" dirty="0" err="1">
                <a:effectLst/>
                <a:latin typeface="Microtype"/>
              </a:rPr>
              <a:t>небезпечних</a:t>
            </a:r>
            <a:r>
              <a:rPr lang="ru-RU" sz="3000" b="0" i="0" dirty="0">
                <a:effectLst/>
                <a:latin typeface="Microtype"/>
              </a:rPr>
              <a:t> </a:t>
            </a:r>
            <a:r>
              <a:rPr lang="ru-RU" sz="3000" b="0" i="0" dirty="0" err="1">
                <a:effectLst/>
                <a:latin typeface="Microtype"/>
              </a:rPr>
              <a:t>речовин</a:t>
            </a:r>
            <a:r>
              <a:rPr lang="ru-RU" sz="3000" b="0" i="0" dirty="0">
                <a:effectLst/>
                <a:latin typeface="Microtype"/>
              </a:rPr>
              <a:t> у </a:t>
            </a:r>
            <a:r>
              <a:rPr lang="ru-RU" sz="3000" b="0" i="0" dirty="0" err="1">
                <a:effectLst/>
                <a:latin typeface="Microtype"/>
              </a:rPr>
              <a:t>харчовому</a:t>
            </a:r>
            <a:r>
              <a:rPr lang="ru-RU" sz="3000" b="0" i="0" dirty="0">
                <a:effectLst/>
                <a:latin typeface="Microtype"/>
              </a:rPr>
              <a:t> </a:t>
            </a:r>
            <a:r>
              <a:rPr lang="ru-RU" sz="3000" b="0" i="0" dirty="0" err="1">
                <a:effectLst/>
                <a:latin typeface="Microtype"/>
              </a:rPr>
              <a:t>продукті</a:t>
            </a:r>
            <a:r>
              <a:rPr lang="ru-RU" sz="3000" b="0" i="0" dirty="0">
                <a:effectLst/>
                <a:latin typeface="Microtype"/>
              </a:rPr>
              <a:t> через </a:t>
            </a:r>
            <a:r>
              <a:rPr lang="ru-RU" sz="3000" b="0" i="0" dirty="0" err="1">
                <a:effectLst/>
                <a:latin typeface="Microtype"/>
              </a:rPr>
              <a:t>відхилення</a:t>
            </a:r>
            <a:r>
              <a:rPr lang="ru-RU" sz="3000" b="0" i="0" dirty="0">
                <a:effectLst/>
                <a:latin typeface="Microtype"/>
              </a:rPr>
              <a:t> у параметрах </a:t>
            </a:r>
            <a:r>
              <a:rPr lang="ru-RU" sz="3000" b="0" i="0" dirty="0" err="1">
                <a:effectLst/>
                <a:latin typeface="Microtype"/>
              </a:rPr>
              <a:t>процесу</a:t>
            </a:r>
            <a:r>
              <a:rPr lang="ru-RU" sz="3000" b="0" i="0" dirty="0">
                <a:effectLst/>
                <a:latin typeface="Microtype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effectLst/>
              </a:rPr>
              <a:t>Аналіз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небезпечних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чинників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поєднує</a:t>
            </a:r>
            <a:r>
              <a:rPr lang="ru-RU" sz="3000" b="0" i="0" dirty="0">
                <a:effectLst/>
              </a:rPr>
              <a:t> в </a:t>
            </a:r>
            <a:r>
              <a:rPr lang="ru-RU" sz="3000" b="0" i="0" dirty="0" err="1">
                <a:effectLst/>
              </a:rPr>
              <a:t>собі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ідентифікацію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небезпечних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чинників</a:t>
            </a:r>
            <a:r>
              <a:rPr lang="ru-RU" sz="3000" b="0" i="0" dirty="0">
                <a:effectLst/>
              </a:rPr>
              <a:t> та </a:t>
            </a:r>
            <a:r>
              <a:rPr lang="ru-RU" sz="3000" b="0" i="0" dirty="0" err="1">
                <a:effectLst/>
              </a:rPr>
              <a:t>їх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оцінювання</a:t>
            </a:r>
            <a:r>
              <a:rPr lang="ru-RU" sz="3000" b="0" i="0" dirty="0">
                <a:effectLst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effectLst/>
              </a:rPr>
              <a:t>Слід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ураховувати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всі</a:t>
            </a:r>
            <a:r>
              <a:rPr lang="ru-RU" sz="3000" dirty="0"/>
              <a:t> </a:t>
            </a:r>
            <a:r>
              <a:rPr lang="ru-RU" sz="3000" b="0" i="0" dirty="0" err="1">
                <a:effectLst/>
              </a:rPr>
              <a:t>реальні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або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потенційні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небезпеки</a:t>
            </a:r>
            <a:r>
              <a:rPr lang="ru-RU" sz="3000" b="0" i="0" dirty="0">
                <a:effectLst/>
              </a:rPr>
              <a:t>, </a:t>
            </a:r>
            <a:r>
              <a:rPr lang="ru-RU" sz="3000" b="0" i="0" dirty="0" err="1">
                <a:effectLst/>
              </a:rPr>
              <a:t>які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можуть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виникати</a:t>
            </a:r>
            <a:r>
              <a:rPr lang="ru-RU" sz="3000" b="0" i="0" dirty="0">
                <a:effectLst/>
              </a:rPr>
              <a:t> в кожному </a:t>
            </a:r>
            <a:r>
              <a:rPr lang="ru-RU" sz="3000" b="0" i="0" dirty="0" err="1">
                <a:effectLst/>
              </a:rPr>
              <a:t>інгредієнті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чи</a:t>
            </a:r>
            <a:r>
              <a:rPr lang="ru-RU" sz="3000" b="0" i="0" dirty="0">
                <a:effectLst/>
              </a:rPr>
              <a:t> на кожному </a:t>
            </a:r>
            <a:r>
              <a:rPr lang="ru-RU" sz="3000" b="0" i="0" dirty="0" err="1">
                <a:effectLst/>
              </a:rPr>
              <a:t>етапі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технологічного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процесу</a:t>
            </a:r>
            <a:r>
              <a:rPr lang="ru-RU" sz="3000" b="0" i="0" dirty="0">
                <a:effectLst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508799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845A43-B2B3-4948-A15E-84754539028E}"/>
              </a:ext>
            </a:extLst>
          </p:cNvPr>
          <p:cNvSpPr txBox="1"/>
          <p:nvPr/>
        </p:nvSpPr>
        <p:spPr>
          <a:xfrm>
            <a:off x="221064" y="381837"/>
            <a:ext cx="1145512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ЩОДЕННИЙ ЖУРНАЛ З УПРАВЛІННЯ БЕЗПЕЧНІСТЮ ХАРЧОВОЇ ПРОДУКЦІЇ ДЛЯ ВИРОБНИКІВ М'ЯСА 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 err="1"/>
              <a:t>Цей</a:t>
            </a:r>
            <a:r>
              <a:rPr lang="ru-RU" sz="3200" dirty="0"/>
              <a:t> журнал </a:t>
            </a:r>
            <a:r>
              <a:rPr lang="ru-RU" sz="3200" dirty="0" err="1"/>
              <a:t>використовується</a:t>
            </a:r>
            <a:r>
              <a:rPr lang="ru-RU" sz="3200" dirty="0"/>
              <a:t> для </a:t>
            </a:r>
            <a:r>
              <a:rPr lang="ru-RU" sz="3200" dirty="0" err="1"/>
              <a:t>фіксації</a:t>
            </a:r>
            <a:r>
              <a:rPr lang="ru-RU" sz="3200" dirty="0"/>
              <a:t> </a:t>
            </a:r>
            <a:r>
              <a:rPr lang="ru-RU" sz="3200" dirty="0" err="1"/>
              <a:t>важливої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 про </a:t>
            </a:r>
            <a:r>
              <a:rPr lang="ru-RU" sz="3200" dirty="0" err="1"/>
              <a:t>гігієнічн</a:t>
            </a:r>
            <a:r>
              <a:rPr lang="uk-UA" sz="3200" dirty="0"/>
              <a:t>і</a:t>
            </a:r>
            <a:r>
              <a:rPr lang="ru-RU" sz="3200" dirty="0"/>
              <a:t> </a:t>
            </a:r>
            <a:r>
              <a:rPr lang="ru-RU" sz="3200" dirty="0" err="1"/>
              <a:t>умови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 на </a:t>
            </a:r>
            <a:r>
              <a:rPr lang="ru-RU" sz="3200" dirty="0" err="1"/>
              <a:t>харчовому</a:t>
            </a:r>
            <a:r>
              <a:rPr lang="ru-RU" sz="3200" dirty="0"/>
              <a:t> </a:t>
            </a:r>
            <a:r>
              <a:rPr lang="ru-RU" sz="3200" dirty="0" err="1"/>
              <a:t>підприємстві</a:t>
            </a:r>
            <a:r>
              <a:rPr lang="ru-RU" sz="3200" dirty="0"/>
              <a:t> і </a:t>
            </a:r>
            <a:r>
              <a:rPr lang="ru-RU" sz="3200" dirty="0" err="1"/>
              <a:t>надання</a:t>
            </a:r>
            <a:r>
              <a:rPr lang="ru-RU" sz="3200" dirty="0"/>
              <a:t> </a:t>
            </a:r>
            <a:r>
              <a:rPr lang="ru-RU" sz="3200" dirty="0" err="1"/>
              <a:t>свідчення</a:t>
            </a:r>
            <a:r>
              <a:rPr lang="ru-RU" sz="3200" dirty="0"/>
              <a:t> аудиторам про стан справ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управлінням</a:t>
            </a:r>
            <a:r>
              <a:rPr lang="ru-RU" sz="3200" dirty="0"/>
              <a:t> </a:t>
            </a:r>
            <a:r>
              <a:rPr lang="ru-RU" sz="3200" dirty="0" err="1"/>
              <a:t>безпечністю</a:t>
            </a:r>
            <a:r>
              <a:rPr lang="ru-RU" sz="3200" dirty="0"/>
              <a:t> </a:t>
            </a:r>
            <a:r>
              <a:rPr lang="ru-RU" sz="3200" dirty="0" err="1"/>
              <a:t>харчової</a:t>
            </a:r>
            <a:r>
              <a:rPr lang="ru-RU" sz="3200" dirty="0"/>
              <a:t> </a:t>
            </a:r>
            <a:r>
              <a:rPr lang="ru-RU" sz="3200" dirty="0" err="1"/>
              <a:t>продукції</a:t>
            </a:r>
            <a:r>
              <a:rPr lang="ru-RU" sz="3200" dirty="0"/>
              <a:t> на </a:t>
            </a:r>
            <a:r>
              <a:rPr lang="ru-RU" sz="3200" dirty="0" err="1"/>
              <a:t>підприємстві</a:t>
            </a:r>
            <a:r>
              <a:rPr lang="ru-RU" sz="3200" dirty="0"/>
              <a:t>. 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b="1" dirty="0"/>
              <a:t>ЩОДЕННИЙ КОНТРОЛЬНИЙ СПИСОК (чек-лист)</a:t>
            </a:r>
            <a:r>
              <a:rPr lang="ru-RU" sz="3200" dirty="0"/>
              <a:t> – </a:t>
            </a:r>
            <a:r>
              <a:rPr lang="ru-RU" sz="3200" dirty="0" err="1"/>
              <a:t>це</a:t>
            </a:r>
            <a:r>
              <a:rPr lang="ru-RU" sz="3200" dirty="0"/>
              <a:t> список </a:t>
            </a:r>
            <a:r>
              <a:rPr lang="ru-RU" sz="3200" dirty="0" err="1"/>
              <a:t>перевірок</a:t>
            </a:r>
            <a:r>
              <a:rPr lang="ru-RU" sz="3200" dirty="0"/>
              <a:t>, яки </a:t>
            </a:r>
            <a:r>
              <a:rPr lang="ru-RU" sz="3200" dirty="0" err="1"/>
              <a:t>мають</a:t>
            </a:r>
            <a:r>
              <a:rPr lang="ru-RU" sz="3200" dirty="0"/>
              <a:t> </a:t>
            </a:r>
            <a:r>
              <a:rPr lang="ru-RU" sz="3200" dirty="0" err="1"/>
              <a:t>щодня</a:t>
            </a:r>
            <a:r>
              <a:rPr lang="ru-RU" sz="3200" dirty="0"/>
              <a:t> </a:t>
            </a:r>
            <a:r>
              <a:rPr lang="ru-RU" sz="3200" dirty="0" err="1"/>
              <a:t>проводити</a:t>
            </a:r>
            <a:r>
              <a:rPr lang="ru-RU" sz="3200" dirty="0"/>
              <a:t> </a:t>
            </a:r>
            <a:r>
              <a:rPr lang="ru-RU" sz="3200" dirty="0" err="1"/>
              <a:t>співробітники</a:t>
            </a:r>
            <a:r>
              <a:rPr lang="ru-RU" sz="3200" dirty="0"/>
              <a:t>: 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до початку </a:t>
            </a:r>
            <a:r>
              <a:rPr lang="ru-RU" sz="3200" dirty="0" err="1"/>
              <a:t>процесу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в </a:t>
            </a:r>
            <a:r>
              <a:rPr lang="ru-RU" sz="3200" dirty="0" err="1"/>
              <a:t>процесі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закінчення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4771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67564B-38C2-4A8A-8EE2-C5C5EF3595E8}"/>
              </a:ext>
            </a:extLst>
          </p:cNvPr>
          <p:cNvSpPr txBox="1"/>
          <p:nvPr/>
        </p:nvSpPr>
        <p:spPr>
          <a:xfrm>
            <a:off x="291402" y="221064"/>
            <a:ext cx="11615895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10. Перегляд </a:t>
            </a:r>
            <a:r>
              <a:rPr lang="ru-RU" sz="2800" b="1" dirty="0" err="1"/>
              <a:t>системи</a:t>
            </a:r>
            <a:r>
              <a:rPr lang="ru-RU" sz="2800" b="1" dirty="0"/>
              <a:t> на </a:t>
            </a:r>
            <a:r>
              <a:rPr lang="ru-RU" sz="2800" b="1" dirty="0" err="1"/>
              <a:t>основі</a:t>
            </a:r>
            <a:r>
              <a:rPr lang="ru-RU" sz="2800" b="1" dirty="0"/>
              <a:t> </a:t>
            </a:r>
            <a:r>
              <a:rPr lang="en-US" sz="2800" b="1" dirty="0"/>
              <a:t>HACCP </a:t>
            </a:r>
            <a:endParaRPr lang="uk-UA" sz="2800" b="1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err="1"/>
              <a:t>Переглядайте</a:t>
            </a:r>
            <a:r>
              <a:rPr lang="ru-RU" sz="2800" dirty="0"/>
              <a:t> план(и) НАССР як </a:t>
            </a:r>
            <a:r>
              <a:rPr lang="ru-RU" sz="2800" dirty="0" err="1"/>
              <a:t>мінімум</a:t>
            </a:r>
            <a:r>
              <a:rPr lang="ru-RU" sz="2800" dirty="0"/>
              <a:t> раз на </a:t>
            </a:r>
            <a:r>
              <a:rPr lang="ru-RU" sz="2800" dirty="0" err="1"/>
              <a:t>рік</a:t>
            </a:r>
            <a:r>
              <a:rPr lang="ru-RU" sz="2800" dirty="0"/>
              <a:t>, за </a:t>
            </a:r>
            <a:r>
              <a:rPr lang="ru-RU" sz="2800" dirty="0" err="1"/>
              <a:t>винятком</a:t>
            </a:r>
            <a:r>
              <a:rPr lang="ru-RU" sz="2800" dirty="0"/>
              <a:t> </a:t>
            </a:r>
            <a:r>
              <a:rPr lang="ru-RU" sz="2800" dirty="0" err="1"/>
              <a:t>випадків</a:t>
            </a:r>
            <a:r>
              <a:rPr lang="ru-RU" sz="2800" dirty="0"/>
              <a:t>, коли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переглядався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внесення</a:t>
            </a:r>
            <a:r>
              <a:rPr lang="ru-RU" sz="2800" dirty="0"/>
              <a:t> </a:t>
            </a:r>
            <a:r>
              <a:rPr lang="ru-RU" sz="2800" dirty="0" err="1"/>
              <a:t>змін</a:t>
            </a:r>
            <a:r>
              <a:rPr lang="ru-RU" sz="2800" dirty="0"/>
              <a:t> у </a:t>
            </a:r>
            <a:r>
              <a:rPr lang="ru-RU" sz="2800" dirty="0" err="1"/>
              <a:t>продукцію</a:t>
            </a:r>
            <a:r>
              <a:rPr lang="ru-RU" sz="2800" dirty="0"/>
              <a:t>, </a:t>
            </a:r>
            <a:r>
              <a:rPr lang="ru-RU" sz="2800" dirty="0" err="1"/>
              <a:t>процедури</a:t>
            </a:r>
            <a:r>
              <a:rPr lang="ru-RU" sz="2800" dirty="0"/>
              <a:t>, </a:t>
            </a:r>
            <a:r>
              <a:rPr lang="ru-RU" sz="2800" dirty="0" err="1"/>
              <a:t>законодавство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, </a:t>
            </a:r>
            <a:r>
              <a:rPr lang="ru-RU" sz="2800" dirty="0" err="1"/>
              <a:t>можливо</a:t>
            </a:r>
            <a:r>
              <a:rPr lang="ru-RU" sz="2800" dirty="0"/>
              <a:t>, у </a:t>
            </a:r>
            <a:r>
              <a:rPr lang="ru-RU" sz="2800" dirty="0" err="1"/>
              <a:t>зв’язку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скаргами</a:t>
            </a:r>
            <a:r>
              <a:rPr lang="ru-RU" sz="2800" dirty="0"/>
              <a:t> </a:t>
            </a:r>
            <a:r>
              <a:rPr lang="ru-RU" sz="2800" dirty="0" err="1"/>
              <a:t>клієнтів</a:t>
            </a:r>
            <a:r>
              <a:rPr lang="ru-RU" sz="2800" dirty="0"/>
              <a:t> 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звітом</a:t>
            </a:r>
            <a:r>
              <a:rPr lang="ru-RU" sz="2800" dirty="0"/>
              <a:t> </a:t>
            </a:r>
            <a:r>
              <a:rPr lang="ru-RU" sz="2800" dirty="0" err="1"/>
              <a:t>аудиторів</a:t>
            </a:r>
            <a:r>
              <a:rPr lang="ru-RU" sz="2800" dirty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/>
              <a:t>У </a:t>
            </a:r>
            <a:r>
              <a:rPr lang="ru-RU" sz="2800" dirty="0" err="1"/>
              <a:t>випадку</a:t>
            </a:r>
            <a:r>
              <a:rPr lang="ru-RU" sz="2800" dirty="0"/>
              <a:t> </a:t>
            </a:r>
            <a:r>
              <a:rPr lang="ru-RU" sz="2800" dirty="0" err="1"/>
              <a:t>внесення</a:t>
            </a:r>
            <a:r>
              <a:rPr lang="ru-RU" sz="2800" dirty="0"/>
              <a:t> </a:t>
            </a:r>
            <a:r>
              <a:rPr lang="ru-RU" sz="2800" dirty="0" err="1"/>
              <a:t>змін</a:t>
            </a:r>
            <a:r>
              <a:rPr lang="ru-RU" sz="2800" dirty="0"/>
              <a:t> перегляд плану НАССР повинен </a:t>
            </a:r>
            <a:r>
              <a:rPr lang="ru-RU" sz="2800" dirty="0" err="1"/>
              <a:t>гарантувати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процедури</a:t>
            </a:r>
            <a:r>
              <a:rPr lang="ru-RU" sz="2800" dirty="0"/>
              <a:t> </a:t>
            </a:r>
            <a:r>
              <a:rPr lang="ru-RU" sz="2800" dirty="0" err="1"/>
              <a:t>безпечності</a:t>
            </a:r>
            <a:r>
              <a:rPr lang="ru-RU" sz="2800" dirty="0"/>
              <a:t> </a:t>
            </a:r>
            <a:r>
              <a:rPr lang="ru-RU" sz="2800" dirty="0" err="1"/>
              <a:t>харчової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</a:t>
            </a:r>
            <a:r>
              <a:rPr lang="ru-RU" sz="2800" dirty="0" err="1"/>
              <a:t>залишаються</a:t>
            </a:r>
            <a:r>
              <a:rPr lang="ru-RU" sz="2800" dirty="0"/>
              <a:t> </a:t>
            </a:r>
            <a:r>
              <a:rPr lang="ru-RU" sz="2800" dirty="0" err="1"/>
              <a:t>ефективними</a:t>
            </a:r>
            <a:r>
              <a:rPr lang="ru-RU" sz="2800" dirty="0"/>
              <a:t>. 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/>
              <a:t>Перегляд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зазначати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в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аспекти</a:t>
            </a:r>
            <a:r>
              <a:rPr lang="ru-RU" sz="2800" dirty="0"/>
              <a:t> плану НАССР </a:t>
            </a:r>
            <a:r>
              <a:rPr lang="ru-RU" sz="2800" dirty="0" err="1"/>
              <a:t>необхідно</a:t>
            </a:r>
            <a:r>
              <a:rPr lang="ru-RU" sz="2800" dirty="0"/>
              <a:t> внести </a:t>
            </a:r>
            <a:r>
              <a:rPr lang="ru-RU" sz="2800" dirty="0" err="1"/>
              <a:t>зміни</a:t>
            </a:r>
            <a:r>
              <a:rPr lang="ru-RU" sz="2800" dirty="0"/>
              <a:t>, напр. </a:t>
            </a:r>
            <a:r>
              <a:rPr lang="ru-RU" sz="2800" dirty="0" err="1"/>
              <a:t>обсяг</a:t>
            </a:r>
            <a:r>
              <a:rPr lang="ru-RU" sz="2800" dirty="0"/>
              <a:t>, </a:t>
            </a:r>
            <a:r>
              <a:rPr lang="ru-RU" sz="2800" dirty="0" err="1"/>
              <a:t>схеми</a:t>
            </a:r>
            <a:r>
              <a:rPr lang="ru-RU" sz="2800" dirty="0"/>
              <a:t> </a:t>
            </a:r>
            <a:r>
              <a:rPr lang="ru-RU" sz="2800" dirty="0" err="1"/>
              <a:t>технологічного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, </a:t>
            </a:r>
            <a:r>
              <a:rPr lang="ru-RU" sz="2800" dirty="0" err="1"/>
              <a:t>аналіз</a:t>
            </a:r>
            <a:r>
              <a:rPr lang="ru-RU" sz="2800" dirty="0"/>
              <a:t> </a:t>
            </a:r>
            <a:r>
              <a:rPr lang="ru-RU" sz="2800" dirty="0" err="1"/>
              <a:t>технічних</a:t>
            </a:r>
            <a:r>
              <a:rPr lang="ru-RU" sz="2800" dirty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 та </a:t>
            </a:r>
            <a:r>
              <a:rPr lang="ru-RU" sz="2800" dirty="0" err="1"/>
              <a:t>небезпек</a:t>
            </a:r>
            <a:r>
              <a:rPr lang="ru-RU" sz="2800" dirty="0"/>
              <a:t>, заходи контролю, </a:t>
            </a:r>
            <a:r>
              <a:rPr lang="ru-RU" sz="2800" dirty="0" err="1"/>
              <a:t>рішення</a:t>
            </a:r>
            <a:r>
              <a:rPr lang="ru-RU" sz="2800" dirty="0"/>
              <a:t> про </a:t>
            </a:r>
            <a:r>
              <a:rPr lang="ru-RU" sz="2800" dirty="0" err="1"/>
              <a:t>контрольні</a:t>
            </a:r>
            <a:r>
              <a:rPr lang="ru-RU" sz="2800" dirty="0"/>
              <a:t> точки, </a:t>
            </a:r>
            <a:r>
              <a:rPr lang="ru-RU" sz="2800" dirty="0" err="1"/>
              <a:t>критичні</a:t>
            </a:r>
            <a:r>
              <a:rPr lang="ru-RU" sz="2800" dirty="0"/>
              <a:t> </a:t>
            </a:r>
            <a:r>
              <a:rPr lang="ru-RU" sz="2800" dirty="0" err="1"/>
              <a:t>допустимі</a:t>
            </a:r>
            <a:r>
              <a:rPr lang="ru-RU" sz="2800" dirty="0"/>
              <a:t> </a:t>
            </a:r>
            <a:r>
              <a:rPr lang="ru-RU" sz="2800" dirty="0" err="1"/>
              <a:t>межі</a:t>
            </a:r>
            <a:r>
              <a:rPr lang="ru-RU" sz="2800" dirty="0"/>
              <a:t>, </a:t>
            </a:r>
            <a:r>
              <a:rPr lang="ru-RU" sz="2800" dirty="0" err="1"/>
              <a:t>перевірки</a:t>
            </a:r>
            <a:r>
              <a:rPr lang="ru-RU" sz="2800" dirty="0"/>
              <a:t> з метою </a:t>
            </a:r>
            <a:r>
              <a:rPr lang="ru-RU" sz="2800" dirty="0" err="1"/>
              <a:t>нагляду</a:t>
            </a:r>
            <a:r>
              <a:rPr lang="ru-RU" sz="2800" dirty="0"/>
              <a:t>, </a:t>
            </a:r>
            <a:r>
              <a:rPr lang="ru-RU" sz="2800" dirty="0" err="1"/>
              <a:t>коригувальні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та </a:t>
            </a:r>
            <a:r>
              <a:rPr lang="ru-RU" sz="2800" dirty="0" err="1"/>
              <a:t>ведення</a:t>
            </a:r>
            <a:r>
              <a:rPr lang="ru-RU" sz="2800" dirty="0"/>
              <a:t> </a:t>
            </a:r>
            <a:r>
              <a:rPr lang="ru-RU" sz="2800" dirty="0" err="1"/>
              <a:t>обліку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/>
              <a:t>ФІКСУЙТЕ РЕЗУЛЬТАТИ ПЕРЕГЛЯДІВ. ВНОСЬТЕ ЗМІНИ В ПЛАН НАССР, ЯКЩО НЕОБХІДНО.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100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16" y="363984"/>
            <a:ext cx="109461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0" dirty="0" err="1">
                <a:solidFill>
                  <a:srgbClr val="000000"/>
                </a:solidFill>
                <a:effectLst/>
              </a:rPr>
              <a:t>Критичні</a:t>
            </a:r>
            <a:r>
              <a:rPr lang="ru-RU" sz="40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1" i="0" dirty="0" err="1">
                <a:solidFill>
                  <a:srgbClr val="000000"/>
                </a:solidFill>
                <a:effectLst/>
              </a:rPr>
              <a:t>межі</a:t>
            </a:r>
            <a:r>
              <a:rPr lang="ru-RU" sz="40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повинні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бути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вимірними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візуально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помітними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впевненості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що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критична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контрольна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точка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перебуває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під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контролем. </a:t>
            </a:r>
          </a:p>
          <a:p>
            <a:pPr algn="just"/>
            <a:endParaRPr lang="ru-RU" sz="40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4000" b="0" i="0" dirty="0">
                <a:solidFill>
                  <a:srgbClr val="000000"/>
                </a:solidFill>
                <a:effectLst/>
              </a:rPr>
              <a:t>У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деяких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випадках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однієї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критичної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контрольної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точки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може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бути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встановлено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відразу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декілька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граничних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значень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8633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841" y="71022"/>
            <a:ext cx="114433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err="1">
                <a:solidFill>
                  <a:srgbClr val="000000"/>
                </a:solidFill>
                <a:effectLst/>
              </a:rPr>
              <a:t>Приклади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критичних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меж: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зазначення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часу,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температури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вологості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кислотності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рН,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водної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активності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титрованої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кислотності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концентрації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солі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присутності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хлору,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фізичних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розмірів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продукту,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визначення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органолептичних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характеристик продукту,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зовнішнього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вигляду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структури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3511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070" y="310718"/>
            <a:ext cx="111325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err="1">
                <a:solidFill>
                  <a:srgbClr val="000000"/>
                </a:solidFill>
                <a:effectLst/>
              </a:rPr>
              <a:t>Критичні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межі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можуть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визначатись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за такими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критеріями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вимоги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законодавства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наприклад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уміст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консервантів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у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харчових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продуктах;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відсутність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антибіотиків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у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молоці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тощо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галузеві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рекомендації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наукові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публікації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чи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дані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наукових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досліджень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;</a:t>
            </a:r>
            <a:endParaRPr lang="ru-RU" sz="32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настанови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щодо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належних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практики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виробництва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гігієни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;</a:t>
            </a:r>
            <a:endParaRPr lang="ru-RU" sz="32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можуть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бути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встановлені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групою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НАССР на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основі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власних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досліджень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за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умови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надання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доказів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що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підтверджують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дані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значення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як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критичні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межі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6442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96" y="363984"/>
            <a:ext cx="115143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err="1">
                <a:solidFill>
                  <a:srgbClr val="000000"/>
                </a:solidFill>
                <a:effectLst/>
              </a:rPr>
              <a:t>Інколи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встановлюють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більш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жорсткі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значення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критичних</a:t>
            </a:r>
            <a:br>
              <a:rPr lang="ru-RU" sz="2800" b="0" i="0" dirty="0">
                <a:solidFill>
                  <a:srgbClr val="000000"/>
                </a:solidFill>
                <a:effectLst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</a:rPr>
              <a:t>меж, так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звані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операційні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межі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.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Якщо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дані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моніторингу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свідчать</a:t>
            </a:r>
            <a:br>
              <a:rPr lang="ru-RU" sz="2800" b="0" i="0" dirty="0">
                <a:solidFill>
                  <a:srgbClr val="000000"/>
                </a:solidFill>
                <a:effectLst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</a:rPr>
              <a:t>про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тенденцію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до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недостатності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контролю у ККТ,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введення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операційних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меж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дає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можливість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вчасного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реагування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відхилення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без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отримання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потенційно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небезпечної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продукції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/>
            <a:r>
              <a:rPr lang="ru-RU" sz="2800" b="0" i="1" dirty="0" err="1">
                <a:solidFill>
                  <a:srgbClr val="000000"/>
                </a:solidFill>
                <a:effectLst/>
              </a:rPr>
              <a:t>Наприклад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якщо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критична межа для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охолодження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термічно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оброблених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харчових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продуктів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– 2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години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операційна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критична межа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може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бути 1 година 45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хвилин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тим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самим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даючи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оператору ринку</a:t>
            </a:r>
            <a:br>
              <a:rPr lang="ru-RU" sz="2800" b="0" i="1" dirty="0">
                <a:solidFill>
                  <a:srgbClr val="000000"/>
                </a:solidFill>
                <a:effectLst/>
              </a:rPr>
            </a:br>
            <a:r>
              <a:rPr lang="ru-RU" sz="2800" b="0" i="1" dirty="0">
                <a:solidFill>
                  <a:srgbClr val="000000"/>
                </a:solidFill>
                <a:effectLst/>
              </a:rPr>
              <a:t>люфт для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реагування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в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період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, коли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продукція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іще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не стала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потенційно-небезпечною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(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тобто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у </a:t>
            </a:r>
            <a:r>
              <a:rPr lang="ru-RU" sz="2800" b="0" i="1" dirty="0" err="1">
                <a:solidFill>
                  <a:srgbClr val="000000"/>
                </a:solidFill>
                <a:effectLst/>
              </a:rPr>
              <a:t>проміжку</a:t>
            </a:r>
            <a:r>
              <a:rPr lang="ru-RU" sz="2800" b="0" i="1" dirty="0">
                <a:solidFill>
                  <a:srgbClr val="000000"/>
                </a:solidFill>
                <a:effectLst/>
              </a:rPr>
              <a:t> до 2 годин). 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</a:rPr>
              <a:t>Оператор ринку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може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встановити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більш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жорсткі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вимоги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до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сировини</a:t>
            </a:r>
            <a:br>
              <a:rPr lang="ru-RU" sz="2800" b="0" i="0" dirty="0">
                <a:solidFill>
                  <a:srgbClr val="000000"/>
                </a:solidFill>
                <a:effectLst/>
              </a:rPr>
            </a:br>
            <a:r>
              <a:rPr lang="ru-RU" sz="2800" b="0" i="0" dirty="0" err="1">
                <a:solidFill>
                  <a:srgbClr val="000000"/>
                </a:solidFill>
                <a:effectLst/>
              </a:rPr>
              <a:t>щодо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показників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безпечності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ніж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регламентується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законодавством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це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також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можна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розглядати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як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операційні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межі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перекладені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постачальника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(рис).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2124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ccp_posibn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32664" r="21816" b="29785"/>
          <a:stretch/>
        </p:blipFill>
        <p:spPr>
          <a:xfrm>
            <a:off x="589871" y="639192"/>
            <a:ext cx="11235185" cy="501623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2817BBC-DB9E-4D03-84F5-04E0DB30DD82}"/>
              </a:ext>
            </a:extLst>
          </p:cNvPr>
          <p:cNvSpPr/>
          <p:nvPr/>
        </p:nvSpPr>
        <p:spPr>
          <a:xfrm>
            <a:off x="2876365" y="4980373"/>
            <a:ext cx="284086" cy="30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09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659" y="288868"/>
            <a:ext cx="114255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dirty="0">
                <a:solidFill>
                  <a:srgbClr val="000000"/>
                </a:solidFill>
                <a:effectLst/>
              </a:rPr>
              <a:t>3. </a:t>
            </a:r>
            <a:r>
              <a:rPr lang="ru-RU" sz="3600" b="1" i="0" dirty="0" err="1">
                <a:solidFill>
                  <a:srgbClr val="000000"/>
                </a:solidFill>
                <a:effectLst/>
              </a:rPr>
              <a:t>Установлення</a:t>
            </a:r>
            <a:r>
              <a:rPr lang="ru-RU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</a:rPr>
              <a:t>заходів</a:t>
            </a:r>
            <a:r>
              <a:rPr lang="ru-RU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</a:rPr>
              <a:t>моніторингу</a:t>
            </a:r>
            <a:r>
              <a:rPr lang="ru-RU" sz="3600" b="1" i="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3600" b="1" i="0" dirty="0" err="1">
                <a:solidFill>
                  <a:srgbClr val="000000"/>
                </a:solidFill>
                <a:effectLst/>
              </a:rPr>
              <a:t>кожної</a:t>
            </a:r>
            <a:r>
              <a:rPr lang="ru-RU" sz="3600" b="1" i="0" dirty="0">
                <a:solidFill>
                  <a:srgbClr val="000000"/>
                </a:solidFill>
                <a:effectLst/>
              </a:rPr>
              <a:t> ККТ</a:t>
            </a:r>
          </a:p>
          <a:p>
            <a:pPr algn="just"/>
            <a:r>
              <a:rPr lang="ru-RU" sz="3400" b="0" i="0" dirty="0" err="1">
                <a:solidFill>
                  <a:srgbClr val="000000"/>
                </a:solidFill>
                <a:effectLst/>
              </a:rPr>
              <a:t>Моніторинг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-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заплановані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спостереження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чи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вимірювання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які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проводяться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щоб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установити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чи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перебуває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ККТ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під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контролем. </a:t>
            </a:r>
          </a:p>
          <a:p>
            <a:pPr algn="just"/>
            <a:endParaRPr lang="ru-RU" sz="34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3400" b="0" i="0" dirty="0" err="1">
                <a:solidFill>
                  <a:srgbClr val="000000"/>
                </a:solidFill>
                <a:effectLst/>
              </a:rPr>
              <a:t>Результати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моніторингу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400" b="0" i="0" dirty="0" err="1">
                <a:solidFill>
                  <a:srgbClr val="000000"/>
                </a:solidFill>
                <a:effectLst/>
              </a:rPr>
              <a:t>фіксуються</a:t>
            </a:r>
            <a:r>
              <a:rPr lang="ru-RU" sz="34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3400" dirty="0">
              <a:solidFill>
                <a:srgbClr val="000000"/>
              </a:solidFill>
            </a:endParaRPr>
          </a:p>
          <a:p>
            <a:pPr algn="just"/>
            <a:r>
              <a:rPr lang="ru-RU" sz="3400" dirty="0" err="1"/>
              <a:t>Завдяки</a:t>
            </a:r>
            <a:r>
              <a:rPr lang="ru-RU" sz="3400" dirty="0"/>
              <a:t> </a:t>
            </a:r>
            <a:r>
              <a:rPr lang="ru-RU" sz="3400" dirty="0" err="1"/>
              <a:t>моніторингу</a:t>
            </a:r>
            <a:r>
              <a:rPr lang="ru-RU" sz="3400" dirty="0"/>
              <a:t> ККТ </a:t>
            </a:r>
            <a:r>
              <a:rPr lang="ru-RU" sz="3400" dirty="0" err="1"/>
              <a:t>отримуються</a:t>
            </a:r>
            <a:r>
              <a:rPr lang="ru-RU" sz="3400" dirty="0"/>
              <a:t> </a:t>
            </a:r>
            <a:r>
              <a:rPr lang="ru-RU" sz="3400" dirty="0" err="1"/>
              <a:t>дані</a:t>
            </a:r>
            <a:r>
              <a:rPr lang="ru-RU" sz="3400" dirty="0"/>
              <a:t> для оперативного </a:t>
            </a:r>
            <a:r>
              <a:rPr lang="ru-RU" sz="3400" dirty="0" err="1"/>
              <a:t>управління</a:t>
            </a:r>
            <a:r>
              <a:rPr lang="ru-RU" sz="3400" dirty="0"/>
              <a:t> </a:t>
            </a:r>
            <a:r>
              <a:rPr lang="ru-RU" sz="3400" dirty="0" err="1"/>
              <a:t>небезпечними</a:t>
            </a:r>
            <a:r>
              <a:rPr lang="ru-RU" sz="3400" dirty="0"/>
              <a:t> </a:t>
            </a:r>
            <a:r>
              <a:rPr lang="ru-RU" sz="3400" dirty="0" err="1"/>
              <a:t>чинниками</a:t>
            </a:r>
            <a:r>
              <a:rPr lang="ru-RU" sz="3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1249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8FA8F-6A6A-4B15-A529-E00B2C7314D7}"/>
              </a:ext>
            </a:extLst>
          </p:cNvPr>
          <p:cNvSpPr txBox="1"/>
          <p:nvPr/>
        </p:nvSpPr>
        <p:spPr>
          <a:xfrm>
            <a:off x="630315" y="284085"/>
            <a:ext cx="111681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Розробляючи</a:t>
            </a:r>
            <a:r>
              <a:rPr lang="ru-RU" sz="2800" b="1" dirty="0"/>
              <a:t> заходи </a:t>
            </a:r>
            <a:r>
              <a:rPr lang="ru-RU" sz="2800" b="1" dirty="0" err="1"/>
              <a:t>моніторингу</a:t>
            </a:r>
            <a:r>
              <a:rPr lang="ru-RU" sz="2800" b="1" dirty="0"/>
              <a:t>, </a:t>
            </a:r>
            <a:r>
              <a:rPr lang="ru-RU" sz="2800" b="1" dirty="0" err="1"/>
              <a:t>зрозуміло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:</a:t>
            </a:r>
          </a:p>
          <a:p>
            <a:pPr algn="just"/>
            <a:endParaRPr lang="ru-RU" sz="2800" dirty="0"/>
          </a:p>
          <a:p>
            <a:pPr marL="342900" indent="-342900" algn="just">
              <a:buFontTx/>
              <a:buChar char="-"/>
            </a:pPr>
            <a:r>
              <a:rPr lang="ru-RU" sz="2800" dirty="0" err="1"/>
              <a:t>моніторинг</a:t>
            </a:r>
            <a:r>
              <a:rPr lang="ru-RU" sz="2800" dirty="0"/>
              <a:t> 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змогу</a:t>
            </a:r>
            <a:r>
              <a:rPr lang="ru-RU" sz="2800" dirty="0"/>
              <a:t> </a:t>
            </a:r>
            <a:r>
              <a:rPr lang="ru-RU" sz="2800" dirty="0" err="1"/>
              <a:t>забезпечити</a:t>
            </a:r>
            <a:r>
              <a:rPr lang="ru-RU" sz="2800" dirty="0"/>
              <a:t> </a:t>
            </a:r>
            <a:r>
              <a:rPr lang="ru-RU" sz="2800" dirty="0" err="1"/>
              <a:t>безпечність</a:t>
            </a:r>
            <a:r>
              <a:rPr lang="ru-RU" sz="2800" dirty="0"/>
              <a:t> </a:t>
            </a:r>
            <a:r>
              <a:rPr lang="ru-RU" sz="2800" dirty="0" err="1"/>
              <a:t>харчових</a:t>
            </a:r>
            <a:br>
              <a:rPr lang="ru-RU" sz="2800" dirty="0"/>
            </a:br>
            <a:r>
              <a:rPr lang="ru-RU" sz="2800" dirty="0" err="1"/>
              <a:t>продуктів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простежити</a:t>
            </a:r>
            <a:r>
              <a:rPr lang="ru-RU" sz="2800" dirty="0"/>
              <a:t> </a:t>
            </a:r>
            <a:r>
              <a:rPr lang="ru-RU" sz="2800" dirty="0" err="1"/>
              <a:t>кожну</a:t>
            </a:r>
            <a:r>
              <a:rPr lang="ru-RU" sz="2800" dirty="0"/>
              <a:t> </a:t>
            </a:r>
            <a:r>
              <a:rPr lang="ru-RU" sz="2800" dirty="0" err="1"/>
              <a:t>операцію</a:t>
            </a:r>
            <a:r>
              <a:rPr lang="ru-RU" sz="28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моніторинг</a:t>
            </a:r>
            <a:r>
              <a:rPr lang="ru-RU" sz="2800" dirty="0"/>
              <a:t> </a:t>
            </a:r>
            <a:r>
              <a:rPr lang="ru-RU" sz="2800" dirty="0" err="1"/>
              <a:t>свідчить</a:t>
            </a:r>
            <a:r>
              <a:rPr lang="ru-RU" sz="2800" dirty="0"/>
              <a:t> про те, </a:t>
            </a:r>
            <a:r>
              <a:rPr lang="ru-RU" sz="2800" dirty="0" err="1"/>
              <a:t>що</a:t>
            </a:r>
            <a:r>
              <a:rPr lang="ru-RU" sz="2800" dirty="0"/>
              <a:t> є </a:t>
            </a:r>
            <a:r>
              <a:rPr lang="ru-RU" sz="2800" dirty="0" err="1"/>
              <a:t>тенденція</a:t>
            </a:r>
            <a:r>
              <a:rPr lang="ru-RU" sz="2800" dirty="0"/>
              <a:t> до </a:t>
            </a:r>
            <a:r>
              <a:rPr lang="ru-RU" sz="2800" dirty="0" err="1"/>
              <a:t>втрати</a:t>
            </a:r>
            <a:r>
              <a:rPr lang="ru-RU" sz="2800" dirty="0"/>
              <a:t> контролю,</a:t>
            </a:r>
            <a:br>
              <a:rPr lang="ru-RU" sz="2800" dirty="0"/>
            </a:br>
            <a:r>
              <a:rPr lang="ru-RU" sz="2800" dirty="0"/>
              <a:t>то </a:t>
            </a:r>
            <a:r>
              <a:rPr lang="ru-RU" sz="2800" dirty="0" err="1"/>
              <a:t>тоді</a:t>
            </a:r>
            <a:r>
              <a:rPr lang="ru-RU" sz="2800" dirty="0"/>
              <a:t> </a:t>
            </a:r>
            <a:r>
              <a:rPr lang="ru-RU" sz="2800" dirty="0" err="1"/>
              <a:t>вживаються</a:t>
            </a:r>
            <a:r>
              <a:rPr lang="ru-RU" sz="2800" dirty="0"/>
              <a:t> заходи,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повернути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контроль</a:t>
            </a:r>
            <a:br>
              <a:rPr lang="ru-RU" sz="2800" dirty="0"/>
            </a:br>
            <a:r>
              <a:rPr lang="ru-RU" sz="2800" dirty="0" err="1"/>
              <a:t>ще</a:t>
            </a:r>
            <a:r>
              <a:rPr lang="ru-RU" sz="2800" dirty="0"/>
              <a:t> до того, як </a:t>
            </a:r>
            <a:r>
              <a:rPr lang="ru-RU" sz="2800" dirty="0" err="1"/>
              <a:t>настане</a:t>
            </a:r>
            <a:r>
              <a:rPr lang="ru-RU" sz="2800" dirty="0"/>
              <a:t> будь-яке </a:t>
            </a:r>
            <a:r>
              <a:rPr lang="ru-RU" sz="2800" dirty="0" err="1"/>
              <a:t>відхилення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критичної</a:t>
            </a:r>
            <a:r>
              <a:rPr lang="ru-RU" sz="2800" dirty="0"/>
              <a:t> </a:t>
            </a:r>
            <a:r>
              <a:rPr lang="ru-RU" sz="2800" dirty="0" err="1"/>
              <a:t>межі</a:t>
            </a:r>
            <a:r>
              <a:rPr lang="ru-RU" sz="2800" dirty="0"/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моніторингу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вести </a:t>
            </a:r>
            <a:r>
              <a:rPr lang="ru-RU" sz="2800" dirty="0" err="1"/>
              <a:t>документацію</a:t>
            </a:r>
            <a:r>
              <a:rPr lang="ru-RU" sz="2800" dirty="0"/>
              <a:t> (</a:t>
            </a:r>
            <a:r>
              <a:rPr lang="ru-RU" sz="2800" dirty="0" err="1"/>
              <a:t>звірники</a:t>
            </a:r>
            <a:r>
              <a:rPr lang="ru-RU" sz="2800" dirty="0"/>
              <a:t>, </a:t>
            </a:r>
            <a:r>
              <a:rPr lang="ru-RU" sz="2800" dirty="0" err="1"/>
              <a:t>графіки</a:t>
            </a:r>
            <a:r>
              <a:rPr lang="ru-RU" sz="2800" dirty="0"/>
              <a:t>, </a:t>
            </a:r>
            <a:r>
              <a:rPr lang="ru-RU" sz="2800" dirty="0" err="1"/>
              <a:t>плани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), яка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необхідна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перевірки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/>
              <a:t>-  </a:t>
            </a:r>
            <a:r>
              <a:rPr lang="ru-RU" sz="2800" dirty="0" err="1"/>
              <a:t>перевагу</a:t>
            </a:r>
            <a:r>
              <a:rPr lang="ru-RU" sz="2800" dirty="0"/>
              <a:t>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надавати</a:t>
            </a:r>
            <a:r>
              <a:rPr lang="ru-RU" sz="2800" dirty="0"/>
              <a:t> </a:t>
            </a:r>
            <a:r>
              <a:rPr lang="ru-RU" sz="2800" dirty="0" err="1"/>
              <a:t>фізичним</a:t>
            </a:r>
            <a:r>
              <a:rPr lang="ru-RU" sz="2800" dirty="0"/>
              <a:t> та </a:t>
            </a:r>
            <a:r>
              <a:rPr lang="ru-RU" sz="2800" dirty="0" err="1"/>
              <a:t>хімічним</a:t>
            </a:r>
            <a:r>
              <a:rPr lang="ru-RU" sz="2800" dirty="0"/>
              <a:t> </a:t>
            </a:r>
            <a:r>
              <a:rPr lang="ru-RU" sz="2800" dirty="0" err="1"/>
              <a:t>вимірюванням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    </a:t>
            </a:r>
            <a:r>
              <a:rPr lang="ru-RU" sz="2800" dirty="0" err="1"/>
              <a:t>потребують</a:t>
            </a:r>
            <a:r>
              <a:rPr lang="ru-RU" sz="2800" dirty="0"/>
              <a:t> </a:t>
            </a:r>
            <a:r>
              <a:rPr lang="ru-RU" sz="2800" dirty="0" err="1"/>
              <a:t>небагато</a:t>
            </a:r>
            <a:r>
              <a:rPr lang="ru-RU" sz="2800" dirty="0"/>
              <a:t> часу та </a:t>
            </a:r>
            <a:r>
              <a:rPr lang="ru-RU" sz="2800" dirty="0" err="1"/>
              <a:t>незначних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.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моніторинг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ефективним</a:t>
            </a:r>
            <a:r>
              <a:rPr lang="ru-RU" sz="2800" dirty="0"/>
              <a:t>, треба </a:t>
            </a:r>
            <a:r>
              <a:rPr lang="ru-RU" sz="2800" dirty="0" err="1"/>
              <a:t>ретельно</a:t>
            </a:r>
            <a:r>
              <a:rPr lang="ru-RU" sz="2800" dirty="0"/>
              <a:t> </a:t>
            </a:r>
            <a:r>
              <a:rPr lang="ru-RU" sz="2800" dirty="0" err="1"/>
              <a:t>перевіряти</a:t>
            </a:r>
            <a:r>
              <a:rPr lang="ru-RU" sz="2800" dirty="0"/>
              <a:t> </a:t>
            </a:r>
            <a:r>
              <a:rPr lang="ru-RU" sz="2800" dirty="0" err="1"/>
              <a:t>точність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контрольно-</a:t>
            </a:r>
            <a:r>
              <a:rPr lang="ru-RU" sz="2800" dirty="0" err="1"/>
              <a:t>вимірювальних</a:t>
            </a:r>
            <a:r>
              <a:rPr lang="ru-RU" sz="2800" dirty="0"/>
              <a:t> </a:t>
            </a:r>
            <a:r>
              <a:rPr lang="ru-RU" sz="2800" dirty="0" err="1"/>
              <a:t>приладів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325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618" y="328473"/>
            <a:ext cx="110882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0" dirty="0" err="1">
                <a:solidFill>
                  <a:srgbClr val="000000"/>
                </a:solidFill>
                <a:effectLst/>
              </a:rPr>
              <a:t>Що</a:t>
            </a:r>
            <a:r>
              <a:rPr lang="ru-RU" sz="4000" b="1" i="0" dirty="0">
                <a:solidFill>
                  <a:srgbClr val="000000"/>
                </a:solidFill>
                <a:effectLst/>
              </a:rPr>
              <a:t> буде предметом </a:t>
            </a:r>
            <a:r>
              <a:rPr lang="ru-RU" sz="4000" b="1" i="0" dirty="0" err="1">
                <a:solidFill>
                  <a:srgbClr val="000000"/>
                </a:solidFill>
                <a:effectLst/>
              </a:rPr>
              <a:t>моніторингу</a:t>
            </a:r>
            <a:r>
              <a:rPr lang="ru-RU" sz="4000" b="1" i="0" dirty="0">
                <a:solidFill>
                  <a:srgbClr val="000000"/>
                </a:solidFill>
                <a:effectLst/>
              </a:rPr>
              <a:t>? </a:t>
            </a:r>
          </a:p>
          <a:p>
            <a:pPr algn="just"/>
            <a:endParaRPr lang="ru-RU" sz="4000" b="1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4000" b="0" i="0" dirty="0" err="1">
                <a:solidFill>
                  <a:srgbClr val="000000"/>
                </a:solidFill>
                <a:effectLst/>
              </a:rPr>
              <a:t>Моніторинг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передбачає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вимірювання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певного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параметра продукту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технологічного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процесу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(температура, час, рН,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уміст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вологи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, 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консервантів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тощо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),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спостереження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за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тим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чи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вживається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певний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захід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із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контролю на КТК (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наприклад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перевірка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наявності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певного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супровідного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документа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під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час </a:t>
            </a:r>
            <a:r>
              <a:rPr lang="ru-RU" sz="4000" b="0" i="0" dirty="0" err="1">
                <a:solidFill>
                  <a:srgbClr val="000000"/>
                </a:solidFill>
                <a:effectLst/>
              </a:rPr>
              <a:t>приймання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 продукту).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219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942" y="195309"/>
            <a:ext cx="117806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/>
              <a:t>П</a:t>
            </a:r>
            <a:r>
              <a:rPr lang="ru-RU" sz="3000" b="0" i="0" dirty="0">
                <a:effectLst/>
              </a:rPr>
              <a:t>еред </a:t>
            </a:r>
            <a:r>
              <a:rPr lang="ru-RU" sz="3000" b="0" i="0" dirty="0" err="1">
                <a:effectLst/>
              </a:rPr>
              <a:t>тим</a:t>
            </a:r>
            <a:r>
              <a:rPr lang="ru-RU" sz="3000" b="0" i="0" dirty="0">
                <a:effectLst/>
              </a:rPr>
              <a:t>, як </a:t>
            </a:r>
            <a:r>
              <a:rPr lang="ru-RU" sz="3000" b="0" i="0" dirty="0" err="1">
                <a:effectLst/>
              </a:rPr>
              <a:t>приступити</a:t>
            </a:r>
            <a:r>
              <a:rPr lang="ru-RU" sz="3000" b="0" i="0" dirty="0">
                <a:effectLst/>
              </a:rPr>
              <a:t> до </a:t>
            </a:r>
            <a:r>
              <a:rPr lang="ru-RU" sz="3000" b="0" i="0" dirty="0" err="1">
                <a:effectLst/>
              </a:rPr>
              <a:t>аналізу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небезпечних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чинників</a:t>
            </a:r>
            <a:r>
              <a:rPr lang="ru-RU" sz="3000" b="0" i="0" dirty="0">
                <a:effectLst/>
              </a:rPr>
              <a:t>,</a:t>
            </a:r>
            <a:br>
              <a:rPr lang="ru-RU" sz="3000" b="0" i="0" dirty="0">
                <a:effectLst/>
              </a:rPr>
            </a:br>
            <a:r>
              <a:rPr lang="ru-RU" sz="3000" b="0" i="0" dirty="0" err="1">
                <a:effectLst/>
              </a:rPr>
              <a:t>необхідно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мати</a:t>
            </a:r>
            <a:r>
              <a:rPr lang="ru-RU" sz="3000" b="0" i="0" dirty="0">
                <a:effectLst/>
              </a:rPr>
              <a:t> про них </a:t>
            </a:r>
            <a:r>
              <a:rPr lang="ru-RU" sz="3000" b="0" i="0" dirty="0" err="1">
                <a:effectLst/>
              </a:rPr>
              <a:t>чітку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уяву</a:t>
            </a:r>
            <a:r>
              <a:rPr lang="ru-RU" sz="3000" b="0" i="0" dirty="0">
                <a:effectLst/>
              </a:rPr>
              <a:t>. </a:t>
            </a:r>
            <a:r>
              <a:rPr lang="ru-RU" sz="3000" b="0" i="0" dirty="0" err="1">
                <a:effectLst/>
              </a:rPr>
              <a:t>Збирається</a:t>
            </a:r>
            <a:r>
              <a:rPr lang="ru-RU" sz="3000" b="0" i="0" dirty="0">
                <a:effectLst/>
              </a:rPr>
              <a:t> та </a:t>
            </a:r>
            <a:r>
              <a:rPr lang="ru-RU" sz="3000" b="0" i="0" dirty="0" err="1">
                <a:effectLst/>
              </a:rPr>
              <a:t>узагальнюється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інформація</a:t>
            </a:r>
            <a:r>
              <a:rPr lang="ru-RU" sz="3000" b="0" i="0" dirty="0">
                <a:effectLst/>
              </a:rPr>
              <a:t> про</a:t>
            </a:r>
            <a:r>
              <a:rPr lang="uk-UA" sz="3000" dirty="0"/>
              <a:t>:</a:t>
            </a:r>
            <a:r>
              <a:rPr lang="ru-RU" sz="3000" b="0" i="0" dirty="0">
                <a:effectLst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effectLst/>
              </a:rPr>
              <a:t>харчовий</a:t>
            </a:r>
            <a:r>
              <a:rPr lang="ru-RU" sz="3000" b="0" i="0" dirty="0">
                <a:effectLst/>
              </a:rPr>
              <a:t> продукт,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effectLst/>
              </a:rPr>
              <a:t>епідеміологічні</a:t>
            </a:r>
            <a:r>
              <a:rPr lang="ru-RU" sz="3000" b="0" i="0" dirty="0">
                <a:effectLst/>
              </a:rPr>
              <a:t> </a:t>
            </a:r>
            <a:r>
              <a:rPr lang="ru-RU" sz="3000" b="0" i="0" dirty="0" err="1">
                <a:effectLst/>
              </a:rPr>
              <a:t>дані</a:t>
            </a:r>
            <a:r>
              <a:rPr lang="ru-RU" sz="3000" b="0" i="0" dirty="0">
                <a:effectLst/>
              </a:rPr>
              <a:t> про</a:t>
            </a:r>
            <a:r>
              <a:rPr lang="ru-RU" sz="3000" dirty="0"/>
              <a:t> </a:t>
            </a:r>
            <a:r>
              <a:rPr lang="ru-RU" sz="3000" dirty="0" err="1"/>
              <a:t>мікробних</a:t>
            </a:r>
            <a:r>
              <a:rPr lang="ru-RU" sz="3000" dirty="0"/>
              <a:t> </a:t>
            </a:r>
            <a:r>
              <a:rPr lang="ru-RU" sz="3000" dirty="0" err="1"/>
              <a:t>патогенів</a:t>
            </a:r>
            <a:r>
              <a:rPr lang="ru-RU" sz="3000" dirty="0"/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err="1"/>
              <a:t>токсини</a:t>
            </a:r>
            <a:r>
              <a:rPr lang="ru-RU" sz="3000" dirty="0"/>
              <a:t> та </a:t>
            </a:r>
            <a:r>
              <a:rPr lang="ru-RU" sz="3000" dirty="0" err="1"/>
              <a:t>хімічні</a:t>
            </a:r>
            <a:r>
              <a:rPr lang="ru-RU" sz="3000" dirty="0"/>
              <a:t> </a:t>
            </a:r>
            <a:r>
              <a:rPr lang="ru-RU" sz="3000" dirty="0" err="1"/>
              <a:t>речовини</a:t>
            </a:r>
            <a:r>
              <a:rPr lang="ru-RU" sz="3000" dirty="0"/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err="1"/>
              <a:t>дані</a:t>
            </a:r>
            <a:r>
              <a:rPr lang="ru-RU" sz="3000" dirty="0"/>
              <a:t> про </a:t>
            </a:r>
            <a:r>
              <a:rPr lang="ru-RU" sz="3000" dirty="0" err="1"/>
              <a:t>сировину</a:t>
            </a:r>
            <a:r>
              <a:rPr lang="ru-RU" sz="3000" dirty="0"/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err="1"/>
              <a:t>проміжні</a:t>
            </a:r>
            <a:r>
              <a:rPr lang="ru-RU" sz="3000" dirty="0"/>
              <a:t> та </a:t>
            </a:r>
            <a:r>
              <a:rPr lang="ru-RU" sz="3000" dirty="0" err="1"/>
              <a:t>кінцеві</a:t>
            </a:r>
            <a:r>
              <a:rPr lang="ru-RU" sz="3000" dirty="0"/>
              <a:t> </a:t>
            </a:r>
            <a:r>
              <a:rPr lang="ru-RU" sz="3000" dirty="0" err="1"/>
              <a:t>продукти</a:t>
            </a:r>
            <a:r>
              <a:rPr lang="ru-RU" sz="3000" dirty="0"/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err="1"/>
              <a:t>пакувальні</a:t>
            </a:r>
            <a:r>
              <a:rPr lang="ru-RU" sz="3000" dirty="0"/>
              <a:t> </a:t>
            </a:r>
            <a:r>
              <a:rPr lang="ru-RU" sz="3000" dirty="0" err="1"/>
              <a:t>матеріали</a:t>
            </a:r>
            <a:r>
              <a:rPr lang="ru-RU" sz="3000" dirty="0"/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err="1"/>
              <a:t>дані</a:t>
            </a:r>
            <a:r>
              <a:rPr lang="ru-RU" sz="3000" dirty="0"/>
              <a:t> про </a:t>
            </a:r>
            <a:r>
              <a:rPr lang="ru-RU" sz="3000" dirty="0" err="1"/>
              <a:t>виробничий</a:t>
            </a:r>
            <a:r>
              <a:rPr lang="ru-RU" sz="3000" dirty="0"/>
              <a:t> </a:t>
            </a:r>
            <a:r>
              <a:rPr lang="ru-RU" sz="3000" dirty="0" err="1"/>
              <a:t>процес</a:t>
            </a:r>
            <a:r>
              <a:rPr lang="ru-RU" sz="3000" dirty="0"/>
              <a:t>. </a:t>
            </a:r>
          </a:p>
          <a:p>
            <a:pPr algn="just"/>
            <a:r>
              <a:rPr lang="ru-RU" sz="3000" i="1" dirty="0" err="1"/>
              <a:t>Використовують</a:t>
            </a:r>
            <a:r>
              <a:rPr lang="ru-RU" sz="3000" i="1" dirty="0"/>
              <a:t> </a:t>
            </a:r>
            <a:r>
              <a:rPr lang="ru-RU" sz="3000" i="1" dirty="0" err="1"/>
              <a:t>різноманітні</a:t>
            </a:r>
            <a:r>
              <a:rPr lang="ru-RU" sz="3000" i="1" dirty="0"/>
              <a:t> </a:t>
            </a:r>
            <a:r>
              <a:rPr lang="ru-RU" sz="3000" i="1" dirty="0" err="1"/>
              <a:t>джерела</a:t>
            </a:r>
            <a:r>
              <a:rPr lang="ru-RU" sz="3000" i="1" dirty="0"/>
              <a:t> </a:t>
            </a:r>
            <a:r>
              <a:rPr lang="ru-RU" sz="3000" i="1" dirty="0" err="1"/>
              <a:t>інформації</a:t>
            </a:r>
            <a:r>
              <a:rPr lang="ru-RU" sz="3000" i="1" dirty="0"/>
              <a:t> – </a:t>
            </a:r>
            <a:r>
              <a:rPr lang="ru-RU" sz="3000" i="1" dirty="0" err="1"/>
              <a:t>спеціалізовану</a:t>
            </a:r>
            <a:r>
              <a:rPr lang="ru-RU" sz="3000" i="1" dirty="0"/>
              <a:t> </a:t>
            </a:r>
            <a:r>
              <a:rPr lang="ru-RU" sz="3000" i="1" dirty="0" err="1"/>
              <a:t>літературу</a:t>
            </a:r>
            <a:r>
              <a:rPr lang="ru-RU" sz="3000" i="1" dirty="0"/>
              <a:t>, </a:t>
            </a:r>
            <a:r>
              <a:rPr lang="ru-RU" sz="3000" i="1" dirty="0" err="1"/>
              <a:t>наукові</a:t>
            </a:r>
            <a:r>
              <a:rPr lang="ru-RU" sz="3000" i="1" dirty="0"/>
              <a:t> </a:t>
            </a:r>
            <a:r>
              <a:rPr lang="ru-RU" sz="3000" i="1" dirty="0" err="1"/>
              <a:t>статті</a:t>
            </a:r>
            <a:r>
              <a:rPr lang="ru-RU" sz="3000" i="1" dirty="0"/>
              <a:t>, </a:t>
            </a:r>
            <a:r>
              <a:rPr lang="ru-RU" sz="3000" i="1" dirty="0" err="1"/>
              <a:t>сайти</a:t>
            </a:r>
            <a:r>
              <a:rPr lang="ru-RU" sz="3000" i="1" dirty="0"/>
              <a:t> </a:t>
            </a:r>
            <a:r>
              <a:rPr lang="ru-RU" sz="3000" i="1" dirty="0" err="1"/>
              <a:t>органів</a:t>
            </a:r>
            <a:r>
              <a:rPr lang="ru-RU" sz="3000" i="1" dirty="0"/>
              <a:t> </a:t>
            </a:r>
            <a:r>
              <a:rPr lang="ru-RU" sz="3000" i="1" dirty="0" err="1"/>
              <a:t>виконавчої</a:t>
            </a:r>
            <a:r>
              <a:rPr lang="ru-RU" sz="3000" i="1" dirty="0"/>
              <a:t> </a:t>
            </a:r>
            <a:r>
              <a:rPr lang="ru-RU" sz="3000" i="1" dirty="0" err="1"/>
              <a:t>влади</a:t>
            </a:r>
            <a:r>
              <a:rPr lang="ru-RU" sz="3000" i="1" dirty="0"/>
              <a:t>, </a:t>
            </a:r>
            <a:r>
              <a:rPr lang="ru-RU" sz="3000" i="1" dirty="0" err="1"/>
              <a:t>зокрема</a:t>
            </a:r>
            <a:r>
              <a:rPr lang="ru-RU" sz="3000" i="1" dirty="0"/>
              <a:t> </a:t>
            </a:r>
            <a:r>
              <a:rPr lang="ru-RU" sz="3000" i="1" dirty="0" err="1"/>
              <a:t>Держпродспоживслужби</a:t>
            </a:r>
            <a:r>
              <a:rPr lang="ru-RU" sz="3000" i="1" dirty="0"/>
              <a:t>, </a:t>
            </a:r>
            <a:r>
              <a:rPr lang="ru-RU" sz="3000" i="1" dirty="0" err="1"/>
              <a:t>власний</a:t>
            </a:r>
            <a:r>
              <a:rPr lang="ru-RU" sz="3000" i="1" dirty="0"/>
              <a:t> </a:t>
            </a:r>
            <a:r>
              <a:rPr lang="ru-RU" sz="3000" i="1" dirty="0" err="1"/>
              <a:t>досвід</a:t>
            </a:r>
            <a:r>
              <a:rPr lang="ru-RU" sz="3000" i="1" dirty="0"/>
              <a:t> </a:t>
            </a:r>
            <a:r>
              <a:rPr lang="ru-RU" sz="3000" i="1" dirty="0" err="1"/>
              <a:t>тощо</a:t>
            </a:r>
            <a:r>
              <a:rPr lang="ru-RU" sz="3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411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517" y="319596"/>
            <a:ext cx="113279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>
                <a:solidFill>
                  <a:srgbClr val="000000"/>
                </a:solidFill>
                <a:effectLst/>
              </a:rPr>
              <a:t>Як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проводитиметься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моніторинг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? </a:t>
            </a:r>
          </a:p>
          <a:p>
            <a:pPr algn="just"/>
            <a:endParaRPr lang="ru-RU" sz="3200" b="1" i="0" dirty="0">
              <a:solidFill>
                <a:srgbClr val="000000"/>
              </a:solidFill>
              <a:effectLst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Процедури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моніторингу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КТК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повинні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давати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швидкі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результати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оскільки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вони належать до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оперативних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процесів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у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режимі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реального часу.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Під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час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здійснення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моніторингу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КТК часу на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проведення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тривалих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аналітичних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випробувань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немає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оскільки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порушення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критичної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межі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треба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виявити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дуже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швидко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негайно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вжити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коригувальних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дій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Під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час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планування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здійснення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моніторингу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перевага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віддається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фізичним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хімічним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вимірюванням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оскільки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випробування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такого характеру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робляться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дуже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швидко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9931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97" y="239697"/>
            <a:ext cx="115676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err="1">
                <a:solidFill>
                  <a:srgbClr val="000000"/>
                </a:solidFill>
                <a:effectLst/>
              </a:rPr>
              <a:t>Наскільки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часто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проводитиметься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</a:rPr>
              <a:t>моніторинг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? </a:t>
            </a:r>
          </a:p>
          <a:p>
            <a:pPr algn="just"/>
            <a:endParaRPr lang="ru-RU" sz="3200" b="1" i="0" dirty="0">
              <a:solidFill>
                <a:srgbClr val="000000"/>
              </a:solidFill>
              <a:effectLst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Моніторинг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може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бути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безперервним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постійним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)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періодичним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 Де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це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можливо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слід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проводити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безперервний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моніторинг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Безперервний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моніторинг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може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проводитися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із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застосуванням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багатьох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видів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фізичних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хімічних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методів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</a:rPr>
              <a:t>Існує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багато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шляхів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моніторингу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критичних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меж на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безперервній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основі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наприклад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реєстрація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температури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та часу на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циркограмах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проходження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кожної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одиниці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продукту через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металодетектор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тощо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1366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4D3BAA-7F48-4243-A05C-A5A27DE8A676}"/>
              </a:ext>
            </a:extLst>
          </p:cNvPr>
          <p:cNvSpPr txBox="1"/>
          <p:nvPr/>
        </p:nvSpPr>
        <p:spPr>
          <a:xfrm>
            <a:off x="423169" y="80574"/>
            <a:ext cx="1134566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Правильне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запровадження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НАССР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виробнику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переваг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економічного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управлінського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характеру:</a:t>
            </a:r>
          </a:p>
          <a:p>
            <a:pPr algn="just"/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НАССР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підтвердженням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виробником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законодавчих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нормативних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НАССР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засвідчує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високий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свідомості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відповідальності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виробника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перед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споживачем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НАССР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підприємствами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стабільно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високий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безпечності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харчових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довірі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зростаючої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конкуренції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зберегти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розширити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частку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внутрішньому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ринку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Запровадження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НАССР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здійснити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розширення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експортних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ринків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адже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багатьох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країнах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НАССР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обов'язковою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законодавчо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встановленою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вимогою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43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4B0FE-1822-45F3-B809-459B2961D978}"/>
              </a:ext>
            </a:extLst>
          </p:cNvPr>
          <p:cNvSpPr txBox="1"/>
          <p:nvPr/>
        </p:nvSpPr>
        <p:spPr>
          <a:xfrm>
            <a:off x="106533" y="337650"/>
            <a:ext cx="1182505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НАССР переносить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акценти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випробування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кінцевого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продукту на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превентивних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безпечності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продукції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сприяючи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раціональному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використанню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ресурсів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Правильно проведений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небезпечних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чинників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виявити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приховані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небезпеки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направити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відповідні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ресурси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критичні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точки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Зменшення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втрат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пов'язаних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негативними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наслідками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повернень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продукції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харчових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отруєнь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проблем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безпечності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харчових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1088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569A17-95D1-4763-93CD-A0FB7B68F699}"/>
              </a:ext>
            </a:extLst>
          </p:cNvPr>
          <p:cNvSpPr txBox="1"/>
          <p:nvPr/>
        </p:nvSpPr>
        <p:spPr>
          <a:xfrm>
            <a:off x="506027" y="177554"/>
            <a:ext cx="1120362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i="0" dirty="0">
                <a:effectLst/>
                <a:latin typeface="Innerspace"/>
              </a:rPr>
              <a:t>Для </a:t>
            </a:r>
            <a:r>
              <a:rPr lang="ru-RU" sz="3000" b="1" i="0" dirty="0" err="1">
                <a:effectLst/>
                <a:latin typeface="Innerspace"/>
              </a:rPr>
              <a:t>цього</a:t>
            </a:r>
            <a:r>
              <a:rPr lang="ru-RU" sz="3000" b="1" i="0" dirty="0">
                <a:effectLst/>
                <a:latin typeface="Innerspace"/>
              </a:rPr>
              <a:t> </a:t>
            </a:r>
            <a:r>
              <a:rPr lang="ru-RU" sz="3000" b="1" i="0" dirty="0" err="1">
                <a:effectLst/>
                <a:latin typeface="Innerspace"/>
              </a:rPr>
              <a:t>необхідно</a:t>
            </a:r>
            <a:r>
              <a:rPr lang="ru-RU" sz="3000" b="1" i="0" dirty="0">
                <a:effectLst/>
                <a:latin typeface="Innerspace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ru-RU" sz="2800" b="0" i="0" dirty="0" err="1">
                <a:effectLst/>
                <a:latin typeface="Microtype"/>
              </a:rPr>
              <a:t>Ідентифікувати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суттєві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небезпечні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фактори</a:t>
            </a:r>
            <a:r>
              <a:rPr lang="ru-RU" sz="2800" b="0" i="0" dirty="0">
                <a:effectLst/>
                <a:latin typeface="Microtype"/>
              </a:rPr>
              <a:t>, </a:t>
            </a:r>
            <a:r>
              <a:rPr lang="ru-RU" sz="2800" b="0" i="0" dirty="0" err="1">
                <a:effectLst/>
                <a:latin typeface="Microtype"/>
              </a:rPr>
              <a:t>характерні</a:t>
            </a:r>
            <a:r>
              <a:rPr lang="ru-RU" sz="2800" b="0" i="0" dirty="0">
                <a:effectLst/>
                <a:latin typeface="Microtype"/>
              </a:rPr>
              <a:t> для </a:t>
            </a:r>
            <a:r>
              <a:rPr lang="ru-RU" sz="2800" b="0" i="0" dirty="0" err="1">
                <a:effectLst/>
                <a:latin typeface="Microtype"/>
              </a:rPr>
              <a:t>харчових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продуктів</a:t>
            </a:r>
            <a:r>
              <a:rPr lang="ru-RU" sz="2800" b="0" i="0" dirty="0">
                <a:effectLst/>
                <a:latin typeface="Microtype"/>
              </a:rPr>
              <a:t>, та </a:t>
            </a:r>
            <a:r>
              <a:rPr lang="ru-RU" sz="2800" b="0" i="0" dirty="0" err="1">
                <a:effectLst/>
                <a:latin typeface="Microtype"/>
              </a:rPr>
              <a:t>володіти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інформацією</a:t>
            </a:r>
            <a:r>
              <a:rPr lang="ru-RU" sz="2800" b="0" i="0" dirty="0">
                <a:effectLst/>
                <a:latin typeface="Microtype"/>
              </a:rPr>
              <a:t> про </a:t>
            </a:r>
            <a:r>
              <a:rPr lang="ru-RU" sz="2800" b="0" i="0" dirty="0" err="1">
                <a:effectLst/>
                <a:latin typeface="Microtype"/>
              </a:rPr>
              <a:t>їх</a:t>
            </a:r>
            <a:r>
              <a:rPr lang="ru-RU" sz="2800" b="0" i="0" dirty="0">
                <a:effectLst/>
                <a:latin typeface="Microtype"/>
              </a:rPr>
              <a:t> характеристики;</a:t>
            </a:r>
          </a:p>
          <a:p>
            <a:pPr algn="just">
              <a:buFont typeface="+mj-lt"/>
              <a:buAutoNum type="arabicPeriod"/>
            </a:pPr>
            <a:endParaRPr lang="ru-RU" sz="2800" b="0" i="0" dirty="0">
              <a:effectLst/>
              <a:latin typeface="Microtype"/>
            </a:endParaRPr>
          </a:p>
          <a:p>
            <a:pPr algn="just">
              <a:buFont typeface="+mj-lt"/>
              <a:buAutoNum type="arabicPeriod"/>
            </a:pPr>
            <a:r>
              <a:rPr lang="ru-RU" sz="2800" b="0" i="0" dirty="0" err="1">
                <a:effectLst/>
                <a:latin typeface="Microtype"/>
              </a:rPr>
              <a:t>Визначити</a:t>
            </a:r>
            <a:r>
              <a:rPr lang="ru-RU" sz="2800" b="0" i="0" dirty="0">
                <a:effectLst/>
                <a:latin typeface="Microtype"/>
              </a:rPr>
              <a:t> заходи контролю </a:t>
            </a:r>
            <a:r>
              <a:rPr lang="ru-RU" sz="2800" b="0" i="0" dirty="0" err="1">
                <a:effectLst/>
                <a:latin typeface="Microtype"/>
              </a:rPr>
              <a:t>небезпечних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факторів</a:t>
            </a:r>
            <a:r>
              <a:rPr lang="ru-RU" sz="2800" b="0" i="0" dirty="0">
                <a:effectLst/>
                <a:latin typeface="Microtype"/>
              </a:rPr>
              <a:t>, </a:t>
            </a:r>
            <a:r>
              <a:rPr lang="ru-RU" sz="2800" b="0" i="0" dirty="0" err="1">
                <a:effectLst/>
                <a:latin typeface="Microtype"/>
              </a:rPr>
              <a:t>які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можна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застосувати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чи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вже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застосовують</a:t>
            </a:r>
            <a:r>
              <a:rPr lang="ru-RU" sz="2800" b="0" i="0" dirty="0">
                <a:effectLst/>
                <a:latin typeface="Microtype"/>
              </a:rPr>
              <a:t> для </a:t>
            </a:r>
            <a:r>
              <a:rPr lang="ru-RU" sz="2800" b="0" i="0" dirty="0" err="1">
                <a:effectLst/>
                <a:latin typeface="Microtype"/>
              </a:rPr>
              <a:t>запобігання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виникнення</a:t>
            </a:r>
            <a:r>
              <a:rPr lang="ru-RU" sz="2800" b="0" i="0" dirty="0">
                <a:effectLst/>
                <a:latin typeface="Microtype"/>
              </a:rPr>
              <a:t>, </a:t>
            </a:r>
            <a:r>
              <a:rPr lang="ru-RU" sz="2800" b="0" i="0" dirty="0" err="1">
                <a:effectLst/>
                <a:latin typeface="Microtype"/>
              </a:rPr>
              <a:t>зменшення</a:t>
            </a:r>
            <a:r>
              <a:rPr lang="ru-RU" sz="2800" b="0" i="0" dirty="0">
                <a:effectLst/>
                <a:latin typeface="Microtype"/>
              </a:rPr>
              <a:t> до </a:t>
            </a:r>
            <a:r>
              <a:rPr lang="ru-RU" sz="2800" b="0" i="0" dirty="0" err="1">
                <a:effectLst/>
                <a:latin typeface="Microtype"/>
              </a:rPr>
              <a:t>прийнятного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рівня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або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усунення</a:t>
            </a:r>
            <a:r>
              <a:rPr lang="ru-RU" sz="2800" b="0" i="0" dirty="0">
                <a:effectLst/>
                <a:latin typeface="Microtype"/>
              </a:rPr>
              <a:t> кожного з </a:t>
            </a:r>
            <a:r>
              <a:rPr lang="ru-RU" sz="2800" b="0" i="0" dirty="0" err="1">
                <a:effectLst/>
                <a:latin typeface="Microtype"/>
              </a:rPr>
              <a:t>небезпечних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факторів</a:t>
            </a:r>
            <a:r>
              <a:rPr lang="ru-RU" sz="2800" b="0" i="0" dirty="0">
                <a:effectLst/>
                <a:latin typeface="Microtype"/>
              </a:rPr>
              <a:t> та на </a:t>
            </a:r>
            <a:r>
              <a:rPr lang="ru-RU" sz="2800" b="0" i="0" dirty="0" err="1">
                <a:effectLst/>
                <a:latin typeface="Microtype"/>
              </a:rPr>
              <a:t>яких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етапах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технологічного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процесу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це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можна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зробити</a:t>
            </a:r>
            <a:r>
              <a:rPr lang="ru-RU" sz="2800" b="0" i="0" dirty="0">
                <a:effectLst/>
                <a:latin typeface="Microtype"/>
              </a:rPr>
              <a:t> (заходами контролю </a:t>
            </a:r>
            <a:r>
              <a:rPr lang="ru-RU" sz="2800" b="0" i="0" dirty="0" err="1">
                <a:effectLst/>
                <a:latin typeface="Microtype"/>
              </a:rPr>
              <a:t>можуть</a:t>
            </a:r>
            <a:r>
              <a:rPr lang="ru-RU" sz="2800" b="0" i="0" dirty="0">
                <a:effectLst/>
                <a:latin typeface="Microtype"/>
              </a:rPr>
              <a:t> бути </a:t>
            </a:r>
            <a:r>
              <a:rPr lang="ru-RU" sz="2800" b="0" i="0" dirty="0" err="1">
                <a:effectLst/>
                <a:latin typeface="Microtype"/>
              </a:rPr>
              <a:t>програми-передумови</a:t>
            </a:r>
            <a:r>
              <a:rPr lang="ru-RU" sz="2800" b="0" i="0" dirty="0">
                <a:effectLst/>
                <a:latin typeface="Microtype"/>
              </a:rPr>
              <a:t>, контроль </a:t>
            </a:r>
            <a:r>
              <a:rPr lang="ru-RU" sz="2800" b="0" i="0" dirty="0" err="1">
                <a:effectLst/>
                <a:latin typeface="Microtype"/>
              </a:rPr>
              <a:t>параметрів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технологічного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процесу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тощо</a:t>
            </a:r>
            <a:r>
              <a:rPr lang="ru-RU" sz="2800" b="0" i="0" dirty="0">
                <a:effectLst/>
                <a:latin typeface="Microtype"/>
              </a:rPr>
              <a:t>);</a:t>
            </a:r>
          </a:p>
          <a:p>
            <a:pPr algn="just">
              <a:buFont typeface="+mj-lt"/>
              <a:buAutoNum type="arabicPeriod"/>
            </a:pPr>
            <a:endParaRPr lang="ru-RU" sz="2800" b="0" i="0" dirty="0">
              <a:effectLst/>
              <a:latin typeface="Microtype"/>
            </a:endParaRPr>
          </a:p>
          <a:p>
            <a:pPr algn="just">
              <a:buFont typeface="+mj-lt"/>
              <a:buAutoNum type="arabicPeriod"/>
            </a:pPr>
            <a:r>
              <a:rPr lang="ru-RU" sz="2800" b="0" i="0" dirty="0" err="1">
                <a:effectLst/>
                <a:latin typeface="Microtype"/>
              </a:rPr>
              <a:t>Здійснити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оцінку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ризику</a:t>
            </a:r>
            <a:r>
              <a:rPr lang="ru-RU" sz="2800" b="0" i="0" dirty="0">
                <a:effectLst/>
                <a:latin typeface="Microtype"/>
              </a:rPr>
              <a:t>, </a:t>
            </a:r>
            <a:r>
              <a:rPr lang="ru-RU" sz="2800" b="0" i="0" dirty="0" err="1">
                <a:effectLst/>
                <a:latin typeface="Microtype"/>
              </a:rPr>
              <a:t>беручи</a:t>
            </a:r>
            <a:r>
              <a:rPr lang="ru-RU" sz="2800" b="0" i="0" dirty="0">
                <a:effectLst/>
                <a:latin typeface="Microtype"/>
              </a:rPr>
              <a:t> до </a:t>
            </a:r>
            <a:r>
              <a:rPr lang="ru-RU" sz="2800" b="0" i="0" dirty="0" err="1">
                <a:effectLst/>
                <a:latin typeface="Microtype"/>
              </a:rPr>
              <a:t>уваги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серйозність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потенційного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впливу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небезпечного</a:t>
            </a:r>
            <a:r>
              <a:rPr lang="ru-RU" sz="2800" b="0" i="0" dirty="0">
                <a:effectLst/>
                <a:latin typeface="Microtype"/>
              </a:rPr>
              <a:t> фактора на </a:t>
            </a:r>
            <a:r>
              <a:rPr lang="ru-RU" sz="2800" b="0" i="0" dirty="0" err="1">
                <a:effectLst/>
                <a:latin typeface="Microtype"/>
              </a:rPr>
              <a:t>споживача</a:t>
            </a:r>
            <a:r>
              <a:rPr lang="ru-RU" sz="2800" b="0" i="0" dirty="0">
                <a:effectLst/>
                <a:latin typeface="Microtype"/>
              </a:rPr>
              <a:t> і </a:t>
            </a:r>
            <a:r>
              <a:rPr lang="ru-RU" sz="2800" b="0" i="0" dirty="0" err="1">
                <a:effectLst/>
                <a:latin typeface="Microtype"/>
              </a:rPr>
              <a:t>ймовірність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його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виникнення</a:t>
            </a:r>
            <a:r>
              <a:rPr lang="ru-RU" sz="2800" b="0" i="0" dirty="0">
                <a:effectLst/>
                <a:latin typeface="Microtype"/>
              </a:rPr>
              <a:t> (</a:t>
            </a:r>
            <a:r>
              <a:rPr lang="ru-RU" sz="2800" b="0" i="0" dirty="0" err="1">
                <a:effectLst/>
                <a:latin typeface="Microtype"/>
              </a:rPr>
              <a:t>тобто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ймовірність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невідповідності</a:t>
            </a:r>
            <a:r>
              <a:rPr lang="ru-RU" sz="2800" b="0" i="0" dirty="0">
                <a:effectLst/>
                <a:latin typeface="Microtype"/>
              </a:rPr>
              <a:t> на </a:t>
            </a:r>
            <a:r>
              <a:rPr lang="ru-RU" sz="2800" b="0" i="0" dirty="0" err="1">
                <a:effectLst/>
                <a:latin typeface="Microtype"/>
              </a:rPr>
              <a:t>етапі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процесу</a:t>
            </a:r>
            <a:r>
              <a:rPr lang="ru-RU" sz="2800" b="0" i="0" dirty="0">
                <a:effectLst/>
                <a:latin typeface="Microtype"/>
              </a:rPr>
              <a:t>), як </a:t>
            </a:r>
            <a:r>
              <a:rPr lang="ru-RU" sz="2800" b="0" i="0" dirty="0" err="1">
                <a:effectLst/>
                <a:latin typeface="Microtype"/>
              </a:rPr>
              <a:t>це</a:t>
            </a:r>
            <a:r>
              <a:rPr lang="ru-RU" sz="2800" b="0" i="0" dirty="0">
                <a:effectLst/>
                <a:latin typeface="Microtype"/>
              </a:rPr>
              <a:t> показано у </a:t>
            </a:r>
            <a:r>
              <a:rPr lang="ru-RU" sz="2800" b="0" i="0" dirty="0" err="1">
                <a:effectLst/>
                <a:latin typeface="Microtype"/>
              </a:rPr>
              <a:t>таблиці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нижче</a:t>
            </a:r>
            <a:r>
              <a:rPr lang="ru-RU" sz="2800" b="0" i="0" dirty="0">
                <a:effectLst/>
                <a:latin typeface="Microtype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524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Ймовірність виникнення небезпечного фактора">
            <a:extLst>
              <a:ext uri="{FF2B5EF4-FFF2-40B4-BE49-F238E27FC236}">
                <a16:creationId xmlns:a16="http://schemas.microsoft.com/office/drawing/2014/main" id="{C34AFECA-00C3-4351-9962-5B1ED2C3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1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51827C-1816-446D-9E8A-6969D9CDE7FC}"/>
              </a:ext>
            </a:extLst>
          </p:cNvPr>
          <p:cNvSpPr txBox="1"/>
          <p:nvPr/>
        </p:nvSpPr>
        <p:spPr>
          <a:xfrm>
            <a:off x="692458" y="284085"/>
            <a:ext cx="110438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effectLst/>
                <a:latin typeface="Microtype"/>
              </a:rPr>
              <a:t>Чим </a:t>
            </a:r>
            <a:r>
              <a:rPr lang="ru-RU" sz="3200" b="0" i="0" dirty="0" err="1">
                <a:effectLst/>
                <a:latin typeface="Microtype"/>
              </a:rPr>
              <a:t>вищий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негативний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вплив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небезпечного</a:t>
            </a:r>
            <a:r>
              <a:rPr lang="ru-RU" sz="3200" b="0" i="0" dirty="0">
                <a:effectLst/>
                <a:latin typeface="Microtype"/>
              </a:rPr>
              <a:t> фактора і </a:t>
            </a:r>
            <a:r>
              <a:rPr lang="ru-RU" sz="3200" b="0" i="0" dirty="0" err="1">
                <a:effectLst/>
                <a:latin typeface="Microtype"/>
              </a:rPr>
              <a:t>вища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ймовірність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його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появи</a:t>
            </a:r>
            <a:r>
              <a:rPr lang="ru-RU" sz="3200" b="0" i="0" dirty="0">
                <a:effectLst/>
                <a:latin typeface="Microtype"/>
              </a:rPr>
              <a:t>, </a:t>
            </a:r>
            <a:r>
              <a:rPr lang="ru-RU" sz="3200" b="0" i="0" dirty="0" err="1">
                <a:effectLst/>
                <a:latin typeface="Microtype"/>
              </a:rPr>
              <a:t>тим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вищий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ризик</a:t>
            </a:r>
            <a:r>
              <a:rPr lang="ru-RU" sz="3200" b="0" i="0" dirty="0">
                <a:effectLst/>
                <a:latin typeface="Microtype"/>
              </a:rPr>
              <a:t>. </a:t>
            </a:r>
          </a:p>
          <a:p>
            <a:pPr algn="just"/>
            <a:endParaRPr lang="ru-RU" sz="3200" dirty="0">
              <a:latin typeface="Microtype"/>
            </a:endParaRPr>
          </a:p>
          <a:p>
            <a:pPr algn="just"/>
            <a:r>
              <a:rPr lang="ru-RU" sz="3200" b="0" i="0" dirty="0" err="1">
                <a:effectLst/>
                <a:latin typeface="Microtype"/>
              </a:rPr>
              <a:t>Група</a:t>
            </a:r>
            <a:r>
              <a:rPr lang="ru-RU" sz="3200" b="0" i="0" dirty="0">
                <a:effectLst/>
                <a:latin typeface="Microtype"/>
              </a:rPr>
              <a:t> НАССР на </a:t>
            </a:r>
            <a:r>
              <a:rPr lang="ru-RU" sz="3200" b="0" i="0" dirty="0" err="1">
                <a:effectLst/>
                <a:latin typeface="Microtype"/>
              </a:rPr>
              <a:t>підприємстві</a:t>
            </a:r>
            <a:r>
              <a:rPr lang="ru-RU" sz="3200" b="0" i="0" dirty="0">
                <a:effectLst/>
                <a:latin typeface="Microtype"/>
              </a:rPr>
              <a:t> сама </a:t>
            </a:r>
            <a:r>
              <a:rPr lang="ru-RU" sz="3200" b="0" i="0" dirty="0" err="1">
                <a:effectLst/>
                <a:latin typeface="Microtype"/>
              </a:rPr>
              <a:t>визначає</a:t>
            </a:r>
            <a:r>
              <a:rPr lang="ru-RU" sz="3200" b="0" i="0" dirty="0">
                <a:effectLst/>
                <a:latin typeface="Microtype"/>
              </a:rPr>
              <a:t> межу </a:t>
            </a:r>
            <a:r>
              <a:rPr lang="ru-RU" sz="3200" b="0" i="0" dirty="0" err="1">
                <a:effectLst/>
                <a:latin typeface="Microtype"/>
              </a:rPr>
              <a:t>прийнятності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ризику</a:t>
            </a:r>
            <a:r>
              <a:rPr lang="ru-RU" sz="3200" b="0" i="0" dirty="0">
                <a:effectLst/>
                <a:latin typeface="Microtype"/>
              </a:rPr>
              <a:t>, тому </a:t>
            </a:r>
            <a:r>
              <a:rPr lang="ru-RU" sz="3200" b="0" i="0" dirty="0" err="1">
                <a:effectLst/>
                <a:latin typeface="Microtype"/>
              </a:rPr>
              <a:t>дуже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важливо</a:t>
            </a:r>
            <a:r>
              <a:rPr lang="ru-RU" sz="3200" b="0" i="0" dirty="0">
                <a:effectLst/>
                <a:latin typeface="Microtype"/>
              </a:rPr>
              <a:t>, </a:t>
            </a:r>
            <a:r>
              <a:rPr lang="ru-RU" sz="3200" b="0" i="0" dirty="0" err="1">
                <a:effectLst/>
                <a:latin typeface="Microtype"/>
              </a:rPr>
              <a:t>щоб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учасники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групи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мали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необхідні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знання</a:t>
            </a:r>
            <a:r>
              <a:rPr lang="ru-RU" sz="3200" b="0" i="0" dirty="0">
                <a:effectLst/>
                <a:latin typeface="Microtype"/>
              </a:rPr>
              <a:t> про продукт, </a:t>
            </a:r>
            <a:r>
              <a:rPr lang="ru-RU" sz="3200" b="0" i="0" dirty="0" err="1">
                <a:effectLst/>
                <a:latin typeface="Microtype"/>
              </a:rPr>
              <a:t>небезпечні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фактори</a:t>
            </a:r>
            <a:r>
              <a:rPr lang="ru-RU" sz="3200" b="0" i="0" dirty="0">
                <a:effectLst/>
                <a:latin typeface="Microtype"/>
              </a:rPr>
              <a:t> і </a:t>
            </a:r>
            <a:r>
              <a:rPr lang="ru-RU" sz="3200" b="0" i="0" dirty="0" err="1">
                <a:effectLst/>
                <a:latin typeface="Microtype"/>
              </a:rPr>
              <a:t>їх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вплив</a:t>
            </a:r>
            <a:r>
              <a:rPr lang="ru-RU" sz="3200" b="0" i="0" dirty="0">
                <a:effectLst/>
                <a:latin typeface="Microtype"/>
              </a:rPr>
              <a:t> на </a:t>
            </a:r>
            <a:r>
              <a:rPr lang="ru-RU" sz="3200" b="0" i="0" dirty="0" err="1">
                <a:effectLst/>
                <a:latin typeface="Microtype"/>
              </a:rPr>
              <a:t>споживача</a:t>
            </a:r>
            <a:r>
              <a:rPr lang="ru-RU" sz="3200" b="0" i="0" dirty="0">
                <a:effectLst/>
                <a:latin typeface="Microtype"/>
              </a:rPr>
              <a:t>. </a:t>
            </a:r>
          </a:p>
          <a:p>
            <a:pPr algn="just"/>
            <a:endParaRPr lang="ru-RU" sz="3200" dirty="0">
              <a:latin typeface="Microtype"/>
            </a:endParaRPr>
          </a:p>
          <a:p>
            <a:pPr algn="just"/>
            <a:r>
              <a:rPr lang="ru-RU" sz="3200" b="0" i="0" dirty="0">
                <a:effectLst/>
                <a:latin typeface="Microtype"/>
              </a:rPr>
              <a:t>Особливо </a:t>
            </a:r>
            <a:r>
              <a:rPr lang="ru-RU" sz="3200" b="0" i="0" dirty="0" err="1">
                <a:effectLst/>
                <a:latin typeface="Microtype"/>
              </a:rPr>
              <a:t>це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необхідно</a:t>
            </a:r>
            <a:r>
              <a:rPr lang="ru-RU" sz="3200" b="0" i="0" dirty="0">
                <a:effectLst/>
                <a:latin typeface="Microtype"/>
              </a:rPr>
              <a:t> для </a:t>
            </a:r>
            <a:r>
              <a:rPr lang="ru-RU" sz="3200" b="0" i="0" dirty="0" err="1">
                <a:effectLst/>
                <a:latin typeface="Microtype"/>
              </a:rPr>
              <a:t>оцінки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першого</a:t>
            </a:r>
            <a:r>
              <a:rPr lang="ru-RU" sz="3200" b="0" i="0" dirty="0">
                <a:effectLst/>
                <a:latin typeface="Microtype"/>
              </a:rPr>
              <a:t> </a:t>
            </a:r>
            <a:r>
              <a:rPr lang="ru-RU" sz="3200" b="0" i="0" dirty="0" err="1">
                <a:effectLst/>
                <a:latin typeface="Microtype"/>
              </a:rPr>
              <a:t>показника</a:t>
            </a:r>
            <a:r>
              <a:rPr lang="ru-RU" sz="3200" b="0" i="0" dirty="0">
                <a:effectLst/>
                <a:latin typeface="Microtype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191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AAC9D-A8EC-481C-816E-03390B137781}"/>
              </a:ext>
            </a:extLst>
          </p:cNvPr>
          <p:cNvSpPr txBox="1"/>
          <p:nvPr/>
        </p:nvSpPr>
        <p:spPr>
          <a:xfrm>
            <a:off x="710213" y="292963"/>
            <a:ext cx="110349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err="1">
                <a:effectLst/>
                <a:latin typeface="Microtype"/>
              </a:rPr>
              <a:t>Щодо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оцінювання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ймовірності</a:t>
            </a:r>
            <a:r>
              <a:rPr lang="ru-RU" sz="2800" b="0" i="0" dirty="0">
                <a:effectLst/>
                <a:latin typeface="Microtype"/>
              </a:rPr>
              <a:t>, то тут </a:t>
            </a:r>
            <a:r>
              <a:rPr lang="ru-RU" sz="2800" b="0" i="0" dirty="0" err="1">
                <a:effectLst/>
                <a:latin typeface="Microtype"/>
              </a:rPr>
              <a:t>можуть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виникати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труднощі</a:t>
            </a:r>
            <a:r>
              <a:rPr lang="ru-RU" sz="2800" b="0" i="0" dirty="0">
                <a:effectLst/>
                <a:latin typeface="Microtype"/>
              </a:rPr>
              <a:t>, коли </a:t>
            </a:r>
            <a:r>
              <a:rPr lang="ru-RU" sz="2800" b="0" i="0" dirty="0" err="1">
                <a:effectLst/>
                <a:latin typeface="Microtype"/>
              </a:rPr>
              <a:t>немає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інформації</a:t>
            </a:r>
            <a:r>
              <a:rPr lang="ru-RU" sz="2800" b="0" i="0" dirty="0">
                <a:effectLst/>
                <a:latin typeface="Microtype"/>
              </a:rPr>
              <a:t> про </a:t>
            </a:r>
            <a:r>
              <a:rPr lang="ru-RU" sz="2800" b="0" i="0" dirty="0" err="1">
                <a:effectLst/>
                <a:latin typeface="Microtype"/>
              </a:rPr>
              <a:t>невідповідності</a:t>
            </a:r>
            <a:r>
              <a:rPr lang="ru-RU" sz="2800" b="0" i="0" dirty="0">
                <a:effectLst/>
                <a:latin typeface="Microtype"/>
              </a:rPr>
              <a:t>. </a:t>
            </a:r>
          </a:p>
          <a:p>
            <a:pPr algn="just"/>
            <a:endParaRPr lang="ru-RU" sz="2800" dirty="0">
              <a:latin typeface="Microtype"/>
            </a:endParaRPr>
          </a:p>
          <a:p>
            <a:pPr algn="just"/>
            <a:r>
              <a:rPr lang="ru-RU" sz="2800" b="0" i="0" dirty="0">
                <a:effectLst/>
                <a:latin typeface="Microtype"/>
              </a:rPr>
              <a:t>У такому </a:t>
            </a:r>
            <a:r>
              <a:rPr lang="ru-RU" sz="2800" b="0" i="0" dirty="0" err="1">
                <a:effectLst/>
                <a:latin typeface="Microtype"/>
              </a:rPr>
              <a:t>випадку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потрібно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звертатися</a:t>
            </a:r>
            <a:r>
              <a:rPr lang="ru-RU" sz="2800" b="0" i="0" dirty="0">
                <a:effectLst/>
                <a:latin typeface="Microtype"/>
              </a:rPr>
              <a:t> до </a:t>
            </a:r>
            <a:r>
              <a:rPr lang="ru-RU" sz="2800" b="0" i="0" dirty="0" err="1">
                <a:effectLst/>
                <a:latin typeface="Microtype"/>
              </a:rPr>
              <a:t>літературних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джерел</a:t>
            </a:r>
            <a:r>
              <a:rPr lang="ru-RU" sz="2800" b="0" i="0" dirty="0">
                <a:effectLst/>
                <a:latin typeface="Microtype"/>
              </a:rPr>
              <a:t>, </a:t>
            </a:r>
            <a:r>
              <a:rPr lang="ru-RU" sz="2800" b="0" i="0" dirty="0" err="1">
                <a:effectLst/>
                <a:latin typeface="Microtype"/>
              </a:rPr>
              <a:t>враховувати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досвід</a:t>
            </a:r>
            <a:r>
              <a:rPr lang="ru-RU" sz="2800" b="0" i="0" dirty="0">
                <a:effectLst/>
                <a:latin typeface="Microtype"/>
              </a:rPr>
              <a:t> у </a:t>
            </a:r>
            <a:r>
              <a:rPr lang="ru-RU" sz="2800" b="0" i="0" dirty="0" err="1">
                <a:effectLst/>
                <a:latin typeface="Microtype"/>
              </a:rPr>
              <a:t>галузі</a:t>
            </a:r>
            <a:r>
              <a:rPr lang="ru-RU" sz="2800" b="0" i="0" dirty="0">
                <a:effectLst/>
                <a:latin typeface="Microtype"/>
              </a:rPr>
              <a:t>. </a:t>
            </a:r>
          </a:p>
          <a:p>
            <a:pPr algn="just"/>
            <a:endParaRPr lang="ru-RU" sz="2800" dirty="0">
              <a:latin typeface="Microtype"/>
            </a:endParaRPr>
          </a:p>
          <a:p>
            <a:pPr algn="just"/>
            <a:r>
              <a:rPr lang="ru-RU" sz="2800" b="0" i="0" dirty="0">
                <a:effectLst/>
                <a:latin typeface="Microtype"/>
              </a:rPr>
              <a:t>На початковому </a:t>
            </a:r>
            <a:r>
              <a:rPr lang="ru-RU" sz="2800" b="0" i="0" dirty="0" err="1">
                <a:effectLst/>
                <a:latin typeface="Microtype"/>
              </a:rPr>
              <a:t>етапі</a:t>
            </a:r>
            <a:r>
              <a:rPr lang="ru-RU" sz="2800" b="0" i="0" dirty="0">
                <a:effectLst/>
                <a:latin typeface="Microtype"/>
              </a:rPr>
              <a:t>, коли </a:t>
            </a:r>
            <a:r>
              <a:rPr lang="ru-RU" sz="2800" b="0" i="0" dirty="0" err="1">
                <a:effectLst/>
                <a:latin typeface="Microtype"/>
              </a:rPr>
              <a:t>ще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програми-передумови</a:t>
            </a:r>
            <a:r>
              <a:rPr lang="ru-RU" sz="2800" b="0" i="0" dirty="0">
                <a:effectLst/>
                <a:latin typeface="Microtype"/>
              </a:rPr>
              <a:t> не </a:t>
            </a:r>
            <a:r>
              <a:rPr lang="ru-RU" sz="2800" b="0" i="0" dirty="0" err="1">
                <a:effectLst/>
                <a:latin typeface="Microtype"/>
              </a:rPr>
              <a:t>відпрацьовані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належним</a:t>
            </a:r>
            <a:r>
              <a:rPr lang="ru-RU" sz="2800" b="0" i="0" dirty="0">
                <a:effectLst/>
                <a:latin typeface="Microtype"/>
              </a:rPr>
              <a:t> чином, </a:t>
            </a:r>
            <a:r>
              <a:rPr lang="ru-RU" sz="2800" b="0" i="0" dirty="0" err="1">
                <a:effectLst/>
                <a:latin typeface="Microtype"/>
              </a:rPr>
              <a:t>краще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перестрахуватися</a:t>
            </a:r>
            <a:r>
              <a:rPr lang="ru-RU" sz="2800" b="0" i="0" dirty="0">
                <a:effectLst/>
                <a:latin typeface="Microtype"/>
              </a:rPr>
              <a:t> і </a:t>
            </a:r>
            <a:r>
              <a:rPr lang="ru-RU" sz="2800" b="0" i="0" dirty="0" err="1">
                <a:effectLst/>
                <a:latin typeface="Microtype"/>
              </a:rPr>
              <a:t>вважати</a:t>
            </a:r>
            <a:r>
              <a:rPr lang="ru-RU" sz="2800" b="0" i="0" dirty="0">
                <a:effectLst/>
                <a:latin typeface="Microtype"/>
              </a:rPr>
              <a:t>, </a:t>
            </a:r>
            <a:r>
              <a:rPr lang="ru-RU" sz="2800" b="0" i="0" dirty="0" err="1">
                <a:effectLst/>
                <a:latin typeface="Microtype"/>
              </a:rPr>
              <a:t>що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можливість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перевищення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норми</a:t>
            </a:r>
            <a:r>
              <a:rPr lang="ru-RU" sz="2800" b="0" i="0" dirty="0">
                <a:effectLst/>
                <a:latin typeface="Microtype"/>
              </a:rPr>
              <a:t> </a:t>
            </a:r>
            <a:r>
              <a:rPr lang="ru-RU" sz="2800" b="0" i="0" dirty="0" err="1">
                <a:effectLst/>
                <a:latin typeface="Microtype"/>
              </a:rPr>
              <a:t>існує</a:t>
            </a:r>
            <a:r>
              <a:rPr lang="ru-RU" sz="2800" b="0" i="0" dirty="0">
                <a:effectLst/>
                <a:latin typeface="Microtype"/>
              </a:rPr>
              <a:t>.</a:t>
            </a:r>
          </a:p>
          <a:p>
            <a:pPr algn="just"/>
            <a:endParaRPr lang="ru-RU" sz="2800" dirty="0">
              <a:latin typeface="Microtype"/>
            </a:endParaRPr>
          </a:p>
          <a:p>
            <a:pPr algn="ctr"/>
            <a:r>
              <a:rPr lang="ru-RU" sz="2800" b="1" i="1" dirty="0">
                <a:effectLst/>
                <a:latin typeface="Microtype"/>
              </a:rPr>
              <a:t>Система НАССР </a:t>
            </a:r>
            <a:r>
              <a:rPr lang="ru-RU" sz="2800" b="1" i="1" dirty="0" err="1">
                <a:effectLst/>
                <a:latin typeface="Microtype"/>
              </a:rPr>
              <a:t>дуже</a:t>
            </a:r>
            <a:r>
              <a:rPr lang="ru-RU" sz="2800" b="1" i="1" dirty="0">
                <a:effectLst/>
                <a:latin typeface="Microtype"/>
              </a:rPr>
              <a:t> </a:t>
            </a:r>
            <a:r>
              <a:rPr lang="ru-RU" sz="2800" b="1" i="1" dirty="0" err="1">
                <a:effectLst/>
                <a:latin typeface="Microtype"/>
              </a:rPr>
              <a:t>гнучка</a:t>
            </a:r>
            <a:r>
              <a:rPr lang="ru-RU" sz="2800" b="1" i="1" dirty="0">
                <a:effectLst/>
                <a:latin typeface="Microtype"/>
              </a:rPr>
              <a:t>, тому </a:t>
            </a:r>
            <a:r>
              <a:rPr lang="ru-RU" sz="2800" b="1" i="1" dirty="0" err="1">
                <a:effectLst/>
                <a:latin typeface="Microtype"/>
              </a:rPr>
              <a:t>вже</a:t>
            </a:r>
            <a:r>
              <a:rPr lang="ru-RU" sz="2800" b="1" i="1" dirty="0">
                <a:effectLst/>
                <a:latin typeface="Microtype"/>
              </a:rPr>
              <a:t> при </a:t>
            </a:r>
            <a:r>
              <a:rPr lang="ru-RU" sz="2800" b="1" i="1" dirty="0" err="1">
                <a:effectLst/>
                <a:latin typeface="Microtype"/>
              </a:rPr>
              <a:t>наступному</a:t>
            </a:r>
            <a:r>
              <a:rPr lang="ru-RU" sz="2800" b="1" i="1" dirty="0">
                <a:effectLst/>
                <a:latin typeface="Microtype"/>
              </a:rPr>
              <a:t> </a:t>
            </a:r>
            <a:r>
              <a:rPr lang="ru-RU" sz="2800" b="1" i="1" dirty="0" err="1">
                <a:effectLst/>
                <a:latin typeface="Microtype"/>
              </a:rPr>
              <a:t>перегляді</a:t>
            </a:r>
            <a:r>
              <a:rPr lang="ru-RU" sz="2800" b="1" i="1" dirty="0">
                <a:effectLst/>
                <a:latin typeface="Microtype"/>
              </a:rPr>
              <a:t> </a:t>
            </a:r>
            <a:r>
              <a:rPr lang="ru-RU" sz="2800" b="1" i="1" dirty="0" err="1">
                <a:effectLst/>
                <a:latin typeface="Microtype"/>
              </a:rPr>
              <a:t>ви</a:t>
            </a:r>
            <a:r>
              <a:rPr lang="ru-RU" sz="2800" b="1" i="1" dirty="0">
                <a:effectLst/>
                <a:latin typeface="Microtype"/>
              </a:rPr>
              <a:t> </a:t>
            </a:r>
            <a:r>
              <a:rPr lang="ru-RU" sz="2800" b="1" i="1" dirty="0" err="1">
                <a:effectLst/>
                <a:latin typeface="Microtype"/>
              </a:rPr>
              <a:t>зможете</a:t>
            </a:r>
            <a:r>
              <a:rPr lang="ru-RU" sz="2800" b="1" i="1" dirty="0">
                <a:effectLst/>
                <a:latin typeface="Microtype"/>
              </a:rPr>
              <a:t> </a:t>
            </a:r>
            <a:r>
              <a:rPr lang="ru-RU" sz="2800" b="1" i="1" dirty="0" err="1">
                <a:effectLst/>
                <a:latin typeface="Microtype"/>
              </a:rPr>
              <a:t>зробити</a:t>
            </a:r>
            <a:r>
              <a:rPr lang="ru-RU" sz="2800" b="1" i="1" dirty="0">
                <a:effectLst/>
                <a:latin typeface="Microtype"/>
              </a:rPr>
              <a:t> </a:t>
            </a:r>
            <a:r>
              <a:rPr lang="ru-RU" sz="2800" b="1" i="1" dirty="0" err="1">
                <a:effectLst/>
                <a:latin typeface="Microtype"/>
              </a:rPr>
              <a:t>більш</a:t>
            </a:r>
            <a:r>
              <a:rPr lang="ru-RU" sz="2800" b="1" i="1" dirty="0">
                <a:effectLst/>
                <a:latin typeface="Microtype"/>
              </a:rPr>
              <a:t> </a:t>
            </a:r>
            <a:r>
              <a:rPr lang="ru-RU" sz="2800" b="1" i="1" dirty="0" err="1">
                <a:effectLst/>
                <a:latin typeface="Microtype"/>
              </a:rPr>
              <a:t>реальну</a:t>
            </a:r>
            <a:r>
              <a:rPr lang="ru-RU" sz="2800" b="1" i="1" dirty="0">
                <a:effectLst/>
                <a:latin typeface="Microtype"/>
              </a:rPr>
              <a:t> </a:t>
            </a:r>
            <a:r>
              <a:rPr lang="ru-RU" sz="2800" b="1" i="1" dirty="0" err="1">
                <a:effectLst/>
                <a:latin typeface="Microtype"/>
              </a:rPr>
              <a:t>оцінку</a:t>
            </a:r>
            <a:r>
              <a:rPr lang="ru-RU" sz="2800" b="1" i="1" dirty="0">
                <a:effectLst/>
                <a:latin typeface="Microtype"/>
              </a:rPr>
              <a:t>. 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935793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3323</Words>
  <Application>Microsoft Office PowerPoint</Application>
  <PresentationFormat>Широкий екран</PresentationFormat>
  <Paragraphs>258</Paragraphs>
  <Slides>53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53</vt:i4>
      </vt:variant>
    </vt:vector>
  </HeadingPairs>
  <TitlesOfParts>
    <vt:vector size="64" baseType="lpstr">
      <vt:lpstr>Arial</vt:lpstr>
      <vt:lpstr>Calibri</vt:lpstr>
      <vt:lpstr>Calibri Light</vt:lpstr>
      <vt:lpstr>HelveticaNeueCyr-Light</vt:lpstr>
      <vt:lpstr>Innerspace</vt:lpstr>
      <vt:lpstr>Microtype</vt:lpstr>
      <vt:lpstr>Tahoma</vt:lpstr>
      <vt:lpstr>Times New Roman</vt:lpstr>
      <vt:lpstr>Verdana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10</dc:creator>
  <cp:lastModifiedBy>Lenovo</cp:lastModifiedBy>
  <cp:revision>43</cp:revision>
  <dcterms:created xsi:type="dcterms:W3CDTF">2022-03-15T11:38:52Z</dcterms:created>
  <dcterms:modified xsi:type="dcterms:W3CDTF">2022-05-09T18:17:30Z</dcterms:modified>
</cp:coreProperties>
</file>