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7" r:id="rId3"/>
    <p:sldId id="306" r:id="rId4"/>
    <p:sldId id="294" r:id="rId5"/>
    <p:sldId id="295" r:id="rId6"/>
    <p:sldId id="301" r:id="rId7"/>
    <p:sldId id="278" r:id="rId8"/>
    <p:sldId id="280" r:id="rId9"/>
    <p:sldId id="290" r:id="rId10"/>
    <p:sldId id="299" r:id="rId11"/>
    <p:sldId id="302" r:id="rId12"/>
    <p:sldId id="298" r:id="rId13"/>
    <p:sldId id="269" r:id="rId14"/>
    <p:sldId id="283" r:id="rId15"/>
    <p:sldId id="285" r:id="rId16"/>
    <p:sldId id="286" r:id="rId17"/>
    <p:sldId id="303" r:id="rId18"/>
    <p:sldId id="304" r:id="rId19"/>
    <p:sldId id="305" r:id="rId20"/>
    <p:sldId id="308" r:id="rId21"/>
    <p:sldId id="265" r:id="rId22"/>
    <p:sldId id="272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AC0-3A55-4CC1-A838-DC4A4D5A4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2E32B4E-7D4E-4903-9375-35CD2C2FF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7174C-A29F-4A1F-8645-72AF160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658635-6531-4625-BDE0-9442EA86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63AA12-AE19-4BC1-8467-E111814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7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A3B70-DB06-4669-A261-AFE36049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A6EB88-398A-4E54-A059-E7ACDECD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1708B6-66C2-41A2-8334-C1E26A05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EB3E72-FE8E-468D-A041-1AB5CBA4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85B843-361F-4E25-B64D-9D6E2A4A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1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6D15FD1-D488-48DF-8237-8CF0C1C36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D1874CB-6B62-4981-A4C8-BA5C055CC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CD656-4F1F-4251-BAAD-2196A36D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937C21-8E59-42B1-B78B-46954389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2823CB-A227-49AE-AD90-F7C38E6E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5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75765-FA6A-459C-B8C0-313CBA38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48144F-1579-4398-B7F5-6B837223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2E5F65-E3D3-42FA-B27C-8908C095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D1472E-A61C-4E47-B299-F74C420C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D4B7E6-D138-4082-A66B-78AB7CEE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3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907A0-0302-4FBE-B287-7D9B8CCB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4377B7B-3C82-4E6F-BF54-DCEF9251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7217F4-D2A4-4E11-858E-1C9CD5B1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EA7D5A-F839-47D5-B9B4-E83546A0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504456-F23D-436F-9076-3A63EA17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3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EF55D-2C6A-4208-B0CE-0428835B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08E133-3351-4441-B677-5CB27AC66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93FFCBD-1E55-4D77-858E-27E790591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589400-C495-4488-9AA3-17B28CD0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7EBA74-5DE8-4C8F-A7EB-603F66F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843FCB-85BD-4D1C-8A54-89D251F5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2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DC1E8-FBE9-45E5-B899-FDFE512F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913B76-E5C8-4C71-93DB-0BBED666D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619BE6-FC05-4A52-B9BE-BB63AB23C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099139-DCB9-4C73-8C00-E021BE112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006AFF-B238-4FFD-A937-36B2AE9C4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5394CC4-EB93-408A-BC97-FCF694C7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D489C49-2A5D-4DDC-8F3D-B7372E60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08E5C90-1EC9-424E-B527-38EE87ED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84BFD-FC10-4C43-8F07-666C9BDA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D9E1583-8F1C-49E8-9CE5-CE634337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DAA8F-D1F9-48A6-98BF-74188736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621B311-9FBE-4C52-A54A-F85439BF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E853DDE-ECE3-476D-9D48-0B172ED7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550658B-6074-46C1-8BED-A1FB4046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6CB3AFD-A61B-4930-AE1D-53BAE98F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9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F05D0-E493-4DC4-B931-169FDA5E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99BFE7-A551-4983-AF16-28D96790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8ECE2D-5F9A-48FF-B18F-7AF783E07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69206C-E380-451A-9B0F-3BAA8E8E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EEA0C9-53CF-4C08-B4C3-FBEEB09E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1AF62C-59BD-46C4-BB79-BC04A04A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5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2F367-30AF-4580-9844-4512CEC8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439EF16-B5D6-44CF-A936-CD1258848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7BEFF10-C63E-49F7-A48B-13904AA4A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20B619-01FE-42AC-A560-E66D749E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79D9C1-D21D-4A2E-9B60-D2E2C5F8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2592BE-A142-4275-BE09-447515A9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8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11E47C2-334E-4233-94BA-949CD241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FB41B-1334-437E-9633-32256123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1FC65D-52D9-4D22-90EC-81F2C9784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803A-169E-45AB-840A-178CFAC61EDE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3C1E4B-00B4-4907-A84B-AABA8462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7CDDDE-9064-4753-8E6F-3493C0931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67180-11D2-4EE5-B99B-8CC790A6F29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>
            <a:extLst>
              <a:ext uri="{FF2B5EF4-FFF2-40B4-BE49-F238E27FC236}">
                <a16:creationId xmlns:a16="http://schemas.microsoft.com/office/drawing/2014/main" id="{37FA9E65-1731-413E-9404-94CEBE9FA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87" y="506027"/>
            <a:ext cx="1049340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4400" b="1" dirty="0"/>
              <a:t>ВПРОВАДЖЕННЯ СИСТЕМИ УПРАВЛІННЯ БЕЗПЕЧНІСТЮ ХАРЧОВИХ ПРОДУКТІВ НА ОСНОВІ КОНЦЕПЦІЇ НАССР</a:t>
            </a:r>
          </a:p>
          <a:p>
            <a:pPr algn="ctr"/>
            <a:endParaRPr lang="uk-UA" altLang="ru-RU" sz="3600" b="1" dirty="0"/>
          </a:p>
          <a:p>
            <a:pPr algn="ctr"/>
            <a:endParaRPr lang="uk-UA" altLang="ru-RU" sz="3600" b="1" dirty="0"/>
          </a:p>
          <a:p>
            <a:pPr algn="ctr"/>
            <a:endParaRPr lang="uk-UA" altLang="ru-RU" sz="3600" b="1" dirty="0"/>
          </a:p>
        </p:txBody>
      </p:sp>
      <p:pic>
        <p:nvPicPr>
          <p:cNvPr id="3" name="Picture 10" descr="Політика якості">
            <a:extLst>
              <a:ext uri="{FF2B5EF4-FFF2-40B4-BE49-F238E27FC236}">
                <a16:creationId xmlns:a16="http://schemas.microsoft.com/office/drawing/2014/main" id="{E4FEE16A-6B61-421D-B238-490B25C3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11" y="3374904"/>
            <a:ext cx="3851717" cy="3483096"/>
          </a:xfrm>
          <a:prstGeom prst="rect">
            <a:avLst/>
          </a:prstGeom>
          <a:noFill/>
        </p:spPr>
      </p:pic>
      <p:pic>
        <p:nvPicPr>
          <p:cNvPr id="4" name="Picture 14" descr="В Україні стартуватиме онлайн-курс «Безпечність харчових продуктів»">
            <a:extLst>
              <a:ext uri="{FF2B5EF4-FFF2-40B4-BE49-F238E27FC236}">
                <a16:creationId xmlns:a16="http://schemas.microsoft.com/office/drawing/2014/main" id="{480D85C7-B854-4B92-8DE8-F243B5B1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903" y="3643053"/>
            <a:ext cx="431641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79FCC27-2D77-4B2E-8A78-8CA91DC0E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652588"/>
          </a:xfrm>
        </p:spPr>
        <p:txBody>
          <a:bodyPr/>
          <a:lstStyle/>
          <a:p>
            <a:pPr algn="ctr">
              <a:defRPr/>
            </a:pPr>
            <a:r>
              <a:rPr lang="uk-UA" dirty="0"/>
              <a:t>Логічна послідовність використання НАССР</a:t>
            </a:r>
            <a:endParaRPr lang="ru-RU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821D9D6-8FD4-4EAB-B5BA-6F9672A39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8888" y="1714500"/>
            <a:ext cx="8139112" cy="42862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ru-RU" dirty="0"/>
          </a:p>
        </p:txBody>
      </p:sp>
      <p:sp>
        <p:nvSpPr>
          <p:cNvPr id="8" name="Выноска со стрелкой вниз 7">
            <a:extLst>
              <a:ext uri="{FF2B5EF4-FFF2-40B4-BE49-F238E27FC236}">
                <a16:creationId xmlns:a16="http://schemas.microsoft.com/office/drawing/2014/main" id="{6831E81D-B57D-43DF-812F-1790BBE4C2B0}"/>
              </a:ext>
            </a:extLst>
          </p:cNvPr>
          <p:cNvSpPr/>
          <p:nvPr/>
        </p:nvSpPr>
        <p:spPr bwMode="auto">
          <a:xfrm>
            <a:off x="3381356" y="2071678"/>
            <a:ext cx="5572164" cy="1143008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Призначення групи з впровадження НАССР</a:t>
            </a:r>
          </a:p>
          <a:p>
            <a:pPr>
              <a:lnSpc>
                <a:spcPct val="90000"/>
              </a:lnSpc>
              <a:defRPr/>
            </a:pPr>
            <a:endParaRPr lang="uk-UA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>
            <a:extLst>
              <a:ext uri="{FF2B5EF4-FFF2-40B4-BE49-F238E27FC236}">
                <a16:creationId xmlns:a16="http://schemas.microsoft.com/office/drawing/2014/main" id="{19E3F024-5311-4BA8-BCB5-35807896F43C}"/>
              </a:ext>
            </a:extLst>
          </p:cNvPr>
          <p:cNvSpPr/>
          <p:nvPr/>
        </p:nvSpPr>
        <p:spPr bwMode="auto">
          <a:xfrm>
            <a:off x="3595689" y="3286126"/>
            <a:ext cx="5214937" cy="1071563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 продукту</a:t>
            </a:r>
          </a:p>
        </p:txBody>
      </p:sp>
      <p:sp>
        <p:nvSpPr>
          <p:cNvPr id="10" name="Выноска со стрелкой вниз 9">
            <a:extLst>
              <a:ext uri="{FF2B5EF4-FFF2-40B4-BE49-F238E27FC236}">
                <a16:creationId xmlns:a16="http://schemas.microsoft.com/office/drawing/2014/main" id="{9BE873EF-6679-406B-A870-46C8C1507439}"/>
              </a:ext>
            </a:extLst>
          </p:cNvPr>
          <p:cNvSpPr/>
          <p:nvPr/>
        </p:nvSpPr>
        <p:spPr bwMode="auto">
          <a:xfrm>
            <a:off x="3810001" y="4500564"/>
            <a:ext cx="4786313" cy="1214437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Визначення цільового використання</a:t>
            </a:r>
            <a:endParaRPr lang="ru-RU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" name="Выноска со стрелкой вниз 10">
            <a:extLst>
              <a:ext uri="{FF2B5EF4-FFF2-40B4-BE49-F238E27FC236}">
                <a16:creationId xmlns:a16="http://schemas.microsoft.com/office/drawing/2014/main" id="{F752FEAE-01AD-4B2D-8155-5F33ED2AB988}"/>
              </a:ext>
            </a:extLst>
          </p:cNvPr>
          <p:cNvSpPr/>
          <p:nvPr/>
        </p:nvSpPr>
        <p:spPr bwMode="auto">
          <a:xfrm>
            <a:off x="4024314" y="5786438"/>
            <a:ext cx="4357687" cy="1071562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Побудова блок-схеми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DBDDA-4E99-411A-A4B7-B65929F7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/>
              <a:t>Логічна послідовність використання НАССР</a:t>
            </a:r>
            <a:endParaRPr lang="ru-RU" dirty="0"/>
          </a:p>
        </p:txBody>
      </p:sp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3331258C-25BD-454E-80CB-08041CCA2372}"/>
              </a:ext>
            </a:extLst>
          </p:cNvPr>
          <p:cNvSpPr/>
          <p:nvPr/>
        </p:nvSpPr>
        <p:spPr bwMode="auto">
          <a:xfrm>
            <a:off x="4167188" y="2214563"/>
            <a:ext cx="4572000" cy="1357312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Апробація блок-схеми на місці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33A9EC4-6BC6-4ED3-9881-160E2E29539C}"/>
              </a:ext>
            </a:extLst>
          </p:cNvPr>
          <p:cNvSpPr/>
          <p:nvPr/>
        </p:nvSpPr>
        <p:spPr bwMode="auto">
          <a:xfrm>
            <a:off x="3667125" y="3786189"/>
            <a:ext cx="5500688" cy="23574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uk-UA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Складання списків усіх потенційних ризиків, що постійно виникають, проведення аналізу ризиків і обговорення будь-яких заходів з контролю виявлених ризиків</a:t>
            </a:r>
            <a:endParaRPr lang="cs-CZ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id="{9EE3F85E-AF4A-4818-B073-7ECB65ED4EF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24125" y="288367"/>
            <a:ext cx="7772400" cy="1421928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4800" dirty="0">
                <a:solidFill>
                  <a:srgbClr val="C00000"/>
                </a:solidFill>
              </a:rPr>
              <a:t>Етапи розроблення системи НАССР</a:t>
            </a:r>
            <a:endParaRPr lang="ru-RU" sz="4800" dirty="0">
              <a:solidFill>
                <a:srgbClr val="C00000"/>
              </a:solidFill>
            </a:endParaRPr>
          </a:p>
        </p:txBody>
      </p:sp>
      <p:grpSp>
        <p:nvGrpSpPr>
          <p:cNvPr id="14339" name="Group 2">
            <a:extLst>
              <a:ext uri="{FF2B5EF4-FFF2-40B4-BE49-F238E27FC236}">
                <a16:creationId xmlns:a16="http://schemas.microsoft.com/office/drawing/2014/main" id="{CC535F97-5306-4A35-9867-25A2DCC2BB8C}"/>
              </a:ext>
            </a:extLst>
          </p:cNvPr>
          <p:cNvGrpSpPr>
            <a:grpSpLocks noGrp="1" noChangeAspect="1"/>
          </p:cNvGrpSpPr>
          <p:nvPr/>
        </p:nvGrpSpPr>
        <p:grpSpPr bwMode="auto">
          <a:xfrm>
            <a:off x="4381501" y="3071814"/>
            <a:ext cx="3870325" cy="2357437"/>
            <a:chOff x="3147" y="909"/>
            <a:chExt cx="3780" cy="3240"/>
          </a:xfrm>
        </p:grpSpPr>
        <p:sp>
          <p:nvSpPr>
            <p:cNvPr id="14344" name="AutoShape 3">
              <a:extLst>
                <a:ext uri="{FF2B5EF4-FFF2-40B4-BE49-F238E27FC236}">
                  <a16:creationId xmlns:a16="http://schemas.microsoft.com/office/drawing/2014/main" id="{23318CAC-2475-47A7-A170-160EF643B7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7" y="909"/>
              <a:ext cx="378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Char char="b"/>
                <a:defRPr kumimoji="1" sz="3200">
                  <a:solidFill>
                    <a:schemeClr val="tx1"/>
                  </a:solidFill>
                  <a:latin typeface="Impact" panose="020B080603090205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800">
                  <a:solidFill>
                    <a:schemeClr val="tx1"/>
                  </a:solidFill>
                  <a:latin typeface="Impact" panose="020B080603090205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Impact" panose="020B080603090205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Impact" panose="020B080603090205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4345" name="AutoShape 4">
              <a:extLst>
                <a:ext uri="{FF2B5EF4-FFF2-40B4-BE49-F238E27FC236}">
                  <a16:creationId xmlns:a16="http://schemas.microsoft.com/office/drawing/2014/main" id="{88931908-BCBA-4FDE-BF4E-2B6AFBE484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00" y="2994"/>
              <a:ext cx="1442" cy="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8 h 21600"/>
                <a:gd name="T20" fmla="*/ 18439 w 21600"/>
                <a:gd name="T21" fmla="*/ 1843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AutoShape 5">
              <a:extLst>
                <a:ext uri="{FF2B5EF4-FFF2-40B4-BE49-F238E27FC236}">
                  <a16:creationId xmlns:a16="http://schemas.microsoft.com/office/drawing/2014/main" id="{BDDB5B8B-ACFF-461D-BA49-2305069F2B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66525">
              <a:off x="5397" y="1929"/>
              <a:ext cx="1441" cy="9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1 h 21600"/>
                <a:gd name="T20" fmla="*/ 18437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AutoShape 6">
              <a:extLst>
                <a:ext uri="{FF2B5EF4-FFF2-40B4-BE49-F238E27FC236}">
                  <a16:creationId xmlns:a16="http://schemas.microsoft.com/office/drawing/2014/main" id="{910CBDEB-87C6-49B0-A092-1F9EB764A8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701919">
              <a:off x="3235" y="1959"/>
              <a:ext cx="1441" cy="9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1 h 21600"/>
                <a:gd name="T20" fmla="*/ 18437 w 21600"/>
                <a:gd name="T21" fmla="*/ 1843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AutoShape 7">
              <a:extLst>
                <a:ext uri="{FF2B5EF4-FFF2-40B4-BE49-F238E27FC236}">
                  <a16:creationId xmlns:a16="http://schemas.microsoft.com/office/drawing/2014/main" id="{DBE4B4B5-F950-44CA-8987-A53655F19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909"/>
              <a:ext cx="1442" cy="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8 h 21600"/>
                <a:gd name="T20" fmla="*/ 18439 w 21600"/>
                <a:gd name="T21" fmla="*/ 1843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A012BD-635A-4A1B-8D80-9B1BEB784458}"/>
              </a:ext>
            </a:extLst>
          </p:cNvPr>
          <p:cNvSpPr txBox="1"/>
          <p:nvPr/>
        </p:nvSpPr>
        <p:spPr>
          <a:xfrm>
            <a:off x="4381500" y="2214563"/>
            <a:ext cx="4597284" cy="8156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900" dirty="0"/>
              <a:t>1. Планування та підготовка</a:t>
            </a:r>
            <a:endParaRPr lang="ru-RU" sz="2900" dirty="0"/>
          </a:p>
          <a:p>
            <a:pPr>
              <a:defRPr/>
            </a:pPr>
            <a:endParaRPr lang="ru-RU" dirty="0">
              <a:latin typeface="Times New Roma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C590A-8424-4989-9382-C8BD1C80A2F4}"/>
              </a:ext>
            </a:extLst>
          </p:cNvPr>
          <p:cNvSpPr txBox="1"/>
          <p:nvPr/>
        </p:nvSpPr>
        <p:spPr>
          <a:xfrm>
            <a:off x="8096251" y="3189377"/>
            <a:ext cx="2786063" cy="126188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900" dirty="0"/>
              <a:t>2. Розроблення    плану НАССР</a:t>
            </a:r>
            <a:endParaRPr lang="ru-RU" sz="2900" dirty="0"/>
          </a:p>
          <a:p>
            <a:pPr>
              <a:defRPr/>
            </a:pPr>
            <a:endParaRPr lang="ru-RU" dirty="0">
              <a:latin typeface="Times New Roman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223E1A-674A-4A9B-BCF1-C5AD5B25DEFF}"/>
              </a:ext>
            </a:extLst>
          </p:cNvPr>
          <p:cNvSpPr txBox="1"/>
          <p:nvPr/>
        </p:nvSpPr>
        <p:spPr>
          <a:xfrm>
            <a:off x="4667251" y="5503863"/>
            <a:ext cx="4143375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900" dirty="0"/>
              <a:t>3. Перевірка та затвердження системи</a:t>
            </a:r>
            <a:endParaRPr lang="ru-RU" sz="2900" dirty="0"/>
          </a:p>
          <a:p>
            <a:pPr>
              <a:defRPr/>
            </a:pPr>
            <a:endParaRPr lang="ru-RU" dirty="0">
              <a:latin typeface="Times New Roman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D9DD8-C8A9-43B4-9ECE-4EC539B903E9}"/>
              </a:ext>
            </a:extLst>
          </p:cNvPr>
          <p:cNvSpPr txBox="1"/>
          <p:nvPr/>
        </p:nvSpPr>
        <p:spPr>
          <a:xfrm>
            <a:off x="2524125" y="3143250"/>
            <a:ext cx="2928938" cy="170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900" dirty="0"/>
              <a:t>4.Використання системи </a:t>
            </a:r>
          </a:p>
          <a:p>
            <a:pPr>
              <a:defRPr/>
            </a:pPr>
            <a:r>
              <a:rPr lang="uk-UA" sz="2900" dirty="0"/>
              <a:t>НАССР</a:t>
            </a:r>
            <a:endParaRPr lang="ru-RU" sz="2900" dirty="0"/>
          </a:p>
          <a:p>
            <a:pPr>
              <a:defRPr/>
            </a:pPr>
            <a:endParaRPr lang="ru-RU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8FE8C6-4E16-4CE7-A1F7-535274A8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Розробка  блок-схеми виробничих процесів</a:t>
            </a:r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5C96B80-F7E6-4063-9634-E62BCB2E7486}"/>
              </a:ext>
            </a:extLst>
          </p:cNvPr>
          <p:cNvSpPr/>
          <p:nvPr/>
        </p:nvSpPr>
        <p:spPr bwMode="auto">
          <a:xfrm>
            <a:off x="3595688" y="1928814"/>
            <a:ext cx="5143500" cy="21431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k-UA" sz="2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Блок-схема включає всі етапи технологічного процесу та  реалізації продукції, починаючи від надходження сировини та її зберігання</a:t>
            </a:r>
            <a:endParaRPr lang="ru-RU" sz="2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64" name="Выгнутая вправо стрелка 9">
            <a:extLst>
              <a:ext uri="{FF2B5EF4-FFF2-40B4-BE49-F238E27FC236}">
                <a16:creationId xmlns:a16="http://schemas.microsoft.com/office/drawing/2014/main" id="{1021AF30-05AF-43A0-BBB4-EE83281899B8}"/>
              </a:ext>
            </a:extLst>
          </p:cNvPr>
          <p:cNvSpPr>
            <a:spLocks noChangeArrowheads="1"/>
          </p:cNvSpPr>
          <p:nvPr/>
        </p:nvSpPr>
        <p:spPr bwMode="auto">
          <a:xfrm rot="420164">
            <a:off x="8696325" y="3284539"/>
            <a:ext cx="1271588" cy="1728787"/>
          </a:xfrm>
          <a:prstGeom prst="curvedLeftArrow">
            <a:avLst>
              <a:gd name="adj1" fmla="val 31786"/>
              <a:gd name="adj2" fmla="val 31786"/>
              <a:gd name="adj3" fmla="val 547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4" name="Прямоугольник с двумя вырезанными соседними углами 13">
            <a:extLst>
              <a:ext uri="{FF2B5EF4-FFF2-40B4-BE49-F238E27FC236}">
                <a16:creationId xmlns:a16="http://schemas.microsoft.com/office/drawing/2014/main" id="{D3839C5F-05B7-4E08-9858-1FE2D5832105}"/>
              </a:ext>
            </a:extLst>
          </p:cNvPr>
          <p:cNvSpPr/>
          <p:nvPr/>
        </p:nvSpPr>
        <p:spPr bwMode="auto">
          <a:xfrm>
            <a:off x="3667126" y="4286250"/>
            <a:ext cx="5357813" cy="2286000"/>
          </a:xfrm>
          <a:prstGeom prst="snip2SameRect">
            <a:avLst>
              <a:gd name="adj1" fmla="val 33077"/>
              <a:gd name="adj2" fmla="val 1061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Вона повинна бути чіткою і повною, щоб люди, які не знайомі з виробництвом, змогли зрозуміти  етапи  технологічного процесу  на підприємстві</a:t>
            </a: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1BA367A-9570-4EB7-84F5-D21DC84D5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Критичні</a:t>
            </a:r>
            <a:r>
              <a:rPr lang="ru-RU" dirty="0"/>
              <a:t>  точки контролю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2EE7DC3-7458-4CEA-B675-BC706B9277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8439" y="2143125"/>
            <a:ext cx="8567737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uk-UA" dirty="0"/>
              <a:t>                 Критична точка контролю</a:t>
            </a:r>
            <a:endParaRPr lang="ru-RU" dirty="0"/>
          </a:p>
          <a:p>
            <a:pPr>
              <a:buFont typeface="Monotype Sorts" pitchFamily="2" charset="2"/>
              <a:buNone/>
              <a:defRPr/>
            </a:pPr>
            <a:endParaRPr lang="ru-RU" b="1" i="1" dirty="0"/>
          </a:p>
        </p:txBody>
      </p:sp>
      <p:sp>
        <p:nvSpPr>
          <p:cNvPr id="4" name="Штриховая стрелка вправо 3">
            <a:extLst>
              <a:ext uri="{FF2B5EF4-FFF2-40B4-BE49-F238E27FC236}">
                <a16:creationId xmlns:a16="http://schemas.microsoft.com/office/drawing/2014/main" id="{FF809211-46A5-4B3D-BBB0-9518F8362EF2}"/>
              </a:ext>
            </a:extLst>
          </p:cNvPr>
          <p:cNvSpPr/>
          <p:nvPr/>
        </p:nvSpPr>
        <p:spPr bwMode="auto">
          <a:xfrm rot="5400000">
            <a:off x="5881689" y="2928939"/>
            <a:ext cx="928687" cy="642937"/>
          </a:xfrm>
          <a:prstGeom prst="stripedRightArrow">
            <a:avLst>
              <a:gd name="adj1" fmla="val 55805"/>
              <a:gd name="adj2" fmla="val 601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BABA4-260C-44F3-8ACB-82239983169D}"/>
              </a:ext>
            </a:extLst>
          </p:cNvPr>
          <p:cNvSpPr txBox="1"/>
          <p:nvPr/>
        </p:nvSpPr>
        <p:spPr>
          <a:xfrm>
            <a:off x="2667000" y="3643313"/>
            <a:ext cx="8001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– це точка/етап технологічного процесу, на якому може поводитись контрольна діяльність НАССР, і який має суттєве значення для запобігання або усунення небезпечного чинника, що загрожує безпеці продукту, або для його мінімізації до прийнятного рівня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D6270EA-22EE-43DD-8128-A33DADBCA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Критична точка контролю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контрольна</a:t>
            </a:r>
            <a:r>
              <a:rPr lang="ru-RU" dirty="0"/>
              <a:t> точка ?????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10A72D7-9C66-4BF8-8963-4F97BB01A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>
              <a:defRPr/>
            </a:pPr>
            <a:r>
              <a:rPr lang="uk-UA" sz="3600" dirty="0"/>
              <a:t>Багато точок, не визначених у блок-схемі технологічного процесу як критичні, можуть вважатися контрольними точками</a:t>
            </a:r>
          </a:p>
          <a:p>
            <a:pPr lvl="1" algn="just">
              <a:buFontTx/>
              <a:buNone/>
              <a:defRPr/>
            </a:pPr>
            <a:endParaRPr lang="ru-RU" sz="3600" dirty="0"/>
          </a:p>
          <a:p>
            <a:pPr lvl="1" algn="just">
              <a:defRPr/>
            </a:pPr>
            <a:r>
              <a:rPr lang="ru-RU" sz="3600" dirty="0" err="1"/>
              <a:t>Критичними</a:t>
            </a:r>
            <a:r>
              <a:rPr lang="ru-RU" sz="3600" dirty="0"/>
              <a:t> точками контролю </a:t>
            </a:r>
            <a:r>
              <a:rPr lang="ru-RU" sz="3600" dirty="0" err="1"/>
              <a:t>вважаються</a:t>
            </a:r>
            <a:r>
              <a:rPr lang="ru-RU" sz="3600" dirty="0"/>
              <a:t> </a:t>
            </a:r>
            <a:r>
              <a:rPr lang="ru-RU" sz="3600" dirty="0" err="1"/>
              <a:t>лише</a:t>
            </a:r>
            <a:r>
              <a:rPr lang="ru-RU" sz="3600" dirty="0"/>
              <a:t> </a:t>
            </a:r>
            <a:r>
              <a:rPr lang="ru-RU" sz="3600" dirty="0" err="1"/>
              <a:t>ті</a:t>
            </a:r>
            <a:r>
              <a:rPr lang="ru-RU" sz="3600" dirty="0"/>
              <a:t> точки, на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можна</a:t>
            </a:r>
            <a:r>
              <a:rPr lang="ru-RU" sz="3600" dirty="0"/>
              <a:t> </a:t>
            </a:r>
            <a:r>
              <a:rPr lang="ru-RU" sz="3600" dirty="0" err="1"/>
              <a:t>контролювати</a:t>
            </a:r>
            <a:r>
              <a:rPr lang="ru-RU" sz="3600" dirty="0"/>
              <a:t> </a:t>
            </a:r>
            <a:r>
              <a:rPr lang="ru-RU" sz="3600" dirty="0" err="1"/>
              <a:t>ризики</a:t>
            </a:r>
            <a:r>
              <a:rPr lang="ru-RU" sz="3600" dirty="0"/>
              <a:t>, 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загрожують</a:t>
            </a:r>
            <a:r>
              <a:rPr lang="ru-RU" sz="3600" dirty="0"/>
              <a:t> </a:t>
            </a:r>
            <a:r>
              <a:rPr lang="ru-RU" sz="3600" dirty="0" err="1"/>
              <a:t>безпеці</a:t>
            </a:r>
            <a:r>
              <a:rPr lang="ru-RU" sz="3600" dirty="0"/>
              <a:t> продукту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FF77A49-807A-4F97-A953-6BB0DEC9C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Критичні межі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6C43AA0-0801-4041-98AE-02C75F19B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Monotype Sorts" pitchFamily="2" charset="2"/>
              <a:buNone/>
              <a:defRPr/>
            </a:pPr>
            <a:r>
              <a:rPr lang="uk-UA" sz="3600" dirty="0"/>
              <a:t>Критична межа</a:t>
            </a:r>
            <a:r>
              <a:rPr lang="ru-RU" sz="3600" dirty="0"/>
              <a:t> </a:t>
            </a:r>
            <a:r>
              <a:rPr lang="uk-UA" sz="3600" dirty="0"/>
              <a:t>- максимальне чи</a:t>
            </a:r>
            <a:r>
              <a:rPr lang="ru-RU" sz="3600" dirty="0"/>
              <a:t> м</a:t>
            </a:r>
            <a:r>
              <a:rPr lang="uk-UA" sz="3600" dirty="0"/>
              <a:t>і</a:t>
            </a:r>
            <a:r>
              <a:rPr lang="ru-RU" sz="3600" dirty="0" err="1"/>
              <a:t>н</a:t>
            </a:r>
            <a:r>
              <a:rPr lang="uk-UA" sz="3600" dirty="0" err="1"/>
              <a:t>імальне</a:t>
            </a:r>
            <a:r>
              <a:rPr lang="ru-RU" sz="3600" dirty="0"/>
              <a:t> </a:t>
            </a:r>
            <a:r>
              <a:rPr lang="uk-UA" sz="3600" dirty="0"/>
              <a:t>значення</a:t>
            </a:r>
            <a:r>
              <a:rPr lang="ru-RU" sz="3600" dirty="0"/>
              <a:t> б</a:t>
            </a:r>
            <a:r>
              <a:rPr lang="uk-UA" sz="3600" dirty="0"/>
              <a:t>і</a:t>
            </a:r>
            <a:r>
              <a:rPr lang="ru-RU" sz="3600" dirty="0" err="1"/>
              <a:t>олог</a:t>
            </a:r>
            <a:r>
              <a:rPr lang="uk-UA" sz="3600" dirty="0" err="1"/>
              <a:t>ічно</a:t>
            </a:r>
            <a:r>
              <a:rPr lang="ru-RU" sz="3600" dirty="0"/>
              <a:t>го, </a:t>
            </a:r>
            <a:r>
              <a:rPr lang="ru-RU" sz="3600" dirty="0" err="1"/>
              <a:t>ф</a:t>
            </a:r>
            <a:r>
              <a:rPr lang="uk-UA" sz="3600" dirty="0"/>
              <a:t>і</a:t>
            </a:r>
            <a:r>
              <a:rPr lang="ru-RU" sz="3600" dirty="0" err="1"/>
              <a:t>з</a:t>
            </a:r>
            <a:r>
              <a:rPr lang="uk-UA" sz="3600" dirty="0"/>
              <a:t>и</a:t>
            </a:r>
            <a:r>
              <a:rPr lang="ru-RU" sz="3600" dirty="0"/>
              <a:t>ч</a:t>
            </a:r>
            <a:r>
              <a:rPr lang="uk-UA" sz="3600" dirty="0"/>
              <a:t>н</a:t>
            </a:r>
            <a:r>
              <a:rPr lang="ru-RU" sz="3600" dirty="0"/>
              <a:t>ого </a:t>
            </a:r>
            <a:r>
              <a:rPr lang="uk-UA" sz="3600" dirty="0"/>
              <a:t>та </a:t>
            </a:r>
            <a:r>
              <a:rPr lang="ru-RU" sz="3600" dirty="0"/>
              <a:t> </a:t>
            </a:r>
            <a:r>
              <a:rPr lang="ru-RU" sz="3600" dirty="0" err="1"/>
              <a:t>х</a:t>
            </a:r>
            <a:r>
              <a:rPr lang="uk-UA" sz="3600" dirty="0"/>
              <a:t>і</a:t>
            </a:r>
            <a:r>
              <a:rPr lang="ru-RU" sz="3600" dirty="0"/>
              <a:t>м</a:t>
            </a:r>
            <a:r>
              <a:rPr lang="uk-UA" sz="3600" dirty="0" err="1"/>
              <a:t>ічно</a:t>
            </a:r>
            <a:r>
              <a:rPr lang="ru-RU" sz="3600" dirty="0"/>
              <a:t>го фактора, </a:t>
            </a:r>
            <a:r>
              <a:rPr lang="uk-UA" sz="3600" dirty="0"/>
              <a:t>який потрібно</a:t>
            </a:r>
            <a:r>
              <a:rPr lang="ru-RU" sz="3600" dirty="0"/>
              <a:t> </a:t>
            </a:r>
            <a:r>
              <a:rPr lang="uk-UA" sz="3600" dirty="0"/>
              <a:t>контролювати</a:t>
            </a:r>
            <a:r>
              <a:rPr lang="ru-RU" sz="3600" dirty="0"/>
              <a:t> на КТК </a:t>
            </a:r>
            <a:r>
              <a:rPr lang="uk-UA" sz="3600" dirty="0"/>
              <a:t>з </a:t>
            </a:r>
            <a:r>
              <a:rPr lang="ru-RU" sz="3600" dirty="0" err="1"/>
              <a:t>ц</a:t>
            </a:r>
            <a:r>
              <a:rPr lang="uk-UA" sz="3600" dirty="0"/>
              <a:t>і</a:t>
            </a:r>
            <a:r>
              <a:rPr lang="ru-RU" sz="3600" dirty="0"/>
              <a:t>л</a:t>
            </a:r>
            <a:r>
              <a:rPr lang="uk-UA" sz="3600" dirty="0" err="1"/>
              <a:t>лю</a:t>
            </a:r>
            <a:r>
              <a:rPr lang="uk-UA" sz="3600" dirty="0"/>
              <a:t> попередження  чи усунення ризику</a:t>
            </a:r>
            <a:r>
              <a:rPr lang="ru-RU" sz="3600" dirty="0"/>
              <a:t>, </a:t>
            </a:r>
            <a:r>
              <a:rPr lang="uk-UA" sz="3600" dirty="0"/>
              <a:t>який загрожує безпечності продукту.</a:t>
            </a:r>
            <a:endParaRPr lang="ru-RU" sz="3600" dirty="0"/>
          </a:p>
          <a:p>
            <a:pPr algn="just">
              <a:buFont typeface="Monotype Sorts" pitchFamily="2" charset="2"/>
              <a:buNone/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010A8-6BE4-441F-B814-F902469D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286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dirty="0"/>
              <a:t>Переваги  системи НАССР 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FFCF9B2-403F-418D-BAC3-5E0B39F1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81" y="1642369"/>
            <a:ext cx="10198733" cy="4517131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не допускає виробництво чи розповсюдження небезпечних продуктів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може бути використана для всіх елементів харчового ланцюжка: від переробки до столу споживача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підвищується довіра споживача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чітко розподіляє відповідальність за безпеку продуктів серед персоналу закладу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818AF-FABA-4D08-B77B-AF238559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Переваги  системи НАССР 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971B31D-4065-4336-B8B0-1ACB3789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uk-UA" sz="4000" dirty="0"/>
              <a:t>легко об’єднується з іншими системами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4000" dirty="0"/>
              <a:t>надійно захищає репутацію закладу;</a:t>
            </a:r>
            <a:endParaRPr lang="ru-RU" sz="4000" dirty="0"/>
          </a:p>
          <a:p>
            <a:pPr>
              <a:buFont typeface="Wingdings" pitchFamily="2" charset="2"/>
              <a:buChar char="ü"/>
              <a:defRPr/>
            </a:pPr>
            <a:r>
              <a:rPr lang="uk-UA" sz="4000" dirty="0"/>
              <a:t>за бажанням може бути розширена на якісні показники продукції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4000" dirty="0"/>
              <a:t>значно підвищує інвестиційну привабливість закладу</a:t>
            </a:r>
            <a:endParaRPr lang="ru-RU" sz="4000" dirty="0"/>
          </a:p>
          <a:p>
            <a:pPr>
              <a:buFont typeface="Monotype Sorts" pitchFamily="2" charset="2"/>
              <a:buNone/>
              <a:defRPr/>
            </a:pP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EC544-690C-4255-AF00-8F37F08D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286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b="1" dirty="0"/>
              <a:t>Недоліки системи  НАССР</a:t>
            </a:r>
            <a:endParaRPr lang="ru-RU" b="1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F23A9BD-735B-48A3-AEB4-1A2CB63A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2367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4400" dirty="0"/>
              <a:t>великі втрати часу необхідні для побудови системи</a:t>
            </a:r>
            <a:endParaRPr lang="ru-RU" sz="4400" dirty="0"/>
          </a:p>
          <a:p>
            <a:pPr>
              <a:defRPr/>
            </a:pPr>
            <a:r>
              <a:rPr lang="uk-UA" sz="4400" dirty="0"/>
              <a:t>у  деяких випадках значні фінансові витрати</a:t>
            </a:r>
            <a:endParaRPr lang="ru-RU" sz="4400" dirty="0"/>
          </a:p>
          <a:p>
            <a:pPr>
              <a:defRPr/>
            </a:pPr>
            <a:r>
              <a:rPr lang="uk-UA" sz="4400" dirty="0"/>
              <a:t>кінець спокійного життя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>
            <a:extLst>
              <a:ext uri="{FF2B5EF4-FFF2-40B4-BE49-F238E27FC236}">
                <a16:creationId xmlns:a16="http://schemas.microsoft.com/office/drawing/2014/main" id="{5EA13DBB-E1F1-4752-83A5-D8FBCDB27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177" y="663466"/>
            <a:ext cx="1067095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b="1" i="0" dirty="0">
                <a:solidFill>
                  <a:srgbClr val="231F20"/>
                </a:solidFill>
                <a:latin typeface="PetersburgC-Bold"/>
              </a:rPr>
              <a:t>Список </a:t>
            </a:r>
            <a:r>
              <a:rPr lang="ru-RU" altLang="ru-RU" b="1" i="0" dirty="0" err="1">
                <a:solidFill>
                  <a:srgbClr val="231F20"/>
                </a:solidFill>
                <a:latin typeface="PetersburgC-Bold"/>
              </a:rPr>
              <a:t>використаних</a:t>
            </a:r>
            <a:r>
              <a:rPr lang="ru-RU" altLang="ru-RU" b="1" i="0" dirty="0">
                <a:solidFill>
                  <a:srgbClr val="231F20"/>
                </a:solidFill>
                <a:latin typeface="PetersburgC-Bold"/>
              </a:rPr>
              <a:t> </a:t>
            </a:r>
            <a:r>
              <a:rPr lang="ru-RU" altLang="ru-RU" b="1" i="0" dirty="0" err="1">
                <a:solidFill>
                  <a:srgbClr val="231F20"/>
                </a:solidFill>
                <a:latin typeface="PetersburgC-Bold"/>
              </a:rPr>
              <a:t>джерел</a:t>
            </a:r>
            <a:r>
              <a:rPr lang="ru-RU" altLang="ru-RU" b="1" dirty="0">
                <a:solidFill>
                  <a:srgbClr val="231F20"/>
                </a:solidFill>
                <a:latin typeface="PetersburgC-Bold"/>
              </a:rPr>
              <a:t>:</a:t>
            </a:r>
          </a:p>
          <a:p>
            <a:r>
              <a:rPr lang="ru-RU" altLang="ru-RU" b="1" dirty="0" err="1">
                <a:solidFill>
                  <a:srgbClr val="231F20"/>
                </a:solidFill>
              </a:rPr>
              <a:t>Основна</a:t>
            </a:r>
            <a:r>
              <a:rPr lang="ru-RU" altLang="ru-RU" b="1" dirty="0">
                <a:solidFill>
                  <a:srgbClr val="231F20"/>
                </a:solidFill>
              </a:rPr>
              <a:t>:</a:t>
            </a:r>
          </a:p>
          <a:p>
            <a:r>
              <a:rPr lang="ru-RU" altLang="ru-RU" dirty="0" err="1"/>
              <a:t>Впровадження</a:t>
            </a:r>
            <a:r>
              <a:rPr lang="ru-RU" altLang="ru-RU" dirty="0"/>
              <a:t> </a:t>
            </a:r>
            <a:r>
              <a:rPr lang="ru-RU" altLang="ru-RU" dirty="0" err="1"/>
              <a:t>системи</a:t>
            </a:r>
            <a:r>
              <a:rPr lang="ru-RU" altLang="ru-RU" dirty="0"/>
              <a:t> НАССР для </a:t>
            </a:r>
            <a:r>
              <a:rPr lang="ru-RU" altLang="ru-RU" dirty="0" err="1"/>
              <a:t>операторів</a:t>
            </a:r>
            <a:r>
              <a:rPr lang="ru-RU" altLang="ru-RU" dirty="0"/>
              <a:t> ринку </a:t>
            </a:r>
            <a:r>
              <a:rPr lang="ru-RU" altLang="ru-RU" dirty="0" err="1"/>
              <a:t>харчових</a:t>
            </a:r>
            <a:r>
              <a:rPr lang="ru-RU" altLang="ru-RU" dirty="0"/>
              <a:t> </a:t>
            </a:r>
            <a:r>
              <a:rPr lang="ru-RU" altLang="ru-RU" dirty="0" err="1"/>
              <a:t>продуктів</a:t>
            </a:r>
            <a:r>
              <a:rPr lang="ru-RU" altLang="ru-RU" dirty="0"/>
              <a:t> : </a:t>
            </a:r>
            <a:r>
              <a:rPr lang="ru-RU" altLang="ru-RU" dirty="0" err="1"/>
              <a:t>практичний</a:t>
            </a:r>
            <a:r>
              <a:rPr lang="ru-RU" altLang="ru-RU" dirty="0"/>
              <a:t> </a:t>
            </a:r>
            <a:r>
              <a:rPr lang="ru-RU" altLang="ru-RU" dirty="0" err="1"/>
              <a:t>посібник</a:t>
            </a:r>
            <a:r>
              <a:rPr lang="ru-RU" altLang="ru-RU" dirty="0"/>
              <a:t> / А. С. Ткаченко, Ю. О. Басова, О. О. </a:t>
            </a:r>
            <a:r>
              <a:rPr lang="ru-RU" altLang="ru-RU" dirty="0" err="1"/>
              <a:t>Горячова</a:t>
            </a:r>
            <a:r>
              <a:rPr lang="ru-RU" altLang="ru-RU" dirty="0"/>
              <a:t> та </a:t>
            </a:r>
            <a:r>
              <a:rPr lang="ru-RU" altLang="ru-RU" dirty="0" err="1"/>
              <a:t>ін</a:t>
            </a:r>
            <a:r>
              <a:rPr lang="ru-RU" altLang="ru-RU" dirty="0"/>
              <a:t>. ; за </a:t>
            </a:r>
            <a:r>
              <a:rPr lang="ru-RU" altLang="ru-RU" dirty="0" err="1"/>
              <a:t>загальною</a:t>
            </a:r>
            <a:r>
              <a:rPr lang="ru-RU" altLang="ru-RU" dirty="0"/>
              <a:t> </a:t>
            </a:r>
            <a:r>
              <a:rPr lang="ru-RU" altLang="ru-RU" dirty="0" err="1"/>
              <a:t>редакцією</a:t>
            </a:r>
            <a:br>
              <a:rPr lang="ru-RU" altLang="ru-RU" dirty="0"/>
            </a:br>
            <a:r>
              <a:rPr lang="ru-RU" altLang="ru-RU" dirty="0"/>
              <a:t>А. С. Ткаченко. – Полтава : ПУЕТ, 2020. – 137 с. </a:t>
            </a:r>
            <a:br>
              <a:rPr lang="ru-RU" altLang="ru-RU" dirty="0"/>
            </a:br>
            <a:r>
              <a:rPr lang="ru-RU" altLang="ru-RU" b="1" dirty="0" err="1"/>
              <a:t>Додаткова</a:t>
            </a:r>
            <a:r>
              <a:rPr lang="uk-UA" altLang="ru-RU" b="1" dirty="0"/>
              <a:t>: </a:t>
            </a:r>
            <a:br>
              <a:rPr lang="ru-RU" altLang="ru-RU" dirty="0"/>
            </a:br>
            <a:r>
              <a:rPr lang="ru-RU" altLang="ru-RU" dirty="0"/>
              <a:t>Гребенюк М. </a:t>
            </a:r>
            <a:r>
              <a:rPr lang="ru-RU" altLang="ru-RU" dirty="0" err="1"/>
              <a:t>Сучасна</a:t>
            </a:r>
            <a:r>
              <a:rPr lang="ru-RU" altLang="ru-RU" dirty="0"/>
              <a:t> </a:t>
            </a:r>
            <a:r>
              <a:rPr lang="ru-RU" altLang="ru-RU" dirty="0" err="1"/>
              <a:t>концепція</a:t>
            </a:r>
            <a:r>
              <a:rPr lang="ru-RU" altLang="ru-RU" dirty="0"/>
              <a:t> здорового та </a:t>
            </a:r>
            <a:r>
              <a:rPr lang="ru-RU" altLang="ru-RU" dirty="0" err="1"/>
              <a:t>раціонального</a:t>
            </a:r>
            <a:r>
              <a:rPr lang="ru-RU" altLang="ru-RU" dirty="0"/>
              <a:t> </a:t>
            </a:r>
            <a:r>
              <a:rPr lang="ru-RU" altLang="ru-RU" dirty="0" err="1"/>
              <a:t>харчування</a:t>
            </a:r>
            <a:r>
              <a:rPr lang="ru-RU" altLang="ru-RU" dirty="0"/>
              <a:t> – </a:t>
            </a:r>
            <a:r>
              <a:rPr lang="ru-RU" altLang="ru-RU" dirty="0" err="1"/>
              <a:t>складова</a:t>
            </a:r>
            <a:r>
              <a:rPr lang="ru-RU" altLang="ru-RU" dirty="0"/>
              <a:t> </a:t>
            </a:r>
            <a:r>
              <a:rPr lang="ru-RU" altLang="ru-RU" dirty="0" err="1"/>
              <a:t>системи</a:t>
            </a:r>
            <a:r>
              <a:rPr lang="ru-RU" altLang="ru-RU" dirty="0"/>
              <a:t> </a:t>
            </a:r>
            <a:r>
              <a:rPr lang="ru-RU" altLang="ru-RU" dirty="0" err="1"/>
              <a:t>забезпечення</a:t>
            </a:r>
            <a:r>
              <a:rPr lang="ru-RU" altLang="ru-RU" dirty="0"/>
              <a:t> </a:t>
            </a:r>
            <a:r>
              <a:rPr lang="ru-RU" altLang="ru-RU" dirty="0" err="1"/>
              <a:t>продовольчої</a:t>
            </a:r>
            <a:r>
              <a:rPr lang="ru-RU" altLang="ru-RU" dirty="0"/>
              <a:t> </a:t>
            </a:r>
            <a:r>
              <a:rPr lang="ru-RU" altLang="ru-RU" dirty="0" err="1"/>
              <a:t>безпеки</a:t>
            </a:r>
            <a:r>
              <a:rPr lang="ru-RU" altLang="ru-RU" dirty="0"/>
              <a:t> </a:t>
            </a:r>
            <a:r>
              <a:rPr lang="ru-RU" altLang="ru-RU" dirty="0" err="1"/>
              <a:t>України</a:t>
            </a:r>
            <a:r>
              <a:rPr lang="ru-RU" altLang="ru-RU" dirty="0"/>
              <a:t> / М. Гребенюк // </a:t>
            </a:r>
            <a:r>
              <a:rPr lang="ru-RU" altLang="ru-RU" dirty="0" err="1"/>
              <a:t>Підприємництво</a:t>
            </a:r>
            <a:r>
              <a:rPr lang="ru-RU" altLang="ru-RU" dirty="0"/>
              <a:t>, </a:t>
            </a:r>
            <a:r>
              <a:rPr lang="ru-RU" altLang="ru-RU" dirty="0" err="1"/>
              <a:t>господарство</a:t>
            </a:r>
            <a:r>
              <a:rPr lang="ru-RU" altLang="ru-RU" dirty="0"/>
              <a:t> і право. – 2013. – № 6. – С. 41-45. </a:t>
            </a:r>
            <a:br>
              <a:rPr lang="ru-RU" altLang="ru-RU" dirty="0"/>
            </a:br>
            <a:endParaRPr lang="ru-RU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ЧАС СПЛИВАЄ ….НАССР 100 % - у кожного оператора ринку» - Головне управління  Держпродспоживслужби в Чернівецькій обла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80628"/>
            <a:ext cx="8712968" cy="6534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00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538" y="0"/>
            <a:ext cx="1139005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>
                <a:solidFill>
                  <a:schemeClr val="tx1"/>
                </a:solidFill>
              </a:rPr>
              <a:t> </a:t>
            </a:r>
            <a:r>
              <a:rPr lang="uk-UA" sz="4000" dirty="0">
                <a:solidFill>
                  <a:srgbClr val="FF0000"/>
                </a:solidFill>
              </a:rPr>
              <a:t>Висновки:</a:t>
            </a:r>
          </a:p>
          <a:p>
            <a:pPr marL="514350" indent="-514350">
              <a:buNone/>
            </a:pPr>
            <a:r>
              <a:rPr lang="uk-UA" sz="4000" dirty="0">
                <a:solidFill>
                  <a:srgbClr val="FF0000"/>
                </a:solidFill>
              </a:rPr>
              <a:t>1. Система управління безпечністю харчової продукції, </a:t>
            </a:r>
            <a:r>
              <a:rPr lang="uk-UA" sz="4000" dirty="0" err="1">
                <a:solidFill>
                  <a:srgbClr val="FF0000"/>
                </a:solidFill>
              </a:rPr>
              <a:t>заснованна</a:t>
            </a:r>
            <a:r>
              <a:rPr lang="uk-UA" sz="4000" dirty="0">
                <a:solidFill>
                  <a:srgbClr val="FF0000"/>
                </a:solidFill>
              </a:rPr>
              <a:t> на НАССР, українським виробникам допоможе:</a:t>
            </a:r>
          </a:p>
          <a:p>
            <a:pPr marL="514350" indent="-514350">
              <a:buNone/>
            </a:pPr>
            <a:r>
              <a:rPr lang="uk-UA" sz="4000" dirty="0">
                <a:solidFill>
                  <a:srgbClr val="FF0000"/>
                </a:solidFill>
              </a:rPr>
              <a:t>*заощадити кошти та вдосконалити управління (економія коштів через рідші рекламації та повернення;поліпшений обмін інформації між підрозділами та ретельний аналіз усіх процесів; регулярні навчання персоналу підвищують продуктивність праці та зменшують плинність кадрів)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Впровадження НАССР: не втрачайте і хвил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53137"/>
            <a:ext cx="3987239" cy="2204864"/>
          </a:xfrm>
          <a:prstGeom prst="rect">
            <a:avLst/>
          </a:prstGeom>
          <a:noFill/>
        </p:spPr>
      </p:pic>
      <p:pic>
        <p:nvPicPr>
          <p:cNvPr id="24578" name="Picture 2" descr="НЕОБХІДНІСТЬ ВПРОВАДЖЕННЯ НАССР (СИСТЕМИ УПРАВЛІННЯ БЕЗПЕЧНІСТЮ ХАРЧОВИХ  ПРОДУКТІВ НА ОСНОВІ ПРИНЦИПІВ) — Головне управління Держпродспоживслужби в  Чернігівській облас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4664" y="4263534"/>
            <a:ext cx="2763336" cy="25944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086" y="621438"/>
            <a:ext cx="11816179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solidFill>
                  <a:srgbClr val="FF0000"/>
                </a:solidFill>
              </a:rPr>
              <a:t>2. Збільшення продажів та залучення інвесторів (система безпечності харчової продукції, заснована на принципах НАССР є мінімальною вимогою для експорту до ЄС).</a:t>
            </a: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</a:rPr>
              <a:t>3. Управління ризиками та захист бренду (звітність НАССР підтверджує, що для контролю харчової </a:t>
            </a:r>
            <a:r>
              <a:rPr lang="uk-UA" dirty="0" err="1">
                <a:solidFill>
                  <a:srgbClr val="FF0000"/>
                </a:solidFill>
              </a:rPr>
              <a:t>безепеки</a:t>
            </a:r>
            <a:r>
              <a:rPr lang="uk-UA" dirty="0">
                <a:solidFill>
                  <a:srgbClr val="FF0000"/>
                </a:solidFill>
              </a:rPr>
              <a:t> та захисту споживачів було вжито усі необхідні заходи; НАССР запобігає потенційним загрозам для споживачів харчових продуктів; дозволяє управляти ризиками безперервно!)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3552" y="332656"/>
            <a:ext cx="8092008" cy="1874838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uk-UA" sz="6000" dirty="0"/>
              <a:t>Дякую за увагу!</a:t>
            </a:r>
            <a:endParaRPr lang="ru-RU" sz="6000" dirty="0"/>
          </a:p>
        </p:txBody>
      </p:sp>
      <p:pic>
        <p:nvPicPr>
          <p:cNvPr id="25602" name="Picture 2" descr="Інтегрована процедура захисту об&amp;#39;єктів операторів ринків харчових продуктів  від шкідників у контексті НАСС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287" y="2663301"/>
            <a:ext cx="9144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783B7A14-804D-4D45-BA26-0DE786B93C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8171" y="692458"/>
            <a:ext cx="9771217" cy="4403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3600" dirty="0">
                <a:latin typeface="Arial" panose="020B0604020202020204" pitchFamily="34" charset="0"/>
              </a:rPr>
              <a:t>План лекції:</a:t>
            </a:r>
          </a:p>
          <a:p>
            <a:pPr marL="0" indent="0" algn="just">
              <a:buNone/>
            </a:pPr>
            <a:r>
              <a:rPr lang="uk-UA" altLang="ru-RU" sz="3600" dirty="0">
                <a:latin typeface="Arial" panose="020B0604020202020204" pitchFamily="34" charset="0"/>
              </a:rPr>
              <a:t>1. Загальна характеристика системи управління безпечністю харчових продуктів та основні принципи НАССР.</a:t>
            </a:r>
          </a:p>
          <a:p>
            <a:pPr marL="0" indent="0" algn="just">
              <a:buNone/>
            </a:pPr>
            <a:r>
              <a:rPr lang="uk-UA" altLang="ru-RU" sz="3600" dirty="0">
                <a:latin typeface="Arial" panose="020B0604020202020204" pitchFamily="34" charset="0"/>
              </a:rPr>
              <a:t>2. Системний підхід до розробки та впровадження НАССР.</a:t>
            </a:r>
          </a:p>
          <a:p>
            <a:pPr marL="0" indent="0" algn="just">
              <a:buNone/>
            </a:pPr>
            <a:r>
              <a:rPr lang="uk-UA" altLang="ru-RU" sz="3600" dirty="0">
                <a:latin typeface="Arial" panose="020B0604020202020204" pitchFamily="34" charset="0"/>
              </a:rPr>
              <a:t>3. Переваги та недоліки системи  НАССР.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7176B5-22AE-4A64-89F7-E20BAEF26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2314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uk-UA" sz="4000" dirty="0">
                <a:latin typeface="Arial" charset="0"/>
              </a:rPr>
            </a:br>
            <a:br>
              <a:rPr lang="uk-UA" sz="4000" dirty="0">
                <a:latin typeface="Arial" charset="0"/>
              </a:rPr>
            </a:br>
            <a:br>
              <a:rPr lang="uk-UA" sz="4000" dirty="0">
                <a:latin typeface="Arial" charset="0"/>
              </a:rPr>
            </a:br>
            <a:br>
              <a:rPr lang="uk-UA" sz="4000" dirty="0">
                <a:latin typeface="Arial" charset="0"/>
              </a:rPr>
            </a:br>
            <a:r>
              <a:rPr lang="uk-UA" sz="4000" dirty="0"/>
              <a:t>Що таке </a:t>
            </a:r>
            <a:r>
              <a:rPr lang="ru-RU" sz="4000" dirty="0"/>
              <a:t>НАССР?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CB5BF8C-860D-4723-85B2-82EAEA0A7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0718" y="1988598"/>
            <a:ext cx="11238391" cy="496072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3600" dirty="0"/>
              <a:t>Hazard Analysis and Critical Control Points (HACCP) </a:t>
            </a:r>
            <a:r>
              <a:rPr lang="ru-RU" sz="3600" dirty="0"/>
              <a:t>–  система  </a:t>
            </a:r>
            <a:r>
              <a:rPr lang="uk-UA" sz="3600" dirty="0"/>
              <a:t>аналізу</a:t>
            </a:r>
            <a:r>
              <a:rPr lang="ru-RU" sz="3600" dirty="0"/>
              <a:t> </a:t>
            </a:r>
            <a:r>
              <a:rPr lang="uk-UA" sz="3600" dirty="0"/>
              <a:t>ризиків</a:t>
            </a:r>
            <a:r>
              <a:rPr lang="ru-RU" sz="3600" dirty="0"/>
              <a:t> та контролю  у </a:t>
            </a:r>
            <a:r>
              <a:rPr lang="uk-UA" sz="3600" dirty="0"/>
              <a:t>критичних</a:t>
            </a:r>
            <a:r>
              <a:rPr lang="ru-RU" sz="3600" dirty="0"/>
              <a:t> точках</a:t>
            </a:r>
          </a:p>
          <a:p>
            <a:pPr algn="just">
              <a:buFont typeface="Monotype Sorts" pitchFamily="2" charset="2"/>
              <a:buNone/>
              <a:defRPr/>
            </a:pPr>
            <a:endParaRPr lang="ru-RU" sz="3600" dirty="0"/>
          </a:p>
          <a:p>
            <a:pPr algn="just">
              <a:buFont typeface="Wingdings" pitchFamily="2" charset="2"/>
              <a:buChar char="Ø"/>
              <a:defRPr/>
            </a:pPr>
            <a:r>
              <a:rPr lang="uk-UA" sz="3600" dirty="0"/>
              <a:t>Система  для ідентифікації, оцінки, аналізу  та  контролю ризиків, що є важливими для безпечності  харчових продуктів 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97B13E0-01F7-4E6D-9FDD-565C542F3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Дещо з історії…</a:t>
            </a:r>
            <a:endParaRPr lang="ru-RU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05AE00B-3CF6-41B5-A587-69D693B261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/>
              <a:t>В 1960-х роках </a:t>
            </a:r>
            <a:r>
              <a:rPr lang="uk-UA" dirty="0"/>
              <a:t>вперше розроблена компанією </a:t>
            </a:r>
            <a:r>
              <a:rPr lang="ru-RU" dirty="0"/>
              <a:t>«</a:t>
            </a:r>
            <a:r>
              <a:rPr lang="en-US" dirty="0"/>
              <a:t>Pillsbury Co</a:t>
            </a:r>
            <a:r>
              <a:rPr lang="ru-RU" dirty="0"/>
              <a:t>» для контролю </a:t>
            </a:r>
            <a:r>
              <a:rPr lang="uk-UA" dirty="0"/>
              <a:t>якості  харчування астронавтів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15F1A108-704B-400B-9AF8-25C7F0BCCD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uk-UA" dirty="0"/>
              <a:t>    Використовують в світі</a:t>
            </a:r>
            <a:r>
              <a:rPr lang="ru-RU" dirty="0"/>
              <a:t>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Европейский Союз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США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Канада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Японія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Нова Зеландія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dirty="0"/>
              <a:t>Австралія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9318C-F2C4-476C-AFBC-5FFF29AA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FF0000"/>
                </a:solidFill>
              </a:rPr>
              <a:t>Національна комісія України з Кодексу </a:t>
            </a:r>
            <a:r>
              <a:rPr lang="uk-UA" dirty="0" err="1">
                <a:solidFill>
                  <a:srgbClr val="FF0000"/>
                </a:solidFill>
              </a:rPr>
              <a:t>Аліментаріус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51677C8-5D05-4608-80C7-BDC1C901E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4000" dirty="0"/>
              <a:t>регламентує вимоги до запровадження системи НАССР у критичних точках під час виробництва харчових продуктів, які затверджує:</a:t>
            </a:r>
            <a:endParaRPr lang="cs-CZ" sz="40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4000" dirty="0"/>
              <a:t>Головний санітарний лікар України;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4000" dirty="0"/>
              <a:t>Головний державний ветеринарний інспектор України</a:t>
            </a:r>
            <a:endParaRPr lang="cs-CZ" sz="4000" dirty="0"/>
          </a:p>
          <a:p>
            <a:pPr>
              <a:buFont typeface="Monotype Sort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DF76D7C-E448-4021-B962-BD8568EAF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Принципи системи </a:t>
            </a:r>
            <a:r>
              <a:rPr lang="ru-RU" dirty="0"/>
              <a:t>НАССР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76EABD4-09BD-4EF9-87D7-FF83D9D1A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2071688"/>
            <a:ext cx="80010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dirty="0"/>
              <a:t>Принцип №1</a:t>
            </a:r>
          </a:p>
          <a:p>
            <a:pPr>
              <a:buFont typeface="Monotype Sorts" pitchFamily="2" charset="2"/>
              <a:buNone/>
              <a:defRPr/>
            </a:pPr>
            <a:endParaRPr lang="ru-RU" dirty="0"/>
          </a:p>
          <a:p>
            <a:pPr>
              <a:buFont typeface="Monotype Sorts" pitchFamily="2" charset="2"/>
              <a:buNone/>
              <a:defRPr/>
            </a:pPr>
            <a:r>
              <a:rPr lang="ru-RU" dirty="0"/>
              <a:t>Принцип №2</a:t>
            </a:r>
            <a:endParaRPr lang="uk-UA" dirty="0"/>
          </a:p>
          <a:p>
            <a:pPr>
              <a:buFont typeface="Monotype Sorts" pitchFamily="2" charset="2"/>
              <a:buNone/>
              <a:defRPr/>
            </a:pPr>
            <a:endParaRPr lang="ru-RU" dirty="0"/>
          </a:p>
          <a:p>
            <a:pPr>
              <a:buFont typeface="Monotype Sorts" pitchFamily="2" charset="2"/>
              <a:buNone/>
              <a:defRPr/>
            </a:pPr>
            <a:r>
              <a:rPr lang="ru-RU" dirty="0"/>
              <a:t>Принцип №3</a:t>
            </a:r>
          </a:p>
          <a:p>
            <a:pPr>
              <a:buFont typeface="Wingdings" pitchFamily="2" charset="2"/>
              <a:buChar char="v"/>
              <a:defRPr/>
            </a:pPr>
            <a:endParaRPr lang="ru-RU" dirty="0"/>
          </a:p>
          <a:p>
            <a:pPr>
              <a:buFont typeface="Monotype Sorts" pitchFamily="2" charset="2"/>
              <a:buNone/>
              <a:defRPr/>
            </a:pPr>
            <a:r>
              <a:rPr lang="ru-RU" dirty="0"/>
              <a:t>Принцип №4</a:t>
            </a:r>
          </a:p>
        </p:txBody>
      </p:sp>
      <p:sp>
        <p:nvSpPr>
          <p:cNvPr id="9220" name="Стрелка вправо 3">
            <a:extLst>
              <a:ext uri="{FF2B5EF4-FFF2-40B4-BE49-F238E27FC236}">
                <a16:creationId xmlns:a16="http://schemas.microsoft.com/office/drawing/2014/main" id="{3B757C87-609C-42D8-A798-1DC112A6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2143125"/>
            <a:ext cx="357187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9221" name="Стрелка вправо 4">
            <a:extLst>
              <a:ext uri="{FF2B5EF4-FFF2-40B4-BE49-F238E27FC236}">
                <a16:creationId xmlns:a16="http://schemas.microsoft.com/office/drawing/2014/main" id="{2BCEA6E2-F87B-4394-9F0D-A0EE909F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3286125"/>
            <a:ext cx="357187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9222" name="Стрелка вправо 5">
            <a:extLst>
              <a:ext uri="{FF2B5EF4-FFF2-40B4-BE49-F238E27FC236}">
                <a16:creationId xmlns:a16="http://schemas.microsoft.com/office/drawing/2014/main" id="{13621FE8-2532-4473-9D64-23026F324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5643564"/>
            <a:ext cx="357187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9223" name="Стрелка вправо 6">
            <a:extLst>
              <a:ext uri="{FF2B5EF4-FFF2-40B4-BE49-F238E27FC236}">
                <a16:creationId xmlns:a16="http://schemas.microsoft.com/office/drawing/2014/main" id="{EC0EE9EB-E560-4400-847A-8FB3A35A4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0189" y="4500564"/>
            <a:ext cx="357187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>
            <a:extLst>
              <a:ext uri="{FF2B5EF4-FFF2-40B4-BE49-F238E27FC236}">
                <a16:creationId xmlns:a16="http://schemas.microsoft.com/office/drawing/2014/main" id="{3287F3CE-597C-455A-A7C0-9DB53E195BC9}"/>
              </a:ext>
            </a:extLst>
          </p:cNvPr>
          <p:cNvSpPr/>
          <p:nvPr/>
        </p:nvSpPr>
        <p:spPr bwMode="auto">
          <a:xfrm>
            <a:off x="5810248" y="2000240"/>
            <a:ext cx="4286280" cy="785818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Проведення аналізу                   небезпечних чинників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с двумя вырезанными противолежащими углами 8">
            <a:extLst>
              <a:ext uri="{FF2B5EF4-FFF2-40B4-BE49-F238E27FC236}">
                <a16:creationId xmlns:a16="http://schemas.microsoft.com/office/drawing/2014/main" id="{A4FCBA57-A36A-4681-864C-E90D573473D6}"/>
              </a:ext>
            </a:extLst>
          </p:cNvPr>
          <p:cNvSpPr/>
          <p:nvPr/>
        </p:nvSpPr>
        <p:spPr bwMode="auto">
          <a:xfrm>
            <a:off x="5881686" y="3214686"/>
            <a:ext cx="4286280" cy="785818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Визначення критичних точок контролю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вырезанными противолежащими углами 9">
            <a:extLst>
              <a:ext uri="{FF2B5EF4-FFF2-40B4-BE49-F238E27FC236}">
                <a16:creationId xmlns:a16="http://schemas.microsoft.com/office/drawing/2014/main" id="{68783333-F34B-40AF-98F1-B30FC14F36D2}"/>
              </a:ext>
            </a:extLst>
          </p:cNvPr>
          <p:cNvSpPr/>
          <p:nvPr/>
        </p:nvSpPr>
        <p:spPr bwMode="auto">
          <a:xfrm>
            <a:off x="5810248" y="4357694"/>
            <a:ext cx="4286280" cy="785818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Визначення критичних меж для КТК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>
            <a:extLst>
              <a:ext uri="{FF2B5EF4-FFF2-40B4-BE49-F238E27FC236}">
                <a16:creationId xmlns:a16="http://schemas.microsoft.com/office/drawing/2014/main" id="{D1B11449-7BF6-4F8F-AA6D-FD8EDFDCFDF9}"/>
              </a:ext>
            </a:extLst>
          </p:cNvPr>
          <p:cNvSpPr/>
          <p:nvPr/>
        </p:nvSpPr>
        <p:spPr bwMode="auto">
          <a:xfrm>
            <a:off x="5810248" y="5572140"/>
            <a:ext cx="4286280" cy="785818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Встановлення системи моніторингу для КТК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2582594-DEE0-4F8F-A91A-B2DA110FA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Принципи системи </a:t>
            </a:r>
            <a:r>
              <a:rPr lang="ru-RU" dirty="0"/>
              <a:t>НАССР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AFAE103-7FAA-45BB-AF65-E42D49AAF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5564" y="2044700"/>
            <a:ext cx="7920037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ru-RU" dirty="0"/>
              <a:t>Принцип №5       </a:t>
            </a:r>
            <a:r>
              <a:rPr lang="cs-CZ" i="1" dirty="0"/>
              <a:t> </a:t>
            </a:r>
            <a:endParaRPr lang="ru-RU" dirty="0"/>
          </a:p>
          <a:p>
            <a:pPr>
              <a:buFont typeface="Monotype Sorts" pitchFamily="2" charset="2"/>
              <a:buNone/>
              <a:defRPr/>
            </a:pPr>
            <a:endParaRPr lang="ru-RU" dirty="0"/>
          </a:p>
          <a:p>
            <a:pPr>
              <a:buFont typeface="Monotype Sorts" pitchFamily="2" charset="2"/>
              <a:buNone/>
              <a:defRPr/>
            </a:pPr>
            <a:endParaRPr lang="ru-RU" dirty="0"/>
          </a:p>
          <a:p>
            <a:pPr>
              <a:buFont typeface="Monotype Sorts" pitchFamily="2" charset="2"/>
              <a:buNone/>
              <a:defRPr/>
            </a:pPr>
            <a:r>
              <a:rPr lang="ru-RU" dirty="0"/>
              <a:t>Принцип №6</a:t>
            </a:r>
          </a:p>
          <a:p>
            <a:pPr>
              <a:buFont typeface="Wingdings" pitchFamily="2" charset="2"/>
              <a:buChar char="v"/>
              <a:defRPr/>
            </a:pPr>
            <a:endParaRPr lang="ru-RU" dirty="0"/>
          </a:p>
          <a:p>
            <a:pPr>
              <a:buFont typeface="Wingdings" pitchFamily="2" charset="2"/>
              <a:buChar char="v"/>
              <a:defRPr/>
            </a:pPr>
            <a:endParaRPr lang="ru-RU" dirty="0"/>
          </a:p>
          <a:p>
            <a:pPr>
              <a:buFont typeface="Monotype Sorts" pitchFamily="2" charset="2"/>
              <a:buNone/>
              <a:defRPr/>
            </a:pPr>
            <a:r>
              <a:rPr lang="ru-RU" dirty="0"/>
              <a:t>Принцип № 7</a:t>
            </a:r>
          </a:p>
          <a:p>
            <a:pPr>
              <a:buFont typeface="Wingdings" pitchFamily="2" charset="2"/>
              <a:buChar char="v"/>
              <a:defRPr/>
            </a:pPr>
            <a:endParaRPr lang="ru-RU" dirty="0"/>
          </a:p>
        </p:txBody>
      </p:sp>
      <p:sp>
        <p:nvSpPr>
          <p:cNvPr id="10244" name="Стрелка вправо 3">
            <a:extLst>
              <a:ext uri="{FF2B5EF4-FFF2-40B4-BE49-F238E27FC236}">
                <a16:creationId xmlns:a16="http://schemas.microsoft.com/office/drawing/2014/main" id="{D2817C06-746D-4F73-A01B-8055D95A1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2143125"/>
            <a:ext cx="357187" cy="412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0245" name="Стрелка вправо 4">
            <a:extLst>
              <a:ext uri="{FF2B5EF4-FFF2-40B4-BE49-F238E27FC236}">
                <a16:creationId xmlns:a16="http://schemas.microsoft.com/office/drawing/2014/main" id="{022E91DD-49D1-46F6-A8C6-9E536096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3786188"/>
            <a:ext cx="357187" cy="412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0246" name="Стрелка вправо 5">
            <a:extLst>
              <a:ext uri="{FF2B5EF4-FFF2-40B4-BE49-F238E27FC236}">
                <a16:creationId xmlns:a16="http://schemas.microsoft.com/office/drawing/2014/main" id="{FC41AC85-E27E-4D0A-AEEA-D27E72950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4" y="5643563"/>
            <a:ext cx="357187" cy="412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>
            <a:extLst>
              <a:ext uri="{FF2B5EF4-FFF2-40B4-BE49-F238E27FC236}">
                <a16:creationId xmlns:a16="http://schemas.microsoft.com/office/drawing/2014/main" id="{DDD6167C-8D4D-4059-8682-921F1A98B939}"/>
              </a:ext>
            </a:extLst>
          </p:cNvPr>
          <p:cNvSpPr/>
          <p:nvPr/>
        </p:nvSpPr>
        <p:spPr bwMode="auto">
          <a:xfrm>
            <a:off x="5810248" y="2000240"/>
            <a:ext cx="4572032" cy="857256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Встановлення коригувальних дій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с двумя вырезанными противолежащими углами 7">
            <a:extLst>
              <a:ext uri="{FF2B5EF4-FFF2-40B4-BE49-F238E27FC236}">
                <a16:creationId xmlns:a16="http://schemas.microsoft.com/office/drawing/2014/main" id="{B4D88714-4D12-4427-B6B7-3EA39D42CA83}"/>
              </a:ext>
            </a:extLst>
          </p:cNvPr>
          <p:cNvSpPr/>
          <p:nvPr/>
        </p:nvSpPr>
        <p:spPr bwMode="auto">
          <a:xfrm>
            <a:off x="5810248" y="5214950"/>
            <a:ext cx="4643470" cy="1285884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Встановлення системи ведення документації та реєстрації даних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с двумя вырезанными противолежащими углами 8">
            <a:extLst>
              <a:ext uri="{FF2B5EF4-FFF2-40B4-BE49-F238E27FC236}">
                <a16:creationId xmlns:a16="http://schemas.microsoft.com/office/drawing/2014/main" id="{903E5E79-05B7-417A-A0B9-46968C2D7F39}"/>
              </a:ext>
            </a:extLst>
          </p:cNvPr>
          <p:cNvSpPr/>
          <p:nvPr/>
        </p:nvSpPr>
        <p:spPr bwMode="auto">
          <a:xfrm>
            <a:off x="5810248" y="3071810"/>
            <a:ext cx="4643438" cy="1857388"/>
          </a:xfrm>
          <a:prstGeom prst="snip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Встановлення процедур перевірки для підтвердження ефективності функціювання системи НАССР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858582D-5AD0-481C-9A96-232C00A70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>
                <a:solidFill>
                  <a:srgbClr val="FF0000"/>
                </a:solidFill>
              </a:rPr>
              <a:t>Компанії, що мають сертифікат НАССР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E04E73-636F-4599-9027-BD9C31114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uk-UA" sz="4400" dirty="0">
                <a:solidFill>
                  <a:srgbClr val="FF0000"/>
                </a:solidFill>
              </a:rPr>
              <a:t>Кока-Кола </a:t>
            </a:r>
            <a:r>
              <a:rPr lang="uk-UA" sz="4400" dirty="0" err="1">
                <a:solidFill>
                  <a:srgbClr val="FF0000"/>
                </a:solidFill>
              </a:rPr>
              <a:t>Беверідж</a:t>
            </a:r>
            <a:r>
              <a:rPr lang="uk-UA" sz="4400" dirty="0">
                <a:solidFill>
                  <a:srgbClr val="FF0000"/>
                </a:solidFill>
              </a:rPr>
              <a:t> Україна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4400" dirty="0">
                <a:solidFill>
                  <a:srgbClr val="FF0000"/>
                </a:solidFill>
              </a:rPr>
              <a:t>Mc Donald</a:t>
            </a:r>
            <a:r>
              <a:rPr lang="uk-UA" sz="4400" dirty="0">
                <a:solidFill>
                  <a:srgbClr val="FF0000"/>
                </a:solidFill>
              </a:rPr>
              <a:t>’</a:t>
            </a:r>
            <a:r>
              <a:rPr lang="en-US" sz="4400" dirty="0">
                <a:solidFill>
                  <a:srgbClr val="FF0000"/>
                </a:solidFill>
              </a:rPr>
              <a:t>s</a:t>
            </a:r>
            <a:endParaRPr lang="uk-UA" sz="4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4400" dirty="0">
                <a:solidFill>
                  <a:srgbClr val="FF0000"/>
                </a:solidFill>
              </a:rPr>
              <a:t>ВАТ  </a:t>
            </a:r>
            <a:r>
              <a:rPr lang="uk-UA" sz="4400" dirty="0" err="1">
                <a:solidFill>
                  <a:srgbClr val="FF0000"/>
                </a:solidFill>
              </a:rPr>
              <a:t>“Галактон”</a:t>
            </a:r>
            <a:endParaRPr lang="uk-UA" sz="4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4400" dirty="0">
                <a:solidFill>
                  <a:srgbClr val="FF0000"/>
                </a:solidFill>
              </a:rPr>
              <a:t>ТОВ “ВДК”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4400" dirty="0">
                <a:solidFill>
                  <a:srgbClr val="FF0000"/>
                </a:solidFill>
              </a:rPr>
              <a:t>Княжий град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811</Words>
  <Application>Microsoft Office PowerPoint</Application>
  <PresentationFormat>Широкий екран</PresentationFormat>
  <Paragraphs>104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Monotype Sorts</vt:lpstr>
      <vt:lpstr>PetersburgC-Bold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    Що таке НАССР?</vt:lpstr>
      <vt:lpstr>Дещо з історії…</vt:lpstr>
      <vt:lpstr>Національна комісія України з Кодексу Аліментаріус</vt:lpstr>
      <vt:lpstr>Принципи системи НАССР</vt:lpstr>
      <vt:lpstr>Принципи системи НАССР</vt:lpstr>
      <vt:lpstr>Компанії, що мають сертифікат НАССР</vt:lpstr>
      <vt:lpstr>Логічна послідовність використання НАССР</vt:lpstr>
      <vt:lpstr>Логічна послідовність використання НАССР</vt:lpstr>
      <vt:lpstr>Етапи розроблення системи НАССР</vt:lpstr>
      <vt:lpstr>Розробка  блок-схеми виробничих процесів</vt:lpstr>
      <vt:lpstr>Критичні  точки контролю</vt:lpstr>
      <vt:lpstr>Критична точка контролю чи контрольна точка ?????</vt:lpstr>
      <vt:lpstr>Критичні межі</vt:lpstr>
      <vt:lpstr>Переваги  системи НАССР </vt:lpstr>
      <vt:lpstr>Переваги  системи НАССР </vt:lpstr>
      <vt:lpstr>Недоліки системи  НАССР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3</cp:revision>
  <dcterms:created xsi:type="dcterms:W3CDTF">2023-01-18T15:53:50Z</dcterms:created>
  <dcterms:modified xsi:type="dcterms:W3CDTF">2023-01-18T18:23:16Z</dcterms:modified>
</cp:coreProperties>
</file>