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4" r:id="rId5"/>
    <p:sldId id="257" r:id="rId6"/>
    <p:sldId id="258" r:id="rId7"/>
    <p:sldId id="259" r:id="rId8"/>
    <p:sldId id="260" r:id="rId9"/>
    <p:sldId id="292" r:id="rId10"/>
    <p:sldId id="293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72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2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06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9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7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8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8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8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66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D99B-F443-4F81-A7E1-10022935EE8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35FDA-7DBC-4C9C-9849-6FE3BB398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4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6581" y="190710"/>
            <a:ext cx="9940506" cy="2387600"/>
          </a:xfrm>
        </p:spPr>
        <p:txBody>
          <a:bodyPr>
            <a:normAutofit/>
          </a:bodyPr>
          <a:lstStyle/>
          <a:p>
            <a:r>
              <a:rPr lang="ru-RU" sz="5400" dirty="0" err="1">
                <a:latin typeface="+mn-lt"/>
              </a:rPr>
              <a:t>Правове</a:t>
            </a:r>
            <a:r>
              <a:rPr lang="ru-RU" sz="5400" dirty="0">
                <a:latin typeface="+mn-lt"/>
              </a:rPr>
              <a:t> </a:t>
            </a:r>
            <a:r>
              <a:rPr lang="ru-RU" sz="5400" dirty="0" err="1">
                <a:latin typeface="+mn-lt"/>
              </a:rPr>
              <a:t>регулювання</a:t>
            </a:r>
            <a:r>
              <a:rPr lang="ru-RU" sz="5400" dirty="0">
                <a:latin typeface="+mn-lt"/>
              </a:rPr>
              <a:t> </a:t>
            </a:r>
            <a:r>
              <a:rPr lang="ru-RU" sz="5400" dirty="0" err="1">
                <a:latin typeface="+mn-lt"/>
              </a:rPr>
              <a:t>безпечності</a:t>
            </a:r>
            <a:r>
              <a:rPr lang="ru-RU" sz="5400" dirty="0">
                <a:latin typeface="+mn-lt"/>
              </a:rPr>
              <a:t> </a:t>
            </a:r>
            <a:r>
              <a:rPr lang="ru-RU" sz="5400" dirty="0" err="1">
                <a:latin typeface="+mn-lt"/>
              </a:rPr>
              <a:t>продовольчої</a:t>
            </a:r>
            <a:r>
              <a:rPr lang="ru-RU" sz="5400" dirty="0">
                <a:latin typeface="+mn-lt"/>
              </a:rPr>
              <a:t> </a:t>
            </a:r>
            <a:r>
              <a:rPr lang="ru-RU" sz="5400" dirty="0" err="1">
                <a:latin typeface="+mn-lt"/>
              </a:rPr>
              <a:t>сировини</a:t>
            </a:r>
            <a:r>
              <a:rPr lang="ru-RU" sz="5400" dirty="0">
                <a:latin typeface="+mn-lt"/>
              </a:rPr>
              <a:t> та </a:t>
            </a:r>
            <a:r>
              <a:rPr lang="ru-RU" sz="5400" dirty="0" err="1">
                <a:latin typeface="+mn-lt"/>
              </a:rPr>
              <a:t>харчових</a:t>
            </a:r>
            <a:r>
              <a:rPr lang="ru-RU" sz="5400" dirty="0">
                <a:latin typeface="+mn-lt"/>
              </a:rPr>
              <a:t> </a:t>
            </a:r>
            <a:r>
              <a:rPr lang="ru-RU" sz="5400" dirty="0" err="1">
                <a:latin typeface="+mn-lt"/>
              </a:rPr>
              <a:t>продуктів</a:t>
            </a:r>
            <a:r>
              <a:rPr lang="ru-RU" sz="5400" dirty="0">
                <a:latin typeface="+mn-lt"/>
              </a:rPr>
              <a:t>.</a:t>
            </a:r>
          </a:p>
        </p:txBody>
      </p:sp>
      <p:pic>
        <p:nvPicPr>
          <p:cNvPr id="1026" name="Picture 2" descr="До уваги виробників харчової продукції та споживачів! Що таке HACCP? |  Офіційний вебсайт Криворізької міської ради та її виконавчого коміте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2578310"/>
            <a:ext cx="5503653" cy="415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95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43" y="0"/>
            <a:ext cx="969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63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15" y="165702"/>
            <a:ext cx="1159390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Стратегія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розвитку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аграрного сектора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економіки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період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до 2021 року,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схвалена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розпорядженням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Кабінету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Міністрів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17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жовтня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2013 року № 806-р, одним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із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пріоритетних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напрямів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досягнення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стратегічних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цілей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розвитку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аграрного сектору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економіки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визначає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дотримання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їх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результаті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вдосконалення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системи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сертифікації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стандартизації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впровадження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всіх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підприємствах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переробної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промисловості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систем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управління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якістю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безпечністю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створення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мережі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лабораторій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рівня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сільськогосподарської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380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7585" y="232913"/>
            <a:ext cx="111712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Правове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регулювання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високоякісних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здійснюється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підставі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низки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законодавчих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підзаконних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нормативно-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правових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серед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слід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зазначити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основні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принципи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22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липня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2014 р. № 1602-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V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ІІ , «Про молоко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молочні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24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червня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2004 р. № 1870-І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V,</a:t>
            </a:r>
            <a:r>
              <a:rPr lang="uk-UA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«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пестициди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агрохімікати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березня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1995 р. № 86/95-ВР,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ветеринарну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медицину»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25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червня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1992 р. № 2498-ХІІ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, «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Про</a:t>
            </a:r>
            <a:r>
              <a:rPr lang="ru-RU" sz="2400" dirty="0" smtClean="0"/>
              <a:t>  </a:t>
            </a:r>
            <a:r>
              <a:rPr lang="ru-RU" sz="2400" dirty="0" err="1"/>
              <a:t>державну</a:t>
            </a:r>
            <a:r>
              <a:rPr lang="ru-RU" sz="2400" dirty="0"/>
              <a:t> систему </a:t>
            </a:r>
            <a:r>
              <a:rPr lang="ru-RU" sz="2400" dirty="0" err="1"/>
              <a:t>біобезпеки</a:t>
            </a:r>
            <a:r>
              <a:rPr lang="ru-RU" sz="2400" dirty="0"/>
              <a:t> при </a:t>
            </a:r>
            <a:r>
              <a:rPr lang="ru-RU" sz="2400" dirty="0" err="1"/>
              <a:t>створенні</a:t>
            </a:r>
            <a:r>
              <a:rPr lang="ru-RU" sz="2400" dirty="0"/>
              <a:t>, </a:t>
            </a:r>
            <a:r>
              <a:rPr lang="ru-RU" sz="2400" dirty="0" err="1"/>
              <a:t>випробовуванні</a:t>
            </a:r>
            <a:r>
              <a:rPr lang="ru-RU" sz="2400" dirty="0"/>
              <a:t>, </a:t>
            </a:r>
            <a:r>
              <a:rPr lang="ru-RU" sz="2400" dirty="0" err="1"/>
              <a:t>транспортуванні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використанні</a:t>
            </a:r>
            <a:r>
              <a:rPr lang="ru-RU" sz="2400" dirty="0" smtClean="0"/>
              <a:t> </a:t>
            </a:r>
            <a:r>
              <a:rPr lang="ru-RU" sz="2400" dirty="0" err="1"/>
              <a:t>генетично</a:t>
            </a:r>
            <a:r>
              <a:rPr lang="ru-RU" sz="2400" dirty="0"/>
              <a:t> </a:t>
            </a:r>
            <a:r>
              <a:rPr lang="ru-RU" sz="2400" dirty="0" err="1"/>
              <a:t>модифікованих</a:t>
            </a:r>
            <a:r>
              <a:rPr lang="ru-RU" sz="2400" dirty="0"/>
              <a:t> </a:t>
            </a:r>
            <a:r>
              <a:rPr lang="ru-RU" sz="2400" dirty="0" err="1"/>
              <a:t>організмів</a:t>
            </a:r>
            <a:r>
              <a:rPr lang="ru-RU" sz="2400" dirty="0"/>
              <a:t>» </a:t>
            </a:r>
            <a:r>
              <a:rPr lang="ru-RU" sz="2400" dirty="0" err="1"/>
              <a:t>від</a:t>
            </a:r>
            <a:r>
              <a:rPr lang="ru-RU" sz="2400" dirty="0"/>
              <a:t> 31 </a:t>
            </a:r>
            <a:r>
              <a:rPr lang="ru-RU" sz="2400" dirty="0" err="1"/>
              <a:t>травня</a:t>
            </a:r>
            <a:r>
              <a:rPr lang="ru-RU" sz="2400" dirty="0"/>
              <a:t> 2007 р. № 1103-V </a:t>
            </a:r>
            <a:r>
              <a:rPr lang="ru-RU" sz="2400" dirty="0" smtClean="0"/>
              <a:t>та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/>
              <a:t>інших</a:t>
            </a:r>
            <a:r>
              <a:rPr lang="ru-RU" sz="24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17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849" y="319177"/>
            <a:ext cx="111712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продукт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–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це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 (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неперероблений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частково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перероблений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перероблений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),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призначені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людиною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(п. 92 ст. 1 Закону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основні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принципи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редакції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Закону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22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липня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2014 р. № 1602-VІІ).</a:t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Аналіз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змісту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доцільно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зробити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його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правової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регламентації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чинному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 Так,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відповідно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п. 7 ст. 1 Закону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основні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принципи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безпечний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продукт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–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це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не</a:t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справляє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шкідливого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впливу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є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придатним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Отже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 повинен бути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придатним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людиною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4991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453" y="250167"/>
            <a:ext cx="1117120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0" i="0" dirty="0" smtClean="0">
                <a:solidFill>
                  <a:srgbClr val="231F20"/>
                </a:solidFill>
                <a:effectLst/>
              </a:rPr>
              <a:t>У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законодавстві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закріплюється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поняття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небезпечного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продукту,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тобто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такого,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є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шкідливим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та/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непридатним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4000" dirty="0" smtClean="0">
                <a:solidFill>
                  <a:srgbClr val="231F20"/>
                </a:solidFill>
              </a:rPr>
              <a:t>.</a:t>
            </a:r>
          </a:p>
          <a:p>
            <a:pPr algn="just"/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Отже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, продукт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може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бути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придатним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, але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шкідливим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40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4000" b="0" i="0" dirty="0" smtClean="0">
                <a:solidFill>
                  <a:srgbClr val="231F20"/>
                </a:solidFill>
                <a:effectLst/>
              </a:rPr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02737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693" y="496367"/>
            <a:ext cx="1131785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err="1" smtClean="0">
                <a:solidFill>
                  <a:srgbClr val="231F20"/>
                </a:solidFill>
                <a:effectLst/>
              </a:rPr>
              <a:t>Зокрема</a:t>
            </a:r>
            <a:r>
              <a:rPr lang="ru-RU" sz="3200" b="1" i="0" dirty="0" smtClean="0">
                <a:solidFill>
                  <a:srgbClr val="231F20"/>
                </a:solidFill>
                <a:effectLst/>
              </a:rPr>
              <a:t>, на </a:t>
            </a:r>
            <a:r>
              <a:rPr lang="ru-RU" sz="3200" b="1" i="0" dirty="0" err="1" smtClean="0">
                <a:solidFill>
                  <a:srgbClr val="231F20"/>
                </a:solidFill>
                <a:effectLst/>
              </a:rPr>
              <a:t>законодавчому</a:t>
            </a:r>
            <a:r>
              <a:rPr lang="ru-RU" sz="32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1" i="0" dirty="0" err="1" smtClean="0">
                <a:solidFill>
                  <a:srgbClr val="231F20"/>
                </a:solidFill>
                <a:effectLst/>
              </a:rPr>
              <a:t>рівні</a:t>
            </a:r>
            <a:r>
              <a:rPr lang="ru-RU" sz="32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1" i="0" dirty="0" err="1" smtClean="0">
                <a:solidFill>
                  <a:srgbClr val="231F20"/>
                </a:solidFill>
                <a:effectLst/>
              </a:rPr>
              <a:t>шкідливим</a:t>
            </a:r>
            <a:r>
              <a:rPr lang="ru-RU" sz="32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1" i="0" dirty="0" err="1" smtClean="0">
                <a:solidFill>
                  <a:srgbClr val="231F20"/>
                </a:solidFill>
                <a:effectLst/>
              </a:rPr>
              <a:t>визнається</a:t>
            </a:r>
            <a:r>
              <a:rPr lang="ru-RU" sz="3200" b="1" i="0" dirty="0" smtClean="0">
                <a:solidFill>
                  <a:srgbClr val="231F20"/>
                </a:solidFill>
                <a:effectLst/>
              </a:rPr>
              <a:t> продукт, </a:t>
            </a:r>
            <a:r>
              <a:rPr lang="ru-RU" sz="3200" b="1" i="0" dirty="0" err="1" smtClean="0">
                <a:solidFill>
                  <a:srgbClr val="231F20"/>
                </a:solidFill>
                <a:effectLst/>
              </a:rPr>
              <a:t>який</a:t>
            </a:r>
            <a:r>
              <a:rPr lang="ru-RU" sz="3200" b="1" i="0" dirty="0" smtClean="0">
                <a:solidFill>
                  <a:srgbClr val="231F20"/>
                </a:solidFill>
                <a:effectLst/>
              </a:rPr>
              <a:t>:</a:t>
            </a:r>
            <a:br>
              <a:rPr lang="ru-RU" sz="3200" b="1" i="0" dirty="0" smtClean="0">
                <a:solidFill>
                  <a:srgbClr val="231F20"/>
                </a:solidFill>
                <a:effectLst/>
              </a:rPr>
            </a:br>
            <a:r>
              <a:rPr lang="ru-RU" sz="3200" b="0" i="0" dirty="0" smtClean="0">
                <a:solidFill>
                  <a:srgbClr val="231F20"/>
                </a:solidFill>
                <a:effectLst/>
              </a:rPr>
              <a:t>1)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може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спричинити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короткостроковий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чи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довгостроковий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вплив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, яка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його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споживає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, та на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майбутні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покоління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r>
              <a:rPr lang="ru-RU" sz="3200" b="0" i="0" dirty="0" smtClean="0">
                <a:solidFill>
                  <a:srgbClr val="231F20"/>
                </a:solidFill>
                <a:effectLst/>
              </a:rPr>
              <a:t>2)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може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призвести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накопичувального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ефекту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токсичності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r>
              <a:rPr lang="ru-RU" sz="3200" b="0" i="0" dirty="0" smtClean="0">
                <a:solidFill>
                  <a:srgbClr val="231F20"/>
                </a:solidFill>
                <a:effectLst/>
              </a:rPr>
              <a:t>3)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впливає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особливу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чутливість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організму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окремої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категорії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споживачів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якщо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продукт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призначений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цієї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категорії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споживачів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.</a:t>
            </a:r>
            <a:r>
              <a:rPr lang="ru-RU" sz="32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8412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15" y="117693"/>
            <a:ext cx="11128076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Непридатним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продуктом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визнається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містить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сторонні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та/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предмети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пошкоджений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інший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спосіб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та/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зіпсований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результаті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механічних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та/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хімічних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та/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мікробних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факторів</a:t>
            </a:r>
            <a:endParaRPr lang="en-US" sz="2400" dirty="0">
              <a:solidFill>
                <a:srgbClr val="231F2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31F20"/>
                </a:solidFill>
                <a:effectLst/>
              </a:rPr>
              <a:t>Таким чином,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непридатним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людиною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може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стати як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процесі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його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зокрема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шляхом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привнесення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сторонніх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предметів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разі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порушення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так і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результаті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його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псування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процесі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неналежного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його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зберігання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транспортування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реалізації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1810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607" y="448574"/>
            <a:ext cx="112574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Саме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тому з метою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запобігання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негативному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впливу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продукту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життя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і стан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людей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час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встановлення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необхідно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враховувати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: </a:t>
            </a:r>
            <a:endParaRPr lang="en-US" sz="2400" b="0" i="0" dirty="0" smtClean="0">
              <a:solidFill>
                <a:srgbClr val="231F20"/>
              </a:solidFill>
              <a:effectLst/>
            </a:endParaRPr>
          </a:p>
          <a:p>
            <a:pPr marL="342900" indent="-342900" algn="just">
              <a:buAutoNum type="arabicParenR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звичайні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умови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використання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споживачем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кожну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стадію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продукту,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переробки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обігу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  <a:endParaRPr lang="en-US" sz="2400" b="0" i="0" dirty="0" smtClean="0">
              <a:solidFill>
                <a:srgbClr val="231F20"/>
              </a:solidFill>
              <a:effectLst/>
            </a:endParaRPr>
          </a:p>
          <a:p>
            <a:pPr marL="342900" indent="-342900" algn="just">
              <a:buAutoNum type="arabicParenR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інформацію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яка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надана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споживачеві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зокрема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маркування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включно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інформацією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кінцеву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дату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реалізації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продукту,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іншу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загальнодоступну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споживачеві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інформацію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з метою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уникнення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негативних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наслідків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пов’язаних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із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продуктом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категорією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0343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331" y="327804"/>
            <a:ext cx="1123159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0" i="0" dirty="0" smtClean="0">
                <a:solidFill>
                  <a:srgbClr val="231F20"/>
                </a:solidFill>
                <a:effectLst/>
              </a:rPr>
              <a:t>	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Варто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зауважити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певних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випадках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може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вплинути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наявність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небезпечного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фактору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харчовому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Відповідно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до чинного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фактор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харчовому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слід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розглядати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як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будь-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хімічний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фізичний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біологічний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чинник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його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стан,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може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спричинити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шкідливий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вплив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на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(п. 48 ст. 1 Закону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основні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принципи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»).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</a:p>
          <a:p>
            <a:pPr algn="just"/>
            <a:r>
              <a:rPr lang="en-US" sz="2400" b="0" i="0" dirty="0" smtClean="0">
                <a:solidFill>
                  <a:srgbClr val="231F20"/>
                </a:solidFill>
                <a:effectLst/>
              </a:rPr>
              <a:t>	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Зокрема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небезпечними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життя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можуть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бути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і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продовольча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сировина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містять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токсичні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мікроорганізми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гормональні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препарати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харчові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добавки,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недозволені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використання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</a:t>
            </a:r>
            <a:r>
              <a:rPr lang="en-US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шкідливі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домішки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тощо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9131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058" y="558659"/>
            <a:ext cx="111280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Певні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аспекти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визначення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небезпечності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містять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положення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Закону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вилучення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обігу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переробку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утилізацію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знищення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подальшевикористання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неякісної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небезпечної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»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14 </a:t>
            </a:r>
            <a:r>
              <a:rPr lang="ru-RU" sz="3600" b="0" i="0" dirty="0" err="1" smtClean="0">
                <a:solidFill>
                  <a:srgbClr val="231F20"/>
                </a:solidFill>
                <a:effectLst/>
              </a:rPr>
              <a:t>січня</a:t>
            </a:r>
            <a:r>
              <a:rPr lang="ru-RU" sz="3600" b="0" i="0" dirty="0" smtClean="0">
                <a:solidFill>
                  <a:srgbClr val="231F20"/>
                </a:solidFill>
                <a:effectLst/>
              </a:rPr>
              <a:t> 2000 року № 1393-14.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5725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804" y="397141"/>
            <a:ext cx="114645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231F20"/>
                </a:solidFill>
                <a:effectLst/>
                <a:latin typeface="PetersburgC-Bold"/>
              </a:rPr>
              <a:t>Список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  <a:latin typeface="PetersburgC-Bold"/>
              </a:rPr>
              <a:t>використаних</a:t>
            </a:r>
            <a:r>
              <a:rPr lang="ru-RU" sz="2400" b="1" i="0" dirty="0" smtClean="0">
                <a:solidFill>
                  <a:srgbClr val="231F20"/>
                </a:solidFill>
                <a:effectLst/>
                <a:latin typeface="PetersburgC-Bold"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  <a:latin typeface="PetersburgC-Bold"/>
              </a:rPr>
              <a:t>джерел</a:t>
            </a:r>
            <a:r>
              <a:rPr lang="ru-RU" sz="2400" b="1" dirty="0" smtClean="0">
                <a:solidFill>
                  <a:srgbClr val="231F20"/>
                </a:solidFill>
                <a:latin typeface="PetersburgC-Bold"/>
              </a:rPr>
              <a:t>:</a:t>
            </a:r>
          </a:p>
          <a:p>
            <a:r>
              <a:rPr lang="ru-RU" sz="2400" b="1" dirty="0" err="1" smtClean="0">
                <a:solidFill>
                  <a:srgbClr val="231F20"/>
                </a:solidFill>
              </a:rPr>
              <a:t>Основна</a:t>
            </a:r>
            <a:r>
              <a:rPr lang="ru-RU" sz="2400" b="1" dirty="0" smtClean="0">
                <a:solidFill>
                  <a:srgbClr val="231F20"/>
                </a:solidFill>
              </a:rPr>
              <a:t>:</a:t>
            </a:r>
          </a:p>
          <a:p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НАССР для </a:t>
            </a:r>
            <a:r>
              <a:rPr lang="ru-RU" sz="2400" dirty="0" err="1"/>
              <a:t>операторів</a:t>
            </a:r>
            <a:r>
              <a:rPr lang="ru-RU" sz="2400" dirty="0"/>
              <a:t> </a:t>
            </a:r>
            <a:r>
              <a:rPr lang="ru-RU" sz="2400" dirty="0" smtClean="0"/>
              <a:t>ринку </a:t>
            </a:r>
            <a:r>
              <a:rPr lang="ru-RU" sz="2400" dirty="0" err="1" smtClean="0"/>
              <a:t>харчових</a:t>
            </a:r>
            <a:r>
              <a:rPr lang="ru-RU" sz="2400" dirty="0" smtClean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: </a:t>
            </a:r>
            <a:r>
              <a:rPr lang="ru-RU" sz="2400" dirty="0" err="1"/>
              <a:t>практичний</a:t>
            </a:r>
            <a:r>
              <a:rPr lang="ru-RU" sz="2400" dirty="0"/>
              <a:t> </a:t>
            </a:r>
            <a:r>
              <a:rPr lang="ru-RU" sz="2400" dirty="0" err="1"/>
              <a:t>посібник</a:t>
            </a:r>
            <a:r>
              <a:rPr lang="ru-RU" sz="2400" dirty="0"/>
              <a:t> / А. С. </a:t>
            </a:r>
            <a:r>
              <a:rPr lang="ru-RU" sz="2400" dirty="0" smtClean="0"/>
              <a:t>Ткаченко, Ю</a:t>
            </a:r>
            <a:r>
              <a:rPr lang="ru-RU" sz="2400" dirty="0"/>
              <a:t>. О. Басова, О. О. </a:t>
            </a:r>
            <a:r>
              <a:rPr lang="ru-RU" sz="2400" dirty="0" err="1"/>
              <a:t>Горячова</a:t>
            </a:r>
            <a:r>
              <a:rPr lang="ru-RU" sz="2400" dirty="0"/>
              <a:t> та </a:t>
            </a:r>
            <a:r>
              <a:rPr lang="ru-RU" sz="2400" dirty="0" err="1"/>
              <a:t>ін</a:t>
            </a:r>
            <a:r>
              <a:rPr lang="ru-RU" sz="2400" dirty="0"/>
              <a:t>. ; за </a:t>
            </a:r>
            <a:r>
              <a:rPr lang="ru-RU" sz="2400" dirty="0" err="1"/>
              <a:t>загальною</a:t>
            </a:r>
            <a:r>
              <a:rPr lang="ru-RU" sz="2400" dirty="0"/>
              <a:t> </a:t>
            </a:r>
            <a:r>
              <a:rPr lang="ru-RU" sz="2400" dirty="0" err="1"/>
              <a:t>редакцією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А. С. Ткаченко. – Полтава : ПУЕТ, 2020. – 137 с. </a:t>
            </a:r>
            <a:br>
              <a:rPr lang="ru-RU" sz="2400" dirty="0"/>
            </a:br>
            <a:r>
              <a:rPr lang="ru-RU" sz="2400" b="1" dirty="0" err="1" smtClean="0"/>
              <a:t>Додаткова</a:t>
            </a:r>
            <a:r>
              <a:rPr lang="uk-UA" sz="2400" b="1" dirty="0" smtClean="0"/>
              <a:t>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Гребенюк М. </a:t>
            </a:r>
            <a:r>
              <a:rPr lang="ru-RU" sz="2400" dirty="0" err="1"/>
              <a:t>Сучасна</a:t>
            </a:r>
            <a:r>
              <a:rPr lang="ru-RU" sz="2400" dirty="0"/>
              <a:t> </a:t>
            </a:r>
            <a:r>
              <a:rPr lang="ru-RU" sz="2400" dirty="0" err="1"/>
              <a:t>концепція</a:t>
            </a:r>
            <a:r>
              <a:rPr lang="ru-RU" sz="2400" dirty="0"/>
              <a:t> </a:t>
            </a:r>
            <a:r>
              <a:rPr lang="ru-RU" sz="2400" dirty="0" smtClean="0"/>
              <a:t>здорового та </a:t>
            </a:r>
            <a:r>
              <a:rPr lang="ru-RU" sz="2400" dirty="0" err="1"/>
              <a:t>раціонального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r>
              <a:rPr lang="ru-RU" sz="2400" dirty="0"/>
              <a:t> – </a:t>
            </a:r>
            <a:r>
              <a:rPr lang="ru-RU" sz="2400" dirty="0" err="1"/>
              <a:t>складова</a:t>
            </a:r>
            <a:r>
              <a:rPr lang="ru-RU" sz="2400" dirty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/>
              <a:t>продовольчої</a:t>
            </a:r>
            <a:r>
              <a:rPr lang="ru-RU" sz="2400" dirty="0"/>
              <a:t> </a:t>
            </a:r>
            <a:r>
              <a:rPr lang="ru-RU" sz="2400" dirty="0" err="1"/>
              <a:t>безпеки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smtClean="0"/>
              <a:t>/ М</a:t>
            </a:r>
            <a:r>
              <a:rPr lang="ru-RU" sz="2400" dirty="0"/>
              <a:t>. Гребенюк // </a:t>
            </a:r>
            <a:r>
              <a:rPr lang="ru-RU" sz="2400" dirty="0" err="1"/>
              <a:t>Підприємництво</a:t>
            </a:r>
            <a:r>
              <a:rPr lang="ru-RU" sz="2400" dirty="0"/>
              <a:t>, </a:t>
            </a:r>
            <a:r>
              <a:rPr lang="ru-RU" sz="2400" dirty="0" err="1"/>
              <a:t>господарство</a:t>
            </a:r>
            <a:r>
              <a:rPr lang="ru-RU" sz="2400" dirty="0"/>
              <a:t> </a:t>
            </a:r>
            <a:r>
              <a:rPr lang="ru-RU" sz="2400" dirty="0" smtClean="0"/>
              <a:t>і право</a:t>
            </a:r>
            <a:r>
              <a:rPr lang="ru-RU" sz="2400" dirty="0"/>
              <a:t>. – 2013. – № 6. – С. 41-45.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1100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309" y="474345"/>
            <a:ext cx="1139549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231F20"/>
                </a:solidFill>
              </a:rPr>
              <a:t>Д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о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неякісної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небезпечної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належить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: </a:t>
            </a:r>
          </a:p>
          <a:p>
            <a:pPr marL="342900" indent="-342900">
              <a:buAutoNum type="arabicParenR"/>
            </a:pP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яка не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відповідає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вимогам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чинних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в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Україні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нормативно-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правових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000" b="0" i="0" dirty="0" smtClean="0">
                <a:solidFill>
                  <a:srgbClr val="231F20"/>
                </a:solidFill>
                <a:effectLst/>
              </a:rPr>
            </a:b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актів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нормативних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документів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стосовно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відповідних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видів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її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споживних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властивостей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AutoNum type="arabicParenR"/>
            </a:pP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яка не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відповідає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обов’язковим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вимогам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чинних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в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Україні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нормативно-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правових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актів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нормативних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документів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її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безпеки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життя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майна і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довкілля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AutoNum type="arabicParenR"/>
            </a:pP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якій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з моменту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збуту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споживачам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виробником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(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продавцем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)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навмисно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надано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зовнішнього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вигляду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та (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)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окремих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властивостей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певного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виду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але яка не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може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бути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ідентифікована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як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за яку вона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видається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AutoNum type="arabicParenR"/>
            </a:pP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продукція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під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час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маркування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якої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порушено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встановлені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законодавством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вимоги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маркування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та (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) до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змісту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повноти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інформації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, яка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має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при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цьому</a:t>
            </a:r>
            <a:r>
              <a:rPr lang="ru-RU" sz="20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000" b="0" i="0" dirty="0" err="1" smtClean="0">
                <a:solidFill>
                  <a:srgbClr val="231F20"/>
                </a:solidFill>
                <a:effectLst/>
              </a:rPr>
              <a:t>пові</a:t>
            </a:r>
            <a:r>
              <a:rPr lang="ru-RU" sz="2000" dirty="0" err="1"/>
              <a:t>домлятися</a:t>
            </a:r>
            <a:r>
              <a:rPr lang="ru-RU" sz="2000" dirty="0"/>
              <a:t>; </a:t>
            </a:r>
            <a:endParaRPr lang="ru-RU" sz="2000" dirty="0" smtClean="0"/>
          </a:p>
          <a:p>
            <a:pPr marL="342900" indent="-342900">
              <a:buAutoNum type="arabicParenR"/>
            </a:pPr>
            <a:r>
              <a:rPr lang="ru-RU" sz="2000" dirty="0" err="1" smtClean="0"/>
              <a:t>продукція</a:t>
            </a:r>
            <a:r>
              <a:rPr lang="ru-RU" sz="2000" dirty="0"/>
              <a:t>, строк </a:t>
            </a:r>
            <a:r>
              <a:rPr lang="ru-RU" sz="2000" dirty="0" err="1" smtClean="0"/>
              <a:t>придатностіякої</a:t>
            </a:r>
            <a:r>
              <a:rPr lang="ru-RU" sz="2000" dirty="0" smtClean="0"/>
              <a:t> </a:t>
            </a:r>
            <a:r>
              <a:rPr lang="ru-RU" sz="2000" dirty="0"/>
              <a:t>до </a:t>
            </a:r>
            <a:r>
              <a:rPr lang="ru-RU" sz="2000" dirty="0" err="1"/>
              <a:t>споживання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закінчився</a:t>
            </a:r>
            <a:r>
              <a:rPr lang="ru-RU" sz="2000" dirty="0"/>
              <a:t>; </a:t>
            </a:r>
            <a:endParaRPr lang="ru-RU" sz="2000" dirty="0" smtClean="0"/>
          </a:p>
          <a:p>
            <a:pPr marL="342900" indent="-342900">
              <a:buAutoNum type="arabicParenR"/>
            </a:pPr>
            <a:r>
              <a:rPr lang="ru-RU" sz="2000" dirty="0" err="1" smtClean="0"/>
              <a:t>продукція</a:t>
            </a:r>
            <a:r>
              <a:rPr lang="ru-RU" sz="2000" dirty="0"/>
              <a:t>, на яку </a:t>
            </a:r>
            <a:r>
              <a:rPr lang="ru-RU" sz="2000" dirty="0" err="1"/>
              <a:t>немає</a:t>
            </a:r>
            <a:r>
              <a:rPr lang="ru-RU" sz="2000" dirty="0"/>
              <a:t> </a:t>
            </a:r>
            <a:r>
              <a:rPr lang="ru-RU" sz="2000" dirty="0" err="1"/>
              <a:t>передбачених</a:t>
            </a:r>
            <a:r>
              <a:rPr lang="ru-RU" sz="2000" dirty="0"/>
              <a:t> </a:t>
            </a:r>
            <a:r>
              <a:rPr lang="ru-RU" sz="2000" dirty="0" err="1"/>
              <a:t>законодавством</a:t>
            </a:r>
            <a:r>
              <a:rPr lang="ru-RU" sz="2000" dirty="0"/>
              <a:t>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підтверджують</a:t>
            </a:r>
            <a:r>
              <a:rPr lang="ru-RU" sz="2000" dirty="0"/>
              <a:t> </a:t>
            </a:r>
            <a:r>
              <a:rPr lang="ru-RU" sz="2000" dirty="0" err="1"/>
              <a:t>якість</a:t>
            </a:r>
            <a:r>
              <a:rPr lang="ru-RU" sz="2000" dirty="0"/>
              <a:t> та </a:t>
            </a:r>
            <a:r>
              <a:rPr lang="ru-RU" sz="2000" dirty="0" err="1"/>
              <a:t>безпеку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Отже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законодавчому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</a:t>
            </a:r>
            <a:r>
              <a:rPr lang="ru-RU" sz="2000" dirty="0" err="1"/>
              <a:t>певною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визначаються</a:t>
            </a:r>
            <a:r>
              <a:rPr lang="ru-RU" sz="2000" dirty="0"/>
              <a:t> </a:t>
            </a:r>
            <a:r>
              <a:rPr lang="ru-RU" sz="2000" dirty="0" err="1"/>
              <a:t>ті</a:t>
            </a:r>
            <a:r>
              <a:rPr lang="ru-RU" sz="2000" dirty="0"/>
              <a:t> </a:t>
            </a:r>
            <a:r>
              <a:rPr lang="ru-RU" sz="2000" dirty="0" err="1" smtClean="0"/>
              <a:t>ознаки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/>
              <a:t>є </a:t>
            </a:r>
            <a:r>
              <a:rPr lang="ru-RU" sz="2000" dirty="0" err="1"/>
              <a:t>характерними</a:t>
            </a:r>
            <a:r>
              <a:rPr lang="ru-RU" sz="2000" dirty="0"/>
              <a:t> для </a:t>
            </a:r>
            <a:r>
              <a:rPr lang="ru-RU" sz="2000" dirty="0" err="1"/>
              <a:t>визнання</a:t>
            </a:r>
            <a:r>
              <a:rPr lang="ru-RU" sz="2000" dirty="0"/>
              <a:t> </a:t>
            </a:r>
            <a:r>
              <a:rPr lang="ru-RU" sz="2000" dirty="0" err="1" smtClean="0"/>
              <a:t>продуктів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харчування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продовольчої</a:t>
            </a:r>
            <a:r>
              <a:rPr lang="ru-RU" sz="2000" dirty="0"/>
              <a:t> </a:t>
            </a:r>
            <a:r>
              <a:rPr lang="ru-RU" sz="2000" dirty="0" err="1"/>
              <a:t>сировини</a:t>
            </a:r>
            <a:r>
              <a:rPr lang="ru-RU" sz="2000" dirty="0"/>
              <a:t> </a:t>
            </a:r>
            <a:r>
              <a:rPr lang="ru-RU" sz="2000" dirty="0" err="1"/>
              <a:t>небезпечними</a:t>
            </a:r>
            <a:r>
              <a:rPr lang="ru-RU" sz="2000" dirty="0"/>
              <a:t> для </a:t>
            </a:r>
            <a:r>
              <a:rPr lang="ru-RU" sz="2000" dirty="0" err="1"/>
              <a:t>життя</a:t>
            </a:r>
            <a:r>
              <a:rPr lang="ru-RU" sz="2000" dirty="0"/>
              <a:t> і </a:t>
            </a:r>
            <a:r>
              <a:rPr lang="ru-RU" sz="2000" dirty="0" err="1"/>
              <a:t>здоров’я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9443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837" y="327804"/>
            <a:ext cx="112574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Важливими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факторами у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забезпеченні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організму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є: </a:t>
            </a:r>
          </a:p>
          <a:p>
            <a:pPr marL="342900" indent="-342900" algn="just">
              <a:buAutoNum type="arabicParenR"/>
            </a:pP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відповідність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складників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продукту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вимогам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встановленим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відповідною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технічною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документацією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 algn="just">
              <a:buAutoNum type="arabicParenR"/>
            </a:pP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безпеки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продукту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можливе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лише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шляхом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закріплення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відповідних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умов у нормативно-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технічній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документації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стосовно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кожного виду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харчового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продукту.</a:t>
            </a:r>
          </a:p>
          <a:p>
            <a:pPr marL="342900" indent="-342900" algn="just">
              <a:buAutoNum type="arabicParenR"/>
            </a:pPr>
            <a:endParaRPr lang="ru-RU" sz="2600" b="0" i="0" dirty="0" smtClean="0">
              <a:solidFill>
                <a:srgbClr val="231F20"/>
              </a:solidFill>
              <a:effectLst/>
            </a:endParaRPr>
          </a:p>
          <a:p>
            <a:pPr algn="just"/>
            <a:r>
              <a:rPr lang="ru-RU" sz="2600" b="0" i="0" dirty="0" smtClean="0">
                <a:solidFill>
                  <a:srgbClr val="231F20"/>
                </a:solidFill>
                <a:effectLst/>
              </a:rPr>
              <a:t>З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огляду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це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питання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безпечних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продовольчої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зумовлюють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їх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належну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правову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регламентацію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встановлення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низки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законодавчих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них.</a:t>
            </a:r>
            <a:r>
              <a:rPr lang="ru-RU" sz="2600" dirty="0" smtClean="0"/>
              <a:t> </a:t>
            </a:r>
            <a:br>
              <a:rPr lang="ru-RU" sz="2600" dirty="0" smtClean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54711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441" y="138023"/>
            <a:ext cx="112488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231F20"/>
                </a:solidFill>
              </a:rPr>
              <a:t>2. </a:t>
            </a:r>
            <a:r>
              <a:rPr lang="ru-RU" sz="2800" b="1" dirty="0" err="1" smtClean="0">
                <a:solidFill>
                  <a:srgbClr val="231F20"/>
                </a:solidFill>
              </a:rPr>
              <a:t>Я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кість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безпечність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 молока та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молочної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забезпечується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встановленням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 ряду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800" b="1" i="0" dirty="0" smtClean="0">
                <a:solidFill>
                  <a:srgbClr val="231F20"/>
                </a:solidFill>
                <a:effectLst/>
              </a:rPr>
              <a:t>:</a:t>
            </a:r>
            <a:br>
              <a:rPr lang="ru-RU" sz="2800" b="1" i="0" dirty="0" smtClean="0">
                <a:solidFill>
                  <a:srgbClr val="231F20"/>
                </a:solidFill>
                <a:effectLst/>
              </a:rPr>
            </a:br>
            <a:r>
              <a:rPr lang="ru-RU" sz="2800" b="0" i="0" dirty="0" smtClean="0">
                <a:solidFill>
                  <a:srgbClr val="231F20"/>
                </a:solidFill>
                <a:effectLst/>
              </a:rPr>
              <a:t>а)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показників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молока,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молочної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молочних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;</a:t>
            </a:r>
            <a:br>
              <a:rPr lang="ru-RU" sz="2800" b="0" i="0" dirty="0" smtClean="0">
                <a:solidFill>
                  <a:srgbClr val="231F20"/>
                </a:solidFill>
                <a:effectLst/>
              </a:rPr>
            </a:br>
            <a:r>
              <a:rPr lang="ru-RU" sz="2800" b="0" i="0" dirty="0" smtClean="0">
                <a:solidFill>
                  <a:srgbClr val="231F20"/>
                </a:solidFill>
                <a:effectLst/>
              </a:rPr>
              <a:t>б)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пакування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маркування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молочної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молочних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r>
              <a:rPr lang="ru-RU" sz="2800" b="0" i="0" dirty="0" smtClean="0">
                <a:solidFill>
                  <a:srgbClr val="231F20"/>
                </a:solidFill>
                <a:effectLst/>
              </a:rPr>
              <a:t>в)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молока,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молочної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молочних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r>
              <a:rPr lang="ru-RU" sz="2800" b="0" i="0" dirty="0" smtClean="0">
                <a:solidFill>
                  <a:srgbClr val="231F20"/>
                </a:solidFill>
                <a:effectLst/>
              </a:rPr>
              <a:t>г)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технологічного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обладнання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супутніх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матеріалів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необхідних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провадження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діяльності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суб’єктами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господарювання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r>
              <a:rPr lang="ru-RU" sz="2800" b="0" i="0" dirty="0" smtClean="0">
                <a:solidFill>
                  <a:srgbClr val="231F20"/>
                </a:solidFill>
                <a:effectLst/>
              </a:rPr>
              <a:t>д) ветеринарно-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санітарного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тобто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забороняється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продаж молока і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молочної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без документа,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засвідчує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епізоотичне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благополуччя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тварин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господарствах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78063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21" y="94891"/>
            <a:ext cx="113868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231F20"/>
                </a:solidFill>
              </a:rPr>
              <a:t>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традиційних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молочних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забороняється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використовувати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жири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білки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немолочного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походження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будь-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стабілізатори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консерванти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(ч. 2 ст. 6 Закону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«Про молоко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молочні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»). </a:t>
            </a:r>
          </a:p>
          <a:p>
            <a:pPr algn="just"/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Проте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за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підсумками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рейдів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Спілки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молочних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підприємств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спільно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громадською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організацією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«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Громадський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контроль»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перевірки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молочних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встановлено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приблизно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40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тисяч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тонн вершкового масла в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Україні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виробляється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чого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завгодно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тільки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не з молока. Про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це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свідчать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результати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нескладного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підрахунку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. На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виробництво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101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тисячі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тонн вершкового масла,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виготовлених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2016 року, мало бути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використано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2,2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мільйона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тонн молока,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насправді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ж – на 898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тисяч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тонн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менше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.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Отже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, 40 </a:t>
            </a:r>
            <a:r>
              <a:rPr lang="ru-RU" sz="2400" b="0" i="1" dirty="0" err="1" smtClean="0">
                <a:solidFill>
                  <a:srgbClr val="231F20"/>
                </a:solidFill>
                <a:effectLst/>
              </a:rPr>
              <a:t>тисяч</a:t>
            </a:r>
            <a:r>
              <a:rPr lang="ru-RU" sz="2400" b="0" i="1" dirty="0" smtClean="0">
                <a:solidFill>
                  <a:srgbClr val="231F20"/>
                </a:solidFill>
                <a:effectLst/>
              </a:rPr>
              <a:t> тонн </a:t>
            </a:r>
            <a:r>
              <a:rPr lang="ru-RU" sz="2400" i="1" dirty="0" err="1"/>
              <a:t>це</a:t>
            </a:r>
            <a:r>
              <a:rPr lang="ru-RU" sz="2400" i="1" dirty="0"/>
              <a:t> </a:t>
            </a:r>
            <a:r>
              <a:rPr lang="ru-RU" sz="2400" i="1" dirty="0" err="1" smtClean="0"/>
              <a:t>фальсифікат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Отже</a:t>
            </a:r>
            <a:r>
              <a:rPr lang="ru-RU" sz="2400" i="1" dirty="0"/>
              <a:t>, </a:t>
            </a:r>
            <a:r>
              <a:rPr lang="ru-RU" sz="2400" i="1" dirty="0" err="1"/>
              <a:t>вживання</a:t>
            </a:r>
            <a:r>
              <a:rPr lang="ru-RU" sz="2400" i="1" dirty="0"/>
              <a:t> </a:t>
            </a:r>
            <a:r>
              <a:rPr lang="ru-RU" sz="2400" i="1" dirty="0" err="1"/>
              <a:t>людиною</a:t>
            </a:r>
            <a:r>
              <a:rPr lang="ru-RU" sz="2400" i="1" dirty="0"/>
              <a:t> </a:t>
            </a:r>
            <a:r>
              <a:rPr lang="ru-RU" sz="2400" i="1" dirty="0" err="1"/>
              <a:t>небезпечних</a:t>
            </a:r>
            <a:r>
              <a:rPr lang="ru-RU" sz="2400" i="1" dirty="0"/>
              <a:t>, </a:t>
            </a:r>
            <a:r>
              <a:rPr lang="ru-RU" sz="2400" i="1" dirty="0" err="1"/>
              <a:t>фальсифікованих</a:t>
            </a:r>
            <a:r>
              <a:rPr lang="ru-RU" sz="2400" i="1" dirty="0"/>
              <a:t> </a:t>
            </a:r>
            <a:r>
              <a:rPr lang="ru-RU" sz="2400" i="1" dirty="0" err="1"/>
              <a:t>продуктів</a:t>
            </a:r>
            <a:r>
              <a:rPr lang="ru-RU" sz="2400" i="1" dirty="0"/>
              <a:t> </a:t>
            </a:r>
            <a:r>
              <a:rPr lang="ru-RU" sz="2400" i="1" dirty="0" err="1"/>
              <a:t>харчування</a:t>
            </a:r>
            <a:r>
              <a:rPr lang="ru-RU" sz="2400" i="1" dirty="0"/>
              <a:t> становить </a:t>
            </a:r>
            <a:r>
              <a:rPr lang="ru-RU" sz="2400" i="1" dirty="0" err="1"/>
              <a:t>значний</a:t>
            </a:r>
            <a:r>
              <a:rPr lang="ru-RU" sz="2400" i="1" dirty="0"/>
              <a:t> </a:t>
            </a:r>
            <a:r>
              <a:rPr lang="ru-RU" sz="2400" i="1" dirty="0" err="1" smtClean="0"/>
              <a:t>ризик</a:t>
            </a:r>
            <a:r>
              <a:rPr lang="ru-RU" sz="2400" i="1" dirty="0" smtClean="0"/>
              <a:t> для </a:t>
            </a:r>
            <a:r>
              <a:rPr lang="ru-RU" sz="2400" i="1" dirty="0" err="1"/>
              <a:t>її</a:t>
            </a:r>
            <a:r>
              <a:rPr lang="ru-RU" sz="2400" i="1" dirty="0"/>
              <a:t> </a:t>
            </a:r>
            <a:r>
              <a:rPr lang="ru-RU" sz="2400" i="1" dirty="0" err="1"/>
              <a:t>здоров’я</a:t>
            </a:r>
            <a:r>
              <a:rPr lang="ru-RU" sz="2400" i="1" dirty="0"/>
              <a:t>.</a:t>
            </a:r>
            <a:r>
              <a:rPr lang="ru-RU" sz="2400" i="1" dirty="0" smtClean="0"/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20774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6981" y="226086"/>
            <a:ext cx="11050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Однією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правових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підстав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попередження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цієї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негативної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тенденції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</a:t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слід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вважати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прийняття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Закону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державний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контроль за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дотриманням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корми,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побічні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походження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благополуччя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».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Зазначений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Закон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має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меті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визначити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правові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організаційні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засади державного контролю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сфері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кормів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у тому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числі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побічних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походження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не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призначені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людиною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благополуччя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3213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717" y="422695"/>
            <a:ext cx="114731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Крім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цього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здійснення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державного контролю у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зазначеній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сфері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суспільних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відносин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є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дієвим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правовим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засобом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захисту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прав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громадян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безпечність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його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сутність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полягає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в тому,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контролюючий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суб’єкт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здійснює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перевірку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3200" b="0" i="0" dirty="0" smtClean="0">
                <a:solidFill>
                  <a:srgbClr val="231F20"/>
                </a:solidFill>
                <a:effectLst/>
              </a:rPr>
            </a:b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додержання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операторами ринку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покладених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на них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обов’язків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продовольчої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запобігання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виробництву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обігу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, яка становить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ризик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суспільним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інтересам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50505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198409"/>
            <a:ext cx="112833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Відповідно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ст. 19 Закону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державний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контроль за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дотриманням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корми,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побічні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походження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благополуччя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державний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моніторинг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проводиться у межах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заходів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державного контролю з такою метою:</a:t>
            </a:r>
          </a:p>
          <a:p>
            <a:pPr marL="342900" indent="-342900" algn="just">
              <a:buAutoNum type="arabicParenR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пріоритетних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напрямів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державної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політики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сфері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smtClean="0">
                <a:solidFill>
                  <a:srgbClr val="231F20"/>
                </a:solidFill>
                <a:effectLst/>
              </a:rPr>
              <a:t>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кормів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благополуччя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розроблення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заходів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недопущення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обігу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кормів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</a:t>
            </a:r>
          </a:p>
          <a:p>
            <a:pPr marL="342900" indent="-342900" algn="just">
              <a:buAutoNum type="arabicParenR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загального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рівня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забруднення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кормів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залишками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пестицидів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ветеринарних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препаратів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іншими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забруднюючими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4509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463" y="155275"/>
            <a:ext cx="112747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При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цьому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державний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моніторинг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передбачає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збирання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системний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аналіз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оцінку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:</a:t>
            </a:r>
          </a:p>
          <a:p>
            <a:pPr algn="just"/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а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інформації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щодо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безпечності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харчових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кормів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здоров’я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благополуччя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тварин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зокрема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щодо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виявлення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в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харчових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продуктах і кормах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залишків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ветеринарних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препаратів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пестицидів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забруднюючих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речовин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також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формування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відповідних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баз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даних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; </a:t>
            </a:r>
          </a:p>
          <a:p>
            <a:pPr algn="just"/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б)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звернення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фізичних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юридичних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осіб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щодо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порушень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законодавства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про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харчові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продукти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корми,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здоров’я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благополуччя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тварин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також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іншої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необхідної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інформації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.</a:t>
            </a:r>
            <a:r>
              <a:rPr lang="ru-RU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9683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430" y="327804"/>
            <a:ext cx="116197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Аналізуючи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положення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чинного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звертаємо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увагу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той факт,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певних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випадках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відбувається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чітка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регламентація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правових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ознак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непридатності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окремих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 Так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наприклад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ч. 4 ст. 39 «Про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державний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контроль за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дотриманням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корми,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побічні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походження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благополуччя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тварин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»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встановлюються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положення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згідно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якими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рибні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визнаються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не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придатними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людиною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саме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: </a:t>
            </a:r>
          </a:p>
          <a:p>
            <a:r>
              <a:rPr lang="ru-RU" sz="2400" dirty="0">
                <a:solidFill>
                  <a:srgbClr val="231F20"/>
                </a:solidFill>
              </a:rPr>
              <a:t>1) </a:t>
            </a:r>
            <a:r>
              <a:rPr lang="ru-RU" sz="2400" dirty="0" err="1">
                <a:solidFill>
                  <a:srgbClr val="231F20"/>
                </a:solidFill>
              </a:rPr>
              <a:t>якщо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smtClean="0">
                <a:solidFill>
                  <a:srgbClr val="231F20"/>
                </a:solidFill>
              </a:rPr>
              <a:t>за результатами </a:t>
            </a:r>
            <a:r>
              <a:rPr lang="ru-RU" sz="2400" dirty="0" err="1">
                <a:solidFill>
                  <a:srgbClr val="231F20"/>
                </a:solidFill>
              </a:rPr>
              <a:t>органолептичних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 smtClean="0">
                <a:solidFill>
                  <a:srgbClr val="231F20"/>
                </a:solidFill>
              </a:rPr>
              <a:t>досліджень</a:t>
            </a:r>
            <a:r>
              <a:rPr lang="ru-RU" sz="2400" dirty="0" smtClean="0">
                <a:solidFill>
                  <a:srgbClr val="231F20"/>
                </a:solidFill>
              </a:rPr>
              <a:t>, </a:t>
            </a:r>
            <a:r>
              <a:rPr lang="ru-RU" sz="2400" dirty="0" err="1" smtClean="0">
                <a:solidFill>
                  <a:srgbClr val="231F20"/>
                </a:solidFill>
              </a:rPr>
              <a:t>лабораторних</a:t>
            </a:r>
            <a:r>
              <a:rPr lang="ru-RU" sz="2400" dirty="0" smtClean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досліджень</a:t>
            </a:r>
            <a:r>
              <a:rPr lang="ru-RU" sz="2400" dirty="0">
                <a:solidFill>
                  <a:srgbClr val="231F20"/>
                </a:solidFill>
              </a:rPr>
              <a:t> (</a:t>
            </a:r>
            <a:r>
              <a:rPr lang="ru-RU" sz="2400" dirty="0" err="1">
                <a:solidFill>
                  <a:srgbClr val="231F20"/>
                </a:solidFill>
              </a:rPr>
              <a:t>випробувань</a:t>
            </a:r>
            <a:r>
              <a:rPr lang="ru-RU" sz="2400" dirty="0">
                <a:solidFill>
                  <a:srgbClr val="231F20"/>
                </a:solidFill>
              </a:rPr>
              <a:t>) </a:t>
            </a:r>
            <a:r>
              <a:rPr lang="ru-RU" sz="2400" dirty="0" smtClean="0">
                <a:solidFill>
                  <a:srgbClr val="231F20"/>
                </a:solidFill>
              </a:rPr>
              <a:t>на </a:t>
            </a:r>
            <a:r>
              <a:rPr lang="ru-RU" sz="2400" dirty="0" err="1" smtClean="0">
                <a:solidFill>
                  <a:srgbClr val="231F20"/>
                </a:solidFill>
              </a:rPr>
              <a:t>наявність</a:t>
            </a:r>
            <a:r>
              <a:rPr lang="ru-RU" sz="2400" dirty="0" smtClean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паразитів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встановлено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невідповідність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рибних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продуктів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законодавству</a:t>
            </a:r>
            <a:r>
              <a:rPr lang="ru-RU" sz="2400" dirty="0">
                <a:solidFill>
                  <a:srgbClr val="231F20"/>
                </a:solidFill>
              </a:rPr>
              <a:t>;</a:t>
            </a:r>
            <a:br>
              <a:rPr lang="ru-RU" sz="2400" dirty="0">
                <a:solidFill>
                  <a:srgbClr val="231F20"/>
                </a:solidFill>
              </a:rPr>
            </a:br>
            <a:r>
              <a:rPr lang="ru-RU" sz="2400" dirty="0">
                <a:solidFill>
                  <a:srgbClr val="231F20"/>
                </a:solidFill>
              </a:rPr>
              <a:t>2) </a:t>
            </a:r>
            <a:r>
              <a:rPr lang="ru-RU" sz="2400" dirty="0" err="1">
                <a:solidFill>
                  <a:srgbClr val="231F20"/>
                </a:solidFill>
              </a:rPr>
              <a:t>якщо</a:t>
            </a:r>
            <a:r>
              <a:rPr lang="ru-RU" sz="2400" dirty="0">
                <a:solidFill>
                  <a:srgbClr val="231F20"/>
                </a:solidFill>
              </a:rPr>
              <a:t> у </a:t>
            </a:r>
            <a:r>
              <a:rPr lang="ru-RU" sz="2400" dirty="0" err="1">
                <a:solidFill>
                  <a:srgbClr val="231F20"/>
                </a:solidFill>
              </a:rPr>
              <a:t>їстівних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частинах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рибних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продуктів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містяться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забруднюючі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речовини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 smtClean="0">
                <a:solidFill>
                  <a:srgbClr val="231F20"/>
                </a:solidFill>
              </a:rPr>
              <a:t>або</a:t>
            </a:r>
            <a:r>
              <a:rPr lang="ru-RU" sz="2400" dirty="0" smtClean="0">
                <a:solidFill>
                  <a:srgbClr val="231F20"/>
                </a:solidFill>
              </a:rPr>
              <a:t> </a:t>
            </a:r>
            <a:r>
              <a:rPr lang="ru-RU" sz="2400" dirty="0" err="1" smtClean="0">
                <a:solidFill>
                  <a:srgbClr val="231F20"/>
                </a:solidFill>
              </a:rPr>
              <a:t>залишки</a:t>
            </a:r>
            <a:r>
              <a:rPr lang="ru-RU" sz="2400" dirty="0" smtClean="0">
                <a:solidFill>
                  <a:srgbClr val="231F20"/>
                </a:solidFill>
              </a:rPr>
              <a:t> </a:t>
            </a:r>
            <a:r>
              <a:rPr lang="ru-RU" sz="2400" dirty="0">
                <a:solidFill>
                  <a:srgbClr val="231F20"/>
                </a:solidFill>
              </a:rPr>
              <a:t>у </a:t>
            </a:r>
            <a:r>
              <a:rPr lang="ru-RU" sz="2400" dirty="0" err="1">
                <a:solidFill>
                  <a:srgbClr val="231F20"/>
                </a:solidFill>
              </a:rPr>
              <a:t>кількості</a:t>
            </a:r>
            <a:r>
              <a:rPr lang="ru-RU" sz="2400" dirty="0">
                <a:solidFill>
                  <a:srgbClr val="231F20"/>
                </a:solidFill>
              </a:rPr>
              <a:t>, </a:t>
            </a:r>
            <a:r>
              <a:rPr lang="ru-RU" sz="2400" dirty="0" err="1">
                <a:solidFill>
                  <a:srgbClr val="231F20"/>
                </a:solidFill>
              </a:rPr>
              <a:t>що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перевищує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 smtClean="0">
                <a:solidFill>
                  <a:srgbClr val="231F20"/>
                </a:solidFill>
              </a:rPr>
              <a:t>рівень</a:t>
            </a:r>
            <a:r>
              <a:rPr lang="ru-RU" sz="2400" dirty="0" smtClean="0">
                <a:solidFill>
                  <a:srgbClr val="231F20"/>
                </a:solidFill>
              </a:rPr>
              <a:t>, </a:t>
            </a:r>
            <a:r>
              <a:rPr lang="ru-RU" sz="2400" dirty="0" err="1" smtClean="0">
                <a:solidFill>
                  <a:srgbClr val="231F20"/>
                </a:solidFill>
              </a:rPr>
              <a:t>встановлений</a:t>
            </a:r>
            <a:r>
              <a:rPr lang="ru-RU" sz="2400" dirty="0" smtClean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законодавством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або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розрахований</a:t>
            </a:r>
            <a:r>
              <a:rPr lang="ru-RU" sz="2400" dirty="0">
                <a:solidFill>
                  <a:srgbClr val="231F20"/>
                </a:solidFill>
              </a:rPr>
              <a:t> на </a:t>
            </a:r>
            <a:r>
              <a:rPr lang="ru-RU" sz="2400" dirty="0" err="1">
                <a:solidFill>
                  <a:srgbClr val="231F20"/>
                </a:solidFill>
              </a:rPr>
              <a:t>підставі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обсягу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очікуваного</a:t>
            </a:r>
            <a:r>
              <a:rPr lang="ru-RU" sz="2400" dirty="0">
                <a:solidFill>
                  <a:srgbClr val="231F20"/>
                </a:solidFill>
              </a:rPr>
              <a:t> (допустимого) </a:t>
            </a:r>
            <a:r>
              <a:rPr lang="ru-RU" sz="2400" dirty="0" err="1">
                <a:solidFill>
                  <a:srgbClr val="231F20"/>
                </a:solidFill>
              </a:rPr>
              <a:t>щоденного</a:t>
            </a:r>
            <a:r>
              <a:rPr lang="ru-RU" sz="2400" dirty="0">
                <a:solidFill>
                  <a:srgbClr val="231F20"/>
                </a:solidFill>
              </a:rPr>
              <a:t> (</a:t>
            </a:r>
            <a:r>
              <a:rPr lang="ru-RU" sz="2400" dirty="0" err="1">
                <a:solidFill>
                  <a:srgbClr val="231F20"/>
                </a:solidFill>
              </a:rPr>
              <a:t>щотижневого</a:t>
            </a:r>
            <a:r>
              <a:rPr lang="ru-RU" sz="2400" dirty="0">
                <a:solidFill>
                  <a:srgbClr val="231F20"/>
                </a:solidFill>
              </a:rPr>
              <a:t>) </a:t>
            </a:r>
            <a:r>
              <a:rPr lang="ru-RU" sz="2400" dirty="0" err="1">
                <a:solidFill>
                  <a:srgbClr val="231F20"/>
                </a:solidFill>
              </a:rPr>
              <a:t>споживання</a:t>
            </a:r>
            <a:r>
              <a:rPr lang="ru-RU" sz="2400" dirty="0">
                <a:solidFill>
                  <a:srgbClr val="231F20"/>
                </a:solidFill>
              </a:rPr>
              <a:t> </a:t>
            </a:r>
            <a:r>
              <a:rPr lang="ru-RU" sz="2400" dirty="0" err="1">
                <a:solidFill>
                  <a:srgbClr val="231F20"/>
                </a:solidFill>
              </a:rPr>
              <a:t>людиною</a:t>
            </a:r>
            <a:r>
              <a:rPr lang="ru-RU" sz="2400" dirty="0">
                <a:solidFill>
                  <a:srgbClr val="231F20"/>
                </a:solidFill>
              </a:rPr>
              <a:t> таких </a:t>
            </a:r>
            <a:r>
              <a:rPr lang="ru-RU" sz="2400" dirty="0" err="1">
                <a:solidFill>
                  <a:srgbClr val="231F20"/>
                </a:solidFill>
              </a:rPr>
              <a:t>продуктів</a:t>
            </a:r>
            <a:r>
              <a:rPr lang="ru-RU" sz="2400" dirty="0">
                <a:solidFill>
                  <a:srgbClr val="231F20"/>
                </a:solidFill>
              </a:rPr>
              <a:t>;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53036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848" y="310551"/>
            <a:ext cx="1141274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231F20"/>
                </a:solidFill>
                <a:effectLst/>
              </a:rPr>
              <a:t>3)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якщо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рибні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не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відповідають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встановленим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вимогам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зокрема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: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отримані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із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отруйних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риб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мають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залишки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забруднюючих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речовин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паразитів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не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відповідають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встановленим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законодавством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показникам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свіжості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;</a:t>
            </a:r>
            <a:br>
              <a:rPr lang="ru-RU" sz="2800" b="0" i="0" dirty="0" smtClean="0">
                <a:solidFill>
                  <a:srgbClr val="231F20"/>
                </a:solidFill>
                <a:effectLst/>
              </a:rPr>
            </a:br>
            <a:r>
              <a:rPr lang="ru-RU" sz="2800" b="0" i="0" dirty="0" smtClean="0">
                <a:solidFill>
                  <a:srgbClr val="231F20"/>
                </a:solidFill>
                <a:effectLst/>
              </a:rPr>
              <a:t>4)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якщо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рибні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отримані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із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живих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двостулкових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молюсків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живих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голкошкірих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живих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морських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черевоногих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вміст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біотоксинів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перевищує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рівень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встановлений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законодавством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r>
              <a:rPr lang="ru-RU" sz="2800" b="0" i="0" dirty="0" smtClean="0">
                <a:solidFill>
                  <a:srgbClr val="231F20"/>
                </a:solidFill>
                <a:effectLst/>
              </a:rPr>
              <a:t>5)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якщо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державний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ветеринарний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інспектор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має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достатні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підстави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вважати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з будь-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інших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причин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рибні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становлять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загрозу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та/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тварини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.</a:t>
            </a:r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93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2475" y="621102"/>
            <a:ext cx="111155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/>
              <a:t>ПЛАН:</a:t>
            </a:r>
          </a:p>
          <a:p>
            <a:pPr algn="ctr"/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Основи</a:t>
            </a:r>
            <a:r>
              <a:rPr lang="ru-RU" sz="3600" b="1" dirty="0" smtClean="0"/>
              <a:t> правового </a:t>
            </a:r>
            <a:r>
              <a:rPr lang="ru-RU" sz="3600" b="1" dirty="0" err="1" smtClean="0"/>
              <a:t>регулювання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системи</a:t>
            </a:r>
            <a:r>
              <a:rPr lang="ru-RU" sz="3600" b="1" dirty="0" smtClean="0"/>
              <a:t> НАССП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Правове</a:t>
            </a:r>
            <a:r>
              <a:rPr lang="ru-RU" sz="3600" b="1" dirty="0" smtClean="0"/>
              <a:t> </a:t>
            </a:r>
            <a:r>
              <a:rPr lang="ru-RU" sz="3600" b="1" dirty="0" err="1"/>
              <a:t>регулювання</a:t>
            </a:r>
            <a:r>
              <a:rPr lang="ru-RU" sz="3600" b="1" dirty="0"/>
              <a:t> </a:t>
            </a:r>
            <a:r>
              <a:rPr lang="ru-RU" sz="3600" b="1" dirty="0" err="1" smtClean="0">
                <a:solidFill>
                  <a:srgbClr val="231F20"/>
                </a:solidFill>
              </a:rPr>
              <a:t>якості</a:t>
            </a:r>
            <a:r>
              <a:rPr lang="ru-RU" sz="3600" b="1" dirty="0" smtClean="0">
                <a:solidFill>
                  <a:srgbClr val="231F20"/>
                </a:solidFill>
              </a:rPr>
              <a:t> </a:t>
            </a:r>
            <a:r>
              <a:rPr lang="ru-RU" sz="3600" b="1" dirty="0">
                <a:solidFill>
                  <a:srgbClr val="231F20"/>
                </a:solidFill>
              </a:rPr>
              <a:t>та </a:t>
            </a:r>
            <a:r>
              <a:rPr lang="ru-RU" sz="3600" b="1" dirty="0" err="1" smtClean="0">
                <a:solidFill>
                  <a:srgbClr val="231F20"/>
                </a:solidFill>
              </a:rPr>
              <a:t>безпечності</a:t>
            </a:r>
            <a:r>
              <a:rPr lang="ru-RU" sz="3600" b="1" dirty="0" smtClean="0">
                <a:solidFill>
                  <a:srgbClr val="231F20"/>
                </a:solidFill>
              </a:rPr>
              <a:t> </a:t>
            </a:r>
            <a:r>
              <a:rPr lang="ru-RU" sz="3600" b="1" dirty="0" err="1" smtClean="0">
                <a:solidFill>
                  <a:srgbClr val="231F20"/>
                </a:solidFill>
              </a:rPr>
              <a:t>продуктів</a:t>
            </a:r>
            <a:r>
              <a:rPr lang="ru-RU" sz="3600" b="1" dirty="0" smtClean="0">
                <a:solidFill>
                  <a:srgbClr val="231F20"/>
                </a:solidFill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52596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465" y="198409"/>
            <a:ext cx="109641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Правове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регулювання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слід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розглядати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як один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способів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гарантування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безпеки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життя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людей,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закріплено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Конституцією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. </a:t>
            </a:r>
            <a:endParaRPr lang="ru-RU" sz="3200" b="0" i="0" dirty="0" smtClean="0">
              <a:solidFill>
                <a:srgbClr val="231F20"/>
              </a:solidFill>
              <a:effectLst/>
            </a:endParaRPr>
          </a:p>
          <a:p>
            <a:pPr algn="just"/>
            <a:endParaRPr lang="ru-RU" sz="3200" dirty="0">
              <a:solidFill>
                <a:srgbClr val="231F20"/>
              </a:solidFill>
            </a:endParaRPr>
          </a:p>
          <a:p>
            <a:pPr algn="just"/>
            <a:r>
              <a:rPr lang="ru-RU" sz="3200" b="0" i="0" dirty="0" smtClean="0">
                <a:solidFill>
                  <a:srgbClr val="231F20"/>
                </a:solidFill>
                <a:effectLst/>
              </a:rPr>
              <a:t>Тому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важлива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роль у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забезпеченні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продовольчої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сировини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відводиться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державному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регулюванню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сфері</a:t>
            </a:r>
            <a:r>
              <a:rPr lang="ru-RU" sz="3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3200" b="0" i="0" dirty="0" err="1" smtClean="0">
                <a:solidFill>
                  <a:srgbClr val="231F20"/>
                </a:solidFill>
                <a:effectLst/>
              </a:rPr>
              <a:t>безпеч</a:t>
            </a:r>
            <a:r>
              <a:rPr lang="ru-RU" sz="3200" dirty="0" err="1"/>
              <a:t>ності</a:t>
            </a:r>
            <a:r>
              <a:rPr lang="ru-RU" sz="3200" dirty="0"/>
              <a:t> </a:t>
            </a:r>
            <a:r>
              <a:rPr lang="ru-RU" sz="3200" dirty="0" err="1"/>
              <a:t>харчових</a:t>
            </a:r>
            <a:r>
              <a:rPr lang="ru-RU" sz="3200" dirty="0"/>
              <a:t> </a:t>
            </a:r>
            <a:r>
              <a:rPr lang="ru-RU" sz="3200" dirty="0" err="1"/>
              <a:t>продуктів</a:t>
            </a:r>
            <a:r>
              <a:rPr lang="ru-RU" sz="3200" dirty="0"/>
              <a:t>, яке </a:t>
            </a:r>
            <a:r>
              <a:rPr lang="ru-RU" sz="3200" dirty="0" err="1" smtClean="0"/>
              <a:t>здійснюється</a:t>
            </a:r>
            <a:r>
              <a:rPr lang="ru-RU" sz="3200" dirty="0" smtClean="0"/>
              <a:t> з </a:t>
            </a:r>
            <a:r>
              <a:rPr lang="ru-RU" sz="3200" dirty="0"/>
              <a:t>метою </a:t>
            </a:r>
            <a:r>
              <a:rPr lang="ru-RU" sz="3200" dirty="0" err="1"/>
              <a:t>захисту</a:t>
            </a:r>
            <a:r>
              <a:rPr lang="ru-RU" sz="3200" dirty="0"/>
              <a:t> </a:t>
            </a:r>
            <a:r>
              <a:rPr lang="ru-RU" sz="3200" dirty="0" err="1"/>
              <a:t>життя</a:t>
            </a:r>
            <a:r>
              <a:rPr lang="ru-RU" sz="3200" dirty="0"/>
              <a:t>, </a:t>
            </a:r>
            <a:r>
              <a:rPr lang="ru-RU" sz="3200" dirty="0" err="1"/>
              <a:t>здоров’я</a:t>
            </a:r>
            <a:r>
              <a:rPr lang="ru-RU" sz="3200" dirty="0"/>
              <a:t> та </a:t>
            </a:r>
            <a:r>
              <a:rPr lang="ru-RU" sz="3200" dirty="0" err="1" smtClean="0"/>
              <a:t>інтересів</a:t>
            </a:r>
            <a:r>
              <a:rPr lang="ru-RU" sz="3200" dirty="0" smtClean="0"/>
              <a:t> </a:t>
            </a:r>
            <a:r>
              <a:rPr lang="ru-RU" sz="3200" dirty="0" err="1" smtClean="0"/>
              <a:t>споживачів</a:t>
            </a:r>
            <a:r>
              <a:rPr lang="ru-RU" sz="32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2024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419" y="250165"/>
            <a:ext cx="113437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Зокрема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державне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регулювання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окремих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показників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1" i="0" dirty="0" smtClean="0">
                <a:solidFill>
                  <a:srgbClr val="231F20"/>
                </a:solidFill>
                <a:effectLst/>
              </a:rPr>
            </a:b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здійснюється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 шляхом:</a:t>
            </a:r>
            <a:br>
              <a:rPr lang="ru-RU" sz="2400" b="1" i="0" dirty="0" smtClean="0">
                <a:solidFill>
                  <a:srgbClr val="231F20"/>
                </a:solidFill>
                <a:effectLst/>
              </a:rPr>
            </a:br>
            <a:r>
              <a:rPr lang="ru-RU" sz="2400" b="1" i="0" dirty="0" smtClean="0">
                <a:solidFill>
                  <a:srgbClr val="231F20"/>
                </a:solidFill>
                <a:effectLst/>
              </a:rPr>
              <a:t>-   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встановлення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санітарних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заходів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встановлення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окремих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показників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державної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реєстрації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визначених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законодавством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об’єктів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санітарних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заходів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ru-RU" sz="2400" dirty="0" err="1">
                <a:solidFill>
                  <a:srgbClr val="231F20"/>
                </a:solidFill>
              </a:rPr>
              <a:t>в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идачі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припинення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анулювання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поновлення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експлуатаційного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дозволу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інформування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підвищення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обізнаності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операторів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ринку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споживачів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окремих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показників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встановлення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стану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персоналу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потужностей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участі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роботі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відповідних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міжнародних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організацій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здійснення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державного контролю; </a:t>
            </a:r>
          </a:p>
          <a:p>
            <a:pPr marL="342900" indent="-342900">
              <a:buFontTx/>
              <a:buChar char="-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притягнення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операторів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ринку,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їх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посадових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осіб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відповідальності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разі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порушення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окремі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показники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dirty="0">
                <a:solidFill>
                  <a:srgbClr val="231F20"/>
                </a:solidFill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90893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223" y="543464"/>
            <a:ext cx="113868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Саме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тому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сучасних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умовах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пріоритетні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завдання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держави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сфері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організації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раціонального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громадян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передбачають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інформування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населення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склад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доступності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достатній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кількості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й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асортименті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кожної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задоволення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її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потреб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повноцінному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безпечному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харчуванні</a:t>
            </a:r>
            <a:r>
              <a:rPr lang="ru-RU" sz="2400" dirty="0" smtClean="0">
                <a:solidFill>
                  <a:srgbClr val="231F20"/>
                </a:solidFill>
              </a:rPr>
              <a:t>.</a:t>
            </a:r>
          </a:p>
          <a:p>
            <a:pPr algn="just"/>
            <a:r>
              <a:rPr lang="ru-RU" sz="2400" b="0" i="0" dirty="0" smtClean="0">
                <a:solidFill>
                  <a:srgbClr val="231F20"/>
                </a:solidFill>
                <a:effectLst/>
              </a:rPr>
              <a:t>Так,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наприклад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останнім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часом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набуває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актуальності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питання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заборони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використання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трансжирів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виробництві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Необхідність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цього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обґрунтовується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трансжирних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кислот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пов’язано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підвищеним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ризиком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розвитку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цілого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ряду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порушень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стані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населення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Трансжири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найчастіше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трапляються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технологічно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оброблених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продуктах,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містять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гідрогенізовані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рослинні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олії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8397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740" y="327804"/>
            <a:ext cx="11222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Максимальне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обмеження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вмісту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промислових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трансжирів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продуктах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отримало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докази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високої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ефективності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економічної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доцільності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серед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заходів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суспільної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охорони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дозволять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поліпшити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раціон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знизити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ризик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неінфекційних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захворювань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особливо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серцево-судинних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захворювань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пов’язаних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ураженням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кровоносних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судин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атеросклерозом.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31F20"/>
                </a:solidFill>
                <a:effectLst/>
              </a:rPr>
              <a:t>У 2003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році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Данія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перша в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світі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країна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ввела практично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повну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заборону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продажу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містять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трансжири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Натепер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Європейський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регіон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ВООЗ є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світовим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лідером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за таким параметром, як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кількість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країн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запровадили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заходи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вилучення</a:t>
            </a:r>
            <a:r>
              <a:rPr lang="ru-RU" sz="2400" dirty="0" smtClean="0"/>
              <a:t> </a:t>
            </a:r>
            <a:r>
              <a:rPr lang="ru-RU" sz="2400" dirty="0" err="1"/>
              <a:t>трансжирів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 </a:t>
            </a:r>
            <a:r>
              <a:rPr lang="ru-RU" sz="2400" dirty="0" err="1"/>
              <a:t>зв’язку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розроблений</a:t>
            </a:r>
            <a:r>
              <a:rPr lang="ru-RU" sz="2400" dirty="0"/>
              <a:t> </a:t>
            </a:r>
            <a:r>
              <a:rPr lang="ru-RU" sz="2400" dirty="0" smtClean="0"/>
              <a:t>законопроект «Про </a:t>
            </a:r>
            <a:r>
              <a:rPr lang="ru-RU" sz="2400" dirty="0" err="1"/>
              <a:t>внесення</a:t>
            </a:r>
            <a:r>
              <a:rPr lang="ru-RU" sz="2400" dirty="0"/>
              <a:t> </a:t>
            </a:r>
            <a:r>
              <a:rPr lang="ru-RU" sz="2400" dirty="0" err="1"/>
              <a:t>змін</a:t>
            </a:r>
            <a:r>
              <a:rPr lang="ru-RU" sz="2400" dirty="0"/>
              <a:t> до Закону </a:t>
            </a:r>
            <a:r>
              <a:rPr lang="ru-RU" sz="2400" dirty="0" err="1"/>
              <a:t>України</a:t>
            </a:r>
            <a:r>
              <a:rPr lang="ru-RU" sz="2400" dirty="0"/>
              <a:t> «</a:t>
            </a:r>
            <a:r>
              <a:rPr lang="ru-RU" sz="2400" dirty="0" smtClean="0"/>
              <a:t>Про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/>
              <a:t>принципи</a:t>
            </a:r>
            <a:r>
              <a:rPr lang="ru-RU" sz="2400" dirty="0"/>
              <a:t> та </a:t>
            </a:r>
            <a:r>
              <a:rPr lang="ru-RU" sz="2400" dirty="0" err="1"/>
              <a:t>вимоги</a:t>
            </a:r>
            <a:r>
              <a:rPr lang="ru-RU" sz="2400" dirty="0"/>
              <a:t> до </a:t>
            </a:r>
            <a:r>
              <a:rPr lang="ru-RU" sz="2400" dirty="0" err="1" smtClean="0"/>
              <a:t>безпечності</a:t>
            </a:r>
            <a:r>
              <a:rPr lang="ru-RU" sz="2400" dirty="0" smtClean="0"/>
              <a:t> та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»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обмеження</a:t>
            </a:r>
            <a:r>
              <a:rPr lang="ru-RU" sz="2400" dirty="0"/>
              <a:t> </a:t>
            </a:r>
            <a:r>
              <a:rPr lang="ru-RU" sz="2400" dirty="0" err="1"/>
              <a:t>вмісту</a:t>
            </a:r>
            <a:r>
              <a:rPr lang="ru-RU" sz="2400" dirty="0"/>
              <a:t> </a:t>
            </a:r>
            <a:r>
              <a:rPr lang="ru-RU" sz="2400" dirty="0" err="1"/>
              <a:t>трансжирних</a:t>
            </a:r>
            <a:r>
              <a:rPr lang="ru-RU" sz="2400" dirty="0"/>
              <a:t> кислот у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smtClean="0"/>
              <a:t>продуктах.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8029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1102" y="351668"/>
            <a:ext cx="1111944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Дієвими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заходами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якісних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безпечних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200" b="0" i="0" dirty="0" smtClean="0">
                <a:solidFill>
                  <a:srgbClr val="231F20"/>
                </a:solidFill>
                <a:effectLst/>
              </a:rPr>
            </a:br>
            <a:r>
              <a:rPr lang="ru-RU" sz="2200" b="0" i="0" dirty="0" smtClean="0">
                <a:solidFill>
                  <a:srgbClr val="231F20"/>
                </a:solidFill>
                <a:effectLst/>
              </a:rPr>
              <a:t>людей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рослинного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тваринного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походження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слід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вважати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дотримання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еколого-правових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процесі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здійснення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сільськогосподарського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землекористування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. </a:t>
            </a:r>
          </a:p>
          <a:p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Згідно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із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Законом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«Про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охорону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земель»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еколого-правовий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аспект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забезпечує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 smtClean="0">
                <a:solidFill>
                  <a:srgbClr val="231F20"/>
                </a:solidFill>
                <a:effectLst/>
              </a:rPr>
              <a:t>природно-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сільськогосподарське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еколого-економічне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протиерозійне</a:t>
            </a:r>
            <a:r>
              <a:rPr lang="ru-RU" sz="2200" dirty="0">
                <a:solidFill>
                  <a:srgbClr val="231F20"/>
                </a:solidFill>
              </a:rPr>
              <a:t> 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та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інші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види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районування</a:t>
            </a:r>
            <a:r>
              <a:rPr lang="ru-RU" sz="2200" dirty="0">
                <a:solidFill>
                  <a:srgbClr val="231F20"/>
                </a:solidFill>
              </a:rPr>
              <a:t> 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земель;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нормативи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гранично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допустимого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забруднення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ґрунтів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нормативи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якісного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стану,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встановлюються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з метою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запобігання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виснаженню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ґрунтів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;</a:t>
            </a:r>
            <a:endParaRPr lang="ru-RU" sz="2200" dirty="0">
              <a:solidFill>
                <a:srgbClr val="231F2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нормативи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оптимального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співвідношення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культур у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сівозмінах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різних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природносільськогосподарських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регіонах</a:t>
            </a:r>
            <a:r>
              <a:rPr lang="ru-RU" sz="2200" dirty="0" smtClean="0">
                <a:solidFill>
                  <a:srgbClr val="231F20"/>
                </a:solidFill>
              </a:rPr>
              <a:t>;</a:t>
            </a:r>
            <a:endParaRPr lang="ru-RU" sz="2200" dirty="0">
              <a:solidFill>
                <a:srgbClr val="231F2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нормативи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показників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деградації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земель та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ґрунтів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встановлення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вимог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землевласників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землекористувачів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при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здійсненні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200" b="0" i="0" dirty="0" smtClean="0">
                <a:solidFill>
                  <a:srgbClr val="231F20"/>
                </a:solidFill>
                <a:effectLst/>
              </a:rPr>
            </a:b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господарської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діяльності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на землях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сільськогосподарського</a:t>
            </a:r>
            <a:r>
              <a:rPr lang="ru-RU" sz="22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200" b="0" i="0" dirty="0" err="1" smtClean="0">
                <a:solidFill>
                  <a:srgbClr val="231F20"/>
                </a:solidFill>
                <a:effectLst/>
              </a:rPr>
              <a:t>призначення</a:t>
            </a:r>
            <a:r>
              <a:rPr lang="ru-RU" sz="2200" dirty="0">
                <a:solidFill>
                  <a:srgbClr val="231F2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8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551" y="232914"/>
            <a:ext cx="115680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Певні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правові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аспекти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спрямування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аграрного сектору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економіки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виробництво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безпечної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якісної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сільськогосподарської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містить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Концепція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Державної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цільової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програми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розвитку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800" b="0" i="0" dirty="0" smtClean="0">
                <a:solidFill>
                  <a:srgbClr val="231F20"/>
                </a:solidFill>
                <a:effectLst/>
              </a:rPr>
            </a:br>
            <a:r>
              <a:rPr lang="ru-RU" sz="2800" b="0" i="0" dirty="0" smtClean="0">
                <a:solidFill>
                  <a:srgbClr val="231F20"/>
                </a:solidFill>
                <a:effectLst/>
              </a:rPr>
              <a:t>аграрного сектору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економіки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період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до 2022 року, яка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схвалена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розпорядженням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Кабінету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Міністрів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від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30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грудня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2015 р. № 1437-р., метою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якої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є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створення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організаційно-економічних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умов для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ефективного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соціально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спрямованого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розвитку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аграрного сектору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економіки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у тому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числі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стабільного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населення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високоякісною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безпечною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вітчизняною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сільськогосподарською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продукцією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2668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211" y="241540"/>
            <a:ext cx="1130923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0" dirty="0" smtClean="0">
                <a:solidFill>
                  <a:srgbClr val="231F20"/>
                </a:solidFill>
                <a:effectLst/>
              </a:rPr>
              <a:t>При </a:t>
            </a:r>
            <a:r>
              <a:rPr lang="ru-RU" sz="2600" b="1" i="0" dirty="0" err="1" smtClean="0">
                <a:solidFill>
                  <a:srgbClr val="231F20"/>
                </a:solidFill>
                <a:effectLst/>
              </a:rPr>
              <a:t>цьому</a:t>
            </a:r>
            <a:r>
              <a:rPr lang="ru-RU" sz="26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1" i="0" dirty="0" err="1" smtClean="0">
                <a:solidFill>
                  <a:srgbClr val="231F20"/>
                </a:solidFill>
                <a:effectLst/>
              </a:rPr>
              <a:t>пропонуються</a:t>
            </a:r>
            <a:r>
              <a:rPr lang="ru-RU" sz="26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1" i="0" dirty="0" err="1" smtClean="0">
                <a:solidFill>
                  <a:srgbClr val="231F20"/>
                </a:solidFill>
                <a:effectLst/>
              </a:rPr>
              <a:t>такі</a:t>
            </a:r>
            <a:r>
              <a:rPr lang="ru-RU" sz="2600" b="1" i="0" dirty="0" smtClean="0">
                <a:solidFill>
                  <a:srgbClr val="231F20"/>
                </a:solidFill>
                <a:effectLst/>
              </a:rPr>
              <a:t> шляхи і </a:t>
            </a:r>
            <a:r>
              <a:rPr lang="ru-RU" sz="2600" b="1" i="0" dirty="0" err="1" smtClean="0">
                <a:solidFill>
                  <a:srgbClr val="231F20"/>
                </a:solidFill>
                <a:effectLst/>
              </a:rPr>
              <a:t>способи</a:t>
            </a:r>
            <a:r>
              <a:rPr lang="ru-RU" sz="26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1" i="0" dirty="0" err="1" smtClean="0">
                <a:solidFill>
                  <a:srgbClr val="231F20"/>
                </a:solidFill>
                <a:effectLst/>
              </a:rPr>
              <a:t>розв’язання</a:t>
            </a:r>
            <a:r>
              <a:rPr lang="ru-RU" sz="26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1" i="0" dirty="0" err="1" smtClean="0">
                <a:solidFill>
                  <a:srgbClr val="231F20"/>
                </a:solidFill>
                <a:effectLst/>
              </a:rPr>
              <a:t>окреслених</a:t>
            </a:r>
            <a:r>
              <a:rPr lang="ru-RU" sz="2600" b="1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1" i="0" dirty="0" err="1" smtClean="0">
                <a:solidFill>
                  <a:srgbClr val="231F20"/>
                </a:solidFill>
                <a:effectLst/>
              </a:rPr>
              <a:t>завдань</a:t>
            </a:r>
            <a:r>
              <a:rPr lang="ru-RU" sz="2600" b="1" i="0" dirty="0" smtClean="0">
                <a:solidFill>
                  <a:srgbClr val="231F20"/>
                </a:solidFill>
                <a:effectLst/>
              </a:rPr>
              <a:t> і проблем: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наближення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ЄС у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сфері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сільського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600" b="0" i="0" dirty="0" smtClean="0">
                <a:solidFill>
                  <a:srgbClr val="231F20"/>
                </a:solidFill>
                <a:effectLst/>
              </a:rPr>
            </a:b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господарства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включаючи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вимоги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харчових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сприяння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широкому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впровадженню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постійно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діючих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процедур,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заснованих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на принципах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системи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аналізу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небезпечних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факторів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та контролю у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критичних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точках (НАССР), на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потужностях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харчової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переробної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галузі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сприяння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створенню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нових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потужностей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із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виробництва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глибокої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переробки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сільськогосподарської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модернізації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наявних</a:t>
            </a:r>
            <a:r>
              <a:rPr lang="ru-RU" sz="26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600" b="0" i="0" dirty="0" err="1" smtClean="0">
                <a:solidFill>
                  <a:srgbClr val="231F20"/>
                </a:solidFill>
                <a:effectLst/>
              </a:rPr>
              <a:t>зокрема</a:t>
            </a:r>
            <a:r>
              <a:rPr lang="ru-RU" sz="2600" dirty="0" smtClean="0"/>
              <a:t> </a:t>
            </a:r>
            <a:r>
              <a:rPr lang="ru-RU" sz="2600" dirty="0"/>
              <a:t>у </a:t>
            </a:r>
            <a:r>
              <a:rPr lang="ru-RU" sz="2600" dirty="0" err="1"/>
              <a:t>сфері</a:t>
            </a:r>
            <a:r>
              <a:rPr lang="ru-RU" sz="2600" dirty="0"/>
              <a:t> </a:t>
            </a:r>
            <a:r>
              <a:rPr lang="ru-RU" sz="2600" dirty="0" err="1"/>
              <a:t>виробництва</a:t>
            </a:r>
            <a:r>
              <a:rPr lang="ru-RU" sz="2600" dirty="0"/>
              <a:t> </a:t>
            </a:r>
            <a:r>
              <a:rPr lang="ru-RU" sz="2600" dirty="0" err="1"/>
              <a:t>органічної</a:t>
            </a:r>
            <a:r>
              <a:rPr lang="ru-RU" sz="2600" dirty="0"/>
              <a:t> </a:t>
            </a:r>
            <a:r>
              <a:rPr lang="ru-RU" sz="2600" dirty="0" err="1" smtClean="0"/>
              <a:t>продукції</a:t>
            </a:r>
            <a:r>
              <a:rPr lang="ru-RU" sz="2600" dirty="0" smtClean="0"/>
              <a:t>, </a:t>
            </a:r>
            <a:r>
              <a:rPr lang="ru-RU" sz="2600" dirty="0" err="1" smtClean="0"/>
              <a:t>садівництва</a:t>
            </a:r>
            <a:r>
              <a:rPr lang="ru-RU" sz="2600" dirty="0"/>
              <a:t>, </a:t>
            </a:r>
            <a:r>
              <a:rPr lang="ru-RU" sz="2600" dirty="0" err="1" smtClean="0"/>
              <a:t>тваринництва</a:t>
            </a:r>
            <a:r>
              <a:rPr lang="ru-RU" sz="2600" dirty="0"/>
              <a:t>, </a:t>
            </a:r>
            <a:r>
              <a:rPr lang="ru-RU" sz="2600" dirty="0" smtClean="0"/>
              <a:t>виноградарства, </a:t>
            </a:r>
            <a:r>
              <a:rPr lang="ru-RU" sz="2600" dirty="0" err="1" smtClean="0"/>
              <a:t>продукції</a:t>
            </a:r>
            <a:r>
              <a:rPr lang="ru-RU" sz="2600" dirty="0" smtClean="0"/>
              <a:t> </a:t>
            </a:r>
            <a:r>
              <a:rPr lang="ru-RU" sz="2600" dirty="0" err="1"/>
              <a:t>дитячого</a:t>
            </a:r>
            <a:r>
              <a:rPr lang="ru-RU" sz="2600" dirty="0"/>
              <a:t> </a:t>
            </a:r>
            <a:r>
              <a:rPr lang="ru-RU" sz="2600" dirty="0" err="1"/>
              <a:t>харчування</a:t>
            </a:r>
            <a:r>
              <a:rPr lang="ru-RU" sz="2600" dirty="0"/>
              <a:t> </a:t>
            </a:r>
            <a:r>
              <a:rPr lang="ru-RU" sz="2600" dirty="0" err="1"/>
              <a:t>тощо</a:t>
            </a:r>
            <a:r>
              <a:rPr lang="ru-RU" sz="2600" dirty="0"/>
              <a:t>.</a:t>
            </a:r>
            <a:r>
              <a:rPr lang="ru-RU" sz="2600" dirty="0" smtClean="0"/>
              <a:t> </a:t>
            </a:r>
            <a:br>
              <a:rPr lang="ru-RU" sz="26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8402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234" y="276046"/>
            <a:ext cx="111798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err="1" smtClean="0">
                <a:solidFill>
                  <a:srgbClr val="231F20"/>
                </a:solidFill>
                <a:effectLst/>
              </a:rPr>
              <a:t>Висновки</a:t>
            </a:r>
            <a:r>
              <a:rPr lang="ru-RU" sz="2400" b="1" i="0" dirty="0" smtClean="0">
                <a:solidFill>
                  <a:srgbClr val="231F20"/>
                </a:solidFill>
                <a:effectLst/>
              </a:rPr>
              <a:t>.</a:t>
            </a:r>
            <a:br>
              <a:rPr lang="ru-RU" sz="2400" b="1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Проведений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аналіз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чинного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дають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можливість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визначити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правові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ознаки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саме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: </a:t>
            </a:r>
          </a:p>
          <a:p>
            <a:pPr marL="457200" indent="-457200">
              <a:buAutoNum type="arabicParenR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має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бути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придатним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</a:t>
            </a:r>
            <a:endParaRPr lang="ru-RU" sz="2400" dirty="0">
              <a:solidFill>
                <a:srgbClr val="231F20"/>
              </a:solidFill>
            </a:endParaRPr>
          </a:p>
          <a:p>
            <a:pPr marL="457200" indent="-457200">
              <a:buAutoNum type="arabicParenR"/>
            </a:pPr>
            <a:r>
              <a:rPr lang="ru-RU" sz="2400" b="0" i="0" dirty="0" smtClean="0">
                <a:solidFill>
                  <a:srgbClr val="231F20"/>
                </a:solidFill>
                <a:effectLst/>
              </a:rPr>
              <a:t>не повинен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справляти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шкідливого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впливу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майбутні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покоління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не повинен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призводити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накопичувального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ефекту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токсичності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  <a:endParaRPr lang="ru-RU" sz="2400" dirty="0">
              <a:solidFill>
                <a:srgbClr val="231F20"/>
              </a:solidFill>
            </a:endParaRPr>
          </a:p>
          <a:p>
            <a:pPr marL="457200" indent="-457200">
              <a:buAutoNum type="arabicParenR"/>
            </a:pPr>
            <a:r>
              <a:rPr lang="ru-RU" sz="2400" b="0" i="0" dirty="0" smtClean="0">
                <a:solidFill>
                  <a:srgbClr val="231F20"/>
                </a:solidFill>
                <a:effectLst/>
              </a:rPr>
              <a:t>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ньому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відсутні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сторонні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предмети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токсичні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небезпечні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мікроорганізмів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гормональні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препарати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забруднюючі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речовини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або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залишки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кількості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перевищує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рівень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встановлений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законодавством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добавки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домішки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не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дозволені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використання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</a:t>
            </a:r>
          </a:p>
          <a:p>
            <a:pPr marL="457200" indent="-457200">
              <a:buAutoNum type="arabicParenR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містить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належне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маркування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повну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інформацію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окремі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види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також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інформацію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кінцеву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дату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придатності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90173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257" y="207035"/>
            <a:ext cx="1109356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231F20"/>
                </a:solidFill>
                <a:effectLst/>
              </a:rPr>
              <a:t>5)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відповідає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вимогам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чинного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законодавства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нормативним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документам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щодо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властивостей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життя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</a:t>
            </a:r>
          </a:p>
          <a:p>
            <a:pPr algn="just"/>
            <a:r>
              <a:rPr lang="ru-RU" sz="2400" b="0" i="0" dirty="0" smtClean="0">
                <a:solidFill>
                  <a:srgbClr val="231F20"/>
                </a:solidFill>
                <a:effectLst/>
              </a:rPr>
              <a:t>6)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має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забезпечуватися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системою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заходів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і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технічних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регламентів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; </a:t>
            </a:r>
          </a:p>
          <a:p>
            <a:pPr algn="just"/>
            <a:r>
              <a:rPr lang="ru-RU" sz="2400" b="0" i="0" dirty="0" smtClean="0">
                <a:solidFill>
                  <a:srgbClr val="231F20"/>
                </a:solidFill>
                <a:effectLst/>
              </a:rPr>
              <a:t>7)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безпечний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 не повинен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впливати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особливу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чутливість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231F2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організму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окремої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категорії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споживачів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,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якої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даний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харчовий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 продукт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</a:rPr>
              <a:t>призначений</a:t>
            </a:r>
            <a:r>
              <a:rPr lang="ru-RU" sz="2400" b="0" i="0" dirty="0" smtClean="0">
                <a:solidFill>
                  <a:srgbClr val="231F20"/>
                </a:solidFill>
                <a:effectLst/>
              </a:rPr>
              <a:t>.</a:t>
            </a:r>
          </a:p>
          <a:p>
            <a:pPr algn="just"/>
            <a:endParaRPr lang="ru-RU" sz="2400" dirty="0">
              <a:solidFill>
                <a:srgbClr val="231F20"/>
              </a:solidFill>
            </a:endParaRPr>
          </a:p>
          <a:p>
            <a:pPr algn="just"/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Отже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,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створення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належних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економіко-правових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умов для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виробництва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якісної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FF0000"/>
                </a:solidFill>
                <a:effectLst/>
              </a:rPr>
            </a:br>
            <a:r>
              <a:rPr lang="ru-RU" sz="2400" b="0" i="0" dirty="0" smtClean="0">
                <a:solidFill>
                  <a:srgbClr val="FF0000"/>
                </a:solidFill>
                <a:effectLst/>
              </a:rPr>
              <a:t>та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безпечної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сільськогосподарської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продукції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сприятиме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забезпеченню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населення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400" b="0" i="0" dirty="0" smtClean="0">
                <a:solidFill>
                  <a:srgbClr val="FF0000"/>
                </a:solidFill>
                <a:effectLst/>
              </a:rPr>
            </a:b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високоякісними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безпечними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продуктами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харчування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та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посилить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присутність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України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на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світовому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ринку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сільськогосподарської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</a:rPr>
              <a:t>продукції</a:t>
            </a:r>
            <a:r>
              <a:rPr lang="ru-RU" sz="2400" b="0" i="0" dirty="0" smtClean="0">
                <a:solidFill>
                  <a:srgbClr val="FF0000"/>
                </a:solidFill>
                <a:effectLst/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9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267" y="362308"/>
            <a:ext cx="106536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231F20"/>
                </a:solidFill>
              </a:rPr>
              <a:t>1. </a:t>
            </a:r>
            <a:r>
              <a:rPr lang="ru-RU" sz="2400" b="1" dirty="0" err="1"/>
              <a:t>Основи</a:t>
            </a:r>
            <a:r>
              <a:rPr lang="ru-RU" sz="2400" b="1" dirty="0"/>
              <a:t> правового </a:t>
            </a:r>
            <a:r>
              <a:rPr lang="ru-RU" sz="2400" b="1" dirty="0" err="1"/>
              <a:t>регулювання</a:t>
            </a:r>
            <a:r>
              <a:rPr lang="ru-RU" sz="2400" b="1" dirty="0"/>
              <a:t> </a:t>
            </a:r>
            <a:r>
              <a:rPr lang="ru-RU" sz="2400" b="1" dirty="0" err="1"/>
              <a:t>системи</a:t>
            </a:r>
            <a:r>
              <a:rPr lang="ru-RU" sz="2400" b="1" dirty="0"/>
              <a:t> НАССП </a:t>
            </a:r>
          </a:p>
          <a:p>
            <a:endParaRPr lang="ru-RU" sz="2400" dirty="0" smtClean="0"/>
          </a:p>
          <a:p>
            <a:pPr algn="just"/>
            <a:r>
              <a:rPr lang="ru-RU" sz="2400" dirty="0" err="1" smtClean="0"/>
              <a:t>Починаючи</a:t>
            </a:r>
            <a:r>
              <a:rPr lang="ru-RU" sz="2400" dirty="0" smtClean="0"/>
              <a:t> </a:t>
            </a:r>
            <a:r>
              <a:rPr lang="ru-RU" sz="2400" dirty="0"/>
              <a:t>з 2005 року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принципів</a:t>
            </a:r>
            <a:r>
              <a:rPr lang="ru-RU" sz="2400" dirty="0"/>
              <a:t> </a:t>
            </a:r>
            <a:r>
              <a:rPr lang="en-US" sz="2400" dirty="0"/>
              <a:t>HACCP </a:t>
            </a:r>
            <a:r>
              <a:rPr lang="ru-RU" sz="2400" dirty="0"/>
              <a:t>є </a:t>
            </a:r>
            <a:r>
              <a:rPr lang="ru-RU" sz="2400" dirty="0" err="1"/>
              <a:t>обов’язковим</a:t>
            </a:r>
            <a:r>
              <a:rPr lang="ru-RU" sz="2400" dirty="0"/>
              <a:t> для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працюють</a:t>
            </a:r>
            <a:r>
              <a:rPr lang="ru-RU" sz="2400" dirty="0"/>
              <a:t> в </a:t>
            </a:r>
            <a:r>
              <a:rPr lang="ru-RU" sz="2400" dirty="0" err="1"/>
              <a:t>країнах</a:t>
            </a:r>
            <a:r>
              <a:rPr lang="ru-RU" sz="2400" dirty="0"/>
              <a:t> ЄС,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визначено</a:t>
            </a:r>
            <a:r>
              <a:rPr lang="ru-RU" sz="2400" dirty="0"/>
              <a:t> на </a:t>
            </a:r>
            <a:r>
              <a:rPr lang="ru-RU" sz="2400" dirty="0" err="1"/>
              <a:t>законодавчому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(Регламент ЄС № 178/2002 </a:t>
            </a:r>
            <a:r>
              <a:rPr lang="ru-RU" sz="2400" dirty="0" err="1"/>
              <a:t>від</a:t>
            </a:r>
            <a:r>
              <a:rPr lang="ru-RU" sz="2400" dirty="0"/>
              <a:t> 28 </a:t>
            </a:r>
            <a:r>
              <a:rPr lang="ru-RU" sz="2400" dirty="0" err="1"/>
              <a:t>січня</a:t>
            </a:r>
            <a:r>
              <a:rPr lang="ru-RU" sz="2400" dirty="0"/>
              <a:t> 2018 року). 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Також</a:t>
            </a:r>
            <a:r>
              <a:rPr lang="ru-RU" sz="2400" dirty="0"/>
              <a:t>, з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дати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компанії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експортують</a:t>
            </a:r>
            <a:r>
              <a:rPr lang="ru-RU" sz="2400" dirty="0"/>
              <a:t> </a:t>
            </a:r>
            <a:r>
              <a:rPr lang="ru-RU" sz="2400" dirty="0" err="1"/>
              <a:t>продукти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r>
              <a:rPr lang="ru-RU" sz="2400" dirty="0"/>
              <a:t> до ЄС, </a:t>
            </a:r>
            <a:r>
              <a:rPr lang="ru-RU" sz="2400" dirty="0" err="1"/>
              <a:t>повинні</a:t>
            </a:r>
            <a:r>
              <a:rPr lang="ru-RU" sz="2400" dirty="0"/>
              <a:t> </a:t>
            </a:r>
            <a:r>
              <a:rPr lang="ru-RU" sz="2400" dirty="0" err="1"/>
              <a:t>виконувати</a:t>
            </a:r>
            <a:r>
              <a:rPr lang="ru-RU" sz="2400" dirty="0"/>
              <a:t> </a:t>
            </a:r>
            <a:r>
              <a:rPr lang="ru-RU" sz="2400" dirty="0" err="1"/>
              <a:t>принципи</a:t>
            </a:r>
            <a:r>
              <a:rPr lang="ru-RU" sz="2400" dirty="0"/>
              <a:t> </a:t>
            </a:r>
            <a:r>
              <a:rPr lang="en-US" sz="2400" dirty="0"/>
              <a:t>HACCP. </a:t>
            </a:r>
            <a:endParaRPr lang="uk-UA" sz="2400" dirty="0" smtClean="0"/>
          </a:p>
          <a:p>
            <a:pPr algn="just"/>
            <a:r>
              <a:rPr lang="ru-RU" sz="2400" dirty="0" smtClean="0"/>
              <a:t>Не </a:t>
            </a:r>
            <a:r>
              <a:rPr lang="ru-RU" sz="2400" dirty="0" err="1"/>
              <a:t>виняток</a:t>
            </a:r>
            <a:r>
              <a:rPr lang="ru-RU" sz="2400" dirty="0"/>
              <a:t> в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питанні</a:t>
            </a:r>
            <a:r>
              <a:rPr lang="ru-RU" sz="2400" dirty="0"/>
              <a:t> й </a:t>
            </a:r>
            <a:r>
              <a:rPr lang="ru-RU" sz="2400" dirty="0" err="1"/>
              <a:t>Україна</a:t>
            </a:r>
            <a:r>
              <a:rPr lang="ru-RU" sz="2400" dirty="0"/>
              <a:t>, яка </a:t>
            </a:r>
            <a:r>
              <a:rPr lang="ru-RU" sz="2400" dirty="0" err="1"/>
              <a:t>ухвалила</a:t>
            </a:r>
            <a:r>
              <a:rPr lang="ru-RU" sz="2400" dirty="0"/>
              <a:t> Закон «Про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принципи</a:t>
            </a:r>
            <a:r>
              <a:rPr lang="ru-RU" sz="2400" dirty="0"/>
              <a:t> та </a:t>
            </a:r>
            <a:r>
              <a:rPr lang="ru-RU" sz="2400" dirty="0" err="1"/>
              <a:t>вимоги</a:t>
            </a:r>
            <a:r>
              <a:rPr lang="ru-RU" sz="2400" dirty="0"/>
              <a:t> до </a:t>
            </a:r>
            <a:r>
              <a:rPr lang="ru-RU" sz="2400" dirty="0" err="1"/>
              <a:t>безпечностіта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» (</a:t>
            </a:r>
            <a:r>
              <a:rPr lang="ru-RU" sz="2400" dirty="0" err="1"/>
              <a:t>редакція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04.04.2018)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обов’язкового</a:t>
            </a:r>
            <a:r>
              <a:rPr lang="ru-RU" sz="2400" dirty="0"/>
              <a:t>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en-US" sz="2400" dirty="0"/>
              <a:t>HACCP </a:t>
            </a:r>
            <a:r>
              <a:rPr lang="ru-RU" sz="2400" dirty="0"/>
              <a:t>на </a:t>
            </a:r>
            <a:r>
              <a:rPr lang="ru-RU" sz="2400" dirty="0" err="1"/>
              <a:t>внутрішньому</a:t>
            </a:r>
            <a:r>
              <a:rPr lang="ru-RU" sz="2400" dirty="0"/>
              <a:t> ринку. </a:t>
            </a:r>
            <a:r>
              <a:rPr lang="ru-RU" sz="2400" dirty="0" err="1"/>
              <a:t>Крім</a:t>
            </a:r>
            <a:r>
              <a:rPr lang="ru-RU" sz="2400" dirty="0"/>
              <a:t> того, з 20.09.2018 року в </a:t>
            </a:r>
            <a:r>
              <a:rPr lang="ru-RU" sz="2400" dirty="0" err="1" smtClean="0"/>
              <a:t>Укра</a:t>
            </a:r>
            <a:r>
              <a:rPr lang="ru-RU" sz="2400" dirty="0" err="1"/>
              <a:t>їні</a:t>
            </a:r>
            <a:r>
              <a:rPr lang="ru-RU" sz="2400" dirty="0"/>
              <a:t> </a:t>
            </a:r>
            <a:r>
              <a:rPr lang="ru-RU" sz="2400" dirty="0" err="1"/>
              <a:t>набули</a:t>
            </a:r>
            <a:r>
              <a:rPr lang="ru-RU" sz="2400" dirty="0"/>
              <a:t> </a:t>
            </a:r>
            <a:r>
              <a:rPr lang="ru-RU" sz="2400" dirty="0" err="1"/>
              <a:t>чинності</a:t>
            </a:r>
            <a:r>
              <a:rPr lang="ru-RU" sz="2400" dirty="0"/>
              <a:t> </a:t>
            </a:r>
            <a:r>
              <a:rPr lang="ru-RU" sz="2400" dirty="0" err="1"/>
              <a:t>штрафи</a:t>
            </a:r>
            <a:r>
              <a:rPr lang="ru-RU" sz="2400" dirty="0"/>
              <a:t> за </a:t>
            </a:r>
            <a:r>
              <a:rPr lang="ru-RU" sz="2400" dirty="0" err="1"/>
              <a:t>невиконання</a:t>
            </a:r>
            <a:r>
              <a:rPr lang="ru-RU" sz="2400" dirty="0"/>
              <a:t> </a:t>
            </a:r>
            <a:r>
              <a:rPr lang="ru-RU" sz="2400" dirty="0" err="1"/>
              <a:t>вимог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en-US" sz="2400" dirty="0"/>
              <a:t>HACCP. </a:t>
            </a:r>
            <a:r>
              <a:rPr lang="ru-RU" sz="2400" dirty="0"/>
              <a:t>При </a:t>
            </a:r>
            <a:r>
              <a:rPr lang="ru-RU" sz="2400" dirty="0" err="1"/>
              <a:t>цьому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, як і у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країнах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, на </a:t>
            </a:r>
            <a:r>
              <a:rPr lang="ru-RU" sz="2400" dirty="0" err="1"/>
              <a:t>законодавчому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визначено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систему </a:t>
            </a:r>
            <a:r>
              <a:rPr lang="en-US" sz="2400" dirty="0"/>
              <a:t>HACCP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впроваджувати</a:t>
            </a:r>
            <a:r>
              <a:rPr lang="ru-RU" sz="2400" dirty="0"/>
              <a:t> та </a:t>
            </a:r>
            <a:r>
              <a:rPr lang="ru-RU" sz="2400" dirty="0" err="1"/>
              <a:t>підтримувати</a:t>
            </a:r>
            <a:r>
              <a:rPr lang="ru-RU" sz="2400" dirty="0"/>
              <a:t>, але не </a:t>
            </a:r>
            <a:r>
              <a:rPr lang="ru-RU" sz="2400" dirty="0" err="1"/>
              <a:t>обов’язково</a:t>
            </a:r>
            <a:r>
              <a:rPr lang="ru-RU" sz="2400" dirty="0"/>
              <a:t> </a:t>
            </a:r>
            <a:r>
              <a:rPr lang="ru-RU" sz="2400" dirty="0" err="1"/>
              <a:t>проходити</a:t>
            </a:r>
            <a:r>
              <a:rPr lang="ru-RU" sz="2400" dirty="0"/>
              <a:t> </a:t>
            </a:r>
            <a:r>
              <a:rPr lang="ru-RU" sz="2400" dirty="0" err="1"/>
              <a:t>сертифікацію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157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664" y="543464"/>
            <a:ext cx="107226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3200" b="1" i="0" dirty="0" smtClean="0">
              <a:solidFill>
                <a:srgbClr val="231F20"/>
              </a:solidFill>
              <a:effectLst/>
              <a:latin typeface="PetersburgC"/>
            </a:endParaRPr>
          </a:p>
          <a:p>
            <a:pPr algn="just">
              <a:lnSpc>
                <a:spcPct val="150000"/>
              </a:lnSpc>
            </a:pP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Необхідність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і </a:t>
            </a:r>
            <a:r>
              <a:rPr lang="ru-RU" sz="2800" dirty="0" err="1" smtClean="0">
                <a:solidFill>
                  <a:srgbClr val="231F20"/>
                </a:solidFill>
                <a:latin typeface="PetersburgC"/>
              </a:rPr>
              <a:t>в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ажливість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правового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регулювання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безпечності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зумовлюється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реалізацією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конституційного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права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громадян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достатній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життєвий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рівень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для себе і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своєї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сім’ї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включає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достатнє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гарантованого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1" i="0" dirty="0" smtClean="0">
                <a:solidFill>
                  <a:srgbClr val="231F20"/>
                </a:solidFill>
                <a:effectLst/>
                <a:latin typeface="PetersburgC"/>
              </a:rPr>
              <a:t>ст. 48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  <a:latin typeface="PetersburgC"/>
              </a:rPr>
              <a:t>Конституції</a:t>
            </a:r>
            <a:r>
              <a:rPr lang="ru-RU" sz="2800" b="1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також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права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вільного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доступу до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інформації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про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якість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харчових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гарантовано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1" i="0" dirty="0" smtClean="0">
                <a:solidFill>
                  <a:srgbClr val="231F20"/>
                </a:solidFill>
                <a:effectLst/>
                <a:latin typeface="PetersburgC"/>
              </a:rPr>
              <a:t>ст. 50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  <a:latin typeface="PetersburgC"/>
              </a:rPr>
              <a:t>Конституції</a:t>
            </a:r>
            <a:r>
              <a:rPr lang="ru-RU" sz="2800" b="1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1" i="0" dirty="0" err="1" smtClean="0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694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629" y="560717"/>
            <a:ext cx="106536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err="1" smtClean="0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– одна з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основних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життєво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/>
            </a:r>
            <a:b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</a:b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необхідних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умов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існування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людини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біологічний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процес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вбирання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їжі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організмом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людини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для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задоволення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фізіологічних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потреб. </a:t>
            </a:r>
          </a:p>
          <a:p>
            <a:pPr algn="just"/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Повноцінне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відіграє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визначальну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роль 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збереженні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здоров’я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нації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підвищенні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життєвого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рівня</a:t>
            </a:r>
            <a:r>
              <a:rPr lang="ru-RU" sz="28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  <a:latin typeface="PetersburgC"/>
              </a:rPr>
              <a:t>населення</a:t>
            </a:r>
            <a:r>
              <a:rPr lang="ru-RU" sz="2800" dirty="0">
                <a:solidFill>
                  <a:srgbClr val="231F20"/>
                </a:solidFill>
                <a:latin typeface="PetersburgC"/>
              </a:rPr>
              <a:t>.</a:t>
            </a:r>
            <a:endParaRPr lang="ru-RU" sz="2800" dirty="0"/>
          </a:p>
        </p:txBody>
      </p:sp>
      <p:pic>
        <p:nvPicPr>
          <p:cNvPr id="2050" name="Picture 2" descr="В Україні запрацювала нова система контролю якості та безпечності харчових  продуктів — Дубно онлай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859" y="3322500"/>
            <a:ext cx="3658259" cy="35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70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426" y="0"/>
            <a:ext cx="1134948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231F20"/>
                </a:solidFill>
                <a:latin typeface="PetersburgC"/>
              </a:rPr>
              <a:t>С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  <a:latin typeface="PetersburgC"/>
              </a:rPr>
              <a:t>таттею</a:t>
            </a:r>
            <a:r>
              <a:rPr lang="ru-RU" sz="2400" b="1" i="0" dirty="0" smtClean="0">
                <a:solidFill>
                  <a:srgbClr val="231F20"/>
                </a:solidFill>
                <a:effectLst/>
                <a:latin typeface="PetersburgC"/>
              </a:rPr>
              <a:t> 25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  <a:latin typeface="PetersburgC"/>
              </a:rPr>
              <a:t>Декларації</a:t>
            </a:r>
            <a:r>
              <a:rPr lang="ru-RU" sz="2400" b="1" i="0" dirty="0" smtClean="0">
                <a:solidFill>
                  <a:srgbClr val="231F20"/>
                </a:solidFill>
                <a:effectLst/>
                <a:latin typeface="PetersburgC"/>
              </a:rPr>
              <a:t> прав </a:t>
            </a:r>
            <a:r>
              <a:rPr lang="ru-RU" sz="2400" b="1" i="0" dirty="0" err="1" smtClean="0">
                <a:solidFill>
                  <a:srgbClr val="231F20"/>
                </a:solidFill>
                <a:effectLst/>
                <a:latin typeface="PetersburgC"/>
              </a:rPr>
              <a:t>людини</a:t>
            </a:r>
            <a:r>
              <a:rPr lang="ru-RU" sz="2400" b="1" i="0" dirty="0" smtClean="0">
                <a:solidFill>
                  <a:srgbClr val="231F20"/>
                </a:solidFill>
                <a:effectLst/>
                <a:latin typeface="PetersburgC"/>
              </a:rPr>
              <a:t> ООН 1948 року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проголошено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право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кожної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достатнє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продовольче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забезпечення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з метою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підтримання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фізичного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здоров’я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й активного способу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життя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Відповідно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до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міжнародно-правових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принципів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будь-яка держава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світу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зобов’язана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створювати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для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громадян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умови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мотивації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дотримання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здорового способу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життя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, перш за все,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передбачає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споживання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здорової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їжі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стимулювання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раціонального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збалансованого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повноцінного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400" dirty="0" smtClean="0">
                <a:solidFill>
                  <a:srgbClr val="231F20"/>
                </a:solidFill>
                <a:latin typeface="PetersburgC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Отже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, одним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із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важливих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чинників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забезпечення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нормальної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життєдіяльності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людини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, 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також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функціонування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галузей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економіки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є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належна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безпечність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якість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продовольчої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400" b="0" i="0" dirty="0" err="1" smtClean="0">
                <a:solidFill>
                  <a:srgbClr val="231F20"/>
                </a:solidFill>
                <a:effectLst/>
                <a:latin typeface="PetersburgC"/>
              </a:rPr>
              <a:t>сировини</a:t>
            </a:r>
            <a:r>
              <a:rPr lang="ru-RU" sz="2400" b="0" i="0" dirty="0" smtClean="0">
                <a:solidFill>
                  <a:srgbClr val="231F20"/>
                </a:solidFill>
                <a:effectLst/>
                <a:latin typeface="PetersburgC"/>
              </a:rPr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893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717" y="129396"/>
            <a:ext cx="113264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231F20"/>
                </a:solidFill>
              </a:rPr>
              <a:t>	</a:t>
            </a:r>
            <a:r>
              <a:rPr lang="ru-RU" sz="2800" dirty="0" err="1" smtClean="0">
                <a:solidFill>
                  <a:srgbClr val="231F20"/>
                </a:solidFill>
              </a:rPr>
              <a:t>І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проблем правового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регулювання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забезпечення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та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якості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свідчить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що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вагомий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внесок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у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розроблення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правових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питань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безпечності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продуктів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харчування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зробили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такі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вчені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як С.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Бугера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В. </a:t>
            </a:r>
            <a:r>
              <a:rPr lang="ru-RU" sz="2800" b="0" i="0" dirty="0" err="1" smtClean="0">
                <a:solidFill>
                  <a:srgbClr val="231F20"/>
                </a:solidFill>
                <a:effectLst/>
              </a:rPr>
              <a:t>Єрмоленко</a:t>
            </a:r>
            <a:r>
              <a:rPr lang="ru-RU" sz="2800" b="0" i="0" dirty="0" smtClean="0">
                <a:solidFill>
                  <a:srgbClr val="231F20"/>
                </a:solidFill>
                <a:effectLst/>
              </a:rPr>
              <a:t>, М. Гребенюк, Т. Коваленко,</a:t>
            </a:r>
            <a:r>
              <a:rPr lang="ru-RU" sz="2800" dirty="0" smtClean="0"/>
              <a:t> С</a:t>
            </a:r>
            <a:r>
              <a:rPr lang="ru-RU" sz="2800" dirty="0"/>
              <a:t>. </a:t>
            </a:r>
            <a:r>
              <a:rPr lang="ru-RU" sz="2800" dirty="0" err="1"/>
              <a:t>Лушпаєв</a:t>
            </a:r>
            <a:r>
              <a:rPr lang="ru-RU" sz="2800" dirty="0"/>
              <a:t>, С. Марченко та </a:t>
            </a:r>
            <a:r>
              <a:rPr lang="ru-RU" sz="2800" dirty="0" err="1"/>
              <a:t>інші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	Разом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тим</a:t>
            </a:r>
            <a:r>
              <a:rPr lang="ru-RU" sz="2800" dirty="0" smtClean="0"/>
              <a:t> </a:t>
            </a:r>
            <a:r>
              <a:rPr lang="ru-RU" sz="2800" dirty="0" err="1"/>
              <a:t>правові</a:t>
            </a:r>
            <a:r>
              <a:rPr lang="ru-RU" sz="2800" dirty="0"/>
              <a:t> </a:t>
            </a:r>
            <a:r>
              <a:rPr lang="ru-RU" sz="2800" dirty="0" err="1"/>
              <a:t>питання</a:t>
            </a:r>
            <a:r>
              <a:rPr lang="ru-RU" sz="2800" dirty="0"/>
              <a:t> </a:t>
            </a:r>
            <a:r>
              <a:rPr lang="ru-RU" sz="2800" dirty="0" err="1"/>
              <a:t>безпечності</a:t>
            </a:r>
            <a:r>
              <a:rPr lang="ru-RU" sz="2800" dirty="0"/>
              <a:t> та </a:t>
            </a:r>
            <a:r>
              <a:rPr lang="ru-RU" sz="2800" dirty="0" err="1" smtClean="0"/>
              <a:t>якості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 </a:t>
            </a:r>
            <a:r>
              <a:rPr lang="ru-RU" sz="2800" dirty="0" err="1"/>
              <a:t>харчування</a:t>
            </a:r>
            <a:r>
              <a:rPr lang="ru-RU" sz="2800" dirty="0"/>
              <a:t> не </a:t>
            </a:r>
            <a:r>
              <a:rPr lang="ru-RU" sz="2800" dirty="0" err="1"/>
              <a:t>втрачають</a:t>
            </a:r>
            <a:r>
              <a:rPr lang="ru-RU" sz="2800" dirty="0"/>
              <a:t>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</a:t>
            </a:r>
            <a:r>
              <a:rPr lang="ru-RU" sz="2800" dirty="0" err="1" smtClean="0"/>
              <a:t>актуальності</a:t>
            </a:r>
            <a:r>
              <a:rPr lang="ru-RU" sz="2800" dirty="0" smtClean="0"/>
              <a:t> </a:t>
            </a:r>
            <a:r>
              <a:rPr lang="ru-RU" sz="2800" dirty="0"/>
              <a:t>й у </a:t>
            </a:r>
            <a:r>
              <a:rPr lang="ru-RU" sz="2800" dirty="0" err="1"/>
              <a:t>сучасних</a:t>
            </a:r>
            <a:r>
              <a:rPr lang="ru-RU" sz="2800" dirty="0"/>
              <a:t> </a:t>
            </a:r>
            <a:r>
              <a:rPr lang="ru-RU" sz="2800" dirty="0" err="1"/>
              <a:t>умовах</a:t>
            </a:r>
            <a:r>
              <a:rPr lang="ru-RU" sz="2800" dirty="0"/>
              <a:t> </a:t>
            </a:r>
            <a:r>
              <a:rPr lang="ru-RU" sz="2800" dirty="0" err="1"/>
              <a:t>господарювання</a:t>
            </a:r>
            <a:r>
              <a:rPr lang="ru-RU" sz="2800" dirty="0"/>
              <a:t> та </a:t>
            </a:r>
            <a:r>
              <a:rPr lang="ru-RU" sz="2800" dirty="0" err="1"/>
              <a:t>потребують</a:t>
            </a:r>
            <a:r>
              <a:rPr lang="ru-RU" sz="2800" dirty="0"/>
              <a:t> </a:t>
            </a:r>
            <a:r>
              <a:rPr lang="ru-RU" sz="2800" dirty="0" err="1"/>
              <a:t>подальшого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074" name="Picture 2" descr="Закон України 771 - Про якість та безпеку харчових продуктів 2018 –  certificant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211" y="3612671"/>
            <a:ext cx="4373759" cy="324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85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arket.avianua.com/images/haccp/haccp_contr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02" y="0"/>
            <a:ext cx="7763774" cy="691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573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1602</Words>
  <Application>Microsoft Office PowerPoint</Application>
  <PresentationFormat>Широкоэкранный</PresentationFormat>
  <Paragraphs>114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PetersburgC</vt:lpstr>
      <vt:lpstr>PetersburgC-Bold</vt:lpstr>
      <vt:lpstr>Тема Office</vt:lpstr>
      <vt:lpstr>Правове регулювання безпечності продовольчої сировини та харчових продуктів.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31</cp:revision>
  <dcterms:created xsi:type="dcterms:W3CDTF">2022-01-14T17:17:49Z</dcterms:created>
  <dcterms:modified xsi:type="dcterms:W3CDTF">2022-01-22T11:53:26Z</dcterms:modified>
</cp:coreProperties>
</file>