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80" r:id="rId6"/>
    <p:sldId id="266" r:id="rId7"/>
    <p:sldId id="267" r:id="rId8"/>
    <p:sldId id="269" r:id="rId9"/>
    <p:sldId id="270" r:id="rId10"/>
    <p:sldId id="271" r:id="rId11"/>
    <p:sldId id="261" r:id="rId12"/>
    <p:sldId id="273" r:id="rId13"/>
    <p:sldId id="275" r:id="rId14"/>
    <p:sldId id="274" r:id="rId15"/>
    <p:sldId id="276" r:id="rId16"/>
    <p:sldId id="277" r:id="rId17"/>
    <p:sldId id="278" r:id="rId18"/>
    <p:sldId id="279" r:id="rId19"/>
    <p:sldId id="26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35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7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70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03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30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5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30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47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09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3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66E8D-5413-4CC5-A2DB-5578D89AB25B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DDCD-36B4-4BCE-B1E5-147A77BE684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5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4679" y="1000665"/>
            <a:ext cx="982548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Наукові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підходи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проблеми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безпечності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продовольчої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сировини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харчових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продуктів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32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309" y="195308"/>
            <a:ext cx="11691891" cy="5500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б) </a:t>
            </a:r>
            <a:r>
              <a:rPr lang="ru-RU" sz="3200" dirty="0" err="1"/>
              <a:t>Детальний</a:t>
            </a:r>
            <a:r>
              <a:rPr lang="ru-RU" sz="3200" dirty="0"/>
              <a:t> </a:t>
            </a:r>
            <a:r>
              <a:rPr lang="ru-RU" sz="3200" dirty="0" err="1"/>
              <a:t>опис</a:t>
            </a:r>
            <a:r>
              <a:rPr lang="ru-RU" sz="3200" dirty="0"/>
              <a:t> </a:t>
            </a:r>
            <a:r>
              <a:rPr lang="ru-RU" sz="3200" dirty="0" err="1"/>
              <a:t>готової</a:t>
            </a:r>
            <a:r>
              <a:rPr lang="ru-RU" sz="3200" dirty="0"/>
              <a:t> </a:t>
            </a:r>
            <a:r>
              <a:rPr lang="ru-RU" sz="3200" dirty="0" err="1"/>
              <a:t>продукції</a:t>
            </a:r>
            <a:r>
              <a:rPr lang="ru-RU" sz="3200" dirty="0"/>
              <a:t> </a:t>
            </a:r>
            <a:r>
              <a:rPr lang="ru-RU" sz="3200" dirty="0" err="1"/>
              <a:t>підприємства</a:t>
            </a:r>
            <a:r>
              <a:rPr lang="ru-RU" sz="3200" dirty="0"/>
              <a:t>, </a:t>
            </a:r>
            <a:r>
              <a:rPr lang="ru-RU" sz="3200" dirty="0" err="1"/>
              <a:t>включаючи</a:t>
            </a:r>
            <a:r>
              <a:rPr lang="ru-RU" sz="3200" dirty="0"/>
              <a:t> </a:t>
            </a:r>
            <a:r>
              <a:rPr lang="ru-RU" sz="3200" dirty="0" err="1"/>
              <a:t>інформацію</a:t>
            </a:r>
            <a:r>
              <a:rPr lang="ru-RU" sz="3200" dirty="0"/>
              <a:t> </a:t>
            </a:r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безпечності</a:t>
            </a:r>
            <a:r>
              <a:rPr lang="ru-RU" sz="3200" dirty="0"/>
              <a:t>, </a:t>
            </a:r>
            <a:r>
              <a:rPr lang="ru-RU" sz="3200" dirty="0" err="1"/>
              <a:t>наприклад</a:t>
            </a:r>
            <a:r>
              <a:rPr lang="ru-RU" sz="3200" dirty="0"/>
              <a:t>: 1</a:t>
            </a:r>
            <a:r>
              <a:rPr lang="en-US" sz="3200" dirty="0"/>
              <a:t>. </a:t>
            </a:r>
            <a:r>
              <a:rPr lang="ru-RU" sz="3200" dirty="0" err="1"/>
              <a:t>Походження</a:t>
            </a:r>
            <a:r>
              <a:rPr lang="ru-RU" sz="3200" dirty="0"/>
              <a:t> </a:t>
            </a:r>
            <a:r>
              <a:rPr lang="ru-RU" sz="3200" dirty="0" err="1"/>
              <a:t>сировини</a:t>
            </a:r>
            <a:r>
              <a:rPr lang="ru-RU" sz="3200" dirty="0"/>
              <a:t> (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існують</a:t>
            </a:r>
            <a:r>
              <a:rPr lang="ru-RU" sz="3200" dirty="0"/>
              <a:t> </a:t>
            </a:r>
            <a:r>
              <a:rPr lang="ru-RU" sz="3200" dirty="0" err="1"/>
              <a:t>ризики</a:t>
            </a:r>
            <a:r>
              <a:rPr lang="ru-RU" sz="3200" dirty="0"/>
              <a:t> </a:t>
            </a:r>
            <a:r>
              <a:rPr lang="ru-RU" sz="3200" dirty="0" err="1"/>
              <a:t>забруднення</a:t>
            </a:r>
            <a:r>
              <a:rPr lang="ru-RU" sz="3200" dirty="0"/>
              <a:t>?) 2</a:t>
            </a:r>
            <a:r>
              <a:rPr lang="en-US" sz="3200" dirty="0"/>
              <a:t>. </a:t>
            </a:r>
            <a:r>
              <a:rPr lang="ru-RU" sz="3200" dirty="0"/>
              <a:t>Склад </a:t>
            </a:r>
            <a:r>
              <a:rPr lang="ru-RU" sz="3200" dirty="0" err="1"/>
              <a:t>продукції</a:t>
            </a:r>
            <a:r>
              <a:rPr lang="ru-RU" sz="3200" dirty="0"/>
              <a:t> (</a:t>
            </a:r>
            <a:r>
              <a:rPr lang="ru-RU" sz="3200" dirty="0" err="1"/>
              <a:t>сировина</a:t>
            </a:r>
            <a:r>
              <a:rPr lang="ru-RU" sz="3200" dirty="0"/>
              <a:t>, </a:t>
            </a:r>
            <a:r>
              <a:rPr lang="ru-RU" sz="3200" dirty="0" err="1"/>
              <a:t>інгредієнти</a:t>
            </a:r>
            <a:r>
              <a:rPr lang="ru-RU" sz="3200" dirty="0"/>
              <a:t>, добавки, </a:t>
            </a:r>
            <a:r>
              <a:rPr lang="ru-RU" sz="3200" dirty="0" err="1"/>
              <a:t>алергени</a:t>
            </a:r>
            <a:r>
              <a:rPr lang="ru-RU" sz="3200" dirty="0"/>
              <a:t>); 3</a:t>
            </a:r>
            <a:r>
              <a:rPr lang="en-US" sz="3200" dirty="0"/>
              <a:t>. </a:t>
            </a:r>
            <a:r>
              <a:rPr lang="ru-RU" sz="3200" dirty="0" err="1"/>
              <a:t>Процеси</a:t>
            </a:r>
            <a:r>
              <a:rPr lang="ru-RU" sz="3200" dirty="0"/>
              <a:t> </a:t>
            </a:r>
            <a:r>
              <a:rPr lang="ru-RU" sz="3200" dirty="0" err="1"/>
              <a:t>обробки</a:t>
            </a:r>
            <a:r>
              <a:rPr lang="ru-RU" sz="3200" dirty="0"/>
              <a:t> (</a:t>
            </a:r>
            <a:r>
              <a:rPr lang="ru-RU" sz="3200" dirty="0" err="1"/>
              <a:t>підігрів</a:t>
            </a:r>
            <a:r>
              <a:rPr lang="ru-RU" sz="3200" dirty="0"/>
              <a:t>, </a:t>
            </a:r>
            <a:r>
              <a:rPr lang="ru-RU" sz="3200" dirty="0" err="1"/>
              <a:t>охолодження</a:t>
            </a:r>
            <a:r>
              <a:rPr lang="ru-RU" sz="3200" dirty="0"/>
              <a:t>, </a:t>
            </a:r>
            <a:r>
              <a:rPr lang="ru-RU" sz="3200" dirty="0" err="1"/>
              <a:t>соління</a:t>
            </a:r>
            <a:r>
              <a:rPr lang="ru-RU" sz="3200" dirty="0"/>
              <a:t>, </a:t>
            </a:r>
            <a:r>
              <a:rPr lang="ru-RU" sz="3200" dirty="0" err="1"/>
              <a:t>копчення</a:t>
            </a:r>
            <a:r>
              <a:rPr lang="ru-RU" sz="3200" dirty="0"/>
              <a:t>; </a:t>
            </a:r>
            <a:r>
              <a:rPr lang="ru-RU" sz="3200" dirty="0" err="1"/>
              <a:t>небажані</a:t>
            </a:r>
            <a:r>
              <a:rPr lang="ru-RU" sz="3200" dirty="0"/>
              <a:t> </a:t>
            </a:r>
            <a:r>
              <a:rPr lang="ru-RU" sz="3200" dirty="0" err="1"/>
              <a:t>зміни</a:t>
            </a:r>
            <a:r>
              <a:rPr lang="ru-RU" sz="3200" dirty="0"/>
              <a:t> продукту); 4</a:t>
            </a:r>
            <a:r>
              <a:rPr lang="en-US" sz="3200" dirty="0"/>
              <a:t>. </a:t>
            </a:r>
            <a:r>
              <a:rPr lang="ru-RU" sz="3200" dirty="0" err="1"/>
              <a:t>Умови</a:t>
            </a:r>
            <a:r>
              <a:rPr lang="ru-RU" sz="3200" dirty="0"/>
              <a:t> </a:t>
            </a:r>
            <a:r>
              <a:rPr lang="ru-RU" sz="3200" dirty="0" err="1"/>
              <a:t>зберігання</a:t>
            </a:r>
            <a:r>
              <a:rPr lang="ru-RU" sz="3200" dirty="0"/>
              <a:t>; 5</a:t>
            </a:r>
            <a:r>
              <a:rPr lang="en-US" sz="3200" dirty="0"/>
              <a:t>. </a:t>
            </a:r>
            <a:r>
              <a:rPr lang="ru-RU" sz="3200" dirty="0" err="1"/>
              <a:t>Забезпечення</a:t>
            </a:r>
            <a:r>
              <a:rPr lang="ru-RU" sz="3200" dirty="0"/>
              <a:t> </a:t>
            </a:r>
            <a:r>
              <a:rPr lang="ru-RU" sz="3200" dirty="0" err="1"/>
              <a:t>якості</a:t>
            </a:r>
            <a:r>
              <a:rPr lang="ru-RU" sz="3200" dirty="0"/>
              <a:t>.</a:t>
            </a:r>
          </a:p>
          <a:p>
            <a:pPr algn="just"/>
            <a:r>
              <a:rPr lang="ru-RU" sz="3200" dirty="0"/>
              <a:t>в) </a:t>
            </a:r>
            <a:r>
              <a:rPr lang="ru-RU" sz="3200" dirty="0" err="1"/>
              <a:t>Призначення</a:t>
            </a:r>
            <a:r>
              <a:rPr lang="ru-RU" sz="3200" dirty="0"/>
              <a:t> </a:t>
            </a:r>
            <a:r>
              <a:rPr lang="ru-RU" sz="3200" dirty="0" err="1"/>
              <a:t>кінцевого</a:t>
            </a:r>
            <a:r>
              <a:rPr lang="ru-RU" sz="3200" dirty="0"/>
              <a:t> продукту (</a:t>
            </a:r>
            <a:r>
              <a:rPr lang="ru-RU" sz="3200" dirty="0" err="1"/>
              <a:t>особливі</a:t>
            </a:r>
            <a:r>
              <a:rPr lang="ru-RU" sz="3200" dirty="0"/>
              <a:t> </a:t>
            </a:r>
            <a:r>
              <a:rPr lang="ru-RU" sz="3200" dirty="0" err="1"/>
              <a:t>вимоги</a:t>
            </a:r>
            <a:r>
              <a:rPr lang="ru-RU" sz="3200" dirty="0"/>
              <a:t> до </a:t>
            </a:r>
            <a:r>
              <a:rPr lang="ru-RU" sz="3200" dirty="0" err="1"/>
              <a:t>безпечності</a:t>
            </a:r>
            <a:r>
              <a:rPr lang="ru-RU" sz="3200" dirty="0"/>
              <a:t>).</a:t>
            </a:r>
          </a:p>
          <a:p>
            <a:pPr algn="just"/>
            <a:r>
              <a:rPr lang="ru-RU" sz="3200" dirty="0"/>
              <a:t>г) </a:t>
            </a:r>
            <a:r>
              <a:rPr lang="ru-RU" sz="3200" dirty="0" err="1"/>
              <a:t>Опис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 </a:t>
            </a:r>
            <a:r>
              <a:rPr lang="ru-RU" sz="3200" dirty="0" err="1"/>
              <a:t>виробництва</a:t>
            </a:r>
            <a:r>
              <a:rPr lang="ru-RU" sz="3200" dirty="0"/>
              <a:t> (</a:t>
            </a:r>
            <a:r>
              <a:rPr lang="ru-RU" sz="3200" dirty="0" err="1"/>
              <a:t>наприклад</a:t>
            </a:r>
            <a:r>
              <a:rPr lang="ru-RU" sz="3200" dirty="0"/>
              <a:t>, у </a:t>
            </a:r>
            <a:r>
              <a:rPr lang="ru-RU" sz="3200" dirty="0" err="1"/>
              <a:t>вигляді</a:t>
            </a:r>
            <a:r>
              <a:rPr lang="ru-RU" sz="3200" dirty="0"/>
              <a:t> блок-</a:t>
            </a:r>
            <a:r>
              <a:rPr lang="ru-RU" sz="3200" dirty="0" err="1"/>
              <a:t>схеми</a:t>
            </a:r>
            <a:r>
              <a:rPr lang="ru-RU" sz="3200" dirty="0"/>
              <a:t>), </a:t>
            </a:r>
          </a:p>
          <a:p>
            <a:pPr algn="just"/>
            <a:r>
              <a:rPr lang="ru-RU" sz="3200" dirty="0"/>
              <a:t>д) </a:t>
            </a:r>
            <a:r>
              <a:rPr lang="ru-RU" sz="3200" dirty="0" err="1"/>
              <a:t>Підтвердження</a:t>
            </a:r>
            <a:r>
              <a:rPr lang="ru-RU" sz="3200" dirty="0"/>
              <a:t> блок-</a:t>
            </a:r>
            <a:r>
              <a:rPr lang="ru-RU" sz="3200" dirty="0" err="1"/>
              <a:t>схеми</a:t>
            </a:r>
            <a:r>
              <a:rPr lang="ru-RU" sz="3200" dirty="0"/>
              <a:t> на </a:t>
            </a:r>
            <a:r>
              <a:rPr lang="ru-RU" sz="3200" dirty="0" err="1"/>
              <a:t>місці</a:t>
            </a:r>
            <a:r>
              <a:rPr lang="ru-RU" sz="3200" dirty="0"/>
              <a:t> – для кожного </a:t>
            </a:r>
            <a:r>
              <a:rPr lang="ru-RU" sz="3200" dirty="0" err="1"/>
              <a:t>етапу</a:t>
            </a:r>
            <a:r>
              <a:rPr lang="ru-RU" sz="3200" dirty="0"/>
              <a:t> </a:t>
            </a:r>
            <a:r>
              <a:rPr lang="ru-RU" sz="3200" dirty="0" err="1"/>
              <a:t>виробництва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8259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провадження системи НАССР - Сайт teremok45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9144000" cy="69080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6531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6430" y="134533"/>
            <a:ext cx="1159390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а) </a:t>
            </a:r>
            <a:r>
              <a:rPr lang="ru-RU" sz="2400" dirty="0" err="1"/>
              <a:t>Аналіз</a:t>
            </a:r>
            <a:r>
              <a:rPr lang="ru-RU" sz="2400" dirty="0"/>
              <a:t> </a:t>
            </a:r>
            <a:r>
              <a:rPr lang="ru-RU" sz="2400" dirty="0" err="1"/>
              <a:t>небезпечних</a:t>
            </a:r>
            <a:r>
              <a:rPr lang="ru-RU" sz="2400" dirty="0"/>
              <a:t> </a:t>
            </a:r>
            <a:r>
              <a:rPr lang="ru-RU" sz="2400" dirty="0" err="1"/>
              <a:t>чинників</a:t>
            </a:r>
            <a:r>
              <a:rPr lang="ru-RU" sz="2400" dirty="0"/>
              <a:t> </a:t>
            </a:r>
            <a:r>
              <a:rPr lang="ru-RU" sz="2400" b="1" dirty="0"/>
              <a:t>(Принцип 1) </a:t>
            </a:r>
            <a:r>
              <a:rPr lang="ru-RU" sz="2400" dirty="0"/>
              <a:t>- </a:t>
            </a:r>
            <a:r>
              <a:rPr lang="ru-RU" sz="2400" dirty="0" err="1"/>
              <a:t>Перелік</a:t>
            </a:r>
            <a:r>
              <a:rPr lang="ru-RU" sz="2400" dirty="0"/>
              <a:t> </a:t>
            </a:r>
            <a:r>
              <a:rPr lang="ru-RU" sz="2400" dirty="0" err="1"/>
              <a:t>небезпечних</a:t>
            </a:r>
            <a:r>
              <a:rPr lang="ru-RU" sz="2400" dirty="0"/>
              <a:t> </a:t>
            </a:r>
            <a:r>
              <a:rPr lang="ru-RU" sz="2400" dirty="0" err="1"/>
              <a:t>чинників</a:t>
            </a:r>
            <a:r>
              <a:rPr lang="ru-RU" sz="2400" dirty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ідентифікувати</a:t>
            </a:r>
            <a:r>
              <a:rPr lang="ru-RU" sz="2400" dirty="0"/>
              <a:t> та </a:t>
            </a:r>
            <a:r>
              <a:rPr lang="ru-RU" sz="2400" dirty="0" err="1"/>
              <a:t>скласти</a:t>
            </a:r>
            <a:r>
              <a:rPr lang="ru-RU" sz="2400" dirty="0"/>
              <a:t> </a:t>
            </a:r>
            <a:r>
              <a:rPr lang="ru-RU" sz="2400" dirty="0" err="1"/>
              <a:t>перелік</a:t>
            </a:r>
            <a:r>
              <a:rPr lang="ru-RU" sz="2400" dirty="0"/>
              <a:t> будь-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значних</a:t>
            </a:r>
            <a:r>
              <a:rPr lang="ru-RU" sz="2400" dirty="0"/>
              <a:t> </a:t>
            </a:r>
            <a:r>
              <a:rPr lang="ru-RU" sz="2400" dirty="0" err="1"/>
              <a:t>потенційних</a:t>
            </a:r>
            <a:r>
              <a:rPr lang="ru-RU" sz="2400" dirty="0"/>
              <a:t> </a:t>
            </a:r>
            <a:r>
              <a:rPr lang="ru-RU" sz="2400" dirty="0" err="1"/>
              <a:t>біологічних</a:t>
            </a:r>
            <a:r>
              <a:rPr lang="ru-RU" sz="2400" dirty="0"/>
              <a:t>, </a:t>
            </a:r>
            <a:r>
              <a:rPr lang="ru-RU" sz="2400" dirty="0" err="1"/>
              <a:t>хімічних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/>
              <a:t>небезпечних</a:t>
            </a:r>
            <a:r>
              <a:rPr lang="ru-RU" sz="2400" dirty="0"/>
              <a:t> </a:t>
            </a:r>
            <a:r>
              <a:rPr lang="ru-RU" sz="2400" dirty="0" err="1"/>
              <a:t>чинників</a:t>
            </a:r>
            <a:r>
              <a:rPr lang="ru-RU" sz="2400" dirty="0"/>
              <a:t>, </a:t>
            </a:r>
            <a:r>
              <a:rPr lang="ru-RU" sz="2400" dirty="0" err="1"/>
              <a:t>виникнення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очікувати</a:t>
            </a:r>
            <a:r>
              <a:rPr lang="ru-RU" sz="2400" dirty="0"/>
              <a:t>, </a:t>
            </a:r>
            <a:r>
              <a:rPr lang="ru-RU" sz="2400" dirty="0" err="1"/>
              <a:t>хоча</a:t>
            </a:r>
            <a:r>
              <a:rPr lang="ru-RU" sz="2400" dirty="0"/>
              <a:t> б на </a:t>
            </a:r>
            <a:r>
              <a:rPr lang="ru-RU" sz="2400" dirty="0" err="1"/>
              <a:t>одній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стадій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</a:t>
            </a:r>
            <a:r>
              <a:rPr lang="ru-RU" sz="2400" dirty="0" err="1"/>
              <a:t>продукції</a:t>
            </a:r>
            <a:r>
              <a:rPr lang="ru-RU" sz="2400" dirty="0"/>
              <a:t>. </a:t>
            </a:r>
          </a:p>
          <a:p>
            <a:pPr algn="just"/>
            <a:r>
              <a:rPr lang="ru-RU" sz="2400" dirty="0"/>
              <a:t>Для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доцільно</a:t>
            </a:r>
            <a:r>
              <a:rPr lang="ru-RU" sz="2400" dirty="0"/>
              <a:t>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/>
              <a:t>зовнішні</a:t>
            </a:r>
            <a:r>
              <a:rPr lang="ru-RU" sz="2400" dirty="0"/>
              <a:t> </a:t>
            </a:r>
            <a:r>
              <a:rPr lang="ru-RU" sz="2400" dirty="0" err="1"/>
              <a:t>джерела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(</a:t>
            </a:r>
            <a:r>
              <a:rPr lang="ru-RU" sz="2400" dirty="0" err="1"/>
              <a:t>наприклад</a:t>
            </a:r>
            <a:r>
              <a:rPr lang="ru-RU" sz="2400" dirty="0"/>
              <a:t>, система </a:t>
            </a:r>
            <a:r>
              <a:rPr lang="ru-RU" sz="2400" dirty="0" err="1"/>
              <a:t>швидкого</a:t>
            </a:r>
            <a:r>
              <a:rPr lang="ru-RU" sz="2400" dirty="0"/>
              <a:t> </a:t>
            </a:r>
            <a:r>
              <a:rPr lang="ru-RU" sz="2400" dirty="0" err="1"/>
              <a:t>реагування</a:t>
            </a:r>
            <a:r>
              <a:rPr lang="ru-RU" sz="2400" dirty="0"/>
              <a:t> для </a:t>
            </a:r>
            <a:r>
              <a:rPr lang="ru-RU" sz="2400" dirty="0" err="1"/>
              <a:t>харчових</a:t>
            </a:r>
            <a:r>
              <a:rPr lang="ru-RU" sz="2400" dirty="0"/>
              <a:t> </a:t>
            </a:r>
            <a:r>
              <a:rPr lang="ru-RU" sz="2400" dirty="0" err="1"/>
              <a:t>продуктів</a:t>
            </a:r>
            <a:r>
              <a:rPr lang="ru-RU" sz="2400" dirty="0"/>
              <a:t> та </a:t>
            </a:r>
            <a:r>
              <a:rPr lang="ru-RU" sz="2400" dirty="0" err="1"/>
              <a:t>кормів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така</a:t>
            </a:r>
            <a:r>
              <a:rPr lang="ru-RU" sz="2400" dirty="0"/>
              <a:t> </a:t>
            </a:r>
            <a:r>
              <a:rPr lang="ru-RU" sz="2400" dirty="0" err="1"/>
              <a:t>існує</a:t>
            </a:r>
            <a:r>
              <a:rPr lang="ru-RU" sz="2400" dirty="0"/>
              <a:t>). </a:t>
            </a:r>
          </a:p>
          <a:p>
            <a:pPr algn="just"/>
            <a:r>
              <a:rPr lang="ru-RU" sz="2400" dirty="0"/>
              <a:t>На </a:t>
            </a:r>
            <a:r>
              <a:rPr lang="ru-RU" sz="2400" dirty="0" err="1"/>
              <a:t>підставі</a:t>
            </a:r>
            <a:r>
              <a:rPr lang="ru-RU" sz="2400" dirty="0"/>
              <a:t> </a:t>
            </a:r>
            <a:r>
              <a:rPr lang="ru-RU" sz="2400" dirty="0" err="1"/>
              <a:t>складеного</a:t>
            </a:r>
            <a:r>
              <a:rPr lang="ru-RU" sz="2400" dirty="0"/>
              <a:t> </a:t>
            </a:r>
            <a:r>
              <a:rPr lang="ru-RU" sz="2400" dirty="0" err="1"/>
              <a:t>переліку</a:t>
            </a:r>
            <a:r>
              <a:rPr lang="ru-RU" sz="2400" dirty="0"/>
              <a:t> </a:t>
            </a:r>
            <a:r>
              <a:rPr lang="ru-RU" sz="2400" dirty="0" err="1"/>
              <a:t>група</a:t>
            </a:r>
            <a:r>
              <a:rPr lang="ru-RU" sz="2400" dirty="0"/>
              <a:t> </a:t>
            </a:r>
            <a:r>
              <a:rPr lang="en-US" sz="2400" dirty="0"/>
              <a:t>HACCP </a:t>
            </a:r>
            <a:r>
              <a:rPr lang="ru-RU" sz="2400" dirty="0"/>
              <a:t>проводить </a:t>
            </a:r>
            <a:r>
              <a:rPr lang="ru-RU" sz="2400" dirty="0" err="1"/>
              <a:t>аналіз</a:t>
            </a:r>
            <a:r>
              <a:rPr lang="ru-RU" sz="2400" dirty="0"/>
              <a:t> </a:t>
            </a:r>
            <a:r>
              <a:rPr lang="ru-RU" sz="2400" dirty="0" err="1"/>
              <a:t>виявлених</a:t>
            </a:r>
            <a:r>
              <a:rPr lang="ru-RU" sz="2400" dirty="0"/>
              <a:t> </a:t>
            </a:r>
            <a:r>
              <a:rPr lang="ru-RU" sz="2400" dirty="0" err="1"/>
              <a:t>потенційних</a:t>
            </a:r>
            <a:r>
              <a:rPr lang="ru-RU" sz="2400" dirty="0"/>
              <a:t> </a:t>
            </a:r>
            <a:r>
              <a:rPr lang="ru-RU" sz="2400" dirty="0" err="1"/>
              <a:t>небезпечних</a:t>
            </a:r>
            <a:r>
              <a:rPr lang="ru-RU" sz="2400" dirty="0"/>
              <a:t> </a:t>
            </a:r>
            <a:r>
              <a:rPr lang="ru-RU" sz="2400" dirty="0" err="1"/>
              <a:t>чинників</a:t>
            </a:r>
            <a:r>
              <a:rPr lang="ru-RU" sz="2400" dirty="0"/>
              <a:t> та </a:t>
            </a:r>
            <a:r>
              <a:rPr lang="ru-RU" sz="2400" dirty="0" err="1"/>
              <a:t>визначає</a:t>
            </a:r>
            <a:r>
              <a:rPr lang="ru-RU" sz="2400" dirty="0"/>
              <a:t>, заходи контролю </a:t>
            </a:r>
            <a:r>
              <a:rPr lang="ru-RU" sz="2400" dirty="0" err="1"/>
              <a:t>щоб</a:t>
            </a:r>
            <a:r>
              <a:rPr lang="ru-RU" sz="2400" dirty="0"/>
              <a:t>, </a:t>
            </a:r>
            <a:r>
              <a:rPr lang="ru-RU" sz="2400" dirty="0" err="1"/>
              <a:t>виключити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виникнення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мінімізувати</a:t>
            </a:r>
            <a:r>
              <a:rPr lang="ru-RU" sz="2400" dirty="0"/>
              <a:t> до </a:t>
            </a:r>
            <a:r>
              <a:rPr lang="ru-RU" sz="2400" dirty="0" err="1"/>
              <a:t>прийнятного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, </a:t>
            </a:r>
            <a:r>
              <a:rPr lang="ru-RU" sz="2400" dirty="0" err="1"/>
              <a:t>необхідного</a:t>
            </a:r>
            <a:r>
              <a:rPr lang="ru-RU" sz="2400" dirty="0"/>
              <a:t> для </a:t>
            </a:r>
            <a:r>
              <a:rPr lang="ru-RU" sz="2400" dirty="0" err="1"/>
              <a:t>отримання</a:t>
            </a:r>
            <a:r>
              <a:rPr lang="ru-RU" sz="2400" dirty="0"/>
              <a:t> </a:t>
            </a:r>
            <a:r>
              <a:rPr lang="ru-RU" sz="2400" dirty="0" err="1"/>
              <a:t>безпечних</a:t>
            </a:r>
            <a:r>
              <a:rPr lang="ru-RU" sz="2400" dirty="0"/>
              <a:t> </a:t>
            </a:r>
            <a:r>
              <a:rPr lang="ru-RU" sz="2400" dirty="0" err="1"/>
              <a:t>харчових</a:t>
            </a:r>
            <a:r>
              <a:rPr lang="ru-RU" sz="2400" dirty="0"/>
              <a:t> </a:t>
            </a:r>
            <a:r>
              <a:rPr lang="ru-RU" sz="2400" dirty="0" err="1"/>
              <a:t>продуктів</a:t>
            </a:r>
            <a:r>
              <a:rPr lang="ru-RU" sz="2400" dirty="0"/>
              <a:t> (</a:t>
            </a:r>
            <a:r>
              <a:rPr lang="ru-RU" sz="2400" dirty="0" err="1"/>
              <a:t>кінцеві</a:t>
            </a:r>
            <a:r>
              <a:rPr lang="ru-RU" sz="2400" dirty="0"/>
              <a:t> </a:t>
            </a:r>
            <a:r>
              <a:rPr lang="ru-RU" sz="2400" dirty="0" err="1"/>
              <a:t>продукти</a:t>
            </a:r>
            <a:r>
              <a:rPr lang="ru-RU" sz="2400" dirty="0"/>
              <a:t>).</a:t>
            </a:r>
          </a:p>
          <a:p>
            <a:pPr algn="just"/>
            <a:endParaRPr lang="uk-UA" sz="2400" dirty="0"/>
          </a:p>
          <a:p>
            <a:pPr algn="just"/>
            <a:r>
              <a:rPr lang="ru-RU" sz="2400" dirty="0"/>
              <a:t>- Заходи контролю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ідентифікації</a:t>
            </a:r>
            <a:r>
              <a:rPr lang="ru-RU" sz="2400" dirty="0"/>
              <a:t> </a:t>
            </a:r>
            <a:r>
              <a:rPr lang="ru-RU" sz="2400" dirty="0" err="1"/>
              <a:t>небезпечних</a:t>
            </a:r>
            <a:r>
              <a:rPr lang="ru-RU" sz="2400" dirty="0"/>
              <a:t> </a:t>
            </a:r>
            <a:r>
              <a:rPr lang="ru-RU" sz="2400" dirty="0" err="1"/>
              <a:t>чинників</a:t>
            </a:r>
            <a:r>
              <a:rPr lang="ru-RU" sz="2400" dirty="0"/>
              <a:t> </a:t>
            </a:r>
            <a:r>
              <a:rPr lang="ru-RU" sz="2400" dirty="0" err="1"/>
              <a:t>встановлюються</a:t>
            </a:r>
            <a:r>
              <a:rPr lang="ru-RU" sz="2400" dirty="0"/>
              <a:t> заходи контролю,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необхідні</a:t>
            </a:r>
            <a:r>
              <a:rPr lang="ru-RU" sz="2400" dirty="0"/>
              <a:t> для </a:t>
            </a:r>
            <a:r>
              <a:rPr lang="ru-RU" sz="2400" dirty="0" err="1"/>
              <a:t>запобігання</a:t>
            </a:r>
            <a:r>
              <a:rPr lang="ru-RU" sz="2400" dirty="0"/>
              <a:t> </a:t>
            </a:r>
            <a:r>
              <a:rPr lang="ru-RU" sz="2400" dirty="0" err="1"/>
              <a:t>виникнення</a:t>
            </a:r>
            <a:r>
              <a:rPr lang="ru-RU" sz="2400" dirty="0"/>
              <a:t>, </a:t>
            </a:r>
            <a:r>
              <a:rPr lang="ru-RU" sz="2400" dirty="0" err="1"/>
              <a:t>зменшення</a:t>
            </a:r>
            <a:r>
              <a:rPr lang="ru-RU" sz="2400" dirty="0"/>
              <a:t> до </a:t>
            </a:r>
            <a:r>
              <a:rPr lang="ru-RU" sz="2400" dirty="0" err="1"/>
              <a:t>прийнятного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усунення</a:t>
            </a:r>
            <a:r>
              <a:rPr lang="ru-RU" sz="2400" dirty="0"/>
              <a:t> кожного з </a:t>
            </a:r>
            <a:r>
              <a:rPr lang="ru-RU" sz="2400" dirty="0" err="1"/>
              <a:t>небезпечних</a:t>
            </a:r>
            <a:r>
              <a:rPr lang="ru-RU" sz="2400" dirty="0"/>
              <a:t> </a:t>
            </a:r>
            <a:r>
              <a:rPr lang="ru-RU" sz="2400" dirty="0" err="1"/>
              <a:t>чинників</a:t>
            </a:r>
            <a:r>
              <a:rPr lang="ru-RU" sz="2400" dirty="0"/>
              <a:t>. Заходи контролю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затвердити</a:t>
            </a:r>
            <a:r>
              <a:rPr lang="ru-RU" sz="2400" dirty="0"/>
              <a:t>. Для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ефективного</a:t>
            </a:r>
            <a:r>
              <a:rPr lang="ru-RU" sz="2400" dirty="0"/>
              <a:t>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контрольних</a:t>
            </a:r>
            <a:r>
              <a:rPr lang="ru-RU" sz="2400" dirty="0"/>
              <a:t> </a:t>
            </a:r>
            <a:r>
              <a:rPr lang="ru-RU" sz="2400" dirty="0" err="1"/>
              <a:t>заходів</a:t>
            </a:r>
            <a:r>
              <a:rPr lang="ru-RU" sz="2400" dirty="0"/>
              <a:t> вони </a:t>
            </a:r>
            <a:r>
              <a:rPr lang="ru-RU" sz="2400" dirty="0" err="1"/>
              <a:t>повинні</a:t>
            </a:r>
            <a:r>
              <a:rPr lang="ru-RU" sz="2400" dirty="0"/>
              <a:t> </a:t>
            </a:r>
            <a:r>
              <a:rPr lang="ru-RU" sz="2400" dirty="0" err="1"/>
              <a:t>супроводжуватися</a:t>
            </a:r>
            <a:r>
              <a:rPr lang="ru-RU" sz="2400" dirty="0"/>
              <a:t> </a:t>
            </a:r>
            <a:r>
              <a:rPr lang="ru-RU" sz="2400" dirty="0" err="1"/>
              <a:t>детальними</a:t>
            </a:r>
            <a:r>
              <a:rPr lang="ru-RU" sz="2400" dirty="0"/>
              <a:t> </a:t>
            </a:r>
            <a:r>
              <a:rPr lang="ru-RU" sz="2400" dirty="0" err="1"/>
              <a:t>описами</a:t>
            </a:r>
            <a:r>
              <a:rPr lang="ru-RU" sz="2400" dirty="0"/>
              <a:t> та </a:t>
            </a:r>
            <a:r>
              <a:rPr lang="ru-RU" sz="2400" dirty="0" err="1"/>
              <a:t>технічними</a:t>
            </a:r>
            <a:r>
              <a:rPr lang="ru-RU" sz="2400" dirty="0"/>
              <a:t> характеристиками.</a:t>
            </a:r>
          </a:p>
        </p:txBody>
      </p:sp>
    </p:spTree>
    <p:extLst>
      <p:ext uri="{BB962C8B-B14F-4D97-AF65-F5344CB8AC3E}">
        <p14:creationId xmlns:p14="http://schemas.microsoft.com/office/powerpoint/2010/main" val="2002474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3245" y="353684"/>
            <a:ext cx="1126609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б) </a:t>
            </a:r>
            <a:r>
              <a:rPr lang="ru-RU" sz="2800" dirty="0" err="1"/>
              <a:t>Визначення</a:t>
            </a:r>
            <a:r>
              <a:rPr lang="ru-RU" sz="2800" dirty="0"/>
              <a:t> КТК </a:t>
            </a:r>
            <a:r>
              <a:rPr lang="ru-RU" sz="2800" b="1" dirty="0"/>
              <a:t>(Принцип 2)</a:t>
            </a:r>
            <a:r>
              <a:rPr lang="ru-RU" sz="2800" dirty="0"/>
              <a:t> При </a:t>
            </a:r>
            <a:r>
              <a:rPr lang="ru-RU" sz="2800" dirty="0" err="1"/>
              <a:t>визначенні</a:t>
            </a:r>
            <a:r>
              <a:rPr lang="ru-RU" sz="2800" dirty="0"/>
              <a:t> КТК </a:t>
            </a:r>
            <a:r>
              <a:rPr lang="ru-RU" sz="2800" dirty="0" err="1"/>
              <a:t>робоча</a:t>
            </a:r>
            <a:r>
              <a:rPr lang="ru-RU" sz="2800" dirty="0"/>
              <a:t> </a:t>
            </a:r>
            <a:r>
              <a:rPr lang="ru-RU" sz="2800" dirty="0" err="1"/>
              <a:t>група</a:t>
            </a:r>
            <a:r>
              <a:rPr lang="ru-RU" sz="2800" dirty="0"/>
              <a:t> </a:t>
            </a:r>
            <a:r>
              <a:rPr lang="en-US" sz="2800" dirty="0"/>
              <a:t>HACCP </a:t>
            </a:r>
            <a:r>
              <a:rPr lang="ru-RU" sz="2800" dirty="0"/>
              <a:t>повинна </a:t>
            </a:r>
            <a:r>
              <a:rPr lang="ru-RU" sz="2800" dirty="0" err="1"/>
              <a:t>виконати</a:t>
            </a:r>
            <a:r>
              <a:rPr lang="ru-RU" sz="2800" dirty="0"/>
              <a:t> 2 </a:t>
            </a:r>
            <a:r>
              <a:rPr lang="ru-RU" sz="2800" dirty="0" err="1"/>
              <a:t>речі</a:t>
            </a:r>
            <a:r>
              <a:rPr lang="ru-RU" sz="2800" dirty="0"/>
              <a:t>: - </a:t>
            </a:r>
            <a:r>
              <a:rPr lang="ru-RU" sz="2800" dirty="0" err="1"/>
              <a:t>Забезпечити</a:t>
            </a:r>
            <a:r>
              <a:rPr lang="ru-RU" sz="2800" dirty="0"/>
              <a:t>, </a:t>
            </a:r>
            <a:r>
              <a:rPr lang="ru-RU" sz="2800" dirty="0" err="1"/>
              <a:t>щоб</a:t>
            </a:r>
            <a:r>
              <a:rPr lang="ru-RU" sz="2800" dirty="0"/>
              <a:t> </a:t>
            </a:r>
            <a:r>
              <a:rPr lang="ru-RU" sz="2800" dirty="0" err="1"/>
              <a:t>відповідні</a:t>
            </a:r>
            <a:r>
              <a:rPr lang="ru-RU" sz="2800" dirty="0"/>
              <a:t> заходи контролю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ефективно</a:t>
            </a:r>
            <a:r>
              <a:rPr lang="ru-RU" sz="2800" dirty="0"/>
              <a:t> </a:t>
            </a:r>
            <a:r>
              <a:rPr lang="ru-RU" sz="2800" dirty="0" err="1"/>
              <a:t>розроблені</a:t>
            </a:r>
            <a:r>
              <a:rPr lang="ru-RU" sz="2800" dirty="0"/>
              <a:t> та </a:t>
            </a:r>
            <a:r>
              <a:rPr lang="ru-RU" sz="2800" dirty="0" err="1"/>
              <a:t>впроваджені</a:t>
            </a:r>
            <a:r>
              <a:rPr lang="ru-RU" sz="2800" dirty="0"/>
              <a:t>. </a:t>
            </a:r>
            <a:r>
              <a:rPr lang="ru-RU" sz="2800" dirty="0" err="1"/>
              <a:t>Якщо</a:t>
            </a:r>
            <a:r>
              <a:rPr lang="ru-RU" sz="2800" dirty="0"/>
              <a:t> на </a:t>
            </a:r>
            <a:r>
              <a:rPr lang="ru-RU" sz="2800" dirty="0" err="1"/>
              <a:t>рівні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 </a:t>
            </a:r>
            <a:r>
              <a:rPr lang="ru-RU" sz="2800" dirty="0" err="1"/>
              <a:t>виявлено</a:t>
            </a:r>
            <a:r>
              <a:rPr lang="ru-RU" sz="2800" dirty="0"/>
              <a:t> </a:t>
            </a:r>
            <a:r>
              <a:rPr lang="ru-RU" sz="2800" dirty="0" err="1"/>
              <a:t>небезпечний</a:t>
            </a:r>
            <a:r>
              <a:rPr lang="ru-RU" sz="2800" dirty="0"/>
              <a:t> </a:t>
            </a:r>
            <a:r>
              <a:rPr lang="ru-RU" sz="2800" dirty="0" err="1"/>
              <a:t>чинник</a:t>
            </a:r>
            <a:r>
              <a:rPr lang="ru-RU" sz="2800" dirty="0"/>
              <a:t>, контроль </a:t>
            </a:r>
            <a:r>
              <a:rPr lang="ru-RU" sz="2800" dirty="0" err="1"/>
              <a:t>якого</a:t>
            </a:r>
            <a:r>
              <a:rPr lang="ru-RU" sz="2800" dirty="0"/>
              <a:t> є </a:t>
            </a:r>
            <a:r>
              <a:rPr lang="ru-RU" sz="2800" dirty="0" err="1"/>
              <a:t>важливим</a:t>
            </a:r>
            <a:r>
              <a:rPr lang="ru-RU" sz="2800" dirty="0"/>
              <a:t> для </a:t>
            </a:r>
            <a:r>
              <a:rPr lang="ru-RU" sz="2800" dirty="0" err="1"/>
              <a:t>безпечності</a:t>
            </a:r>
            <a:r>
              <a:rPr lang="ru-RU" sz="2800" dirty="0"/>
              <a:t> </a:t>
            </a:r>
            <a:r>
              <a:rPr lang="ru-RU" sz="2800" dirty="0" err="1"/>
              <a:t>продукції</a:t>
            </a:r>
            <a:r>
              <a:rPr lang="ru-RU" sz="2800" dirty="0"/>
              <a:t>, і для </a:t>
            </a:r>
            <a:r>
              <a:rPr lang="ru-RU" sz="2800" dirty="0" err="1"/>
              <a:t>цього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наступного</a:t>
            </a:r>
            <a:r>
              <a:rPr lang="ru-RU" sz="2800" dirty="0"/>
              <a:t> </a:t>
            </a:r>
            <a:r>
              <a:rPr lang="ru-RU" sz="2800" dirty="0" err="1"/>
              <a:t>етапу</a:t>
            </a:r>
            <a:r>
              <a:rPr lang="ru-RU" sz="2800" dirty="0"/>
              <a:t> </a:t>
            </a:r>
            <a:r>
              <a:rPr lang="ru-RU" sz="2800" dirty="0" err="1"/>
              <a:t>виробничого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 не </a:t>
            </a:r>
            <a:r>
              <a:rPr lang="ru-RU" sz="2800" dirty="0" err="1"/>
              <a:t>визначено</a:t>
            </a:r>
            <a:r>
              <a:rPr lang="ru-RU" sz="2800" dirty="0"/>
              <a:t> </a:t>
            </a:r>
            <a:r>
              <a:rPr lang="ru-RU" sz="2800" dirty="0" err="1"/>
              <a:t>заходів</a:t>
            </a:r>
            <a:r>
              <a:rPr lang="ru-RU" sz="2800" dirty="0"/>
              <a:t> контролю, то продукт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процес</a:t>
            </a:r>
            <a:r>
              <a:rPr lang="ru-RU" sz="2800" dirty="0"/>
              <a:t> </a:t>
            </a:r>
            <a:r>
              <a:rPr lang="ru-RU" sz="2800" dirty="0" err="1"/>
              <a:t>повинні</a:t>
            </a:r>
            <a:r>
              <a:rPr lang="ru-RU" sz="2800" dirty="0"/>
              <a:t> бути </a:t>
            </a:r>
            <a:r>
              <a:rPr lang="ru-RU" sz="2800" dirty="0" err="1"/>
              <a:t>змінені</a:t>
            </a:r>
            <a:r>
              <a:rPr lang="ru-RU" sz="2800" dirty="0"/>
              <a:t> на </a:t>
            </a:r>
            <a:r>
              <a:rPr lang="ru-RU" sz="2800" dirty="0" err="1"/>
              <a:t>необхідних</a:t>
            </a:r>
            <a:r>
              <a:rPr lang="ru-RU" sz="2800" dirty="0"/>
              <a:t> </a:t>
            </a:r>
            <a:r>
              <a:rPr lang="ru-RU" sz="2800" dirty="0" err="1"/>
              <a:t>етапах</a:t>
            </a:r>
            <a:r>
              <a:rPr lang="ru-RU" sz="2800" dirty="0"/>
              <a:t>; - </a:t>
            </a:r>
            <a:r>
              <a:rPr lang="ru-RU" sz="2800" dirty="0" err="1"/>
              <a:t>Створення</a:t>
            </a:r>
            <a:r>
              <a:rPr lang="ru-RU" sz="2800" dirty="0"/>
              <a:t> та </a:t>
            </a:r>
            <a:r>
              <a:rPr lang="ru-RU" sz="2800" dirty="0" err="1"/>
              <a:t>впровадження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моніторингу</a:t>
            </a:r>
            <a:r>
              <a:rPr lang="ru-RU" sz="2800" dirty="0"/>
              <a:t> для </a:t>
            </a:r>
            <a:r>
              <a:rPr lang="ru-RU" sz="2800" dirty="0" err="1"/>
              <a:t>кожної</a:t>
            </a:r>
            <a:r>
              <a:rPr lang="ru-RU" sz="2800" dirty="0"/>
              <a:t> КТК. </a:t>
            </a:r>
            <a:r>
              <a:rPr lang="ru-RU" sz="2800" dirty="0" err="1"/>
              <a:t>Правильне</a:t>
            </a:r>
            <a:r>
              <a:rPr lang="ru-RU" sz="2800" dirty="0"/>
              <a:t> 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критичних</a:t>
            </a:r>
            <a:r>
              <a:rPr lang="ru-RU" sz="2800" dirty="0"/>
              <a:t> </a:t>
            </a:r>
            <a:r>
              <a:rPr lang="ru-RU" sz="2800" dirty="0" err="1"/>
              <a:t>контрольних</a:t>
            </a:r>
            <a:r>
              <a:rPr lang="ru-RU" sz="2800" dirty="0"/>
              <a:t> </a:t>
            </a:r>
            <a:r>
              <a:rPr lang="ru-RU" sz="2800" dirty="0" err="1"/>
              <a:t>точок</a:t>
            </a:r>
            <a:r>
              <a:rPr lang="ru-RU" sz="2800" dirty="0"/>
              <a:t> </a:t>
            </a:r>
            <a:r>
              <a:rPr lang="ru-RU" sz="2800" dirty="0" err="1"/>
              <a:t>впливає</a:t>
            </a:r>
            <a:r>
              <a:rPr lang="ru-RU" sz="2800" dirty="0"/>
              <a:t> на </a:t>
            </a:r>
            <a:r>
              <a:rPr lang="ru-RU" sz="2800" dirty="0" err="1"/>
              <a:t>ефективність</a:t>
            </a:r>
            <a:r>
              <a:rPr lang="ru-RU" sz="2800" dirty="0"/>
              <a:t> </a:t>
            </a:r>
            <a:r>
              <a:rPr lang="ru-RU" sz="2800" dirty="0" err="1"/>
              <a:t>усієї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en-US" sz="2800" dirty="0"/>
              <a:t>HACCP. </a:t>
            </a:r>
            <a:r>
              <a:rPr lang="ru-RU" sz="2800" dirty="0"/>
              <a:t>Для </a:t>
            </a:r>
            <a:r>
              <a:rPr lang="ru-RU" sz="2800" dirty="0" err="1"/>
              <a:t>цього</a:t>
            </a:r>
            <a:r>
              <a:rPr lang="ru-RU" sz="2800" dirty="0"/>
              <a:t> </a:t>
            </a:r>
            <a:r>
              <a:rPr lang="ru-RU" sz="2800" dirty="0" err="1"/>
              <a:t>потрібен</a:t>
            </a:r>
            <a:r>
              <a:rPr lang="ru-RU" sz="2800" dirty="0"/>
              <a:t> </a:t>
            </a:r>
            <a:r>
              <a:rPr lang="ru-RU" sz="2800" dirty="0" err="1"/>
              <a:t>значний</a:t>
            </a:r>
            <a:r>
              <a:rPr lang="ru-RU" sz="2800" dirty="0"/>
              <a:t> </a:t>
            </a:r>
            <a:r>
              <a:rPr lang="ru-RU" sz="2800" dirty="0" err="1"/>
              <a:t>професійний</a:t>
            </a:r>
            <a:r>
              <a:rPr lang="ru-RU" sz="2800" dirty="0"/>
              <a:t> </a:t>
            </a:r>
            <a:r>
              <a:rPr lang="ru-RU" sz="2800" dirty="0" err="1"/>
              <a:t>досвід</a:t>
            </a:r>
            <a:r>
              <a:rPr lang="ru-RU" sz="2800" dirty="0"/>
              <a:t>. </a:t>
            </a:r>
            <a:r>
              <a:rPr lang="ru-RU" sz="2800" dirty="0" err="1"/>
              <a:t>Обмінюйтеся</a:t>
            </a:r>
            <a:r>
              <a:rPr lang="ru-RU" sz="2800" dirty="0"/>
              <a:t> </a:t>
            </a:r>
            <a:r>
              <a:rPr lang="ru-RU" sz="2800" dirty="0" err="1"/>
              <a:t>досвідом</a:t>
            </a:r>
            <a:r>
              <a:rPr lang="ru-RU" sz="2800" dirty="0"/>
              <a:t> та </a:t>
            </a:r>
            <a:r>
              <a:rPr lang="ru-RU" sz="2800" dirty="0" err="1"/>
              <a:t>знаннями</a:t>
            </a:r>
            <a:r>
              <a:rPr lang="ru-RU" sz="2800" dirty="0"/>
              <a:t> з </a:t>
            </a:r>
            <a:r>
              <a:rPr lang="ru-RU" sz="2800" dirty="0" err="1"/>
              <a:t>більш</a:t>
            </a:r>
            <a:r>
              <a:rPr lang="ru-RU" sz="2800" dirty="0"/>
              <a:t> </a:t>
            </a:r>
            <a:r>
              <a:rPr lang="ru-RU" sz="2800" dirty="0" err="1"/>
              <a:t>досвідченими</a:t>
            </a:r>
            <a:r>
              <a:rPr lang="ru-RU" sz="2800" dirty="0"/>
              <a:t> </a:t>
            </a:r>
            <a:r>
              <a:rPr lang="ru-RU" sz="2800" dirty="0" err="1"/>
              <a:t>групами</a:t>
            </a:r>
            <a:r>
              <a:rPr lang="ru-RU" sz="2800" dirty="0"/>
              <a:t> </a:t>
            </a:r>
            <a:r>
              <a:rPr lang="en-US" sz="2800" dirty="0"/>
              <a:t>HACCP. </a:t>
            </a:r>
            <a:r>
              <a:rPr lang="ru-RU" sz="2800" dirty="0"/>
              <a:t>Вони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отримують</a:t>
            </a:r>
            <a:r>
              <a:rPr lang="ru-RU" sz="2800" dirty="0"/>
              <a:t> </a:t>
            </a:r>
            <a:r>
              <a:rPr lang="ru-RU" sz="2800" dirty="0" err="1"/>
              <a:t>користь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такого </a:t>
            </a:r>
            <a:r>
              <a:rPr lang="ru-RU" sz="2800" dirty="0" err="1"/>
              <a:t>обміну</a:t>
            </a:r>
            <a:r>
              <a:rPr lang="ru-RU" sz="2800" dirty="0"/>
              <a:t>, </a:t>
            </a:r>
            <a:r>
              <a:rPr lang="ru-RU" sz="2800" dirty="0" err="1"/>
              <a:t>оскільки</a:t>
            </a:r>
            <a:r>
              <a:rPr lang="ru-RU" sz="2800" dirty="0"/>
              <a:t> </a:t>
            </a:r>
            <a:r>
              <a:rPr lang="ru-RU" sz="2800" dirty="0" err="1"/>
              <a:t>матимуть</a:t>
            </a:r>
            <a:r>
              <a:rPr lang="ru-RU" sz="2800" dirty="0"/>
              <a:t> </a:t>
            </a:r>
            <a:r>
              <a:rPr lang="ru-RU" sz="2800" dirty="0" err="1"/>
              <a:t>свіжий</a:t>
            </a:r>
            <a:r>
              <a:rPr lang="ru-RU" sz="2800" dirty="0"/>
              <a:t> </a:t>
            </a:r>
            <a:r>
              <a:rPr lang="ru-RU" sz="2800" dirty="0" err="1"/>
              <a:t>погляд</a:t>
            </a:r>
            <a:r>
              <a:rPr lang="ru-RU" sz="2800" dirty="0"/>
              <a:t> на свою систему. </a:t>
            </a:r>
          </a:p>
        </p:txBody>
      </p:sp>
    </p:spTree>
    <p:extLst>
      <p:ext uri="{BB962C8B-B14F-4D97-AF65-F5344CB8AC3E}">
        <p14:creationId xmlns:p14="http://schemas.microsoft.com/office/powerpoint/2010/main" val="2590283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1102" y="301925"/>
            <a:ext cx="11257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в) </a:t>
            </a:r>
            <a:r>
              <a:rPr lang="ru-RU" sz="2800" dirty="0" err="1"/>
              <a:t>Критичні</a:t>
            </a:r>
            <a:r>
              <a:rPr lang="ru-RU" sz="2800" dirty="0"/>
              <a:t> </a:t>
            </a:r>
            <a:r>
              <a:rPr lang="ru-RU" sz="2800" dirty="0" err="1"/>
              <a:t>межі</a:t>
            </a:r>
            <a:r>
              <a:rPr lang="ru-RU" sz="2800" dirty="0"/>
              <a:t> для КТК </a:t>
            </a:r>
            <a:r>
              <a:rPr lang="ru-RU" sz="2800" b="1" dirty="0"/>
              <a:t>(Принцип 3)</a:t>
            </a:r>
            <a:r>
              <a:rPr lang="ru-RU" sz="2800" dirty="0"/>
              <a:t> Для кожного заходу контролю,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визначено</a:t>
            </a:r>
            <a:r>
              <a:rPr lang="ru-RU" sz="2800" dirty="0"/>
              <a:t> як </a:t>
            </a:r>
            <a:r>
              <a:rPr lang="ru-RU" sz="2800" dirty="0" err="1"/>
              <a:t>критичну</a:t>
            </a:r>
            <a:r>
              <a:rPr lang="ru-RU" sz="2800" dirty="0"/>
              <a:t> </a:t>
            </a:r>
            <a:r>
              <a:rPr lang="ru-RU" sz="2800" dirty="0" err="1"/>
              <a:t>контрольну</a:t>
            </a:r>
            <a:r>
              <a:rPr lang="ru-RU" sz="2800" dirty="0"/>
              <a:t> точку, </a:t>
            </a:r>
            <a:r>
              <a:rPr lang="ru-RU" sz="2800" dirty="0" err="1"/>
              <a:t>необхідно</a:t>
            </a:r>
            <a:r>
              <a:rPr lang="ru-RU" sz="2800" dirty="0"/>
              <a:t> </a:t>
            </a:r>
            <a:r>
              <a:rPr lang="ru-RU" sz="2800" dirty="0" err="1"/>
              <a:t>встановити</a:t>
            </a:r>
            <a:r>
              <a:rPr lang="ru-RU" sz="2800" dirty="0"/>
              <a:t> </a:t>
            </a:r>
            <a:r>
              <a:rPr lang="ru-RU" sz="2800" dirty="0" err="1"/>
              <a:t>критичні</a:t>
            </a:r>
            <a:r>
              <a:rPr lang="ru-RU" sz="2800" dirty="0"/>
              <a:t> </a:t>
            </a:r>
            <a:r>
              <a:rPr lang="ru-RU" sz="2800" dirty="0" err="1"/>
              <a:t>межі</a:t>
            </a:r>
            <a:r>
              <a:rPr lang="ru-RU" sz="2800" dirty="0"/>
              <a:t>.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граничні</a:t>
            </a:r>
            <a:r>
              <a:rPr lang="ru-RU" sz="2800" dirty="0"/>
              <a:t> </a:t>
            </a:r>
            <a:r>
              <a:rPr lang="ru-RU" sz="2800" dirty="0" err="1"/>
              <a:t>значення</a:t>
            </a:r>
            <a:r>
              <a:rPr lang="ru-RU" sz="2800" dirty="0"/>
              <a:t> </a:t>
            </a:r>
            <a:r>
              <a:rPr lang="ru-RU" sz="2800" dirty="0" err="1"/>
              <a:t>повинні</a:t>
            </a:r>
            <a:r>
              <a:rPr lang="ru-RU" sz="2800" dirty="0"/>
              <a:t> </a:t>
            </a:r>
            <a:r>
              <a:rPr lang="ru-RU" sz="2800" dirty="0" err="1"/>
              <a:t>відповідати</a:t>
            </a:r>
            <a:r>
              <a:rPr lang="ru-RU" sz="2800" dirty="0"/>
              <a:t> самим </a:t>
            </a:r>
            <a:r>
              <a:rPr lang="ru-RU" sz="2800" dirty="0" err="1"/>
              <a:t>крайнім</a:t>
            </a:r>
            <a:r>
              <a:rPr lang="ru-RU" sz="2800" dirty="0"/>
              <a:t> </a:t>
            </a:r>
            <a:r>
              <a:rPr lang="ru-RU" sz="2800" dirty="0" err="1"/>
              <a:t>значенням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є </a:t>
            </a:r>
            <a:r>
              <a:rPr lang="ru-RU" sz="2800" dirty="0" err="1"/>
              <a:t>прийнятними</a:t>
            </a:r>
            <a:r>
              <a:rPr lang="ru-RU" sz="2800" dirty="0"/>
              <a:t> з точки </a:t>
            </a:r>
            <a:r>
              <a:rPr lang="ru-RU" sz="2800" dirty="0" err="1"/>
              <a:t>зору</a:t>
            </a:r>
            <a:r>
              <a:rPr lang="ru-RU" sz="2800" dirty="0"/>
              <a:t> </a:t>
            </a:r>
            <a:r>
              <a:rPr lang="ru-RU" sz="2800" dirty="0" err="1"/>
              <a:t>безпечності</a:t>
            </a:r>
            <a:r>
              <a:rPr lang="ru-RU" sz="2800" dirty="0"/>
              <a:t> </a:t>
            </a:r>
            <a:r>
              <a:rPr lang="ru-RU" sz="2800" dirty="0" err="1"/>
              <a:t>продукції</a:t>
            </a:r>
            <a:r>
              <a:rPr lang="ru-RU" sz="2800" dirty="0"/>
              <a:t>. Вони є </a:t>
            </a:r>
            <a:r>
              <a:rPr lang="ru-RU" sz="2800" dirty="0" err="1"/>
              <a:t>межею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прийнятними</a:t>
            </a:r>
            <a:r>
              <a:rPr lang="ru-RU" sz="2800" dirty="0"/>
              <a:t> й </a:t>
            </a:r>
            <a:r>
              <a:rPr lang="ru-RU" sz="2800" dirty="0" err="1"/>
              <a:t>неприйнятними</a:t>
            </a:r>
            <a:r>
              <a:rPr lang="ru-RU" sz="2800" dirty="0"/>
              <a:t> величинами. </a:t>
            </a:r>
            <a:r>
              <a:rPr lang="ru-RU" sz="2800" dirty="0" err="1"/>
              <a:t>Граничні</a:t>
            </a:r>
            <a:r>
              <a:rPr lang="ru-RU" sz="2800" dirty="0"/>
              <a:t> </a:t>
            </a:r>
            <a:r>
              <a:rPr lang="ru-RU" sz="2800" dirty="0" err="1"/>
              <a:t>величини</a:t>
            </a:r>
            <a:r>
              <a:rPr lang="ru-RU" sz="2800" dirty="0"/>
              <a:t> </a:t>
            </a:r>
            <a:r>
              <a:rPr lang="ru-RU" sz="2800" dirty="0" err="1"/>
              <a:t>встановлюються</a:t>
            </a:r>
            <a:r>
              <a:rPr lang="ru-RU" sz="2800" dirty="0"/>
              <a:t> за </a:t>
            </a:r>
            <a:r>
              <a:rPr lang="ru-RU" sz="2800" dirty="0" err="1"/>
              <a:t>вимірними</a:t>
            </a:r>
            <a:r>
              <a:rPr lang="ru-RU" sz="2800" dirty="0"/>
              <a:t> параметрами,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можуть</a:t>
            </a:r>
            <a:r>
              <a:rPr lang="ru-RU" sz="2800" dirty="0"/>
              <a:t> </a:t>
            </a:r>
            <a:r>
              <a:rPr lang="ru-RU" sz="2800" dirty="0" err="1"/>
              <a:t>продемонструвати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ця</a:t>
            </a:r>
            <a:r>
              <a:rPr lang="ru-RU" sz="2800" dirty="0"/>
              <a:t> критична точка </a:t>
            </a:r>
            <a:r>
              <a:rPr lang="ru-RU" sz="2800" dirty="0" err="1"/>
              <a:t>контролюється</a:t>
            </a:r>
            <a:r>
              <a:rPr lang="ru-RU" sz="2800" dirty="0"/>
              <a:t>. Прикладами </a:t>
            </a:r>
            <a:r>
              <a:rPr lang="ru-RU" sz="2800" dirty="0" err="1"/>
              <a:t>цих</a:t>
            </a:r>
            <a:r>
              <a:rPr lang="ru-RU" sz="2800" dirty="0"/>
              <a:t> </a:t>
            </a:r>
            <a:r>
              <a:rPr lang="ru-RU" sz="2800" dirty="0" err="1"/>
              <a:t>параметрів</a:t>
            </a:r>
            <a:r>
              <a:rPr lang="ru-RU" sz="2800" dirty="0"/>
              <a:t>: температура, </a:t>
            </a:r>
            <a:r>
              <a:rPr lang="ru-RU" sz="2800" dirty="0" err="1"/>
              <a:t>тривалість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, </a:t>
            </a:r>
            <a:r>
              <a:rPr lang="ru-RU" sz="2800" dirty="0" err="1"/>
              <a:t>водневий</a:t>
            </a:r>
            <a:r>
              <a:rPr lang="ru-RU" sz="2800" dirty="0"/>
              <a:t> </a:t>
            </a:r>
            <a:r>
              <a:rPr lang="ru-RU" sz="2800" dirty="0" err="1"/>
              <a:t>показник</a:t>
            </a:r>
            <a:r>
              <a:rPr lang="ru-RU" sz="2800" dirty="0"/>
              <a:t>, </a:t>
            </a:r>
            <a:r>
              <a:rPr lang="ru-RU" sz="2800" dirty="0" err="1"/>
              <a:t>вологість</a:t>
            </a:r>
            <a:r>
              <a:rPr lang="ru-RU" sz="2800" dirty="0"/>
              <a:t>, </a:t>
            </a:r>
            <a:r>
              <a:rPr lang="ru-RU" sz="2800" dirty="0" err="1"/>
              <a:t>вміст</a:t>
            </a:r>
            <a:r>
              <a:rPr lang="ru-RU" sz="2800" dirty="0"/>
              <a:t> добавок, </a:t>
            </a:r>
            <a:r>
              <a:rPr lang="ru-RU" sz="2800" dirty="0" err="1"/>
              <a:t>консервантів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солі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сенсорні</a:t>
            </a:r>
            <a:r>
              <a:rPr lang="ru-RU" sz="2800" dirty="0"/>
              <a:t> </a:t>
            </a:r>
            <a:r>
              <a:rPr lang="ru-RU" sz="2800" dirty="0" err="1"/>
              <a:t>параметри</a:t>
            </a:r>
            <a:r>
              <a:rPr lang="ru-RU" sz="2800" dirty="0"/>
              <a:t>, </a:t>
            </a:r>
            <a:r>
              <a:rPr lang="ru-RU" sz="2800" dirty="0" err="1"/>
              <a:t>такі</a:t>
            </a:r>
            <a:r>
              <a:rPr lang="ru-RU" sz="2800" dirty="0"/>
              <a:t> як </a:t>
            </a:r>
            <a:r>
              <a:rPr lang="ru-RU" sz="2800" dirty="0" err="1"/>
              <a:t>зовнішній</a:t>
            </a:r>
            <a:r>
              <a:rPr lang="ru-RU" sz="2800" dirty="0"/>
              <a:t> </a:t>
            </a:r>
            <a:r>
              <a:rPr lang="ru-RU" sz="2800" dirty="0" err="1"/>
              <a:t>вигляд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стан продукту та </a:t>
            </a:r>
            <a:r>
              <a:rPr lang="ru-RU" sz="2800" dirty="0" err="1"/>
              <a:t>інше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2973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4234" y="232913"/>
            <a:ext cx="111453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г) </a:t>
            </a:r>
            <a:r>
              <a:rPr lang="ru-RU" sz="2800" dirty="0" err="1"/>
              <a:t>Процедури</a:t>
            </a:r>
            <a:r>
              <a:rPr lang="ru-RU" sz="2800" dirty="0"/>
              <a:t> </a:t>
            </a:r>
            <a:r>
              <a:rPr lang="ru-RU" sz="2800" dirty="0" err="1"/>
              <a:t>моніторингу</a:t>
            </a:r>
            <a:r>
              <a:rPr lang="ru-RU" sz="2800" dirty="0"/>
              <a:t> </a:t>
            </a:r>
            <a:r>
              <a:rPr lang="ru-RU" sz="2800" dirty="0" err="1"/>
              <a:t>критичних</a:t>
            </a:r>
            <a:r>
              <a:rPr lang="ru-RU" sz="2800" dirty="0"/>
              <a:t> </a:t>
            </a:r>
            <a:r>
              <a:rPr lang="ru-RU" sz="2800" dirty="0" err="1"/>
              <a:t>контрольних</a:t>
            </a:r>
            <a:r>
              <a:rPr lang="ru-RU" sz="2800" dirty="0"/>
              <a:t> </a:t>
            </a:r>
            <a:r>
              <a:rPr lang="ru-RU" sz="2800" dirty="0" err="1"/>
              <a:t>точок</a:t>
            </a:r>
            <a:r>
              <a:rPr lang="ru-RU" sz="2800" dirty="0"/>
              <a:t> </a:t>
            </a:r>
            <a:r>
              <a:rPr lang="ru-RU" sz="2800" b="1" dirty="0"/>
              <a:t>(Принцип 4) </a:t>
            </a:r>
            <a:r>
              <a:rPr lang="ru-RU" sz="2800" dirty="0"/>
              <a:t>Для </a:t>
            </a:r>
            <a:r>
              <a:rPr lang="ru-RU" sz="2800" dirty="0" err="1"/>
              <a:t>кожної</a:t>
            </a:r>
            <a:r>
              <a:rPr lang="ru-RU" sz="2800" dirty="0"/>
              <a:t> </a:t>
            </a:r>
            <a:r>
              <a:rPr lang="ru-RU" sz="2800" dirty="0" err="1"/>
              <a:t>критичної</a:t>
            </a:r>
            <a:r>
              <a:rPr lang="ru-RU" sz="2800" dirty="0"/>
              <a:t> </a:t>
            </a:r>
            <a:r>
              <a:rPr lang="ru-RU" sz="2800" dirty="0" err="1"/>
              <a:t>контрольної</a:t>
            </a:r>
            <a:r>
              <a:rPr lang="ru-RU" sz="2800" dirty="0"/>
              <a:t> точки </a:t>
            </a:r>
            <a:r>
              <a:rPr lang="ru-RU" sz="2800" dirty="0" err="1"/>
              <a:t>уповноважені</a:t>
            </a:r>
            <a:r>
              <a:rPr lang="ru-RU" sz="2800" dirty="0"/>
              <a:t> особи </a:t>
            </a:r>
            <a:r>
              <a:rPr lang="ru-RU" sz="2800" dirty="0" err="1"/>
              <a:t>мають</a:t>
            </a:r>
            <a:r>
              <a:rPr lang="ru-RU" sz="2800" dirty="0"/>
              <a:t> </a:t>
            </a:r>
            <a:r>
              <a:rPr lang="ru-RU" sz="2800" dirty="0" err="1"/>
              <a:t>розробити</a:t>
            </a:r>
            <a:r>
              <a:rPr lang="ru-RU" sz="2800" dirty="0"/>
              <a:t> та </a:t>
            </a:r>
            <a:r>
              <a:rPr lang="ru-RU" sz="2800" dirty="0" err="1"/>
              <a:t>впровадити</a:t>
            </a:r>
            <a:r>
              <a:rPr lang="ru-RU" sz="2800" dirty="0"/>
              <a:t> </a:t>
            </a:r>
            <a:r>
              <a:rPr lang="ru-RU" sz="2800" dirty="0" err="1"/>
              <a:t>програму</a:t>
            </a:r>
            <a:r>
              <a:rPr lang="ru-RU" sz="2800" dirty="0"/>
              <a:t> </a:t>
            </a:r>
            <a:r>
              <a:rPr lang="ru-RU" sz="2800" dirty="0" err="1"/>
              <a:t>моніторингу</a:t>
            </a:r>
            <a:r>
              <a:rPr lang="ru-RU" sz="2800" dirty="0"/>
              <a:t> (план НАССР) для </a:t>
            </a:r>
            <a:r>
              <a:rPr lang="ru-RU" sz="2800" dirty="0" err="1"/>
              <a:t>впевненості</a:t>
            </a:r>
            <a:r>
              <a:rPr lang="ru-RU" sz="2800" dirty="0"/>
              <a:t> в тому,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встановлені</a:t>
            </a:r>
            <a:r>
              <a:rPr lang="ru-RU" sz="2800" dirty="0"/>
              <a:t> </a:t>
            </a:r>
            <a:r>
              <a:rPr lang="ru-RU" sz="2800" dirty="0" err="1"/>
              <a:t>критичні</a:t>
            </a:r>
            <a:r>
              <a:rPr lang="ru-RU" sz="2800" dirty="0"/>
              <a:t> </a:t>
            </a:r>
            <a:r>
              <a:rPr lang="ru-RU" sz="2800" dirty="0" err="1"/>
              <a:t>межі</a:t>
            </a:r>
            <a:r>
              <a:rPr lang="ru-RU" sz="2800" dirty="0"/>
              <a:t> </a:t>
            </a:r>
            <a:r>
              <a:rPr lang="ru-RU" sz="2800" dirty="0" err="1"/>
              <a:t>знаходяться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контролем.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dirty="0" err="1"/>
              <a:t>результати</a:t>
            </a:r>
            <a:r>
              <a:rPr lang="ru-RU" sz="2800" dirty="0"/>
              <a:t> </a:t>
            </a:r>
            <a:r>
              <a:rPr lang="ru-RU" sz="2800" dirty="0" err="1"/>
              <a:t>моніторингу</a:t>
            </a:r>
            <a:r>
              <a:rPr lang="ru-RU" sz="2800" dirty="0"/>
              <a:t> </a:t>
            </a:r>
            <a:r>
              <a:rPr lang="ru-RU" sz="2800" dirty="0" err="1"/>
              <a:t>критичної</a:t>
            </a:r>
            <a:r>
              <a:rPr lang="ru-RU" sz="2800" dirty="0"/>
              <a:t> </a:t>
            </a:r>
            <a:r>
              <a:rPr lang="ru-RU" sz="2800" dirty="0" err="1"/>
              <a:t>контрольної</a:t>
            </a:r>
            <a:r>
              <a:rPr lang="ru-RU" sz="2800" dirty="0"/>
              <a:t> точки </a:t>
            </a:r>
            <a:r>
              <a:rPr lang="ru-RU" sz="2800" dirty="0" err="1"/>
              <a:t>вказують</a:t>
            </a:r>
            <a:r>
              <a:rPr lang="ru-RU" sz="2800" dirty="0"/>
              <a:t> на </a:t>
            </a:r>
            <a:r>
              <a:rPr lang="ru-RU" sz="2800" dirty="0" err="1"/>
              <a:t>втрату</a:t>
            </a:r>
            <a:r>
              <a:rPr lang="ru-RU" sz="2800" dirty="0"/>
              <a:t> контролю, то </a:t>
            </a:r>
            <a:r>
              <a:rPr lang="ru-RU" sz="2800" dirty="0" err="1"/>
              <a:t>процес</a:t>
            </a:r>
            <a:r>
              <a:rPr lang="ru-RU" sz="2800" dirty="0"/>
              <a:t> </a:t>
            </a:r>
            <a:r>
              <a:rPr lang="ru-RU" sz="2800" dirty="0" err="1"/>
              <a:t>необхідно</a:t>
            </a:r>
            <a:r>
              <a:rPr lang="ru-RU" sz="2800" dirty="0"/>
              <a:t> максимально </a:t>
            </a:r>
            <a:r>
              <a:rPr lang="ru-RU" sz="2800" dirty="0" err="1"/>
              <a:t>скоригувати</a:t>
            </a:r>
            <a:r>
              <a:rPr lang="ru-RU" sz="2800" dirty="0"/>
              <a:t>. План HACCP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описувати</a:t>
            </a:r>
            <a:r>
              <a:rPr lang="ru-RU" sz="2800" dirty="0"/>
              <a:t> та </a:t>
            </a:r>
            <a:r>
              <a:rPr lang="ru-RU" sz="2800" dirty="0" err="1"/>
              <a:t>визначати</a:t>
            </a:r>
            <a:r>
              <a:rPr lang="ru-RU" sz="2800" dirty="0"/>
              <a:t> </a:t>
            </a:r>
            <a:r>
              <a:rPr lang="ru-RU" sz="2800" dirty="0" err="1"/>
              <a:t>методи</a:t>
            </a:r>
            <a:r>
              <a:rPr lang="ru-RU" sz="2800" dirty="0"/>
              <a:t>, частоту </a:t>
            </a:r>
            <a:r>
              <a:rPr lang="ru-RU" sz="2800" dirty="0" err="1"/>
              <a:t>моніторингу</a:t>
            </a:r>
            <a:r>
              <a:rPr lang="ru-RU" sz="2800" dirty="0"/>
              <a:t> та </a:t>
            </a:r>
            <a:r>
              <a:rPr lang="ru-RU" sz="2800" dirty="0" err="1"/>
              <a:t>вимірювань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, процедуру </a:t>
            </a:r>
            <a:r>
              <a:rPr lang="ru-RU" sz="2800" dirty="0" err="1"/>
              <a:t>реєстрації</a:t>
            </a:r>
            <a:r>
              <a:rPr lang="ru-RU" sz="2800" dirty="0"/>
              <a:t> </a:t>
            </a:r>
            <a:r>
              <a:rPr lang="ru-RU" sz="2800" dirty="0" err="1"/>
              <a:t>результатів</a:t>
            </a:r>
            <a:r>
              <a:rPr lang="ru-RU" sz="2800" dirty="0"/>
              <a:t> </a:t>
            </a:r>
            <a:r>
              <a:rPr lang="ru-RU" sz="2800" dirty="0" err="1"/>
              <a:t>моніторингу</a:t>
            </a:r>
            <a:r>
              <a:rPr lang="ru-RU" sz="2800" dirty="0"/>
              <a:t> КТК. Частота </a:t>
            </a:r>
            <a:r>
              <a:rPr lang="ru-RU" sz="2800" dirty="0" err="1"/>
              <a:t>моніторингу</a:t>
            </a:r>
            <a:r>
              <a:rPr lang="ru-RU" sz="2800" dirty="0"/>
              <a:t> повинна </a:t>
            </a:r>
            <a:r>
              <a:rPr lang="ru-RU" sz="2800" dirty="0" err="1"/>
              <a:t>визначатися</a:t>
            </a:r>
            <a:r>
              <a:rPr lang="ru-RU" sz="2800" dirty="0"/>
              <a:t> на </a:t>
            </a:r>
            <a:r>
              <a:rPr lang="ru-RU" sz="2800" dirty="0" err="1"/>
              <a:t>основі</a:t>
            </a:r>
            <a:r>
              <a:rPr lang="ru-RU" sz="2800" dirty="0"/>
              <a:t> </a:t>
            </a:r>
            <a:r>
              <a:rPr lang="ru-RU" sz="2800" dirty="0" err="1"/>
              <a:t>рівня</a:t>
            </a:r>
            <a:r>
              <a:rPr lang="ru-RU" sz="2800" dirty="0"/>
              <a:t> </a:t>
            </a:r>
            <a:r>
              <a:rPr lang="ru-RU" sz="2800" dirty="0" err="1"/>
              <a:t>ризику</a:t>
            </a:r>
            <a:r>
              <a:rPr lang="ru-RU" sz="2800" dirty="0"/>
              <a:t>. Записи </a:t>
            </a:r>
            <a:r>
              <a:rPr lang="ru-RU" sz="2800" dirty="0" err="1"/>
              <a:t>моніторингу</a:t>
            </a:r>
            <a:r>
              <a:rPr lang="ru-RU" sz="2800" dirty="0"/>
              <a:t> КТК </a:t>
            </a:r>
            <a:r>
              <a:rPr lang="ru-RU" sz="2800" dirty="0" err="1"/>
              <a:t>повинні</a:t>
            </a:r>
            <a:r>
              <a:rPr lang="ru-RU" sz="2800" dirty="0"/>
              <a:t> вестись особами,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здійснюють</a:t>
            </a:r>
            <a:r>
              <a:rPr lang="ru-RU" sz="2800" dirty="0"/>
              <a:t> </a:t>
            </a:r>
            <a:r>
              <a:rPr lang="ru-RU" sz="2800" dirty="0" err="1"/>
              <a:t>моніторинг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- </a:t>
            </a:r>
            <a:r>
              <a:rPr lang="ru-RU" sz="2800" dirty="0" err="1"/>
              <a:t>якщо</a:t>
            </a:r>
            <a:r>
              <a:rPr lang="ru-RU" sz="2800" dirty="0"/>
              <a:t> записи </a:t>
            </a:r>
            <a:r>
              <a:rPr lang="ru-RU" sz="2800" dirty="0" err="1"/>
              <a:t>перевіряються</a:t>
            </a:r>
            <a:r>
              <a:rPr lang="ru-RU" sz="2800" dirty="0"/>
              <a:t> - </a:t>
            </a:r>
            <a:r>
              <a:rPr lang="ru-RU" sz="2800" dirty="0" err="1"/>
              <a:t>працівниками</a:t>
            </a:r>
            <a:r>
              <a:rPr lang="ru-RU" sz="2800" dirty="0"/>
              <a:t> </a:t>
            </a:r>
            <a:r>
              <a:rPr lang="ru-RU" sz="2800" dirty="0" err="1"/>
              <a:t>компанії</a:t>
            </a:r>
            <a:r>
              <a:rPr lang="ru-RU" sz="2800" dirty="0"/>
              <a:t>, </a:t>
            </a:r>
            <a:r>
              <a:rPr lang="ru-RU" sz="2800" dirty="0" err="1"/>
              <a:t>відповідальними</a:t>
            </a:r>
            <a:r>
              <a:rPr lang="ru-RU" sz="2800" dirty="0"/>
              <a:t> за </a:t>
            </a:r>
            <a:r>
              <a:rPr lang="ru-RU" sz="2800" dirty="0" err="1"/>
              <a:t>внутрішній</a:t>
            </a:r>
            <a:r>
              <a:rPr lang="ru-RU" sz="2800" dirty="0"/>
              <a:t> аудит. </a:t>
            </a:r>
          </a:p>
        </p:txBody>
      </p:sp>
    </p:spTree>
    <p:extLst>
      <p:ext uri="{BB962C8B-B14F-4D97-AF65-F5344CB8AC3E}">
        <p14:creationId xmlns:p14="http://schemas.microsoft.com/office/powerpoint/2010/main" val="1653296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947" y="258792"/>
            <a:ext cx="115335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д) </a:t>
            </a:r>
            <a:r>
              <a:rPr lang="ru-RU" sz="3200" dirty="0" err="1"/>
              <a:t>Коригувальні</a:t>
            </a:r>
            <a:r>
              <a:rPr lang="ru-RU" sz="3200" dirty="0"/>
              <a:t> </a:t>
            </a:r>
            <a:r>
              <a:rPr lang="ru-RU" sz="3200" dirty="0" err="1"/>
              <a:t>дії</a:t>
            </a:r>
            <a:r>
              <a:rPr lang="ru-RU" sz="3200" dirty="0"/>
              <a:t> </a:t>
            </a:r>
            <a:r>
              <a:rPr lang="ru-RU" sz="3200" b="1" dirty="0"/>
              <a:t>(Принцип 5) </a:t>
            </a:r>
            <a:r>
              <a:rPr lang="ru-RU" sz="3200" dirty="0" err="1"/>
              <a:t>Коригувальні</a:t>
            </a:r>
            <a:r>
              <a:rPr lang="ru-RU" sz="3200" dirty="0"/>
              <a:t> </a:t>
            </a:r>
            <a:r>
              <a:rPr lang="ru-RU" sz="3200" dirty="0" err="1"/>
              <a:t>дії</a:t>
            </a:r>
            <a:r>
              <a:rPr lang="ru-RU" sz="3200" dirty="0"/>
              <a:t> </a:t>
            </a:r>
            <a:r>
              <a:rPr lang="ru-RU" sz="3200" dirty="0" err="1"/>
              <a:t>повинні</a:t>
            </a:r>
            <a:r>
              <a:rPr lang="ru-RU" sz="3200" dirty="0"/>
              <a:t> </a:t>
            </a:r>
            <a:r>
              <a:rPr lang="ru-RU" sz="3200" dirty="0" err="1"/>
              <a:t>включати</a:t>
            </a:r>
            <a:r>
              <a:rPr lang="ru-RU" sz="3200" dirty="0"/>
              <a:t>: - </a:t>
            </a:r>
            <a:r>
              <a:rPr lang="ru-RU" sz="3200" dirty="0" err="1"/>
              <a:t>призначення</a:t>
            </a:r>
            <a:r>
              <a:rPr lang="ru-RU" sz="3200" dirty="0"/>
              <a:t> </a:t>
            </a:r>
            <a:r>
              <a:rPr lang="ru-RU" sz="3200" dirty="0" err="1"/>
              <a:t>відповідальних</a:t>
            </a:r>
            <a:r>
              <a:rPr lang="ru-RU" sz="3200" dirty="0"/>
              <a:t> </a:t>
            </a:r>
            <a:r>
              <a:rPr lang="ru-RU" sz="3200" dirty="0" err="1"/>
              <a:t>осіб</a:t>
            </a:r>
            <a:r>
              <a:rPr lang="ru-RU" sz="3200" dirty="0"/>
              <a:t> за </a:t>
            </a:r>
            <a:r>
              <a:rPr lang="ru-RU" sz="3200" dirty="0" err="1"/>
              <a:t>здійснення</a:t>
            </a:r>
            <a:r>
              <a:rPr lang="ru-RU" sz="3200" dirty="0"/>
              <a:t> </a:t>
            </a:r>
            <a:r>
              <a:rPr lang="ru-RU" sz="3200" dirty="0" err="1"/>
              <a:t>коригувальних</a:t>
            </a:r>
            <a:r>
              <a:rPr lang="ru-RU" sz="3200" dirty="0"/>
              <a:t> </a:t>
            </a:r>
            <a:r>
              <a:rPr lang="ru-RU" sz="3200" dirty="0" err="1"/>
              <a:t>дій</a:t>
            </a:r>
            <a:r>
              <a:rPr lang="ru-RU" sz="3200" dirty="0"/>
              <a:t>; - </a:t>
            </a:r>
            <a:r>
              <a:rPr lang="ru-RU" sz="3200" dirty="0" err="1"/>
              <a:t>інструменти</a:t>
            </a:r>
            <a:r>
              <a:rPr lang="ru-RU" sz="3200" dirty="0"/>
              <a:t> та заходи,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використовуються</a:t>
            </a:r>
            <a:r>
              <a:rPr lang="ru-RU" sz="3200" dirty="0"/>
              <a:t> для </a:t>
            </a:r>
            <a:r>
              <a:rPr lang="ru-RU" sz="3200" dirty="0" err="1"/>
              <a:t>корекції</a:t>
            </a:r>
            <a:r>
              <a:rPr lang="ru-RU" sz="3200" dirty="0"/>
              <a:t> </a:t>
            </a:r>
            <a:r>
              <a:rPr lang="ru-RU" sz="3200" dirty="0" err="1"/>
              <a:t>виявленого</a:t>
            </a:r>
            <a:r>
              <a:rPr lang="ru-RU" sz="3200" dirty="0"/>
              <a:t> </a:t>
            </a:r>
            <a:r>
              <a:rPr lang="ru-RU" sz="3200" dirty="0" err="1"/>
              <a:t>відхилення</a:t>
            </a:r>
            <a:r>
              <a:rPr lang="ru-RU" sz="3200" dirty="0"/>
              <a:t>; - заходи,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слід</a:t>
            </a:r>
            <a:r>
              <a:rPr lang="ru-RU" sz="3200" dirty="0"/>
              <a:t> провести </a:t>
            </a:r>
            <a:r>
              <a:rPr lang="ru-RU" sz="3200" dirty="0" err="1"/>
              <a:t>відносно</a:t>
            </a:r>
            <a:r>
              <a:rPr lang="ru-RU" sz="3200" dirty="0"/>
              <a:t> </a:t>
            </a:r>
            <a:r>
              <a:rPr lang="ru-RU" sz="3200" dirty="0" err="1"/>
              <a:t>продукції</a:t>
            </a:r>
            <a:r>
              <a:rPr lang="ru-RU" sz="3200" dirty="0"/>
              <a:t>, яка </a:t>
            </a:r>
            <a:r>
              <a:rPr lang="ru-RU" sz="3200" dirty="0" err="1"/>
              <a:t>була</a:t>
            </a:r>
            <a:r>
              <a:rPr lang="ru-RU" sz="3200" dirty="0"/>
              <a:t> </a:t>
            </a:r>
            <a:r>
              <a:rPr lang="ru-RU" sz="3200" dirty="0" err="1"/>
              <a:t>вироблена</a:t>
            </a:r>
            <a:r>
              <a:rPr lang="ru-RU" sz="3200" dirty="0"/>
              <a:t> в той час, коли </a:t>
            </a:r>
            <a:r>
              <a:rPr lang="ru-RU" sz="3200" dirty="0" err="1"/>
              <a:t>процес</a:t>
            </a:r>
            <a:r>
              <a:rPr lang="ru-RU" sz="3200" dirty="0"/>
              <a:t> не </a:t>
            </a:r>
            <a:r>
              <a:rPr lang="ru-RU" sz="3200" dirty="0" err="1"/>
              <a:t>контролювався</a:t>
            </a:r>
            <a:r>
              <a:rPr lang="ru-RU" sz="3200" dirty="0"/>
              <a:t>; - </a:t>
            </a:r>
            <a:r>
              <a:rPr lang="ru-RU" sz="3200" dirty="0" err="1"/>
              <a:t>ведення</a:t>
            </a:r>
            <a:r>
              <a:rPr lang="ru-RU" sz="3200" dirty="0"/>
              <a:t> </a:t>
            </a:r>
            <a:r>
              <a:rPr lang="ru-RU" sz="3200" dirty="0" err="1"/>
              <a:t>записів</a:t>
            </a:r>
            <a:r>
              <a:rPr lang="ru-RU" sz="3200" dirty="0"/>
              <a:t> </a:t>
            </a:r>
            <a:r>
              <a:rPr lang="ru-RU" sz="3200" dirty="0" err="1"/>
              <a:t>щодо</a:t>
            </a:r>
            <a:r>
              <a:rPr lang="ru-RU" sz="3200" dirty="0"/>
              <a:t> </a:t>
            </a:r>
            <a:r>
              <a:rPr lang="ru-RU" sz="3200" dirty="0" err="1"/>
              <a:t>проведених</a:t>
            </a:r>
            <a:r>
              <a:rPr lang="ru-RU" sz="3200" dirty="0"/>
              <a:t> </a:t>
            </a:r>
            <a:r>
              <a:rPr lang="ru-RU" sz="3200" dirty="0" err="1"/>
              <a:t>коригувальних</a:t>
            </a:r>
            <a:r>
              <a:rPr lang="ru-RU" sz="3200" dirty="0"/>
              <a:t> </a:t>
            </a:r>
            <a:r>
              <a:rPr lang="ru-RU" sz="3200" dirty="0" err="1"/>
              <a:t>дій</a:t>
            </a:r>
            <a:r>
              <a:rPr lang="ru-RU" sz="3200" dirty="0"/>
              <a:t> (</a:t>
            </a:r>
            <a:r>
              <a:rPr lang="ru-RU" sz="3200" dirty="0" err="1"/>
              <a:t>наприклад</a:t>
            </a:r>
            <a:r>
              <a:rPr lang="ru-RU" sz="3200" dirty="0"/>
              <a:t>, дата, час, вид заходу, </a:t>
            </a:r>
            <a:r>
              <a:rPr lang="ru-RU" sz="3200" dirty="0" err="1"/>
              <a:t>виконавці</a:t>
            </a:r>
            <a:r>
              <a:rPr lang="ru-RU" sz="3200" dirty="0"/>
              <a:t>, а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подальша</a:t>
            </a:r>
            <a:r>
              <a:rPr lang="ru-RU" sz="3200" dirty="0"/>
              <a:t> </a:t>
            </a:r>
            <a:r>
              <a:rPr lang="ru-RU" sz="3200" dirty="0" err="1"/>
              <a:t>перевірка</a:t>
            </a:r>
            <a:r>
              <a:rPr lang="ru-RU" sz="3200" dirty="0"/>
              <a:t> </a:t>
            </a:r>
            <a:r>
              <a:rPr lang="ru-RU" sz="3200" dirty="0" err="1"/>
              <a:t>ефективності</a:t>
            </a:r>
            <a:r>
              <a:rPr lang="ru-RU" sz="3200" dirty="0"/>
              <a:t>). </a:t>
            </a:r>
            <a:r>
              <a:rPr lang="ru-RU" sz="3200" dirty="0" err="1"/>
              <a:t>Під</a:t>
            </a:r>
            <a:r>
              <a:rPr lang="ru-RU" sz="3200" dirty="0"/>
              <a:t> час контролю </a:t>
            </a:r>
            <a:r>
              <a:rPr lang="ru-RU" sz="3200" dirty="0" err="1"/>
              <a:t>може</a:t>
            </a:r>
            <a:r>
              <a:rPr lang="ru-RU" sz="3200" dirty="0"/>
              <a:t> </a:t>
            </a:r>
            <a:r>
              <a:rPr lang="ru-RU" sz="3200" dirty="0" err="1"/>
              <a:t>з’ясуватися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превентивні</a:t>
            </a:r>
            <a:r>
              <a:rPr lang="ru-RU" sz="3200" dirty="0"/>
              <a:t> заходи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процеси</a:t>
            </a:r>
            <a:r>
              <a:rPr lang="ru-RU" sz="3200" dirty="0"/>
              <a:t> та </a:t>
            </a:r>
            <a:r>
              <a:rPr lang="ru-RU" sz="3200" dirty="0" err="1"/>
              <a:t>контрольні</a:t>
            </a:r>
            <a:r>
              <a:rPr lang="ru-RU" sz="3200" dirty="0"/>
              <a:t> точки </a:t>
            </a:r>
            <a:r>
              <a:rPr lang="ru-RU" sz="3200" dirty="0" err="1"/>
              <a:t>необхідно</a:t>
            </a:r>
            <a:r>
              <a:rPr lang="ru-RU" sz="3200" dirty="0"/>
              <a:t> </a:t>
            </a:r>
            <a:r>
              <a:rPr lang="ru-RU" sz="3200" dirty="0" err="1"/>
              <a:t>змінити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06511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166" y="609984"/>
            <a:ext cx="1151626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е) </a:t>
            </a:r>
            <a:r>
              <a:rPr lang="ru-RU" sz="2200" dirty="0" err="1"/>
              <a:t>Процедури</a:t>
            </a:r>
            <a:r>
              <a:rPr lang="ru-RU" sz="2200" dirty="0"/>
              <a:t> </a:t>
            </a:r>
            <a:r>
              <a:rPr lang="ru-RU" sz="2200" dirty="0" err="1"/>
              <a:t>верифікації</a:t>
            </a:r>
            <a:r>
              <a:rPr lang="ru-RU" sz="2200" dirty="0"/>
              <a:t> та </a:t>
            </a:r>
            <a:r>
              <a:rPr lang="ru-RU" sz="2200" dirty="0" err="1"/>
              <a:t>валідації</a:t>
            </a:r>
            <a:r>
              <a:rPr lang="ru-RU" sz="2200" dirty="0"/>
              <a:t> </a:t>
            </a:r>
            <a:r>
              <a:rPr lang="ru-RU" sz="2200" b="1" dirty="0"/>
              <a:t>(Принцип 6) </a:t>
            </a:r>
            <a:r>
              <a:rPr lang="ru-RU" sz="2200" dirty="0"/>
              <a:t>На </a:t>
            </a:r>
            <a:r>
              <a:rPr lang="ru-RU" sz="2200" dirty="0" err="1"/>
              <a:t>цьому</a:t>
            </a:r>
            <a:r>
              <a:rPr lang="ru-RU" sz="2200" dirty="0"/>
              <a:t> </a:t>
            </a:r>
            <a:r>
              <a:rPr lang="ru-RU" sz="2200" dirty="0" err="1"/>
              <a:t>етапі</a:t>
            </a:r>
            <a:r>
              <a:rPr lang="ru-RU" sz="2200" dirty="0"/>
              <a:t> </a:t>
            </a:r>
            <a:r>
              <a:rPr lang="ru-RU" sz="2200" dirty="0" err="1"/>
              <a:t>група</a:t>
            </a:r>
            <a:r>
              <a:rPr lang="ru-RU" sz="2200" dirty="0"/>
              <a:t> </a:t>
            </a:r>
            <a:r>
              <a:rPr lang="en-US" sz="2200" dirty="0"/>
              <a:t>HACCP </a:t>
            </a:r>
            <a:r>
              <a:rPr lang="ru-RU" sz="2200" dirty="0"/>
              <a:t>повинна </a:t>
            </a:r>
            <a:r>
              <a:rPr lang="ru-RU" sz="2200" dirty="0" err="1"/>
              <a:t>визначати</a:t>
            </a:r>
            <a:r>
              <a:rPr lang="ru-RU" sz="2200" dirty="0"/>
              <a:t> </a:t>
            </a:r>
            <a:r>
              <a:rPr lang="ru-RU" sz="2200" dirty="0" err="1"/>
              <a:t>методи</a:t>
            </a:r>
            <a:r>
              <a:rPr lang="ru-RU" sz="2200" dirty="0"/>
              <a:t> та </a:t>
            </a:r>
            <a:r>
              <a:rPr lang="ru-RU" sz="2200" dirty="0" err="1"/>
              <a:t>процедури</a:t>
            </a:r>
            <a:r>
              <a:rPr lang="ru-RU" sz="2200" dirty="0"/>
              <a:t>, </a:t>
            </a:r>
            <a:r>
              <a:rPr lang="ru-RU" sz="2200" dirty="0" err="1"/>
              <a:t>необхідні</a:t>
            </a:r>
            <a:r>
              <a:rPr lang="ru-RU" sz="2200" dirty="0"/>
              <a:t> для </a:t>
            </a:r>
            <a:r>
              <a:rPr lang="ru-RU" sz="2200" dirty="0" err="1"/>
              <a:t>перевірки</a:t>
            </a:r>
            <a:r>
              <a:rPr lang="ru-RU" sz="2200" dirty="0"/>
              <a:t> </a:t>
            </a:r>
            <a:r>
              <a:rPr lang="ru-RU" sz="2200" dirty="0" err="1"/>
              <a:t>функціональності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 </a:t>
            </a:r>
            <a:r>
              <a:rPr lang="en-US" sz="2200" dirty="0"/>
              <a:t>HACCP. </a:t>
            </a:r>
            <a:r>
              <a:rPr lang="ru-RU" sz="2200" dirty="0" err="1"/>
              <a:t>Використовуються</a:t>
            </a:r>
            <a:r>
              <a:rPr lang="ru-RU" sz="2200" dirty="0"/>
              <a:t> </a:t>
            </a:r>
            <a:r>
              <a:rPr lang="ru-RU" sz="2200" dirty="0" err="1"/>
              <a:t>наступні</a:t>
            </a:r>
            <a:r>
              <a:rPr lang="ru-RU" sz="2200" dirty="0"/>
              <a:t> </a:t>
            </a:r>
            <a:r>
              <a:rPr lang="ru-RU" sz="2200" dirty="0" err="1"/>
              <a:t>методи</a:t>
            </a:r>
            <a:r>
              <a:rPr lang="ru-RU" sz="2200" dirty="0"/>
              <a:t>: </a:t>
            </a:r>
            <a:r>
              <a:rPr lang="ru-RU" sz="2200" dirty="0" err="1"/>
              <a:t>чаналіз</a:t>
            </a:r>
            <a:r>
              <a:rPr lang="ru-RU" sz="2200" dirty="0"/>
              <a:t> </a:t>
            </a:r>
            <a:r>
              <a:rPr lang="ru-RU" sz="2200" dirty="0" err="1"/>
              <a:t>зразків</a:t>
            </a:r>
            <a:r>
              <a:rPr lang="ru-RU" sz="2200" dirty="0"/>
              <a:t>, </a:t>
            </a:r>
            <a:r>
              <a:rPr lang="ru-RU" sz="2200" dirty="0" err="1"/>
              <a:t>розширені</a:t>
            </a:r>
            <a:r>
              <a:rPr lang="ru-RU" sz="2200" dirty="0"/>
              <a:t> </a:t>
            </a:r>
            <a:r>
              <a:rPr lang="ru-RU" sz="2200" dirty="0" err="1"/>
              <a:t>аналізи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тести в </a:t>
            </a:r>
            <a:r>
              <a:rPr lang="ru-RU" sz="2200" dirty="0" err="1"/>
              <a:t>критичних</a:t>
            </a:r>
            <a:r>
              <a:rPr lang="ru-RU" sz="2200" dirty="0"/>
              <a:t> точках контролю, </a:t>
            </a:r>
            <a:r>
              <a:rPr lang="ru-RU" sz="2200" dirty="0" err="1"/>
              <a:t>поглиблений</a:t>
            </a:r>
            <a:r>
              <a:rPr lang="ru-RU" sz="2200" dirty="0"/>
              <a:t> </a:t>
            </a:r>
            <a:r>
              <a:rPr lang="ru-RU" sz="2200" dirty="0" err="1"/>
              <a:t>аналіз</a:t>
            </a:r>
            <a:r>
              <a:rPr lang="ru-RU" sz="2200" dirty="0"/>
              <a:t> </a:t>
            </a:r>
            <a:r>
              <a:rPr lang="ru-RU" sz="2200" dirty="0" err="1"/>
              <a:t>проміжного</a:t>
            </a:r>
            <a:r>
              <a:rPr lang="ru-RU" sz="2200" dirty="0"/>
              <a:t> продукту та </a:t>
            </a:r>
            <a:r>
              <a:rPr lang="ru-RU" sz="2200" dirty="0" err="1"/>
              <a:t>готової</a:t>
            </a:r>
            <a:r>
              <a:rPr lang="ru-RU" sz="2200" dirty="0"/>
              <a:t> </a:t>
            </a:r>
            <a:r>
              <a:rPr lang="ru-RU" sz="2200" dirty="0" err="1"/>
              <a:t>продукції</a:t>
            </a:r>
            <a:r>
              <a:rPr lang="ru-RU" sz="2200" dirty="0"/>
              <a:t>, </a:t>
            </a:r>
            <a:r>
              <a:rPr lang="ru-RU" sz="2200" dirty="0" err="1"/>
              <a:t>визначення</a:t>
            </a:r>
            <a:r>
              <a:rPr lang="ru-RU" sz="2200" dirty="0"/>
              <a:t> </a:t>
            </a:r>
            <a:r>
              <a:rPr lang="ru-RU" sz="2200" dirty="0" err="1"/>
              <a:t>фактичних</a:t>
            </a:r>
            <a:r>
              <a:rPr lang="ru-RU" sz="2200" dirty="0"/>
              <a:t> умов </a:t>
            </a:r>
            <a:r>
              <a:rPr lang="ru-RU" sz="2200" dirty="0" err="1"/>
              <a:t>зберігання</a:t>
            </a:r>
            <a:r>
              <a:rPr lang="ru-RU" sz="2200" dirty="0"/>
              <a:t>, </a:t>
            </a:r>
            <a:r>
              <a:rPr lang="ru-RU" sz="2200" dirty="0" err="1"/>
              <a:t>збуту</a:t>
            </a:r>
            <a:r>
              <a:rPr lang="ru-RU" sz="2200" dirty="0"/>
              <a:t> та продажу, а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фактичне</a:t>
            </a:r>
            <a:r>
              <a:rPr lang="ru-RU" sz="2200" dirty="0"/>
              <a:t> </a:t>
            </a:r>
            <a:r>
              <a:rPr lang="ru-RU" sz="2200" dirty="0" err="1"/>
              <a:t>використання</a:t>
            </a:r>
            <a:r>
              <a:rPr lang="ru-RU" sz="2200" dirty="0"/>
              <a:t> продукту. </a:t>
            </a:r>
            <a:r>
              <a:rPr lang="ru-RU" sz="2200" dirty="0" err="1"/>
              <a:t>Верифікація</a:t>
            </a:r>
            <a:r>
              <a:rPr lang="ru-RU" sz="2200" dirty="0"/>
              <a:t> повинна </a:t>
            </a:r>
            <a:r>
              <a:rPr lang="ru-RU" sz="2200" dirty="0" err="1"/>
              <a:t>проводитися</a:t>
            </a:r>
            <a:r>
              <a:rPr lang="ru-RU" sz="2200" dirty="0"/>
              <a:t> </a:t>
            </a:r>
            <a:r>
              <a:rPr lang="ru-RU" sz="2200" dirty="0" err="1"/>
              <a:t>настільки</a:t>
            </a:r>
            <a:r>
              <a:rPr lang="ru-RU" sz="2200" dirty="0"/>
              <a:t> часто, </a:t>
            </a:r>
            <a:r>
              <a:rPr lang="ru-RU" sz="2200" dirty="0" err="1"/>
              <a:t>наскільки</a:t>
            </a:r>
            <a:r>
              <a:rPr lang="ru-RU" sz="2200" dirty="0"/>
              <a:t>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необхідно</a:t>
            </a:r>
            <a:r>
              <a:rPr lang="ru-RU" sz="2200" dirty="0"/>
              <a:t> для </a:t>
            </a:r>
            <a:r>
              <a:rPr lang="ru-RU" sz="2200" dirty="0" err="1"/>
              <a:t>підтвердження</a:t>
            </a:r>
            <a:r>
              <a:rPr lang="ru-RU" sz="2200" dirty="0"/>
              <a:t> </a:t>
            </a:r>
            <a:r>
              <a:rPr lang="ru-RU" sz="2200" dirty="0" err="1"/>
              <a:t>ефективності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 </a:t>
            </a:r>
            <a:r>
              <a:rPr lang="en-US" sz="2200" dirty="0"/>
              <a:t>HACCP. </a:t>
            </a:r>
            <a:r>
              <a:rPr lang="ru-RU" sz="2200" dirty="0"/>
              <a:t>Приклад: </a:t>
            </a:r>
            <a:r>
              <a:rPr lang="ru-RU" sz="2200" dirty="0" err="1"/>
              <a:t>пастеризація</a:t>
            </a:r>
            <a:r>
              <a:rPr lang="ru-RU" sz="2200" dirty="0"/>
              <a:t> молока - </a:t>
            </a:r>
            <a:r>
              <a:rPr lang="ru-RU" sz="2200" dirty="0" err="1"/>
              <a:t>Валідація</a:t>
            </a:r>
            <a:r>
              <a:rPr lang="ru-RU" sz="2200" dirty="0"/>
              <a:t> (перед </a:t>
            </a:r>
            <a:r>
              <a:rPr lang="ru-RU" sz="2200" dirty="0" err="1"/>
              <a:t>виробничим</a:t>
            </a:r>
            <a:r>
              <a:rPr lang="ru-RU" sz="2200" dirty="0"/>
              <a:t> </a:t>
            </a:r>
            <a:r>
              <a:rPr lang="ru-RU" sz="2200" dirty="0" err="1"/>
              <a:t>процесом</a:t>
            </a:r>
            <a:r>
              <a:rPr lang="ru-RU" sz="2200" dirty="0"/>
              <a:t>): </a:t>
            </a:r>
            <a:r>
              <a:rPr lang="ru-RU" sz="2200" dirty="0" err="1"/>
              <a:t>експериментальне</a:t>
            </a:r>
            <a:r>
              <a:rPr lang="ru-RU" sz="2200" dirty="0"/>
              <a:t> </a:t>
            </a:r>
            <a:r>
              <a:rPr lang="ru-RU" sz="2200" dirty="0" err="1"/>
              <a:t>підтвердження</a:t>
            </a:r>
            <a:r>
              <a:rPr lang="ru-RU" sz="2200" dirty="0"/>
              <a:t> того, </a:t>
            </a:r>
            <a:r>
              <a:rPr lang="ru-RU" sz="2200" dirty="0" err="1"/>
              <a:t>що</a:t>
            </a:r>
            <a:r>
              <a:rPr lang="ru-RU" sz="2200" dirty="0"/>
              <a:t> при </a:t>
            </a:r>
            <a:r>
              <a:rPr lang="ru-RU" sz="2200" dirty="0" err="1"/>
              <a:t>режимі</a:t>
            </a:r>
            <a:r>
              <a:rPr lang="ru-RU" sz="2200" dirty="0"/>
              <a:t> </a:t>
            </a:r>
            <a:r>
              <a:rPr lang="ru-RU" sz="2200" dirty="0" err="1"/>
              <a:t>нагрівання</a:t>
            </a:r>
            <a:r>
              <a:rPr lang="ru-RU" sz="2200" dirty="0"/>
              <a:t> молока – (температура 72°</a:t>
            </a:r>
            <a:r>
              <a:rPr lang="en-US" sz="2200" dirty="0"/>
              <a:t>C </a:t>
            </a:r>
            <a:r>
              <a:rPr lang="ru-RU" sz="2200" dirty="0" err="1"/>
              <a:t>витримка</a:t>
            </a:r>
            <a:r>
              <a:rPr lang="ru-RU" sz="2200" dirty="0"/>
              <a:t> 15 секунд) </a:t>
            </a:r>
            <a:r>
              <a:rPr lang="ru-RU" sz="2200" dirty="0" err="1"/>
              <a:t>була</a:t>
            </a:r>
            <a:r>
              <a:rPr lang="ru-RU" sz="2200" dirty="0"/>
              <a:t> </a:t>
            </a:r>
            <a:r>
              <a:rPr lang="ru-RU" sz="2200" dirty="0" err="1"/>
              <a:t>знищена</a:t>
            </a:r>
            <a:r>
              <a:rPr lang="ru-RU" sz="2200" dirty="0"/>
              <a:t> </a:t>
            </a:r>
            <a:r>
              <a:rPr lang="ru-RU" sz="2200" dirty="0" err="1"/>
              <a:t>бактерія</a:t>
            </a:r>
            <a:r>
              <a:rPr lang="ru-RU" sz="2200" dirty="0"/>
              <a:t> </a:t>
            </a:r>
            <a:r>
              <a:rPr lang="en-US" sz="2200" dirty="0" err="1"/>
              <a:t>Coxiella</a:t>
            </a:r>
            <a:r>
              <a:rPr lang="en-US" sz="2200" dirty="0"/>
              <a:t> burnet</a:t>
            </a:r>
            <a:r>
              <a:rPr lang="ru-RU" sz="2200" dirty="0"/>
              <a:t>і</a:t>
            </a:r>
            <a:r>
              <a:rPr lang="en-US" sz="2200" dirty="0" err="1"/>
              <a:t>i</a:t>
            </a:r>
            <a:r>
              <a:rPr lang="en-US" sz="2200" dirty="0"/>
              <a:t>. </a:t>
            </a:r>
            <a:r>
              <a:rPr lang="ru-RU" sz="2200" dirty="0"/>
              <a:t>Для </a:t>
            </a:r>
            <a:r>
              <a:rPr lang="ru-RU" sz="2200" dirty="0" err="1"/>
              <a:t>цього</a:t>
            </a:r>
            <a:r>
              <a:rPr lang="ru-RU" sz="2200" dirty="0"/>
              <a:t> </a:t>
            </a:r>
            <a:r>
              <a:rPr lang="ru-RU" sz="2200" dirty="0" err="1"/>
              <a:t>можна</a:t>
            </a:r>
            <a:r>
              <a:rPr lang="ru-RU" sz="2200" dirty="0"/>
              <a:t> </a:t>
            </a:r>
            <a:r>
              <a:rPr lang="ru-RU" sz="2200" dirty="0" err="1"/>
              <a:t>застосувати</a:t>
            </a:r>
            <a:r>
              <a:rPr lang="ru-RU" sz="2200" dirty="0"/>
              <a:t>: контроль </a:t>
            </a:r>
            <a:r>
              <a:rPr lang="ru-RU" sz="2200" dirty="0" err="1"/>
              <a:t>відкаліброваним</a:t>
            </a:r>
            <a:r>
              <a:rPr lang="ru-RU" sz="2200" dirty="0"/>
              <a:t> термометром, </a:t>
            </a:r>
            <a:r>
              <a:rPr lang="ru-RU" sz="2200" dirty="0" err="1"/>
              <a:t>мікробіологічні</a:t>
            </a:r>
            <a:r>
              <a:rPr lang="ru-RU" sz="2200" dirty="0"/>
              <a:t> </a:t>
            </a:r>
            <a:r>
              <a:rPr lang="ru-RU" sz="2200" dirty="0" err="1"/>
              <a:t>дослідження</a:t>
            </a:r>
            <a:r>
              <a:rPr lang="ru-RU" sz="2200" dirty="0"/>
              <a:t> та </a:t>
            </a:r>
            <a:r>
              <a:rPr lang="ru-RU" sz="2200" dirty="0" err="1"/>
              <a:t>аналіз</a:t>
            </a:r>
            <a:r>
              <a:rPr lang="ru-RU" sz="2200" dirty="0"/>
              <a:t> </a:t>
            </a:r>
            <a:r>
              <a:rPr lang="ru-RU" sz="2200" dirty="0" err="1"/>
              <a:t>мікробіологічних</a:t>
            </a:r>
            <a:r>
              <a:rPr lang="ru-RU" sz="2200" dirty="0"/>
              <a:t> </a:t>
            </a:r>
            <a:r>
              <a:rPr lang="ru-RU" sz="2200" dirty="0" err="1"/>
              <a:t>тенденцій</a:t>
            </a:r>
            <a:r>
              <a:rPr lang="ru-RU" sz="2200" dirty="0"/>
              <a:t>. - </a:t>
            </a:r>
            <a:r>
              <a:rPr lang="ru-RU" sz="2200" dirty="0" err="1"/>
              <a:t>Моніторинг</a:t>
            </a:r>
            <a:r>
              <a:rPr lang="ru-RU" sz="2200" dirty="0"/>
              <a:t> (</a:t>
            </a:r>
            <a:r>
              <a:rPr lang="ru-RU" sz="2200" dirty="0" err="1"/>
              <a:t>під</a:t>
            </a:r>
            <a:r>
              <a:rPr lang="ru-RU" sz="2200" dirty="0"/>
              <a:t> час </a:t>
            </a:r>
            <a:r>
              <a:rPr lang="ru-RU" sz="2200" dirty="0" err="1"/>
              <a:t>виробничого</a:t>
            </a:r>
            <a:r>
              <a:rPr lang="ru-RU" sz="2200" dirty="0"/>
              <a:t> </a:t>
            </a:r>
            <a:r>
              <a:rPr lang="ru-RU" sz="2200" dirty="0" err="1"/>
              <a:t>процесу</a:t>
            </a:r>
            <a:r>
              <a:rPr lang="ru-RU" sz="2200" dirty="0"/>
              <a:t>): система контролю </a:t>
            </a:r>
            <a:r>
              <a:rPr lang="ru-RU" sz="2200" dirty="0" err="1"/>
              <a:t>параметрів</a:t>
            </a:r>
            <a:r>
              <a:rPr lang="ru-RU" sz="2200" dirty="0"/>
              <a:t> (</a:t>
            </a:r>
            <a:r>
              <a:rPr lang="ru-RU" sz="2200" dirty="0" err="1"/>
              <a:t>витримка</a:t>
            </a:r>
            <a:r>
              <a:rPr lang="ru-RU" sz="2200" dirty="0"/>
              <a:t> - температура - </a:t>
            </a:r>
            <a:r>
              <a:rPr lang="ru-RU" sz="2200" dirty="0" err="1"/>
              <a:t>тиск</a:t>
            </a:r>
            <a:r>
              <a:rPr lang="ru-RU" sz="2200" dirty="0"/>
              <a:t> – </a:t>
            </a:r>
            <a:r>
              <a:rPr lang="ru-RU" sz="2200" dirty="0" err="1"/>
              <a:t>швидкість</a:t>
            </a:r>
            <a:r>
              <a:rPr lang="ru-RU" sz="2200" dirty="0"/>
              <a:t> потоку),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дозволяє</a:t>
            </a:r>
            <a:r>
              <a:rPr lang="ru-RU" sz="2200" dirty="0"/>
              <a:t> </a:t>
            </a:r>
            <a:r>
              <a:rPr lang="ru-RU" sz="2200" dirty="0" err="1"/>
              <a:t>підприємству</a:t>
            </a:r>
            <a:r>
              <a:rPr lang="ru-RU" sz="2200" dirty="0"/>
              <a:t> </a:t>
            </a:r>
            <a:r>
              <a:rPr lang="ru-RU" sz="2200" dirty="0" err="1"/>
              <a:t>перевіряти</a:t>
            </a:r>
            <a:r>
              <a:rPr lang="ru-RU" sz="2200" dirty="0"/>
              <a:t>,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технологічні</a:t>
            </a:r>
            <a:r>
              <a:rPr lang="ru-RU" sz="2200" dirty="0"/>
              <a:t> </a:t>
            </a:r>
            <a:r>
              <a:rPr lang="ru-RU" sz="2200" dirty="0" err="1"/>
              <a:t>параметри</a:t>
            </a:r>
            <a:r>
              <a:rPr lang="ru-RU" sz="2200" dirty="0"/>
              <a:t> не </a:t>
            </a:r>
            <a:r>
              <a:rPr lang="ru-RU" sz="2200" dirty="0" err="1"/>
              <a:t>виходять</a:t>
            </a:r>
            <a:r>
              <a:rPr lang="ru-RU" sz="2200" dirty="0"/>
              <a:t> за </a:t>
            </a:r>
            <a:r>
              <a:rPr lang="ru-RU" sz="2200" dirty="0" err="1"/>
              <a:t>критичні</a:t>
            </a:r>
            <a:r>
              <a:rPr lang="ru-RU" sz="2200" dirty="0"/>
              <a:t> </a:t>
            </a:r>
            <a:r>
              <a:rPr lang="ru-RU" sz="2200" dirty="0" err="1"/>
              <a:t>межі</a:t>
            </a:r>
            <a:r>
              <a:rPr lang="ru-RU" sz="2200" dirty="0"/>
              <a:t> (72 ° С, 15 сек.) в </a:t>
            </a:r>
            <a:r>
              <a:rPr lang="ru-RU" sz="2200" dirty="0" err="1"/>
              <a:t>процесі</a:t>
            </a:r>
            <a:r>
              <a:rPr lang="ru-RU" sz="2200" dirty="0"/>
              <a:t> </a:t>
            </a:r>
            <a:r>
              <a:rPr lang="ru-RU" sz="2200" dirty="0" err="1"/>
              <a:t>нагрівання</a:t>
            </a:r>
            <a:r>
              <a:rPr lang="ru-RU" sz="2200" dirty="0"/>
              <a:t>. - </a:t>
            </a:r>
            <a:r>
              <a:rPr lang="ru-RU" sz="2200" dirty="0" err="1"/>
              <a:t>Верифікація</a:t>
            </a:r>
            <a:r>
              <a:rPr lang="ru-RU" sz="2200" dirty="0"/>
              <a:t> (</a:t>
            </a:r>
            <a:r>
              <a:rPr lang="ru-RU" sz="2200" dirty="0" err="1"/>
              <a:t>безперервного</a:t>
            </a:r>
            <a:r>
              <a:rPr lang="ru-RU" sz="2200" dirty="0"/>
              <a:t> циклу </a:t>
            </a:r>
            <a:r>
              <a:rPr lang="ru-RU" sz="2200" dirty="0" err="1"/>
              <a:t>впродовж</a:t>
            </a:r>
            <a:r>
              <a:rPr lang="ru-RU" sz="2200" dirty="0"/>
              <a:t> року): </a:t>
            </a:r>
            <a:r>
              <a:rPr lang="ru-RU" sz="2200" dirty="0" err="1"/>
              <a:t>періодичний</a:t>
            </a:r>
            <a:r>
              <a:rPr lang="ru-RU" sz="2200" dirty="0"/>
              <a:t> </a:t>
            </a:r>
            <a:r>
              <a:rPr lang="ru-RU" sz="2200" dirty="0" err="1"/>
              <a:t>мікробіологічний</a:t>
            </a:r>
            <a:r>
              <a:rPr lang="ru-RU" sz="2200" dirty="0"/>
              <a:t> контроль </a:t>
            </a:r>
            <a:r>
              <a:rPr lang="ru-RU" sz="2200" dirty="0" err="1"/>
              <a:t>кінцевого</a:t>
            </a:r>
            <a:r>
              <a:rPr lang="ru-RU" sz="2200" dirty="0"/>
              <a:t> продукту, регулярна </a:t>
            </a:r>
            <a:r>
              <a:rPr lang="ru-RU" sz="2200" dirty="0" err="1"/>
              <a:t>перевірка</a:t>
            </a:r>
            <a:r>
              <a:rPr lang="ru-RU" sz="2200" dirty="0"/>
              <a:t> </a:t>
            </a:r>
            <a:r>
              <a:rPr lang="ru-RU" sz="2200" dirty="0" err="1"/>
              <a:t>температури</a:t>
            </a:r>
            <a:r>
              <a:rPr lang="ru-RU" sz="2200" dirty="0"/>
              <a:t> </a:t>
            </a:r>
            <a:r>
              <a:rPr lang="ru-RU" sz="2200" dirty="0" err="1"/>
              <a:t>моніторингового</a:t>
            </a:r>
            <a:r>
              <a:rPr lang="ru-RU" sz="2200" dirty="0"/>
              <a:t> пристрою для </a:t>
            </a:r>
            <a:r>
              <a:rPr lang="ru-RU" sz="2200" dirty="0" err="1"/>
              <a:t>пастеризації</a:t>
            </a:r>
            <a:r>
              <a:rPr lang="ru-RU" sz="2200" dirty="0"/>
              <a:t> за </a:t>
            </a:r>
            <a:r>
              <a:rPr lang="ru-RU" sz="2200" dirty="0" err="1"/>
              <a:t>допомогою</a:t>
            </a:r>
            <a:r>
              <a:rPr lang="ru-RU" sz="2200" dirty="0"/>
              <a:t> </a:t>
            </a:r>
            <a:r>
              <a:rPr lang="ru-RU" sz="2200" dirty="0" err="1"/>
              <a:t>відкаліброваного</a:t>
            </a:r>
            <a:r>
              <a:rPr lang="ru-RU" sz="2200" dirty="0"/>
              <a:t> термометра</a:t>
            </a:r>
          </a:p>
        </p:txBody>
      </p:sp>
    </p:spTree>
    <p:extLst>
      <p:ext uri="{BB962C8B-B14F-4D97-AF65-F5344CB8AC3E}">
        <p14:creationId xmlns:p14="http://schemas.microsoft.com/office/powerpoint/2010/main" val="3340034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4234" y="258792"/>
            <a:ext cx="111453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г) </a:t>
            </a:r>
            <a:r>
              <a:rPr lang="ru-RU" sz="2800" dirty="0" err="1"/>
              <a:t>Документація</a:t>
            </a:r>
            <a:r>
              <a:rPr lang="ru-RU" sz="2800" dirty="0"/>
              <a:t> та записи </a:t>
            </a:r>
            <a:r>
              <a:rPr lang="ru-RU" sz="2800" b="1" dirty="0"/>
              <a:t>(Принцип 7) </a:t>
            </a:r>
            <a:r>
              <a:rPr lang="ru-RU" sz="2800" dirty="0" err="1"/>
              <a:t>Документація</a:t>
            </a:r>
            <a:r>
              <a:rPr lang="ru-RU" sz="2800" dirty="0"/>
              <a:t> та записи </a:t>
            </a:r>
            <a:r>
              <a:rPr lang="ru-RU" sz="2800" dirty="0" err="1"/>
              <a:t>повинні</a:t>
            </a:r>
            <a:r>
              <a:rPr lang="ru-RU" sz="2800" dirty="0"/>
              <a:t> </a:t>
            </a:r>
            <a:r>
              <a:rPr lang="ru-RU" sz="2800" dirty="0" err="1"/>
              <a:t>відповідати</a:t>
            </a:r>
            <a:r>
              <a:rPr lang="ru-RU" sz="2800" dirty="0"/>
              <a:t> характеру та </a:t>
            </a:r>
            <a:r>
              <a:rPr lang="ru-RU" sz="2800" dirty="0" err="1"/>
              <a:t>сфері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r>
              <a:rPr lang="ru-RU" sz="2800" dirty="0"/>
              <a:t>. Вони є </a:t>
            </a:r>
            <a:r>
              <a:rPr lang="ru-RU" sz="2800" dirty="0" err="1"/>
              <a:t>доказом</a:t>
            </a:r>
            <a:r>
              <a:rPr lang="ru-RU" sz="2800" dirty="0"/>
              <a:t> </a:t>
            </a:r>
            <a:r>
              <a:rPr lang="ru-RU" sz="2800" dirty="0" err="1"/>
              <a:t>правильності</a:t>
            </a:r>
            <a:r>
              <a:rPr lang="ru-RU" sz="2800" dirty="0"/>
              <a:t> </a:t>
            </a:r>
            <a:r>
              <a:rPr lang="ru-RU" sz="2800" dirty="0" err="1"/>
              <a:t>впровадження</a:t>
            </a:r>
            <a:r>
              <a:rPr lang="ru-RU" sz="2800" dirty="0"/>
              <a:t> та </a:t>
            </a:r>
            <a:r>
              <a:rPr lang="ru-RU" sz="2800" dirty="0" err="1"/>
              <a:t>ведення</a:t>
            </a:r>
            <a:r>
              <a:rPr lang="ru-RU" sz="2800" dirty="0"/>
              <a:t> процедур </a:t>
            </a:r>
            <a:r>
              <a:rPr lang="ru-RU" sz="2800" dirty="0" err="1"/>
              <a:t>заснованих</a:t>
            </a:r>
            <a:r>
              <a:rPr lang="ru-RU" sz="2800" dirty="0"/>
              <a:t> на принципах HACCP. Для </a:t>
            </a:r>
            <a:r>
              <a:rPr lang="ru-RU" sz="2800" dirty="0" err="1"/>
              <a:t>цілей</a:t>
            </a:r>
            <a:r>
              <a:rPr lang="ru-RU" sz="2800" dirty="0"/>
              <a:t> оперативного контролю, та як </a:t>
            </a:r>
            <a:r>
              <a:rPr lang="ru-RU" sz="2800" dirty="0" err="1"/>
              <a:t>доказ</a:t>
            </a:r>
            <a:r>
              <a:rPr lang="ru-RU" sz="2800" dirty="0"/>
              <a:t> </a:t>
            </a:r>
            <a:r>
              <a:rPr lang="ru-RU" sz="2800" dirty="0" err="1"/>
              <a:t>виконання</a:t>
            </a:r>
            <a:r>
              <a:rPr lang="ru-RU" sz="2800" dirty="0"/>
              <a:t> процедур HACCP для </a:t>
            </a:r>
            <a:r>
              <a:rPr lang="ru-RU" sz="2800" dirty="0" err="1"/>
              <a:t>компетентних</a:t>
            </a:r>
            <a:r>
              <a:rPr lang="ru-RU" sz="2800" dirty="0"/>
              <a:t> </a:t>
            </a:r>
            <a:r>
              <a:rPr lang="ru-RU" sz="2800" dirty="0" err="1"/>
              <a:t>органів</a:t>
            </a:r>
            <a:r>
              <a:rPr lang="ru-RU" sz="2800" dirty="0"/>
              <a:t>, </a:t>
            </a:r>
            <a:r>
              <a:rPr lang="ru-RU" sz="2800" dirty="0" err="1"/>
              <a:t>слід</a:t>
            </a:r>
            <a:r>
              <a:rPr lang="ru-RU" sz="2800" dirty="0"/>
              <a:t> </a:t>
            </a:r>
            <a:r>
              <a:rPr lang="ru-RU" sz="2800" dirty="0" err="1"/>
              <a:t>зберігати</a:t>
            </a:r>
            <a:r>
              <a:rPr lang="ru-RU" sz="2800" dirty="0"/>
              <a:t> </a:t>
            </a:r>
            <a:r>
              <a:rPr lang="ru-RU" sz="2800" dirty="0" err="1"/>
              <a:t>документи</a:t>
            </a:r>
            <a:r>
              <a:rPr lang="ru-RU" sz="2800" dirty="0"/>
              <a:t> та записи </a:t>
            </a:r>
            <a:r>
              <a:rPr lang="ru-RU" sz="2800" dirty="0" err="1"/>
              <a:t>протягом</a:t>
            </a:r>
            <a:r>
              <a:rPr lang="ru-RU" sz="2800" dirty="0"/>
              <a:t> </a:t>
            </a:r>
            <a:r>
              <a:rPr lang="ru-RU" sz="2800" dirty="0" err="1"/>
              <a:t>тривалого</a:t>
            </a:r>
            <a:r>
              <a:rPr lang="ru-RU" sz="2800" dirty="0"/>
              <a:t> </a:t>
            </a:r>
            <a:r>
              <a:rPr lang="ru-RU" sz="2800" dirty="0" err="1"/>
              <a:t>періоду</a:t>
            </a:r>
            <a:r>
              <a:rPr lang="ru-RU" sz="2800" dirty="0"/>
              <a:t>. </a:t>
            </a:r>
            <a:r>
              <a:rPr lang="ru-RU" sz="2800" dirty="0" err="1"/>
              <a:t>Рекомендований</a:t>
            </a:r>
            <a:r>
              <a:rPr lang="ru-RU" sz="2800" dirty="0"/>
              <a:t> час </a:t>
            </a:r>
            <a:r>
              <a:rPr lang="ru-RU" sz="2800" dirty="0" err="1"/>
              <a:t>зберігання</a:t>
            </a:r>
            <a:r>
              <a:rPr lang="ru-RU" sz="2800" dirty="0"/>
              <a:t> – </a:t>
            </a:r>
            <a:r>
              <a:rPr lang="ru-RU" sz="2800" dirty="0" err="1"/>
              <a:t>протягом</a:t>
            </a:r>
            <a:r>
              <a:rPr lang="ru-RU" sz="2800" dirty="0"/>
              <a:t> </a:t>
            </a:r>
            <a:r>
              <a:rPr lang="ru-RU" sz="2800" dirty="0" err="1"/>
              <a:t>терміну</a:t>
            </a:r>
            <a:r>
              <a:rPr lang="ru-RU" sz="2800" dirty="0"/>
              <a:t> </a:t>
            </a:r>
            <a:r>
              <a:rPr lang="ru-RU" sz="2800" dirty="0" err="1"/>
              <a:t>придатності</a:t>
            </a:r>
            <a:r>
              <a:rPr lang="ru-RU" sz="2800" dirty="0"/>
              <a:t> продукту. </a:t>
            </a:r>
            <a:r>
              <a:rPr lang="ru-RU" sz="2800" dirty="0" err="1"/>
              <a:t>Розроблені</a:t>
            </a:r>
            <a:r>
              <a:rPr lang="ru-RU" sz="2800" dirty="0"/>
              <a:t> </a:t>
            </a:r>
            <a:r>
              <a:rPr lang="ru-RU" sz="2800" dirty="0" err="1"/>
              <a:t>профільними</a:t>
            </a:r>
            <a:r>
              <a:rPr lang="ru-RU" sz="2800" dirty="0"/>
              <a:t> </a:t>
            </a:r>
            <a:r>
              <a:rPr lang="ru-RU" sz="2800" dirty="0" err="1"/>
              <a:t>експертами</a:t>
            </a:r>
            <a:r>
              <a:rPr lang="ru-RU" sz="2800" dirty="0"/>
              <a:t> </a:t>
            </a:r>
            <a:r>
              <a:rPr lang="ru-RU" sz="2800" dirty="0" err="1"/>
              <a:t>рекомендації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впровадження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HACCP (</a:t>
            </a:r>
            <a:r>
              <a:rPr lang="ru-RU" sz="2800" dirty="0" err="1"/>
              <a:t>наприклад</a:t>
            </a:r>
            <a:r>
              <a:rPr lang="ru-RU" sz="2800" dirty="0"/>
              <a:t>, </a:t>
            </a:r>
            <a:r>
              <a:rPr lang="ru-RU" sz="2800" dirty="0" err="1"/>
              <a:t>внутрішній</a:t>
            </a:r>
            <a:r>
              <a:rPr lang="ru-RU" sz="2800" dirty="0"/>
              <a:t> </a:t>
            </a:r>
            <a:r>
              <a:rPr lang="ru-RU" sz="2800" dirty="0" err="1"/>
              <a:t>посібник</a:t>
            </a:r>
            <a:r>
              <a:rPr lang="ru-RU" sz="2800" dirty="0"/>
              <a:t> HACCP, </a:t>
            </a:r>
            <a:r>
              <a:rPr lang="ru-RU" sz="2800" dirty="0" err="1"/>
              <a:t>специфічна</a:t>
            </a:r>
            <a:r>
              <a:rPr lang="ru-RU" sz="2800" dirty="0"/>
              <a:t> для </a:t>
            </a:r>
            <a:r>
              <a:rPr lang="ru-RU" sz="2800" dirty="0" err="1"/>
              <a:t>цього</a:t>
            </a:r>
            <a:r>
              <a:rPr lang="ru-RU" sz="2800" dirty="0"/>
              <a:t> сектору ринку) </a:t>
            </a:r>
            <a:r>
              <a:rPr lang="ru-RU" sz="2800" dirty="0" err="1"/>
              <a:t>можуть</a:t>
            </a:r>
            <a:r>
              <a:rPr lang="ru-RU" sz="2800" dirty="0"/>
              <a:t> </a:t>
            </a:r>
            <a:r>
              <a:rPr lang="ru-RU" sz="2800" dirty="0" err="1"/>
              <a:t>застосовуватися</a:t>
            </a:r>
            <a:r>
              <a:rPr lang="ru-RU" sz="2800" dirty="0"/>
              <a:t> у рамках </a:t>
            </a:r>
            <a:r>
              <a:rPr lang="ru-RU" sz="2800" dirty="0" err="1"/>
              <a:t>базової</a:t>
            </a:r>
            <a:r>
              <a:rPr lang="ru-RU" sz="2800" dirty="0"/>
              <a:t> </a:t>
            </a:r>
            <a:r>
              <a:rPr lang="ru-RU" sz="2800" dirty="0" err="1"/>
              <a:t>документації</a:t>
            </a:r>
            <a:r>
              <a:rPr lang="ru-RU" sz="2800" dirty="0"/>
              <a:t> за </a:t>
            </a:r>
            <a:r>
              <a:rPr lang="ru-RU" sz="2800" dirty="0" err="1"/>
              <a:t>умови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в них </a:t>
            </a:r>
            <a:r>
              <a:rPr lang="ru-RU" sz="2800" dirty="0" err="1"/>
              <a:t>показані</a:t>
            </a:r>
            <a:r>
              <a:rPr lang="ru-RU" sz="2800" dirty="0"/>
              <a:t> </a:t>
            </a:r>
            <a:r>
              <a:rPr lang="ru-RU" sz="2800" dirty="0" err="1"/>
              <a:t>процеси</a:t>
            </a:r>
            <a:r>
              <a:rPr lang="ru-RU" sz="2800" dirty="0"/>
              <a:t>, </a:t>
            </a:r>
            <a:r>
              <a:rPr lang="ru-RU" sz="2800" dirty="0" err="1"/>
              <a:t>характерні</a:t>
            </a:r>
            <a:r>
              <a:rPr lang="ru-RU" sz="2800" dirty="0"/>
              <a:t> для </a:t>
            </a:r>
            <a:r>
              <a:rPr lang="ru-RU" sz="2800" dirty="0" err="1"/>
              <a:t>даного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r>
              <a:rPr lang="ru-RU" sz="2800" dirty="0"/>
              <a:t>. </a:t>
            </a:r>
            <a:r>
              <a:rPr lang="ru-RU" sz="2800" dirty="0" err="1"/>
              <a:t>Документи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НАССР </a:t>
            </a:r>
            <a:r>
              <a:rPr lang="ru-RU" sz="2800" dirty="0" err="1"/>
              <a:t>мають</a:t>
            </a:r>
            <a:r>
              <a:rPr lang="ru-RU" sz="2800" dirty="0"/>
              <a:t> бути </a:t>
            </a:r>
            <a:r>
              <a:rPr lang="ru-RU" sz="2800" dirty="0" err="1"/>
              <a:t>затверджені</a:t>
            </a:r>
            <a:r>
              <a:rPr lang="ru-RU" sz="2800" dirty="0"/>
              <a:t> </a:t>
            </a:r>
            <a:r>
              <a:rPr lang="ru-RU" sz="2800" dirty="0" err="1"/>
              <a:t>підписом</a:t>
            </a:r>
            <a:r>
              <a:rPr lang="ru-RU" sz="2800" dirty="0"/>
              <a:t> </a:t>
            </a:r>
            <a:r>
              <a:rPr lang="ru-RU" sz="2800" dirty="0" err="1"/>
              <a:t>керівництва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1316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03512" y="1"/>
            <a:ext cx="885698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Сім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принципів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HACCP: </a:t>
            </a:r>
            <a:endParaRPr lang="uk-UA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Ідентифікація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небезпечних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чинників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необхідно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уникати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виключати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або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знижувати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прийнятного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рівня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аналіз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ризиків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marL="514350" indent="-514350" algn="just">
              <a:buAutoNum type="arabicPeriod"/>
            </a:pP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Визначення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критичних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точок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контролю (КТК) на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всіх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процесах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виборництва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, в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яких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необхідний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контроль для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уникнення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виключення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або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знижування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ризику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прийнятного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рівня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Встановлення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критичних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меж для КТК,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відділяють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прийнятні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неприйнятні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показники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Встановлення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впровадження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ефективної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системи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моніторингу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КТК.</a:t>
            </a:r>
          </a:p>
          <a:p>
            <a:pPr marL="514350" indent="-514350" algn="just">
              <a:buAutoNum type="arabicPeriod"/>
            </a:pP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Визначення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коригувальних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дій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, у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разі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якщо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ході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моніторингу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було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виявлено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що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КТК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вийшли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з-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під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контролю.</a:t>
            </a:r>
          </a:p>
          <a:p>
            <a:pPr marL="514350" indent="-514350" algn="just">
              <a:buAutoNum type="arabicPeriod"/>
            </a:pP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Встановлення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регулярних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процедур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перевірки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визначення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відповідності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правилам,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викладеним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у принципах 1-5.</a:t>
            </a:r>
          </a:p>
          <a:p>
            <a:pPr marL="514350" indent="-514350" algn="just">
              <a:buAutoNum type="arabicPeriod"/>
            </a:pP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Розроблення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документації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ведення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записів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можуть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продемонструвати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відповідність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принципам 1-6. Записи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мають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відповідати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типу і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розміру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харчового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підприємства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628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8938" y="1459164"/>
            <a:ext cx="105736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1. </a:t>
            </a:r>
            <a:r>
              <a:rPr lang="ru-RU" sz="2800" dirty="0" err="1"/>
              <a:t>Навчання</a:t>
            </a:r>
            <a:r>
              <a:rPr lang="ru-RU" sz="2800" dirty="0"/>
              <a:t> персоналу </a:t>
            </a:r>
            <a:r>
              <a:rPr lang="ru-RU" sz="2800" dirty="0" err="1"/>
              <a:t>вимогам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HACCP  та </a:t>
            </a:r>
            <a:r>
              <a:rPr lang="ru-RU" sz="2800" dirty="0" err="1"/>
              <a:t>реалізація</a:t>
            </a:r>
            <a:r>
              <a:rPr lang="ru-RU" sz="2800" dirty="0"/>
              <a:t> </a:t>
            </a:r>
            <a:r>
              <a:rPr lang="ru-RU" sz="2800" dirty="0" err="1"/>
              <a:t>програм-передумов</a:t>
            </a:r>
            <a:r>
              <a:rPr lang="ru-RU" sz="2800" dirty="0"/>
              <a:t> (ПП)</a:t>
            </a:r>
          </a:p>
          <a:p>
            <a:endParaRPr lang="ru-RU" sz="2800" dirty="0"/>
          </a:p>
          <a:p>
            <a:r>
              <a:rPr lang="ru-RU" sz="2800" dirty="0"/>
              <a:t>2. </a:t>
            </a:r>
            <a:r>
              <a:rPr lang="ru-RU" sz="2800" dirty="0" err="1"/>
              <a:t>Підготовча</a:t>
            </a:r>
            <a:r>
              <a:rPr lang="ru-RU" sz="2800" dirty="0"/>
              <a:t> робота та </a:t>
            </a:r>
            <a:r>
              <a:rPr lang="ru-RU" sz="2800" dirty="0" err="1"/>
              <a:t>впровадження</a:t>
            </a:r>
            <a:r>
              <a:rPr lang="ru-RU" sz="2800" dirty="0"/>
              <a:t> </a:t>
            </a:r>
            <a:r>
              <a:rPr lang="ru-RU" sz="2800" dirty="0" err="1"/>
              <a:t>основних</a:t>
            </a:r>
            <a:r>
              <a:rPr lang="ru-RU" sz="2800" dirty="0"/>
              <a:t> </a:t>
            </a:r>
            <a:r>
              <a:rPr lang="ru-RU" sz="2800" dirty="0" err="1"/>
              <a:t>принципів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HACCP</a:t>
            </a:r>
          </a:p>
          <a:p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43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6762" y="344905"/>
            <a:ext cx="1102455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1. </a:t>
            </a:r>
          </a:p>
          <a:p>
            <a:pPr algn="just"/>
            <a:r>
              <a:rPr lang="ru-RU" sz="2400" dirty="0"/>
              <a:t>Для </a:t>
            </a:r>
            <a:r>
              <a:rPr lang="ru-RU" sz="2400" dirty="0" err="1"/>
              <a:t>впровадження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НАССР </a:t>
            </a:r>
            <a:r>
              <a:rPr lang="ru-RU" sz="2400" dirty="0" err="1"/>
              <a:t>керівництво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гарантувати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залучений</a:t>
            </a:r>
            <a:r>
              <a:rPr lang="ru-RU" sz="2400" dirty="0"/>
              <a:t> персонал </a:t>
            </a:r>
            <a:r>
              <a:rPr lang="ru-RU" sz="2400" dirty="0" err="1"/>
              <a:t>достатньо</a:t>
            </a:r>
            <a:r>
              <a:rPr lang="ru-RU" sz="2400" dirty="0"/>
              <a:t> </a:t>
            </a:r>
            <a:r>
              <a:rPr lang="ru-RU" sz="2400" dirty="0" err="1"/>
              <a:t>компетентний</a:t>
            </a:r>
            <a:r>
              <a:rPr lang="ru-RU" sz="2400" dirty="0"/>
              <a:t> та </a:t>
            </a:r>
            <a:r>
              <a:rPr lang="ru-RU" sz="2400" dirty="0" err="1"/>
              <a:t>діє</a:t>
            </a:r>
            <a:r>
              <a:rPr lang="ru-RU" sz="2400" dirty="0"/>
              <a:t> у рамках, </a:t>
            </a:r>
            <a:r>
              <a:rPr lang="ru-RU" sz="2400" dirty="0" err="1"/>
              <a:t>встановлених</a:t>
            </a:r>
            <a:r>
              <a:rPr lang="ru-RU" sz="2400" dirty="0"/>
              <a:t> законом норм. </a:t>
            </a:r>
          </a:p>
          <a:p>
            <a:pPr algn="just"/>
            <a:r>
              <a:rPr lang="ru-RU" sz="2400" dirty="0"/>
              <a:t>У </a:t>
            </a:r>
            <a:r>
              <a:rPr lang="ru-RU" sz="2400" dirty="0" err="1"/>
              <a:t>зв’язку</a:t>
            </a:r>
            <a:r>
              <a:rPr lang="ru-RU" sz="2400" dirty="0"/>
              <a:t> з </a:t>
            </a:r>
            <a:r>
              <a:rPr lang="ru-RU" sz="2400" dirty="0" err="1"/>
              <a:t>цим</a:t>
            </a:r>
            <a:r>
              <a:rPr lang="ru-RU" sz="2400" dirty="0"/>
              <a:t> </a:t>
            </a:r>
            <a:r>
              <a:rPr lang="ru-RU" sz="2400" dirty="0" err="1"/>
              <a:t>керівництво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 </a:t>
            </a:r>
            <a:r>
              <a:rPr lang="ru-RU" sz="2400" dirty="0" err="1"/>
              <a:t>несе</a:t>
            </a:r>
            <a:r>
              <a:rPr lang="ru-RU" sz="2400" dirty="0"/>
              <a:t> </a:t>
            </a:r>
            <a:r>
              <a:rPr lang="ru-RU" sz="2400" dirty="0" err="1"/>
              <a:t>відповідальність</a:t>
            </a:r>
            <a:r>
              <a:rPr lang="ru-RU" sz="2400" dirty="0"/>
              <a:t> за </a:t>
            </a:r>
            <a:r>
              <a:rPr lang="ru-RU" sz="2400" dirty="0" err="1"/>
              <a:t>навчання</a:t>
            </a:r>
            <a:r>
              <a:rPr lang="ru-RU" sz="2400" dirty="0"/>
              <a:t> персоналу. </a:t>
            </a:r>
          </a:p>
          <a:p>
            <a:pPr algn="just"/>
            <a:r>
              <a:rPr lang="ru-RU" sz="2400" dirty="0" err="1"/>
              <a:t>Долучіть</a:t>
            </a:r>
            <a:r>
              <a:rPr lang="ru-RU" sz="2400" dirty="0"/>
              <a:t> </a:t>
            </a:r>
            <a:r>
              <a:rPr lang="ru-RU" sz="2400" dirty="0" err="1"/>
              <a:t>профессіональних</a:t>
            </a:r>
            <a:r>
              <a:rPr lang="ru-RU" sz="2400" dirty="0"/>
              <a:t> </a:t>
            </a:r>
            <a:r>
              <a:rPr lang="ru-RU" sz="2400" dirty="0" err="1"/>
              <a:t>консультантів</a:t>
            </a:r>
            <a:r>
              <a:rPr lang="ru-RU" sz="2400" dirty="0"/>
              <a:t> до </a:t>
            </a:r>
            <a:r>
              <a:rPr lang="ru-RU" sz="2400" dirty="0" err="1"/>
              <a:t>навчання</a:t>
            </a:r>
            <a:r>
              <a:rPr lang="ru-RU" sz="2400" dirty="0"/>
              <a:t> ваших </a:t>
            </a:r>
            <a:r>
              <a:rPr lang="ru-RU" sz="2400" dirty="0" err="1"/>
              <a:t>фахівців</a:t>
            </a:r>
            <a:r>
              <a:rPr lang="ru-RU" sz="2400" dirty="0"/>
              <a:t>. Як правило, </a:t>
            </a:r>
            <a:r>
              <a:rPr lang="ru-RU" sz="2400" dirty="0" err="1"/>
              <a:t>керівнику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</a:t>
            </a:r>
            <a:r>
              <a:rPr lang="en-US" sz="2400" dirty="0"/>
              <a:t>HACCP </a:t>
            </a:r>
            <a:r>
              <a:rPr lang="ru-RU" sz="2400" dirty="0" err="1"/>
              <a:t>достатньо</a:t>
            </a:r>
            <a:r>
              <a:rPr lang="ru-RU" sz="2400" dirty="0"/>
              <a:t> буде </a:t>
            </a:r>
            <a:r>
              <a:rPr lang="ru-RU" sz="2400" dirty="0" err="1"/>
              <a:t>декількох</a:t>
            </a:r>
            <a:r>
              <a:rPr lang="ru-RU" sz="2400" dirty="0"/>
              <a:t> </a:t>
            </a:r>
            <a:r>
              <a:rPr lang="ru-RU" sz="2400" dirty="0" err="1"/>
              <a:t>днів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ознайомлення</a:t>
            </a:r>
            <a:r>
              <a:rPr lang="ru-RU" sz="2400" dirty="0"/>
              <a:t> з </a:t>
            </a:r>
            <a:r>
              <a:rPr lang="ru-RU" sz="2400" dirty="0" err="1"/>
              <a:t>досвідом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</a:t>
            </a:r>
            <a:r>
              <a:rPr lang="ru-RU" sz="2400" dirty="0" err="1"/>
              <a:t>підприємств</a:t>
            </a:r>
            <a:r>
              <a:rPr lang="ru-RU" sz="2400" dirty="0"/>
              <a:t>, на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вже</a:t>
            </a:r>
            <a:r>
              <a:rPr lang="ru-RU" sz="2400" dirty="0"/>
              <a:t> </a:t>
            </a:r>
            <a:r>
              <a:rPr lang="ru-RU" sz="2400" dirty="0" err="1"/>
              <a:t>декілька</a:t>
            </a:r>
            <a:r>
              <a:rPr lang="ru-RU" sz="2400" dirty="0"/>
              <a:t> </a:t>
            </a:r>
            <a:r>
              <a:rPr lang="ru-RU" sz="2400" dirty="0" err="1"/>
              <a:t>років</a:t>
            </a:r>
            <a:r>
              <a:rPr lang="ru-RU" sz="2400" dirty="0"/>
              <a:t> </a:t>
            </a:r>
            <a:r>
              <a:rPr lang="ru-RU" sz="2400" dirty="0" err="1"/>
              <a:t>працює</a:t>
            </a:r>
            <a:r>
              <a:rPr lang="ru-RU" sz="2400" dirty="0"/>
              <a:t> система </a:t>
            </a:r>
            <a:r>
              <a:rPr lang="en-US" sz="2400" dirty="0"/>
              <a:t>HACCP. </a:t>
            </a:r>
            <a:endParaRPr lang="ru-RU" sz="2400" dirty="0"/>
          </a:p>
          <a:p>
            <a:pPr algn="just"/>
            <a:r>
              <a:rPr lang="ru-RU" sz="2400" dirty="0"/>
              <a:t>Для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працівників</a:t>
            </a:r>
            <a:r>
              <a:rPr lang="ru-RU" sz="2400" dirty="0"/>
              <a:t> (</a:t>
            </a:r>
            <a:r>
              <a:rPr lang="ru-RU" sz="2400" dirty="0" err="1"/>
              <a:t>членів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</a:t>
            </a:r>
            <a:r>
              <a:rPr lang="en-US" sz="2400" dirty="0"/>
              <a:t>HACCP) </a:t>
            </a:r>
            <a:r>
              <a:rPr lang="ru-RU" sz="2400" dirty="0" err="1"/>
              <a:t>достатнім</a:t>
            </a:r>
            <a:r>
              <a:rPr lang="ru-RU" sz="2400" dirty="0"/>
              <a:t> є </a:t>
            </a:r>
            <a:r>
              <a:rPr lang="ru-RU" sz="2400" dirty="0" err="1"/>
              <a:t>навчання</a:t>
            </a:r>
            <a:r>
              <a:rPr lang="ru-RU" sz="2400" dirty="0"/>
              <a:t> </a:t>
            </a:r>
            <a:r>
              <a:rPr lang="ru-RU" sz="2400" dirty="0" err="1"/>
              <a:t>впродовж</a:t>
            </a:r>
            <a:r>
              <a:rPr lang="ru-RU" sz="2400" dirty="0"/>
              <a:t>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днів</a:t>
            </a:r>
            <a:r>
              <a:rPr lang="ru-RU" sz="2400" dirty="0"/>
              <a:t> на момент початку </a:t>
            </a:r>
            <a:r>
              <a:rPr lang="ru-RU" sz="2400" dirty="0" err="1"/>
              <a:t>впровадження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. </a:t>
            </a:r>
          </a:p>
          <a:p>
            <a:pPr algn="just"/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щорічно</a:t>
            </a:r>
            <a:r>
              <a:rPr lang="ru-RU" sz="2400" dirty="0"/>
              <a:t> </a:t>
            </a:r>
            <a:r>
              <a:rPr lang="ru-RU" sz="2400" dirty="0" err="1"/>
              <a:t>повторювати</a:t>
            </a:r>
            <a:r>
              <a:rPr lang="ru-RU" sz="2400" dirty="0"/>
              <a:t>.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документально </a:t>
            </a:r>
            <a:r>
              <a:rPr lang="ru-RU" sz="2400" dirty="0" err="1"/>
              <a:t>підтверджувати</a:t>
            </a:r>
            <a:r>
              <a:rPr lang="ru-RU" sz="2400" dirty="0"/>
              <a:t> – </a:t>
            </a:r>
            <a:r>
              <a:rPr lang="ru-RU" sz="2400" dirty="0" err="1"/>
              <a:t>наприклад</a:t>
            </a:r>
            <a:r>
              <a:rPr lang="ru-RU" sz="2400" dirty="0"/>
              <a:t> </a:t>
            </a:r>
            <a:r>
              <a:rPr lang="ru-RU" sz="2400" dirty="0" err="1"/>
              <a:t>збір</a:t>
            </a:r>
            <a:r>
              <a:rPr lang="ru-RU" sz="2400" dirty="0"/>
              <a:t> </a:t>
            </a:r>
            <a:r>
              <a:rPr lang="ru-RU" sz="2400" dirty="0" err="1"/>
              <a:t>підписів</a:t>
            </a:r>
            <a:r>
              <a:rPr lang="ru-RU" sz="2400" dirty="0"/>
              <a:t> </a:t>
            </a:r>
            <a:r>
              <a:rPr lang="ru-RU" sz="2400" dirty="0" err="1"/>
              <a:t>присутніх</a:t>
            </a:r>
            <a:r>
              <a:rPr lang="ru-RU" sz="2400" dirty="0"/>
              <a:t> на </a:t>
            </a:r>
            <a:r>
              <a:rPr lang="ru-RU" sz="2400" dirty="0" err="1"/>
              <a:t>навчанні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148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1101" y="362308"/>
            <a:ext cx="113782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Наступний</a:t>
            </a:r>
            <a:r>
              <a:rPr lang="ru-RU" sz="2800" dirty="0"/>
              <a:t> </a:t>
            </a:r>
            <a:r>
              <a:rPr lang="ru-RU" sz="2800" dirty="0" err="1"/>
              <a:t>крок</a:t>
            </a:r>
            <a:r>
              <a:rPr lang="ru-RU" sz="2800" dirty="0"/>
              <a:t> – </a:t>
            </a:r>
            <a:r>
              <a:rPr lang="ru-RU" sz="2800" dirty="0" err="1"/>
              <a:t>впровадження</a:t>
            </a:r>
            <a:r>
              <a:rPr lang="ru-RU" sz="2800" dirty="0"/>
              <a:t> </a:t>
            </a:r>
            <a:r>
              <a:rPr lang="ru-RU" sz="2800" dirty="0" err="1"/>
              <a:t>заходів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забезпечення</a:t>
            </a:r>
            <a:r>
              <a:rPr lang="ru-RU" sz="2800" dirty="0"/>
              <a:t> </a:t>
            </a:r>
            <a:r>
              <a:rPr lang="ru-RU" sz="2800" dirty="0" err="1"/>
              <a:t>належних</a:t>
            </a:r>
            <a:r>
              <a:rPr lang="ru-RU" sz="2800" dirty="0"/>
              <a:t> </a:t>
            </a:r>
            <a:r>
              <a:rPr lang="ru-RU" sz="2800" dirty="0" err="1"/>
              <a:t>гігієнічних</a:t>
            </a:r>
            <a:r>
              <a:rPr lang="ru-RU" sz="2800" dirty="0"/>
              <a:t> умов (</a:t>
            </a:r>
            <a:r>
              <a:rPr lang="ru-RU" sz="2800" dirty="0" err="1"/>
              <a:t>програм</a:t>
            </a:r>
            <a:r>
              <a:rPr lang="ru-RU" sz="2800" dirty="0"/>
              <a:t> </a:t>
            </a:r>
            <a:r>
              <a:rPr lang="ru-RU" sz="2800" dirty="0" err="1"/>
              <a:t>передумов</a:t>
            </a:r>
            <a:r>
              <a:rPr lang="ru-RU" sz="2800" dirty="0"/>
              <a:t>) </a:t>
            </a:r>
            <a:r>
              <a:rPr lang="ru-RU" sz="2800" dirty="0" err="1"/>
              <a:t>направлених</a:t>
            </a:r>
            <a:r>
              <a:rPr lang="ru-RU" sz="2800" dirty="0"/>
              <a:t> на </a:t>
            </a:r>
            <a:r>
              <a:rPr lang="ru-RU" sz="2800" dirty="0" err="1"/>
              <a:t>запобігання</a:t>
            </a:r>
            <a:r>
              <a:rPr lang="ru-RU" sz="2800" dirty="0"/>
              <a:t> </a:t>
            </a:r>
            <a:r>
              <a:rPr lang="ru-RU" sz="2800" dirty="0" err="1"/>
              <a:t>появи</a:t>
            </a:r>
            <a:r>
              <a:rPr lang="ru-RU" sz="2800" dirty="0"/>
              <a:t> </a:t>
            </a:r>
            <a:r>
              <a:rPr lang="ru-RU" sz="2800" dirty="0" err="1"/>
              <a:t>небезпечних</a:t>
            </a:r>
            <a:r>
              <a:rPr lang="ru-RU" sz="2800" dirty="0"/>
              <a:t> </a:t>
            </a:r>
            <a:r>
              <a:rPr lang="ru-RU" sz="2800" dirty="0" err="1"/>
              <a:t>чинників</a:t>
            </a:r>
            <a:r>
              <a:rPr lang="ru-RU" sz="2800" dirty="0"/>
              <a:t> в </a:t>
            </a:r>
            <a:r>
              <a:rPr lang="ru-RU" sz="2800" dirty="0" err="1"/>
              <a:t>продукції</a:t>
            </a:r>
            <a:r>
              <a:rPr lang="ru-RU" sz="2800" dirty="0"/>
              <a:t> </a:t>
            </a:r>
            <a:r>
              <a:rPr lang="ru-RU" sz="2800" dirty="0" err="1"/>
              <a:t>відповідно</a:t>
            </a:r>
            <a:r>
              <a:rPr lang="ru-RU" sz="2800" dirty="0"/>
              <a:t> до </a:t>
            </a:r>
            <a:r>
              <a:rPr lang="ru-RU" sz="2800" dirty="0" err="1"/>
              <a:t>вимог</a:t>
            </a:r>
            <a:r>
              <a:rPr lang="ru-RU" sz="2800" dirty="0"/>
              <a:t> Регламенту ЄС 178/2002. </a:t>
            </a:r>
          </a:p>
          <a:p>
            <a:pPr algn="just"/>
            <a:r>
              <a:rPr lang="ru-RU" sz="2800" dirty="0" err="1"/>
              <a:t>Ці</a:t>
            </a:r>
            <a:r>
              <a:rPr lang="ru-RU" sz="2800" dirty="0"/>
              <a:t> заходи є основою </a:t>
            </a:r>
            <a:r>
              <a:rPr lang="ru-RU" sz="2800" dirty="0" err="1"/>
              <a:t>кожної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управління</a:t>
            </a:r>
            <a:r>
              <a:rPr lang="ru-RU" sz="2800" dirty="0"/>
              <a:t> </a:t>
            </a:r>
            <a:r>
              <a:rPr lang="ru-RU" sz="2800" dirty="0" err="1"/>
              <a:t>безпечністю</a:t>
            </a:r>
            <a:r>
              <a:rPr lang="ru-RU" sz="2800" dirty="0"/>
              <a:t> </a:t>
            </a:r>
            <a:r>
              <a:rPr lang="ru-RU" sz="2800" dirty="0" err="1"/>
              <a:t>харчових</a:t>
            </a:r>
            <a:r>
              <a:rPr lang="ru-RU" sz="2800" dirty="0"/>
              <a:t> </a:t>
            </a:r>
            <a:r>
              <a:rPr lang="ru-RU" sz="2800" dirty="0" err="1"/>
              <a:t>продуктів</a:t>
            </a:r>
            <a:r>
              <a:rPr lang="ru-RU" sz="2800" dirty="0"/>
              <a:t> та </a:t>
            </a:r>
            <a:r>
              <a:rPr lang="ru-RU" sz="2800" dirty="0" err="1"/>
              <a:t>мають</a:t>
            </a:r>
            <a:r>
              <a:rPr lang="ru-RU" sz="2800" dirty="0"/>
              <a:t> </a:t>
            </a:r>
            <a:r>
              <a:rPr lang="ru-RU" sz="2800" dirty="0" err="1"/>
              <a:t>функціонувати</a:t>
            </a:r>
            <a:r>
              <a:rPr lang="ru-RU" sz="2800" dirty="0"/>
              <a:t>, до того, як </a:t>
            </a:r>
            <a:r>
              <a:rPr lang="ru-RU" sz="2800" dirty="0" err="1"/>
              <a:t>будуть</a:t>
            </a:r>
            <a:r>
              <a:rPr lang="ru-RU" sz="2800" dirty="0"/>
              <a:t> </a:t>
            </a:r>
            <a:r>
              <a:rPr lang="ru-RU" sz="2800" dirty="0" err="1"/>
              <a:t>впроваджені</a:t>
            </a:r>
            <a:r>
              <a:rPr lang="ru-RU" sz="2800" dirty="0"/>
              <a:t> 7 </a:t>
            </a:r>
            <a:r>
              <a:rPr lang="ru-RU" sz="2800" dirty="0" err="1"/>
              <a:t>принципів</a:t>
            </a:r>
            <a:r>
              <a:rPr lang="ru-RU" sz="2800" dirty="0"/>
              <a:t> </a:t>
            </a:r>
            <a:r>
              <a:rPr lang="en-US" sz="2800" dirty="0"/>
              <a:t>HACCP. </a:t>
            </a:r>
            <a:r>
              <a:rPr lang="ru-RU" sz="2800" dirty="0" err="1"/>
              <a:t>Першочергове</a:t>
            </a:r>
            <a:r>
              <a:rPr lang="ru-RU" sz="2800" dirty="0"/>
              <a:t> </a:t>
            </a:r>
            <a:r>
              <a:rPr lang="ru-RU" sz="2800" dirty="0" err="1"/>
              <a:t>впровадження</a:t>
            </a:r>
            <a:r>
              <a:rPr lang="ru-RU" sz="2800" dirty="0"/>
              <a:t> ПП є </a:t>
            </a:r>
            <a:r>
              <a:rPr lang="ru-RU" sz="2800" dirty="0" err="1"/>
              <a:t>важливим</a:t>
            </a:r>
            <a:r>
              <a:rPr lang="ru-RU" sz="2800" dirty="0"/>
              <a:t>, </a:t>
            </a:r>
            <a:r>
              <a:rPr lang="ru-RU" sz="2800" dirty="0" err="1"/>
              <a:t>оскільки</a:t>
            </a:r>
            <a:r>
              <a:rPr lang="ru-RU" sz="2800" dirty="0"/>
              <a:t> вони є фундаментом </a:t>
            </a:r>
            <a:r>
              <a:rPr lang="ru-RU" sz="2800" dirty="0" err="1"/>
              <a:t>вище</a:t>
            </a:r>
            <a:r>
              <a:rPr lang="ru-RU" sz="2800" dirty="0"/>
              <a:t> </a:t>
            </a:r>
            <a:r>
              <a:rPr lang="ru-RU" sz="2800" dirty="0" err="1"/>
              <a:t>визначених</a:t>
            </a:r>
            <a:r>
              <a:rPr lang="ru-RU" sz="2800" dirty="0"/>
              <a:t> </a:t>
            </a:r>
            <a:r>
              <a:rPr lang="ru-RU" sz="2800" dirty="0" err="1"/>
              <a:t>принципів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134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057" y="526211"/>
            <a:ext cx="114213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Підготовка</a:t>
            </a:r>
            <a:r>
              <a:rPr lang="ru-RU" sz="2400" dirty="0"/>
              <a:t> </a:t>
            </a:r>
            <a:r>
              <a:rPr lang="ru-RU" sz="2400" dirty="0" err="1"/>
              <a:t>складаються</a:t>
            </a:r>
            <a:r>
              <a:rPr lang="ru-RU" sz="2400" dirty="0"/>
              <a:t> з </a:t>
            </a:r>
            <a:r>
              <a:rPr lang="ru-RU" sz="2400" dirty="0" err="1"/>
              <a:t>оцінки</a:t>
            </a:r>
            <a:r>
              <a:rPr lang="ru-RU" sz="2400" dirty="0"/>
              <a:t> </a:t>
            </a:r>
            <a:r>
              <a:rPr lang="ru-RU" sz="2400" dirty="0" err="1"/>
              <a:t>існуючого</a:t>
            </a:r>
            <a:r>
              <a:rPr lang="ru-RU" sz="2400" dirty="0"/>
              <a:t> стану та </a:t>
            </a:r>
            <a:r>
              <a:rPr lang="ru-RU" sz="2400" dirty="0" err="1"/>
              <a:t>завдань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усунення</a:t>
            </a:r>
            <a:r>
              <a:rPr lang="ru-RU" sz="2400" dirty="0"/>
              <a:t> </a:t>
            </a:r>
            <a:r>
              <a:rPr lang="ru-RU" sz="2400" dirty="0" err="1"/>
              <a:t>можливих</a:t>
            </a:r>
            <a:r>
              <a:rPr lang="ru-RU" sz="2400" dirty="0"/>
              <a:t> </a:t>
            </a:r>
            <a:r>
              <a:rPr lang="ru-RU" sz="2400" dirty="0" err="1"/>
              <a:t>ризиків</a:t>
            </a:r>
            <a:r>
              <a:rPr lang="ru-RU" sz="2400" dirty="0"/>
              <a:t>: </a:t>
            </a:r>
          </a:p>
          <a:p>
            <a:pPr algn="just"/>
            <a:r>
              <a:rPr lang="ru-RU" sz="2400" dirty="0"/>
              <a:t>1) </a:t>
            </a:r>
            <a:r>
              <a:rPr lang="ru-RU" sz="2400" dirty="0" err="1"/>
              <a:t>будівлі</a:t>
            </a:r>
            <a:r>
              <a:rPr lang="ru-RU" sz="2400" dirty="0"/>
              <a:t>, </a:t>
            </a:r>
            <a:r>
              <a:rPr lang="ru-RU" sz="2400" dirty="0" err="1"/>
              <a:t>комунікації</a:t>
            </a:r>
            <a:r>
              <a:rPr lang="ru-RU" sz="2400" dirty="0"/>
              <a:t> та </a:t>
            </a:r>
            <a:r>
              <a:rPr lang="ru-RU" sz="2400" dirty="0" err="1"/>
              <a:t>обладнання</a:t>
            </a:r>
            <a:r>
              <a:rPr lang="ru-RU" sz="2400" dirty="0"/>
              <a:t>, 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близьке</a:t>
            </a:r>
            <a:r>
              <a:rPr lang="ru-RU" sz="2400" dirty="0"/>
              <a:t> </a:t>
            </a:r>
            <a:r>
              <a:rPr lang="ru-RU" sz="2400" dirty="0" err="1"/>
              <a:t>розташування</a:t>
            </a:r>
            <a:r>
              <a:rPr lang="ru-RU" sz="2400" dirty="0"/>
              <a:t> </a:t>
            </a:r>
            <a:r>
              <a:rPr lang="ru-RU" sz="2400" dirty="0" err="1"/>
              <a:t>будівель</a:t>
            </a:r>
            <a:r>
              <a:rPr lang="ru-RU" sz="2400" dirty="0"/>
              <a:t> до </a:t>
            </a:r>
            <a:r>
              <a:rPr lang="ru-RU" sz="2400" dirty="0" err="1"/>
              <a:t>джерел</a:t>
            </a:r>
            <a:r>
              <a:rPr lang="ru-RU" sz="2400" dirty="0"/>
              <a:t> </a:t>
            </a:r>
            <a:r>
              <a:rPr lang="ru-RU" sz="2400" dirty="0" err="1"/>
              <a:t>забруднення</a:t>
            </a:r>
            <a:r>
              <a:rPr lang="ru-RU" sz="2400" dirty="0"/>
              <a:t>, </a:t>
            </a:r>
            <a:r>
              <a:rPr lang="ru-RU" sz="2400" dirty="0" err="1"/>
              <a:t>водонепроникні</a:t>
            </a:r>
            <a:r>
              <a:rPr lang="ru-RU" sz="2400" dirty="0"/>
              <a:t> </a:t>
            </a:r>
            <a:r>
              <a:rPr lang="ru-RU" sz="2400" dirty="0" err="1"/>
              <a:t>матеріали</a:t>
            </a:r>
            <a:r>
              <a:rPr lang="ru-RU" sz="2400" dirty="0"/>
              <a:t> </a:t>
            </a:r>
            <a:r>
              <a:rPr lang="ru-RU" sz="2400" dirty="0" err="1"/>
              <a:t>підлоги</a:t>
            </a:r>
            <a:r>
              <a:rPr lang="ru-RU" sz="2400" dirty="0"/>
              <a:t>, дверей та </a:t>
            </a:r>
            <a:r>
              <a:rPr lang="ru-RU" sz="2400" dirty="0" err="1"/>
              <a:t>стін</a:t>
            </a:r>
            <a:r>
              <a:rPr lang="ru-RU" sz="2400" dirty="0"/>
              <a:t>,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пристроїв</a:t>
            </a:r>
            <a:r>
              <a:rPr lang="ru-RU" sz="2400" dirty="0"/>
              <a:t> для </a:t>
            </a:r>
            <a:r>
              <a:rPr lang="ru-RU" sz="2400" dirty="0" err="1"/>
              <a:t>миття</a:t>
            </a:r>
            <a:r>
              <a:rPr lang="ru-RU" sz="2400" dirty="0"/>
              <a:t> рук, </a:t>
            </a:r>
            <a:r>
              <a:rPr lang="ru-RU" sz="2400" dirty="0" err="1"/>
              <a:t>облаштованих</a:t>
            </a:r>
            <a:r>
              <a:rPr lang="ru-RU" sz="2400" dirty="0"/>
              <a:t> </a:t>
            </a:r>
            <a:r>
              <a:rPr lang="ru-RU" sz="2400" dirty="0" err="1"/>
              <a:t>санітарних</a:t>
            </a:r>
            <a:r>
              <a:rPr lang="ru-RU" sz="2400" dirty="0"/>
              <a:t> </a:t>
            </a:r>
            <a:r>
              <a:rPr lang="ru-RU" sz="2400" dirty="0" err="1"/>
              <a:t>кімнат</a:t>
            </a:r>
            <a:r>
              <a:rPr lang="ru-RU" sz="2400" dirty="0"/>
              <a:t>, </a:t>
            </a:r>
            <a:r>
              <a:rPr lang="ru-RU" sz="2400" dirty="0" err="1"/>
              <a:t>вбиралень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/>
              <a:t>2) </a:t>
            </a:r>
            <a:r>
              <a:rPr lang="ru-RU" sz="2400" dirty="0" err="1"/>
              <a:t>уникнення</a:t>
            </a:r>
            <a:r>
              <a:rPr lang="ru-RU" sz="2400" dirty="0"/>
              <a:t> </a:t>
            </a:r>
            <a:r>
              <a:rPr lang="ru-RU" sz="2400" dirty="0" err="1"/>
              <a:t>забруднень</a:t>
            </a:r>
            <a:r>
              <a:rPr lang="ru-RU" sz="2400" dirty="0"/>
              <a:t> </a:t>
            </a:r>
            <a:r>
              <a:rPr lang="ru-RU" sz="2400" dirty="0" err="1"/>
              <a:t>алергенами</a:t>
            </a:r>
            <a:r>
              <a:rPr lang="ru-RU" sz="2400" dirty="0"/>
              <a:t>. </a:t>
            </a:r>
            <a:r>
              <a:rPr lang="ru-RU" sz="2400" dirty="0" err="1"/>
              <a:t>Наприклад</a:t>
            </a:r>
            <a:r>
              <a:rPr lang="ru-RU" sz="2400" dirty="0"/>
              <a:t>: </a:t>
            </a:r>
            <a:r>
              <a:rPr lang="ru-RU" sz="2400" dirty="0" err="1"/>
              <a:t>окремі</a:t>
            </a:r>
            <a:r>
              <a:rPr lang="ru-RU" sz="2400" dirty="0"/>
              <a:t> </a:t>
            </a:r>
            <a:r>
              <a:rPr lang="ru-RU" sz="2400" dirty="0" err="1"/>
              <a:t>секції</a:t>
            </a:r>
            <a:r>
              <a:rPr lang="ru-RU" sz="2400" dirty="0"/>
              <a:t> на </a:t>
            </a:r>
            <a:r>
              <a:rPr lang="ru-RU" sz="2400" dirty="0" err="1"/>
              <a:t>складі</a:t>
            </a:r>
            <a:r>
              <a:rPr lang="ru-RU" sz="2400" dirty="0"/>
              <a:t>,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виробничі</a:t>
            </a:r>
            <a:r>
              <a:rPr lang="ru-RU" sz="2400" dirty="0"/>
              <a:t> </a:t>
            </a:r>
            <a:r>
              <a:rPr lang="ru-RU" sz="2400" dirty="0" err="1"/>
              <a:t>лінії</a:t>
            </a:r>
            <a:r>
              <a:rPr lang="ru-RU" sz="2400" dirty="0"/>
              <a:t>, </a:t>
            </a:r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персоналу </a:t>
            </a:r>
            <a:r>
              <a:rPr lang="ru-RU" sz="2400" dirty="0" err="1"/>
              <a:t>стосовно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з </a:t>
            </a:r>
            <a:r>
              <a:rPr lang="ru-RU" sz="2400" dirty="0" err="1"/>
              <a:t>алергенами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/>
              <a:t>3) </a:t>
            </a:r>
            <a:r>
              <a:rPr lang="ru-RU" sz="2400" dirty="0" err="1"/>
              <a:t>уникнення</a:t>
            </a:r>
            <a:r>
              <a:rPr lang="ru-RU" sz="2400" dirty="0"/>
              <a:t> </a:t>
            </a:r>
            <a:r>
              <a:rPr lang="ru-RU" sz="2400" dirty="0" err="1"/>
              <a:t>перехресного</a:t>
            </a:r>
            <a:r>
              <a:rPr lang="ru-RU" sz="2400" dirty="0"/>
              <a:t> </a:t>
            </a:r>
            <a:r>
              <a:rPr lang="ru-RU" sz="2400" dirty="0" err="1"/>
              <a:t>забруднення</a:t>
            </a:r>
            <a:r>
              <a:rPr lang="ru-RU" sz="2400" dirty="0"/>
              <a:t> </a:t>
            </a:r>
            <a:r>
              <a:rPr lang="ru-RU" sz="2400" dirty="0" err="1"/>
              <a:t>харчових</a:t>
            </a:r>
            <a:r>
              <a:rPr lang="ru-RU" sz="2400" dirty="0"/>
              <a:t> </a:t>
            </a:r>
            <a:r>
              <a:rPr lang="ru-RU" sz="2400" dirty="0" err="1"/>
              <a:t>продуктів</a:t>
            </a:r>
            <a:r>
              <a:rPr lang="ru-RU" sz="2400" dirty="0"/>
              <a:t> </a:t>
            </a:r>
            <a:r>
              <a:rPr lang="ru-RU" sz="2400" dirty="0" err="1"/>
              <a:t>фізичними</a:t>
            </a:r>
            <a:r>
              <a:rPr lang="ru-RU" sz="2400" dirty="0"/>
              <a:t> </a:t>
            </a:r>
            <a:r>
              <a:rPr lang="ru-RU" sz="2400" dirty="0" err="1"/>
              <a:t>сторонніми</a:t>
            </a:r>
            <a:r>
              <a:rPr lang="ru-RU" sz="2400" dirty="0"/>
              <a:t> предметами (</a:t>
            </a:r>
            <a:r>
              <a:rPr lang="ru-RU" sz="2400" dirty="0" err="1"/>
              <a:t>Наприклад</a:t>
            </a:r>
            <a:r>
              <a:rPr lang="ru-RU" sz="2400" dirty="0"/>
              <a:t>: бите </a:t>
            </a:r>
            <a:r>
              <a:rPr lang="ru-RU" sz="2400" dirty="0" err="1"/>
              <a:t>скло</a:t>
            </a:r>
            <a:r>
              <a:rPr lang="ru-RU" sz="2400" dirty="0"/>
              <a:t>, </a:t>
            </a:r>
            <a:r>
              <a:rPr lang="ru-RU" sz="2400" dirty="0" err="1"/>
              <a:t>металева</a:t>
            </a:r>
            <a:r>
              <a:rPr lang="ru-RU" sz="2400" dirty="0"/>
              <a:t> стружка, </a:t>
            </a:r>
            <a:r>
              <a:rPr lang="ru-RU" sz="2400" dirty="0" err="1"/>
              <a:t>елементи</a:t>
            </a:r>
            <a:r>
              <a:rPr lang="ru-RU" sz="2400" dirty="0"/>
              <a:t> пластику,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хімічними</a:t>
            </a:r>
            <a:r>
              <a:rPr lang="ru-RU" sz="2400" dirty="0"/>
              <a:t> </a:t>
            </a:r>
            <a:r>
              <a:rPr lang="ru-RU" sz="2400" dirty="0" err="1"/>
              <a:t>речовинами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спричинити</a:t>
            </a:r>
            <a:r>
              <a:rPr lang="ru-RU" sz="2400" dirty="0"/>
              <a:t> </a:t>
            </a:r>
            <a:r>
              <a:rPr lang="ru-RU" sz="2400" dirty="0" err="1"/>
              <a:t>забруднення</a:t>
            </a:r>
            <a:r>
              <a:rPr lang="ru-RU" sz="2400" dirty="0"/>
              <a:t> (</a:t>
            </a:r>
            <a:r>
              <a:rPr lang="ru-RU" sz="2400" dirty="0" err="1"/>
              <a:t>мастило</a:t>
            </a:r>
            <a:r>
              <a:rPr lang="ru-RU" sz="2400" dirty="0"/>
              <a:t>, </a:t>
            </a:r>
            <a:r>
              <a:rPr lang="ru-RU" sz="2400" dirty="0" err="1"/>
              <a:t>друкарська</a:t>
            </a:r>
            <a:r>
              <a:rPr lang="ru-RU" sz="2400" dirty="0"/>
              <a:t> </a:t>
            </a:r>
            <a:r>
              <a:rPr lang="ru-RU" sz="2400" dirty="0" err="1"/>
              <a:t>фарба</a:t>
            </a:r>
            <a:r>
              <a:rPr lang="ru-RU" sz="2400" dirty="0"/>
              <a:t> та </a:t>
            </a:r>
            <a:r>
              <a:rPr lang="ru-RU" sz="2400" dirty="0" err="1"/>
              <a:t>інше</a:t>
            </a:r>
            <a:r>
              <a:rPr lang="ru-RU" sz="2400" dirty="0"/>
              <a:t>).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698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332" y="366970"/>
            <a:ext cx="111453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4) </a:t>
            </a:r>
            <a:r>
              <a:rPr lang="ru-RU" sz="2800" dirty="0" err="1"/>
              <a:t>забезпечення</a:t>
            </a:r>
            <a:r>
              <a:rPr lang="ru-RU" sz="2800" dirty="0"/>
              <a:t> </a:t>
            </a:r>
            <a:r>
              <a:rPr lang="ru-RU" sz="2800" dirty="0" err="1"/>
              <a:t>належної</a:t>
            </a:r>
            <a:r>
              <a:rPr lang="ru-RU" sz="2800" dirty="0"/>
              <a:t> практики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утилізації</a:t>
            </a:r>
            <a:r>
              <a:rPr lang="ru-RU" sz="2800" dirty="0"/>
              <a:t> </a:t>
            </a:r>
            <a:r>
              <a:rPr lang="ru-RU" sz="2800" dirty="0" err="1"/>
              <a:t>відходів</a:t>
            </a:r>
            <a:r>
              <a:rPr lang="ru-RU" sz="2800" dirty="0"/>
              <a:t>: - </a:t>
            </a:r>
            <a:r>
              <a:rPr lang="ru-RU" sz="2800" dirty="0" err="1"/>
              <a:t>складання</a:t>
            </a:r>
            <a:r>
              <a:rPr lang="ru-RU" sz="2800" dirty="0"/>
              <a:t> </a:t>
            </a:r>
            <a:r>
              <a:rPr lang="ru-RU" sz="2800" dirty="0" err="1"/>
              <a:t>переліку</a:t>
            </a:r>
            <a:r>
              <a:rPr lang="ru-RU" sz="2800" dirty="0"/>
              <a:t> </a:t>
            </a:r>
            <a:r>
              <a:rPr lang="ru-RU" sz="2800" dirty="0" err="1"/>
              <a:t>всіх</a:t>
            </a:r>
            <a:r>
              <a:rPr lang="ru-RU" sz="2800" dirty="0"/>
              <a:t> </a:t>
            </a:r>
            <a:r>
              <a:rPr lang="ru-RU" sz="2800" dirty="0" err="1"/>
              <a:t>видів</a:t>
            </a:r>
            <a:r>
              <a:rPr lang="ru-RU" sz="2800" dirty="0"/>
              <a:t> </a:t>
            </a:r>
            <a:r>
              <a:rPr lang="ru-RU" sz="2800" dirty="0" err="1"/>
              <a:t>відходів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утворюються</a:t>
            </a:r>
            <a:r>
              <a:rPr lang="ru-RU" sz="2800" dirty="0"/>
              <a:t>; - </a:t>
            </a:r>
            <a:r>
              <a:rPr lang="ru-RU" sz="2800" dirty="0" err="1"/>
              <a:t>утилізація</a:t>
            </a:r>
            <a:r>
              <a:rPr lang="ru-RU" sz="2800" dirty="0"/>
              <a:t> </a:t>
            </a:r>
            <a:r>
              <a:rPr lang="ru-RU" sz="2800" dirty="0" err="1"/>
              <a:t>відходів</a:t>
            </a:r>
            <a:r>
              <a:rPr lang="ru-RU" sz="2800" dirty="0"/>
              <a:t> з </a:t>
            </a:r>
            <a:r>
              <a:rPr lang="ru-RU" sz="2800" dirty="0" err="1"/>
              <a:t>дотриманням</a:t>
            </a:r>
            <a:r>
              <a:rPr lang="ru-RU" sz="2800" dirty="0"/>
              <a:t> правил </a:t>
            </a:r>
            <a:r>
              <a:rPr lang="ru-RU" sz="2800" dirty="0" err="1"/>
              <a:t>безпеки</a:t>
            </a:r>
            <a:r>
              <a:rPr lang="ru-RU" sz="2800" dirty="0"/>
              <a:t> для </a:t>
            </a:r>
            <a:r>
              <a:rPr lang="ru-RU" sz="2800" dirty="0" err="1"/>
              <a:t>довкілля</a:t>
            </a:r>
            <a:r>
              <a:rPr lang="ru-RU" sz="2800" dirty="0"/>
              <a:t>, - </a:t>
            </a:r>
            <a:r>
              <a:rPr lang="ru-RU" sz="2800" dirty="0" err="1"/>
              <a:t>складання</a:t>
            </a:r>
            <a:r>
              <a:rPr lang="ru-RU" sz="2800" dirty="0"/>
              <a:t> план </a:t>
            </a:r>
            <a:r>
              <a:rPr lang="ru-RU" sz="2800" dirty="0" err="1"/>
              <a:t>збору</a:t>
            </a:r>
            <a:r>
              <a:rPr lang="ru-RU" sz="2800" dirty="0"/>
              <a:t> та </a:t>
            </a:r>
            <a:r>
              <a:rPr lang="ru-RU" sz="2800" dirty="0" err="1"/>
              <a:t>утилізації</a:t>
            </a:r>
            <a:r>
              <a:rPr lang="ru-RU" sz="2800" dirty="0"/>
              <a:t> </a:t>
            </a:r>
            <a:r>
              <a:rPr lang="ru-RU" sz="2800" dirty="0" err="1"/>
              <a:t>відходів</a:t>
            </a:r>
            <a:r>
              <a:rPr lang="ru-RU" sz="2800" dirty="0"/>
              <a:t>, - </a:t>
            </a:r>
            <a:r>
              <a:rPr lang="ru-RU" sz="2800" dirty="0" err="1"/>
              <a:t>навчання</a:t>
            </a:r>
            <a:r>
              <a:rPr lang="ru-RU" sz="2800" dirty="0"/>
              <a:t> </a:t>
            </a:r>
            <a:r>
              <a:rPr lang="ru-RU" sz="2800" dirty="0" err="1"/>
              <a:t>відповідальних</a:t>
            </a:r>
            <a:r>
              <a:rPr lang="ru-RU" sz="2800" dirty="0"/>
              <a:t> </a:t>
            </a:r>
            <a:r>
              <a:rPr lang="ru-RU" sz="2800" dirty="0" err="1"/>
              <a:t>співробітників</a:t>
            </a:r>
            <a:r>
              <a:rPr lang="ru-RU" sz="2800" dirty="0"/>
              <a:t>. </a:t>
            </a:r>
          </a:p>
          <a:p>
            <a:pPr algn="just"/>
            <a:r>
              <a:rPr lang="ru-RU" sz="2800" dirty="0"/>
              <a:t>5) </a:t>
            </a:r>
            <a:r>
              <a:rPr lang="ru-RU" sz="2800" dirty="0" err="1"/>
              <a:t>технічний</a:t>
            </a:r>
            <a:r>
              <a:rPr lang="ru-RU" sz="2800" dirty="0"/>
              <a:t> </a:t>
            </a:r>
            <a:r>
              <a:rPr lang="ru-RU" sz="2800" dirty="0" err="1"/>
              <a:t>огляд</a:t>
            </a:r>
            <a:r>
              <a:rPr lang="ru-RU" sz="2800" dirty="0"/>
              <a:t>: </a:t>
            </a:r>
            <a:r>
              <a:rPr lang="ru-RU" sz="2800" dirty="0" err="1"/>
              <a:t>Технічне</a:t>
            </a:r>
            <a:r>
              <a:rPr lang="ru-RU" sz="2800" dirty="0"/>
              <a:t> </a:t>
            </a:r>
            <a:r>
              <a:rPr lang="ru-RU" sz="2800" dirty="0" err="1"/>
              <a:t>обслуговування</a:t>
            </a:r>
            <a:r>
              <a:rPr lang="ru-RU" sz="2800" dirty="0"/>
              <a:t> та </a:t>
            </a:r>
            <a:r>
              <a:rPr lang="ru-RU" sz="2800" dirty="0" err="1"/>
              <a:t>калібрування</a:t>
            </a:r>
            <a:r>
              <a:rPr lang="ru-RU" sz="2800" dirty="0"/>
              <a:t> </a:t>
            </a:r>
            <a:r>
              <a:rPr lang="ru-RU" sz="2800" dirty="0" err="1"/>
              <a:t>обладнання</a:t>
            </a:r>
            <a:r>
              <a:rPr lang="ru-RU" sz="2800" dirty="0"/>
              <a:t>: перш за все, </a:t>
            </a:r>
            <a:r>
              <a:rPr lang="ru-RU" sz="2800" dirty="0" err="1"/>
              <a:t>необхідно</a:t>
            </a:r>
            <a:r>
              <a:rPr lang="ru-RU" sz="2800" dirty="0"/>
              <a:t> </a:t>
            </a:r>
            <a:r>
              <a:rPr lang="ru-RU" sz="2800" dirty="0" err="1"/>
              <a:t>забезпечити</a:t>
            </a:r>
            <a:r>
              <a:rPr lang="ru-RU" sz="2800" dirty="0"/>
              <a:t> </a:t>
            </a:r>
            <a:r>
              <a:rPr lang="ru-RU" sz="2800" dirty="0" err="1"/>
              <a:t>процедури</a:t>
            </a:r>
            <a:r>
              <a:rPr lang="ru-RU" sz="2800" dirty="0"/>
              <a:t> </a:t>
            </a:r>
            <a:r>
              <a:rPr lang="ru-RU" sz="2800" dirty="0" err="1"/>
              <a:t>уникнення</a:t>
            </a:r>
            <a:r>
              <a:rPr lang="ru-RU" sz="2800" dirty="0"/>
              <a:t> </a:t>
            </a:r>
            <a:r>
              <a:rPr lang="ru-RU" sz="2800" dirty="0" err="1"/>
              <a:t>аварійних</a:t>
            </a:r>
            <a:r>
              <a:rPr lang="ru-RU" sz="2800" dirty="0"/>
              <a:t> </a:t>
            </a:r>
            <a:r>
              <a:rPr lang="ru-RU" sz="2800" dirty="0" err="1"/>
              <a:t>ситуацій</a:t>
            </a:r>
            <a:r>
              <a:rPr lang="ru-RU" sz="2800" dirty="0"/>
              <a:t>, за </a:t>
            </a:r>
            <a:r>
              <a:rPr lang="ru-RU" sz="2800" dirty="0" err="1"/>
              <a:t>допомогою</a:t>
            </a:r>
            <a:r>
              <a:rPr lang="ru-RU" sz="2800" dirty="0"/>
              <a:t> </a:t>
            </a:r>
            <a:r>
              <a:rPr lang="ru-RU" sz="2800" dirty="0" err="1"/>
              <a:t>залучення</a:t>
            </a:r>
            <a:r>
              <a:rPr lang="ru-RU" sz="2800" dirty="0"/>
              <a:t> </a:t>
            </a:r>
            <a:r>
              <a:rPr lang="ru-RU" sz="2800" dirty="0" err="1"/>
              <a:t>кваліфікованих</a:t>
            </a:r>
            <a:r>
              <a:rPr lang="ru-RU" sz="2800" dirty="0"/>
              <a:t> </a:t>
            </a:r>
            <a:r>
              <a:rPr lang="ru-RU" sz="2800" dirty="0" err="1"/>
              <a:t>кадрів</a:t>
            </a:r>
            <a:r>
              <a:rPr lang="ru-RU" sz="2800" dirty="0"/>
              <a:t>. Для </a:t>
            </a:r>
            <a:r>
              <a:rPr lang="ru-RU" sz="2800" dirty="0" err="1"/>
              <a:t>технічного</a:t>
            </a:r>
            <a:r>
              <a:rPr lang="ru-RU" sz="2800" dirty="0"/>
              <a:t> </a:t>
            </a:r>
            <a:r>
              <a:rPr lang="ru-RU" sz="2800" dirty="0" err="1"/>
              <a:t>обслуговування</a:t>
            </a:r>
            <a:r>
              <a:rPr lang="ru-RU" sz="2800" dirty="0"/>
              <a:t> </a:t>
            </a:r>
            <a:r>
              <a:rPr lang="ru-RU" sz="2800" dirty="0" err="1"/>
              <a:t>слід</a:t>
            </a:r>
            <a:r>
              <a:rPr lang="ru-RU" sz="2800" dirty="0"/>
              <a:t> </a:t>
            </a:r>
            <a:r>
              <a:rPr lang="ru-RU" sz="2800" dirty="0" err="1"/>
              <a:t>запровадити</a:t>
            </a:r>
            <a:r>
              <a:rPr lang="ru-RU" sz="2800" dirty="0"/>
              <a:t> </a:t>
            </a:r>
            <a:r>
              <a:rPr lang="ru-RU" sz="2800" dirty="0" err="1"/>
              <a:t>певні</a:t>
            </a:r>
            <a:r>
              <a:rPr lang="ru-RU" sz="2800" dirty="0"/>
              <a:t> </a:t>
            </a:r>
            <a:r>
              <a:rPr lang="ru-RU" sz="2800" dirty="0" err="1"/>
              <a:t>гігієнічні</a:t>
            </a:r>
            <a:r>
              <a:rPr lang="ru-RU" sz="2800" dirty="0"/>
              <a:t> правила (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стосується</a:t>
            </a:r>
            <a:r>
              <a:rPr lang="ru-RU" sz="2800" dirty="0"/>
              <a:t> і </a:t>
            </a:r>
            <a:r>
              <a:rPr lang="ru-RU" sz="2800" dirty="0" err="1"/>
              <a:t>підрядників</a:t>
            </a:r>
            <a:r>
              <a:rPr lang="ru-RU" sz="2800" dirty="0"/>
              <a:t>);</a:t>
            </a:r>
          </a:p>
          <a:p>
            <a:pPr algn="just"/>
            <a:r>
              <a:rPr lang="ru-RU" sz="2800" dirty="0"/>
              <a:t>6) контроль за </a:t>
            </a:r>
            <a:r>
              <a:rPr lang="ru-RU" sz="2800" dirty="0" err="1"/>
              <a:t>комунікаціями</a:t>
            </a:r>
            <a:r>
              <a:rPr lang="ru-RU" sz="2800" dirty="0"/>
              <a:t> - вода та </a:t>
            </a:r>
            <a:r>
              <a:rPr lang="ru-RU" sz="2800" dirty="0" err="1"/>
              <a:t>повітря</a:t>
            </a:r>
            <a:r>
              <a:rPr lang="ru-RU" sz="2800" dirty="0"/>
              <a:t>: </a:t>
            </a:r>
            <a:r>
              <a:rPr lang="ru-RU" sz="2800" dirty="0" err="1"/>
              <a:t>регулярний</a:t>
            </a:r>
            <a:r>
              <a:rPr lang="ru-RU" sz="2800" dirty="0"/>
              <a:t> </a:t>
            </a:r>
            <a:r>
              <a:rPr lang="ru-RU" sz="2800" dirty="0" err="1"/>
              <a:t>мікробіологічний</a:t>
            </a:r>
            <a:r>
              <a:rPr lang="ru-RU" sz="2800" dirty="0"/>
              <a:t> і </a:t>
            </a:r>
            <a:r>
              <a:rPr lang="ru-RU" sz="2800" dirty="0" err="1"/>
              <a:t>хімічний</a:t>
            </a:r>
            <a:r>
              <a:rPr lang="ru-RU" sz="2800" dirty="0"/>
              <a:t> </a:t>
            </a:r>
            <a:r>
              <a:rPr lang="ru-RU" sz="2800" dirty="0" err="1"/>
              <a:t>аналіз</a:t>
            </a:r>
            <a:r>
              <a:rPr lang="ru-RU" sz="2800" dirty="0"/>
              <a:t> (</a:t>
            </a:r>
            <a:r>
              <a:rPr lang="ru-RU" sz="2800" dirty="0" err="1"/>
              <a:t>включаючи</a:t>
            </a:r>
            <a:r>
              <a:rPr lang="ru-RU" sz="2800" dirty="0"/>
              <a:t> </a:t>
            </a:r>
            <a:r>
              <a:rPr lang="ru-RU" sz="2800" dirty="0" err="1"/>
              <a:t>підготовлену</a:t>
            </a:r>
            <a:r>
              <a:rPr lang="ru-RU" sz="2800" dirty="0"/>
              <a:t> </a:t>
            </a:r>
            <a:r>
              <a:rPr lang="ru-RU" sz="2800" dirty="0" err="1"/>
              <a:t>питну</a:t>
            </a:r>
            <a:r>
              <a:rPr lang="ru-RU" sz="2800" dirty="0"/>
              <a:t> воду);</a:t>
            </a:r>
          </a:p>
        </p:txBody>
      </p:sp>
    </p:spTree>
    <p:extLst>
      <p:ext uri="{BB962C8B-B14F-4D97-AF65-F5344CB8AC3E}">
        <p14:creationId xmlns:p14="http://schemas.microsoft.com/office/powerpoint/2010/main" val="93899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804" y="290286"/>
            <a:ext cx="115593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/>
              <a:t>7) </a:t>
            </a:r>
            <a:r>
              <a:rPr lang="ru-RU" sz="3600" dirty="0" err="1"/>
              <a:t>гігієна</a:t>
            </a:r>
            <a:r>
              <a:rPr lang="ru-RU" sz="3600" dirty="0"/>
              <a:t> та стан </a:t>
            </a:r>
            <a:r>
              <a:rPr lang="ru-RU" sz="3600" dirty="0" err="1"/>
              <a:t>здоров’я</a:t>
            </a:r>
            <a:r>
              <a:rPr lang="ru-RU" sz="3600" dirty="0"/>
              <a:t> персоналу, </a:t>
            </a:r>
            <a:r>
              <a:rPr lang="ru-RU" sz="3600" dirty="0" err="1"/>
              <a:t>інформування</a:t>
            </a:r>
            <a:r>
              <a:rPr lang="ru-RU" sz="3600" dirty="0"/>
              <a:t> про </a:t>
            </a:r>
            <a:r>
              <a:rPr lang="ru-RU" sz="3600" dirty="0" err="1"/>
              <a:t>всі</a:t>
            </a:r>
            <a:r>
              <a:rPr lang="ru-RU" sz="3600" dirty="0"/>
              <a:t> </a:t>
            </a:r>
            <a:r>
              <a:rPr lang="ru-RU" sz="3600" dirty="0" err="1"/>
              <a:t>захворювання</a:t>
            </a:r>
            <a:r>
              <a:rPr lang="ru-RU" sz="3600" dirty="0"/>
              <a:t> (особливо </a:t>
            </a:r>
            <a:r>
              <a:rPr lang="ru-RU" sz="3600" dirty="0" err="1"/>
              <a:t>захворювання</a:t>
            </a:r>
            <a:r>
              <a:rPr lang="ru-RU" sz="3600" dirty="0"/>
              <a:t> </a:t>
            </a:r>
            <a:r>
              <a:rPr lang="ru-RU" sz="3600" dirty="0" err="1"/>
              <a:t>шлунково-кишкового</a:t>
            </a:r>
            <a:r>
              <a:rPr lang="ru-RU" sz="3600" dirty="0"/>
              <a:t> тракту, гепатит та рани), </a:t>
            </a:r>
          </a:p>
          <a:p>
            <a:pPr algn="just"/>
            <a:r>
              <a:rPr lang="ru-RU" sz="3600" dirty="0"/>
              <a:t>8)</a:t>
            </a:r>
            <a:r>
              <a:rPr lang="en-US" sz="3600" dirty="0"/>
              <a:t> </a:t>
            </a:r>
            <a:r>
              <a:rPr lang="ru-RU" sz="3600" dirty="0" err="1"/>
              <a:t>спецодяг</a:t>
            </a:r>
            <a:r>
              <a:rPr lang="ru-RU" sz="3600" dirty="0"/>
              <a:t> </a:t>
            </a:r>
            <a:r>
              <a:rPr lang="ru-RU" sz="3600" dirty="0" err="1"/>
              <a:t>відповідно</a:t>
            </a:r>
            <a:r>
              <a:rPr lang="ru-RU" sz="3600" dirty="0"/>
              <a:t> до </a:t>
            </a:r>
            <a:r>
              <a:rPr lang="ru-RU" sz="3600" dirty="0" err="1"/>
              <a:t>вимог</a:t>
            </a:r>
            <a:r>
              <a:rPr lang="ru-RU" sz="3600" dirty="0"/>
              <a:t> </a:t>
            </a:r>
            <a:r>
              <a:rPr lang="ru-RU" sz="3600" dirty="0" err="1"/>
              <a:t>системи</a:t>
            </a:r>
            <a:r>
              <a:rPr lang="ru-RU" sz="3600" dirty="0"/>
              <a:t> </a:t>
            </a:r>
            <a:r>
              <a:rPr lang="en-US" sz="3600" dirty="0"/>
              <a:t>HACCP (</a:t>
            </a:r>
            <a:r>
              <a:rPr lang="ru-RU" sz="3600" dirty="0"/>
              <a:t>рукавички з </a:t>
            </a:r>
            <a:r>
              <a:rPr lang="ru-RU" sz="3600" dirty="0" err="1"/>
              <a:t>матеріалів</a:t>
            </a:r>
            <a:r>
              <a:rPr lang="ru-RU" sz="3600" dirty="0"/>
              <a:t> </a:t>
            </a:r>
            <a:r>
              <a:rPr lang="ru-RU" sz="3600" dirty="0" err="1"/>
              <a:t>придатних</a:t>
            </a:r>
            <a:r>
              <a:rPr lang="ru-RU" sz="3600" dirty="0"/>
              <a:t> для </a:t>
            </a:r>
            <a:r>
              <a:rPr lang="ru-RU" sz="3600" dirty="0" err="1"/>
              <a:t>використання</a:t>
            </a:r>
            <a:r>
              <a:rPr lang="ru-RU" sz="3600" dirty="0"/>
              <a:t> в </a:t>
            </a:r>
            <a:r>
              <a:rPr lang="ru-RU" sz="3600" dirty="0" err="1"/>
              <a:t>харчовій</a:t>
            </a:r>
            <a:r>
              <a:rPr lang="ru-RU" sz="3600" dirty="0"/>
              <a:t> </a:t>
            </a:r>
            <a:r>
              <a:rPr lang="ru-RU" sz="3600" dirty="0" err="1"/>
              <a:t>промисловості</a:t>
            </a:r>
            <a:r>
              <a:rPr lang="ru-RU" sz="3600" dirty="0"/>
              <a:t>); </a:t>
            </a:r>
          </a:p>
          <a:p>
            <a:pPr algn="just"/>
            <a:r>
              <a:rPr lang="ru-RU" sz="3600" dirty="0"/>
              <a:t>9)</a:t>
            </a:r>
            <a:r>
              <a:rPr lang="en-US" sz="3600" dirty="0"/>
              <a:t> </a:t>
            </a:r>
            <a:r>
              <a:rPr lang="ru-RU" sz="3600" dirty="0" err="1"/>
              <a:t>миття</a:t>
            </a:r>
            <a:r>
              <a:rPr lang="ru-RU" sz="3600" dirty="0"/>
              <a:t> рук </a:t>
            </a:r>
            <a:r>
              <a:rPr lang="ru-RU" sz="3600" dirty="0" err="1"/>
              <a:t>після</a:t>
            </a:r>
            <a:r>
              <a:rPr lang="ru-RU" sz="3600" dirty="0"/>
              <a:t> </a:t>
            </a:r>
            <a:r>
              <a:rPr lang="ru-RU" sz="3600" dirty="0" err="1"/>
              <a:t>користування</a:t>
            </a:r>
            <a:r>
              <a:rPr lang="ru-RU" sz="3600" dirty="0"/>
              <a:t> туалетом, перерви в </a:t>
            </a:r>
            <a:r>
              <a:rPr lang="ru-RU" sz="3600" dirty="0" err="1"/>
              <a:t>роботі</a:t>
            </a:r>
            <a:r>
              <a:rPr lang="ru-RU" sz="3600" dirty="0"/>
              <a:t> та </a:t>
            </a:r>
            <a:r>
              <a:rPr lang="ru-RU" sz="3600" dirty="0" err="1"/>
              <a:t>збору</a:t>
            </a:r>
            <a:r>
              <a:rPr lang="ru-RU" sz="3600" dirty="0"/>
              <a:t> і </a:t>
            </a:r>
            <a:r>
              <a:rPr lang="ru-RU" sz="3600" dirty="0" err="1"/>
              <a:t>утилізації</a:t>
            </a:r>
            <a:r>
              <a:rPr lang="ru-RU" sz="3600" dirty="0"/>
              <a:t> </a:t>
            </a:r>
            <a:r>
              <a:rPr lang="ru-RU" sz="3600" dirty="0" err="1"/>
              <a:t>відходів</a:t>
            </a:r>
            <a:r>
              <a:rPr lang="ru-RU" sz="3600" dirty="0"/>
              <a:t>; </a:t>
            </a:r>
            <a:r>
              <a:rPr lang="ru-RU" sz="3600" dirty="0" err="1"/>
              <a:t>захист</a:t>
            </a:r>
            <a:r>
              <a:rPr lang="ru-RU" sz="3600" dirty="0"/>
              <a:t> для </a:t>
            </a:r>
            <a:r>
              <a:rPr lang="ru-RU" sz="3600" dirty="0" err="1"/>
              <a:t>волосся</a:t>
            </a:r>
            <a:r>
              <a:rPr lang="ru-RU" sz="3600" dirty="0"/>
              <a:t> та </a:t>
            </a:r>
            <a:r>
              <a:rPr lang="ru-RU" sz="3600" dirty="0" err="1"/>
              <a:t>бороди</a:t>
            </a:r>
            <a:r>
              <a:rPr lang="ru-RU" sz="3600" dirty="0"/>
              <a:t>; </a:t>
            </a:r>
            <a:r>
              <a:rPr lang="ru-RU" sz="3600" dirty="0" err="1"/>
              <a:t>мінімальна</a:t>
            </a:r>
            <a:r>
              <a:rPr lang="ru-RU" sz="3600" dirty="0"/>
              <a:t> </a:t>
            </a:r>
            <a:r>
              <a:rPr lang="ru-RU" sz="3600" dirty="0" err="1"/>
              <a:t>кількість</a:t>
            </a:r>
            <a:r>
              <a:rPr lang="ru-RU" sz="3600" dirty="0"/>
              <a:t> </a:t>
            </a:r>
            <a:r>
              <a:rPr lang="ru-RU" sz="3600" dirty="0" err="1"/>
              <a:t>відвідувачів</a:t>
            </a:r>
            <a:r>
              <a:rPr lang="ru-RU" sz="3600" dirty="0"/>
              <a:t>, </a:t>
            </a:r>
            <a:r>
              <a:rPr lang="ru-RU" sz="3600" dirty="0" err="1"/>
              <a:t>захисний</a:t>
            </a:r>
            <a:r>
              <a:rPr lang="ru-RU" sz="3600" dirty="0"/>
              <a:t> </a:t>
            </a:r>
            <a:r>
              <a:rPr lang="ru-RU" sz="3600" dirty="0" err="1"/>
              <a:t>одяг</a:t>
            </a:r>
            <a:r>
              <a:rPr lang="ru-RU" sz="3600" dirty="0"/>
              <a:t> для </a:t>
            </a:r>
            <a:r>
              <a:rPr lang="ru-RU" sz="3600" dirty="0" err="1"/>
              <a:t>відвідувачів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054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224" y="153694"/>
            <a:ext cx="110763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10) </a:t>
            </a:r>
            <a:r>
              <a:rPr lang="ru-RU" sz="2800" dirty="0" err="1"/>
              <a:t>зменшення</a:t>
            </a:r>
            <a:r>
              <a:rPr lang="ru-RU" sz="2800" dirty="0"/>
              <a:t> </a:t>
            </a:r>
            <a:r>
              <a:rPr lang="ru-RU" sz="2800" dirty="0" err="1"/>
              <a:t>ризиків</a:t>
            </a:r>
            <a:r>
              <a:rPr lang="ru-RU" sz="2800" dirty="0"/>
              <a:t> при </a:t>
            </a:r>
            <a:r>
              <a:rPr lang="ru-RU" sz="2800" dirty="0" err="1"/>
              <a:t>закупівлі</a:t>
            </a:r>
            <a:r>
              <a:rPr lang="ru-RU" sz="2800" dirty="0"/>
              <a:t> </a:t>
            </a:r>
            <a:r>
              <a:rPr lang="ru-RU" sz="2800" dirty="0" err="1"/>
              <a:t>сировини</a:t>
            </a:r>
            <a:r>
              <a:rPr lang="ru-RU" sz="2800" dirty="0"/>
              <a:t>, </a:t>
            </a:r>
            <a:r>
              <a:rPr lang="ru-RU" sz="2800" dirty="0" err="1"/>
              <a:t>харчових</a:t>
            </a:r>
            <a:r>
              <a:rPr lang="ru-RU" sz="2800" dirty="0"/>
              <a:t> добавок, </a:t>
            </a:r>
            <a:r>
              <a:rPr lang="ru-RU" sz="2800" dirty="0" err="1"/>
              <a:t>пакувальних</a:t>
            </a:r>
            <a:r>
              <a:rPr lang="ru-RU" sz="2800" dirty="0"/>
              <a:t> </a:t>
            </a:r>
            <a:r>
              <a:rPr lang="ru-RU" sz="2800" dirty="0" err="1"/>
              <a:t>матеріалів</a:t>
            </a:r>
            <a:r>
              <a:rPr lang="ru-RU" sz="2800" dirty="0"/>
              <a:t> та </a:t>
            </a:r>
            <a:r>
              <a:rPr lang="ru-RU" sz="2800" dirty="0" err="1"/>
              <a:t>матеріалів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контактують</a:t>
            </a:r>
            <a:r>
              <a:rPr lang="ru-RU" sz="2800" dirty="0"/>
              <a:t> з </a:t>
            </a:r>
            <a:r>
              <a:rPr lang="ru-RU" sz="2800" dirty="0" err="1"/>
              <a:t>харчовими</a:t>
            </a:r>
            <a:r>
              <a:rPr lang="ru-RU" sz="2800" dirty="0"/>
              <a:t> продуктами;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вибір</a:t>
            </a:r>
            <a:r>
              <a:rPr lang="ru-RU" sz="2800" dirty="0"/>
              <a:t> </a:t>
            </a:r>
            <a:r>
              <a:rPr lang="ru-RU" sz="2800" dirty="0" err="1"/>
              <a:t>постачальників</a:t>
            </a:r>
            <a:r>
              <a:rPr lang="ru-RU" sz="2800" dirty="0"/>
              <a:t> та </a:t>
            </a:r>
            <a:r>
              <a:rPr lang="ru-RU" sz="2800" dirty="0" err="1"/>
              <a:t>узгодження</a:t>
            </a:r>
            <a:r>
              <a:rPr lang="ru-RU" sz="2800" dirty="0"/>
              <a:t> </a:t>
            </a:r>
            <a:r>
              <a:rPr lang="ru-RU" sz="2800" dirty="0" err="1"/>
              <a:t>специфікацій</a:t>
            </a:r>
            <a:r>
              <a:rPr lang="ru-RU" sz="2800" dirty="0"/>
              <a:t> з </a:t>
            </a:r>
            <a:r>
              <a:rPr lang="ru-RU" sz="2800" dirty="0" err="1"/>
              <a:t>постачальниками</a:t>
            </a:r>
            <a:r>
              <a:rPr lang="ru-RU" sz="2800" dirty="0"/>
              <a:t>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11) контроль температурного режиму: </a:t>
            </a:r>
            <a:r>
              <a:rPr lang="ru-RU" sz="2800" dirty="0" err="1"/>
              <a:t>автоматичний</a:t>
            </a:r>
            <a:r>
              <a:rPr lang="ru-RU" sz="2800" dirty="0"/>
              <a:t> </a:t>
            </a:r>
            <a:r>
              <a:rPr lang="ru-RU" sz="2800" dirty="0" err="1"/>
              <a:t>моніторинг</a:t>
            </a:r>
            <a:r>
              <a:rPr lang="ru-RU" sz="2800" dirty="0"/>
              <a:t> </a:t>
            </a:r>
            <a:r>
              <a:rPr lang="ru-RU" sz="2800" dirty="0" err="1"/>
              <a:t>температури</a:t>
            </a:r>
            <a:r>
              <a:rPr lang="ru-RU" sz="2800" dirty="0"/>
              <a:t> та </a:t>
            </a:r>
            <a:r>
              <a:rPr lang="ru-RU" sz="2800" dirty="0" err="1"/>
              <a:t>вологості</a:t>
            </a:r>
            <a:r>
              <a:rPr lang="ru-RU" sz="2800" dirty="0"/>
              <a:t> при </a:t>
            </a:r>
            <a:r>
              <a:rPr lang="ru-RU" sz="2800" dirty="0" err="1"/>
              <a:t>зберіганні</a:t>
            </a:r>
            <a:r>
              <a:rPr lang="ru-RU" sz="2800" dirty="0"/>
              <a:t>, </a:t>
            </a:r>
            <a:r>
              <a:rPr lang="ru-RU" sz="2800" dirty="0" err="1"/>
              <a:t>транспортуванні</a:t>
            </a:r>
            <a:r>
              <a:rPr lang="ru-RU" sz="2800" dirty="0"/>
              <a:t> та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виробничих</a:t>
            </a:r>
            <a:r>
              <a:rPr lang="ru-RU" sz="2800" dirty="0"/>
              <a:t> </a:t>
            </a:r>
            <a:r>
              <a:rPr lang="ru-RU" sz="2800" dirty="0" err="1"/>
              <a:t>процесів</a:t>
            </a:r>
            <a:r>
              <a:rPr lang="ru-RU" sz="2800" dirty="0"/>
              <a:t>; </a:t>
            </a:r>
            <a:r>
              <a:rPr lang="ru-RU" sz="2800" dirty="0" err="1"/>
              <a:t>архівування</a:t>
            </a:r>
            <a:r>
              <a:rPr lang="ru-RU" sz="2800" dirty="0"/>
              <a:t> </a:t>
            </a:r>
            <a:r>
              <a:rPr lang="ru-RU" sz="2800" dirty="0" err="1"/>
              <a:t>даних</a:t>
            </a:r>
            <a:r>
              <a:rPr lang="ru-RU" sz="2800" dirty="0"/>
              <a:t>. </a:t>
            </a:r>
          </a:p>
          <a:p>
            <a:pPr algn="just"/>
            <a:r>
              <a:rPr lang="ru-RU" sz="2800" dirty="0"/>
              <a:t>12) </a:t>
            </a:r>
            <a:r>
              <a:rPr lang="ru-RU" sz="2800" dirty="0" err="1"/>
              <a:t>чіткі</a:t>
            </a:r>
            <a:r>
              <a:rPr lang="ru-RU" sz="2800" dirty="0"/>
              <a:t> </a:t>
            </a:r>
            <a:r>
              <a:rPr lang="ru-RU" sz="2800" dirty="0" err="1"/>
              <a:t>робочі</a:t>
            </a:r>
            <a:r>
              <a:rPr lang="ru-RU" sz="2800" dirty="0"/>
              <a:t> </a:t>
            </a:r>
            <a:r>
              <a:rPr lang="ru-RU" sz="2800" dirty="0" err="1"/>
              <a:t>інструкції</a:t>
            </a:r>
            <a:r>
              <a:rPr lang="ru-RU" sz="2800" dirty="0"/>
              <a:t>; </a:t>
            </a:r>
            <a:r>
              <a:rPr lang="ru-RU" sz="2800" dirty="0" err="1"/>
              <a:t>інструктажі</a:t>
            </a:r>
            <a:r>
              <a:rPr lang="ru-RU" sz="2800" dirty="0"/>
              <a:t>; контроль за </a:t>
            </a:r>
            <a:r>
              <a:rPr lang="ru-RU" sz="2800" dirty="0" err="1"/>
              <a:t>виконанням</a:t>
            </a:r>
            <a:r>
              <a:rPr lang="ru-RU" sz="2800" dirty="0"/>
              <a:t>; система </a:t>
            </a:r>
            <a:r>
              <a:rPr lang="ru-RU" sz="2800" dirty="0" err="1"/>
              <a:t>штрафів</a:t>
            </a:r>
            <a:r>
              <a:rPr lang="ru-RU" sz="2800" dirty="0"/>
              <a:t> за </a:t>
            </a:r>
            <a:r>
              <a:rPr lang="ru-RU" sz="2800" dirty="0" err="1"/>
              <a:t>значні</a:t>
            </a:r>
            <a:r>
              <a:rPr lang="ru-RU" sz="2800" dirty="0"/>
              <a:t> </a:t>
            </a:r>
            <a:r>
              <a:rPr lang="ru-RU" sz="2800" dirty="0" err="1"/>
              <a:t>порушення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221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9076" y="87067"/>
            <a:ext cx="102566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2. </a:t>
            </a:r>
            <a:r>
              <a:rPr lang="ru-RU" sz="2400" b="1" dirty="0" err="1"/>
              <a:t>Підготовча</a:t>
            </a:r>
            <a:r>
              <a:rPr lang="ru-RU" sz="2400" b="1" dirty="0"/>
              <a:t> робота та </a:t>
            </a:r>
            <a:r>
              <a:rPr lang="ru-RU" sz="2400" b="1" dirty="0" err="1"/>
              <a:t>впровадження</a:t>
            </a:r>
            <a:r>
              <a:rPr lang="ru-RU" sz="2400" b="1" dirty="0"/>
              <a:t> </a:t>
            </a:r>
            <a:r>
              <a:rPr lang="ru-RU" sz="2400" b="1" dirty="0" err="1"/>
              <a:t>основних</a:t>
            </a:r>
            <a:r>
              <a:rPr lang="ru-RU" sz="2400" b="1" dirty="0"/>
              <a:t> </a:t>
            </a:r>
            <a:r>
              <a:rPr lang="ru-RU" sz="2400" b="1" dirty="0" err="1"/>
              <a:t>принципів</a:t>
            </a:r>
            <a:r>
              <a:rPr lang="ru-RU" sz="2400" b="1" dirty="0"/>
              <a:t> </a:t>
            </a:r>
            <a:r>
              <a:rPr lang="ru-RU" sz="2400" b="1" dirty="0" err="1"/>
              <a:t>системи</a:t>
            </a:r>
            <a:r>
              <a:rPr lang="ru-RU" sz="2400" b="1" dirty="0"/>
              <a:t> HACCP</a:t>
            </a:r>
          </a:p>
          <a:p>
            <a:r>
              <a:rPr lang="ru-RU" sz="2400" b="1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41873" y="940432"/>
            <a:ext cx="109641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Першочерговим</a:t>
            </a:r>
            <a:r>
              <a:rPr lang="ru-RU" sz="2800" dirty="0"/>
              <a:t> </a:t>
            </a:r>
            <a:r>
              <a:rPr lang="ru-RU" sz="2800" dirty="0" err="1"/>
              <a:t>завданням</a:t>
            </a:r>
            <a:r>
              <a:rPr lang="ru-RU" sz="2800" dirty="0"/>
              <a:t> з </a:t>
            </a:r>
            <a:r>
              <a:rPr lang="ru-RU" sz="2800" dirty="0" err="1"/>
              <a:t>реалізації</a:t>
            </a:r>
            <a:r>
              <a:rPr lang="ru-RU" sz="2800" dirty="0"/>
              <a:t> семи </a:t>
            </a:r>
            <a:r>
              <a:rPr lang="ru-RU" sz="2800" dirty="0" err="1"/>
              <a:t>основних</a:t>
            </a:r>
            <a:r>
              <a:rPr lang="ru-RU" sz="2800" dirty="0"/>
              <a:t> </a:t>
            </a:r>
            <a:r>
              <a:rPr lang="ru-RU" sz="2800" dirty="0" err="1"/>
              <a:t>принципів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en-US" sz="2800" dirty="0"/>
              <a:t>HACCP </a:t>
            </a:r>
            <a:r>
              <a:rPr lang="ru-RU" sz="2800" dirty="0"/>
              <a:t>є </a:t>
            </a:r>
            <a:r>
              <a:rPr lang="ru-RU" sz="2800" dirty="0" err="1"/>
              <a:t>ретельна</a:t>
            </a:r>
            <a:r>
              <a:rPr lang="ru-RU" sz="2800" dirty="0"/>
              <a:t> </a:t>
            </a:r>
            <a:r>
              <a:rPr lang="ru-RU" sz="2800" dirty="0" err="1"/>
              <a:t>підготовча</a:t>
            </a:r>
            <a:r>
              <a:rPr lang="ru-RU" sz="2800" dirty="0"/>
              <a:t> робота. </a:t>
            </a:r>
          </a:p>
          <a:p>
            <a:pPr algn="just"/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кроки: а)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групи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впровадження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en-US" sz="2800" dirty="0"/>
              <a:t>HACCP: </a:t>
            </a:r>
            <a:r>
              <a:rPr lang="ru-RU" sz="2800" dirty="0" err="1"/>
              <a:t>Залежно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розмірів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r>
              <a:rPr lang="ru-RU" sz="2800" dirty="0"/>
              <a:t> в </a:t>
            </a:r>
            <a:r>
              <a:rPr lang="ru-RU" sz="2800" dirty="0" err="1"/>
              <a:t>групі</a:t>
            </a:r>
            <a:r>
              <a:rPr lang="ru-RU" sz="2800" dirty="0"/>
              <a:t> </a:t>
            </a:r>
            <a:r>
              <a:rPr lang="ru-RU" sz="2800" dirty="0" err="1"/>
              <a:t>мають</a:t>
            </a:r>
            <a:r>
              <a:rPr lang="ru-RU" sz="2800" dirty="0"/>
              <a:t> </a:t>
            </a:r>
            <a:r>
              <a:rPr lang="ru-RU" sz="2800" dirty="0" err="1"/>
              <a:t>працювати</a:t>
            </a:r>
            <a:r>
              <a:rPr lang="ru-RU" sz="2800" dirty="0"/>
              <a:t> </a:t>
            </a:r>
            <a:r>
              <a:rPr lang="ru-RU" sz="2800" dirty="0" err="1"/>
              <a:t>співробітники</a:t>
            </a:r>
            <a:r>
              <a:rPr lang="ru-RU" sz="2800" dirty="0"/>
              <a:t> з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відділів</a:t>
            </a:r>
            <a:r>
              <a:rPr lang="ru-RU" sz="2800" dirty="0"/>
              <a:t> (</a:t>
            </a:r>
            <a:r>
              <a:rPr lang="ru-RU" sz="2800" dirty="0" err="1"/>
              <a:t>виробничий</a:t>
            </a:r>
            <a:r>
              <a:rPr lang="ru-RU" sz="2800" dirty="0"/>
              <a:t> </a:t>
            </a:r>
            <a:r>
              <a:rPr lang="ru-RU" sz="2800" dirty="0" err="1"/>
              <a:t>підрозділ</a:t>
            </a:r>
            <a:r>
              <a:rPr lang="ru-RU" sz="2800" dirty="0"/>
              <a:t>, </a:t>
            </a:r>
            <a:r>
              <a:rPr lang="ru-RU" sz="2800" dirty="0" err="1"/>
              <a:t>лабораторія</a:t>
            </a:r>
            <a:r>
              <a:rPr lang="ru-RU" sz="2800" dirty="0"/>
              <a:t>, </a:t>
            </a:r>
            <a:r>
              <a:rPr lang="ru-RU" sz="2800" dirty="0" err="1"/>
              <a:t>технічний</a:t>
            </a:r>
            <a:r>
              <a:rPr lang="ru-RU" sz="2800" dirty="0"/>
              <a:t> </a:t>
            </a:r>
            <a:r>
              <a:rPr lang="ru-RU" sz="2800" dirty="0" err="1"/>
              <a:t>відділ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співробітники</a:t>
            </a:r>
            <a:r>
              <a:rPr lang="ru-RU" sz="2800" dirty="0"/>
              <a:t> </a:t>
            </a:r>
            <a:r>
              <a:rPr lang="ru-RU" sz="2800" dirty="0" err="1"/>
              <a:t>відповідальні</a:t>
            </a:r>
            <a:r>
              <a:rPr lang="ru-RU" sz="2800" dirty="0"/>
              <a:t> за </a:t>
            </a:r>
            <a:r>
              <a:rPr lang="ru-RU" sz="2800" dirty="0" err="1"/>
              <a:t>зберігання</a:t>
            </a:r>
            <a:r>
              <a:rPr lang="ru-RU" sz="2800" dirty="0"/>
              <a:t> та </a:t>
            </a:r>
            <a:r>
              <a:rPr lang="ru-RU" sz="2800" dirty="0" err="1"/>
              <a:t>збут</a:t>
            </a:r>
            <a:r>
              <a:rPr lang="ru-RU" sz="2800" dirty="0"/>
              <a:t>). </a:t>
            </a:r>
          </a:p>
          <a:p>
            <a:pPr algn="just"/>
            <a:r>
              <a:rPr lang="ru-RU" sz="2800" dirty="0" err="1"/>
              <a:t>Керівництво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</a:t>
            </a:r>
            <a:r>
              <a:rPr lang="ru-RU" sz="2800" dirty="0" err="1"/>
              <a:t>призначити</a:t>
            </a:r>
            <a:r>
              <a:rPr lang="ru-RU" sz="2800" dirty="0"/>
              <a:t> </a:t>
            </a:r>
            <a:r>
              <a:rPr lang="ru-RU" sz="2800" dirty="0" err="1"/>
              <a:t>відповідального</a:t>
            </a:r>
            <a:r>
              <a:rPr lang="ru-RU" sz="2800" dirty="0"/>
              <a:t> на посаду </a:t>
            </a:r>
            <a:r>
              <a:rPr lang="ru-RU" sz="2800" dirty="0" err="1"/>
              <a:t>керівника</a:t>
            </a:r>
            <a:r>
              <a:rPr lang="ru-RU" sz="2800" dirty="0"/>
              <a:t> </a:t>
            </a:r>
            <a:r>
              <a:rPr lang="ru-RU" sz="2800" dirty="0" err="1"/>
              <a:t>групи</a:t>
            </a:r>
            <a:r>
              <a:rPr lang="ru-RU" sz="2800" dirty="0"/>
              <a:t> </a:t>
            </a:r>
            <a:r>
              <a:rPr lang="en-US" sz="2800" dirty="0"/>
              <a:t>HACCP.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має</a:t>
            </a:r>
            <a:r>
              <a:rPr lang="ru-RU" sz="2800" dirty="0"/>
              <a:t> пройти </a:t>
            </a:r>
            <a:r>
              <a:rPr lang="ru-RU" sz="2800" dirty="0" err="1"/>
              <a:t>спеціальні</a:t>
            </a:r>
            <a:r>
              <a:rPr lang="ru-RU" sz="2800" dirty="0"/>
              <a:t> </a:t>
            </a:r>
            <a:r>
              <a:rPr lang="ru-RU" sz="2800" dirty="0" err="1"/>
              <a:t>навчання</a:t>
            </a:r>
            <a:r>
              <a:rPr lang="ru-RU" sz="2800" dirty="0"/>
              <a:t>, </a:t>
            </a:r>
            <a:r>
              <a:rPr lang="ru-RU" sz="2800" dirty="0" err="1"/>
              <a:t>наприклад</a:t>
            </a:r>
            <a:r>
              <a:rPr lang="ru-RU" sz="2800" dirty="0"/>
              <a:t>, </a:t>
            </a:r>
            <a:r>
              <a:rPr lang="ru-RU" sz="2800" dirty="0" err="1"/>
              <a:t>тренінги</a:t>
            </a:r>
            <a:r>
              <a:rPr lang="ru-RU" sz="2800" dirty="0"/>
              <a:t>, </a:t>
            </a:r>
            <a:r>
              <a:rPr lang="ru-RU" sz="2800" dirty="0" err="1"/>
              <a:t>обмін</a:t>
            </a:r>
            <a:r>
              <a:rPr lang="ru-RU" sz="2800" dirty="0"/>
              <a:t> </a:t>
            </a:r>
            <a:r>
              <a:rPr lang="ru-RU" sz="2800" dirty="0" err="1"/>
              <a:t>досвідом</a:t>
            </a:r>
            <a:r>
              <a:rPr lang="ru-RU" sz="2800" dirty="0"/>
              <a:t> з </a:t>
            </a:r>
            <a:r>
              <a:rPr lang="ru-RU" sz="2800" dirty="0" err="1"/>
              <a:t>колегами</a:t>
            </a:r>
            <a:r>
              <a:rPr lang="ru-RU" sz="2800" dirty="0"/>
              <a:t>, участь в </a:t>
            </a:r>
            <a:r>
              <a:rPr lang="ru-RU" sz="2800" dirty="0" err="1"/>
              <a:t>конференціях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01897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1828</Words>
  <Application>Microsoft Office PowerPoint</Application>
  <PresentationFormat>Широкий екран</PresentationFormat>
  <Paragraphs>55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Lenovo</cp:lastModifiedBy>
  <cp:revision>14</cp:revision>
  <dcterms:created xsi:type="dcterms:W3CDTF">2022-01-20T13:34:18Z</dcterms:created>
  <dcterms:modified xsi:type="dcterms:W3CDTF">2022-12-12T09:19:35Z</dcterms:modified>
</cp:coreProperties>
</file>