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73" r:id="rId2"/>
    <p:sldId id="274" r:id="rId3"/>
    <p:sldId id="275" r:id="rId4"/>
    <p:sldId id="276" r:id="rId5"/>
    <p:sldId id="277" r:id="rId6"/>
    <p:sldId id="278" r:id="rId7"/>
    <p:sldId id="257" r:id="rId8"/>
    <p:sldId id="258" r:id="rId9"/>
    <p:sldId id="279" r:id="rId10"/>
    <p:sldId id="259" r:id="rId11"/>
    <p:sldId id="280" r:id="rId12"/>
    <p:sldId id="281" r:id="rId13"/>
    <p:sldId id="282" r:id="rId14"/>
    <p:sldId id="283"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101835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6350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6984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74959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1800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32582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24684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197228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162461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C6BFCEDF-5A1A-405B-A80D-240E1652368C}" type="datetimeFigureOut">
              <a:rPr lang="uk-UA" smtClean="0"/>
              <a:t>12.04.2022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25252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C6BFCEDF-5A1A-405B-A80D-240E1652368C}" type="datetimeFigureOut">
              <a:rPr lang="uk-UA" smtClean="0"/>
              <a:t>12.04.2022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6208609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6BFCEDF-5A1A-405B-A80D-240E1652368C}" type="datetimeFigureOut">
              <a:rPr lang="uk-UA" smtClean="0"/>
              <a:t>12.04.2022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3575458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C6BFCEDF-5A1A-405B-A80D-240E1652368C}" type="datetimeFigureOut">
              <a:rPr lang="uk-UA" smtClean="0"/>
              <a:t>12.04.2022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152503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FCEDF-5A1A-405B-A80D-240E1652368C}" type="datetimeFigureOut">
              <a:rPr lang="uk-UA" smtClean="0"/>
              <a:t>12.04.2022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90191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C6BFCEDF-5A1A-405B-A80D-240E1652368C}" type="datetimeFigureOut">
              <a:rPr lang="uk-UA" smtClean="0"/>
              <a:t>12.04.2022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17533001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C6BFCEDF-5A1A-405B-A80D-240E1652368C}" type="datetimeFigureOut">
              <a:rPr lang="uk-UA" smtClean="0"/>
              <a:t>12.04.2022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2C31A0-53C7-485D-95EC-9D54AED71F43}" type="slidenum">
              <a:rPr lang="uk-UA" smtClean="0"/>
              <a:t>‹№›</a:t>
            </a:fld>
            <a:endParaRPr lang="uk-UA"/>
          </a:p>
        </p:txBody>
      </p:sp>
    </p:spTree>
    <p:extLst>
      <p:ext uri="{BB962C8B-B14F-4D97-AF65-F5344CB8AC3E}">
        <p14:creationId xmlns:p14="http://schemas.microsoft.com/office/powerpoint/2010/main" val="279062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FCEDF-5A1A-405B-A80D-240E1652368C}" type="datetimeFigureOut">
              <a:rPr lang="uk-UA" smtClean="0"/>
              <a:t>12.04.2022</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2C31A0-53C7-485D-95EC-9D54AED71F43}" type="slidenum">
              <a:rPr lang="uk-UA" smtClean="0"/>
              <a:t>‹№›</a:t>
            </a:fld>
            <a:endParaRPr lang="uk-UA"/>
          </a:p>
        </p:txBody>
      </p:sp>
    </p:spTree>
    <p:extLst>
      <p:ext uri="{BB962C8B-B14F-4D97-AF65-F5344CB8AC3E}">
        <p14:creationId xmlns:p14="http://schemas.microsoft.com/office/powerpoint/2010/main" val="40478419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96955" y="1019618"/>
            <a:ext cx="7766936" cy="1646302"/>
          </a:xfrm>
        </p:spPr>
        <p:txBody>
          <a:bodyPr>
            <a:normAutofit fontScale="90000"/>
          </a:bodyPr>
          <a:lstStyle/>
          <a:p>
            <a:r>
              <a:rPr lang="uk-UA" b="1" dirty="0"/>
              <a:t>Радіаційне забруднення та радіаційна обробка продуктів харчування</a:t>
            </a:r>
            <a:endParaRPr lang="ru-RU" b="1" dirty="0"/>
          </a:p>
        </p:txBody>
      </p:sp>
      <p:pic>
        <p:nvPicPr>
          <p:cNvPr id="3" name="Picture 4" descr="ЧИ ВСІ ЛІСОВІ ЯГОДИ МОЖНА КУШТУВАТИ? ❤️| Натурологія">
            <a:extLst>
              <a:ext uri="{FF2B5EF4-FFF2-40B4-BE49-F238E27FC236}">
                <a16:creationId xmlns:a16="http://schemas.microsoft.com/office/drawing/2014/main" id="{A246894F-10F5-4E82-9DFD-611E383EF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088" y="3168861"/>
            <a:ext cx="60960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2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30629" y="32346"/>
            <a:ext cx="5824810" cy="1569660"/>
          </a:xfrm>
          <a:prstGeom prst="rect">
            <a:avLst/>
          </a:prstGeom>
        </p:spPr>
        <p:txBody>
          <a:bodyPr wrap="square">
            <a:spAutoFit/>
          </a:bodyPr>
          <a:lstStyle/>
          <a:p>
            <a:pPr algn="ctr"/>
            <a:r>
              <a:rPr lang="ru-RU" sz="3200" b="1" dirty="0" err="1">
                <a:ln w="22225">
                  <a:solidFill>
                    <a:schemeClr val="accent2"/>
                  </a:solidFill>
                  <a:prstDash val="solid"/>
                </a:ln>
                <a:solidFill>
                  <a:schemeClr val="accent2">
                    <a:lumMod val="40000"/>
                    <a:lumOff val="60000"/>
                  </a:schemeClr>
                </a:solidFill>
              </a:rPr>
              <a:t>Які</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радіоактивні</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елементи</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мають</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найбільший</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вплив</a:t>
            </a:r>
            <a:r>
              <a:rPr lang="ru-RU" sz="3200" b="1" dirty="0">
                <a:ln w="22225">
                  <a:solidFill>
                    <a:schemeClr val="accent2"/>
                  </a:solidFill>
                  <a:prstDash val="solid"/>
                </a:ln>
                <a:solidFill>
                  <a:schemeClr val="accent2">
                    <a:lumMod val="40000"/>
                    <a:lumOff val="60000"/>
                  </a:schemeClr>
                </a:solidFill>
              </a:rPr>
              <a:t> на </a:t>
            </a:r>
            <a:r>
              <a:rPr lang="ru-RU" sz="3200" b="1" dirty="0" err="1">
                <a:ln w="22225">
                  <a:solidFill>
                    <a:schemeClr val="accent2"/>
                  </a:solidFill>
                  <a:prstDash val="solid"/>
                </a:ln>
                <a:solidFill>
                  <a:schemeClr val="accent2">
                    <a:lumMod val="40000"/>
                    <a:lumOff val="60000"/>
                  </a:schemeClr>
                </a:solidFill>
              </a:rPr>
              <a:t>здоров'я</a:t>
            </a:r>
            <a:r>
              <a:rPr lang="ru-RU" sz="3200" b="1" dirty="0">
                <a:ln w="22225">
                  <a:solidFill>
                    <a:schemeClr val="accent2"/>
                  </a:solidFill>
                  <a:prstDash val="solid"/>
                </a:ln>
                <a:solidFill>
                  <a:schemeClr val="accent2">
                    <a:lumMod val="40000"/>
                    <a:lumOff val="60000"/>
                  </a:schemeClr>
                </a:solidFill>
              </a:rPr>
              <a:t> </a:t>
            </a:r>
            <a:r>
              <a:rPr lang="ru-RU" sz="3200" b="1" dirty="0" err="1">
                <a:ln w="22225">
                  <a:solidFill>
                    <a:schemeClr val="accent2"/>
                  </a:solidFill>
                  <a:prstDash val="solid"/>
                </a:ln>
                <a:solidFill>
                  <a:schemeClr val="accent2">
                    <a:lumMod val="40000"/>
                    <a:lumOff val="60000"/>
                  </a:schemeClr>
                </a:solidFill>
              </a:rPr>
              <a:t>людини</a:t>
            </a:r>
            <a:r>
              <a:rPr lang="ru-RU" sz="3200" b="1" dirty="0">
                <a:ln w="22225">
                  <a:solidFill>
                    <a:schemeClr val="accent2"/>
                  </a:solidFill>
                  <a:prstDash val="solid"/>
                </a:ln>
                <a:solidFill>
                  <a:schemeClr val="accent2">
                    <a:lumMod val="40000"/>
                    <a:lumOff val="60000"/>
                  </a:schemeClr>
                </a:solidFill>
              </a:rPr>
              <a:t>?</a:t>
            </a:r>
            <a:endParaRPr lang="uk-UA" sz="3200" b="1" dirty="0">
              <a:ln w="22225">
                <a:solidFill>
                  <a:schemeClr val="accent2"/>
                </a:solidFill>
                <a:prstDash val="solid"/>
              </a:ln>
              <a:solidFill>
                <a:schemeClr val="accent2">
                  <a:lumMod val="40000"/>
                  <a:lumOff val="60000"/>
                </a:schemeClr>
              </a:solidFill>
            </a:endParaRPr>
          </a:p>
        </p:txBody>
      </p:sp>
      <p:sp>
        <p:nvSpPr>
          <p:cNvPr id="4" name="Прямокутник 3"/>
          <p:cNvSpPr/>
          <p:nvPr/>
        </p:nvSpPr>
        <p:spPr>
          <a:xfrm>
            <a:off x="130629" y="1803738"/>
            <a:ext cx="3918857" cy="4693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uk-UA" sz="2300" dirty="0"/>
              <a:t>Після Чорнобильської катастрофи, завдяки здатності радіоактивного цезію міцно зв'язуватися з деякими видами </a:t>
            </a:r>
            <a:r>
              <a:rPr lang="uk-UA" sz="2300" dirty="0" err="1"/>
              <a:t>грунтових</a:t>
            </a:r>
            <a:r>
              <a:rPr lang="uk-UA" sz="2300" dirty="0"/>
              <a:t> мінералів, його рухливість поступово знижувалася, і він все важче проникав у харчові ланцюги. Тому, такі харчові продукти, як молоко, зерно, м'ясо і річкова риба стали значно менш забрудненими.</a:t>
            </a:r>
          </a:p>
        </p:txBody>
      </p:sp>
      <p:sp>
        <p:nvSpPr>
          <p:cNvPr id="5" name="Прямокутник 4"/>
          <p:cNvSpPr/>
          <p:nvPr/>
        </p:nvSpPr>
        <p:spPr>
          <a:xfrm>
            <a:off x="4345577" y="1800059"/>
            <a:ext cx="6183340" cy="47089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uk-UA" sz="2000" dirty="0"/>
              <a:t>У даний час і в майбутньому, цезій-137 як і раніше буде залишатися основним радіонуклідом, що впливає на стан здоров'я людей, які проживають в районах, постраждалих від наслідків аварії на Чорнобильській АЕС. Період напіврозпаду даного радіонукліду становить 29,7 років. Крім цезію-137, небезпеку для здоров'я людини представляють стронцій-90 з періодом напіврозпаду 28 років, америцій-241 (період напіврозпаду - 432,2 років) і плутоній-239 (період напіврозпаду - 24 000 років). Ці радіоактивні елементи потрапляють в організм як у складі продуктів харчування, так і з повітряними потоками у разі виникнення лісових пожеж і горіння трави.</a:t>
            </a:r>
          </a:p>
        </p:txBody>
      </p:sp>
    </p:spTree>
    <p:extLst>
      <p:ext uri="{BB962C8B-B14F-4D97-AF65-F5344CB8AC3E}">
        <p14:creationId xmlns:p14="http://schemas.microsoft.com/office/powerpoint/2010/main" val="341159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4602" y="559293"/>
            <a:ext cx="8930936" cy="5831853"/>
          </a:xfrm>
          <a:prstGeom prst="rect">
            <a:avLst/>
          </a:prstGeom>
        </p:spPr>
        <p:txBody>
          <a:bodyPr wrap="square">
            <a:spAutoFit/>
          </a:bodyPr>
          <a:lstStyle/>
          <a:p>
            <a:pPr indent="342900" algn="just">
              <a:lnSpc>
                <a:spcPct val="150000"/>
              </a:lnSpc>
              <a:spcAft>
                <a:spcPts val="0"/>
              </a:spcAft>
            </a:pPr>
            <a:r>
              <a:rPr lang="uk-UA" sz="2800" b="1" dirty="0">
                <a:effectLst/>
                <a:latin typeface="Times New Roman" panose="02020603050405020304" pitchFamily="18" charset="0"/>
                <a:ea typeface="Times New Roman" panose="02020603050405020304" pitchFamily="18" charset="0"/>
              </a:rPr>
              <a:t>Добовий рівень</a:t>
            </a:r>
            <a:r>
              <a:rPr lang="uk-UA" sz="2800" dirty="0">
                <a:effectLst/>
                <a:latin typeface="Times New Roman" panose="02020603050405020304" pitchFamily="18" charset="0"/>
                <a:ea typeface="Times New Roman" panose="02020603050405020304" pitchFamily="18" charset="0"/>
              </a:rPr>
              <a:t> активності радіоактивних речовин у воді та харчових продуктах для дорослих і дітей становить 2,5 – 3,5 · 10</a:t>
            </a:r>
            <a:r>
              <a:rPr lang="uk-UA" sz="2800" baseline="30000" dirty="0">
                <a:effectLst/>
                <a:latin typeface="Times New Roman" panose="02020603050405020304" pitchFamily="18" charset="0"/>
                <a:ea typeface="Times New Roman" panose="02020603050405020304" pitchFamily="18" charset="0"/>
              </a:rPr>
              <a:t>7</a:t>
            </a:r>
            <a:r>
              <a:rPr lang="uk-UA" sz="2800" dirty="0">
                <a:effectLst/>
                <a:latin typeface="Times New Roman" panose="02020603050405020304" pitchFamily="18" charset="0"/>
                <a:ea typeface="Times New Roman" panose="02020603050405020304" pitchFamily="18" charset="0"/>
              </a:rPr>
              <a:t> </a:t>
            </a:r>
            <a:r>
              <a:rPr lang="uk-UA" sz="2800" dirty="0" err="1">
                <a:effectLst/>
                <a:latin typeface="Times New Roman" panose="02020603050405020304" pitchFamily="18" charset="0"/>
                <a:ea typeface="Times New Roman" panose="02020603050405020304" pitchFamily="18" charset="0"/>
              </a:rPr>
              <a:t>Кі</a:t>
            </a:r>
            <a:r>
              <a:rPr lang="uk-UA" sz="2800" dirty="0">
                <a:effectLst/>
                <a:latin typeface="Times New Roman" panose="02020603050405020304" pitchFamily="18" charset="0"/>
                <a:ea typeface="Times New Roman" panose="02020603050405020304" pitchFamily="18" charset="0"/>
              </a:rPr>
              <a:t> або річна доза – 5 бер. </a:t>
            </a:r>
          </a:p>
          <a:p>
            <a:pPr indent="342900" algn="just">
              <a:lnSpc>
                <a:spcPct val="150000"/>
              </a:lnSpc>
              <a:spcAft>
                <a:spcPts val="0"/>
              </a:spcAft>
            </a:pPr>
            <a:r>
              <a:rPr lang="uk-UA" sz="2800" b="1" dirty="0">
                <a:effectLst/>
                <a:latin typeface="Times New Roman" panose="02020603050405020304" pitchFamily="18" charset="0"/>
                <a:ea typeface="Times New Roman" panose="02020603050405020304" pitchFamily="18" charset="0"/>
              </a:rPr>
              <a:t>1 бер</a:t>
            </a:r>
            <a:r>
              <a:rPr lang="uk-UA" sz="2800" dirty="0">
                <a:effectLst/>
                <a:latin typeface="Times New Roman" panose="02020603050405020304" pitchFamily="18" charset="0"/>
                <a:ea typeface="Times New Roman" panose="02020603050405020304" pitchFamily="18" charset="0"/>
              </a:rPr>
              <a:t> – енергія будь-якого виду випромінювання, увібрана 1 г тканини, при якій спостерігається той самий біологічний ефект, що і при поглинанні дози в </a:t>
            </a:r>
            <a:r>
              <a:rPr lang="uk-UA" sz="2800" b="1" dirty="0">
                <a:effectLst/>
                <a:latin typeface="Times New Roman" panose="02020603050405020304" pitchFamily="18" charset="0"/>
                <a:ea typeface="Times New Roman" panose="02020603050405020304" pitchFamily="18" charset="0"/>
              </a:rPr>
              <a:t>1 рад</a:t>
            </a:r>
            <a:r>
              <a:rPr lang="uk-UA" sz="2800" dirty="0">
                <a:effectLst/>
                <a:latin typeface="Times New Roman" panose="02020603050405020304" pitchFamily="18" charset="0"/>
                <a:ea typeface="Times New Roman" panose="02020603050405020304" pitchFamily="18" charset="0"/>
              </a:rPr>
              <a:t> фотонного випромінювання. 1 рад дорівнює 0,01 </a:t>
            </a:r>
            <a:r>
              <a:rPr lang="uk-UA" sz="2800" dirty="0" err="1">
                <a:effectLst/>
                <a:latin typeface="Times New Roman" panose="02020603050405020304" pitchFamily="18" charset="0"/>
                <a:ea typeface="Times New Roman" panose="02020603050405020304" pitchFamily="18" charset="0"/>
              </a:rPr>
              <a:t>Дж</a:t>
            </a:r>
            <a:r>
              <a:rPr lang="uk-UA" sz="2800" dirty="0">
                <a:effectLst/>
                <a:latin typeface="Times New Roman" panose="02020603050405020304" pitchFamily="18" charset="0"/>
                <a:ea typeface="Times New Roman" panose="02020603050405020304" pitchFamily="18" charset="0"/>
              </a:rPr>
              <a:t>/кг.</a:t>
            </a:r>
            <a:endParaRPr lang="ru-RU" sz="2800" dirty="0">
              <a:effectLst/>
              <a:latin typeface="Times New Roman" panose="02020603050405020304" pitchFamily="18" charset="0"/>
              <a:ea typeface="Times New Roman" panose="02020603050405020304" pitchFamily="18" charset="0"/>
            </a:endParaRPr>
          </a:p>
          <a:p>
            <a:pPr indent="342900" algn="just">
              <a:lnSpc>
                <a:spcPct val="150000"/>
              </a:lnSpc>
              <a:spcAft>
                <a:spcPts val="0"/>
              </a:spcAft>
            </a:pPr>
            <a:r>
              <a:rPr lang="uk-UA" sz="2800" dirty="0">
                <a:effectLst/>
                <a:latin typeface="Times New Roman" panose="02020603050405020304" pitchFamily="18" charset="0"/>
                <a:ea typeface="Times New Roman" panose="02020603050405020304" pitchFamily="18" charset="0"/>
              </a:rPr>
              <a:t>В СІ  використовують </a:t>
            </a:r>
            <a:r>
              <a:rPr lang="uk-UA" sz="2800" b="1" dirty="0" err="1">
                <a:effectLst/>
                <a:latin typeface="Times New Roman" panose="02020603050405020304" pitchFamily="18" charset="0"/>
                <a:ea typeface="Times New Roman" panose="02020603050405020304" pitchFamily="18" charset="0"/>
              </a:rPr>
              <a:t>зіверт</a:t>
            </a:r>
            <a:r>
              <a:rPr lang="uk-UA" sz="2800" dirty="0">
                <a:effectLst/>
                <a:latin typeface="Times New Roman" panose="02020603050405020304" pitchFamily="18" charset="0"/>
                <a:ea typeface="Times New Roman" panose="02020603050405020304" pitchFamily="18" charset="0"/>
              </a:rPr>
              <a:t> (Зв). 1 Зв дорівнює 100 бер.</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84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841" y="177552"/>
            <a:ext cx="9232776" cy="6022098"/>
          </a:xfrm>
          <a:prstGeom prst="rect">
            <a:avLst/>
          </a:prstGeom>
        </p:spPr>
        <p:txBody>
          <a:bodyPr wrap="square">
            <a:spAutoFit/>
          </a:bodyPr>
          <a:lstStyle/>
          <a:p>
            <a:pPr indent="342900" algn="just">
              <a:lnSpc>
                <a:spcPct val="150000"/>
              </a:lnSpc>
              <a:spcAft>
                <a:spcPts val="0"/>
              </a:spcAft>
            </a:pPr>
            <a:r>
              <a:rPr lang="uk-UA" sz="2600" dirty="0">
                <a:effectLst/>
                <a:latin typeface="Times New Roman" panose="02020603050405020304" pitchFamily="18" charset="0"/>
                <a:ea typeface="Times New Roman" panose="02020603050405020304" pitchFamily="18" charset="0"/>
              </a:rPr>
              <a:t>Вміст  радіонуклідів в продуктах харчування регламентується державними гігієнічними нормами (ДР-97) „Допустимі рівні вмісту радіонуклідів </a:t>
            </a:r>
            <a:r>
              <a:rPr lang="uk-UA" sz="2600" baseline="30000" dirty="0">
                <a:effectLst/>
                <a:latin typeface="Times New Roman" panose="02020603050405020304" pitchFamily="18" charset="0"/>
                <a:ea typeface="Times New Roman" panose="02020603050405020304" pitchFamily="18" charset="0"/>
              </a:rPr>
              <a:t>137</a:t>
            </a:r>
            <a:r>
              <a:rPr lang="en-US" sz="2600" dirty="0">
                <a:effectLst/>
                <a:latin typeface="Times New Roman" panose="02020603050405020304" pitchFamily="18" charset="0"/>
                <a:ea typeface="Times New Roman" panose="02020603050405020304" pitchFamily="18" charset="0"/>
              </a:rPr>
              <a:t>Cs </a:t>
            </a:r>
            <a:r>
              <a:rPr lang="uk-UA" sz="2600" dirty="0">
                <a:effectLst/>
                <a:latin typeface="Times New Roman" panose="02020603050405020304" pitchFamily="18" charset="0"/>
                <a:ea typeface="Times New Roman" panose="02020603050405020304" pitchFamily="18" charset="0"/>
              </a:rPr>
              <a:t>та </a:t>
            </a:r>
            <a:r>
              <a:rPr lang="uk-UA" sz="2600" baseline="30000" dirty="0">
                <a:effectLst/>
                <a:latin typeface="Times New Roman" panose="02020603050405020304" pitchFamily="18" charset="0"/>
                <a:ea typeface="Times New Roman" panose="02020603050405020304" pitchFamily="18" charset="0"/>
              </a:rPr>
              <a:t>90</a:t>
            </a:r>
            <a:r>
              <a:rPr lang="en-US" sz="2600" dirty="0" err="1">
                <a:effectLst/>
                <a:latin typeface="Times New Roman" panose="02020603050405020304" pitchFamily="18" charset="0"/>
                <a:ea typeface="Times New Roman" panose="02020603050405020304" pitchFamily="18" charset="0"/>
              </a:rPr>
              <a:t>Sr</a:t>
            </a:r>
            <a:r>
              <a:rPr lang="uk-UA" sz="2600" dirty="0">
                <a:effectLst/>
                <a:latin typeface="Times New Roman" panose="02020603050405020304" pitchFamily="18" charset="0"/>
                <a:ea typeface="Times New Roman" panose="02020603050405020304" pitchFamily="18" charset="0"/>
              </a:rPr>
              <a:t> у продуктах харчування та питній воді”, затвердженими Головним державним санітарним лікарем України 25 червня 1997 р. </a:t>
            </a:r>
          </a:p>
          <a:p>
            <a:pPr indent="342900" algn="just">
              <a:lnSpc>
                <a:spcPct val="150000"/>
              </a:lnSpc>
              <a:spcAft>
                <a:spcPts val="0"/>
              </a:spcAft>
            </a:pPr>
            <a:r>
              <a:rPr lang="uk-UA" sz="2600" dirty="0">
                <a:effectLst/>
                <a:latin typeface="Times New Roman" panose="02020603050405020304" pitchFamily="18" charset="0"/>
                <a:ea typeface="Times New Roman" panose="02020603050405020304" pitchFamily="18" charset="0"/>
              </a:rPr>
              <a:t>Згідно ДР-97 вміст цих речовин має забезпечити не перевищення границі річної ефективної дози внутрішнього опромінення 1 </a:t>
            </a:r>
            <a:r>
              <a:rPr lang="uk-UA" sz="2600" dirty="0" err="1">
                <a:effectLst/>
                <a:latin typeface="Times New Roman" panose="02020603050405020304" pitchFamily="18" charset="0"/>
                <a:ea typeface="Times New Roman" panose="02020603050405020304" pitchFamily="18" charset="0"/>
              </a:rPr>
              <a:t>мзіверт</a:t>
            </a:r>
            <a:r>
              <a:rPr lang="uk-UA" sz="2600" dirty="0">
                <a:effectLst/>
                <a:latin typeface="Times New Roman" panose="02020603050405020304" pitchFamily="18" charset="0"/>
                <a:ea typeface="Times New Roman" panose="02020603050405020304" pitchFamily="18" charset="0"/>
              </a:rPr>
              <a:t>. При цьому опромінення за рахунок надходження інших техногенних та природних радіонуклідів не враховується.</a:t>
            </a:r>
            <a:endParaRPr lang="ru-RU"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328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5 [только чтение] [Режим ограниченной функциональности] - Word"/>
          <p:cNvPicPr>
            <a:picLocks noChangeAspect="1"/>
          </p:cNvPicPr>
          <p:nvPr/>
        </p:nvPicPr>
        <p:blipFill rotWithShape="1">
          <a:blip r:embed="rId2">
            <a:extLst>
              <a:ext uri="{28A0092B-C50C-407E-A947-70E740481C1C}">
                <a14:useLocalDpi xmlns:a14="http://schemas.microsoft.com/office/drawing/2010/main" val="0"/>
              </a:ext>
            </a:extLst>
          </a:blip>
          <a:srcRect l="30708" t="26514" r="26202" b="4270"/>
          <a:stretch/>
        </p:blipFill>
        <p:spPr>
          <a:xfrm>
            <a:off x="1500326" y="68627"/>
            <a:ext cx="9507985" cy="6953610"/>
          </a:xfrm>
          <a:prstGeom prst="rect">
            <a:avLst/>
          </a:prstGeom>
        </p:spPr>
      </p:pic>
    </p:spTree>
    <p:extLst>
      <p:ext uri="{BB962C8B-B14F-4D97-AF65-F5344CB8AC3E}">
        <p14:creationId xmlns:p14="http://schemas.microsoft.com/office/powerpoint/2010/main" val="29844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250" y="283828"/>
            <a:ext cx="8891727" cy="1503999"/>
          </a:xfrm>
        </p:spPr>
        <p:txBody>
          <a:bodyPr>
            <a:noAutofit/>
          </a:bodyPr>
          <a:lstStyle/>
          <a:p>
            <a:pPr algn="ctr"/>
            <a:r>
              <a:rPr lang="uk-UA" sz="2400" b="1" dirty="0"/>
              <a:t>2. МОЖЛИВОСТІ ЗНИЖЕННЯ КОНЦЕНТРАЦІЇ РАДІОНУКЛІДІВ У ПРОДУКТАХ ТА РЕКОМЕНДАЦІЇ ЩОДО РЕЖИМУ ХАРЧУВАННЯ ЛЮДЕЙ</a:t>
            </a:r>
            <a:br>
              <a:rPr lang="ru-RU" sz="2400" b="1" dirty="0"/>
            </a:br>
            <a:endParaRPr lang="ru-RU" sz="2400" b="1" dirty="0"/>
          </a:p>
        </p:txBody>
      </p:sp>
      <p:sp>
        <p:nvSpPr>
          <p:cNvPr id="3" name="Объект 2"/>
          <p:cNvSpPr>
            <a:spLocks noGrp="1"/>
          </p:cNvSpPr>
          <p:nvPr>
            <p:ph idx="1"/>
          </p:nvPr>
        </p:nvSpPr>
        <p:spPr>
          <a:xfrm>
            <a:off x="625136" y="2063035"/>
            <a:ext cx="8891727" cy="4351338"/>
          </a:xfrm>
        </p:spPr>
        <p:txBody>
          <a:bodyPr>
            <a:normAutofit/>
          </a:bodyPr>
          <a:lstStyle/>
          <a:p>
            <a:pPr marL="0" indent="0" algn="just">
              <a:buNone/>
            </a:pPr>
            <a:r>
              <a:rPr lang="uk-UA" sz="2600" dirty="0"/>
              <a:t>При правильному режимі харчування людей, які проживають в умовах радіоактивного забруднення території, надходження в організм радіонуклідів можна зменшити. При цьому важливо зберегти повноцінність харчування, щоб усі необхідні організму елементи – білки, жири, вуглеводи, органічні кислоти, вітаміни, мінеральні речовини і харчові волокна були в раціоні в достатній кількості.</a:t>
            </a:r>
            <a:endParaRPr lang="ru-RU" sz="2600" dirty="0"/>
          </a:p>
        </p:txBody>
      </p:sp>
    </p:spTree>
    <p:extLst>
      <p:ext uri="{BB962C8B-B14F-4D97-AF65-F5344CB8AC3E}">
        <p14:creationId xmlns:p14="http://schemas.microsoft.com/office/powerpoint/2010/main" val="18316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119633"/>
            <a:ext cx="9405257" cy="954107"/>
          </a:xfrm>
          <a:prstGeom prst="rect">
            <a:avLst/>
          </a:prstGeom>
          <a:noFill/>
        </p:spPr>
        <p:txBody>
          <a:bodyPr wrap="square" lIns="91440" tIns="45720" rIns="91440" bIns="45720">
            <a:spAutoFit/>
          </a:bodyPr>
          <a:lstStyle/>
          <a:p>
            <a:pPr algn="ctr"/>
            <a:r>
              <a:rPr lang="ru-RU" sz="2800" b="1" dirty="0">
                <a:ln w="22225">
                  <a:solidFill>
                    <a:schemeClr val="accent2"/>
                  </a:solidFill>
                  <a:prstDash val="solid"/>
                </a:ln>
                <a:solidFill>
                  <a:schemeClr val="accent2">
                    <a:lumMod val="40000"/>
                    <a:lumOff val="60000"/>
                  </a:schemeClr>
                </a:solidFill>
              </a:rPr>
              <a:t>Як </a:t>
            </a:r>
            <a:r>
              <a:rPr lang="ru-RU" sz="2800" b="1" dirty="0" err="1">
                <a:ln w="22225">
                  <a:solidFill>
                    <a:schemeClr val="accent2"/>
                  </a:solidFill>
                  <a:prstDash val="solid"/>
                </a:ln>
                <a:solidFill>
                  <a:schemeClr val="accent2">
                    <a:lumMod val="40000"/>
                    <a:lumOff val="60000"/>
                  </a:schemeClr>
                </a:solidFill>
              </a:rPr>
              <a:t>довго</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триватиме</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радіоактивне</a:t>
            </a:r>
            <a:r>
              <a:rPr lang="ru-RU" sz="2800" b="1" dirty="0">
                <a:ln w="22225">
                  <a:solidFill>
                    <a:schemeClr val="accent2"/>
                  </a:solidFill>
                  <a:prstDash val="solid"/>
                </a:ln>
                <a:solidFill>
                  <a:schemeClr val="accent2">
                    <a:lumMod val="40000"/>
                    <a:lumOff val="60000"/>
                  </a:schemeClr>
                </a:solidFill>
              </a:rPr>
              <a:t> </a:t>
            </a:r>
          </a:p>
          <a:p>
            <a:pPr algn="ctr"/>
            <a:r>
              <a:rPr lang="ru-RU" sz="2800" b="1" dirty="0" err="1">
                <a:ln w="22225">
                  <a:solidFill>
                    <a:schemeClr val="accent2"/>
                  </a:solidFill>
                  <a:prstDash val="solid"/>
                </a:ln>
                <a:solidFill>
                  <a:schemeClr val="accent2">
                    <a:lumMod val="40000"/>
                    <a:lumOff val="60000"/>
                  </a:schemeClr>
                </a:solidFill>
              </a:rPr>
              <a:t>забруднення</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харчових</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продуктів</a:t>
            </a:r>
            <a:r>
              <a:rPr lang="ru-RU" sz="2800" b="1" dirty="0">
                <a:ln w="22225">
                  <a:solidFill>
                    <a:schemeClr val="accent2"/>
                  </a:solidFill>
                  <a:prstDash val="solid"/>
                </a:ln>
                <a:solidFill>
                  <a:schemeClr val="accent2">
                    <a:lumMod val="40000"/>
                    <a:lumOff val="60000"/>
                  </a:schemeClr>
                </a:solidFill>
              </a:rPr>
              <a:t>?</a:t>
            </a:r>
            <a:endParaRPr lang="uk-UA" sz="2800" b="1" cap="none" spc="0" dirty="0">
              <a:ln w="22225">
                <a:solidFill>
                  <a:schemeClr val="accent2"/>
                </a:solidFill>
                <a:prstDash val="solid"/>
              </a:ln>
              <a:solidFill>
                <a:schemeClr val="accent2">
                  <a:lumMod val="40000"/>
                  <a:lumOff val="60000"/>
                </a:schemeClr>
              </a:solidFill>
              <a:effectLst/>
            </a:endParaRPr>
          </a:p>
        </p:txBody>
      </p:sp>
      <p:sp>
        <p:nvSpPr>
          <p:cNvPr id="4" name="Прямокутник 3"/>
          <p:cNvSpPr/>
          <p:nvPr/>
        </p:nvSpPr>
        <p:spPr>
          <a:xfrm>
            <a:off x="677322" y="1269600"/>
            <a:ext cx="8582087"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sz="2600" dirty="0"/>
              <a:t>Для повного його розпаду знадобиться 300 років. Якщо не вживати ніяких заходів, що обмежують надходження радіонуклідів в харчові ланцюги, протягом ряду наступних десятиліть деякі види харчових продуктів будуть залишатися забрудненими цезієм-137 вище допустимих рівнів. Особливо це стосується лісових грибів та ягід, а також риби непроточних водойм.</a:t>
            </a:r>
          </a:p>
        </p:txBody>
      </p:sp>
      <p:pic>
        <p:nvPicPr>
          <p:cNvPr id="1028" name="Picture 4" descr="ЧИ ВСІ ЛІСОВІ ЯГОДИ МОЖНА КУШТУВАТИ? ❤️| Натуролог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583" y="4596389"/>
            <a:ext cx="5588536" cy="226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0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орошно грубого помел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235" y="2119682"/>
            <a:ext cx="2557630" cy="319703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147854" y="0"/>
            <a:ext cx="9870010" cy="923330"/>
          </a:xfrm>
          <a:prstGeom prst="rect">
            <a:avLst/>
          </a:prstGeom>
          <a:noFill/>
        </p:spPr>
        <p:txBody>
          <a:bodyPr wrap="none" lIns="91440" tIns="45720" rIns="91440" bIns="45720">
            <a:spAutoFit/>
          </a:bodyPr>
          <a:lstStyle/>
          <a:p>
            <a:pPr algn="ctr"/>
            <a:r>
              <a:rPr lang="uk-UA" sz="5400" b="1" dirty="0">
                <a:ln w="22225">
                  <a:solidFill>
                    <a:schemeClr val="accent2"/>
                  </a:solidFill>
                  <a:prstDash val="solid"/>
                </a:ln>
                <a:solidFill>
                  <a:schemeClr val="accent2">
                    <a:lumMod val="40000"/>
                    <a:lumOff val="60000"/>
                  </a:schemeClr>
                </a:solidFill>
              </a:rPr>
              <a:t>Які продукти слід вживати?</a:t>
            </a:r>
          </a:p>
        </p:txBody>
      </p:sp>
      <p:sp>
        <p:nvSpPr>
          <p:cNvPr id="4" name="Прямокутник 3"/>
          <p:cNvSpPr/>
          <p:nvPr/>
        </p:nvSpPr>
        <p:spPr>
          <a:xfrm>
            <a:off x="386091" y="856623"/>
            <a:ext cx="8955322" cy="1015663"/>
          </a:xfrm>
          <a:prstGeom prst="rect">
            <a:avLst/>
          </a:prstGeom>
        </p:spPr>
        <p:txBody>
          <a:bodyPr wrap="square">
            <a:spAutoFit/>
          </a:bodyPr>
          <a:lstStyle/>
          <a:p>
            <a:pPr algn="just"/>
            <a:r>
              <a:rPr lang="ru-RU" sz="2000" dirty="0"/>
              <a:t> В </a:t>
            </a:r>
            <a:r>
              <a:rPr lang="ru-RU" sz="2000" dirty="0" err="1"/>
              <a:t>умовах</a:t>
            </a:r>
            <a:r>
              <a:rPr lang="ru-RU" sz="2000" dirty="0"/>
              <a:t> </a:t>
            </a:r>
            <a:r>
              <a:rPr lang="ru-RU" sz="2000" dirty="0" err="1"/>
              <a:t>радіоактивного</a:t>
            </a:r>
            <a:r>
              <a:rPr lang="ru-RU" sz="2000" dirty="0"/>
              <a:t> </a:t>
            </a:r>
            <a:r>
              <a:rPr lang="ru-RU" sz="2000" dirty="0" err="1"/>
              <a:t>забруднення</a:t>
            </a:r>
            <a:r>
              <a:rPr lang="ru-RU" sz="2000" dirty="0"/>
              <a:t> </a:t>
            </a:r>
            <a:r>
              <a:rPr lang="ru-RU" sz="2000" dirty="0" err="1"/>
              <a:t>рекомендується</a:t>
            </a:r>
            <a:r>
              <a:rPr lang="ru-RU" sz="2000" dirty="0"/>
              <a:t> </a:t>
            </a:r>
            <a:r>
              <a:rPr lang="ru-RU" sz="2000" dirty="0" err="1"/>
              <a:t>вводити</a:t>
            </a:r>
            <a:r>
              <a:rPr lang="ru-RU" sz="2000" dirty="0"/>
              <a:t> в </a:t>
            </a:r>
            <a:r>
              <a:rPr lang="ru-RU" sz="2000" dirty="0" err="1"/>
              <a:t>раціон</a:t>
            </a:r>
            <a:r>
              <a:rPr lang="ru-RU" sz="2000" dirty="0"/>
              <a:t> у великих </a:t>
            </a:r>
            <a:r>
              <a:rPr lang="ru-RU" sz="2000" dirty="0" err="1"/>
              <a:t>кількостях</a:t>
            </a:r>
            <a:r>
              <a:rPr lang="ru-RU" sz="2000" dirty="0"/>
              <a:t> </a:t>
            </a:r>
            <a:r>
              <a:rPr lang="ru-RU" sz="2000" dirty="0" err="1"/>
              <a:t>необхідні</a:t>
            </a:r>
            <a:r>
              <a:rPr lang="ru-RU" sz="2000" dirty="0"/>
              <a:t> і </a:t>
            </a:r>
            <a:r>
              <a:rPr lang="ru-RU" sz="2000" dirty="0" err="1"/>
              <a:t>доступні</a:t>
            </a:r>
            <a:r>
              <a:rPr lang="ru-RU" sz="2000" dirty="0"/>
              <a:t> </a:t>
            </a:r>
            <a:r>
              <a:rPr lang="ru-RU" sz="2000" dirty="0" err="1"/>
              <a:t>продукти</a:t>
            </a:r>
            <a:r>
              <a:rPr lang="ru-RU" sz="2000" dirty="0"/>
              <a:t>: </a:t>
            </a:r>
            <a:r>
              <a:rPr lang="ru-RU" sz="2000" dirty="0" err="1"/>
              <a:t>хліб</a:t>
            </a:r>
            <a:r>
              <a:rPr lang="ru-RU" sz="2000" dirty="0"/>
              <a:t> грубого помелу, </a:t>
            </a:r>
            <a:r>
              <a:rPr lang="ru-RU" sz="2000" dirty="0" err="1"/>
              <a:t>пшоно</a:t>
            </a:r>
            <a:r>
              <a:rPr lang="ru-RU" sz="2000" dirty="0"/>
              <a:t>, </a:t>
            </a:r>
            <a:r>
              <a:rPr lang="ru-RU" sz="2000" dirty="0" err="1"/>
              <a:t>перлову</a:t>
            </a:r>
            <a:r>
              <a:rPr lang="ru-RU" sz="2000" dirty="0"/>
              <a:t>, </a:t>
            </a:r>
            <a:r>
              <a:rPr lang="ru-RU" sz="2000" dirty="0" err="1"/>
              <a:t>гречану</a:t>
            </a:r>
            <a:r>
              <a:rPr lang="ru-RU" sz="2000" dirty="0"/>
              <a:t> і </a:t>
            </a:r>
            <a:r>
              <a:rPr lang="ru-RU" sz="2000" dirty="0" err="1"/>
              <a:t>вівсяну</a:t>
            </a:r>
            <a:r>
              <a:rPr lang="ru-RU" sz="2000" dirty="0"/>
              <a:t> </a:t>
            </a:r>
            <a:r>
              <a:rPr lang="ru-RU" sz="2000" dirty="0" err="1"/>
              <a:t>крупи</a:t>
            </a:r>
            <a:r>
              <a:rPr lang="ru-RU" sz="2000" dirty="0"/>
              <a:t>.</a:t>
            </a:r>
            <a:endParaRPr lang="uk-UA" sz="2000" dirty="0"/>
          </a:p>
        </p:txBody>
      </p:sp>
      <p:pic>
        <p:nvPicPr>
          <p:cNvPr id="2052" name="Picture 4" descr="Пшоно в дефіциті: український продукт злетів у ціні та зник із полиць  магазинів - Гроші - TCH.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685" y="5065705"/>
            <a:ext cx="4491318" cy="17764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Перловая каша на воде со сливочным маслом рецепт с фото - 1000.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682" y="2393288"/>
            <a:ext cx="3974735" cy="26498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Гречневая каша в мультиварке на воде рецепт с фото пошагово - 1000.men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2417" y="2393287"/>
            <a:ext cx="3964775" cy="26498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Крупа овсяная плющеная — Каталог товаров — МТН ТРЕЙ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415335" y="4869779"/>
            <a:ext cx="1814889" cy="21615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Запит відправлено! | PetCar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753" y="3826281"/>
            <a:ext cx="1502092" cy="150209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Запит відправлено! | PetCar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4385" y="3320011"/>
            <a:ext cx="1890939" cy="18909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Запит відправлено! | PetCar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3824" y="3320011"/>
            <a:ext cx="1812562" cy="181256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Запит відправлено! | PetCar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4385" y="5250830"/>
            <a:ext cx="1838688" cy="183868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Запит відправлено! | PetCar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9359" y="5552913"/>
            <a:ext cx="1367027" cy="136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8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09006" y="296317"/>
            <a:ext cx="4885508" cy="286232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000" dirty="0"/>
              <a:t>Неочищений рис, просо, ячмінь, кукурудза, гречка, овес корисні, оскільки в них багато клітковини, складних вуглеводів, білка, мікроелементів, вітамінів. Цілісне зерно - надійний помічник життя. До того ж, вуглеводи у «природній упаковці» допомагають контролювати свою вагу.</a:t>
            </a:r>
          </a:p>
        </p:txBody>
      </p:sp>
      <p:pic>
        <p:nvPicPr>
          <p:cNvPr id="3076" name="Picture 4" descr="Попасть в цену: сколько будет стоить зерно и как защититься от ценовых  рисков — Latifundis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81" y="3278762"/>
            <a:ext cx="4878785" cy="32541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5218419" y="308549"/>
            <a:ext cx="6508983" cy="347787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uk-UA" sz="2200" dirty="0"/>
              <a:t>Кожний прийом їжі повинен на чверть складатися зі свіжих овочів. Це гарне джерело клітковини, кальцію, заліза, вітамінів. Зелені овочі, що містять сірку (капуста, хрін, бруква), жовті овочі, що містять каротин (морква, гарбуз), бобові - містять фітин, білки (горох, квасоля, боби, соя), дуже корисні у несприятливій екологічній ситуації. Овочі сприяють кровотворенню, а хороша кров - важливий фактор здоров'я.</a:t>
            </a:r>
          </a:p>
        </p:txBody>
      </p:sp>
      <p:pic>
        <p:nvPicPr>
          <p:cNvPr id="3078" name="Picture 6" descr="5 причин їсти свіжі овочі та фрукти щоденно | Волинькар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660" y="3929396"/>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Запит відправлено! | PetCar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9238"/>
            <a:ext cx="2361202" cy="23612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Запит відправлено! | PetCar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294" y="4759839"/>
            <a:ext cx="1620974" cy="162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2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96090" y="376369"/>
            <a:ext cx="4005943"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uk-UA" dirty="0"/>
              <a:t>Соки, особливо з м'якоттю (яблучний, грушевий, сливовий, вишневий, абрикосовий, апельсиновий та ін.), не тільки містять багато вітамінів, але і сприяють виведенню радіонуклідів з організму. Корисні також свіжі фрукти і ягоди: яблука, груші, сливи, вишні, смородина, малина, </a:t>
            </a:r>
            <a:r>
              <a:rPr lang="uk-UA" dirty="0" err="1"/>
              <a:t>агрус</a:t>
            </a:r>
            <a:r>
              <a:rPr lang="uk-UA" dirty="0"/>
              <a:t>, брусниця, шипшина, горобина, калина, чорноплідна горобина, глід, а також морси, джеми і мармелад з них.</a:t>
            </a:r>
          </a:p>
        </p:txBody>
      </p:sp>
      <p:pic>
        <p:nvPicPr>
          <p:cNvPr id="4100" name="Picture 4" descr="Розумний ґаджет» для приготування соку — Високий Замо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90" y="4093519"/>
            <a:ext cx="4022378" cy="20111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4492101" y="342874"/>
            <a:ext cx="7466120" cy="378565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000" dirty="0"/>
              <a:t>Додайте до раціону горіхи і насіння! Це концентровані і компактні продукти харчування, що містять повний набір вітамінів, мінеральних речовин і майже стільки ж білка, як і в м'ясі. До складу цих продуктів входять харчові волокна (целюлоза, пектин), що значно прискорюють проходження їжі по кишечнику і діють як губка, поглинаючи воду і розчинені в ній токсичні речовини і радіонукліди. Вітамін Е, що міститься в них, володіє антиоксидантними властивостями і завдяки цьому нейтралізуються вільні радикали і відновлюються пошкоджені клітини організму. Намагайтеся менше вживати смажених і солоних горіхів і насіння, бо їх поживна цінність знижена.</a:t>
            </a:r>
          </a:p>
        </p:txBody>
      </p:sp>
      <p:pic>
        <p:nvPicPr>
          <p:cNvPr id="4104" name="Picture 8" descr="Все про горіхи і насіння! Найважливіша інформація про 13 дуже потрібних і  корисних для організму горіхів і насіння. Збережіть, стане в нагоді! –  Українці Сьогод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315" y="4182410"/>
            <a:ext cx="5580516" cy="264218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Запит відправлено! | PetCar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0" y="4575039"/>
            <a:ext cx="1864814" cy="186481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Запит відправлено! | PetCar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7465" y="5099114"/>
            <a:ext cx="1639176" cy="163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9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735329" y="0"/>
            <a:ext cx="8692756"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400" dirty="0"/>
              <a:t>Трав'яні настої і чай.</a:t>
            </a:r>
          </a:p>
          <a:p>
            <a:pPr algn="just"/>
            <a:r>
              <a:rPr lang="uk-UA" sz="2400" dirty="0"/>
              <a:t> Ромашка, звіробій, м'ята, деревій, шипшина, кріп, зелений чай чинять слабку сечогінну і жовчогінну дію і тим самим посилюють виведення токсичних речовин з організму.</a:t>
            </a:r>
          </a:p>
        </p:txBody>
      </p:sp>
      <p:pic>
        <p:nvPicPr>
          <p:cNvPr id="5122" name="Picture 2" descr="Трав'яний чай: що таке, як готувати і властивості трав'яного ча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29" y="2062456"/>
            <a:ext cx="8373160" cy="45957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Запит відправлено! | PetCar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638" y="4650377"/>
            <a:ext cx="1388882" cy="138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100" b="1" dirty="0">
                <a:solidFill>
                  <a:srgbClr val="231F20"/>
                </a:solidFill>
                <a:latin typeface="PetersburgC-Bold"/>
              </a:rPr>
              <a:t>Список </a:t>
            </a:r>
            <a:r>
              <a:rPr lang="ru-RU" sz="3100" b="1" dirty="0" err="1">
                <a:solidFill>
                  <a:srgbClr val="231F20"/>
                </a:solidFill>
                <a:latin typeface="PetersburgC-Bold"/>
              </a:rPr>
              <a:t>використаних</a:t>
            </a:r>
            <a:r>
              <a:rPr lang="ru-RU" sz="3100" b="1" dirty="0">
                <a:solidFill>
                  <a:srgbClr val="231F20"/>
                </a:solidFill>
                <a:latin typeface="PetersburgC-Bold"/>
              </a:rPr>
              <a:t> </a:t>
            </a:r>
            <a:r>
              <a:rPr lang="ru-RU" sz="3100" b="1" dirty="0" err="1">
                <a:solidFill>
                  <a:srgbClr val="231F20"/>
                </a:solidFill>
                <a:latin typeface="PetersburgC-Bold"/>
              </a:rPr>
              <a:t>джерел</a:t>
            </a:r>
            <a:r>
              <a:rPr lang="ru-RU" sz="3100" b="1" dirty="0">
                <a:solidFill>
                  <a:srgbClr val="231F20"/>
                </a:solidFill>
                <a:latin typeface="PetersburgC-Bold"/>
              </a:rPr>
              <a:t>:</a:t>
            </a:r>
            <a:br>
              <a:rPr lang="ru-RU" sz="3100" b="1" dirty="0">
                <a:solidFill>
                  <a:srgbClr val="231F20"/>
                </a:solidFill>
                <a:latin typeface="PetersburgC-Bold"/>
              </a:rPr>
            </a:br>
            <a:endParaRPr lang="ru-RU" dirty="0"/>
          </a:p>
        </p:txBody>
      </p:sp>
      <p:sp>
        <p:nvSpPr>
          <p:cNvPr id="3" name="Объект 2"/>
          <p:cNvSpPr>
            <a:spLocks noGrp="1"/>
          </p:cNvSpPr>
          <p:nvPr>
            <p:ph sz="quarter" idx="1"/>
          </p:nvPr>
        </p:nvSpPr>
        <p:spPr/>
        <p:txBody>
          <a:bodyPr>
            <a:normAutofit/>
          </a:bodyPr>
          <a:lstStyle/>
          <a:p>
            <a:r>
              <a:rPr lang="ru-RU" b="1" dirty="0" err="1">
                <a:solidFill>
                  <a:srgbClr val="231F20"/>
                </a:solidFill>
              </a:rPr>
              <a:t>Основна</a:t>
            </a:r>
            <a:r>
              <a:rPr lang="ru-RU" b="1" dirty="0">
                <a:solidFill>
                  <a:srgbClr val="231F20"/>
                </a:solidFill>
              </a:rPr>
              <a:t>:</a:t>
            </a:r>
          </a:p>
          <a:p>
            <a:pPr marL="0" indent="0" algn="just">
              <a:buNone/>
            </a:pPr>
            <a:r>
              <a:rPr lang="ru-RU" dirty="0" err="1"/>
              <a:t>Впровадження</a:t>
            </a:r>
            <a:r>
              <a:rPr lang="ru-RU" dirty="0"/>
              <a:t> </a:t>
            </a:r>
            <a:r>
              <a:rPr lang="ru-RU" dirty="0" err="1"/>
              <a:t>системи</a:t>
            </a:r>
            <a:r>
              <a:rPr lang="ru-RU" dirty="0"/>
              <a:t> НАССР для </a:t>
            </a:r>
            <a:r>
              <a:rPr lang="ru-RU" dirty="0" err="1"/>
              <a:t>операторів</a:t>
            </a:r>
            <a:r>
              <a:rPr lang="ru-RU" dirty="0"/>
              <a:t> ринку </a:t>
            </a:r>
            <a:r>
              <a:rPr lang="ru-RU" dirty="0" err="1"/>
              <a:t>харчових</a:t>
            </a:r>
            <a:r>
              <a:rPr lang="ru-RU" dirty="0"/>
              <a:t> </a:t>
            </a:r>
            <a:r>
              <a:rPr lang="ru-RU" dirty="0" err="1"/>
              <a:t>продуктів</a:t>
            </a:r>
            <a:r>
              <a:rPr lang="ru-RU" dirty="0"/>
              <a:t> : </a:t>
            </a:r>
            <a:r>
              <a:rPr lang="ru-RU" dirty="0" err="1"/>
              <a:t>практичний</a:t>
            </a:r>
            <a:r>
              <a:rPr lang="ru-RU" dirty="0"/>
              <a:t> </a:t>
            </a:r>
            <a:r>
              <a:rPr lang="ru-RU" dirty="0" err="1"/>
              <a:t>посібник</a:t>
            </a:r>
            <a:r>
              <a:rPr lang="ru-RU" dirty="0"/>
              <a:t> / А. С. Ткаченко, Ю. О. Басова, О. О. </a:t>
            </a:r>
            <a:r>
              <a:rPr lang="ru-RU" dirty="0" err="1"/>
              <a:t>Горячова</a:t>
            </a:r>
            <a:r>
              <a:rPr lang="ru-RU" dirty="0"/>
              <a:t> та </a:t>
            </a:r>
            <a:r>
              <a:rPr lang="ru-RU" dirty="0" err="1"/>
              <a:t>ін</a:t>
            </a:r>
            <a:r>
              <a:rPr lang="ru-RU" dirty="0"/>
              <a:t>. ; за </a:t>
            </a:r>
            <a:r>
              <a:rPr lang="ru-RU" dirty="0" err="1"/>
              <a:t>загальною</a:t>
            </a:r>
            <a:r>
              <a:rPr lang="ru-RU" dirty="0"/>
              <a:t> </a:t>
            </a:r>
            <a:r>
              <a:rPr lang="ru-RU" dirty="0" err="1"/>
              <a:t>редакцією</a:t>
            </a:r>
            <a:r>
              <a:rPr lang="ru-RU" dirty="0"/>
              <a:t> А. С. Ткаченко. – Полтава : ПУЕТ, 2020. – 137 с. </a:t>
            </a:r>
          </a:p>
          <a:p>
            <a:r>
              <a:rPr lang="ru-RU" b="1" dirty="0" err="1"/>
              <a:t>Додаткова</a:t>
            </a:r>
            <a:r>
              <a:rPr lang="uk-UA" b="1" dirty="0"/>
              <a:t>: </a:t>
            </a:r>
            <a:endParaRPr lang="ru-RU" dirty="0"/>
          </a:p>
          <a:p>
            <a:pPr marL="0" indent="0" algn="just">
              <a:buNone/>
            </a:pPr>
            <a:r>
              <a:rPr lang="ru-RU" dirty="0"/>
              <a:t>Гребенюк М. </a:t>
            </a:r>
            <a:r>
              <a:rPr lang="ru-RU" dirty="0" err="1"/>
              <a:t>Сучасна</a:t>
            </a:r>
            <a:r>
              <a:rPr lang="ru-RU" dirty="0"/>
              <a:t> </a:t>
            </a:r>
            <a:r>
              <a:rPr lang="ru-RU" dirty="0" err="1"/>
              <a:t>концепція</a:t>
            </a:r>
            <a:r>
              <a:rPr lang="ru-RU" dirty="0"/>
              <a:t> здорового та </a:t>
            </a:r>
            <a:r>
              <a:rPr lang="ru-RU" dirty="0" err="1"/>
              <a:t>раціонального</a:t>
            </a:r>
            <a:r>
              <a:rPr lang="ru-RU" dirty="0"/>
              <a:t> </a:t>
            </a:r>
            <a:r>
              <a:rPr lang="ru-RU" dirty="0" err="1"/>
              <a:t>харчування</a:t>
            </a:r>
            <a:r>
              <a:rPr lang="ru-RU" dirty="0"/>
              <a:t> – </a:t>
            </a:r>
            <a:r>
              <a:rPr lang="ru-RU" dirty="0" err="1"/>
              <a:t>складова</a:t>
            </a:r>
            <a:r>
              <a:rPr lang="ru-RU" dirty="0"/>
              <a:t> </a:t>
            </a:r>
            <a:r>
              <a:rPr lang="ru-RU" dirty="0" err="1"/>
              <a:t>системи</a:t>
            </a:r>
            <a:r>
              <a:rPr lang="ru-RU" dirty="0"/>
              <a:t> </a:t>
            </a:r>
            <a:r>
              <a:rPr lang="ru-RU" dirty="0" err="1"/>
              <a:t>забезпечення</a:t>
            </a:r>
            <a:r>
              <a:rPr lang="ru-RU" dirty="0"/>
              <a:t> </a:t>
            </a:r>
            <a:r>
              <a:rPr lang="ru-RU" dirty="0" err="1"/>
              <a:t>продовольчої</a:t>
            </a:r>
            <a:r>
              <a:rPr lang="ru-RU" dirty="0"/>
              <a:t> </a:t>
            </a:r>
            <a:r>
              <a:rPr lang="ru-RU" dirty="0" err="1"/>
              <a:t>безпеки</a:t>
            </a:r>
            <a:r>
              <a:rPr lang="ru-RU" dirty="0"/>
              <a:t> </a:t>
            </a:r>
            <a:r>
              <a:rPr lang="ru-RU" dirty="0" err="1"/>
              <a:t>України</a:t>
            </a:r>
            <a:r>
              <a:rPr lang="ru-RU" dirty="0"/>
              <a:t> / М. Гребенюк // </a:t>
            </a:r>
            <a:r>
              <a:rPr lang="ru-RU" dirty="0" err="1"/>
              <a:t>Підприємництво</a:t>
            </a:r>
            <a:r>
              <a:rPr lang="ru-RU" dirty="0"/>
              <a:t>, </a:t>
            </a:r>
            <a:r>
              <a:rPr lang="ru-RU" dirty="0" err="1"/>
              <a:t>господарство</a:t>
            </a:r>
            <a:r>
              <a:rPr lang="ru-RU" dirty="0"/>
              <a:t> і право. – 2013. – № 6. – С. 41-45.</a:t>
            </a:r>
          </a:p>
        </p:txBody>
      </p:sp>
    </p:spTree>
    <p:extLst>
      <p:ext uri="{BB962C8B-B14F-4D97-AF65-F5344CB8AC3E}">
        <p14:creationId xmlns:p14="http://schemas.microsoft.com/office/powerpoint/2010/main" val="102878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121365" y="97861"/>
            <a:ext cx="9483686" cy="830997"/>
          </a:xfrm>
          <a:prstGeom prst="rect">
            <a:avLst/>
          </a:prstGeom>
          <a:noFill/>
        </p:spPr>
        <p:txBody>
          <a:bodyPr wrap="none" lIns="91440" tIns="45720" rIns="91440" bIns="45720">
            <a:spAutoFit/>
          </a:bodyPr>
          <a:lstStyle/>
          <a:p>
            <a:pPr algn="ctr"/>
            <a:r>
              <a:rPr lang="uk-UA" sz="4800" b="1" cap="none" spc="0" dirty="0">
                <a:ln w="22225">
                  <a:solidFill>
                    <a:schemeClr val="accent2"/>
                  </a:solidFill>
                  <a:prstDash val="solid"/>
                </a:ln>
                <a:solidFill>
                  <a:schemeClr val="accent2">
                    <a:lumMod val="40000"/>
                    <a:lumOff val="60000"/>
                  </a:schemeClr>
                </a:solidFill>
                <a:effectLst/>
              </a:rPr>
              <a:t>Яких продуктів варто уникати?</a:t>
            </a:r>
          </a:p>
        </p:txBody>
      </p:sp>
      <p:sp>
        <p:nvSpPr>
          <p:cNvPr id="4" name="Прямокутник 3"/>
          <p:cNvSpPr/>
          <p:nvPr/>
        </p:nvSpPr>
        <p:spPr>
          <a:xfrm>
            <a:off x="199017" y="1080563"/>
            <a:ext cx="5243840"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200" dirty="0"/>
              <a:t>Надмірна кількість цукру шкідлива для здоров'я: зростає зайва вага, порушується обмін речовин. Слід обмежити споживання цукерок, тортів, тістечок, бісквітів, шоколаду, солодких газованих напоїв</a:t>
            </a:r>
          </a:p>
        </p:txBody>
      </p:sp>
      <p:sp>
        <p:nvSpPr>
          <p:cNvPr id="6" name="Прямокутник 5"/>
          <p:cNvSpPr/>
          <p:nvPr/>
        </p:nvSpPr>
        <p:spPr>
          <a:xfrm>
            <a:off x="5930538" y="1080563"/>
            <a:ext cx="5982788"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uk-UA" sz="2200" dirty="0"/>
              <a:t>Надмірне споживання жирів і м'яса призводить до «засмічення» наших артерій, перевантажує печінку і нирки, які особливо важливо підтримувати в здоровому стані, бо вони відіграють важливу роль у виведенні радіонуклідів з організму.</a:t>
            </a:r>
          </a:p>
        </p:txBody>
      </p:sp>
      <p:pic>
        <p:nvPicPr>
          <p:cNvPr id="6152" name="Picture 8" descr="Медові тістечка / Тістечка / Кукорама — смачні рецеп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7" y="3428999"/>
            <a:ext cx="5243840" cy="306177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Смайлик-эмодзи ❌ 'Крестик' ВК (ВКонтакте), Инстаграм, Ватсап: код смайла,  значение и расшифров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96" y="4965281"/>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Какое мясо есть полезно, а какое нежелательно - foodandmood.co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538" y="3427511"/>
            <a:ext cx="5901074" cy="30617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Смайлик-эмодзи ❌ 'Крестик' ВК (ВКонтакте), Инстаграм, Ватсап: код смайла,  значение и расшифров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222" y="4965281"/>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3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Купить Простоквашино, Молоко Украинское пастеризованное, 1%, 900 г Онлайн  (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7" y="3784348"/>
            <a:ext cx="2940619" cy="29406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67258" y="151180"/>
            <a:ext cx="10241871" cy="32778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ru-RU" sz="2300" dirty="0"/>
              <a:t>Молоко - </a:t>
            </a:r>
            <a:r>
              <a:rPr lang="ru-RU" sz="2300" dirty="0" err="1"/>
              <a:t>корисний</a:t>
            </a:r>
            <a:r>
              <a:rPr lang="ru-RU" sz="2300" dirty="0"/>
              <a:t> продукт і </a:t>
            </a:r>
            <a:r>
              <a:rPr lang="ru-RU" sz="2300" dirty="0" err="1"/>
              <a:t>немає</a:t>
            </a:r>
            <a:r>
              <a:rPr lang="ru-RU" sz="2300" dirty="0"/>
              <a:t> причини </a:t>
            </a:r>
            <a:r>
              <a:rPr lang="ru-RU" sz="2300" dirty="0" err="1"/>
              <a:t>від</a:t>
            </a:r>
            <a:r>
              <a:rPr lang="ru-RU" sz="2300" dirty="0"/>
              <a:t> </a:t>
            </a:r>
            <a:r>
              <a:rPr lang="ru-RU" sz="2300" dirty="0" err="1"/>
              <a:t>нього</a:t>
            </a:r>
            <a:r>
              <a:rPr lang="ru-RU" sz="2300" dirty="0"/>
              <a:t> </a:t>
            </a:r>
            <a:r>
              <a:rPr lang="ru-RU" sz="2300" dirty="0" err="1"/>
              <a:t>відмовлятися</a:t>
            </a:r>
            <a:r>
              <a:rPr lang="ru-RU" sz="2300" dirty="0"/>
              <a:t>. </a:t>
            </a:r>
            <a:r>
              <a:rPr lang="ru-RU" sz="2300" dirty="0" err="1"/>
              <a:t>Однак</a:t>
            </a:r>
            <a:r>
              <a:rPr lang="ru-RU" sz="2300" dirty="0"/>
              <a:t> </a:t>
            </a:r>
            <a:r>
              <a:rPr lang="ru-RU" sz="2300" dirty="0" err="1"/>
              <a:t>потрібно</a:t>
            </a:r>
            <a:r>
              <a:rPr lang="ru-RU" sz="2300" dirty="0"/>
              <a:t> </a:t>
            </a:r>
            <a:r>
              <a:rPr lang="ru-RU" sz="2300" dirty="0" err="1"/>
              <a:t>пам'ятати</a:t>
            </a:r>
            <a:r>
              <a:rPr lang="ru-RU" sz="2300" dirty="0"/>
              <a:t>! Молоко, </a:t>
            </a:r>
            <a:r>
              <a:rPr lang="ru-RU" sz="2300" dirty="0" err="1"/>
              <a:t>виготовлене</a:t>
            </a:r>
            <a:r>
              <a:rPr lang="ru-RU" sz="2300" dirty="0"/>
              <a:t> на молокозаводах </a:t>
            </a:r>
            <a:r>
              <a:rPr lang="ru-RU" sz="2300" dirty="0" err="1"/>
              <a:t>позбавлене</a:t>
            </a:r>
            <a:r>
              <a:rPr lang="ru-RU" sz="2300" dirty="0"/>
              <a:t> </a:t>
            </a:r>
            <a:r>
              <a:rPr lang="ru-RU" sz="2300" dirty="0" err="1"/>
              <a:t>радіонуклідів</a:t>
            </a:r>
            <a:r>
              <a:rPr lang="ru-RU" sz="2300" dirty="0"/>
              <a:t>, а ось </a:t>
            </a:r>
            <a:r>
              <a:rPr lang="ru-RU" sz="2300" dirty="0" err="1"/>
              <a:t>куплене</a:t>
            </a:r>
            <a:r>
              <a:rPr lang="ru-RU" sz="2300" dirty="0"/>
              <a:t> на </a:t>
            </a:r>
            <a:r>
              <a:rPr lang="ru-RU" sz="2300" dirty="0" err="1"/>
              <a:t>базарі</a:t>
            </a:r>
            <a:r>
              <a:rPr lang="ru-RU" sz="2300" dirty="0"/>
              <a:t> </a:t>
            </a:r>
            <a:r>
              <a:rPr lang="ru-RU" sz="2300" dirty="0" err="1"/>
              <a:t>чи</a:t>
            </a:r>
            <a:r>
              <a:rPr lang="ru-RU" sz="2300" dirty="0"/>
              <a:t> </a:t>
            </a:r>
            <a:r>
              <a:rPr lang="ru-RU" sz="2300" dirty="0" err="1"/>
              <a:t>вироблене</a:t>
            </a:r>
            <a:r>
              <a:rPr lang="ru-RU" sz="2300" dirty="0"/>
              <a:t> в </a:t>
            </a:r>
            <a:r>
              <a:rPr lang="ru-RU" sz="2300" dirty="0" err="1"/>
              <a:t>особистому</a:t>
            </a:r>
            <a:r>
              <a:rPr lang="ru-RU" sz="2300" dirty="0"/>
              <a:t> </a:t>
            </a:r>
            <a:r>
              <a:rPr lang="ru-RU" sz="2300" dirty="0" err="1"/>
              <a:t>господарстві</a:t>
            </a:r>
            <a:r>
              <a:rPr lang="ru-RU" sz="2300" dirty="0"/>
              <a:t> - </a:t>
            </a:r>
            <a:r>
              <a:rPr lang="ru-RU" sz="2300" dirty="0" err="1"/>
              <a:t>необхідно</a:t>
            </a:r>
            <a:r>
              <a:rPr lang="ru-RU" sz="2300" dirty="0"/>
              <a:t> </a:t>
            </a:r>
            <a:r>
              <a:rPr lang="ru-RU" sz="2300" dirty="0" err="1"/>
              <a:t>перевіряти</a:t>
            </a:r>
            <a:r>
              <a:rPr lang="ru-RU" sz="2300" dirty="0"/>
              <a:t> на </a:t>
            </a:r>
            <a:r>
              <a:rPr lang="ru-RU" sz="2300" dirty="0" err="1"/>
              <a:t>вміст</a:t>
            </a:r>
            <a:r>
              <a:rPr lang="ru-RU" sz="2300" dirty="0"/>
              <a:t> </a:t>
            </a:r>
            <a:r>
              <a:rPr lang="ru-RU" sz="2300" dirty="0" err="1"/>
              <a:t>радіоактивних</a:t>
            </a:r>
            <a:r>
              <a:rPr lang="ru-RU" sz="2300" dirty="0"/>
              <a:t> </a:t>
            </a:r>
            <a:r>
              <a:rPr lang="ru-RU" sz="2300" dirty="0" err="1"/>
              <a:t>речовин</a:t>
            </a:r>
            <a:r>
              <a:rPr lang="ru-RU" sz="2300" dirty="0"/>
              <a:t>, тому </a:t>
            </a:r>
            <a:r>
              <a:rPr lang="ru-RU" sz="2300" dirty="0" err="1"/>
              <a:t>що</a:t>
            </a:r>
            <a:r>
              <a:rPr lang="ru-RU" sz="2300" dirty="0"/>
              <a:t> в </a:t>
            </a:r>
            <a:r>
              <a:rPr lang="ru-RU" sz="2300" dirty="0" err="1"/>
              <a:t>деяких</a:t>
            </a:r>
            <a:r>
              <a:rPr lang="ru-RU" sz="2300" dirty="0"/>
              <a:t> </a:t>
            </a:r>
            <a:r>
              <a:rPr lang="ru-RU" sz="2300" dirty="0" err="1"/>
              <a:t>населених</a:t>
            </a:r>
            <a:r>
              <a:rPr lang="ru-RU" sz="2300" dirty="0"/>
              <a:t> пунктах </a:t>
            </a:r>
            <a:r>
              <a:rPr lang="ru-RU" sz="2300" dirty="0" err="1"/>
              <a:t>внесок</a:t>
            </a:r>
            <a:r>
              <a:rPr lang="ru-RU" sz="2300" dirty="0"/>
              <a:t> </a:t>
            </a:r>
            <a:r>
              <a:rPr lang="ru-RU" sz="2300" dirty="0" err="1"/>
              <a:t>молочної</a:t>
            </a:r>
            <a:r>
              <a:rPr lang="ru-RU" sz="2300" dirty="0"/>
              <a:t> </a:t>
            </a:r>
            <a:r>
              <a:rPr lang="ru-RU" sz="2300" dirty="0" err="1"/>
              <a:t>компоненти</a:t>
            </a:r>
            <a:r>
              <a:rPr lang="ru-RU" sz="2300" dirty="0"/>
              <a:t> в </a:t>
            </a:r>
            <a:r>
              <a:rPr lang="ru-RU" sz="2300" dirty="0" err="1"/>
              <a:t>загальну</a:t>
            </a:r>
            <a:r>
              <a:rPr lang="ru-RU" sz="2300" dirty="0"/>
              <a:t> дозу </a:t>
            </a:r>
            <a:r>
              <a:rPr lang="ru-RU" sz="2300" dirty="0" err="1"/>
              <a:t>опромінення</a:t>
            </a:r>
            <a:r>
              <a:rPr lang="ru-RU" sz="2300" dirty="0"/>
              <a:t> </a:t>
            </a:r>
            <a:r>
              <a:rPr lang="ru-RU" sz="2300" dirty="0" err="1"/>
              <a:t>може</a:t>
            </a:r>
            <a:r>
              <a:rPr lang="ru-RU" sz="2300" dirty="0"/>
              <a:t> </a:t>
            </a:r>
            <a:r>
              <a:rPr lang="ru-RU" sz="2300" dirty="0" err="1"/>
              <a:t>досягати</a:t>
            </a:r>
            <a:r>
              <a:rPr lang="ru-RU" sz="2300" dirty="0"/>
              <a:t> 50 %. </a:t>
            </a:r>
            <a:r>
              <a:rPr lang="ru-RU" sz="2300" dirty="0" err="1"/>
              <a:t>Рекомендується</a:t>
            </a:r>
            <a:r>
              <a:rPr lang="ru-RU" sz="2300" dirty="0"/>
              <a:t> </a:t>
            </a:r>
            <a:r>
              <a:rPr lang="ru-RU" sz="2300" dirty="0" err="1"/>
              <a:t>вживати</a:t>
            </a:r>
            <a:r>
              <a:rPr lang="ru-RU" sz="2300" dirty="0"/>
              <a:t> </a:t>
            </a:r>
            <a:r>
              <a:rPr lang="ru-RU" sz="2300" dirty="0" err="1"/>
              <a:t>кисломолочні</a:t>
            </a:r>
            <a:r>
              <a:rPr lang="ru-RU" sz="2300" dirty="0"/>
              <a:t> </a:t>
            </a:r>
            <a:r>
              <a:rPr lang="ru-RU" sz="2300" dirty="0" err="1"/>
              <a:t>продукти</a:t>
            </a:r>
            <a:r>
              <a:rPr lang="ru-RU" sz="2300" dirty="0"/>
              <a:t> - сир, сметану, масло, </a:t>
            </a:r>
            <a:r>
              <a:rPr lang="ru-RU" sz="2300" dirty="0" err="1"/>
              <a:t>сири</a:t>
            </a:r>
            <a:r>
              <a:rPr lang="ru-RU" sz="2300" dirty="0"/>
              <a:t> - вони </a:t>
            </a:r>
            <a:r>
              <a:rPr lang="ru-RU" sz="2300" dirty="0" err="1"/>
              <a:t>містять</a:t>
            </a:r>
            <a:r>
              <a:rPr lang="ru-RU" sz="2300" dirty="0"/>
              <a:t> </a:t>
            </a:r>
            <a:r>
              <a:rPr lang="ru-RU" sz="2300" dirty="0" err="1"/>
              <a:t>набагато</a:t>
            </a:r>
            <a:r>
              <a:rPr lang="ru-RU" sz="2300" dirty="0"/>
              <a:t> </a:t>
            </a:r>
            <a:r>
              <a:rPr lang="ru-RU" sz="2300" dirty="0" err="1"/>
              <a:t>менше</a:t>
            </a:r>
            <a:r>
              <a:rPr lang="ru-RU" sz="2300" dirty="0"/>
              <a:t> </a:t>
            </a:r>
            <a:r>
              <a:rPr lang="ru-RU" sz="2300" dirty="0" err="1"/>
              <a:t>радіонуклідів</a:t>
            </a:r>
            <a:r>
              <a:rPr lang="ru-RU" sz="2300" dirty="0"/>
              <a:t> у </a:t>
            </a:r>
            <a:r>
              <a:rPr lang="ru-RU" sz="2300" dirty="0" err="1"/>
              <a:t>порівнянні</a:t>
            </a:r>
            <a:r>
              <a:rPr lang="ru-RU" sz="2300" dirty="0"/>
              <a:t> </a:t>
            </a:r>
            <a:r>
              <a:rPr lang="ru-RU" sz="2300" dirty="0" err="1"/>
              <a:t>зі</a:t>
            </a:r>
            <a:r>
              <a:rPr lang="ru-RU" sz="2300" dirty="0"/>
              <a:t> </a:t>
            </a:r>
            <a:r>
              <a:rPr lang="ru-RU" sz="2300" dirty="0" err="1"/>
              <a:t>свіжим</a:t>
            </a:r>
            <a:r>
              <a:rPr lang="ru-RU" sz="2300" dirty="0"/>
              <a:t> молоком.</a:t>
            </a:r>
            <a:endParaRPr lang="uk-UA" sz="2300" dirty="0"/>
          </a:p>
        </p:txBody>
      </p:sp>
      <p:pic>
        <p:nvPicPr>
          <p:cNvPr id="7170" name="Picture 2" descr="Молоко и его заменители: что полезно, что вредно - BBC News Русская служб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435" y="3907665"/>
            <a:ext cx="4762066" cy="2678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Смайлик-эмодзи ❌ 'Крестик' ВК (ВКонтакте), Инстаграм, Ватсап: код смайла,  значение и расшифров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824327"/>
            <a:ext cx="7620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Запит відправлено! | PetCar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608" y="4860154"/>
            <a:ext cx="1864814" cy="186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1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29362" y="103785"/>
            <a:ext cx="11533276" cy="313932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200" dirty="0"/>
              <a:t>Всі досягнення в області кулінарії, технології переробки продуктів харчування ведуть до втрати їх харчової цінності. Для здоров'я краще вживати цілісні продукти, як мовиться з божого саду, а не з морозильних камер. Переробка продуктів видаляє з них кальцій, калій, цинк, інші мінеральні речовини і мікроелементи, вітаміни. Усі продукти в гарних упаковках, оброблені хімічними добавками і консервантами, мариновані та заморожені - володіють, на жаль, більш низькою поживною цінністю, ніж цільні натуральні продукти. Прихильники простої і природної їжі, отримують достатню кількість калорій і поживних речовин, необхідних для постійної енергії і ясності думки.</a:t>
            </a:r>
          </a:p>
        </p:txBody>
      </p:sp>
      <p:pic>
        <p:nvPicPr>
          <p:cNvPr id="8194" name="Picture 2" descr="Свіжі, консервовані і заморожені продукти: що корисніше? - ЗНАЙ Ю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335" y="3977992"/>
            <a:ext cx="4854307" cy="28800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5 причин їсти свіжі овочі та фрукти щоденно. | Гадяч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3977994"/>
            <a:ext cx="5173905" cy="28800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Запит відправлено! | PetCar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08" y="4407309"/>
            <a:ext cx="1864814" cy="18648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Смайлик-эмодзи ❌ 'Крестик' ВК (ВКонтакте), Инстаграм, Ватсап: код смайла,  значение и расшифров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995" y="4847844"/>
            <a:ext cx="1253871" cy="125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2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74919" y="0"/>
            <a:ext cx="7237880" cy="1323439"/>
          </a:xfrm>
          <a:prstGeom prst="rect">
            <a:avLst/>
          </a:prstGeom>
          <a:noFill/>
        </p:spPr>
        <p:txBody>
          <a:bodyPr wrap="none" lIns="91440" tIns="45720" rIns="91440" bIns="45720">
            <a:spAutoFit/>
          </a:bodyPr>
          <a:lstStyle/>
          <a:p>
            <a:pPr algn="ctr"/>
            <a:r>
              <a:rPr lang="uk-UA" sz="4000" b="1" cap="none" spc="0" dirty="0">
                <a:ln w="22225">
                  <a:solidFill>
                    <a:schemeClr val="accent2"/>
                  </a:solidFill>
                  <a:prstDash val="solid"/>
                </a:ln>
                <a:solidFill>
                  <a:schemeClr val="accent2">
                    <a:lumMod val="40000"/>
                    <a:lumOff val="60000"/>
                  </a:schemeClr>
                </a:solidFill>
                <a:effectLst/>
              </a:rPr>
              <a:t>Як обмежити всмоктування </a:t>
            </a:r>
          </a:p>
          <a:p>
            <a:pPr algn="ctr"/>
            <a:r>
              <a:rPr lang="uk-UA" sz="4000" b="1" cap="none" spc="0" dirty="0">
                <a:ln w="22225">
                  <a:solidFill>
                    <a:schemeClr val="accent2"/>
                  </a:solidFill>
                  <a:prstDash val="solid"/>
                </a:ln>
                <a:solidFill>
                  <a:schemeClr val="accent2">
                    <a:lumMod val="40000"/>
                    <a:lumOff val="60000"/>
                  </a:schemeClr>
                </a:solidFill>
                <a:effectLst/>
              </a:rPr>
              <a:t>радіонуклідів в організм?</a:t>
            </a:r>
          </a:p>
        </p:txBody>
      </p:sp>
      <p:sp>
        <p:nvSpPr>
          <p:cNvPr id="4" name="Прямокутник 3"/>
          <p:cNvSpPr/>
          <p:nvPr/>
        </p:nvSpPr>
        <p:spPr>
          <a:xfrm>
            <a:off x="74920" y="1409106"/>
            <a:ext cx="8408174" cy="280076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200" dirty="0"/>
              <a:t>Дію радіонуклідів, що потрапили в організм, можна зменшити, обмеживши їх всмоктування. Радіонукліди подібні з деякими стабільними елементами: цезій - з калієм і рубідієм; стронцій - з кальцієм; плутоній - з тривалентним залізом. При введенні в раціон продуктів, що містять ці стабільні елементи, вони будуть конкурувати з радіоактивними елементами, і знижувати їх всмоктування. Джерелами стабільних елементів є наступні продукти: </a:t>
            </a:r>
          </a:p>
        </p:txBody>
      </p:sp>
      <p:pic>
        <p:nvPicPr>
          <p:cNvPr id="9218" name="Picture 2" descr="Вчені розповіли про особливості засвоєння кальцію організмо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7473" y="62759"/>
            <a:ext cx="2430571" cy="213890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8754843" y="2886876"/>
            <a:ext cx="329415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sz="1600" dirty="0"/>
              <a:t>кальцію - (1 г/добу): молоко і молочні продукти, яйця, бобові, зелена цибуля, кріп, петрушка, ріпа, хрін, шпинат. </a:t>
            </a:r>
          </a:p>
        </p:txBody>
      </p:sp>
      <p:pic>
        <p:nvPicPr>
          <p:cNvPr id="9220" name="Picture 4" descr="КАЛИЙ—ВАЖНЫЙ МИНЕРАЛ В НАШЕМ ОРГАНИЗМЕ! | HEALTH&amp;FITNESS | Яндекс Дз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007" y="4295540"/>
            <a:ext cx="1739951" cy="153152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кутник 5"/>
          <p:cNvSpPr/>
          <p:nvPr/>
        </p:nvSpPr>
        <p:spPr>
          <a:xfrm>
            <a:off x="257451" y="4657509"/>
            <a:ext cx="3577701"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2000" dirty="0" err="1"/>
              <a:t>калію</a:t>
            </a:r>
            <a:r>
              <a:rPr lang="ru-RU" sz="2000" dirty="0"/>
              <a:t> (</a:t>
            </a:r>
            <a:r>
              <a:rPr lang="ru-RU" sz="2000" dirty="0" err="1"/>
              <a:t>добова</a:t>
            </a:r>
            <a:r>
              <a:rPr lang="ru-RU" sz="2000" dirty="0"/>
              <a:t> потреба </a:t>
            </a:r>
            <a:r>
              <a:rPr lang="ru-RU" sz="2000" dirty="0" err="1"/>
              <a:t>організму</a:t>
            </a:r>
            <a:r>
              <a:rPr lang="ru-RU" sz="2000" dirty="0"/>
              <a:t> 3 г/добу) - </a:t>
            </a:r>
            <a:r>
              <a:rPr lang="ru-RU" sz="2000" dirty="0" err="1"/>
              <a:t>картопля</a:t>
            </a:r>
            <a:r>
              <a:rPr lang="ru-RU" sz="2000" dirty="0"/>
              <a:t>, </a:t>
            </a:r>
            <a:r>
              <a:rPr lang="ru-RU" sz="2000" dirty="0" err="1"/>
              <a:t>родзинки</a:t>
            </a:r>
            <a:r>
              <a:rPr lang="ru-RU" sz="2000" dirty="0"/>
              <a:t>, </a:t>
            </a:r>
            <a:r>
              <a:rPr lang="ru-RU" sz="2000" dirty="0" err="1"/>
              <a:t>чорнослив</a:t>
            </a:r>
            <a:r>
              <a:rPr lang="ru-RU" sz="2000" dirty="0"/>
              <a:t>, курага, чай, </a:t>
            </a:r>
            <a:r>
              <a:rPr lang="ru-RU" sz="2000" dirty="0" err="1"/>
              <a:t>горіхи</a:t>
            </a:r>
            <a:r>
              <a:rPr lang="ru-RU" sz="2000" dirty="0"/>
              <a:t>, лимон, </a:t>
            </a:r>
            <a:r>
              <a:rPr lang="ru-RU" sz="2000" dirty="0" err="1"/>
              <a:t>квасоля</a:t>
            </a:r>
            <a:r>
              <a:rPr lang="ru-RU" sz="2000" dirty="0"/>
              <a:t>.</a:t>
            </a:r>
            <a:endParaRPr lang="uk-UA" sz="2000" dirty="0"/>
          </a:p>
        </p:txBody>
      </p:sp>
      <p:sp>
        <p:nvSpPr>
          <p:cNvPr id="7" name="Прямокутник 6"/>
          <p:cNvSpPr/>
          <p:nvPr/>
        </p:nvSpPr>
        <p:spPr>
          <a:xfrm>
            <a:off x="4453803" y="5880007"/>
            <a:ext cx="7016147"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dirty="0"/>
              <a:t>заліза - (15-30 мг/добу): м'ясо, риба, зелені овочі, житній хліб, </a:t>
            </a:r>
            <a:r>
              <a:rPr lang="uk-UA" dirty="0" err="1"/>
              <a:t>семена</a:t>
            </a:r>
            <a:r>
              <a:rPr lang="uk-UA" dirty="0"/>
              <a:t> соняшнику, яблука, родзинки, салат, чорноплідна горобина (краще засвоюється залізо тваринного походження).</a:t>
            </a:r>
          </a:p>
        </p:txBody>
      </p:sp>
      <p:pic>
        <p:nvPicPr>
          <p:cNvPr id="9222" name="Picture 6" descr="Які продукти підвищують гемоглобін | harchi.inf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0684" y="4064628"/>
            <a:ext cx="2387094" cy="15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8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0" y="58776"/>
            <a:ext cx="9275296" cy="1200329"/>
          </a:xfrm>
          <a:prstGeom prst="rect">
            <a:avLst/>
          </a:prstGeom>
          <a:noFill/>
        </p:spPr>
        <p:txBody>
          <a:bodyPr wrap="none" lIns="91440" tIns="45720" rIns="91440" bIns="45720">
            <a:spAutoFit/>
          </a:bodyPr>
          <a:lstStyle/>
          <a:p>
            <a:pPr algn="ctr"/>
            <a:r>
              <a:rPr lang="ru-RU" sz="3600" b="1" dirty="0" err="1">
                <a:ln w="22225">
                  <a:solidFill>
                    <a:schemeClr val="accent2"/>
                  </a:solidFill>
                  <a:prstDash val="solid"/>
                </a:ln>
                <a:solidFill>
                  <a:schemeClr val="accent2">
                    <a:lumMod val="40000"/>
                    <a:lumOff val="60000"/>
                  </a:schemeClr>
                </a:solidFill>
              </a:rPr>
              <a:t>Від</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чого</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залежить</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ступінь</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накопичення</a:t>
            </a:r>
            <a:r>
              <a:rPr lang="ru-RU" sz="3600" b="1" dirty="0">
                <a:ln w="22225">
                  <a:solidFill>
                    <a:schemeClr val="accent2"/>
                  </a:solidFill>
                  <a:prstDash val="solid"/>
                </a:ln>
                <a:solidFill>
                  <a:schemeClr val="accent2">
                    <a:lumMod val="40000"/>
                    <a:lumOff val="60000"/>
                  </a:schemeClr>
                </a:solidFill>
              </a:rPr>
              <a:t> </a:t>
            </a:r>
          </a:p>
          <a:p>
            <a:pPr algn="ctr"/>
            <a:r>
              <a:rPr lang="ru-RU" sz="2000" b="1" dirty="0">
                <a:ln w="22225">
                  <a:solidFill>
                    <a:schemeClr val="accent2"/>
                  </a:solidFill>
                  <a:prstDash val="solid"/>
                </a:ln>
                <a:solidFill>
                  <a:schemeClr val="accent2">
                    <a:lumMod val="40000"/>
                    <a:lumOff val="60000"/>
                  </a:schemeClr>
                </a:solidFill>
              </a:rPr>
              <a:t>137</a:t>
            </a:r>
            <a:r>
              <a:rPr lang="ru-RU" sz="3600" b="1" dirty="0">
                <a:ln w="22225">
                  <a:solidFill>
                    <a:schemeClr val="accent2"/>
                  </a:solidFill>
                  <a:prstDash val="solid"/>
                </a:ln>
                <a:solidFill>
                  <a:schemeClr val="accent2">
                    <a:lumMod val="40000"/>
                    <a:lumOff val="60000"/>
                  </a:schemeClr>
                </a:solidFill>
              </a:rPr>
              <a:t>Cs в </a:t>
            </a:r>
            <a:r>
              <a:rPr lang="ru-RU" sz="3600" b="1" dirty="0" err="1">
                <a:ln w="22225">
                  <a:solidFill>
                    <a:schemeClr val="accent2"/>
                  </a:solidFill>
                  <a:prstDash val="solid"/>
                </a:ln>
                <a:solidFill>
                  <a:schemeClr val="accent2">
                    <a:lumMod val="40000"/>
                    <a:lumOff val="60000"/>
                  </a:schemeClr>
                </a:solidFill>
              </a:rPr>
              <a:t>організмі</a:t>
            </a:r>
            <a:r>
              <a:rPr lang="ru-RU" sz="3600" b="1" dirty="0">
                <a:ln w="22225">
                  <a:solidFill>
                    <a:schemeClr val="accent2"/>
                  </a:solidFill>
                  <a:prstDash val="solid"/>
                </a:ln>
                <a:solidFill>
                  <a:schemeClr val="accent2">
                    <a:lumMod val="40000"/>
                    <a:lumOff val="60000"/>
                  </a:schemeClr>
                </a:solidFill>
              </a:rPr>
              <a:t>? </a:t>
            </a:r>
            <a:endParaRPr lang="uk-UA" sz="3600" b="1" dirty="0">
              <a:ln w="22225">
                <a:solidFill>
                  <a:schemeClr val="accent2"/>
                </a:solidFill>
                <a:prstDash val="solid"/>
              </a:ln>
              <a:solidFill>
                <a:schemeClr val="accent2">
                  <a:lumMod val="40000"/>
                  <a:lumOff val="60000"/>
                </a:schemeClr>
              </a:solidFill>
            </a:endParaRPr>
          </a:p>
        </p:txBody>
      </p:sp>
      <p:sp>
        <p:nvSpPr>
          <p:cNvPr id="4" name="Прямокутник 3"/>
          <p:cNvSpPr/>
          <p:nvPr/>
        </p:nvSpPr>
        <p:spPr>
          <a:xfrm>
            <a:off x="104503" y="1397675"/>
            <a:ext cx="3770811"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uk-UA" dirty="0"/>
              <a:t>від концентрації 137</a:t>
            </a:r>
            <a:r>
              <a:rPr lang="en-US" dirty="0"/>
              <a:t>Cs </a:t>
            </a:r>
            <a:r>
              <a:rPr lang="uk-UA" dirty="0"/>
              <a:t>в продуктах харчування – найбільша концентрація зареєстрована в організмі людей, що вживали в їжу дикорослі гриби та ягоди, м'ясо диких тварин; </a:t>
            </a:r>
          </a:p>
          <a:p>
            <a:pPr algn="just"/>
            <a:endParaRPr lang="uk-UA" dirty="0"/>
          </a:p>
        </p:txBody>
      </p:sp>
      <p:sp>
        <p:nvSpPr>
          <p:cNvPr id="5" name="Прямокутник 4"/>
          <p:cNvSpPr/>
          <p:nvPr/>
        </p:nvSpPr>
        <p:spPr>
          <a:xfrm>
            <a:off x="3997233" y="1397675"/>
            <a:ext cx="396240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uk-UA" dirty="0"/>
              <a:t>від віку - концентрації 137</a:t>
            </a:r>
            <a:r>
              <a:rPr lang="en-US" dirty="0"/>
              <a:t>Cs </a:t>
            </a:r>
            <a:r>
              <a:rPr lang="uk-UA" dirty="0"/>
              <a:t>в органах дітей значно перевищують такі у дорослих; </a:t>
            </a:r>
          </a:p>
        </p:txBody>
      </p:sp>
      <p:sp>
        <p:nvSpPr>
          <p:cNvPr id="6" name="Прямокутник 5"/>
          <p:cNvSpPr/>
          <p:nvPr/>
        </p:nvSpPr>
        <p:spPr>
          <a:xfrm>
            <a:off x="8081554" y="1397675"/>
            <a:ext cx="395369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uk-UA" dirty="0"/>
              <a:t>від статі – чоловіки накопичують у своєму організмі 137- </a:t>
            </a:r>
            <a:r>
              <a:rPr lang="en-US" dirty="0"/>
              <a:t>Cs </a:t>
            </a:r>
            <a:r>
              <a:rPr lang="uk-UA" dirty="0"/>
              <a:t>значно більше, ніж жінки, при знаходженні в однакових умовах існування.</a:t>
            </a:r>
          </a:p>
        </p:txBody>
      </p:sp>
      <p:pic>
        <p:nvPicPr>
          <p:cNvPr id="10242" name="Picture 2" descr="Выводим радиацию из организма: продукты-помощники в борьбе с радионуклидами  | Информ-прогулка. Новости Лунин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320" y="2943904"/>
            <a:ext cx="7471955" cy="37753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ESIUM 137 | 137Cs | ChemSp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 y="3705999"/>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0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90706" y="0"/>
            <a:ext cx="6434775" cy="1323439"/>
          </a:xfrm>
          <a:prstGeom prst="rect">
            <a:avLst/>
          </a:prstGeom>
          <a:noFill/>
        </p:spPr>
        <p:txBody>
          <a:bodyPr wrap="none" lIns="91440" tIns="45720" rIns="91440" bIns="45720">
            <a:spAutoFit/>
          </a:bodyPr>
          <a:lstStyle/>
          <a:p>
            <a:pPr algn="ctr"/>
            <a:r>
              <a:rPr lang="uk-UA" sz="4000" b="1" dirty="0">
                <a:ln w="22225">
                  <a:solidFill>
                    <a:schemeClr val="accent2"/>
                  </a:solidFill>
                  <a:prstDash val="solid"/>
                </a:ln>
                <a:solidFill>
                  <a:schemeClr val="accent2">
                    <a:lumMod val="40000"/>
                    <a:lumOff val="60000"/>
                  </a:schemeClr>
                </a:solidFill>
              </a:rPr>
              <a:t>Як швидко радіонукліди </a:t>
            </a:r>
          </a:p>
          <a:p>
            <a:pPr algn="ctr"/>
            <a:r>
              <a:rPr lang="uk-UA" sz="4000" b="1" dirty="0">
                <a:ln w="22225">
                  <a:solidFill>
                    <a:schemeClr val="accent2"/>
                  </a:solidFill>
                  <a:prstDash val="solid"/>
                </a:ln>
                <a:solidFill>
                  <a:schemeClr val="accent2">
                    <a:lumMod val="40000"/>
                    <a:lumOff val="60000"/>
                  </a:schemeClr>
                </a:solidFill>
              </a:rPr>
              <a:t>виводяться з організму?</a:t>
            </a:r>
            <a:endParaRPr lang="uk-UA" sz="4000" b="1" cap="none" spc="0" dirty="0">
              <a:ln w="22225">
                <a:solidFill>
                  <a:schemeClr val="accent2"/>
                </a:solidFill>
                <a:prstDash val="solid"/>
              </a:ln>
              <a:solidFill>
                <a:schemeClr val="accent2">
                  <a:lumMod val="40000"/>
                  <a:lumOff val="60000"/>
                </a:schemeClr>
              </a:solidFill>
              <a:effectLst/>
            </a:endParaRPr>
          </a:p>
        </p:txBody>
      </p:sp>
      <p:sp>
        <p:nvSpPr>
          <p:cNvPr id="4" name="Прямокутник 3"/>
          <p:cNvSpPr/>
          <p:nvPr/>
        </p:nvSpPr>
        <p:spPr>
          <a:xfrm>
            <a:off x="6373906" y="174376"/>
            <a:ext cx="5495365"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ru-RU" sz="2000" dirty="0" err="1"/>
              <a:t>Необхідно</a:t>
            </a:r>
            <a:r>
              <a:rPr lang="ru-RU" sz="2000" dirty="0"/>
              <a:t> </a:t>
            </a:r>
            <a:r>
              <a:rPr lang="ru-RU" sz="2000" dirty="0" err="1"/>
              <a:t>мати</a:t>
            </a:r>
            <a:r>
              <a:rPr lang="ru-RU" sz="2000" dirty="0"/>
              <a:t> на </a:t>
            </a:r>
            <a:r>
              <a:rPr lang="ru-RU" sz="2000" dirty="0" err="1"/>
              <a:t>увазі</a:t>
            </a:r>
            <a:r>
              <a:rPr lang="ru-RU" sz="2000" dirty="0"/>
              <a:t>, </a:t>
            </a:r>
            <a:r>
              <a:rPr lang="ru-RU" sz="2000" dirty="0" err="1"/>
              <a:t>що</a:t>
            </a:r>
            <a:r>
              <a:rPr lang="ru-RU" sz="2000" dirty="0"/>
              <a:t>, </a:t>
            </a:r>
            <a:r>
              <a:rPr lang="ru-RU" sz="2000" dirty="0" err="1"/>
              <a:t>по-перше</a:t>
            </a:r>
            <a:r>
              <a:rPr lang="ru-RU" sz="2000" dirty="0"/>
              <a:t>, </a:t>
            </a:r>
            <a:r>
              <a:rPr lang="ru-RU" sz="2000" dirty="0" err="1"/>
              <a:t>період</a:t>
            </a:r>
            <a:r>
              <a:rPr lang="ru-RU" sz="2000" dirty="0"/>
              <a:t> </a:t>
            </a:r>
            <a:r>
              <a:rPr lang="ru-RU" sz="2000" dirty="0" err="1"/>
              <a:t>напіввиведення</a:t>
            </a:r>
            <a:r>
              <a:rPr lang="ru-RU" sz="2000" dirty="0"/>
              <a:t> цезію-137 з </a:t>
            </a:r>
            <a:r>
              <a:rPr lang="ru-RU" sz="2000" dirty="0" err="1"/>
              <a:t>організму</a:t>
            </a:r>
            <a:r>
              <a:rPr lang="ru-RU" sz="2000" dirty="0"/>
              <a:t> становить:</a:t>
            </a:r>
            <a:endParaRPr lang="uk-UA" sz="2000" dirty="0"/>
          </a:p>
        </p:txBody>
      </p:sp>
      <p:sp>
        <p:nvSpPr>
          <p:cNvPr id="5" name="Прямокутник 4"/>
          <p:cNvSpPr/>
          <p:nvPr/>
        </p:nvSpPr>
        <p:spPr>
          <a:xfrm>
            <a:off x="457200" y="5667961"/>
            <a:ext cx="1151068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a:t>для </a:t>
            </a:r>
            <a:r>
              <a:rPr lang="ru-RU" dirty="0" err="1"/>
              <a:t>дитини</a:t>
            </a:r>
            <a:r>
              <a:rPr lang="ru-RU" dirty="0"/>
              <a:t> в 1 </a:t>
            </a:r>
            <a:r>
              <a:rPr lang="ru-RU" dirty="0" err="1"/>
              <a:t>рік</a:t>
            </a:r>
            <a:r>
              <a:rPr lang="ru-RU" dirty="0"/>
              <a:t> - 14 </a:t>
            </a:r>
            <a:r>
              <a:rPr lang="ru-RU" dirty="0" err="1"/>
              <a:t>днів</a:t>
            </a:r>
            <a:r>
              <a:rPr lang="ru-RU" dirty="0"/>
              <a:t>, 5 </a:t>
            </a:r>
            <a:r>
              <a:rPr lang="ru-RU" dirty="0" err="1"/>
              <a:t>років</a:t>
            </a:r>
            <a:r>
              <a:rPr lang="ru-RU" dirty="0"/>
              <a:t> - 21 день, 10 </a:t>
            </a:r>
            <a:r>
              <a:rPr lang="ru-RU" dirty="0" err="1"/>
              <a:t>років</a:t>
            </a:r>
            <a:r>
              <a:rPr lang="ru-RU" dirty="0"/>
              <a:t> - 40 </a:t>
            </a:r>
            <a:r>
              <a:rPr lang="ru-RU" dirty="0" err="1"/>
              <a:t>днів</a:t>
            </a:r>
            <a:r>
              <a:rPr lang="ru-RU" dirty="0"/>
              <a:t>, 15 </a:t>
            </a:r>
            <a:r>
              <a:rPr lang="ru-RU" dirty="0" err="1"/>
              <a:t>років</a:t>
            </a:r>
            <a:r>
              <a:rPr lang="ru-RU" dirty="0"/>
              <a:t> - 90 </a:t>
            </a:r>
            <a:r>
              <a:rPr lang="ru-RU" dirty="0" err="1"/>
              <a:t>днів</a:t>
            </a:r>
            <a:r>
              <a:rPr lang="ru-RU" dirty="0"/>
              <a:t>, для </a:t>
            </a:r>
            <a:r>
              <a:rPr lang="ru-RU" dirty="0" err="1"/>
              <a:t>молодої</a:t>
            </a:r>
            <a:r>
              <a:rPr lang="ru-RU" dirty="0"/>
              <a:t> </a:t>
            </a:r>
            <a:r>
              <a:rPr lang="ru-RU" dirty="0" err="1"/>
              <a:t>людини</a:t>
            </a:r>
            <a:r>
              <a:rPr lang="ru-RU" dirty="0"/>
              <a:t> 20 </a:t>
            </a:r>
            <a:r>
              <a:rPr lang="ru-RU" dirty="0" err="1"/>
              <a:t>років</a:t>
            </a:r>
            <a:r>
              <a:rPr lang="ru-RU" dirty="0"/>
              <a:t> - 100 </a:t>
            </a:r>
            <a:r>
              <a:rPr lang="ru-RU" dirty="0" err="1"/>
              <a:t>днів</a:t>
            </a:r>
            <a:r>
              <a:rPr lang="ru-RU" dirty="0"/>
              <a:t>. </a:t>
            </a:r>
            <a:r>
              <a:rPr lang="ru-RU" dirty="0" err="1"/>
              <a:t>По-друге</a:t>
            </a:r>
            <a:r>
              <a:rPr lang="ru-RU" dirty="0"/>
              <a:t>, при </a:t>
            </a:r>
            <a:r>
              <a:rPr lang="ru-RU" dirty="0" err="1"/>
              <a:t>однаковому</a:t>
            </a:r>
            <a:r>
              <a:rPr lang="ru-RU" dirty="0"/>
              <a:t> </a:t>
            </a:r>
            <a:r>
              <a:rPr lang="ru-RU" dirty="0" err="1"/>
              <a:t>накопиченні</a:t>
            </a:r>
            <a:r>
              <a:rPr lang="ru-RU" dirty="0"/>
              <a:t> цезію-137 в </a:t>
            </a:r>
            <a:r>
              <a:rPr lang="ru-RU" dirty="0" err="1"/>
              <a:t>організмі</a:t>
            </a:r>
            <a:r>
              <a:rPr lang="ru-RU" dirty="0"/>
              <a:t> </a:t>
            </a:r>
            <a:r>
              <a:rPr lang="ru-RU" dirty="0" err="1"/>
              <a:t>дозове</a:t>
            </a:r>
            <a:r>
              <a:rPr lang="ru-RU" dirty="0"/>
              <a:t> </a:t>
            </a:r>
            <a:r>
              <a:rPr lang="ru-RU" dirty="0" err="1"/>
              <a:t>навантаження</a:t>
            </a:r>
            <a:r>
              <a:rPr lang="ru-RU" dirty="0"/>
              <a:t> </a:t>
            </a:r>
            <a:r>
              <a:rPr lang="ru-RU" dirty="0" err="1"/>
              <a:t>дитини</a:t>
            </a:r>
            <a:r>
              <a:rPr lang="ru-RU" dirty="0"/>
              <a:t> буде в 3-4 рази </a:t>
            </a:r>
            <a:r>
              <a:rPr lang="ru-RU" dirty="0" err="1"/>
              <a:t>більше</a:t>
            </a:r>
            <a:r>
              <a:rPr lang="ru-RU" dirty="0"/>
              <a:t>, </a:t>
            </a:r>
            <a:r>
              <a:rPr lang="ru-RU" dirty="0" err="1"/>
              <a:t>ніж</a:t>
            </a:r>
            <a:r>
              <a:rPr lang="ru-RU" dirty="0"/>
              <a:t> у </a:t>
            </a:r>
            <a:r>
              <a:rPr lang="ru-RU" dirty="0" err="1"/>
              <a:t>дорослого</a:t>
            </a:r>
            <a:r>
              <a:rPr lang="ru-RU" dirty="0"/>
              <a:t>.</a:t>
            </a:r>
            <a:endParaRPr lang="uk-UA" dirty="0"/>
          </a:p>
        </p:txBody>
      </p:sp>
      <p:pic>
        <p:nvPicPr>
          <p:cNvPr id="11276" name="Picture 12" descr="Постембріональний розвиток люд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10" y="1497815"/>
            <a:ext cx="8746379" cy="393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16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45321" y="923330"/>
            <a:ext cx="11148916" cy="584775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uk-UA" sz="2200" dirty="0"/>
              <a:t>Щоб уникнути накопичення радіонуклідів цезію та стронцію в організмі необхідно: </a:t>
            </a:r>
          </a:p>
          <a:p>
            <a:pPr algn="just"/>
            <a:endParaRPr lang="uk-UA" sz="2200" dirty="0"/>
          </a:p>
          <a:p>
            <a:pPr algn="just"/>
            <a:r>
              <a:rPr lang="uk-UA" sz="2200" dirty="0"/>
              <a:t>√ обмежити вживання місцевих забруднених вище допустимих рівнів продуктів харчування і проводити їх раціональну кулінарну обробку; </a:t>
            </a:r>
          </a:p>
          <a:p>
            <a:pPr algn="just"/>
            <a:endParaRPr lang="uk-UA" sz="2200" dirty="0"/>
          </a:p>
          <a:p>
            <a:pPr algn="just"/>
            <a:r>
              <a:rPr lang="uk-UA" sz="2200" dirty="0"/>
              <a:t>√ правильно організувати своє харчування з метою виведення радіоактивних речовин з організму: </a:t>
            </a:r>
          </a:p>
          <a:p>
            <a:pPr algn="just"/>
            <a:r>
              <a:rPr lang="uk-UA" sz="2200" dirty="0"/>
              <a:t>■ вживати продукти, що містять багато клітковини і пектину; </a:t>
            </a:r>
          </a:p>
          <a:p>
            <a:pPr algn="just"/>
            <a:r>
              <a:rPr lang="uk-UA" sz="2200" dirty="0"/>
              <a:t>■ приймати настої трав, плодів і ягід, що володіють слабкою сечогінною і жовчогінною дією;</a:t>
            </a:r>
          </a:p>
          <a:p>
            <a:pPr algn="just"/>
            <a:endParaRPr lang="uk-UA" sz="2200" dirty="0"/>
          </a:p>
          <a:p>
            <a:pPr algn="just"/>
            <a:r>
              <a:rPr lang="uk-UA" sz="2200" dirty="0"/>
              <a:t> √ використовувати захисні і </a:t>
            </a:r>
            <a:r>
              <a:rPr lang="uk-UA" sz="2200" dirty="0" err="1"/>
              <a:t>загальнозміцнюючі</a:t>
            </a:r>
            <a:r>
              <a:rPr lang="uk-UA" sz="2200" dirty="0"/>
              <a:t> властивості їжі: </a:t>
            </a:r>
          </a:p>
          <a:p>
            <a:pPr algn="just"/>
            <a:r>
              <a:rPr lang="uk-UA" sz="2200" dirty="0"/>
              <a:t>■ вживати продукти, багаті білками, насиченими жирними кислотами і вітамінами; </a:t>
            </a:r>
          </a:p>
          <a:p>
            <a:pPr algn="just"/>
            <a:r>
              <a:rPr lang="uk-UA" sz="2200" dirty="0"/>
              <a:t>■ збагачувати раціон мінеральними солями і мікроелементами з метою заміщення радіонуклідів в організмі. Правильне харчування сприяє збереженню здоров'я, підвищує стійкість організму до впливу радіації та інших шкідливих екологічних факторів.</a:t>
            </a:r>
          </a:p>
        </p:txBody>
      </p:sp>
      <p:sp>
        <p:nvSpPr>
          <p:cNvPr id="3" name="Прямокутник 2"/>
          <p:cNvSpPr/>
          <p:nvPr/>
        </p:nvSpPr>
        <p:spPr>
          <a:xfrm>
            <a:off x="3482143" y="0"/>
            <a:ext cx="5227713" cy="923330"/>
          </a:xfrm>
          <a:prstGeom prst="rect">
            <a:avLst/>
          </a:prstGeom>
          <a:noFill/>
        </p:spPr>
        <p:txBody>
          <a:bodyPr wrap="none" lIns="91440" tIns="45720" rIns="91440" bIns="45720">
            <a:spAutoFit/>
          </a:bodyPr>
          <a:lstStyle/>
          <a:p>
            <a:pPr algn="ctr"/>
            <a:r>
              <a:rPr lang="uk-UA"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Запамятайте</a:t>
            </a:r>
            <a:r>
              <a:rPr lang="uk-UA"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uk-UA"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7883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18686" y="772775"/>
            <a:ext cx="5554727" cy="923330"/>
          </a:xfrm>
          <a:prstGeom prst="rect">
            <a:avLst/>
          </a:prstGeom>
          <a:noFill/>
        </p:spPr>
        <p:txBody>
          <a:bodyPr wrap="none" lIns="91440" tIns="45720" rIns="91440" bIns="45720">
            <a:spAutoFit/>
          </a:bodyPr>
          <a:lstStyle/>
          <a:p>
            <a:pPr algn="ctr"/>
            <a:r>
              <a:rPr lang="uk-UA"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Дякую за увагу!</a:t>
            </a:r>
            <a:endParaRPr lang="uk-U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3314" name="Picture 2" descr="Українські продукти після Чорнобиля на радіацію ніхто не перевіря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512" y="2165168"/>
            <a:ext cx="6477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8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t>План</a:t>
            </a:r>
            <a:endParaRPr lang="ru-RU" b="1" dirty="0"/>
          </a:p>
        </p:txBody>
      </p:sp>
      <p:sp>
        <p:nvSpPr>
          <p:cNvPr id="3" name="Объект 2"/>
          <p:cNvSpPr>
            <a:spLocks noGrp="1"/>
          </p:cNvSpPr>
          <p:nvPr>
            <p:ph idx="1"/>
          </p:nvPr>
        </p:nvSpPr>
        <p:spPr>
          <a:xfrm>
            <a:off x="677334" y="2160589"/>
            <a:ext cx="9212390" cy="3880773"/>
          </a:xfrm>
        </p:spPr>
        <p:txBody>
          <a:bodyPr/>
          <a:lstStyle/>
          <a:p>
            <a:pPr marL="514350" indent="-514350" algn="just">
              <a:buFont typeface="+mj-lt"/>
              <a:buAutoNum type="arabicPeriod"/>
            </a:pPr>
            <a:r>
              <a:rPr lang="uk-UA" sz="2800" b="1" dirty="0"/>
              <a:t>КОНТРОЛЬ ЗА ВМІСТОМ РАДІОНУКЛІДІВ У ПРОДУКТАХ ХАРЧУВАННЯ І ПРОДОВОЛЬЧІЙ СИРОВИНІ.</a:t>
            </a:r>
            <a:endParaRPr lang="en-US" sz="2800" b="1" dirty="0"/>
          </a:p>
          <a:p>
            <a:pPr marL="514350" indent="-514350" algn="just">
              <a:buFont typeface="+mj-lt"/>
              <a:buAutoNum type="arabicPeriod"/>
            </a:pPr>
            <a:r>
              <a:rPr lang="uk-UA" sz="2800" b="1" dirty="0"/>
              <a:t>МОЖЛИВОСТІ ЗНИЖЕННЯ КОНЦЕНТРАЦІЇ РАДІОНУКЛІДІВ У ПРОДУКТАХ ТА РЕКОМЕНДАЦІЇ ЩОДО РЕЖИМУ ХАРЧУВАННЯ ЛЮДЕЙ</a:t>
            </a:r>
            <a:r>
              <a:rPr lang="en-US" sz="2800" b="1" dirty="0"/>
              <a:t>.</a:t>
            </a:r>
            <a:endParaRPr lang="uk-UA" sz="2800" b="1" dirty="0"/>
          </a:p>
          <a:p>
            <a:pPr marL="514350" indent="-514350" algn="just">
              <a:buFont typeface="+mj-lt"/>
              <a:buAutoNum type="arabicPeriod"/>
            </a:pPr>
            <a:endParaRPr lang="ru-RU" dirty="0"/>
          </a:p>
        </p:txBody>
      </p:sp>
    </p:spTree>
    <p:extLst>
      <p:ext uri="{BB962C8B-B14F-4D97-AF65-F5344CB8AC3E}">
        <p14:creationId xmlns:p14="http://schemas.microsoft.com/office/powerpoint/2010/main" val="47910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229" y="370936"/>
            <a:ext cx="9179511" cy="5806027"/>
          </a:xfrm>
        </p:spPr>
        <p:txBody>
          <a:bodyPr>
            <a:noAutofit/>
          </a:bodyPr>
          <a:lstStyle/>
          <a:p>
            <a:pPr marL="0" indent="0" algn="ctr">
              <a:buNone/>
            </a:pPr>
            <a:r>
              <a:rPr lang="uk-UA" sz="2200" b="1" dirty="0"/>
              <a:t>1. КОНТРОЛЬ ЗА ВМІСТОМ РАДІОНУКЛІДІВ У ПРОДУКТАХ ХАРЧУВАННЯ І ПРОДОВОЛЬЧІЙ СИРОВИНІ.</a:t>
            </a:r>
          </a:p>
          <a:p>
            <a:endParaRPr lang="uk-UA" sz="2200" b="1" dirty="0"/>
          </a:p>
          <a:p>
            <a:pPr algn="just"/>
            <a:r>
              <a:rPr lang="uk-UA" sz="2200" b="1" dirty="0"/>
              <a:t>Радіоактивність</a:t>
            </a:r>
            <a:r>
              <a:rPr lang="uk-UA" sz="2200" dirty="0"/>
              <a:t> – це довільне перетворення нестійких атомних </a:t>
            </a:r>
            <a:r>
              <a:rPr lang="uk-UA" sz="2200" dirty="0" err="1"/>
              <a:t>ядер</a:t>
            </a:r>
            <a:r>
              <a:rPr lang="uk-UA" sz="2200" dirty="0"/>
              <a:t> в ядра інших елементів, яке супроводжується α-випромінюванням, β-випромінюванням, випромінюванням протонів (протонна радіоактивність), а також поділом </a:t>
            </a:r>
            <a:r>
              <a:rPr lang="uk-UA" sz="2200" dirty="0" err="1"/>
              <a:t>ядер</a:t>
            </a:r>
            <a:r>
              <a:rPr lang="uk-UA" sz="2200" dirty="0"/>
              <a:t>.</a:t>
            </a:r>
            <a:endParaRPr lang="ru-RU" sz="2200" dirty="0"/>
          </a:p>
          <a:p>
            <a:pPr algn="just"/>
            <a:r>
              <a:rPr lang="uk-UA" sz="2200" b="1" dirty="0"/>
              <a:t>Ізотопи</a:t>
            </a:r>
            <a:r>
              <a:rPr lang="uk-UA" sz="2200" dirty="0"/>
              <a:t> – атоми того самого хімічного елемента, які мають однакову кількість протонів, але різне число нейтронів і різні атомні маси. </a:t>
            </a:r>
          </a:p>
          <a:p>
            <a:pPr algn="just"/>
            <a:r>
              <a:rPr lang="uk-UA" sz="2200" dirty="0"/>
              <a:t>Ізотопи можуть бути стабільними і нестабільними. Це залежить від співвідношення протонів і нейтронів. Якщо нейтрони переважають, то α-, β-частинки і γ-кванти довільно виділяються. Хімічні елементи, які виділяють ці частинки (уран, радій, полоній, плутоній та інші) називаються </a:t>
            </a:r>
            <a:r>
              <a:rPr lang="uk-UA" sz="2200" b="1" dirty="0"/>
              <a:t>радіоактивними</a:t>
            </a:r>
            <a:r>
              <a:rPr lang="uk-UA" sz="2200" dirty="0"/>
              <a:t>.</a:t>
            </a:r>
            <a:endParaRPr lang="ru-RU" sz="2200" dirty="0"/>
          </a:p>
        </p:txBody>
      </p:sp>
    </p:spTree>
    <p:extLst>
      <p:ext uri="{BB962C8B-B14F-4D97-AF65-F5344CB8AC3E}">
        <p14:creationId xmlns:p14="http://schemas.microsoft.com/office/powerpoint/2010/main" val="282764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671" y="117869"/>
            <a:ext cx="9217701" cy="6622262"/>
          </a:xfrm>
          <a:prstGeom prst="rect">
            <a:avLst/>
          </a:prstGeom>
        </p:spPr>
        <p:txBody>
          <a:bodyPr wrap="square">
            <a:spAutoFit/>
          </a:bodyPr>
          <a:lstStyle/>
          <a:p>
            <a:pPr indent="342900" algn="just">
              <a:lnSpc>
                <a:spcPct val="150000"/>
              </a:lnSpc>
              <a:spcAft>
                <a:spcPts val="0"/>
              </a:spcAft>
            </a:pPr>
            <a:r>
              <a:rPr lang="uk-UA" sz="2600" b="1" dirty="0">
                <a:effectLst/>
                <a:latin typeface="Times New Roman" panose="02020603050405020304" pitchFamily="18" charset="0"/>
                <a:ea typeface="Times New Roman" panose="02020603050405020304" pitchFamily="18" charset="0"/>
              </a:rPr>
              <a:t>α-випромінювання</a:t>
            </a:r>
            <a:r>
              <a:rPr lang="uk-UA" sz="2600" dirty="0">
                <a:effectLst/>
                <a:latin typeface="Times New Roman" panose="02020603050405020304" pitchFamily="18" charset="0"/>
                <a:ea typeface="Times New Roman" panose="02020603050405020304" pitchFamily="18" charset="0"/>
              </a:rPr>
              <a:t> – це потік позитивно заряджених частинок ядра. Такий розпад характерний для важких хімічних елементів – плутонію, полонію, урану, торію. α-частинки мають дуже велику іонізуючу і малу проникну властивість.</a:t>
            </a:r>
            <a:endParaRPr lang="ru-RU" sz="2600" dirty="0">
              <a:effectLst/>
              <a:latin typeface="Times New Roman" panose="02020603050405020304" pitchFamily="18" charset="0"/>
              <a:ea typeface="Times New Roman" panose="02020603050405020304" pitchFamily="18" charset="0"/>
            </a:endParaRPr>
          </a:p>
          <a:p>
            <a:pPr indent="342900" algn="just">
              <a:lnSpc>
                <a:spcPct val="150000"/>
              </a:lnSpc>
              <a:spcAft>
                <a:spcPts val="0"/>
              </a:spcAft>
            </a:pPr>
            <a:r>
              <a:rPr lang="uk-UA" sz="2600" b="1" dirty="0">
                <a:effectLst/>
                <a:latin typeface="Times New Roman" panose="02020603050405020304" pitchFamily="18" charset="0"/>
                <a:ea typeface="Times New Roman" panose="02020603050405020304" pitchFamily="18" charset="0"/>
              </a:rPr>
              <a:t>β-випромінювання</a:t>
            </a:r>
            <a:r>
              <a:rPr lang="uk-UA" sz="2600" dirty="0">
                <a:effectLst/>
                <a:latin typeface="Times New Roman" panose="02020603050405020304" pitchFamily="18" charset="0"/>
                <a:ea typeface="Times New Roman" panose="02020603050405020304" pitchFamily="18" charset="0"/>
              </a:rPr>
              <a:t> – це потік негативно заряджених частинок (електронів). Мають меншу іонізуючу і більшу проникну властивість.</a:t>
            </a:r>
            <a:endParaRPr lang="ru-RU" sz="2600" dirty="0">
              <a:effectLst/>
              <a:latin typeface="Times New Roman" panose="02020603050405020304" pitchFamily="18" charset="0"/>
              <a:ea typeface="Times New Roman" panose="02020603050405020304" pitchFamily="18" charset="0"/>
            </a:endParaRPr>
          </a:p>
          <a:p>
            <a:pPr indent="342900" algn="just">
              <a:lnSpc>
                <a:spcPct val="150000"/>
              </a:lnSpc>
              <a:spcAft>
                <a:spcPts val="0"/>
              </a:spcAft>
            </a:pPr>
            <a:r>
              <a:rPr lang="uk-UA" sz="2600" b="1" dirty="0">
                <a:effectLst/>
                <a:latin typeface="Times New Roman" panose="02020603050405020304" pitchFamily="18" charset="0"/>
                <a:ea typeface="Times New Roman" panose="02020603050405020304" pitchFamily="18" charset="0"/>
              </a:rPr>
              <a:t>γ- випромінювання</a:t>
            </a:r>
            <a:r>
              <a:rPr lang="uk-UA" sz="2600" dirty="0">
                <a:effectLst/>
                <a:latin typeface="Times New Roman" panose="02020603050405020304" pitchFamily="18" charset="0"/>
                <a:ea typeface="Times New Roman" panose="02020603050405020304" pitchFamily="18" charset="0"/>
              </a:rPr>
              <a:t> – електромагнітне випромінювання високої енергії, яке поширюється зі швидкістю світла, іонізуюча здатність його значно менша, ніж α- і  β-частинок, а проникна властивість більша.</a:t>
            </a:r>
            <a:endParaRPr lang="ru-RU"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80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175" y="218983"/>
            <a:ext cx="8596668" cy="1320800"/>
          </a:xfrm>
        </p:spPr>
        <p:txBody>
          <a:bodyPr>
            <a:normAutofit fontScale="90000"/>
          </a:bodyPr>
          <a:lstStyle/>
          <a:p>
            <a:pPr algn="ctr"/>
            <a:r>
              <a:rPr lang="uk-UA" sz="3100" b="1" dirty="0"/>
              <a:t>ДІЯ ІОНІЗУЮЧОГО ВИПРОМІНЮВАННЯ НА ОРГАНІЗМ ЛЮДИНИ</a:t>
            </a:r>
            <a:br>
              <a:rPr lang="ru-RU" b="1" dirty="0"/>
            </a:br>
            <a:endParaRPr lang="ru-RU" b="1" dirty="0"/>
          </a:p>
        </p:txBody>
      </p:sp>
      <p:sp>
        <p:nvSpPr>
          <p:cNvPr id="3" name="Объект 2"/>
          <p:cNvSpPr>
            <a:spLocks noGrp="1"/>
          </p:cNvSpPr>
          <p:nvPr>
            <p:ph idx="1"/>
          </p:nvPr>
        </p:nvSpPr>
        <p:spPr>
          <a:xfrm>
            <a:off x="332173" y="1358284"/>
            <a:ext cx="10019190" cy="5420612"/>
          </a:xfrm>
        </p:spPr>
        <p:txBody>
          <a:bodyPr>
            <a:normAutofit/>
          </a:bodyPr>
          <a:lstStyle/>
          <a:p>
            <a:pPr marL="0" indent="0" algn="ctr">
              <a:buNone/>
            </a:pPr>
            <a:r>
              <a:rPr lang="uk-UA" sz="2400" b="1" dirty="0"/>
              <a:t>При вивченні дії випромінювання на організм людини було встановлено такі особливості:</a:t>
            </a:r>
            <a:endParaRPr lang="ru-RU" sz="2400" b="1" dirty="0"/>
          </a:p>
          <a:p>
            <a:pPr lvl="0"/>
            <a:r>
              <a:rPr lang="uk-UA" sz="2400" dirty="0"/>
              <a:t>навіть незначна кількість поглиненої енергії випромінювання спричиняє глибокі біологічні зміни в організмі;</a:t>
            </a:r>
            <a:endParaRPr lang="ru-RU" sz="2400" dirty="0"/>
          </a:p>
          <a:p>
            <a:pPr lvl="0"/>
            <a:r>
              <a:rPr lang="uk-UA" sz="2400" dirty="0"/>
              <a:t>наявність інкубаційного періоду дії випромінювання;</a:t>
            </a:r>
            <a:endParaRPr lang="ru-RU" sz="2400" dirty="0"/>
          </a:p>
          <a:p>
            <a:pPr lvl="0"/>
            <a:r>
              <a:rPr lang="uk-UA" sz="2400" dirty="0"/>
              <a:t>випромінювання впливає на генотип;</a:t>
            </a:r>
            <a:endParaRPr lang="ru-RU" sz="2400" dirty="0"/>
          </a:p>
          <a:p>
            <a:pPr lvl="0"/>
            <a:r>
              <a:rPr lang="uk-UA" sz="2400" dirty="0"/>
              <a:t>органи і тканини живого організму мають різну чутливість до випромінювання;</a:t>
            </a:r>
            <a:endParaRPr lang="ru-RU" sz="2400" dirty="0"/>
          </a:p>
          <a:p>
            <a:pPr lvl="0"/>
            <a:r>
              <a:rPr lang="uk-UA" sz="2400" dirty="0"/>
              <a:t>окремі організми неоднаково реагують на опромінення;</a:t>
            </a:r>
            <a:endParaRPr lang="ru-RU" sz="2400" dirty="0"/>
          </a:p>
          <a:p>
            <a:pPr lvl="0"/>
            <a:r>
              <a:rPr lang="uk-UA" sz="2400" dirty="0"/>
              <a:t>опромінення залежить від частоти. Одноразове опромінення у великій дозі спричиняє більш глибокі зміни.</a:t>
            </a:r>
            <a:endParaRPr lang="ru-RU" sz="2400" dirty="0"/>
          </a:p>
          <a:p>
            <a:endParaRPr lang="ru-RU" sz="2400" dirty="0"/>
          </a:p>
        </p:txBody>
      </p:sp>
    </p:spTree>
    <p:extLst>
      <p:ext uri="{BB962C8B-B14F-4D97-AF65-F5344CB8AC3E}">
        <p14:creationId xmlns:p14="http://schemas.microsoft.com/office/powerpoint/2010/main" val="37404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054" y="3598900"/>
            <a:ext cx="5868219" cy="3553321"/>
          </a:xfrm>
          <a:prstGeom prst="rect">
            <a:avLst/>
          </a:prstGeom>
        </p:spPr>
      </p:pic>
      <p:sp>
        <p:nvSpPr>
          <p:cNvPr id="2" name="Прямокутник 1"/>
          <p:cNvSpPr/>
          <p:nvPr/>
        </p:nvSpPr>
        <p:spPr>
          <a:xfrm>
            <a:off x="182880" y="736578"/>
            <a:ext cx="8987246"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ru-RU" dirty="0" err="1"/>
              <a:t>Радіонукліди</a:t>
            </a:r>
            <a:r>
              <a:rPr lang="ru-RU" dirty="0"/>
              <a:t>, </a:t>
            </a:r>
            <a:r>
              <a:rPr lang="ru-RU" dirty="0" err="1"/>
              <a:t>що</a:t>
            </a:r>
            <a:r>
              <a:rPr lang="ru-RU" dirty="0"/>
              <a:t> </a:t>
            </a:r>
            <a:r>
              <a:rPr lang="ru-RU" dirty="0" err="1"/>
              <a:t>випали</a:t>
            </a:r>
            <a:r>
              <a:rPr lang="ru-RU" dirty="0"/>
              <a:t> на </a:t>
            </a:r>
            <a:r>
              <a:rPr lang="ru-RU" dirty="0" err="1"/>
              <a:t>поверхні</a:t>
            </a:r>
            <a:r>
              <a:rPr lang="ru-RU" dirty="0"/>
              <a:t> </a:t>
            </a:r>
            <a:r>
              <a:rPr lang="ru-RU" dirty="0" err="1"/>
              <a:t>Землі</a:t>
            </a:r>
            <a:r>
              <a:rPr lang="ru-RU" dirty="0"/>
              <a:t>, </a:t>
            </a:r>
            <a:r>
              <a:rPr lang="ru-RU" dirty="0" err="1"/>
              <a:t>перерозподіляються</a:t>
            </a:r>
            <a:r>
              <a:rPr lang="ru-RU" dirty="0"/>
              <a:t> у </a:t>
            </a:r>
            <a:r>
              <a:rPr lang="ru-RU" dirty="0" err="1"/>
              <a:t>навколишньому</a:t>
            </a:r>
            <a:r>
              <a:rPr lang="ru-RU" dirty="0"/>
              <a:t> </a:t>
            </a:r>
            <a:r>
              <a:rPr lang="ru-RU" dirty="0" err="1"/>
              <a:t>середовищі</a:t>
            </a:r>
            <a:r>
              <a:rPr lang="ru-RU" dirty="0"/>
              <a:t> і, </a:t>
            </a:r>
            <a:r>
              <a:rPr lang="ru-RU" dirty="0" err="1"/>
              <a:t>поряд</a:t>
            </a:r>
            <a:r>
              <a:rPr lang="ru-RU" dirty="0"/>
              <a:t> з </a:t>
            </a:r>
            <a:r>
              <a:rPr lang="ru-RU" dirty="0" err="1"/>
              <a:t>природними</a:t>
            </a:r>
            <a:r>
              <a:rPr lang="ru-RU" dirty="0"/>
              <a:t> </a:t>
            </a:r>
            <a:r>
              <a:rPr lang="ru-RU" dirty="0" err="1"/>
              <a:t>радіонуклідами</a:t>
            </a:r>
            <a:r>
              <a:rPr lang="ru-RU" dirty="0"/>
              <a:t>, </a:t>
            </a:r>
            <a:r>
              <a:rPr lang="ru-RU" dirty="0" err="1"/>
              <a:t>впливають</a:t>
            </a:r>
            <a:r>
              <a:rPr lang="ru-RU" dirty="0"/>
              <a:t> на </a:t>
            </a:r>
            <a:r>
              <a:rPr lang="ru-RU" dirty="0" err="1"/>
              <a:t>організм</a:t>
            </a:r>
            <a:r>
              <a:rPr lang="ru-RU" dirty="0"/>
              <a:t> </a:t>
            </a:r>
            <a:r>
              <a:rPr lang="ru-RU" dirty="0" err="1"/>
              <a:t>людини</a:t>
            </a:r>
            <a:r>
              <a:rPr lang="ru-RU" dirty="0"/>
              <a:t>, як представлено схематично на рисунку. При </a:t>
            </a:r>
            <a:r>
              <a:rPr lang="ru-RU" dirty="0" err="1"/>
              <a:t>вітровому</a:t>
            </a:r>
            <a:r>
              <a:rPr lang="ru-RU" dirty="0"/>
              <a:t> </a:t>
            </a:r>
            <a:r>
              <a:rPr lang="ru-RU" dirty="0" err="1"/>
              <a:t>підйомі</a:t>
            </a:r>
            <a:r>
              <a:rPr lang="ru-RU" dirty="0"/>
              <a:t> </a:t>
            </a:r>
            <a:r>
              <a:rPr lang="ru-RU" dirty="0" err="1"/>
              <a:t>радіонукліди</a:t>
            </a:r>
            <a:r>
              <a:rPr lang="ru-RU" dirty="0"/>
              <a:t> </a:t>
            </a:r>
            <a:r>
              <a:rPr lang="ru-RU" dirty="0" err="1"/>
              <a:t>потрапляють</a:t>
            </a:r>
            <a:r>
              <a:rPr lang="ru-RU" dirty="0"/>
              <a:t> у </a:t>
            </a:r>
            <a:r>
              <a:rPr lang="ru-RU" dirty="0" err="1"/>
              <a:t>повітря</a:t>
            </a:r>
            <a:r>
              <a:rPr lang="ru-RU" dirty="0"/>
              <a:t>, </a:t>
            </a:r>
            <a:r>
              <a:rPr lang="ru-RU" dirty="0" err="1"/>
              <a:t>яким</a:t>
            </a:r>
            <a:r>
              <a:rPr lang="ru-RU" dirty="0"/>
              <a:t> </a:t>
            </a:r>
            <a:r>
              <a:rPr lang="ru-RU" dirty="0" err="1"/>
              <a:t>дихає</a:t>
            </a:r>
            <a:r>
              <a:rPr lang="ru-RU" dirty="0"/>
              <a:t> </a:t>
            </a:r>
            <a:r>
              <a:rPr lang="ru-RU" dirty="0" err="1"/>
              <a:t>людина</a:t>
            </a:r>
            <a:r>
              <a:rPr lang="ru-RU" dirty="0"/>
              <a:t>, </a:t>
            </a:r>
            <a:r>
              <a:rPr lang="ru-RU" dirty="0" err="1"/>
              <a:t>перерозподіляються</a:t>
            </a:r>
            <a:r>
              <a:rPr lang="ru-RU" dirty="0"/>
              <a:t> в </a:t>
            </a:r>
            <a:r>
              <a:rPr lang="ru-RU" dirty="0" err="1"/>
              <a:t>грунті</a:t>
            </a:r>
            <a:r>
              <a:rPr lang="ru-RU" dirty="0"/>
              <a:t>, </a:t>
            </a:r>
            <a:r>
              <a:rPr lang="ru-RU" dirty="0" err="1"/>
              <a:t>потім</a:t>
            </a:r>
            <a:r>
              <a:rPr lang="ru-RU" dirty="0"/>
              <a:t> </a:t>
            </a:r>
            <a:r>
              <a:rPr lang="ru-RU" dirty="0" err="1"/>
              <a:t>переходять</a:t>
            </a:r>
            <a:r>
              <a:rPr lang="ru-RU" dirty="0"/>
              <a:t> з грунту в </a:t>
            </a:r>
            <a:r>
              <a:rPr lang="ru-RU" dirty="0" err="1"/>
              <a:t>поверхневі</a:t>
            </a:r>
            <a:r>
              <a:rPr lang="ru-RU" dirty="0"/>
              <a:t> і </a:t>
            </a:r>
            <a:r>
              <a:rPr lang="ru-RU" dirty="0" err="1"/>
              <a:t>грунтові</a:t>
            </a:r>
            <a:r>
              <a:rPr lang="ru-RU" dirty="0"/>
              <a:t> води, </a:t>
            </a:r>
            <a:r>
              <a:rPr lang="ru-RU" dirty="0" err="1"/>
              <a:t>засвоюються</a:t>
            </a:r>
            <a:r>
              <a:rPr lang="ru-RU" dirty="0"/>
              <a:t> </a:t>
            </a:r>
            <a:r>
              <a:rPr lang="ru-RU" dirty="0" err="1"/>
              <a:t>наземними</a:t>
            </a:r>
            <a:r>
              <a:rPr lang="ru-RU" dirty="0"/>
              <a:t> і </a:t>
            </a:r>
            <a:r>
              <a:rPr lang="ru-RU" dirty="0" err="1"/>
              <a:t>водними</a:t>
            </a:r>
            <a:r>
              <a:rPr lang="ru-RU" dirty="0"/>
              <a:t> </a:t>
            </a:r>
            <a:r>
              <a:rPr lang="ru-RU" dirty="0" err="1"/>
              <a:t>рослинами</a:t>
            </a:r>
            <a:r>
              <a:rPr lang="ru-RU" dirty="0"/>
              <a:t> і таким чином </a:t>
            </a:r>
            <a:r>
              <a:rPr lang="ru-RU" dirty="0" err="1"/>
              <a:t>проникають</a:t>
            </a:r>
            <a:r>
              <a:rPr lang="ru-RU" dirty="0"/>
              <a:t> у </a:t>
            </a:r>
            <a:r>
              <a:rPr lang="ru-RU" dirty="0" err="1"/>
              <a:t>продукти</a:t>
            </a:r>
            <a:r>
              <a:rPr lang="ru-RU" dirty="0"/>
              <a:t> </a:t>
            </a:r>
            <a:r>
              <a:rPr lang="ru-RU" dirty="0" err="1"/>
              <a:t>харчування</a:t>
            </a:r>
            <a:r>
              <a:rPr lang="ru-RU" dirty="0"/>
              <a:t> </a:t>
            </a:r>
            <a:r>
              <a:rPr lang="ru-RU" dirty="0" err="1"/>
              <a:t>рослинного</a:t>
            </a:r>
            <a:r>
              <a:rPr lang="ru-RU" dirty="0"/>
              <a:t> </a:t>
            </a:r>
            <a:r>
              <a:rPr lang="ru-RU" dirty="0" err="1"/>
              <a:t>походження</a:t>
            </a:r>
            <a:r>
              <a:rPr lang="ru-RU" dirty="0"/>
              <a:t>. </a:t>
            </a:r>
            <a:r>
              <a:rPr lang="ru-RU" dirty="0" err="1"/>
              <a:t>Рослини</a:t>
            </a:r>
            <a:r>
              <a:rPr lang="ru-RU" dirty="0"/>
              <a:t>, у свою </a:t>
            </a:r>
            <a:r>
              <a:rPr lang="ru-RU" dirty="0" err="1"/>
              <a:t>чергу</a:t>
            </a:r>
            <a:r>
              <a:rPr lang="ru-RU" dirty="0"/>
              <a:t>, </a:t>
            </a:r>
            <a:r>
              <a:rPr lang="ru-RU" dirty="0" err="1"/>
              <a:t>служать</a:t>
            </a:r>
            <a:r>
              <a:rPr lang="ru-RU" dirty="0"/>
              <a:t> кормом </a:t>
            </a:r>
            <a:r>
              <a:rPr lang="ru-RU" dirty="0" err="1"/>
              <a:t>тваринам</a:t>
            </a:r>
            <a:r>
              <a:rPr lang="ru-RU" dirty="0"/>
              <a:t>, </a:t>
            </a:r>
            <a:r>
              <a:rPr lang="ru-RU" dirty="0" err="1"/>
              <a:t>які</a:t>
            </a:r>
            <a:r>
              <a:rPr lang="ru-RU" dirty="0"/>
              <a:t> є для </a:t>
            </a:r>
            <a:r>
              <a:rPr lang="ru-RU" dirty="0" err="1"/>
              <a:t>людини</a:t>
            </a:r>
            <a:r>
              <a:rPr lang="ru-RU" dirty="0"/>
              <a:t> </a:t>
            </a:r>
            <a:r>
              <a:rPr lang="ru-RU" dirty="0" err="1"/>
              <a:t>джерелом</a:t>
            </a:r>
            <a:r>
              <a:rPr lang="ru-RU" dirty="0"/>
              <a:t> </a:t>
            </a:r>
            <a:r>
              <a:rPr lang="ru-RU" dirty="0" err="1"/>
              <a:t>продуктів</a:t>
            </a:r>
            <a:r>
              <a:rPr lang="ru-RU" dirty="0"/>
              <a:t> </a:t>
            </a:r>
            <a:r>
              <a:rPr lang="ru-RU" dirty="0" err="1"/>
              <a:t>харчування</a:t>
            </a:r>
            <a:r>
              <a:rPr lang="ru-RU" dirty="0"/>
              <a:t> </a:t>
            </a:r>
            <a:r>
              <a:rPr lang="ru-RU" dirty="0" err="1"/>
              <a:t>тваринного</a:t>
            </a:r>
            <a:r>
              <a:rPr lang="ru-RU" dirty="0"/>
              <a:t> </a:t>
            </a:r>
            <a:r>
              <a:rPr lang="ru-RU" dirty="0" err="1"/>
              <a:t>походження</a:t>
            </a:r>
            <a:r>
              <a:rPr lang="ru-RU" dirty="0"/>
              <a:t>. В </a:t>
            </a:r>
            <a:r>
              <a:rPr lang="ru-RU" dirty="0" err="1"/>
              <a:t>даний</a:t>
            </a:r>
            <a:r>
              <a:rPr lang="ru-RU" dirty="0"/>
              <a:t> час </a:t>
            </a:r>
            <a:r>
              <a:rPr lang="ru-RU" dirty="0" err="1"/>
              <a:t>основну</a:t>
            </a:r>
            <a:r>
              <a:rPr lang="ru-RU" dirty="0"/>
              <a:t> </a:t>
            </a:r>
            <a:r>
              <a:rPr lang="ru-RU" dirty="0" err="1"/>
              <a:t>небезпеку</a:t>
            </a:r>
            <a:r>
              <a:rPr lang="ru-RU" dirty="0"/>
              <a:t> </a:t>
            </a:r>
            <a:r>
              <a:rPr lang="ru-RU" dirty="0" err="1"/>
              <a:t>представляють</a:t>
            </a:r>
            <a:r>
              <a:rPr lang="ru-RU" dirty="0"/>
              <a:t> </a:t>
            </a:r>
            <a:r>
              <a:rPr lang="ru-RU" dirty="0" err="1"/>
              <a:t>радіонукліди</a:t>
            </a:r>
            <a:r>
              <a:rPr lang="ru-RU" dirty="0"/>
              <a:t>, </a:t>
            </a:r>
            <a:r>
              <a:rPr lang="ru-RU" dirty="0" err="1"/>
              <a:t>що</a:t>
            </a:r>
            <a:r>
              <a:rPr lang="ru-RU" dirty="0"/>
              <a:t> </a:t>
            </a:r>
            <a:r>
              <a:rPr lang="ru-RU" dirty="0" err="1"/>
              <a:t>потрапляють</a:t>
            </a:r>
            <a:r>
              <a:rPr lang="ru-RU" dirty="0"/>
              <a:t> в </a:t>
            </a:r>
            <a:r>
              <a:rPr lang="ru-RU" dirty="0" err="1"/>
              <a:t>організм</a:t>
            </a:r>
            <a:r>
              <a:rPr lang="ru-RU" dirty="0"/>
              <a:t> </a:t>
            </a:r>
            <a:r>
              <a:rPr lang="ru-RU" dirty="0" err="1"/>
              <a:t>людини</a:t>
            </a:r>
            <a:r>
              <a:rPr lang="ru-RU" dirty="0"/>
              <a:t> з продуктами </a:t>
            </a:r>
            <a:r>
              <a:rPr lang="ru-RU" dirty="0" err="1"/>
              <a:t>харчування</a:t>
            </a:r>
            <a:r>
              <a:rPr lang="ru-RU" dirty="0"/>
              <a:t>.</a:t>
            </a:r>
            <a:endParaRPr lang="uk-UA" dirty="0"/>
          </a:p>
        </p:txBody>
      </p:sp>
      <p:sp>
        <p:nvSpPr>
          <p:cNvPr id="3" name="Прямокутник 2"/>
          <p:cNvSpPr/>
          <p:nvPr/>
        </p:nvSpPr>
        <p:spPr>
          <a:xfrm>
            <a:off x="316908" y="483716"/>
            <a:ext cx="184731" cy="369332"/>
          </a:xfrm>
          <a:prstGeom prst="rect">
            <a:avLst/>
          </a:prstGeom>
        </p:spPr>
        <p:txBody>
          <a:bodyPr wrap="none">
            <a:spAutoFit/>
          </a:bodyPr>
          <a:lstStyle/>
          <a:p>
            <a:endParaRPr lang="uk-UA" dirty="0"/>
          </a:p>
        </p:txBody>
      </p:sp>
      <p:sp>
        <p:nvSpPr>
          <p:cNvPr id="4" name="Прямокутник 3"/>
          <p:cNvSpPr/>
          <p:nvPr/>
        </p:nvSpPr>
        <p:spPr>
          <a:xfrm>
            <a:off x="316908" y="173784"/>
            <a:ext cx="8948283" cy="523220"/>
          </a:xfrm>
          <a:prstGeom prst="rect">
            <a:avLst/>
          </a:prstGeom>
          <a:noFill/>
        </p:spPr>
        <p:txBody>
          <a:bodyPr wrap="none" lIns="91440" tIns="45720" rIns="91440" bIns="45720">
            <a:spAutoFit/>
          </a:bodyPr>
          <a:lstStyle/>
          <a:p>
            <a:r>
              <a:rPr lang="ru-RU" sz="2800" b="1" dirty="0">
                <a:ln w="22225">
                  <a:solidFill>
                    <a:schemeClr val="accent2"/>
                  </a:solidFill>
                  <a:prstDash val="solid"/>
                </a:ln>
                <a:solidFill>
                  <a:schemeClr val="accent2">
                    <a:lumMod val="40000"/>
                    <a:lumOff val="60000"/>
                  </a:schemeClr>
                </a:solidFill>
              </a:rPr>
              <a:t>Як </a:t>
            </a:r>
            <a:r>
              <a:rPr lang="ru-RU" sz="2800" b="1" dirty="0" err="1">
                <a:ln w="22225">
                  <a:solidFill>
                    <a:schemeClr val="accent2"/>
                  </a:solidFill>
                  <a:prstDash val="solid"/>
                </a:ln>
                <a:solidFill>
                  <a:schemeClr val="accent2">
                    <a:lumMod val="40000"/>
                    <a:lumOff val="60000"/>
                  </a:schemeClr>
                </a:solidFill>
              </a:rPr>
              <a:t>радіонукліди</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потрапляють</a:t>
            </a:r>
            <a:r>
              <a:rPr lang="ru-RU" sz="2800" b="1" dirty="0">
                <a:ln w="22225">
                  <a:solidFill>
                    <a:schemeClr val="accent2"/>
                  </a:solidFill>
                  <a:prstDash val="solid"/>
                </a:ln>
                <a:solidFill>
                  <a:schemeClr val="accent2">
                    <a:lumMod val="40000"/>
                    <a:lumOff val="60000"/>
                  </a:schemeClr>
                </a:solidFill>
              </a:rPr>
              <a:t> в </a:t>
            </a:r>
            <a:r>
              <a:rPr lang="ru-RU" sz="2800" b="1" dirty="0" err="1">
                <a:ln w="22225">
                  <a:solidFill>
                    <a:schemeClr val="accent2"/>
                  </a:solidFill>
                  <a:prstDash val="solid"/>
                </a:ln>
                <a:solidFill>
                  <a:schemeClr val="accent2">
                    <a:lumMod val="40000"/>
                    <a:lumOff val="60000"/>
                  </a:schemeClr>
                </a:solidFill>
              </a:rPr>
              <a:t>організм</a:t>
            </a:r>
            <a:r>
              <a:rPr lang="ru-RU" sz="2800" b="1" dirty="0">
                <a:ln w="22225">
                  <a:solidFill>
                    <a:schemeClr val="accent2"/>
                  </a:solidFill>
                  <a:prstDash val="solid"/>
                </a:ln>
                <a:solidFill>
                  <a:schemeClr val="accent2">
                    <a:lumMod val="40000"/>
                    <a:lumOff val="60000"/>
                  </a:schemeClr>
                </a:solidFill>
              </a:rPr>
              <a:t> </a:t>
            </a:r>
            <a:r>
              <a:rPr lang="ru-RU" sz="2800" b="1" dirty="0" err="1">
                <a:ln w="22225">
                  <a:solidFill>
                    <a:schemeClr val="accent2"/>
                  </a:solidFill>
                  <a:prstDash val="solid"/>
                </a:ln>
                <a:solidFill>
                  <a:schemeClr val="accent2">
                    <a:lumMod val="40000"/>
                    <a:lumOff val="60000"/>
                  </a:schemeClr>
                </a:solidFill>
              </a:rPr>
              <a:t>людини</a:t>
            </a:r>
            <a:r>
              <a:rPr lang="ru-RU" sz="2800" b="1" dirty="0">
                <a:ln w="22225">
                  <a:solidFill>
                    <a:schemeClr val="accent2"/>
                  </a:solidFill>
                  <a:prstDash val="solid"/>
                </a:ln>
                <a:solidFill>
                  <a:schemeClr val="accent2">
                    <a:lumMod val="40000"/>
                    <a:lumOff val="60000"/>
                  </a:schemeClr>
                </a:solidFill>
              </a:rPr>
              <a:t>?</a:t>
            </a:r>
            <a:endParaRPr lang="uk-UA"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3329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48343" y="372181"/>
            <a:ext cx="10981508"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sz="2400" dirty="0" err="1"/>
              <a:t>Надходження</a:t>
            </a:r>
            <a:r>
              <a:rPr lang="ru-RU" sz="2400" dirty="0"/>
              <a:t> </a:t>
            </a:r>
            <a:r>
              <a:rPr lang="ru-RU" sz="2400" dirty="0" err="1"/>
              <a:t>радіоактивних</a:t>
            </a:r>
            <a:r>
              <a:rPr lang="ru-RU" sz="2400" dirty="0"/>
              <a:t> </a:t>
            </a:r>
            <a:r>
              <a:rPr lang="ru-RU" sz="2400" dirty="0" err="1"/>
              <a:t>продуктів</a:t>
            </a:r>
            <a:r>
              <a:rPr lang="ru-RU" sz="2400" dirty="0"/>
              <a:t> в </a:t>
            </a:r>
            <a:r>
              <a:rPr lang="ru-RU" sz="2400" dirty="0" err="1"/>
              <a:t>організм</a:t>
            </a:r>
            <a:r>
              <a:rPr lang="ru-RU" sz="2400" dirty="0"/>
              <a:t> </a:t>
            </a:r>
            <a:r>
              <a:rPr lang="ru-RU" sz="2400" dirty="0" err="1"/>
              <a:t>людини</a:t>
            </a:r>
            <a:r>
              <a:rPr lang="ru-RU" sz="2400" dirty="0"/>
              <a:t> </a:t>
            </a:r>
            <a:r>
              <a:rPr lang="ru-RU" sz="2400" dirty="0" err="1"/>
              <a:t>відбувається</a:t>
            </a:r>
            <a:r>
              <a:rPr lang="ru-RU" sz="2400" dirty="0"/>
              <a:t> за такими </a:t>
            </a:r>
            <a:r>
              <a:rPr lang="ru-RU" sz="2400" dirty="0" err="1"/>
              <a:t>харчовими</a:t>
            </a:r>
            <a:r>
              <a:rPr lang="ru-RU" sz="2400" dirty="0"/>
              <a:t> </a:t>
            </a:r>
            <a:r>
              <a:rPr lang="ru-RU" sz="2400" dirty="0" err="1"/>
              <a:t>ланцюжками</a:t>
            </a:r>
            <a:r>
              <a:rPr lang="ru-RU" sz="2400" dirty="0"/>
              <a:t>:</a:t>
            </a:r>
            <a:endParaRPr lang="uk-UA" sz="2400" dirty="0"/>
          </a:p>
        </p:txBody>
      </p:sp>
      <p:sp>
        <p:nvSpPr>
          <p:cNvPr id="3" name="Прямокутник 2"/>
          <p:cNvSpPr/>
          <p:nvPr/>
        </p:nvSpPr>
        <p:spPr>
          <a:xfrm>
            <a:off x="531224" y="5789750"/>
            <a:ext cx="108595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a:t>На територіях, які постраждали від Чорнобильської катастрофи, як і раніше необхідно здійснювати заходи, що обмежують надходження радіонуклідів в організм людини.</a:t>
            </a:r>
          </a:p>
        </p:txBody>
      </p:sp>
      <p:sp>
        <p:nvSpPr>
          <p:cNvPr id="6" name="AutoShape 6" descr="ПРО ХАРЧУВАННЯ НАСЕЛЕННЯ В УМОВАХ РАДІОАКТИВНОГО ЗАБРУДНЕНН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 name="Рисунок 7"/>
          <p:cNvPicPr>
            <a:picLocks noChangeAspect="1"/>
          </p:cNvPicPr>
          <p:nvPr/>
        </p:nvPicPr>
        <p:blipFill rotWithShape="1">
          <a:blip r:embed="rId2"/>
          <a:srcRect l="44087" t="31288" r="25811" b="34101"/>
          <a:stretch/>
        </p:blipFill>
        <p:spPr>
          <a:xfrm>
            <a:off x="1985554" y="1203178"/>
            <a:ext cx="6635931" cy="4291809"/>
          </a:xfrm>
          <a:prstGeom prst="rect">
            <a:avLst/>
          </a:prstGeom>
        </p:spPr>
      </p:pic>
    </p:spTree>
    <p:extLst>
      <p:ext uri="{BB962C8B-B14F-4D97-AF65-F5344CB8AC3E}">
        <p14:creationId xmlns:p14="http://schemas.microsoft.com/office/powerpoint/2010/main" val="249218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5926" y="301841"/>
            <a:ext cx="8922058" cy="5565947"/>
          </a:xfrm>
          <a:prstGeom prst="rect">
            <a:avLst/>
          </a:prstGeom>
        </p:spPr>
        <p:txBody>
          <a:bodyPr wrap="square">
            <a:spAutoFit/>
          </a:bodyPr>
          <a:lstStyle/>
          <a:p>
            <a:pPr indent="342900" algn="just">
              <a:lnSpc>
                <a:spcPct val="150000"/>
              </a:lnSpc>
              <a:spcAft>
                <a:spcPts val="0"/>
              </a:spcAft>
            </a:pPr>
            <a:r>
              <a:rPr lang="uk-UA" sz="2400" dirty="0">
                <a:effectLst/>
                <a:latin typeface="Times New Roman" panose="02020603050405020304" pitchFamily="18" charset="0"/>
                <a:ea typeface="Times New Roman" panose="02020603050405020304" pitchFamily="18" charset="0"/>
              </a:rPr>
              <a:t>Розрізняють </a:t>
            </a:r>
            <a:r>
              <a:rPr lang="uk-UA" sz="2400" b="1" dirty="0">
                <a:effectLst/>
                <a:latin typeface="Times New Roman" panose="02020603050405020304" pitchFamily="18" charset="0"/>
                <a:ea typeface="Times New Roman" panose="02020603050405020304" pitchFamily="18" charset="0"/>
              </a:rPr>
              <a:t>пряму і непряму дію </a:t>
            </a:r>
            <a:r>
              <a:rPr lang="uk-UA" sz="2400" dirty="0">
                <a:effectLst/>
                <a:latin typeface="Times New Roman" panose="02020603050405020304" pitchFamily="18" charset="0"/>
                <a:ea typeface="Times New Roman" panose="02020603050405020304" pitchFamily="18" charset="0"/>
              </a:rPr>
              <a:t>іонізуючого випромінювання. </a:t>
            </a:r>
          </a:p>
          <a:p>
            <a:pPr marL="457200" indent="-457200" algn="just">
              <a:lnSpc>
                <a:spcPct val="150000"/>
              </a:lnSpc>
              <a:spcAft>
                <a:spcPts val="0"/>
              </a:spcAft>
              <a:buFont typeface="Arial" panose="020B0604020202020204" pitchFamily="34" charset="0"/>
              <a:buChar char="•"/>
            </a:pPr>
            <a:r>
              <a:rPr lang="uk-UA" sz="2400" dirty="0">
                <a:effectLst/>
                <a:latin typeface="Times New Roman" panose="02020603050405020304" pitchFamily="18" charset="0"/>
                <a:ea typeface="Times New Roman" panose="02020603050405020304" pitchFamily="18" charset="0"/>
              </a:rPr>
              <a:t>В першому випадку первинним процесом діє радіоактивних речовин в організмі людини є </a:t>
            </a:r>
            <a:r>
              <a:rPr lang="uk-UA" sz="2400" b="1" dirty="0">
                <a:effectLst/>
                <a:latin typeface="Times New Roman" panose="02020603050405020304" pitchFamily="18" charset="0"/>
                <a:ea typeface="Times New Roman" panose="02020603050405020304" pitchFamily="18" charset="0"/>
              </a:rPr>
              <a:t>іонізація</a:t>
            </a:r>
            <a:r>
              <a:rPr lang="uk-UA" sz="2400" dirty="0">
                <a:effectLst/>
                <a:latin typeface="Times New Roman" panose="02020603050405020304" pitchFamily="18" charset="0"/>
                <a:ea typeface="Times New Roman" panose="02020603050405020304" pitchFamily="18" charset="0"/>
              </a:rPr>
              <a:t>. В разі дії на прості речовини (гази, метали) будь-які зміни фізико-хімічної природи їх не спостерігається. При дії на складні речовини спостерігається їх </a:t>
            </a:r>
            <a:r>
              <a:rPr lang="uk-UA" sz="2400" b="1" dirty="0">
                <a:effectLst/>
                <a:latin typeface="Times New Roman" panose="02020603050405020304" pitchFamily="18" charset="0"/>
                <a:ea typeface="Times New Roman" panose="02020603050405020304" pitchFamily="18" charset="0"/>
              </a:rPr>
              <a:t>дисоціація</a:t>
            </a:r>
            <a:r>
              <a:rPr lang="uk-UA" sz="2400" dirty="0">
                <a:effectLst/>
                <a:latin typeface="Times New Roman" panose="02020603050405020304" pitchFamily="18" charset="0"/>
                <a:ea typeface="Times New Roman" panose="02020603050405020304" pitchFamily="18" charset="0"/>
              </a:rPr>
              <a:t> (розпад).</a:t>
            </a:r>
          </a:p>
          <a:p>
            <a:pPr marL="457200" indent="-457200" algn="just">
              <a:lnSpc>
                <a:spcPct val="150000"/>
              </a:lnSpc>
              <a:spcAft>
                <a:spcPts val="0"/>
              </a:spcAft>
              <a:buFont typeface="Arial" panose="020B0604020202020204" pitchFamily="34" charset="0"/>
              <a:buChar char="•"/>
            </a:pPr>
            <a:r>
              <a:rPr lang="uk-UA" sz="2400" dirty="0">
                <a:effectLst/>
                <a:latin typeface="Times New Roman" panose="02020603050405020304" pitchFamily="18" charset="0"/>
                <a:ea typeface="Times New Roman" panose="02020603050405020304" pitchFamily="18" charset="0"/>
              </a:rPr>
              <a:t>Під непрямою дією треба розуміти радіаційно-хімічні зміни у певній розчинній речовині, зумовлені продуктами </a:t>
            </a:r>
            <a:r>
              <a:rPr lang="uk-UA" sz="2400" b="1" dirty="0">
                <a:effectLst/>
                <a:latin typeface="Times New Roman" panose="02020603050405020304" pitchFamily="18" charset="0"/>
                <a:ea typeface="Times New Roman" panose="02020603050405020304" pitchFamily="18" charset="0"/>
              </a:rPr>
              <a:t>радіолізу</a:t>
            </a:r>
            <a:r>
              <a:rPr lang="uk-UA" sz="2400" dirty="0">
                <a:effectLst/>
                <a:latin typeface="Times New Roman" panose="02020603050405020304" pitchFamily="18" charset="0"/>
                <a:ea typeface="Times New Roman" panose="02020603050405020304" pitchFamily="18" charset="0"/>
              </a:rPr>
              <a:t> (розпаду) Н</a:t>
            </a:r>
            <a:r>
              <a:rPr lang="uk-UA" sz="2400" baseline="-25000" dirty="0">
                <a:effectLst/>
                <a:latin typeface="Times New Roman" panose="02020603050405020304" pitchFamily="18" charset="0"/>
                <a:ea typeface="Times New Roman" panose="02020603050405020304" pitchFamily="18" charset="0"/>
              </a:rPr>
              <a:t>2</a:t>
            </a:r>
            <a:r>
              <a:rPr lang="uk-UA" sz="2400" dirty="0">
                <a:effectLst/>
                <a:latin typeface="Times New Roman" panose="02020603050405020304" pitchFamily="18" charset="0"/>
                <a:ea typeface="Times New Roman" panose="02020603050405020304" pitchFamily="18" charset="0"/>
              </a:rPr>
              <a:t>О.</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895733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1732</TotalTime>
  <Words>2183</Words>
  <Application>Microsoft Office PowerPoint</Application>
  <PresentationFormat>Широкий екран</PresentationFormat>
  <Paragraphs>86</Paragraphs>
  <Slides>27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27</vt:i4>
      </vt:variant>
    </vt:vector>
  </HeadingPairs>
  <TitlesOfParts>
    <vt:vector size="33" baseType="lpstr">
      <vt:lpstr>Arial</vt:lpstr>
      <vt:lpstr>PetersburgC-Bold</vt:lpstr>
      <vt:lpstr>Times New Roman</vt:lpstr>
      <vt:lpstr>Trebuchet MS</vt:lpstr>
      <vt:lpstr>Wingdings 3</vt:lpstr>
      <vt:lpstr>Грань</vt:lpstr>
      <vt:lpstr>Радіаційне забруднення та радіаційна обробка продуктів харчування</vt:lpstr>
      <vt:lpstr>Список використаних джерел: </vt:lpstr>
      <vt:lpstr>План</vt:lpstr>
      <vt:lpstr>Презентація PowerPoint</vt:lpstr>
      <vt:lpstr>Презентація PowerPoint</vt:lpstr>
      <vt:lpstr>ДІЯ ІОНІЗУЮЧОГО ВИПРОМІНЮВАННЯ НА ОРГАНІЗМ ЛЮДИНИ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МОЖЛИВОСТІ ЗНИЖЕННЯ КОНЦЕНТРАЦІЇ РАДІОНУКЛІДІВ У ПРОДУКТАХ ТА РЕКОМЕНДАЦІЇ ЩОДО РЕЖИМУ ХАРЧУВАННЯ ЛЮДЕЙ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Гігієна харчування людей, які проживають на радіаційно забруднених територіях</dc:title>
  <dc:creator>Користувач Windows</dc:creator>
  <cp:lastModifiedBy>Lenovo</cp:lastModifiedBy>
  <cp:revision>21</cp:revision>
  <dcterms:created xsi:type="dcterms:W3CDTF">2021-03-08T20:47:20Z</dcterms:created>
  <dcterms:modified xsi:type="dcterms:W3CDTF">2022-04-12T17:56:21Z</dcterms:modified>
</cp:coreProperties>
</file>