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87" r:id="rId11"/>
    <p:sldId id="288" r:id="rId12"/>
    <p:sldId id="286" r:id="rId13"/>
    <p:sldId id="264" r:id="rId14"/>
    <p:sldId id="305" r:id="rId15"/>
    <p:sldId id="306" r:id="rId16"/>
    <p:sldId id="320" r:id="rId17"/>
    <p:sldId id="307" r:id="rId18"/>
    <p:sldId id="323" r:id="rId19"/>
    <p:sldId id="308" r:id="rId20"/>
    <p:sldId id="309" r:id="rId21"/>
    <p:sldId id="310" r:id="rId22"/>
    <p:sldId id="311" r:id="rId23"/>
    <p:sldId id="312" r:id="rId24"/>
    <p:sldId id="313" r:id="rId25"/>
    <p:sldId id="321" r:id="rId26"/>
    <p:sldId id="314" r:id="rId27"/>
    <p:sldId id="315" r:id="rId28"/>
    <p:sldId id="316" r:id="rId29"/>
    <p:sldId id="317" r:id="rId30"/>
    <p:sldId id="318" r:id="rId31"/>
    <p:sldId id="31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69" r:id="rId45"/>
    <p:sldId id="322" r:id="rId46"/>
    <p:sldId id="270" r:id="rId47"/>
    <p:sldId id="271" r:id="rId48"/>
    <p:sldId id="272" r:id="rId49"/>
    <p:sldId id="273" r:id="rId50"/>
    <p:sldId id="274" r:id="rId51"/>
    <p:sldId id="281" r:id="rId52"/>
    <p:sldId id="28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2" autoAdjust="0"/>
    <p:restoredTop sz="94660"/>
  </p:normalViewPr>
  <p:slideViewPr>
    <p:cSldViewPr>
      <p:cViewPr varScale="1">
        <p:scale>
          <a:sx n="81" d="100"/>
          <a:sy n="81" d="100"/>
        </p:scale>
        <p:origin x="11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35B5-6D40-42B9-B847-3A4FD851112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9C26-AFBC-45CA-B93A-EACA7009F68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9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39C26-AFBC-45CA-B93A-EACA7009F68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2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BD21DB-5F24-4100-B7DE-E0A2713D2F5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553819-B9E6-431A-9057-B680EC35E6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191380" cy="1828800"/>
          </a:xfrm>
        </p:spPr>
        <p:txBody>
          <a:bodyPr>
            <a:normAutofit/>
          </a:bodyPr>
          <a:lstStyle/>
          <a:p>
            <a:pPr algn="ctr"/>
            <a:r>
              <a:rPr lang="uk-UA" sz="6600" dirty="0"/>
              <a:t>Харчові добавки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Безпечні харчові добавки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51149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i="1" dirty="0"/>
              <a:t>По </a:t>
            </a:r>
            <a:r>
              <a:rPr lang="ru-RU" i="1" dirty="0" err="1"/>
              <a:t>справжньому</a:t>
            </a:r>
            <a:r>
              <a:rPr lang="ru-RU" i="1" dirty="0"/>
              <a:t> </a:t>
            </a:r>
            <a:r>
              <a:rPr lang="ru-RU" i="1" dirty="0" err="1"/>
              <a:t>безпечними</a:t>
            </a:r>
            <a:r>
              <a:rPr lang="ru-RU" i="1" dirty="0"/>
              <a:t> можно </a:t>
            </a:r>
            <a:r>
              <a:rPr lang="ru-RU" i="1" dirty="0" err="1"/>
              <a:t>назвати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невелику</a:t>
            </a:r>
            <a:r>
              <a:rPr lang="ru-RU" i="1" dirty="0"/>
              <a:t>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харчових</a:t>
            </a:r>
            <a:r>
              <a:rPr lang="ru-RU" i="1" dirty="0"/>
              <a:t> добавок, </a:t>
            </a:r>
            <a:r>
              <a:rPr lang="ru-RU" i="1" dirty="0" err="1"/>
              <a:t>але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лікарі</a:t>
            </a:r>
            <a:r>
              <a:rPr lang="ru-RU" i="1" dirty="0"/>
              <a:t> не </a:t>
            </a:r>
            <a:r>
              <a:rPr lang="ru-RU" i="1" dirty="0" err="1"/>
              <a:t>рекомендують</a:t>
            </a:r>
            <a:r>
              <a:rPr lang="ru-RU" i="1" dirty="0"/>
              <a:t> </a:t>
            </a:r>
            <a:r>
              <a:rPr lang="ru-RU" i="1" dirty="0" err="1"/>
              <a:t>вживати</a:t>
            </a:r>
            <a:r>
              <a:rPr lang="ru-RU" i="1" dirty="0"/>
              <a:t> </a:t>
            </a:r>
            <a:r>
              <a:rPr lang="ru-RU" i="1" dirty="0" err="1"/>
              <a:t>дітям</a:t>
            </a:r>
            <a:r>
              <a:rPr lang="ru-RU" i="1" dirty="0"/>
              <a:t> до 5 </a:t>
            </a:r>
            <a:r>
              <a:rPr lang="ru-RU" i="1" dirty="0" err="1"/>
              <a:t>років</a:t>
            </a:r>
            <a:r>
              <a:rPr lang="ru-RU" i="1" dirty="0"/>
              <a:t>: </a:t>
            </a:r>
          </a:p>
          <a:p>
            <a:r>
              <a:rPr lang="ru-RU" b="1" dirty="0"/>
              <a:t>Е100</a:t>
            </a:r>
            <a:r>
              <a:rPr lang="ru-RU" dirty="0"/>
              <a:t> - </a:t>
            </a:r>
            <a:r>
              <a:rPr lang="ru-RU" dirty="0" err="1"/>
              <a:t>куркумин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міститися</a:t>
            </a:r>
            <a:r>
              <a:rPr lang="ru-RU" dirty="0"/>
              <a:t> в соусах,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стравах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рисом, </a:t>
            </a:r>
            <a:r>
              <a:rPr lang="ru-RU" dirty="0" err="1"/>
              <a:t>варенні</a:t>
            </a:r>
            <a:r>
              <a:rPr lang="ru-RU" dirty="0"/>
              <a:t>, </a:t>
            </a:r>
            <a:r>
              <a:rPr lang="ru-RU" dirty="0" err="1"/>
              <a:t>рибних</a:t>
            </a:r>
            <a:r>
              <a:rPr lang="ru-RU" dirty="0"/>
              <a:t> паштетах ;</a:t>
            </a:r>
          </a:p>
          <a:p>
            <a:r>
              <a:rPr lang="ru-RU" b="1" dirty="0"/>
              <a:t>Е160</a:t>
            </a:r>
            <a:r>
              <a:rPr lang="ru-RU" dirty="0"/>
              <a:t> - каротин, </a:t>
            </a:r>
            <a:r>
              <a:rPr lang="ru-RU" dirty="0" err="1"/>
              <a:t>добувають</a:t>
            </a:r>
            <a:r>
              <a:rPr lang="ru-RU" dirty="0"/>
              <a:t> з </a:t>
            </a:r>
            <a:r>
              <a:rPr lang="ru-RU" dirty="0" err="1"/>
              <a:t>томатів</a:t>
            </a:r>
            <a:r>
              <a:rPr lang="ru-RU" dirty="0"/>
              <a:t>;</a:t>
            </a:r>
          </a:p>
          <a:p>
            <a:r>
              <a:rPr lang="ru-RU" b="1" dirty="0"/>
              <a:t>Е363</a:t>
            </a:r>
            <a:r>
              <a:rPr lang="ru-RU" dirty="0"/>
              <a:t> - янтарна кислота (</a:t>
            </a:r>
            <a:r>
              <a:rPr lang="ru-RU" dirty="0" err="1"/>
              <a:t>підкислювач</a:t>
            </a:r>
            <a:r>
              <a:rPr lang="ru-RU" dirty="0"/>
              <a:t>), </a:t>
            </a:r>
            <a:r>
              <a:rPr lang="ru-RU" dirty="0" err="1"/>
              <a:t>міститися</a:t>
            </a:r>
            <a:r>
              <a:rPr lang="ru-RU" dirty="0"/>
              <a:t> в десертах, </a:t>
            </a:r>
            <a:r>
              <a:rPr lang="ru-RU" dirty="0" err="1"/>
              <a:t>бульйонах</a:t>
            </a:r>
            <a:r>
              <a:rPr lang="ru-RU" dirty="0"/>
              <a:t>, сухих напоях ;</a:t>
            </a:r>
          </a:p>
          <a:p>
            <a:r>
              <a:rPr lang="ru-RU" b="1" dirty="0"/>
              <a:t>Е400</a:t>
            </a:r>
            <a:r>
              <a:rPr lang="ru-RU" dirty="0"/>
              <a:t> - </a:t>
            </a:r>
            <a:r>
              <a:rPr lang="ru-RU" dirty="0" err="1"/>
              <a:t>альгінат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–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 ;</a:t>
            </a:r>
          </a:p>
          <a:p>
            <a:r>
              <a:rPr lang="ru-RU" b="1" dirty="0"/>
              <a:t>Е504</a:t>
            </a:r>
            <a:r>
              <a:rPr lang="ru-RU" dirty="0"/>
              <a:t> - карбонат </a:t>
            </a:r>
            <a:r>
              <a:rPr lang="ru-RU" dirty="0" err="1"/>
              <a:t>магнія</a:t>
            </a:r>
            <a:r>
              <a:rPr lang="ru-RU" dirty="0"/>
              <a:t> (</a:t>
            </a:r>
            <a:r>
              <a:rPr lang="ru-RU" dirty="0" err="1"/>
              <a:t>разрихлювач</a:t>
            </a:r>
            <a:r>
              <a:rPr lang="ru-RU" dirty="0"/>
              <a:t> </a:t>
            </a:r>
            <a:r>
              <a:rPr lang="ru-RU" dirty="0" err="1"/>
              <a:t>тіста</a:t>
            </a:r>
            <a:r>
              <a:rPr lang="ru-RU" dirty="0"/>
              <a:t>),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міститися</a:t>
            </a:r>
            <a:r>
              <a:rPr lang="ru-RU" dirty="0"/>
              <a:t> в </a:t>
            </a:r>
            <a:r>
              <a:rPr lang="ru-RU" dirty="0" err="1"/>
              <a:t>сирі</a:t>
            </a:r>
            <a:r>
              <a:rPr lang="ru-RU" dirty="0"/>
              <a:t>, </a:t>
            </a:r>
            <a:r>
              <a:rPr lang="ru-RU" dirty="0" err="1"/>
              <a:t>жувальній</a:t>
            </a:r>
            <a:r>
              <a:rPr lang="ru-RU" dirty="0"/>
              <a:t> </a:t>
            </a:r>
            <a:r>
              <a:rPr lang="ru-RU" dirty="0" err="1"/>
              <a:t>гумці</a:t>
            </a:r>
            <a:r>
              <a:rPr lang="ru-RU" dirty="0"/>
              <a:t> ;</a:t>
            </a:r>
          </a:p>
          <a:p>
            <a:r>
              <a:rPr lang="ru-RU" b="1" dirty="0"/>
              <a:t>Е957</a:t>
            </a:r>
            <a:r>
              <a:rPr lang="ru-RU" dirty="0"/>
              <a:t> - </a:t>
            </a:r>
            <a:r>
              <a:rPr lang="ru-RU" dirty="0" err="1"/>
              <a:t>тауматин</a:t>
            </a:r>
            <a:r>
              <a:rPr lang="ru-RU" dirty="0"/>
              <a:t> (</a:t>
            </a:r>
            <a:r>
              <a:rPr lang="ru-RU" dirty="0" err="1"/>
              <a:t>підсолоджувач</a:t>
            </a:r>
            <a:r>
              <a:rPr lang="ru-RU" dirty="0"/>
              <a:t>) - в </a:t>
            </a:r>
            <a:r>
              <a:rPr lang="ru-RU" dirty="0" err="1"/>
              <a:t>морозиві</a:t>
            </a:r>
            <a:r>
              <a:rPr lang="ru-RU" dirty="0"/>
              <a:t>, сухофруктах, </a:t>
            </a:r>
            <a:r>
              <a:rPr lang="ru-RU" dirty="0" err="1"/>
              <a:t>жувальній</a:t>
            </a:r>
            <a:r>
              <a:rPr lang="ru-RU" dirty="0"/>
              <a:t> </a:t>
            </a:r>
            <a:r>
              <a:rPr lang="ru-RU" dirty="0" err="1"/>
              <a:t>гумці</a:t>
            </a:r>
            <a:r>
              <a:rPr lang="ru-RU" dirty="0"/>
              <a:t> без </a:t>
            </a:r>
            <a:r>
              <a:rPr lang="ru-RU" dirty="0" err="1"/>
              <a:t>цукру</a:t>
            </a:r>
            <a:r>
              <a:rPr lang="ru-RU" dirty="0"/>
              <a:t>;</a:t>
            </a:r>
          </a:p>
          <a:p>
            <a:r>
              <a:rPr lang="de-DE" b="1" dirty="0"/>
              <a:t>E330 </a:t>
            </a:r>
            <a:r>
              <a:rPr lang="de-DE" dirty="0"/>
              <a:t>(</a:t>
            </a:r>
            <a:r>
              <a:rPr lang="ru-RU" dirty="0" err="1"/>
              <a:t>лимонну</a:t>
            </a:r>
            <a:r>
              <a:rPr lang="ru-RU" dirty="0"/>
              <a:t> кислоту)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канцерогенною. Але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доказу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назарі</a:t>
            </a:r>
            <a:r>
              <a:rPr lang="ru-RU" dirty="0"/>
              <a:t> не представлено. Тим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лимонна</a:t>
            </a:r>
            <a:r>
              <a:rPr lang="ru-RU" dirty="0"/>
              <a:t> кислота </a:t>
            </a:r>
            <a:r>
              <a:rPr lang="ru-RU" dirty="0" err="1"/>
              <a:t>синтезується</a:t>
            </a:r>
            <a:r>
              <a:rPr lang="ru-RU" dirty="0"/>
              <a:t> в </a:t>
            </a:r>
            <a:r>
              <a:rPr lang="ru-RU" dirty="0" err="1"/>
              <a:t>людському</a:t>
            </a:r>
            <a:r>
              <a:rPr lang="ru-RU" dirty="0"/>
              <a:t> </a:t>
            </a:r>
            <a:r>
              <a:rPr lang="ru-RU" dirty="0" err="1"/>
              <a:t>організмі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рослинах</a:t>
            </a:r>
            <a:r>
              <a:rPr lang="ru-RU" dirty="0"/>
              <a:t>: </a:t>
            </a:r>
            <a:r>
              <a:rPr lang="ru-RU" dirty="0" err="1"/>
              <a:t>цитрусових</a:t>
            </a:r>
            <a:r>
              <a:rPr lang="ru-RU" dirty="0"/>
              <a:t>, </a:t>
            </a:r>
            <a:r>
              <a:rPr lang="ru-RU" dirty="0" err="1"/>
              <a:t>клюкві</a:t>
            </a:r>
            <a:r>
              <a:rPr lang="ru-RU" dirty="0"/>
              <a:t>, гранатах, ананасах.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165381_2bf8872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57256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Шкідливий вплив харчових добавок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009730" cy="504351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Добавки,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злоякісних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пухлин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E103, E105, E121, E123, E125, E126, E130, E131, E142, E152, E210, E211, E213-217, E240, E447. 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Добавки,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шлунково-кишкового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тракту: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E221-226, E320-322, E338-341, E407, E450, E461-466. 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Алергени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E230, E231, E232, E239, E311-131. 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E171-173, E320-322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добавки,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добавки, як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E121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барвник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цитрусовий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2),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E123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амарант),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E240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консервант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формальдегід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заборонені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продуктах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Запам’ятайте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Пользователь\Мои документы\Мои рисунки\dob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9730" y="1614083"/>
            <a:ext cx="1848550" cy="174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sto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1167" y="3961003"/>
            <a:ext cx="1848551" cy="163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добавок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БАД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7454062" cy="5143536"/>
          </a:xfrm>
        </p:spPr>
        <p:txBody>
          <a:bodyPr>
            <a:normAutofit fontScale="70000" lnSpcReduction="20000"/>
          </a:bodyPr>
          <a:lstStyle/>
          <a:p>
            <a:pPr marL="365760" indent="-256032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плутати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добавки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добавки» (БАД). З ними вони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мінерали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амінокислоти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жирні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їжею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раціону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БАД,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добавок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продукту.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добавки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натуральними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барвник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каротин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провітаміном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антиоксиданти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аскорбінова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кислота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С)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Е.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4" descr="lamin_vis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0352" y="4437112"/>
            <a:ext cx="1300259" cy="19911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+mn-lt"/>
              </a:rPr>
              <a:t>3. </a:t>
            </a:r>
            <a:r>
              <a:rPr lang="uk-UA" sz="2800" b="1" dirty="0">
                <a:latin typeface="+mn-lt"/>
                <a:cs typeface="Times New Roman" pitchFamily="18" charset="0"/>
              </a:rPr>
              <a:t>Групи харчових добавок.</a:t>
            </a:r>
            <a:br>
              <a:rPr lang="uk-UA" sz="2800" b="1" dirty="0">
                <a:latin typeface="+mn-lt"/>
              </a:rPr>
            </a:br>
            <a:r>
              <a:rPr lang="uk-UA" sz="2800" b="1" dirty="0">
                <a:latin typeface="+mn-lt"/>
              </a:rPr>
              <a:t>БАРВНИКИ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i="1" dirty="0"/>
              <a:t>Барвники, які використовуються в харчовій промисловості, поділяють на три групи:</a:t>
            </a:r>
            <a:endParaRPr lang="uk-UA" i="1" dirty="0"/>
          </a:p>
          <a:p>
            <a:r>
              <a:rPr lang="uk-UA" dirty="0"/>
              <a:t>Натуральні (рослинного або тваринного походження);</a:t>
            </a:r>
            <a:endParaRPr lang="ru-RU" dirty="0"/>
          </a:p>
          <a:p>
            <a:r>
              <a:rPr lang="uk-UA" dirty="0"/>
              <a:t>Синтетичні органічні;</a:t>
            </a:r>
            <a:endParaRPr lang="ru-RU" dirty="0"/>
          </a:p>
          <a:p>
            <a:r>
              <a:rPr lang="uk-UA" dirty="0"/>
              <a:t>Мінеральні неорганічного </a:t>
            </a:r>
          </a:p>
          <a:p>
            <a:pPr marL="0" indent="0">
              <a:buNone/>
            </a:pPr>
            <a:r>
              <a:rPr lang="uk-UA" dirty="0"/>
              <a:t>походження (група обмеженого застосування).</a:t>
            </a:r>
            <a:endParaRPr lang="ru-RU" dirty="0"/>
          </a:p>
        </p:txBody>
      </p:sp>
      <p:pic>
        <p:nvPicPr>
          <p:cNvPr id="1026" name="Picture 2" descr="Харчові барвники ➤ Купити сухі барвники для м'яса і ковбас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12" y="3068960"/>
            <a:ext cx="2348836" cy="17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6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Натуральні барвники</a:t>
            </a:r>
            <a:r>
              <a:rPr lang="uk-UA" dirty="0"/>
              <a:t> 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dirty="0"/>
              <a:t>каротиноїди, </a:t>
            </a:r>
            <a:r>
              <a:rPr lang="uk-UA" sz="3200" dirty="0" err="1"/>
              <a:t>антоціани</a:t>
            </a:r>
            <a:r>
              <a:rPr lang="uk-UA" sz="3200" dirty="0"/>
              <a:t>, </a:t>
            </a:r>
            <a:r>
              <a:rPr lang="uk-UA" sz="3200" dirty="0" err="1"/>
              <a:t>флавоноїди</a:t>
            </a:r>
            <a:r>
              <a:rPr lang="uk-UA" sz="3200" dirty="0"/>
              <a:t>, </a:t>
            </a:r>
            <a:r>
              <a:rPr lang="uk-UA" sz="3200" dirty="0" err="1"/>
              <a:t>хлорофіли</a:t>
            </a:r>
            <a:r>
              <a:rPr lang="uk-UA" sz="3200" dirty="0"/>
              <a:t>, кармін (</a:t>
            </a:r>
            <a:r>
              <a:rPr lang="uk-UA" sz="3200" b="1" dirty="0"/>
              <a:t>отримують з тваринної сировини </a:t>
            </a:r>
            <a:r>
              <a:rPr lang="uk-UA" sz="3200" dirty="0"/>
              <a:t>– комахи кошенілі).</a:t>
            </a:r>
            <a:endParaRPr lang="ru-RU" sz="3200" dirty="0"/>
          </a:p>
        </p:txBody>
      </p:sp>
      <p:pic>
        <p:nvPicPr>
          <p:cNvPr id="2050" name="Picture 2" descr="Кошенильный черв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183907" cy="34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1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/>
              <a:t>Рослинні барвники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14528" cy="4495800"/>
          </a:xfrm>
        </p:spPr>
        <p:txBody>
          <a:bodyPr>
            <a:noAutofit/>
          </a:bodyPr>
          <a:lstStyle/>
          <a:p>
            <a:pPr algn="just"/>
            <a:r>
              <a:rPr lang="uk-UA" sz="2600" dirty="0"/>
              <a:t>широко використовуються для забарвлення масла, маргарину, різних напоїв, сиру. </a:t>
            </a:r>
          </a:p>
          <a:p>
            <a:pPr algn="just"/>
            <a:r>
              <a:rPr lang="uk-UA" sz="2600" dirty="0"/>
              <a:t>α, β - каротиноїди та γ-каротин отримують з моркви, шафран – з квіток ірису, </a:t>
            </a:r>
            <a:r>
              <a:rPr lang="uk-UA" sz="2600" dirty="0" err="1"/>
              <a:t>сапеанін</a:t>
            </a:r>
            <a:r>
              <a:rPr lang="uk-UA" sz="2600" dirty="0"/>
              <a:t> і </a:t>
            </a:r>
            <a:r>
              <a:rPr lang="uk-UA" sz="2600" dirty="0" err="1"/>
              <a:t>сапсорубін</a:t>
            </a:r>
            <a:r>
              <a:rPr lang="uk-UA" sz="2600" dirty="0"/>
              <a:t> – з перця. </a:t>
            </a:r>
          </a:p>
          <a:p>
            <a:pPr algn="just"/>
            <a:r>
              <a:rPr lang="uk-UA" sz="2600" dirty="0" err="1"/>
              <a:t>Антоціани</a:t>
            </a:r>
            <a:r>
              <a:rPr lang="uk-UA" sz="2600" dirty="0"/>
              <a:t> – природні голубі, червоно-фіолетові і червоні барвники, які присутні в багатьох фруктах, овочах, квітах.</a:t>
            </a:r>
          </a:p>
          <a:p>
            <a:pPr algn="just"/>
            <a:r>
              <a:rPr lang="uk-UA" sz="2600" dirty="0"/>
              <a:t>Цукровий </a:t>
            </a:r>
            <a:r>
              <a:rPr lang="uk-UA" sz="2600" dirty="0" err="1"/>
              <a:t>колер</a:t>
            </a:r>
            <a:r>
              <a:rPr lang="uk-UA" sz="2600" dirty="0"/>
              <a:t> (</a:t>
            </a:r>
            <a:r>
              <a:rPr lang="en-US" sz="2600" dirty="0"/>
              <a:t>I</a:t>
            </a:r>
            <a:r>
              <a:rPr lang="uk-UA" sz="2600" dirty="0"/>
              <a:t>-</a:t>
            </a:r>
            <a:r>
              <a:rPr lang="en-US" sz="2600" dirty="0"/>
              <a:t>IV</a:t>
            </a:r>
            <a:r>
              <a:rPr lang="uk-UA" sz="2600" dirty="0"/>
              <a:t>) застосовують для фарбування різних напоїв, кондитерських виробів, супів, соусів, він визнаний нешкідливим.</a:t>
            </a:r>
            <a:endParaRPr lang="ru-RU" sz="2600" dirty="0"/>
          </a:p>
          <a:p>
            <a:pPr algn="just"/>
            <a:r>
              <a:rPr lang="uk-UA" sz="2600" dirty="0"/>
              <a:t>Однак і для ряду натуральних барвників встановлюються допустимі добові дози.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9635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Синтетичні барвники</a:t>
            </a:r>
            <a:r>
              <a:rPr lang="uk-UA" sz="3600" dirty="0"/>
              <a:t> мають порівняно з натуральними ряд переваг: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/>
          </a:bodyPr>
          <a:lstStyle/>
          <a:p>
            <a:pPr lvl="0"/>
            <a:r>
              <a:rPr lang="uk-UA" sz="3400" dirty="0"/>
              <a:t>Стійкі до змін </a:t>
            </a:r>
            <a:r>
              <a:rPr lang="uk-UA" sz="3400" dirty="0" err="1"/>
              <a:t>рН</a:t>
            </a:r>
            <a:r>
              <a:rPr lang="uk-UA" sz="3400" dirty="0"/>
              <a:t> середовища, дії кислот, тепла, </a:t>
            </a:r>
            <a:r>
              <a:rPr lang="uk-UA" sz="3400" dirty="0" err="1"/>
              <a:t>окислювачів</a:t>
            </a:r>
            <a:r>
              <a:rPr lang="uk-UA" sz="3400" dirty="0"/>
              <a:t>, хімічних консервантів;</a:t>
            </a:r>
            <a:endParaRPr lang="ru-RU" sz="3400" dirty="0"/>
          </a:p>
          <a:p>
            <a:pPr lvl="0"/>
            <a:r>
              <a:rPr lang="uk-UA" sz="3400" dirty="0"/>
              <a:t>Забезпечують хорошу якість, високу концентрацію і чистоту;</a:t>
            </a:r>
            <a:endParaRPr lang="ru-RU" sz="3400" dirty="0"/>
          </a:p>
          <a:p>
            <a:pPr lvl="0"/>
            <a:r>
              <a:rPr lang="uk-UA" sz="3400" dirty="0"/>
              <a:t>Мають більш сильну забарвлюючу здібність;</a:t>
            </a:r>
            <a:endParaRPr lang="ru-RU" sz="3400" dirty="0"/>
          </a:p>
          <a:p>
            <a:pPr lvl="0"/>
            <a:r>
              <a:rPr lang="uk-UA" sz="3400" dirty="0"/>
              <a:t>Легко дозувати і тим самим забезпечувати незмінний кольоровий тон;</a:t>
            </a:r>
            <a:endParaRPr lang="ru-RU" sz="3400" dirty="0"/>
          </a:p>
          <a:p>
            <a:pPr lvl="0"/>
            <a:r>
              <a:rPr lang="uk-UA" sz="3400" dirty="0"/>
              <a:t>Дешевше, ніж натуральні.</a:t>
            </a:r>
            <a:endParaRPr lang="ru-RU" sz="3400" dirty="0"/>
          </a:p>
          <a:p>
            <a:pPr marL="0" indent="0">
              <a:buNone/>
            </a:pPr>
            <a:endParaRPr lang="uk-UA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2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785A7-0FAE-4488-8756-50FD60F6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Синтетичні барвники 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CEC5A2-E67A-4237-ABA5-D07EA42750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sz="3200" dirty="0"/>
              <a:t>Азо- і нітросполуки, дифенілметанові сполуки, </a:t>
            </a:r>
            <a:r>
              <a:rPr lang="uk-UA" sz="3200" dirty="0" err="1"/>
              <a:t>хінони</a:t>
            </a:r>
            <a:r>
              <a:rPr lang="uk-UA" sz="3200" dirty="0"/>
              <a:t>, </a:t>
            </a:r>
            <a:r>
              <a:rPr lang="uk-UA" sz="3200" dirty="0" err="1"/>
              <a:t>хіноліни</a:t>
            </a:r>
            <a:r>
              <a:rPr lang="uk-UA" sz="3200" dirty="0"/>
              <a:t>, </a:t>
            </a:r>
            <a:r>
              <a:rPr lang="uk-UA" sz="3200" dirty="0" err="1"/>
              <a:t>піразолони</a:t>
            </a:r>
            <a:r>
              <a:rPr lang="uk-UA" sz="3200" dirty="0"/>
              <a:t>, </a:t>
            </a:r>
            <a:r>
              <a:rPr lang="uk-UA" sz="3200" dirty="0" err="1"/>
              <a:t>ксантени</a:t>
            </a:r>
            <a:r>
              <a:rPr lang="uk-UA" sz="3200" dirty="0"/>
              <a:t>. </a:t>
            </a:r>
          </a:p>
          <a:p>
            <a:pPr algn="just"/>
            <a:r>
              <a:rPr lang="uk-UA" sz="3200" dirty="0"/>
              <a:t>Їх поділяють на кислі, основні та нейтральні; водо-, </a:t>
            </a:r>
            <a:r>
              <a:rPr lang="uk-UA" sz="3200" dirty="0" err="1"/>
              <a:t>спирто</a:t>
            </a:r>
            <a:r>
              <a:rPr lang="uk-UA" sz="3200" dirty="0"/>
              <a:t>- і жиророзчинні. </a:t>
            </a:r>
          </a:p>
          <a:p>
            <a:pPr algn="just"/>
            <a:r>
              <a:rPr lang="uk-UA" sz="3200" dirty="0"/>
              <a:t>Вважається, що  серед синтетичних барвників немає нешкідливих речовин. </a:t>
            </a:r>
          </a:p>
          <a:p>
            <a:pPr algn="just"/>
            <a:r>
              <a:rPr lang="uk-UA" sz="3200" dirty="0"/>
              <a:t>Синтетичні барвники не мають гостру токсичність, але є потенційними канцерогенами, мутагенами, алергенами.</a:t>
            </a:r>
            <a:endParaRPr lang="ru-RU" sz="32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62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Неорганічні барвники</a:t>
            </a:r>
            <a:r>
              <a:rPr lang="uk-UA" sz="3600" dirty="0"/>
              <a:t> 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Карбонат кальцію, сульфат кальцію, двоокис титану (білий пігмент), оксид і гідроксид залізі (червоний, жовтий та чорний пігмент), алюміній (срібний пігмент,  застосовують для оздоблення зовнішніх оболонок тістечок і тортів), срібло і золото (для зовнішніх оболонок кондитерських виробів).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Пластен|Барв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3096344" cy="22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3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231F20"/>
                </a:solidFill>
                <a:latin typeface="PetersburgC-Bold"/>
              </a:rPr>
              <a:t>Список </a:t>
            </a:r>
            <a:r>
              <a:rPr lang="ru-RU" sz="3100" b="1" dirty="0" err="1">
                <a:solidFill>
                  <a:srgbClr val="231F20"/>
                </a:solidFill>
                <a:latin typeface="PetersburgC-Bold"/>
              </a:rPr>
              <a:t>використаних</a:t>
            </a:r>
            <a:r>
              <a:rPr lang="ru-RU" sz="3100" b="1" dirty="0">
                <a:solidFill>
                  <a:srgbClr val="231F20"/>
                </a:solidFill>
                <a:latin typeface="PetersburgC-Bold"/>
              </a:rPr>
              <a:t> </a:t>
            </a:r>
            <a:r>
              <a:rPr lang="ru-RU" sz="3100" b="1" dirty="0" err="1">
                <a:solidFill>
                  <a:srgbClr val="231F20"/>
                </a:solidFill>
                <a:latin typeface="PetersburgC-Bold"/>
              </a:rPr>
              <a:t>джерел</a:t>
            </a:r>
            <a:r>
              <a:rPr lang="ru-RU" sz="3100" b="1" dirty="0">
                <a:solidFill>
                  <a:srgbClr val="231F20"/>
                </a:solidFill>
                <a:latin typeface="PetersburgC-Bold"/>
              </a:rPr>
              <a:t>:</a:t>
            </a:r>
            <a:br>
              <a:rPr lang="ru-RU" sz="3100" b="1" dirty="0">
                <a:solidFill>
                  <a:srgbClr val="231F20"/>
                </a:solidFill>
                <a:latin typeface="PetersburgC-Bold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231F20"/>
                </a:solidFill>
              </a:rPr>
              <a:t>Основна</a:t>
            </a:r>
            <a:r>
              <a:rPr lang="ru-RU" b="1" dirty="0">
                <a:solidFill>
                  <a:srgbClr val="231F2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НАССР для </a:t>
            </a:r>
            <a:r>
              <a:rPr lang="ru-RU" dirty="0" err="1"/>
              <a:t>операторів</a:t>
            </a:r>
            <a:r>
              <a:rPr lang="ru-RU" dirty="0"/>
              <a:t> ринку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: </a:t>
            </a:r>
            <a:r>
              <a:rPr lang="ru-RU" dirty="0" err="1"/>
              <a:t>практичний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/ А. С. Ткаченко, Ю. О. Басова, О. О. </a:t>
            </a:r>
            <a:r>
              <a:rPr lang="ru-RU" dirty="0" err="1"/>
              <a:t>Горячова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; за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редакцією</a:t>
            </a:r>
            <a:r>
              <a:rPr lang="ru-RU" dirty="0"/>
              <a:t> А. С. Ткаченко. – Полтава : ПУЕТ, 2020. – 137 с. </a:t>
            </a:r>
          </a:p>
          <a:p>
            <a:r>
              <a:rPr lang="ru-RU" b="1" dirty="0" err="1"/>
              <a:t>Додаткова</a:t>
            </a:r>
            <a:r>
              <a:rPr lang="uk-UA" b="1" dirty="0"/>
              <a:t>: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Гребенюк М.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здорового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–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/ М. Гребенюк // </a:t>
            </a:r>
            <a:r>
              <a:rPr lang="ru-RU" dirty="0" err="1"/>
              <a:t>Підприємництво</a:t>
            </a:r>
            <a:r>
              <a:rPr lang="ru-RU" dirty="0"/>
              <a:t>, </a:t>
            </a:r>
            <a:r>
              <a:rPr lang="ru-RU" dirty="0" err="1"/>
              <a:t>господарство</a:t>
            </a:r>
            <a:r>
              <a:rPr lang="ru-RU" dirty="0"/>
              <a:t> і право. – 2013. – № 6. – С. 41-45.</a:t>
            </a:r>
          </a:p>
        </p:txBody>
      </p:sp>
    </p:spTree>
    <p:extLst>
      <p:ext uri="{BB962C8B-B14F-4D97-AF65-F5344CB8AC3E}">
        <p14:creationId xmlns:p14="http://schemas.microsoft.com/office/powerpoint/2010/main" val="345307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dirty="0"/>
              <a:t>Згідно з Санітарними правилами і нормами щодо застосування харчових добавок, не підлягають забарвленню такі харчові продукти: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412776"/>
            <a:ext cx="8928992" cy="4495800"/>
          </a:xfrm>
        </p:spPr>
        <p:txBody>
          <a:bodyPr>
            <a:noAutofit/>
          </a:bodyPr>
          <a:lstStyle/>
          <a:p>
            <a:pPr lvl="0"/>
            <a:r>
              <a:rPr lang="uk-UA" sz="1900" dirty="0"/>
              <a:t>Продукти дитячого харчування.</a:t>
            </a:r>
            <a:endParaRPr lang="ru-RU" sz="1900" dirty="0"/>
          </a:p>
          <a:p>
            <a:pPr lvl="0"/>
            <a:r>
              <a:rPr lang="uk-UA" sz="1900" dirty="0"/>
              <a:t>Борошно, хлібобулочні вироби, макаронні вироби.</a:t>
            </a:r>
            <a:endParaRPr lang="ru-RU" sz="1900" dirty="0"/>
          </a:p>
          <a:p>
            <a:pPr lvl="0"/>
            <a:r>
              <a:rPr lang="uk-UA" sz="1900" dirty="0"/>
              <a:t>Томат-паста, томатний соус, фруктовий і овочеві соки, фрукти, овочі, в тому числі картопля, гриби.</a:t>
            </a:r>
            <a:endParaRPr lang="ru-RU" sz="1900" dirty="0"/>
          </a:p>
          <a:p>
            <a:pPr lvl="0"/>
            <a:r>
              <a:rPr lang="uk-UA" sz="1900" dirty="0"/>
              <a:t>Крохмаль, цукор, мед, варення з фруктів, джеми, шоколадні вироби і какао.</a:t>
            </a:r>
            <a:endParaRPr lang="ru-RU" sz="1900" dirty="0"/>
          </a:p>
          <a:p>
            <a:pPr lvl="0"/>
            <a:r>
              <a:rPr lang="uk-UA" sz="1900" dirty="0"/>
              <a:t>Чай, цикорій, кава смажена, солод, мінеральна вода всіх видів, сіль, спеції.</a:t>
            </a:r>
            <a:endParaRPr lang="ru-RU" sz="1900" dirty="0"/>
          </a:p>
          <a:p>
            <a:pPr lvl="0"/>
            <a:r>
              <a:rPr lang="uk-UA" sz="1900" dirty="0"/>
              <a:t>Олії рослинні, жири тваринного походження.</a:t>
            </a:r>
            <a:endParaRPr lang="ru-RU" sz="1900" dirty="0"/>
          </a:p>
          <a:p>
            <a:pPr lvl="0"/>
            <a:r>
              <a:rPr lang="uk-UA" sz="1900" dirty="0"/>
              <a:t>Яйця та яєчні продукти.</a:t>
            </a:r>
            <a:endParaRPr lang="ru-RU" sz="1900" dirty="0"/>
          </a:p>
          <a:p>
            <a:pPr lvl="0"/>
            <a:r>
              <a:rPr lang="uk-UA" sz="1900" dirty="0"/>
              <a:t>Молоко, вершки, кисломолочні продукти, масло з молока </a:t>
            </a:r>
            <a:r>
              <a:rPr lang="uk-UA" sz="1900" dirty="0" err="1"/>
              <a:t>овець</a:t>
            </a:r>
            <a:r>
              <a:rPr lang="uk-UA" sz="1900" dirty="0"/>
              <a:t> та кіз, сири зрілі та недозрілі.</a:t>
            </a:r>
            <a:endParaRPr lang="ru-RU" sz="1900" dirty="0"/>
          </a:p>
          <a:p>
            <a:pPr lvl="0"/>
            <a:r>
              <a:rPr lang="uk-UA" sz="1900" dirty="0"/>
              <a:t>Птиця.</a:t>
            </a:r>
            <a:endParaRPr lang="ru-RU" sz="1900" dirty="0"/>
          </a:p>
          <a:p>
            <a:pPr lvl="0"/>
            <a:r>
              <a:rPr lang="uk-UA" sz="1900" dirty="0"/>
              <a:t>Риба, молюски, ракоподібні.</a:t>
            </a:r>
            <a:endParaRPr lang="ru-RU" sz="1900" dirty="0"/>
          </a:p>
          <a:p>
            <a:pPr marL="0" lvl="0" indent="0" algn="ctr">
              <a:buNone/>
            </a:pPr>
            <a:r>
              <a:rPr lang="uk-UA" sz="1900" b="1" dirty="0">
                <a:solidFill>
                  <a:srgbClr val="FF0000"/>
                </a:solidFill>
              </a:rPr>
              <a:t>В Україні не можна використовувати двох штучних барвників: </a:t>
            </a:r>
          </a:p>
          <a:p>
            <a:pPr marL="0" lvl="0" indent="0" algn="ctr">
              <a:buNone/>
            </a:pPr>
            <a:r>
              <a:rPr lang="uk-UA" sz="1900" b="1" dirty="0">
                <a:solidFill>
                  <a:srgbClr val="FF0000"/>
                </a:solidFill>
              </a:rPr>
              <a:t>цитрус червоний 2 (Е121) і амарант (Е123).</a:t>
            </a:r>
            <a:endParaRPr lang="ru-RU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1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АРОМАТИЗАТОРИ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8784976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/>
              <a:t>Ароматичні речовини дозволяють поліпшити органолептичні показники і значно розширити асортимент продукції. Вони поділяються на три групи:</a:t>
            </a:r>
            <a:endParaRPr lang="ru-RU" sz="3200" dirty="0"/>
          </a:p>
          <a:p>
            <a:pPr lvl="0" algn="just"/>
            <a:r>
              <a:rPr lang="uk-UA" sz="3200" dirty="0"/>
              <a:t>Натуральні ароматизатори та ароматичні речовини;</a:t>
            </a:r>
            <a:endParaRPr lang="ru-RU" sz="3200" dirty="0"/>
          </a:p>
          <a:p>
            <a:pPr lvl="0" algn="just"/>
            <a:r>
              <a:rPr lang="uk-UA" sz="3200" dirty="0" err="1"/>
              <a:t>Натурально</a:t>
            </a:r>
            <a:r>
              <a:rPr lang="uk-UA" sz="3200" dirty="0"/>
              <a:t>-ідентичні ароматичні речовини;</a:t>
            </a:r>
            <a:endParaRPr lang="ru-RU" sz="3200" dirty="0"/>
          </a:p>
          <a:p>
            <a:pPr lvl="0" algn="just"/>
            <a:r>
              <a:rPr lang="uk-UA" sz="3200" dirty="0"/>
              <a:t>Штучні ароматичні речовини.</a:t>
            </a:r>
            <a:endParaRPr lang="ru-RU" sz="3200" dirty="0"/>
          </a:p>
        </p:txBody>
      </p:sp>
      <p:pic>
        <p:nvPicPr>
          <p:cNvPr id="4098" name="Picture 2" descr="Харчові ароматизатори: страшилки нашого часу, чи необхідний інгредієнт |  ВІКНА. Новини Калуша та Прикарпатт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213"/>
            <a:ext cx="2987551" cy="21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i="1" dirty="0"/>
              <a:t>Натуральні ароматизатори та ароматичні речовини</a:t>
            </a:r>
            <a:r>
              <a:rPr lang="uk-UA" sz="3600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/>
              <a:t>Представлені препаратами та окремими речовинами, що можуть допускатися для споживання людиною. </a:t>
            </a:r>
          </a:p>
          <a:p>
            <a:pPr algn="just"/>
            <a:r>
              <a:rPr lang="uk-UA" sz="3200" dirty="0"/>
              <a:t>Їх отримують винятково фізичними процесами з рослинної сировини, іноді тваринних тканин.</a:t>
            </a:r>
            <a:endParaRPr lang="ru-RU" sz="3200" dirty="0"/>
          </a:p>
        </p:txBody>
      </p:sp>
      <p:pic>
        <p:nvPicPr>
          <p:cNvPr id="5122" name="Picture 2" descr="Вчимося читати етикетку: ароматизатори та барвники - Смак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44" y="4149080"/>
            <a:ext cx="36957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5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9080" y="1600200"/>
            <a:ext cx="8626968" cy="4495800"/>
          </a:xfrm>
        </p:spPr>
        <p:txBody>
          <a:bodyPr/>
          <a:lstStyle/>
          <a:p>
            <a:pPr algn="just"/>
            <a:r>
              <a:rPr lang="uk-UA" b="1" i="1" dirty="0" err="1"/>
              <a:t>Натурально</a:t>
            </a:r>
            <a:r>
              <a:rPr lang="uk-UA" b="1" i="1" dirty="0"/>
              <a:t>-ідентичними </a:t>
            </a:r>
            <a:r>
              <a:rPr lang="uk-UA" dirty="0"/>
              <a:t>вважаються речовини, хімічно ідентичні речовинам, які містяться у натуральних продуктах.</a:t>
            </a:r>
            <a:endParaRPr lang="ru-RU" dirty="0"/>
          </a:p>
          <a:p>
            <a:pPr algn="just"/>
            <a:r>
              <a:rPr lang="uk-UA" b="1" i="1" dirty="0"/>
              <a:t>Штучні ароматичні речовини</a:t>
            </a:r>
            <a:r>
              <a:rPr lang="uk-UA" dirty="0"/>
              <a:t> – це такі речовини, які до цього часу не були ідентифіковані у натуральних продуктах, що призначені для споживання людиною.</a:t>
            </a:r>
            <a:endParaRPr lang="ru-RU" dirty="0"/>
          </a:p>
        </p:txBody>
      </p:sp>
      <p:pic>
        <p:nvPicPr>
          <p:cNvPr id="6146" name="Picture 2" descr="Харчові ароматизатори - купити в Україні | kondi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00599"/>
            <a:ext cx="3352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0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990600"/>
          </a:xfrm>
        </p:spPr>
        <p:txBody>
          <a:bodyPr>
            <a:noAutofit/>
          </a:bodyPr>
          <a:lstStyle/>
          <a:p>
            <a:r>
              <a:rPr lang="uk-UA" sz="2600" b="1" dirty="0"/>
              <a:t>В Санітарних правилах і нормах по застосуванню харчових добавок в числі натуральних ароматизаторів наведені: 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53400" cy="449580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ефірні олії спиртові, </a:t>
            </a:r>
          </a:p>
          <a:p>
            <a:pPr algn="just"/>
            <a:r>
              <a:rPr lang="uk-UA" dirty="0"/>
              <a:t>водно-спиртові, </a:t>
            </a:r>
          </a:p>
          <a:p>
            <a:pPr algn="just"/>
            <a:r>
              <a:rPr lang="uk-UA" dirty="0"/>
              <a:t>СО</a:t>
            </a:r>
            <a:r>
              <a:rPr lang="uk-UA" baseline="-25000" dirty="0"/>
              <a:t>2</a:t>
            </a:r>
            <a:r>
              <a:rPr lang="uk-UA" dirty="0"/>
              <a:t>-екстракти, </a:t>
            </a:r>
          </a:p>
          <a:p>
            <a:pPr algn="just"/>
            <a:r>
              <a:rPr lang="uk-UA" dirty="0"/>
              <a:t>дистиляти та есенції на </a:t>
            </a:r>
          </a:p>
          <a:p>
            <a:pPr marL="0" indent="0" algn="just">
              <a:buNone/>
            </a:pPr>
            <a:r>
              <a:rPr lang="uk-UA" dirty="0"/>
              <a:t>їх основі, </a:t>
            </a:r>
          </a:p>
          <a:p>
            <a:pPr algn="just"/>
            <a:r>
              <a:rPr lang="uk-UA" dirty="0"/>
              <a:t>екстракт ванілі, </a:t>
            </a:r>
          </a:p>
          <a:p>
            <a:pPr algn="just"/>
            <a:r>
              <a:rPr lang="uk-UA" dirty="0"/>
              <a:t>концентрати диму у вигляді розчинів та їх екстрактів.</a:t>
            </a:r>
            <a:endParaRPr lang="ru-RU" dirty="0"/>
          </a:p>
        </p:txBody>
      </p:sp>
      <p:pic>
        <p:nvPicPr>
          <p:cNvPr id="7170" name="Picture 2" descr="Ефірні олії в милі з основи і з ну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54" y="2132856"/>
            <a:ext cx="3790290" cy="252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8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495800"/>
          </a:xfrm>
        </p:spPr>
        <p:txBody>
          <a:bodyPr/>
          <a:lstStyle/>
          <a:p>
            <a:pPr algn="just"/>
            <a:r>
              <a:rPr lang="uk-UA" b="1" dirty="0" err="1"/>
              <a:t>Натурально</a:t>
            </a:r>
            <a:r>
              <a:rPr lang="uk-UA" b="1" dirty="0"/>
              <a:t>-ідентичні представлені </a:t>
            </a:r>
            <a:r>
              <a:rPr lang="uk-UA" dirty="0"/>
              <a:t>ароматичними речовинами за номенклатурою </a:t>
            </a:r>
            <a:r>
              <a:rPr lang="en-US" dirty="0"/>
              <a:t>GRAS</a:t>
            </a:r>
            <a:r>
              <a:rPr lang="uk-UA" dirty="0"/>
              <a:t> ( </a:t>
            </a:r>
            <a:r>
              <a:rPr lang="en-US" dirty="0"/>
              <a:t>generally recognized as safe</a:t>
            </a:r>
            <a:r>
              <a:rPr lang="uk-UA" dirty="0"/>
              <a:t>), а також есенціями на їх основі, аромати коптіння, ваніліну.</a:t>
            </a:r>
            <a:endParaRPr lang="ru-RU" dirty="0"/>
          </a:p>
          <a:p>
            <a:pPr algn="just"/>
            <a:r>
              <a:rPr lang="uk-UA" b="1" dirty="0"/>
              <a:t>Із синтетичних ароматизаторів </a:t>
            </a:r>
            <a:r>
              <a:rPr lang="uk-UA" dirty="0"/>
              <a:t>наведений тільки етил, ванілін. Для ароматизаторів не вказується індекс Е. Максимально допустимий рівень установлений тільки для ваніліну і </a:t>
            </a:r>
            <a:r>
              <a:rPr lang="uk-UA" dirty="0" err="1"/>
              <a:t>етилваніліну</a:t>
            </a:r>
            <a:r>
              <a:rPr lang="uk-UA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81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b="1" dirty="0"/>
              <a:t>Аромат харчового продукту створюється в результаті комбінування багатьох речовин (до 250).</a:t>
            </a:r>
            <a:br>
              <a:rPr lang="uk-UA" sz="2700" b="1" dirty="0"/>
            </a:br>
            <a:r>
              <a:rPr lang="uk-UA" sz="2700" b="1" dirty="0"/>
              <a:t>Такі сполуки отримали назву </a:t>
            </a:r>
            <a:r>
              <a:rPr lang="uk-UA" sz="2700" b="1" i="1" u="sng" dirty="0" err="1"/>
              <a:t>одор</a:t>
            </a:r>
            <a:r>
              <a:rPr lang="uk-UA" sz="2700" b="1" i="1" u="sng" dirty="0"/>
              <a:t>-активних</a:t>
            </a:r>
            <a:r>
              <a:rPr lang="uk-UA" sz="2700" b="1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Чорна смородина – 4-метокси-2-метил-2-бутентіол</a:t>
            </a:r>
            <a:endParaRPr lang="ru-RU" dirty="0"/>
          </a:p>
          <a:p>
            <a:r>
              <a:rPr lang="uk-UA" dirty="0"/>
              <a:t>Абрикоси – γ-</a:t>
            </a:r>
            <a:r>
              <a:rPr lang="uk-UA" dirty="0" err="1"/>
              <a:t>декалактон</a:t>
            </a:r>
            <a:endParaRPr lang="ru-RU" dirty="0"/>
          </a:p>
          <a:p>
            <a:r>
              <a:rPr lang="uk-UA" dirty="0"/>
              <a:t>Часник – </a:t>
            </a:r>
            <a:r>
              <a:rPr lang="uk-UA" dirty="0" err="1"/>
              <a:t>диаліл</a:t>
            </a:r>
            <a:r>
              <a:rPr lang="uk-UA" dirty="0"/>
              <a:t>-ді- і трисульфіди</a:t>
            </a:r>
            <a:endParaRPr lang="ru-RU" dirty="0"/>
          </a:p>
          <a:p>
            <a:r>
              <a:rPr lang="uk-UA" dirty="0"/>
              <a:t>Цибулі – </a:t>
            </a:r>
            <a:r>
              <a:rPr lang="uk-UA" dirty="0" err="1"/>
              <a:t>пропілпропеніл-ди</a:t>
            </a:r>
            <a:r>
              <a:rPr lang="uk-UA" dirty="0"/>
              <a:t> і трисульфіди</a:t>
            </a:r>
            <a:endParaRPr lang="ru-RU" dirty="0"/>
          </a:p>
          <a:p>
            <a:r>
              <a:rPr lang="uk-UA" dirty="0"/>
              <a:t>Кави – </a:t>
            </a:r>
            <a:r>
              <a:rPr lang="uk-UA" dirty="0" err="1"/>
              <a:t>фурфурилмеркаптан</a:t>
            </a:r>
            <a:endParaRPr lang="ru-RU" dirty="0"/>
          </a:p>
          <a:p>
            <a:r>
              <a:rPr lang="uk-UA" dirty="0"/>
              <a:t>М’яса – 3-меркаптозаміщені </a:t>
            </a:r>
            <a:r>
              <a:rPr lang="uk-UA" dirty="0" err="1"/>
              <a:t>фурани</a:t>
            </a:r>
            <a:r>
              <a:rPr lang="uk-UA" dirty="0"/>
              <a:t> і </a:t>
            </a:r>
            <a:r>
              <a:rPr lang="uk-UA" dirty="0" err="1"/>
              <a:t>тіофени</a:t>
            </a:r>
            <a:endParaRPr lang="ru-RU" dirty="0"/>
          </a:p>
          <a:p>
            <a:r>
              <a:rPr lang="uk-UA" dirty="0"/>
              <a:t>Лимон – </a:t>
            </a:r>
            <a:r>
              <a:rPr lang="uk-UA" dirty="0" err="1"/>
              <a:t>цитраль</a:t>
            </a:r>
            <a:endParaRPr lang="ru-RU" dirty="0"/>
          </a:p>
          <a:p>
            <a:r>
              <a:rPr lang="uk-UA" dirty="0"/>
              <a:t> Малина – п-гідроксифеніл-3-бутанон</a:t>
            </a:r>
            <a:endParaRPr lang="ru-RU" dirty="0"/>
          </a:p>
          <a:p>
            <a:r>
              <a:rPr lang="uk-UA" dirty="0"/>
              <a:t>Яблука – етил-2-метилбутират</a:t>
            </a:r>
            <a:endParaRPr lang="ru-RU" dirty="0"/>
          </a:p>
          <a:p>
            <a:r>
              <a:rPr lang="uk-UA" dirty="0"/>
              <a:t>Гірчиця - </a:t>
            </a:r>
            <a:r>
              <a:rPr lang="uk-UA" dirty="0" err="1"/>
              <a:t>алілізотіоцианат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065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ПІДСИЛЮВАЧІ СМАКУ І АРОМАТУ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Глютамінова кислота та її солі підсилюють природні смакові властивості продуктів. Органи людини відчувають наявність </a:t>
            </a:r>
            <a:r>
              <a:rPr lang="uk-UA" dirty="0" err="1"/>
              <a:t>глутамату</a:t>
            </a:r>
            <a:r>
              <a:rPr lang="uk-UA" dirty="0"/>
              <a:t> натрію при розчиненні його у воді у співвідношенні 1:300. Добове споживання </a:t>
            </a:r>
            <a:r>
              <a:rPr lang="uk-UA" dirty="0" err="1"/>
              <a:t>глутамату</a:t>
            </a:r>
            <a:r>
              <a:rPr lang="uk-UA" dirty="0"/>
              <a:t> натрію не повинне перевищувати 0,5 г для дітей до 16 років і 1,5 г – від 16 і старших.</a:t>
            </a:r>
            <a:endParaRPr lang="ru-RU" dirty="0"/>
          </a:p>
        </p:txBody>
      </p:sp>
      <p:pic>
        <p:nvPicPr>
          <p:cNvPr id="8196" name="Picture 4" descr="Чи варто боятися підсилювачів смаку | Новини на Gazeta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36" y="4572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7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Гліцин – </a:t>
            </a:r>
            <a:r>
              <a:rPr lang="uk-UA" dirty="0" err="1"/>
              <a:t>моноаміномонокарбонова</a:t>
            </a:r>
            <a:r>
              <a:rPr lang="uk-UA" dirty="0"/>
              <a:t> кислота (</a:t>
            </a:r>
            <a:r>
              <a:rPr lang="en-US" dirty="0"/>
              <a:t>NH</a:t>
            </a:r>
            <a:r>
              <a:rPr lang="ru-RU" baseline="-25000" dirty="0"/>
              <a:t>2</a:t>
            </a:r>
            <a:r>
              <a:rPr lang="ru-RU" dirty="0"/>
              <a:t>-</a:t>
            </a:r>
            <a:r>
              <a:rPr lang="en-US" dirty="0"/>
              <a:t>CH</a:t>
            </a:r>
            <a:r>
              <a:rPr lang="ru-RU" baseline="-25000" dirty="0"/>
              <a:t>2</a:t>
            </a:r>
            <a:r>
              <a:rPr lang="ru-RU" dirty="0"/>
              <a:t>-</a:t>
            </a:r>
            <a:r>
              <a:rPr lang="en-US" dirty="0"/>
              <a:t>COOH</a:t>
            </a:r>
            <a:r>
              <a:rPr lang="uk-UA" dirty="0"/>
              <a:t>). Отримують кип’ятінням тваринного клею в суміші з розведеною сірчаною кислотою або баритовою водою. Кристали солодкі на смак.</a:t>
            </a:r>
            <a:endParaRPr lang="ru-RU" dirty="0"/>
          </a:p>
          <a:p>
            <a:pPr algn="just"/>
            <a:r>
              <a:rPr lang="uk-UA" dirty="0"/>
              <a:t>Більшість з підсилювачів імітують смак продуктів тваринного походження і в концентрації 0,3 г/л забезпечують оптимальний смак бульйону, близький до м’ясного.</a:t>
            </a:r>
            <a:endParaRPr lang="ru-RU" dirty="0"/>
          </a:p>
          <a:p>
            <a:pPr algn="just"/>
            <a:r>
              <a:rPr lang="uk-UA" dirty="0"/>
              <a:t>Модифікатором смаку і аромату є </a:t>
            </a:r>
            <a:r>
              <a:rPr lang="uk-UA" dirty="0" err="1"/>
              <a:t>діацетил</a:t>
            </a:r>
            <a:r>
              <a:rPr lang="uk-UA" dirty="0"/>
              <a:t> (без індексу) – продукт життєдіяльності деяких молочнокислих бактерій (в маргарин, ірис)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3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РЕГУЛЯТОРИ КИСЛОТНОСТІ І ЛУЖНОСТІ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В Україні дозволені без обмежень такі регулятори кислотності і лужності:</a:t>
            </a:r>
            <a:endParaRPr lang="ru-RU" dirty="0"/>
          </a:p>
          <a:p>
            <a:r>
              <a:rPr lang="uk-UA" dirty="0"/>
              <a:t>Е270 – молочна кислота</a:t>
            </a:r>
            <a:endParaRPr lang="ru-RU" dirty="0"/>
          </a:p>
          <a:p>
            <a:r>
              <a:rPr lang="uk-UA" dirty="0"/>
              <a:t>Е351 – </a:t>
            </a:r>
            <a:r>
              <a:rPr lang="uk-UA" dirty="0" err="1"/>
              <a:t>малат</a:t>
            </a:r>
            <a:r>
              <a:rPr lang="uk-UA" dirty="0"/>
              <a:t> калію</a:t>
            </a:r>
            <a:endParaRPr lang="ru-RU" dirty="0"/>
          </a:p>
          <a:p>
            <a:r>
              <a:rPr lang="uk-UA" dirty="0"/>
              <a:t>Е352 – </a:t>
            </a:r>
            <a:r>
              <a:rPr lang="uk-UA" dirty="0" err="1"/>
              <a:t>малат</a:t>
            </a:r>
            <a:r>
              <a:rPr lang="uk-UA" dirty="0"/>
              <a:t> кальцію</a:t>
            </a:r>
            <a:endParaRPr lang="ru-RU" dirty="0"/>
          </a:p>
          <a:p>
            <a:r>
              <a:rPr lang="uk-UA" dirty="0"/>
              <a:t>Е507 – соляна кислота</a:t>
            </a:r>
            <a:endParaRPr lang="ru-RU" dirty="0"/>
          </a:p>
          <a:p>
            <a:r>
              <a:rPr lang="uk-UA" dirty="0"/>
              <a:t>Е513 – сірчана кислота</a:t>
            </a:r>
            <a:endParaRPr lang="ru-RU" dirty="0"/>
          </a:p>
          <a:p>
            <a:r>
              <a:rPr lang="uk-UA" dirty="0"/>
              <a:t>Е514, 515 – сульфати натрію і калію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70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добавки, к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ласифікація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харчових добавок.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добавок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БАД.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Групи харчових добавок.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ГМО</a:t>
            </a:r>
          </a:p>
        </p:txBody>
      </p:sp>
      <p:pic>
        <p:nvPicPr>
          <p:cNvPr id="4" name="Содержимое 8" descr="pischevye_dobavki_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4500570"/>
            <a:ext cx="2928958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ЕМУЛЬГАТОРИ І СТАБІЛІЗАТОРИ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Їх добавляють в харчові продукти для отримання </a:t>
            </a:r>
            <a:r>
              <a:rPr lang="uk-UA" dirty="0" err="1"/>
              <a:t>тонкодисперсних</a:t>
            </a:r>
            <a:r>
              <a:rPr lang="uk-UA" dirty="0"/>
              <a:t> та стійких колоїдних систем. </a:t>
            </a:r>
          </a:p>
          <a:p>
            <a:pPr algn="just"/>
            <a:r>
              <a:rPr lang="uk-UA" dirty="0"/>
              <a:t>При виготовленні м’ясних продуктів, в ковбасному виробництві широко використовується фосфат натрію, одно- , </a:t>
            </a:r>
            <a:r>
              <a:rPr lang="uk-UA" dirty="0" err="1"/>
              <a:t>дво</a:t>
            </a:r>
            <a:r>
              <a:rPr lang="uk-UA" dirty="0"/>
              <a:t>- , три- та чотири заміщений </a:t>
            </a:r>
            <a:r>
              <a:rPr lang="uk-UA" dirty="0" err="1"/>
              <a:t>пірофосфорнокислий</a:t>
            </a:r>
            <a:r>
              <a:rPr lang="uk-UA" dirty="0"/>
              <a:t> натрій. </a:t>
            </a:r>
          </a:p>
          <a:p>
            <a:pPr algn="just"/>
            <a:r>
              <a:rPr lang="uk-UA" dirty="0"/>
              <a:t>Не впливаючи на інтенсивність забарвлення ковбасних виробів, ці солі збільшують здатність ковбасного фаршу зв’язувати вологу, при зберіганні такі ковбаси мають меншу втрату маси.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74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Модифікований крохмаль (Е1404-1450)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153400" cy="449580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за своїми властивостями помітно відрізняється від природного, особливо щодо ступеня гідрофільності, здатності до </a:t>
            </a:r>
            <a:r>
              <a:rPr lang="uk-UA" dirty="0" err="1"/>
              <a:t>клейстеризації</a:t>
            </a:r>
            <a:r>
              <a:rPr lang="uk-UA" dirty="0"/>
              <a:t>. </a:t>
            </a:r>
          </a:p>
          <a:p>
            <a:pPr algn="just"/>
            <a:r>
              <a:rPr lang="uk-UA" dirty="0"/>
              <a:t>Комітет експертів ФАО/ВООЗ рекомендував використовувати без обмежень тільки </a:t>
            </a:r>
            <a:r>
              <a:rPr lang="uk-UA" dirty="0" err="1"/>
              <a:t>ферментнооброблений</a:t>
            </a:r>
            <a:r>
              <a:rPr lang="uk-UA" dirty="0"/>
              <a:t> крохмаль. </a:t>
            </a:r>
          </a:p>
          <a:p>
            <a:pPr algn="just"/>
            <a:r>
              <a:rPr lang="uk-UA" dirty="0"/>
              <a:t>Інші ж види хімічно обробленого </a:t>
            </a:r>
          </a:p>
          <a:p>
            <a:pPr marL="0" indent="0" algn="just">
              <a:buNone/>
            </a:pPr>
            <a:r>
              <a:rPr lang="uk-UA" dirty="0"/>
              <a:t>    крохмалю вимагають додаткового</a:t>
            </a:r>
          </a:p>
          <a:p>
            <a:pPr marL="0" indent="0" algn="just">
              <a:buNone/>
            </a:pPr>
            <a:r>
              <a:rPr lang="uk-UA" dirty="0"/>
              <a:t>    вивчення. </a:t>
            </a:r>
            <a:endParaRPr lang="ru-RU" dirty="0"/>
          </a:p>
        </p:txBody>
      </p:sp>
      <p:pic>
        <p:nvPicPr>
          <p:cNvPr id="9218" name="Picture 2" descr="Модифікований крохм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417360" cy="24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43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КОНСЕРВАНТИ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200" dirty="0"/>
              <a:t>Консервантами вважають речовини, які здатні збільшувати строк зберігання харчових продуктів шляхом захисту їх від мікробного псування.</a:t>
            </a:r>
          </a:p>
          <a:p>
            <a:pPr algn="just"/>
            <a:r>
              <a:rPr lang="uk-UA" sz="3200" dirty="0"/>
              <a:t>Не дозволено вводити хімічні консерванти у продукти масового споживання: борошно, хліб, молоко, свіже м’ясо, спеціалізовані дієтичні продукти і продукти дитячого харчування, а також у вироби, які позначені як «натуральні».</a:t>
            </a:r>
            <a:endParaRPr lang="ru-RU" sz="3200" dirty="0"/>
          </a:p>
          <a:p>
            <a:pPr algn="just"/>
            <a:endParaRPr lang="ru-RU" dirty="0"/>
          </a:p>
        </p:txBody>
      </p:sp>
      <p:pic>
        <p:nvPicPr>
          <p:cNvPr id="10242" name="Picture 2" descr="Природні консерванти для тривалого зберігання харчових продукт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92" y="-49560"/>
            <a:ext cx="2474640" cy="15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6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68952" cy="1472208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b="1" dirty="0"/>
              <a:t>Консерванти мають бактерицидну (фунгіцидну) або частіше бактеріостатичну (</a:t>
            </a:r>
            <a:r>
              <a:rPr lang="uk-UA" sz="3100" b="1" dirty="0" err="1"/>
              <a:t>фунгістатичну</a:t>
            </a:r>
            <a:r>
              <a:rPr lang="uk-UA" sz="3100" b="1" dirty="0"/>
              <a:t>) дію. </a:t>
            </a:r>
            <a:br>
              <a:rPr lang="uk-UA" sz="31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50120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Більшість консервантів володіє специфічною дією відносно різних видів мікроорганізмів, а псування харчових продуктів зумовлене багатьма видами. Тому створення комбінованої суміші консервантів має певні переваги.</a:t>
            </a:r>
            <a:endParaRPr lang="ru-RU" dirty="0"/>
          </a:p>
          <a:p>
            <a:pPr algn="just"/>
            <a:r>
              <a:rPr lang="uk-UA" dirty="0"/>
              <a:t>За технологічної необхідності без виділення максимально допустимого рівня в Україні можна використовувати оцтову кислоту (Е260) і ацетат кальцію (Е263). </a:t>
            </a:r>
          </a:p>
          <a:p>
            <a:pPr algn="just"/>
            <a:r>
              <a:rPr lang="uk-UA" dirty="0"/>
              <a:t>В Україні заборонено використання формальдегіду (Е420), хоча в країнах Європи він дозволений.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03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КОНСЕРВАНТИ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Уротропін</a:t>
            </a:r>
            <a:r>
              <a:rPr lang="uk-UA" dirty="0"/>
              <a:t> (Е239) при гідролізі 1 г утворюється 1,2 г формальдегіду. Цей препарат колись використовували для консервування ікри, а інколи при виробництві сирів з метою регулювання процесів бродіння.</a:t>
            </a:r>
            <a:endParaRPr lang="ru-RU" dirty="0"/>
          </a:p>
          <a:p>
            <a:pPr algn="just"/>
            <a:r>
              <a:rPr lang="uk-UA" b="1" dirty="0" err="1"/>
              <a:t>Сорбінова</a:t>
            </a:r>
            <a:r>
              <a:rPr lang="uk-UA" b="1" dirty="0"/>
              <a:t> кислота</a:t>
            </a:r>
            <a:r>
              <a:rPr lang="uk-UA" dirty="0"/>
              <a:t> активна проти пліснявих грибів, дріжджів і в меншій мірі – проти бактерій. Найбільшу активність </a:t>
            </a:r>
            <a:r>
              <a:rPr lang="uk-UA" dirty="0" err="1"/>
              <a:t>сорбінова</a:t>
            </a:r>
            <a:r>
              <a:rPr lang="uk-UA" dirty="0"/>
              <a:t> кислота проявляє при </a:t>
            </a:r>
            <a:r>
              <a:rPr lang="uk-UA" dirty="0" err="1"/>
              <a:t>рН</a:t>
            </a:r>
            <a:r>
              <a:rPr lang="uk-UA" dirty="0"/>
              <a:t> 4,5. Вона не змінює органолептичних властивостей харчових продуктів.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167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КОНСЕРВАНТИ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495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/>
              <a:t>Бензойна кислота (Е210)</a:t>
            </a:r>
            <a:r>
              <a:rPr lang="uk-UA" dirty="0"/>
              <a:t> – безбарвна кристалічна речовина, важкорозчинна у воді і легкорозчинна в етиловому спирті. Антимікробна дія бензойної кислоти зумовлена здатністю пригнічувати активність окисно-відновних ферментів в мікробних клітинах. Як консервант бензойна кислота допущена для багатьох продуктів: повидло, безалкогольні напої, вина, маргарин, ікра рибна тощо.</a:t>
            </a:r>
            <a:endParaRPr lang="ru-RU" dirty="0"/>
          </a:p>
          <a:p>
            <a:pPr algn="just"/>
            <a:r>
              <a:rPr lang="uk-UA" b="1" dirty="0" err="1"/>
              <a:t>Біфеніл</a:t>
            </a:r>
            <a:r>
              <a:rPr lang="uk-UA" b="1" dirty="0"/>
              <a:t>, дифеніл (Е 230) і </a:t>
            </a:r>
            <a:r>
              <a:rPr lang="uk-UA" b="1" dirty="0" err="1"/>
              <a:t>ортофеніл</a:t>
            </a:r>
            <a:r>
              <a:rPr lang="uk-UA" b="1" dirty="0"/>
              <a:t> фенол (Е231) </a:t>
            </a:r>
            <a:r>
              <a:rPr lang="uk-UA" dirty="0"/>
              <a:t>– циклічні сполуки з неприємним запахом, важкорозчинні у воді. Їх використовують для обробки цитрусових, оскільки вони є сильними </a:t>
            </a:r>
            <a:r>
              <a:rPr lang="uk-UA" dirty="0" err="1"/>
              <a:t>фунгістатичними</a:t>
            </a:r>
            <a:r>
              <a:rPr lang="uk-UA" dirty="0"/>
              <a:t> засобами і перешкоджають розвитку </a:t>
            </a:r>
            <a:r>
              <a:rPr lang="uk-UA" dirty="0" err="1"/>
              <a:t>цвільових</a:t>
            </a:r>
            <a:r>
              <a:rPr lang="uk-UA" dirty="0"/>
              <a:t> та інших мікроскопічних грибів. Токсичні.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04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КОНСЕРВАНТИ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err="1"/>
              <a:t>Нізин</a:t>
            </a:r>
            <a:r>
              <a:rPr lang="uk-UA" b="1" dirty="0"/>
              <a:t> (Е234) </a:t>
            </a:r>
            <a:r>
              <a:rPr lang="uk-UA" dirty="0"/>
              <a:t>– консервант антибіотичної природи, затримує ріст різних видів стафілококів, стрептококів та інших мікроорганізмів. Найбільш чутливі до </a:t>
            </a:r>
            <a:r>
              <a:rPr lang="uk-UA" dirty="0" err="1"/>
              <a:t>нізину</a:t>
            </a:r>
            <a:r>
              <a:rPr lang="uk-UA" dirty="0"/>
              <a:t> стафілококи. Він здатний знижувати опірність спор термостійких бактерій до нагрівання, завдяки чому можна знизити температуру стерилізації і поліпшити якість та харчову цінність консервованих продуктів. В Україні </a:t>
            </a:r>
            <a:r>
              <a:rPr lang="uk-UA" dirty="0" err="1"/>
              <a:t>нізин</a:t>
            </a:r>
            <a:r>
              <a:rPr lang="uk-UA" dirty="0"/>
              <a:t> дозволений для овочевих консервів (зелений горошок, томати, кольорова капуста).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713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КОНСЕРВАНТИ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72208"/>
            <a:ext cx="8712968" cy="5141168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Мурашина кислота (Е236) </a:t>
            </a:r>
            <a:r>
              <a:rPr lang="uk-UA" dirty="0"/>
              <a:t>характеризується сильною антимікробною дією, особливо для дріжджів і </a:t>
            </a:r>
            <a:r>
              <a:rPr lang="uk-UA" dirty="0" err="1"/>
              <a:t>цвілей</a:t>
            </a:r>
            <a:r>
              <a:rPr lang="uk-UA" dirty="0"/>
              <a:t>. У вільному стані вона зустрічається у бджолиному меді, сліди – в ягодах малини. При високій концентрації проявляє токсичну дію. У харчових продуктах здатна переводити в осад пектинові речовини, що в деякій мірі обмежує її використання. Допустиме добове споживання мурашиної кислоти не повинно перевищувати 0,5 мг/кг маси тіла.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6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АНТИОКСИДАНТИ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8144" y="1412776"/>
            <a:ext cx="8796344" cy="5328592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Антиоксидантами вважають речовини, що продовжують термін зберігання продуктів харчування шляхом захисту їх від псування (наприклад, прогірклість жирів і зміна кольору), зумовленого окисненням. </a:t>
            </a:r>
          </a:p>
          <a:p>
            <a:pPr algn="just"/>
            <a:r>
              <a:rPr lang="uk-UA" sz="2400" dirty="0"/>
              <a:t>Відома велика кількість </a:t>
            </a:r>
            <a:r>
              <a:rPr lang="uk-UA" sz="2400" dirty="0" err="1"/>
              <a:t>сполук</a:t>
            </a:r>
            <a:r>
              <a:rPr lang="uk-UA" sz="2400" dirty="0"/>
              <a:t>, які використовуються для попередження окислювальних процесів у жирах і </a:t>
            </a:r>
            <a:r>
              <a:rPr lang="uk-UA" sz="2400" dirty="0" err="1"/>
              <a:t>жировмісних</a:t>
            </a:r>
            <a:r>
              <a:rPr lang="uk-UA" sz="2400" dirty="0"/>
              <a:t> сполуках, серед них розрізняють антиоксиданти, що гальмують процес окиснення жиру, і синергісти, які підсилюють стабілізуючий ефект окремих антиоксидантів або їх сумішей. За своєю природою вони бувають природними або синтетичними.</a:t>
            </a:r>
            <a:endParaRPr lang="ru-RU" sz="2400" dirty="0"/>
          </a:p>
          <a:p>
            <a:pPr algn="just"/>
            <a:r>
              <a:rPr lang="uk-UA" sz="2400" dirty="0"/>
              <a:t>В Україні без обмежень дозволені такі антиоксиданти і синергісти: аскорбінова кислота (Е300), </a:t>
            </a:r>
            <a:r>
              <a:rPr lang="uk-UA" sz="2400" dirty="0" err="1"/>
              <a:t>аскорбат</a:t>
            </a:r>
            <a:r>
              <a:rPr lang="uk-UA" sz="2400" dirty="0"/>
              <a:t> натрію (Е301),  токофероли, лецитини.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2195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ФЕРМЕНТНІ ПРЕПАРАТИ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5300" y="1916832"/>
            <a:ext cx="8153400" cy="4495800"/>
          </a:xfrm>
        </p:spPr>
        <p:txBody>
          <a:bodyPr>
            <a:normAutofit/>
          </a:bodyPr>
          <a:lstStyle/>
          <a:p>
            <a:pPr algn="just"/>
            <a:r>
              <a:rPr lang="uk-UA" sz="3200" dirty="0"/>
              <a:t>Ферментні препарати широко застосовуються в харчовій промисловості для прискорення і вдосконалення традиційних технологічних процесів, впровадження таких нових, як виробництво </a:t>
            </a:r>
            <a:r>
              <a:rPr lang="uk-UA" sz="3200" dirty="0" err="1"/>
              <a:t>глюкозофруктозних</a:t>
            </a:r>
            <a:r>
              <a:rPr lang="uk-UA" sz="3200" dirty="0"/>
              <a:t> сиропів з крохмалю, глюкозогалактозних – з молочної сироватки, етанолу, з </a:t>
            </a:r>
            <a:r>
              <a:rPr lang="uk-UA" sz="3200" dirty="0" err="1"/>
              <a:t>целюлозовмістної</a:t>
            </a:r>
            <a:r>
              <a:rPr lang="uk-UA" sz="3200" dirty="0"/>
              <a:t> сировини тощо.</a:t>
            </a:r>
            <a:endParaRPr lang="ru-RU" sz="3200" dirty="0"/>
          </a:p>
        </p:txBody>
      </p:sp>
      <p:pic>
        <p:nvPicPr>
          <p:cNvPr id="12290" name="Picture 2" descr="Ліпаза - що це таке? Протеаза, амілаза, ліп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05" y="-19424"/>
            <a:ext cx="2115695" cy="19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8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836712"/>
          </a:xfrm>
        </p:spPr>
        <p:txBody>
          <a:bodyPr>
            <a:noAutofit/>
          </a:bodyPr>
          <a:lstStyle/>
          <a:p>
            <a:pPr algn="ctr"/>
            <a:br>
              <a:rPr lang="uk-UA" sz="3200" dirty="0"/>
            </a:br>
            <a:r>
              <a:rPr lang="uk-UA" sz="3200" dirty="0"/>
              <a:t>1. Про харчові добавки,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ласифікація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харчових добавок.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51149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</a:t>
            </a:r>
            <a:r>
              <a:rPr lang="uk-UA" sz="2800" b="1" dirty="0">
                <a:latin typeface="+mj-lt"/>
              </a:rPr>
              <a:t>Харчові добавки </a:t>
            </a:r>
            <a:r>
              <a:rPr lang="uk-UA" sz="2400" dirty="0"/>
              <a:t>- це загальна назва природних або </a:t>
            </a:r>
            <a:r>
              <a:rPr lang="uk-UA" sz="2400" dirty="0">
                <a:latin typeface="+mj-lt"/>
              </a:rPr>
              <a:t>синтетичних</a:t>
            </a:r>
            <a:r>
              <a:rPr lang="uk-UA" sz="2400" dirty="0"/>
              <a:t> хімічних речовин, що додаються в продукти харчування з метою надання їм певних властивостей (поліпшення смаку і запаху, підвищення поживної цінності, запобігання псування продукту), які не вживаються в якості самостійних харчових продуктів. Справжній розквіт їх використання почався у</a:t>
            </a:r>
            <a:r>
              <a:rPr lang="en-US" sz="2400" dirty="0"/>
              <a:t> XX</a:t>
            </a:r>
            <a:r>
              <a:rPr lang="uk-UA" sz="2400" dirty="0"/>
              <a:t> столітті  – </a:t>
            </a:r>
            <a:r>
              <a:rPr lang="en-US" sz="2400" dirty="0"/>
              <a:t> </a:t>
            </a:r>
            <a:r>
              <a:rPr lang="uk-UA" sz="2400" dirty="0"/>
              <a:t>столітті харчової хімії.</a:t>
            </a:r>
            <a:endParaRPr lang="ru-RU" sz="2400" dirty="0"/>
          </a:p>
        </p:txBody>
      </p:sp>
      <p:pic>
        <p:nvPicPr>
          <p:cNvPr id="4" name="Picture 37" descr="91d95ae6e75d2df61750512379adc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86555-1222639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8992" y="4429132"/>
            <a:ext cx="2643206" cy="2214578"/>
          </a:xfrm>
          <a:prstGeom prst="rect">
            <a:avLst/>
          </a:prstGeom>
        </p:spPr>
      </p:pic>
      <p:pic>
        <p:nvPicPr>
          <p:cNvPr id="7" name="Picture 18" descr="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429132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Амілази (Е1100)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5516" y="1916832"/>
            <a:ext cx="8712968" cy="5080570"/>
          </a:xfrm>
        </p:spPr>
        <p:txBody>
          <a:bodyPr>
            <a:normAutofit/>
          </a:bodyPr>
          <a:lstStyle/>
          <a:p>
            <a:pPr algn="just"/>
            <a:r>
              <a:rPr lang="uk-UA" sz="3200" dirty="0"/>
              <a:t>представлені кількома видами </a:t>
            </a:r>
            <a:r>
              <a:rPr lang="uk-UA" sz="3200" dirty="0" err="1"/>
              <a:t>амілоризинів</a:t>
            </a:r>
            <a:r>
              <a:rPr lang="uk-UA" sz="3200" dirty="0"/>
              <a:t>. </a:t>
            </a:r>
            <a:r>
              <a:rPr lang="uk-UA" sz="3200" dirty="0" err="1"/>
              <a:t>Амілоризин</a:t>
            </a:r>
            <a:r>
              <a:rPr lang="uk-UA" sz="3200" dirty="0"/>
              <a:t> Г10Х та Г10Х-1 отримують з гриба </a:t>
            </a:r>
            <a:r>
              <a:rPr lang="en-US" sz="3200" b="1" i="1" dirty="0"/>
              <a:t>Aspergillus </a:t>
            </a:r>
            <a:r>
              <a:rPr lang="en-US" sz="3200" b="1" i="1" dirty="0" err="1"/>
              <a:t>oryzae</a:t>
            </a:r>
            <a:r>
              <a:rPr lang="en-US" sz="3200" dirty="0"/>
              <a:t> </a:t>
            </a:r>
            <a:r>
              <a:rPr lang="uk-UA" sz="3200" dirty="0"/>
              <a:t>і використовують для прискорення дозрівання солених оселедців, посилення гідролітичних процесів і інтенсивності бродіння тіста, що забезпечує поліпшену пористість, приємний смак і аромат хліба, а також краще забарвлення кірки.</a:t>
            </a:r>
            <a:endParaRPr lang="ru-RU" sz="3200" dirty="0"/>
          </a:p>
        </p:txBody>
      </p:sp>
      <p:pic>
        <p:nvPicPr>
          <p:cNvPr id="13314" name="Picture 2" descr="Амилаза (моча): норма и расшиф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99392"/>
            <a:ext cx="2120230" cy="21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8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Глюкозоксидаза</a:t>
            </a:r>
            <a:r>
              <a:rPr lang="uk-UA" dirty="0"/>
              <a:t> (Е1102)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044452"/>
            <a:ext cx="8657456" cy="4813548"/>
          </a:xfrm>
        </p:spPr>
        <p:txBody>
          <a:bodyPr>
            <a:normAutofit/>
          </a:bodyPr>
          <a:lstStyle/>
          <a:p>
            <a:pPr algn="just"/>
            <a:r>
              <a:rPr lang="uk-UA" sz="3200" dirty="0"/>
              <a:t>використовується як фермент і антиоксидант при виробництві безалкогольних напоїв на основі води та фруктових соків, а також соусів. </a:t>
            </a:r>
          </a:p>
          <a:p>
            <a:pPr algn="just"/>
            <a:r>
              <a:rPr lang="uk-UA" sz="3200" dirty="0" err="1"/>
              <a:t>Глюкозоксидаза</a:t>
            </a:r>
            <a:r>
              <a:rPr lang="uk-UA" sz="3200" dirty="0"/>
              <a:t> в суміші з каталазою (1:1) передбачена для свіжих і топлених свинячого і яловичого жирів, вершкового масла, ковбасних виробів згущеного та сухого молока, сухого яєчного порошку і маргарину, хліба.</a:t>
            </a:r>
            <a:endParaRPr lang="ru-RU" sz="3200" dirty="0"/>
          </a:p>
        </p:txBody>
      </p:sp>
      <p:pic>
        <p:nvPicPr>
          <p:cNvPr id="14338" name="Picture 2" descr="Е1102 пищевая добавка — справочник Medum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20" y="44624"/>
            <a:ext cx="1999828" cy="19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05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Інвертаза</a:t>
            </a:r>
            <a:r>
              <a:rPr lang="uk-UA" dirty="0"/>
              <a:t> (Е1103)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застосовується як фермент і стабілізатор при виробництві частини цукристих кондитерських виробів та наповнювачів для делікатесних хлібобулочних виробів, для запобігання кристалізації сахарози і збереженню ніжної консистенції помадних цукерок.</a:t>
            </a:r>
            <a:endParaRPr lang="ru-RU" dirty="0"/>
          </a:p>
        </p:txBody>
      </p:sp>
      <p:pic>
        <p:nvPicPr>
          <p:cNvPr id="15362" name="Picture 2" descr="Пищевая добавка Е1103 Инвертазы - вред фермента, применение его в пищевом  производст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80857"/>
            <a:ext cx="2952328" cy="23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66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Ліпаза (Е1104)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496944" cy="4495800"/>
          </a:xfrm>
        </p:spPr>
        <p:txBody>
          <a:bodyPr>
            <a:normAutofit/>
          </a:bodyPr>
          <a:lstStyle/>
          <a:p>
            <a:pPr algn="just"/>
            <a:r>
              <a:rPr lang="uk-UA" sz="3200" dirty="0"/>
              <a:t>служить для регулювання відповідного смаку і аромату </a:t>
            </a:r>
            <a:r>
              <a:rPr lang="uk-UA" sz="3200" dirty="0" err="1"/>
              <a:t>жировмістних</a:t>
            </a:r>
            <a:r>
              <a:rPr lang="uk-UA" sz="3200" dirty="0"/>
              <a:t> продуктів і може використовуватись без обмежень.</a:t>
            </a:r>
            <a:endParaRPr lang="ru-RU" sz="3200" dirty="0"/>
          </a:p>
          <a:p>
            <a:pPr algn="just"/>
            <a:r>
              <a:rPr lang="uk-UA" sz="3200" dirty="0"/>
              <a:t>крім названих ферментних препаратів в харчовій промисловості застосовуються каталаза, целюлози, </a:t>
            </a:r>
            <a:r>
              <a:rPr lang="uk-UA" sz="3200" dirty="0" err="1"/>
              <a:t>пектинази</a:t>
            </a:r>
            <a:r>
              <a:rPr lang="uk-UA" sz="3200" dirty="0"/>
              <a:t>, β-</a:t>
            </a:r>
            <a:r>
              <a:rPr lang="uk-UA" sz="3200" dirty="0" err="1"/>
              <a:t>галактозидази</a:t>
            </a:r>
            <a:r>
              <a:rPr lang="uk-UA" sz="3200" dirty="0"/>
              <a:t>, </a:t>
            </a:r>
            <a:r>
              <a:rPr lang="uk-UA" sz="3200" dirty="0" err="1"/>
              <a:t>глюкоамілази</a:t>
            </a:r>
            <a:r>
              <a:rPr lang="uk-UA" sz="3200" dirty="0"/>
              <a:t> тощо.</a:t>
            </a:r>
            <a:endParaRPr lang="ru-RU" sz="3200" dirty="0"/>
          </a:p>
        </p:txBody>
      </p:sp>
      <p:pic>
        <p:nvPicPr>
          <p:cNvPr id="16386" name="Picture 2" descr="การย่อยสลาย: векторна графіка, зображення, การย่อยสลาย малюнки | Скачати з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06" y="4869160"/>
            <a:ext cx="246945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24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4. ГМО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71612"/>
            <a:ext cx="8640960" cy="50435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/>
              <a:t>ГМО  –  </a:t>
            </a:r>
            <a:r>
              <a:rPr lang="ru-RU" sz="2800" dirty="0" err="1"/>
              <a:t>генетично</a:t>
            </a:r>
            <a:r>
              <a:rPr lang="ru-RU" sz="2800" dirty="0"/>
              <a:t>  </a:t>
            </a:r>
            <a:r>
              <a:rPr lang="ru-RU" sz="2800" dirty="0" err="1"/>
              <a:t>модифіковані</a:t>
            </a:r>
            <a:r>
              <a:rPr lang="ru-RU" sz="2800" dirty="0"/>
              <a:t>  </a:t>
            </a:r>
            <a:r>
              <a:rPr lang="ru-RU" sz="2800" dirty="0" err="1"/>
              <a:t>організми</a:t>
            </a:r>
            <a:r>
              <a:rPr lang="ru-RU" sz="2800" dirty="0"/>
              <a:t>  –  </a:t>
            </a:r>
            <a:r>
              <a:rPr lang="ru-RU" sz="2800" dirty="0" err="1"/>
              <a:t>це</a:t>
            </a:r>
            <a:r>
              <a:rPr lang="ru-RU" sz="2800" dirty="0"/>
              <a:t>  </a:t>
            </a:r>
            <a:r>
              <a:rPr lang="ru-RU" sz="2800" dirty="0" err="1"/>
              <a:t>переважно</a:t>
            </a:r>
            <a:r>
              <a:rPr lang="ru-RU" sz="2800" dirty="0"/>
              <a:t> </a:t>
            </a:r>
            <a:r>
              <a:rPr lang="ru-RU" sz="2800" dirty="0" err="1"/>
              <a:t>сільськогосподарські</a:t>
            </a:r>
            <a:r>
              <a:rPr lang="ru-RU" sz="2800" dirty="0"/>
              <a:t>  </a:t>
            </a:r>
            <a:r>
              <a:rPr lang="ru-RU" sz="2800" dirty="0" err="1"/>
              <a:t>рослини</a:t>
            </a:r>
            <a:r>
              <a:rPr lang="ru-RU" sz="2800" dirty="0"/>
              <a:t> з ДНК,  </a:t>
            </a:r>
            <a:r>
              <a:rPr lang="ru-RU" sz="2800" dirty="0" err="1"/>
              <a:t>зміненою</a:t>
            </a:r>
            <a:r>
              <a:rPr lang="ru-RU" sz="2800" dirty="0"/>
              <a:t>  для  </a:t>
            </a:r>
            <a:r>
              <a:rPr lang="ru-RU" sz="2800" dirty="0" err="1"/>
              <a:t>набуття</a:t>
            </a:r>
            <a:r>
              <a:rPr lang="ru-RU" sz="2800" dirty="0"/>
              <a:t> ними </a:t>
            </a:r>
            <a:r>
              <a:rPr lang="ru-RU" sz="2800" dirty="0" err="1"/>
              <a:t>бажаних</a:t>
            </a:r>
            <a:r>
              <a:rPr lang="ru-RU" sz="2800" dirty="0"/>
              <a:t>  характеристик,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стійкості</a:t>
            </a:r>
            <a:r>
              <a:rPr lang="ru-RU" sz="2800" dirty="0"/>
              <a:t> до </a:t>
            </a:r>
            <a:r>
              <a:rPr lang="ru-RU" sz="2800" dirty="0" err="1"/>
              <a:t>шкідників</a:t>
            </a:r>
            <a:r>
              <a:rPr lang="ru-RU" sz="2800" dirty="0"/>
              <a:t>, </a:t>
            </a:r>
            <a:r>
              <a:rPr lang="ru-RU" sz="2800" dirty="0" err="1"/>
              <a:t>вірусів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  </a:t>
            </a:r>
            <a:r>
              <a:rPr lang="ru-RU" sz="2800" dirty="0" err="1"/>
              <a:t>гербіцидів</a:t>
            </a:r>
            <a:r>
              <a:rPr lang="ru-RU" sz="2800" dirty="0"/>
              <a:t>. </a:t>
            </a:r>
          </a:p>
          <a:p>
            <a:pPr algn="just">
              <a:buNone/>
            </a:pPr>
            <a:r>
              <a:rPr lang="ru-RU" sz="2800" dirty="0"/>
              <a:t>ГМО – </a:t>
            </a:r>
            <a:r>
              <a:rPr lang="ru-RU" sz="2800" dirty="0" err="1"/>
              <a:t>використовуються</a:t>
            </a:r>
            <a:r>
              <a:rPr lang="ru-RU" sz="2800" dirty="0"/>
              <a:t>  зараз   </a:t>
            </a:r>
            <a:r>
              <a:rPr lang="ru-RU" sz="2800" dirty="0" err="1"/>
              <a:t>здебільшого</a:t>
            </a:r>
            <a:r>
              <a:rPr lang="ru-RU" sz="2800" dirty="0"/>
              <a:t>   у </a:t>
            </a:r>
            <a:r>
              <a:rPr lang="ru-RU" sz="2800" dirty="0" err="1"/>
              <a:t>виробництві</a:t>
            </a:r>
            <a:r>
              <a:rPr lang="ru-RU" sz="2800" dirty="0"/>
              <a:t>  </a:t>
            </a:r>
            <a:r>
              <a:rPr lang="ru-RU" sz="2800" dirty="0" err="1"/>
              <a:t>харчових</a:t>
            </a:r>
            <a:r>
              <a:rPr lang="ru-RU" sz="2800" dirty="0"/>
              <a:t>  </a:t>
            </a:r>
            <a:r>
              <a:rPr lang="ru-RU" sz="2800" dirty="0" err="1"/>
              <a:t>продуктів</a:t>
            </a:r>
            <a:r>
              <a:rPr lang="ru-RU" sz="2800" dirty="0"/>
              <a:t>. </a:t>
            </a:r>
          </a:p>
          <a:p>
            <a:pPr algn="just">
              <a:buNone/>
            </a:pPr>
            <a:r>
              <a:rPr lang="ru-RU" sz="2800" dirty="0"/>
              <a:t>ГМО  –  результат  </a:t>
            </a:r>
            <a:r>
              <a:rPr lang="ru-RU" sz="2800" dirty="0" err="1"/>
              <a:t>технологічної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 яка </a:t>
            </a:r>
            <a:r>
              <a:rPr lang="ru-RU" sz="2800" dirty="0" err="1"/>
              <a:t>вперше</a:t>
            </a:r>
            <a:r>
              <a:rPr lang="ru-RU" sz="2800" dirty="0"/>
              <a:t> дозволила </a:t>
            </a:r>
            <a:r>
              <a:rPr lang="ru-RU" sz="2800" dirty="0" err="1"/>
              <a:t>схрещувати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 й  </a:t>
            </a:r>
            <a:r>
              <a:rPr lang="ru-RU" sz="2800" dirty="0" err="1"/>
              <a:t>долати</a:t>
            </a:r>
            <a:r>
              <a:rPr lang="ru-RU" sz="2800" dirty="0"/>
              <a:t> </a:t>
            </a:r>
            <a:r>
              <a:rPr lang="ru-RU" sz="2800" dirty="0" err="1"/>
              <a:t>міжвидові</a:t>
            </a:r>
            <a:r>
              <a:rPr lang="ru-RU" sz="2800" dirty="0"/>
              <a:t>  </a:t>
            </a:r>
            <a:r>
              <a:rPr lang="ru-RU" sz="2800" dirty="0" err="1"/>
              <a:t>бар’єри</a:t>
            </a:r>
            <a:r>
              <a:rPr lang="ru-RU" sz="2800" dirty="0"/>
              <a:t>.  </a:t>
            </a:r>
          </a:p>
          <a:p>
            <a:pPr algn="just"/>
            <a:endParaRPr lang="ru-RU" sz="2800" dirty="0"/>
          </a:p>
        </p:txBody>
      </p:sp>
      <p:pic>
        <p:nvPicPr>
          <p:cNvPr id="1026" name="Picture 2" descr="До уваги суб'єктів господарювання! В Україні використання та розповсюдження  незареєстрованих ГМО у відкритих системах – заборонено - Головне управління  Держпродспоживслужби в Чернівецькій облас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8854"/>
            <a:ext cx="1745776" cy="12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ГМО – </a:t>
            </a:r>
            <a:r>
              <a:rPr lang="ru-RU" sz="3100" b="1" dirty="0" err="1"/>
              <a:t>живі</a:t>
            </a:r>
            <a:r>
              <a:rPr lang="ru-RU" sz="3100" b="1" dirty="0"/>
              <a:t> </a:t>
            </a:r>
            <a:r>
              <a:rPr lang="ru-RU" sz="3100" b="1" dirty="0" err="1"/>
              <a:t>організми</a:t>
            </a:r>
            <a:r>
              <a:rPr lang="ru-RU" sz="3100" b="1" dirty="0"/>
              <a:t>,  </a:t>
            </a:r>
            <a:r>
              <a:rPr lang="ru-RU" sz="3100" b="1" dirty="0" err="1"/>
              <a:t>які</a:t>
            </a:r>
            <a:r>
              <a:rPr lang="ru-RU" sz="3100" b="1" dirty="0"/>
              <a:t>  </a:t>
            </a:r>
            <a:r>
              <a:rPr lang="ru-RU" sz="3100" b="1" dirty="0" err="1"/>
              <a:t>передають</a:t>
            </a:r>
            <a:r>
              <a:rPr lang="ru-RU" sz="3100" b="1" dirty="0"/>
              <a:t>  штучно </a:t>
            </a:r>
            <a:r>
              <a:rPr lang="ru-RU" sz="3100" b="1" dirty="0" err="1"/>
              <a:t>змінену</a:t>
            </a:r>
            <a:r>
              <a:rPr lang="ru-RU" sz="3100" b="1" dirty="0"/>
              <a:t>  ДНК  з </a:t>
            </a:r>
            <a:r>
              <a:rPr lang="ru-RU" sz="3100" b="1" dirty="0" err="1"/>
              <a:t>покоління</a:t>
            </a:r>
            <a:r>
              <a:rPr lang="ru-RU" sz="3100" b="1" dirty="0"/>
              <a:t> в </a:t>
            </a:r>
            <a:r>
              <a:rPr lang="ru-RU" sz="3100" b="1" dirty="0" err="1"/>
              <a:t>покоління</a:t>
            </a:r>
            <a:r>
              <a:rPr lang="ru-RU" sz="3100" b="1" dirty="0"/>
              <a:t>.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400" dirty="0"/>
              <a:t>На </a:t>
            </a:r>
            <a:r>
              <a:rPr lang="ru-RU" sz="3400" dirty="0" err="1"/>
              <a:t>вигляд</a:t>
            </a:r>
            <a:r>
              <a:rPr lang="ru-RU" sz="3400" dirty="0"/>
              <a:t>  </a:t>
            </a:r>
            <a:r>
              <a:rPr lang="ru-RU" sz="3400" dirty="0" err="1"/>
              <a:t>від</a:t>
            </a:r>
            <a:r>
              <a:rPr lang="ru-RU" sz="3400" dirty="0"/>
              <a:t>  </a:t>
            </a:r>
            <a:r>
              <a:rPr lang="ru-RU" sz="3400" dirty="0" err="1"/>
              <a:t>звичайних</a:t>
            </a:r>
            <a:r>
              <a:rPr lang="ru-RU" sz="3400" dirty="0"/>
              <a:t> </a:t>
            </a:r>
            <a:r>
              <a:rPr lang="ru-RU" sz="3400" dirty="0" err="1"/>
              <a:t>рослин</a:t>
            </a:r>
            <a:r>
              <a:rPr lang="ru-RU" sz="3400" dirty="0"/>
              <a:t> вони </a:t>
            </a:r>
            <a:r>
              <a:rPr lang="ru-RU" sz="3400" dirty="0" err="1"/>
              <a:t>нічим</a:t>
            </a:r>
            <a:r>
              <a:rPr lang="ru-RU" sz="3400" dirty="0"/>
              <a:t> не </a:t>
            </a:r>
            <a:r>
              <a:rPr lang="ru-RU" sz="3400" dirty="0" err="1"/>
              <a:t>відрізняються</a:t>
            </a:r>
            <a:r>
              <a:rPr lang="ru-RU" sz="3400" dirty="0"/>
              <a:t>,  але  в </a:t>
            </a:r>
            <a:r>
              <a:rPr lang="ru-RU" sz="3400" dirty="0" err="1"/>
              <a:t>природі</a:t>
            </a:r>
            <a:r>
              <a:rPr lang="ru-RU" sz="3400" dirty="0"/>
              <a:t>  </a:t>
            </a:r>
            <a:r>
              <a:rPr lang="ru-RU" sz="3400" dirty="0" err="1"/>
              <a:t>здатні</a:t>
            </a:r>
            <a:r>
              <a:rPr lang="ru-RU" sz="3400" dirty="0"/>
              <a:t>  до,  так  званого </a:t>
            </a:r>
            <a:r>
              <a:rPr lang="ru-RU" sz="3400" dirty="0" err="1"/>
              <a:t>генетичного</a:t>
            </a:r>
            <a:r>
              <a:rPr lang="ru-RU" sz="3400" dirty="0"/>
              <a:t>  </a:t>
            </a:r>
            <a:r>
              <a:rPr lang="ru-RU" sz="3400" dirty="0" err="1"/>
              <a:t>забруднення</a:t>
            </a:r>
            <a:r>
              <a:rPr lang="ru-RU" sz="3400" dirty="0"/>
              <a:t>,  </a:t>
            </a:r>
            <a:r>
              <a:rPr lang="ru-RU" sz="3400" dirty="0" err="1"/>
              <a:t>тобто</a:t>
            </a:r>
            <a:r>
              <a:rPr lang="ru-RU" sz="3400" dirty="0"/>
              <a:t> </a:t>
            </a:r>
            <a:r>
              <a:rPr lang="ru-RU" sz="3400" dirty="0" err="1"/>
              <a:t>передачі</a:t>
            </a:r>
            <a:r>
              <a:rPr lang="ru-RU" sz="3400" dirty="0"/>
              <a:t> </a:t>
            </a:r>
            <a:r>
              <a:rPr lang="ru-RU" sz="3400" dirty="0" err="1"/>
              <a:t>власної</a:t>
            </a:r>
            <a:r>
              <a:rPr lang="ru-RU" sz="3400" dirty="0"/>
              <a:t> </a:t>
            </a:r>
            <a:r>
              <a:rPr lang="ru-RU" sz="3400" dirty="0" err="1"/>
              <a:t>зміненої</a:t>
            </a:r>
            <a:r>
              <a:rPr lang="ru-RU" sz="3400" dirty="0"/>
              <a:t> ДНК диким родичам .</a:t>
            </a:r>
          </a:p>
        </p:txBody>
      </p:sp>
      <p:pic>
        <p:nvPicPr>
          <p:cNvPr id="2050" name="Picture 2" descr="Заключение об отсутствии ГМО - 1okn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6341"/>
            <a:ext cx="3255327" cy="24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57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ГМО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0063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dirty="0"/>
              <a:t>    </a:t>
            </a:r>
            <a:r>
              <a:rPr lang="uk-UA" sz="3000" dirty="0"/>
              <a:t>Отримують генетично модифіковані організми за допомогою:</a:t>
            </a:r>
          </a:p>
          <a:p>
            <a:r>
              <a:rPr lang="uk-UA" sz="3000" b="1" dirty="0"/>
              <a:t>генетичної інженерії</a:t>
            </a:r>
            <a:r>
              <a:rPr lang="ru-RU" sz="3000" b="1" dirty="0"/>
              <a:t> ;</a:t>
            </a:r>
          </a:p>
          <a:p>
            <a:r>
              <a:rPr lang="uk-UA" sz="3000" b="1" dirty="0"/>
              <a:t>штучного злиття клітин. </a:t>
            </a:r>
          </a:p>
          <a:p>
            <a:endParaRPr lang="ru-RU" dirty="0"/>
          </a:p>
        </p:txBody>
      </p:sp>
      <p:pic>
        <p:nvPicPr>
          <p:cNvPr id="4" name="Picture 4" descr="frankenfoo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2417495"/>
            <a:ext cx="2897904" cy="2894509"/>
          </a:xfrm>
          <a:prstGeom prst="rect">
            <a:avLst/>
          </a:prstGeom>
          <a:noFill/>
        </p:spPr>
      </p:pic>
      <p:pic>
        <p:nvPicPr>
          <p:cNvPr id="5" name="Picture 4" descr="cyprus_biote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4007635"/>
            <a:ext cx="300039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Чим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шкідлива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088" y="1628800"/>
            <a:ext cx="8640960" cy="4972072"/>
          </a:xfrm>
        </p:spPr>
        <p:txBody>
          <a:bodyPr/>
          <a:lstStyle/>
          <a:p>
            <a:pPr>
              <a:buNone/>
            </a:pPr>
            <a:r>
              <a:rPr lang="uk-UA" sz="3200" dirty="0"/>
              <a:t>1. через мікроорганізми,</a:t>
            </a:r>
          </a:p>
          <a:p>
            <a:pPr>
              <a:buNone/>
            </a:pPr>
            <a:r>
              <a:rPr lang="uk-UA" sz="3200" dirty="0"/>
              <a:t>2. обмаль їжі,</a:t>
            </a:r>
          </a:p>
          <a:p>
            <a:pPr>
              <a:buNone/>
            </a:pPr>
            <a:r>
              <a:rPr lang="uk-UA" sz="3200" dirty="0"/>
              <a:t>3. через хімічні речовини, які знаходяться в їжі, або додаються в неї чи залишаються після приготування. </a:t>
            </a:r>
          </a:p>
          <a:p>
            <a:pPr>
              <a:buNone/>
            </a:pPr>
            <a:endParaRPr lang="uk-UA" sz="3200" dirty="0"/>
          </a:p>
          <a:p>
            <a:pPr algn="ctr">
              <a:buNone/>
            </a:pPr>
            <a:r>
              <a:rPr lang="uk-UA" sz="3200" dirty="0"/>
              <a:t>Для деяких груп населення загрозою можуть бути продуктові добавки, консерванти, барвники.</a:t>
            </a:r>
            <a:endParaRPr lang="ru-RU" sz="3200" dirty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User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124744"/>
            <a:ext cx="2537864" cy="177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Чим нам загрожують генетично модифіковані продукти?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6948264" cy="50720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uk-UA" sz="3200" dirty="0"/>
              <a:t>    </a:t>
            </a:r>
            <a:r>
              <a:rPr lang="uk-UA" sz="3400" dirty="0"/>
              <a:t>Біотехнологічні корпорації доводять, що їх нова продукція зробить сільське господарство стійким, переможе голод, вилікує епідемії і значно поліпшить здоров</a:t>
            </a:r>
            <a:r>
              <a:rPr lang="en-US" sz="3400" dirty="0"/>
              <a:t>’</a:t>
            </a:r>
            <a:r>
              <a:rPr lang="uk-UA" sz="3400" dirty="0"/>
              <a:t>я народу. 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3400" dirty="0"/>
              <a:t>     Але насправді своїми діями у сфері бізнесу і політики генні інженери ясно продемонстрували, що вони хочуть використати ГМО для того, щоб захопити і монополізувати світовий ринок насіння, продуктів харчування, тканин і медичних препаратів.</a:t>
            </a:r>
            <a:endParaRPr lang="ru-RU" sz="3400" dirty="0"/>
          </a:p>
          <a:p>
            <a:pPr algn="just"/>
            <a:endParaRPr lang="ru-RU" dirty="0"/>
          </a:p>
        </p:txBody>
      </p:sp>
      <p:pic>
        <p:nvPicPr>
          <p:cNvPr id="6146" name="Picture 2" descr="C:\Users\User\Desktop\7452de4edaa4afc04303a4557047a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7341" y="1571612"/>
            <a:ext cx="2071702" cy="2286016"/>
          </a:xfrm>
          <a:prstGeom prst="rect">
            <a:avLst/>
          </a:prstGeom>
          <a:noFill/>
        </p:spPr>
      </p:pic>
      <p:pic>
        <p:nvPicPr>
          <p:cNvPr id="7" name="Picture 2" descr="C:\Users\User\Desktop\gm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7341" y="4072743"/>
            <a:ext cx="2039934" cy="242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Вплив ГМО на здоров</a:t>
            </a:r>
            <a:r>
              <a:rPr lang="en-US" dirty="0"/>
              <a:t>`</a:t>
            </a:r>
            <a:r>
              <a:rPr lang="uk-UA" dirty="0"/>
              <a:t>я людини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97207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uk-UA" sz="3200" dirty="0"/>
              <a:t>Вживання продуктів з ГМО може призвести до появи алергічних реакцій.</a:t>
            </a:r>
          </a:p>
          <a:p>
            <a:pPr>
              <a:buFont typeface="Wingdings" pitchFamily="2" charset="2"/>
              <a:buChar char="q"/>
            </a:pPr>
            <a:r>
              <a:rPr lang="uk-UA" sz="3200" dirty="0"/>
              <a:t>Порушення структури слизової оболонки шлунку, поява стійкої до антибіотиків мікрофлори кишечнику. Наслідком може стати неможливість лікування багатьох інфекційних хвороб. </a:t>
            </a:r>
          </a:p>
          <a:p>
            <a:pPr>
              <a:buFont typeface="Wingdings" pitchFamily="2" charset="2"/>
              <a:buChar char="q"/>
            </a:pPr>
            <a:r>
              <a:rPr lang="uk-UA" sz="3200" dirty="0"/>
              <a:t>Зниження імунітету всього організму (70 % імунітету людини – в кишечнику), а також порушення обміну речовин. </a:t>
            </a:r>
          </a:p>
          <a:p>
            <a:pPr>
              <a:buFont typeface="Wingdings" pitchFamily="2" charset="2"/>
              <a:buChar char="q"/>
            </a:pPr>
            <a:r>
              <a:rPr lang="uk-UA" sz="3200" dirty="0"/>
              <a:t>Продукти з ГМО можуть провокувати рак.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Мета використання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43510"/>
          </a:xfrm>
        </p:spPr>
        <p:txBody>
          <a:bodyPr>
            <a:noAutofit/>
          </a:bodyPr>
          <a:lstStyle/>
          <a:p>
            <a:pPr>
              <a:buFont typeface="Georgia" pitchFamily="18" charset="0"/>
              <a:buNone/>
            </a:pP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добавки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з метою: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харчовим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продуктам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привабливого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технологічної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продовольчої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здешевлення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добавок,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харчовому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найменувань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в США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1500, в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ЄС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1200, в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— 221.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Актуальність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71612"/>
            <a:ext cx="6336704" cy="5143536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uk-UA" sz="3200" dirty="0"/>
              <a:t>   </a:t>
            </a:r>
            <a:r>
              <a:rPr lang="uk-UA" sz="3000" dirty="0"/>
              <a:t>Генно-модифіковані продукти стали одним із досягнень біології </a:t>
            </a:r>
            <a:r>
              <a:rPr lang="ru-RU" sz="3000" dirty="0"/>
              <a:t>ХХ </a:t>
            </a:r>
            <a:r>
              <a:rPr lang="ru-RU" sz="3000" dirty="0" err="1"/>
              <a:t>століття</a:t>
            </a:r>
            <a:r>
              <a:rPr lang="ru-RU" sz="3000" dirty="0"/>
              <a:t>. Але головне </a:t>
            </a:r>
            <a:r>
              <a:rPr lang="ru-RU" sz="3000" dirty="0" err="1"/>
              <a:t>питання</a:t>
            </a:r>
            <a:r>
              <a:rPr lang="ru-RU" sz="3000" dirty="0"/>
              <a:t> – </a:t>
            </a:r>
            <a:r>
              <a:rPr lang="ru-RU" sz="3000" dirty="0" err="1"/>
              <a:t>чи</a:t>
            </a:r>
            <a:r>
              <a:rPr lang="ru-RU" sz="3000" dirty="0"/>
              <a:t> </a:t>
            </a:r>
            <a:r>
              <a:rPr lang="ru-RU" sz="3000" dirty="0" err="1"/>
              <a:t>безпечні</a:t>
            </a:r>
            <a:r>
              <a:rPr lang="ru-RU" sz="3000" dirty="0"/>
              <a:t> </a:t>
            </a:r>
            <a:r>
              <a:rPr lang="ru-RU" sz="3000" dirty="0" err="1"/>
              <a:t>ці</a:t>
            </a:r>
            <a:r>
              <a:rPr lang="ru-RU" sz="3000" dirty="0"/>
              <a:t> </a:t>
            </a:r>
            <a:r>
              <a:rPr lang="ru-RU" sz="3000" dirty="0" err="1"/>
              <a:t>продукти</a:t>
            </a:r>
            <a:r>
              <a:rPr lang="ru-RU" sz="3000" dirty="0"/>
              <a:t> для </a:t>
            </a:r>
            <a:r>
              <a:rPr lang="ru-RU" sz="3000" dirty="0" err="1"/>
              <a:t>людини</a:t>
            </a:r>
            <a:r>
              <a:rPr lang="ru-RU" sz="3000" dirty="0"/>
              <a:t>, до сих </a:t>
            </a:r>
            <a:r>
              <a:rPr lang="ru-RU" sz="3000" dirty="0" err="1"/>
              <a:t>пір</a:t>
            </a:r>
            <a:r>
              <a:rPr lang="ru-RU" sz="3000" dirty="0"/>
              <a:t> </a:t>
            </a:r>
            <a:r>
              <a:rPr lang="ru-RU" sz="3000" dirty="0" err="1"/>
              <a:t>залишаються</a:t>
            </a:r>
            <a:r>
              <a:rPr lang="ru-RU" sz="3000" dirty="0"/>
              <a:t> без </a:t>
            </a:r>
            <a:r>
              <a:rPr lang="ru-RU" sz="3000" dirty="0" err="1"/>
              <a:t>відповіді</a:t>
            </a:r>
            <a:r>
              <a:rPr lang="ru-RU" sz="3000" dirty="0"/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000" dirty="0"/>
              <a:t>Проблема ГМП актуальна, </a:t>
            </a:r>
            <a:r>
              <a:rPr lang="ru-RU" sz="3000" dirty="0" err="1"/>
              <a:t>бо</a:t>
            </a:r>
            <a:r>
              <a:rPr lang="ru-RU" sz="3000" dirty="0"/>
              <a:t> в </a:t>
            </a:r>
            <a:r>
              <a:rPr lang="ru-RU" sz="3000" dirty="0" err="1"/>
              <a:t>ній</a:t>
            </a:r>
            <a:r>
              <a:rPr lang="ru-RU" sz="3000" dirty="0"/>
              <a:t> </a:t>
            </a:r>
            <a:r>
              <a:rPr lang="ru-RU" sz="3000" dirty="0" err="1"/>
              <a:t>економічні</a:t>
            </a:r>
            <a:r>
              <a:rPr lang="ru-RU" sz="3000" dirty="0"/>
              <a:t> </a:t>
            </a:r>
            <a:r>
              <a:rPr lang="ru-RU" sz="3000" dirty="0" err="1"/>
              <a:t>інтереси</a:t>
            </a:r>
            <a:r>
              <a:rPr lang="ru-RU" sz="3000" dirty="0"/>
              <a:t> </a:t>
            </a:r>
            <a:r>
              <a:rPr lang="ru-RU" sz="3000" dirty="0" err="1"/>
              <a:t>багатьох</a:t>
            </a:r>
            <a:r>
              <a:rPr lang="ru-RU" sz="3000" dirty="0"/>
              <a:t> </a:t>
            </a:r>
            <a:r>
              <a:rPr lang="ru-RU" sz="3000" dirty="0" err="1"/>
              <a:t>країн</a:t>
            </a:r>
            <a:r>
              <a:rPr lang="ru-RU" sz="3000" dirty="0"/>
              <a:t> </a:t>
            </a:r>
            <a:r>
              <a:rPr lang="ru-RU" sz="3000" dirty="0" err="1"/>
              <a:t>входять</a:t>
            </a:r>
            <a:r>
              <a:rPr lang="ru-RU" sz="3000" dirty="0"/>
              <a:t> в </a:t>
            </a:r>
            <a:r>
              <a:rPr lang="ru-RU" sz="3000" dirty="0" err="1"/>
              <a:t>протиріччя</a:t>
            </a:r>
            <a:r>
              <a:rPr lang="ru-RU" sz="3000" dirty="0"/>
              <a:t> з </a:t>
            </a:r>
            <a:r>
              <a:rPr lang="ru-RU" sz="3000" dirty="0" err="1"/>
              <a:t>основними</a:t>
            </a:r>
            <a:r>
              <a:rPr lang="ru-RU" sz="3000" dirty="0"/>
              <a:t> правами </a:t>
            </a:r>
            <a:r>
              <a:rPr lang="ru-RU" sz="3000" dirty="0" err="1"/>
              <a:t>людини</a:t>
            </a:r>
            <a:r>
              <a:rPr lang="ru-RU" sz="3000" dirty="0"/>
              <a:t>.</a:t>
            </a:r>
          </a:p>
          <a:p>
            <a:endParaRPr lang="ru-RU" dirty="0"/>
          </a:p>
        </p:txBody>
      </p:sp>
      <p:pic>
        <p:nvPicPr>
          <p:cNvPr id="8194" name="Picture 2" descr="C:\Users\User\Desktop\129289099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1718" y="2379627"/>
            <a:ext cx="1833589" cy="2927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Потрібно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643998" cy="490063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2800" dirty="0">
                <a:cs typeface="Times New Roman" pitchFamily="18" charset="0"/>
              </a:rPr>
              <a:t>Уважніше читати написи на етикетках. Не дивлячись, цілком можна купити крохмаль зі смаком, запахом і кольором ковбаси. Деякі добавки шкідливі тільки у великих кількостях але, канцерогени мають властивість - накопичуватися в організмі. Так що, з часом це дасть про себе знати. Будь-яка модифікація продуктів робить їх потенційно небезпечними для здоров'я. Вживання синтетичних підсилювачів смаку та кольору - це обман власного організму. </a:t>
            </a:r>
          </a:p>
          <a:p>
            <a:pPr>
              <a:lnSpc>
                <a:spcPct val="80000"/>
              </a:lnSpc>
            </a:pPr>
            <a:r>
              <a:rPr lang="uk-UA" sz="2800" dirty="0">
                <a:cs typeface="Times New Roman" pitchFamily="18" charset="0"/>
              </a:rPr>
              <a:t>Вживати екологічно чисті продукти - свіжі сирі овочі, фрукти та ягоди. Не купувати продукти з великим терміном зберігання, зазначеним на етикетці - ознака того, що там багато консервантів.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286808" cy="5043510"/>
          </a:xfrm>
        </p:spPr>
        <p:txBody>
          <a:bodyPr>
            <a:normAutofit lnSpcReduction="10000"/>
          </a:bodyPr>
          <a:lstStyle/>
          <a:p>
            <a:pPr algn="just">
              <a:buFont typeface="Georgia" pitchFamily="18" charset="0"/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>
                <a:cs typeface="Times New Roman" pitchFamily="18" charset="0"/>
              </a:rPr>
              <a:t>У наших споживачів сформувалося чітке переконання, що всі харчові добавки — це шкідливі речовини. Не дивлячись на те, що багато харчових добавок мають синтетичне походження, їх використання в харчовій промисловості вирішується лише після тривалих випробувань, в ході яких визначається допустима добова норма та відсутність небезпеки для здоров’я людини при тривалому її вживанні.</a:t>
            </a:r>
          </a:p>
          <a:p>
            <a:pPr algn="just">
              <a:buFont typeface="Georgia" pitchFamily="18" charset="0"/>
              <a:buNone/>
            </a:pPr>
            <a:r>
              <a:rPr lang="uk-UA" dirty="0">
                <a:cs typeface="Times New Roman" pitchFamily="18" charset="0"/>
              </a:rPr>
              <a:t>		Отже слід бути уважними, обережними, а головне проінформованими…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харчових добавок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7102624" cy="5114948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виділяються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добавок: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регулюючі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смак продукту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ароматизатори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смакові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добавки,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підсолоджують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регулювальників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поліпшуючі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продукту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фарбники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стабілізатори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вибілювачі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регулюючі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консистенцію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текстуру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загусники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гелеобразователі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стабілізатори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емульгатори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консерванти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антиоксиданти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добавка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код з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індексом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гарантує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потреби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дозах. </a:t>
            </a: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добавок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вказуватися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упаковці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1571612"/>
            <a:ext cx="1867754" cy="19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добавки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групуються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таким чином: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6500858" cy="4857784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Е100-Е182 — барвники;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Е200–Е280 — консерванти;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ЕЗОО–Е391 — антиокислювачі (антиоксиданти);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Е400–Е481 — стабілізатори, емульгатори, загусники;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Е5ОО–Е585 — регулювальники кислотності, розпушувачі;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Е600–Е699 — підсилювачі смаку та аромату;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Е700-Е899 — запасні індекси для іншої можливої інформації;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Е900–Е999 — </a:t>
            </a:r>
            <a:r>
              <a:rPr lang="uk-UA" sz="2400" dirty="0" err="1"/>
              <a:t>глазуруючі</a:t>
            </a:r>
            <a:r>
              <a:rPr lang="uk-UA" sz="2400" dirty="0"/>
              <a:t> агенти, </a:t>
            </a:r>
            <a:r>
              <a:rPr lang="uk-UA" sz="2400" dirty="0" err="1"/>
              <a:t>підсолоджувачі</a:t>
            </a:r>
            <a:r>
              <a:rPr lang="uk-UA" sz="2400" dirty="0"/>
              <a:t>, піногасники;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sz="2400" dirty="0"/>
              <a:t>Е1000-Е1521 — емульгатори, герметики, ферменти, </a:t>
            </a:r>
            <a:r>
              <a:rPr lang="uk-UA" sz="2400" dirty="0" err="1"/>
              <a:t>влагоудержувачі</a:t>
            </a:r>
            <a:r>
              <a:rPr lang="uk-UA" sz="2400" dirty="0"/>
              <a:t>.</a:t>
            </a:r>
          </a:p>
          <a:p>
            <a:endParaRPr lang="ru-RU" sz="2400" dirty="0"/>
          </a:p>
        </p:txBody>
      </p:sp>
      <p:pic>
        <p:nvPicPr>
          <p:cNvPr id="8" name="Содержимое 4" descr="237c4c78c8eb85b488d04469f1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0826" y="1857364"/>
            <a:ext cx="2286001" cy="2071687"/>
          </a:xfrm>
          <a:prstGeom prst="rect">
            <a:avLst/>
          </a:prstGeom>
        </p:spPr>
      </p:pic>
      <p:pic>
        <p:nvPicPr>
          <p:cNvPr id="11" name="Picture 3" descr="C:\Users\User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43380"/>
            <a:ext cx="228601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6348"/>
          </a:xfrm>
        </p:spPr>
        <p:txBody>
          <a:bodyPr>
            <a:normAutofit/>
          </a:bodyPr>
          <a:lstStyle/>
          <a:p>
            <a:r>
              <a:rPr lang="uk-UA" sz="3200" b="1" dirty="0"/>
              <a:t> Як харчові добавки впливають на наше здоров</a:t>
            </a:r>
            <a:r>
              <a:rPr lang="en-US" sz="3200" b="1" dirty="0"/>
              <a:t>’</a:t>
            </a:r>
            <a:r>
              <a:rPr lang="ru-RU" sz="3200" b="1" dirty="0"/>
              <a:t>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78198" cy="482919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sz="3200" dirty="0"/>
              <a:t>     Під час нещодавно проведеного випробування у Великобританії було виявлено, що більше вісімдесяти відсотків того, що ми вживаємо в їжу, купується в </a:t>
            </a:r>
            <a:r>
              <a:rPr lang="uk-UA" sz="3200" dirty="0" err="1"/>
              <a:t>напів</a:t>
            </a:r>
            <a:r>
              <a:rPr lang="uk-UA" sz="3200" dirty="0"/>
              <a:t> готовому вигляді або зовсім в консервованому вигляді. В наслідок чого ми спостерігаємо розвиток і мутацію, а так само збільшення росту таких хвороб як рак, діабет, ожиріння, депресія, астма. Багато лікарів і фахівці в цій галузі вважають, що при малій кількості вживання свіжих харчових продуктів, а також зростання штучно виготовлених добавок може бути однією з головних причин зростання всіх перерахованих вище захворювань.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49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Небезпека харчових добавок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08520" y="1628800"/>
            <a:ext cx="7560840" cy="484344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sz="3200" dirty="0"/>
              <a:t>    Харчових добавок на сьогоднішній день існує величезна кількість у виробництві продуктів харчування. Серед них виділяються безпечні, шкідливі і небезпечні. Харчова добавка на упаковці позначається буква Е з особливим номером. Важливо знати, що практично у всіх продуктах є це Е, тобто харчові добавки. І якщо на упаковці відсутній запис про харчову добавку, це ще не означає, що її немає</a:t>
            </a:r>
            <a:r>
              <a:rPr lang="uk-UA" sz="2000" dirty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food-additive-da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90014" y="1772816"/>
            <a:ext cx="1666973" cy="25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7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602</TotalTime>
  <Words>3381</Words>
  <Application>Microsoft Office PowerPoint</Application>
  <PresentationFormat>Екран (4:3)</PresentationFormat>
  <Paragraphs>224</Paragraphs>
  <Slides>52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52</vt:i4>
      </vt:variant>
    </vt:vector>
  </HeadingPairs>
  <TitlesOfParts>
    <vt:vector size="60" baseType="lpstr">
      <vt:lpstr>Calibri</vt:lpstr>
      <vt:lpstr>Georgia</vt:lpstr>
      <vt:lpstr>PetersburgC-Bold</vt:lpstr>
      <vt:lpstr>Times New Roman</vt:lpstr>
      <vt:lpstr>Tw Cen MT</vt:lpstr>
      <vt:lpstr>Wingdings</vt:lpstr>
      <vt:lpstr>Wingdings 2</vt:lpstr>
      <vt:lpstr>Обычная</vt:lpstr>
      <vt:lpstr>Харчові добавки</vt:lpstr>
      <vt:lpstr>Список використаних джерел: </vt:lpstr>
      <vt:lpstr>План</vt:lpstr>
      <vt:lpstr> 1. Про харчові добавки, класифікація харчових добавок.</vt:lpstr>
      <vt:lpstr>Мета використання</vt:lpstr>
      <vt:lpstr>Класифікація харчових добавок</vt:lpstr>
      <vt:lpstr>Харчові добавки групуються таким чином:</vt:lpstr>
      <vt:lpstr> Як харчові добавки впливають на наше здоров’я?</vt:lpstr>
      <vt:lpstr>Небезпека харчових добавок</vt:lpstr>
      <vt:lpstr>Безпечні харчові добавки</vt:lpstr>
      <vt:lpstr>Презентація PowerPoint</vt:lpstr>
      <vt:lpstr>Шкідливий вплив харчових добавок</vt:lpstr>
      <vt:lpstr>2. Відмінність харчових добавок від БАД</vt:lpstr>
      <vt:lpstr>3. Групи харчових добавок. БАРВНИКИ</vt:lpstr>
      <vt:lpstr>Натуральні барвники : </vt:lpstr>
      <vt:lpstr>Рослинні барвники </vt:lpstr>
      <vt:lpstr>Синтетичні барвники мають порівняно з натуральними ряд переваг:</vt:lpstr>
      <vt:lpstr>Синтетичні барвники </vt:lpstr>
      <vt:lpstr>Неорганічні барвники : </vt:lpstr>
      <vt:lpstr>Згідно з Санітарними правилами і нормами щодо застосування харчових добавок, не підлягають забарвленню такі харчові продукти:</vt:lpstr>
      <vt:lpstr>АРОМАТИЗАТОРИ</vt:lpstr>
      <vt:lpstr>Натуральні ароматизатори та ароматичні речовини </vt:lpstr>
      <vt:lpstr>Презентація PowerPoint</vt:lpstr>
      <vt:lpstr>В Санітарних правилах і нормах по застосуванню харчових добавок в числі натуральних ароматизаторів наведені: </vt:lpstr>
      <vt:lpstr>Презентація PowerPoint</vt:lpstr>
      <vt:lpstr>Аромат харчового продукту створюється в результаті комбінування багатьох речовин (до 250). Такі сполуки отримали назву одор-активних. </vt:lpstr>
      <vt:lpstr>ПІДСИЛЮВАЧІ СМАКУ І АРОМАТУ</vt:lpstr>
      <vt:lpstr>Презентація PowerPoint</vt:lpstr>
      <vt:lpstr>РЕГУЛЯТОРИ КИСЛОТНОСТІ І ЛУЖНОСТІ</vt:lpstr>
      <vt:lpstr>ЕМУЛЬГАТОРИ І СТАБІЛІЗАТОРИ</vt:lpstr>
      <vt:lpstr>Модифікований крохмаль (Е1404-1450) </vt:lpstr>
      <vt:lpstr>КОНСЕРВАНТИ</vt:lpstr>
      <vt:lpstr>Консерванти мають бактерицидну (фунгіцидну) або частіше бактеріостатичну (фунгістатичну) дію.  </vt:lpstr>
      <vt:lpstr>КОНСЕРВАНТИ</vt:lpstr>
      <vt:lpstr>КОНСЕРВАНТИ</vt:lpstr>
      <vt:lpstr>КОНСЕРВАНТИ</vt:lpstr>
      <vt:lpstr>КОНСЕРВАНТИ</vt:lpstr>
      <vt:lpstr>АНТИОКСИДАНТИ</vt:lpstr>
      <vt:lpstr>ФЕРМЕНТНІ ПРЕПАРАТИ</vt:lpstr>
      <vt:lpstr>Амілази (Е1100) </vt:lpstr>
      <vt:lpstr>Глюкозоксидаза (Е1102) </vt:lpstr>
      <vt:lpstr>Інвертаза (Е1103)</vt:lpstr>
      <vt:lpstr>Ліпаза (Е1104) </vt:lpstr>
      <vt:lpstr>4. ГМО</vt:lpstr>
      <vt:lpstr>ГМО – живі організми,  які  передають  штучно змінену  ДНК  з покоління в покоління.  </vt:lpstr>
      <vt:lpstr>Методи отримання ГМО </vt:lpstr>
      <vt:lpstr>Чим може бути шкідлива їжа?</vt:lpstr>
      <vt:lpstr>Чим нам загрожують генетично модифіковані продукти?</vt:lpstr>
      <vt:lpstr>Вплив ГМО на здоров`я людини</vt:lpstr>
      <vt:lpstr>Актуальність</vt:lpstr>
      <vt:lpstr>Потрібно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добавки. Їх роль у харчуванні людини</dc:title>
  <dc:creator>User</dc:creator>
  <cp:lastModifiedBy>Lenovo</cp:lastModifiedBy>
  <cp:revision>52</cp:revision>
  <dcterms:created xsi:type="dcterms:W3CDTF">2013-02-18T20:23:29Z</dcterms:created>
  <dcterms:modified xsi:type="dcterms:W3CDTF">2022-04-13T12:05:17Z</dcterms:modified>
</cp:coreProperties>
</file>